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65" r:id="rId2"/>
    <p:sldId id="277" r:id="rId3"/>
    <p:sldId id="287" r:id="rId4"/>
    <p:sldId id="352" r:id="rId5"/>
    <p:sldId id="353" r:id="rId6"/>
    <p:sldId id="354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78" r:id="rId17"/>
    <p:sldId id="297" r:id="rId18"/>
    <p:sldId id="301" r:id="rId19"/>
    <p:sldId id="299" r:id="rId20"/>
    <p:sldId id="308" r:id="rId21"/>
    <p:sldId id="302" r:id="rId22"/>
    <p:sldId id="300" r:id="rId23"/>
    <p:sldId id="303" r:id="rId24"/>
    <p:sldId id="304" r:id="rId25"/>
    <p:sldId id="306" r:id="rId26"/>
    <p:sldId id="305" r:id="rId27"/>
    <p:sldId id="307" r:id="rId28"/>
    <p:sldId id="298" r:id="rId29"/>
    <p:sldId id="310" r:id="rId30"/>
    <p:sldId id="311" r:id="rId31"/>
    <p:sldId id="312" r:id="rId32"/>
    <p:sldId id="313" r:id="rId33"/>
    <p:sldId id="316" r:id="rId34"/>
    <p:sldId id="317" r:id="rId35"/>
    <p:sldId id="318" r:id="rId36"/>
    <p:sldId id="314" r:id="rId37"/>
    <p:sldId id="320" r:id="rId38"/>
    <p:sldId id="315" r:id="rId39"/>
    <p:sldId id="321" r:id="rId40"/>
    <p:sldId id="319" r:id="rId41"/>
    <p:sldId id="324" r:id="rId42"/>
    <p:sldId id="323" r:id="rId43"/>
    <p:sldId id="325" r:id="rId44"/>
    <p:sldId id="309" r:id="rId45"/>
    <p:sldId id="326" r:id="rId46"/>
    <p:sldId id="286" r:id="rId47"/>
    <p:sldId id="328" r:id="rId48"/>
    <p:sldId id="329" r:id="rId49"/>
    <p:sldId id="327" r:id="rId50"/>
    <p:sldId id="330" r:id="rId51"/>
    <p:sldId id="279" r:id="rId52"/>
    <p:sldId id="331" r:id="rId53"/>
    <p:sldId id="332" r:id="rId54"/>
    <p:sldId id="334" r:id="rId55"/>
    <p:sldId id="333" r:id="rId56"/>
    <p:sldId id="284" r:id="rId57"/>
    <p:sldId id="280" r:id="rId58"/>
    <p:sldId id="281" r:id="rId59"/>
    <p:sldId id="336" r:id="rId60"/>
    <p:sldId id="338" r:id="rId61"/>
    <p:sldId id="339" r:id="rId62"/>
    <p:sldId id="335" r:id="rId63"/>
    <p:sldId id="282" r:id="rId64"/>
    <p:sldId id="341" r:id="rId65"/>
    <p:sldId id="343" r:id="rId66"/>
    <p:sldId id="344" r:id="rId67"/>
    <p:sldId id="345" r:id="rId68"/>
    <p:sldId id="346" r:id="rId69"/>
    <p:sldId id="347" r:id="rId70"/>
    <p:sldId id="340" r:id="rId71"/>
    <p:sldId id="348" r:id="rId72"/>
    <p:sldId id="342" r:id="rId73"/>
    <p:sldId id="349" r:id="rId7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1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54" autoAdjust="0"/>
  </p:normalViewPr>
  <p:slideViewPr>
    <p:cSldViewPr>
      <p:cViewPr>
        <p:scale>
          <a:sx n="100" d="100"/>
          <a:sy n="100" d="100"/>
        </p:scale>
        <p:origin x="562" y="2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4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3A1CF-E30E-41D8-B69A-A6F7AEB18035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1719-7322-46B3-88AF-575E7001C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23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1719-7322-46B3-88AF-575E7001CFE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53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7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6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6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4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6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9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8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FC7B-B48F-40A8-BA67-6CDE80BB30B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E9167-4BBF-4048-BCDA-C2668E7019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3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29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1"/>
          <p:cNvGrpSpPr>
            <a:grpSpLocks/>
          </p:cNvGrpSpPr>
          <p:nvPr/>
        </p:nvGrpSpPr>
        <p:grpSpPr bwMode="auto">
          <a:xfrm>
            <a:off x="1062038" y="406003"/>
            <a:ext cx="3132535" cy="4299347"/>
            <a:chOff x="-24383" y="492125"/>
            <a:chExt cx="4176712" cy="5732463"/>
          </a:xfrm>
        </p:grpSpPr>
        <p:sp>
          <p:nvSpPr>
            <p:cNvPr id="2055" name="TextBox 1"/>
            <p:cNvSpPr txBox="1">
              <a:spLocks noChangeArrowheads="1"/>
            </p:cNvSpPr>
            <p:nvPr/>
          </p:nvSpPr>
          <p:spPr bwMode="auto">
            <a:xfrm>
              <a:off x="83568" y="2082800"/>
              <a:ext cx="3959225" cy="277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</a:pPr>
              <a:r>
                <a:rPr lang="ru-RU" altLang="ru-RU" sz="3000" b="1" dirty="0">
                  <a:solidFill>
                    <a:srgbClr val="2C1202"/>
                  </a:solidFill>
                  <a:latin typeface="Cambria" pitchFamily="18" charset="0"/>
                  <a:cs typeface="+mn-cs"/>
                </a:rPr>
                <a:t>Грибы в традиционной и современной медицине</a:t>
              </a:r>
            </a:p>
          </p:txBody>
        </p:sp>
        <p:sp>
          <p:nvSpPr>
            <p:cNvPr id="2056" name="Oval 3"/>
            <p:cNvSpPr>
              <a:spLocks noChangeArrowheads="1"/>
            </p:cNvSpPr>
            <p:nvPr/>
          </p:nvSpPr>
          <p:spPr bwMode="auto">
            <a:xfrm>
              <a:off x="1703758" y="1268412"/>
              <a:ext cx="720428" cy="649287"/>
            </a:xfrm>
            <a:prstGeom prst="ellipse">
              <a:avLst/>
            </a:prstGeom>
            <a:noFill/>
            <a:ln w="25400">
              <a:solidFill>
                <a:srgbClr val="2C120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800" b="1" dirty="0">
                  <a:solidFill>
                    <a:srgbClr val="2C1202"/>
                  </a:solidFill>
                  <a:latin typeface="Cambria" pitchFamily="18" charset="0"/>
                  <a:cs typeface="+mn-cs"/>
                </a:rPr>
                <a:t>5</a:t>
              </a:r>
            </a:p>
          </p:txBody>
        </p:sp>
        <p:sp>
          <p:nvSpPr>
            <p:cNvPr id="2057" name="Rectangle 4"/>
            <p:cNvSpPr>
              <a:spLocks noChangeArrowheads="1"/>
            </p:cNvSpPr>
            <p:nvPr/>
          </p:nvSpPr>
          <p:spPr bwMode="auto">
            <a:xfrm>
              <a:off x="-24383" y="492125"/>
              <a:ext cx="4176712" cy="5732463"/>
            </a:xfrm>
            <a:prstGeom prst="rect">
              <a:avLst/>
            </a:prstGeom>
            <a:noFill/>
            <a:ln w="28575">
              <a:solidFill>
                <a:srgbClr val="2C12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2051" name="Group 13"/>
          <p:cNvGrpSpPr>
            <a:grpSpLocks/>
          </p:cNvGrpSpPr>
          <p:nvPr/>
        </p:nvGrpSpPr>
        <p:grpSpPr bwMode="auto">
          <a:xfrm>
            <a:off x="4895850" y="394098"/>
            <a:ext cx="3133725" cy="4311253"/>
            <a:chOff x="2971" y="391"/>
            <a:chExt cx="2632" cy="3621"/>
          </a:xfrm>
        </p:grpSpPr>
        <p:pic>
          <p:nvPicPr>
            <p:cNvPr id="2053" name="Picture 12" descr="Reishi_Mushroom_Ganoderma_Lucid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58"/>
            <a:stretch>
              <a:fillRect/>
            </a:stretch>
          </p:blipFill>
          <p:spPr bwMode="auto">
            <a:xfrm>
              <a:off x="2971" y="2115"/>
              <a:ext cx="2632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11" descr="20110511094052_84039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6"/>
            <a:stretch>
              <a:fillRect/>
            </a:stretch>
          </p:blipFill>
          <p:spPr bwMode="auto">
            <a:xfrm>
              <a:off x="2971" y="391"/>
              <a:ext cx="2632" cy="1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891088" y="406003"/>
            <a:ext cx="3132535" cy="4299347"/>
          </a:xfrm>
          <a:prstGeom prst="rect">
            <a:avLst/>
          </a:prstGeom>
          <a:noFill/>
          <a:ln w="2857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345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900" b="1" dirty="0">
                <a:solidFill>
                  <a:srgbClr val="2C1202"/>
                </a:solidFill>
                <a:latin typeface="Cambria" pitchFamily="18" charset="0"/>
              </a:rPr>
              <a:t>Грибная медицина в древности: магия подобия?</a:t>
            </a:r>
          </a:p>
        </p:txBody>
      </p:sp>
      <p:pic>
        <p:nvPicPr>
          <p:cNvPr id="3" name="Picture 5" descr="13383594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4" y="616574"/>
            <a:ext cx="1621631" cy="216098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001952" y="538609"/>
            <a:ext cx="6890528" cy="267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Ярослав Мудрый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(978–1054) —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великий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князь киевский, составитель свода законов русского права «Русская правда», вылечил «губами» опухоль губы.</a:t>
            </a:r>
            <a:endParaRPr lang="en-US" alt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Неизвестно, какой именно гриб имелся в виду, и какого типа была опухоль, наиболее вероятные «кандидаты»: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чага и белый гриб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чьи лекарственные свойства подтверждены наукой.</a:t>
            </a:r>
          </a:p>
        </p:txBody>
      </p:sp>
      <p:pic>
        <p:nvPicPr>
          <p:cNvPr id="5" name="Picture 6" descr="obli3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4" y="2834708"/>
            <a:ext cx="1621631" cy="215979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975239" y="3641271"/>
            <a:ext cx="1699022" cy="10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Чага, </a:t>
            </a:r>
            <a:r>
              <a:rPr lang="en-US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Inonotus</a:t>
            </a:r>
            <a:r>
              <a:rPr lang="en-US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obliquus</a:t>
            </a:r>
            <a:endParaRPr lang="ru-RU" alt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edul4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r="15125"/>
          <a:stretch>
            <a:fillRect/>
          </a:stretch>
        </p:blipFill>
        <p:spPr bwMode="auto">
          <a:xfrm>
            <a:off x="7002958" y="2878802"/>
            <a:ext cx="1889522" cy="2051447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914457" y="4183727"/>
            <a:ext cx="1937147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Белый гриб</a:t>
            </a:r>
            <a:r>
              <a:rPr lang="en-US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Boletus edulis </a:t>
            </a:r>
            <a:endParaRPr lang="ru-RU" alt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2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900" b="1" dirty="0">
                <a:solidFill>
                  <a:srgbClr val="2C1202"/>
                </a:solidFill>
                <a:latin typeface="Cambria" pitchFamily="18" charset="0"/>
              </a:rPr>
              <a:t>Русский лечебник </a:t>
            </a:r>
            <a:r>
              <a:rPr lang="en-US" altLang="ru-RU" sz="2900" b="1" dirty="0">
                <a:solidFill>
                  <a:srgbClr val="2C1202"/>
                </a:solidFill>
                <a:latin typeface="Cambria" pitchFamily="18" charset="0"/>
              </a:rPr>
              <a:t>XVII </a:t>
            </a:r>
            <a:r>
              <a:rPr lang="ru-RU" altLang="ru-RU" sz="2900" b="1" dirty="0">
                <a:solidFill>
                  <a:srgbClr val="2C1202"/>
                </a:solidFill>
                <a:latin typeface="Cambria" pitchFamily="18" charset="0"/>
              </a:rPr>
              <a:t>в. о белом грибе: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715387"/>
            <a:ext cx="3399531" cy="424847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5450" y="538609"/>
            <a:ext cx="5472608" cy="4602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ru-RU" alt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Лечение обмороженных частей тела  смазыванием экстрактом белого гриба: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Собираем их немало — дав мало повянуть, потом мелко режем и во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алембик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стекляничный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полагаем и пропускаем и вельми ту воду соблюдаем в сосудах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стекляничных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чтобы дух не вышел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». Лекарство «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вельми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пристоит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ко удом 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зябленым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кои мокнут или и тем удом кои собою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трупнут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студёностию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[…]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 та известна есть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лечба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от многих мастеров испытано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en-US" altLang="ru-RU" sz="22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5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89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Грибная медицина: «за» и «против»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72008" y="319774"/>
            <a:ext cx="6588224" cy="49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Давние традиции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эффективного применения грибов для лечения разными народами.</a:t>
            </a: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Наличие биохимических данных и медицинских тестов</a:t>
            </a:r>
            <a:r>
              <a:rPr kumimoji="0" lang="ru-RU" altLang="ru-RU" sz="220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подтверждающих медицинский потенциал ряда видов.</a:t>
            </a: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Нередкое отсутствие подтверждения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лекар-ственного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эффекта научными исследованиями (в т. ч., различия между природными и культивируемыми формами одного и того же вида), а также недолгая сохранность медицинской активности у полученного в природе сырья. </a:t>
            </a:r>
          </a:p>
          <a:p>
            <a:pPr lvl="0" algn="just">
              <a:lnSpc>
                <a:spcPct val="110000"/>
              </a:lnSpc>
            </a:pP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Мода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 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естественность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породила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запускание</a:t>
            </a:r>
            <a:r>
              <a:rPr kumimoji="0" lang="ru-RU" altLang="ru-RU" sz="220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тяжёлых болезней и </a:t>
            </a:r>
            <a:r>
              <a:rPr lang="ru-RU" altLang="ru-RU" sz="2200" b="1" i="1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шарлатанство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2200" b="1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Грибная Аптека - Хамовники - 2 tips from 121 visit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4224"/>
            <a:ext cx="2232248" cy="223224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Центр фунготерапии Филипповой Ирины Александровны, ООО, Москва - телефон,  адрес, каталог, цены, отзывы о компании Центр фунготерапии Филипповой Ирины  Александровны, ООО – BizOrg.su, ID 589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75062"/>
            <a:ext cx="2232248" cy="223224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8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8849" y="0"/>
            <a:ext cx="4067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Грибная медицина: мнение скептика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67544" y="100705"/>
            <a:ext cx="4460875" cy="974725"/>
            <a:chOff x="247047" y="701259"/>
            <a:chExt cx="4460875" cy="974725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47" y="701259"/>
              <a:ext cx="4460875" cy="974725"/>
            </a:xfrm>
            <a:prstGeom prst="rect">
              <a:avLst/>
            </a:prstGeom>
            <a:noFill/>
            <a:ln w="9525">
              <a:solidFill>
                <a:srgbClr val="2C120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165" y="968630"/>
              <a:ext cx="3076836" cy="25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13511" y="1063212"/>
            <a:ext cx="8734953" cy="41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Потребители должны критически оценивать заявления фирм – производителей грибных препаратов.</a:t>
            </a: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Необходимы контролируемые медицинские эксперименты.</a:t>
            </a: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Многие базидиомицеты токсичны, что, с одной стороны, позволяет предполагать биологическую активность, с другой </a:t>
            </a:r>
            <a:r>
              <a:rPr lang="ru-RU" alt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создаёт риск.</a:t>
            </a: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Подходы к терапии на Востоке и на Западе очень различны.</a:t>
            </a: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Инъекции подопытным животным не то же самое, что употребление чая с экстрактом гриба.</a:t>
            </a:r>
          </a:p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Лентинан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не проходил клинических испытаний, кроме добавки при химиотерапии;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линь-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чжи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ряд исследователей не обнаружил положительного эффекта при лечении рака и болезней сердца.</a:t>
            </a:r>
          </a:p>
        </p:txBody>
      </p:sp>
    </p:spTree>
    <p:extLst>
      <p:ext uri="{BB962C8B-B14F-4D97-AF65-F5344CB8AC3E}">
        <p14:creationId xmlns:p14="http://schemas.microsoft.com/office/powerpoint/2010/main" val="541542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08849" y="0"/>
            <a:ext cx="4067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Грибная медицина: мнение скептика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39552" y="100705"/>
            <a:ext cx="4460875" cy="974725"/>
            <a:chOff x="247047" y="701259"/>
            <a:chExt cx="4460875" cy="974725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047" y="701259"/>
              <a:ext cx="4460875" cy="974725"/>
            </a:xfrm>
            <a:prstGeom prst="rect">
              <a:avLst/>
            </a:prstGeom>
            <a:noFill/>
            <a:ln w="9525">
              <a:solidFill>
                <a:srgbClr val="2C120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165" y="968630"/>
              <a:ext cx="3076836" cy="25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13511" y="1063212"/>
            <a:ext cx="9143999" cy="15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Чага, гриб-баран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отсутствуют клинические испытания (?), демонстрирующие безопасность и эффективность в терапии или профилактике рака, диабета, сердечно-сосудистых заболеваний.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Кордицепс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отсутствуют научные доказательства целебности. (?)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80" y="2715766"/>
            <a:ext cx="8267835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Однако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Биологическую активность грибов необходимо изучать далее.</a:t>
            </a:r>
          </a:p>
          <a:p>
            <a:pPr marL="342900" lvl="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Большинство видов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макромицетов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не изучены, но могут быть аналогичны «прославленным» видам или превосходить их.</a:t>
            </a:r>
          </a:p>
          <a:p>
            <a:pPr marL="342900" lvl="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Имеется ряд поколений действенных грибных антибиотиков.</a:t>
            </a:r>
          </a:p>
          <a:p>
            <a:pPr marL="342900" lvl="0" indent="-3429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Не следует верить рекламе  и стоит помнить о подделках.</a:t>
            </a:r>
          </a:p>
        </p:txBody>
      </p:sp>
    </p:spTree>
    <p:extLst>
      <p:ext uri="{BB962C8B-B14F-4D97-AF65-F5344CB8AC3E}">
        <p14:creationId xmlns:p14="http://schemas.microsoft.com/office/powerpoint/2010/main" val="38512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2C1202"/>
                </a:solidFill>
                <a:latin typeface="Cambria" pitchFamily="18" charset="0"/>
              </a:rPr>
              <a:t>Лекарственные свойства грибов: обзор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0" y="553998"/>
            <a:ext cx="9144000" cy="453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традиционной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медицине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различных стран широко применяется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свыше 100 видов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грибов</a:t>
            </a:r>
            <a:r>
              <a:rPr lang="en-US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в основном 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макромицетов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(Hobbs, 1986)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700 видов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сейчас считаются обладающими медицинским потенциалом 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Badalyan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et al., 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en-US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Грибы образуют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широкий спектр биологически активных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высоко- и низкомолекулярных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соединений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алкалоиды,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лектины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липиды,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пептидогликаны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фенолы,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поликетиды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полисахариды,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рибосомальные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нерибосомальные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пептиды и белки,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стериды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терпеноиды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пр.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Они обеспечивают  более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130 терапевтических эффектов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обезболи-вающий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антибактериальный,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антигрибной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противовоспалительный, антиоксидантный, антивирусный,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гепатопротекторный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гипоглике-мический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иммуномодуляторный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заживляющий, тонизирующий.</a:t>
            </a:r>
            <a:endParaRPr lang="en-US" altLang="ru-RU" sz="22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23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2C1202"/>
                </a:solidFill>
                <a:latin typeface="Cambria" pitchFamily="18" charset="0"/>
              </a:rPr>
              <a:t>Официально признанные лекарственные препараты на основе грибных метаболитов</a:t>
            </a:r>
            <a:endParaRPr lang="ru-RU" sz="3000" dirty="0"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87" y="915566"/>
            <a:ext cx="9036497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i="1" dirty="0">
                <a:solidFill>
                  <a:srgbClr val="2C1202"/>
                </a:solidFill>
                <a:latin typeface="Times New Roman"/>
                <a:cs typeface="Times New Roman"/>
              </a:rPr>
              <a:t>Антибиотики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: бета-лактамы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 (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пенициллин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),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эхинокандины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(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каспофунгин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),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фузидиевая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 к-та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гризеофульвин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,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фумагиллин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плевромутилины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 (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ретапамулин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)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Иммуносупрессоры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: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циклоспорин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микофеноловая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 к-та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,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мизорибин</a:t>
            </a:r>
            <a:r>
              <a:rPr lang="en-US" sz="2400" dirty="0">
                <a:solidFill>
                  <a:srgbClr val="2C1202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финголимод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i="1" dirty="0">
                <a:solidFill>
                  <a:srgbClr val="2C1202"/>
                </a:solidFill>
                <a:latin typeface="Times New Roman"/>
                <a:cs typeface="Times New Roman"/>
              </a:rPr>
              <a:t>Иммуностимуляторы: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лентинан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i="1" dirty="0">
                <a:solidFill>
                  <a:srgbClr val="2C1202"/>
                </a:solidFill>
                <a:latin typeface="Times New Roman"/>
                <a:cs typeface="Times New Roman"/>
              </a:rPr>
              <a:t>Холестерин-понижающие: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статины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 (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ловастатин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).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i="1" dirty="0">
                <a:solidFill>
                  <a:srgbClr val="2C1202"/>
                </a:solidFill>
                <a:latin typeface="Times New Roman"/>
                <a:cs typeface="Times New Roman"/>
              </a:rPr>
              <a:t>Средства от мигрени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: эрготамин.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250" y="4155926"/>
            <a:ext cx="6912769" cy="904863"/>
          </a:xfrm>
          <a:prstGeom prst="rect">
            <a:avLst/>
          </a:prstGeom>
          <a:ln>
            <a:solidFill>
              <a:srgbClr val="2C1202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ru-RU" sz="2400" b="1" i="1" dirty="0">
                <a:solidFill>
                  <a:srgbClr val="2C1202"/>
                </a:solidFill>
                <a:latin typeface="Times New Roman"/>
                <a:cs typeface="Times New Roman"/>
              </a:rPr>
              <a:t>А также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биодобавки (антиоксиданты  и провитамины) и лечебно-косметические средства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49739" y="3723878"/>
            <a:ext cx="2037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Kew Report…, 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8)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5736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2C1202"/>
                </a:solidFill>
                <a:latin typeface="Cambria" pitchFamily="18" charset="0"/>
              </a:rPr>
              <a:t>Противораковые свойства грибов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91530" y="553998"/>
            <a:ext cx="8875192" cy="453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Онкозаболевания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— одна из наиболее существенных причин смертности в мировых масштабах. </a:t>
            </a:r>
            <a:endParaRPr lang="ru-RU" altLang="ru-RU" sz="22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Одна из альтернатив не всегда эффективным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химио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- и радиотерапии </a:t>
            </a:r>
            <a:r>
              <a:rPr lang="ru-RU" alt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— </a:t>
            </a:r>
            <a:r>
              <a:rPr lang="ru-RU" altLang="ru-RU" sz="2200" i="1" dirty="0">
                <a:solidFill>
                  <a:srgbClr val="2C1202"/>
                </a:solidFill>
                <a:latin typeface="Times New Roman"/>
                <a:cs typeface="Times New Roman"/>
              </a:rPr>
              <a:t>цитотоксические</a:t>
            </a:r>
            <a:r>
              <a:rPr lang="ru-RU" alt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 соединения из природных организмов, в т. ч., грибов.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Эффект основан на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иммуностимуляции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антиоксидативном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антимутагенном, противовоспалительном действии, регуляции экспрессии генов, отвечающих за клеточные процессы, остановка клеточного цикла,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апоптоз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вмешательство в синтез ДНК, изменение формы и подвижности злокачественных клеток,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антиангиогенез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b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действующее начало известно далеко не всегда, воздействие избирательно.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09510" y="4757251"/>
            <a:ext cx="17572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Stajić</a:t>
            </a:r>
            <a:r>
              <a:rPr 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et al., 2019)</a:t>
            </a:r>
            <a:endParaRPr lang="ru-RU" sz="16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8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2C1202"/>
                </a:solidFill>
                <a:latin typeface="Cambria" pitchFamily="18" charset="0"/>
              </a:rPr>
              <a:t>Противораковые свойства грибов</a:t>
            </a:r>
          </a:p>
        </p:txBody>
      </p:sp>
      <p:grpSp>
        <p:nvGrpSpPr>
          <p:cNvPr id="3" name="Группа 5"/>
          <p:cNvGrpSpPr>
            <a:grpSpLocks/>
          </p:cNvGrpSpPr>
          <p:nvPr/>
        </p:nvGrpSpPr>
        <p:grpSpPr bwMode="auto">
          <a:xfrm>
            <a:off x="5321338" y="778704"/>
            <a:ext cx="3666664" cy="4120318"/>
            <a:chOff x="4067944" y="1176174"/>
            <a:chExt cx="4889410" cy="5492681"/>
          </a:xfrm>
        </p:grpSpPr>
        <p:pic>
          <p:nvPicPr>
            <p:cNvPr id="4" name="Picture 2" descr="http://www.nittygrits.org/images/mushrooms/enoki2-sdfm-060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1221331"/>
              <a:ext cx="3084373" cy="212821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http://4.bp.blogspot.com/-Mm8A3TZry3c/Vao_iX6SpXI/AAAAAAAAHFg/wv-LTXat2cY/s1600/Ag%2Bblaze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680" y="4365104"/>
              <a:ext cx="3048000" cy="22860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upload.wikimedia.org/wikipedia/commons/1/15/Flammulina_velutipes_on_Fagus_sylvatica_%282%2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920"/>
            <a:stretch>
              <a:fillRect/>
            </a:stretch>
          </p:blipFill>
          <p:spPr bwMode="auto">
            <a:xfrm>
              <a:off x="6312692" y="2874286"/>
              <a:ext cx="2644662" cy="21238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101680" y="1176174"/>
              <a:ext cx="400152" cy="49234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8" name="TextBox 8"/>
            <p:cNvSpPr txBox="1">
              <a:spLocks noChangeArrowheads="1"/>
            </p:cNvSpPr>
            <p:nvPr/>
          </p:nvSpPr>
          <p:spPr bwMode="auto">
            <a:xfrm>
              <a:off x="6312692" y="2864025"/>
              <a:ext cx="400152" cy="49234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b="1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4096481" y="6176509"/>
              <a:ext cx="400152" cy="49234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251520" y="901815"/>
            <a:ext cx="4986757" cy="389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Профилактика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канцерогенеза: (у сельских жителей Японии, постоянно употреблявших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пищу зимний гриб,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Flammulina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velutipes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[1, 2]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как и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 бразильцев, питавшихся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Agaricus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blazei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200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kumimoji="0" lang="en-US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3]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смертность от рака была на 40% ниже, чем в среднем у населения региона, впоследствии подтверждено опытами с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индуцированием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рака у мышей).</a:t>
            </a:r>
          </a:p>
        </p:txBody>
      </p:sp>
    </p:spTree>
    <p:extLst>
      <p:ext uri="{BB962C8B-B14F-4D97-AF65-F5344CB8AC3E}">
        <p14:creationId xmlns:p14="http://schemas.microsoft.com/office/powerpoint/2010/main" val="251899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7930" y="401345"/>
            <a:ext cx="878497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Обусловлены в основном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структурными полисахаридами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достоверно выявлены и изучены  у 28 видов грибов, в основном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базидиальных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Zhang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alt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., 2007)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 Активностью обладают также пептиды и другие соединения. 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Основной механизм: воздействие на иммунную систему.</a:t>
            </a:r>
            <a:endParaRPr lang="ru-RU" dirty="0"/>
          </a:p>
        </p:txBody>
      </p:sp>
      <p:pic>
        <p:nvPicPr>
          <p:cNvPr id="4" name="Picture 5" descr="comm3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" y="2335875"/>
            <a:ext cx="2208609" cy="1863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age.ec21.com/company/j/jk/jkg/jkglobal/upimg/p17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48" y="2335875"/>
            <a:ext cx="2562225" cy="15454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930" y="4281885"/>
            <a:ext cx="3270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Schizophyllum</a:t>
            </a:r>
            <a:r>
              <a:rPr lang="en-US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щелелистник</a:t>
            </a:r>
            <a:endParaRPr lang="ru-RU" sz="20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63374" y="3925909"/>
            <a:ext cx="1601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схизофиллан</a:t>
            </a:r>
            <a:endParaRPr lang="ru-RU" sz="20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900" b="1" dirty="0">
                <a:solidFill>
                  <a:srgbClr val="2C1202"/>
                </a:solidFill>
                <a:latin typeface="Cambria" pitchFamily="18" charset="0"/>
              </a:rPr>
              <a:t>Противораковые свойства грибов</a:t>
            </a:r>
          </a:p>
        </p:txBody>
      </p:sp>
      <p:pic>
        <p:nvPicPr>
          <p:cNvPr id="9" name="Picture 3" descr="edod4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>
            <a:fillRect/>
          </a:stretch>
        </p:blipFill>
        <p:spPr bwMode="auto">
          <a:xfrm>
            <a:off x="5004047" y="2335875"/>
            <a:ext cx="2126109" cy="15454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12716" y="2347986"/>
            <a:ext cx="19452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Lentinula</a:t>
            </a:r>
            <a:r>
              <a:rPr lang="en-US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сиитакэ</a:t>
            </a:r>
            <a:r>
              <a:rPr 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с 1985 г. применяется в Японии</a:t>
            </a:r>
            <a:endParaRPr lang="ru-RU" sz="2000" i="1" dirty="0"/>
          </a:p>
        </p:txBody>
      </p:sp>
      <p:pic>
        <p:nvPicPr>
          <p:cNvPr id="11" name="Picture 5" descr="http://upload.wikimedia.org/wikipedia/commons/thumb/2/2c/Lentinan.svg/2000px-Lentin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997" y="3925909"/>
            <a:ext cx="3454003" cy="124182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438976" y="4743390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лентинан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089934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4902" y="1522"/>
            <a:ext cx="479169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500" b="1" dirty="0">
                <a:solidFill>
                  <a:srgbClr val="2C1202"/>
                </a:solidFill>
                <a:latin typeface="Cambria" pitchFamily="18" charset="0"/>
              </a:rPr>
              <a:t>Эволюция медицины</a:t>
            </a:r>
            <a:endParaRPr lang="ru-RU" sz="3500" dirty="0"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624" y="205417"/>
            <a:ext cx="5681379" cy="49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У меня болит ухо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до н. э</a:t>
            </a: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«Съешь вот этот корешок».</a:t>
            </a:r>
            <a:endParaRPr lang="en-US" sz="24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1000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н. э.</a:t>
            </a: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«Этот корешок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—  язычество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лучше прочти молитву».</a:t>
            </a: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1850: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«Молитва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— суеверие, лучше выпей настойку».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1940: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«Эта настойка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—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мнимая панацея, лучше проглоти таблетку».</a:t>
            </a:r>
            <a:endParaRPr lang="en-US" sz="24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1985: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«Эта таблетка не помогает, лучше прими антибиотик».</a:t>
            </a:r>
            <a:endParaRPr lang="en-US" sz="24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2000: 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«Этот антибиотик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— сплошная химия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 Съешь вот этот корешок»</a:t>
            </a:r>
            <a:r>
              <a:rPr lang="en-US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8883" y="1322514"/>
            <a:ext cx="3259493" cy="3736407"/>
          </a:xfrm>
          <a:prstGeom prst="rect">
            <a:avLst/>
          </a:prstGeom>
          <a:ln>
            <a:solidFill>
              <a:srgbClr val="2C1202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“I have an earache…”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2000 BC: “Here, eat this root.”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AD 1000: “That root is heathen. Here, say this prayer.”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AD 1850: “That prayer is superstition. Here, drink this potion.”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AD 1940: “That potion is snake oil. Here, swallow this pill.”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AD 1985: “That pill is ineffective. Here, take this antibiotic.”</a:t>
            </a:r>
          </a:p>
          <a:p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AD 2000: “That antibiotic is unnatural. Here, eat this root.“</a:t>
            </a:r>
          </a:p>
          <a:p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(New Scientist, 6 September 1997) </a:t>
            </a:r>
            <a:endParaRPr lang="ru-RU" sz="16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80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900" b="1" dirty="0">
                <a:solidFill>
                  <a:srgbClr val="2C1202"/>
                </a:solidFill>
                <a:latin typeface="Cambria" pitchFamily="18" charset="0"/>
              </a:rPr>
              <a:t>Противораковые свойства грибов</a:t>
            </a:r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2897982" y="748479"/>
            <a:ext cx="6067424" cy="227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Терпеноидные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соединения (класс углеводородов — продуктов биосинтеза общей формулы (C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с углеродным скелетом, формально являющихся производным изопрена СН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=С(СН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)-СН=СН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ингибирующие рост опухолей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6922179" y="4828029"/>
            <a:ext cx="2198359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T3563o00"/>
              </a:rPr>
              <a:t>(</a:t>
            </a:r>
            <a:r>
              <a:rPr kumimoji="0" lang="it-IT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T3563o00"/>
              </a:rPr>
              <a:t>Guang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T3563o00"/>
              </a:rPr>
              <a:t>-</a:t>
            </a:r>
            <a:r>
              <a:rPr kumimoji="0" lang="it-IT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T3563o00"/>
              </a:rPr>
              <a:t>Hua et al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T3563o00"/>
              </a:rPr>
              <a:t>., 2009)</a:t>
            </a:r>
            <a:endParaRPr kumimoji="0" lang="ru-RU" altLang="ru-RU" sz="1600" b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ea typeface="Times New Roman" pitchFamily="18" charset="0"/>
              <a:cs typeface="TT3563o00"/>
            </a:endParaRPr>
          </a:p>
        </p:txBody>
      </p:sp>
      <p:grpSp>
        <p:nvGrpSpPr>
          <p:cNvPr id="5" name="Группа 10"/>
          <p:cNvGrpSpPr>
            <a:grpSpLocks/>
          </p:cNvGrpSpPr>
          <p:nvPr/>
        </p:nvGrpSpPr>
        <p:grpSpPr bwMode="auto">
          <a:xfrm>
            <a:off x="314326" y="756643"/>
            <a:ext cx="2583656" cy="1515666"/>
            <a:chOff x="839416" y="3038931"/>
            <a:chExt cx="4335462" cy="283368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6" y="3038931"/>
              <a:ext cx="4335462" cy="28336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1630588" y="4225385"/>
              <a:ext cx="433546" cy="42739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>
              <a:off x="3934176" y="4243193"/>
              <a:ext cx="433547" cy="42516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9" name="Picture 5" descr="bom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" y="2422327"/>
            <a:ext cx="2159794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2625214" y="3278934"/>
            <a:ext cx="4296965" cy="15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Volvariella bombycina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соломенный гриб,</a:t>
            </a:r>
            <a:r>
              <a:rPr kumimoji="0" lang="it-IT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культивируется в Юго-Восточной Азии также как съедобный</a:t>
            </a:r>
            <a:endParaRPr kumimoji="0" lang="ru-RU" altLang="ru-RU" sz="2200" b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54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68" y="34932"/>
            <a:ext cx="6581775" cy="4600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61366" y="4758542"/>
            <a:ext cx="17572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Stajić</a:t>
            </a:r>
            <a:r>
              <a:rPr 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et al., 2019)</a:t>
            </a:r>
            <a:endParaRPr lang="ru-RU" sz="16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Trametes versicolor - Coriolus versicolor, Turkey tail, Kawaratake, Yun-Zhi, 云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80" y="232126"/>
            <a:ext cx="1532456" cy="10807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790634"/>
              </p:ext>
            </p:extLst>
          </p:nvPr>
        </p:nvGraphicFramePr>
        <p:xfrm>
          <a:off x="7654234" y="3070239"/>
          <a:ext cx="1459880" cy="1159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8000" imgH="86040" progId="Photoshop.Image.10">
                  <p:embed/>
                </p:oleObj>
              </mc:Choice>
              <mc:Fallback>
                <p:oleObj name="Image" r:id="rId4" imgW="108000" imgH="86040" progId="Photoshop.Image.10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234" y="3070239"/>
                        <a:ext cx="1459880" cy="1159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5" descr="Lion's-mane Mushroom (Hericium erinaceus) · iNaturali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Lion's-mane Mushroom (Hericium erinaceus) · iNaturalis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13085" r="11922" b="9415"/>
          <a:stretch/>
        </p:blipFill>
        <p:spPr bwMode="auto">
          <a:xfrm>
            <a:off x="51247" y="3576832"/>
            <a:ext cx="954989" cy="105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hicken_of_the_woods_laetiporus_sulphureus_growing_on_a_tree_trunk_edible_wild_mushroom_north_a_28230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r="12667" b="4449"/>
          <a:stretch/>
        </p:blipFill>
        <p:spPr bwMode="auto">
          <a:xfrm>
            <a:off x="42320" y="34932"/>
            <a:ext cx="1145303" cy="1204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mycoweb.narod.ru/fungi/Submitted/KVI/Piptoporus_betulinus_KVI_2005082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14905" b="25956"/>
          <a:stretch/>
        </p:blipFill>
        <p:spPr bwMode="auto">
          <a:xfrm>
            <a:off x="1219604" y="4343442"/>
            <a:ext cx="1384920" cy="800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Аляска Phellinus Linteus Гриб — стоковые фотографии и другие картинки Без  людей - Без людей, Белый, Горизонтальный - i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14356" r="19622" b="13656"/>
          <a:stretch/>
        </p:blipFill>
        <p:spPr bwMode="auto">
          <a:xfrm>
            <a:off x="6076842" y="4180766"/>
            <a:ext cx="1296093" cy="957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3" descr="M2600 Pleurotus eryngii | Mycel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6" descr="http://4.bp.blogspot.com/-Mm8A3TZry3c/Vao_iX6SpXI/AAAAAAAAHFg/wv-LTXat2cY/s1600/Ag%2Bblazei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9"/>
          <a:stretch/>
        </p:blipFill>
        <p:spPr bwMode="auto">
          <a:xfrm>
            <a:off x="2607228" y="2951375"/>
            <a:ext cx="958558" cy="1087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r="34162"/>
          <a:stretch/>
        </p:blipFill>
        <p:spPr bwMode="auto">
          <a:xfrm>
            <a:off x="3180418" y="1577911"/>
            <a:ext cx="325236" cy="105961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 descr="Файл:Pleurotus ostreatus - Pleurote en huître cropped.jpg — Википедия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/>
          <a:stretch/>
        </p:blipFill>
        <p:spPr bwMode="auto">
          <a:xfrm>
            <a:off x="4423144" y="66267"/>
            <a:ext cx="933750" cy="1095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1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Грибы в терапии</a:t>
            </a:r>
            <a:r>
              <a:rPr lang="en-US" altLang="ru-RU" sz="2800" b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нейродегенеративных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заболеваний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19502" y="4798414"/>
            <a:ext cx="1595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Lee</a:t>
            </a:r>
            <a:r>
              <a:rPr 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et al., 2019)</a:t>
            </a:r>
            <a:endParaRPr lang="ru-RU" sz="16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43558"/>
            <a:ext cx="91440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Заболевания, приводящие к прогрессирующей и необратимой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гибели нейронов и угасанию нервной деятельности 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(болезни Альцгеймера, Паркинсона и др.).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Причины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окислительный стресс, нарушение функций митохондрий (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мх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), воспаления, мутации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мх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ДНК, разрушение оболочек нейронов.</a:t>
            </a:r>
            <a:endParaRPr lang="ru-RU" dirty="0"/>
          </a:p>
        </p:txBody>
      </p:sp>
      <p:pic>
        <p:nvPicPr>
          <p:cNvPr id="6" name="Picture 7" descr="Lion's-mane Mushroom (Hericium erinaceus) · iNaturalis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13085" r="11922" b="9415"/>
          <a:stretch/>
        </p:blipFill>
        <p:spPr bwMode="auto">
          <a:xfrm>
            <a:off x="179512" y="2786238"/>
            <a:ext cx="2092890" cy="2320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1759" y="2786238"/>
            <a:ext cx="6703051" cy="2306401"/>
          </a:xfrm>
          <a:prstGeom prst="rect">
            <a:avLst/>
          </a:prstGeom>
          <a:ln>
            <a:solidFill>
              <a:srgbClr val="2C120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Hericium</a:t>
            </a: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erinaceus</a:t>
            </a:r>
            <a:r>
              <a:rPr lang="en-US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львиная грива, обезьянья голова, съедобный культивируемый гриб, метаболиты действуют как факторы индукции нейронов и обладают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нейропротекторной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противовоспалительной активностью, а также применяются в лечении тревожности.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6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Грибы в терапии</a:t>
            </a:r>
            <a:r>
              <a:rPr lang="en-US" altLang="ru-RU" sz="2800" b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рассеянного склероза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11510"/>
            <a:ext cx="9144000" cy="30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Аутоиммунное заболевание, приводящее к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разрушению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лимфоцитами миелиновых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оболочек нейронов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что приводит к задержке передачи сигнала и его искажению.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2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Финголимод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  («</a:t>
            </a:r>
            <a:r>
              <a:rPr lang="en-US" sz="2200" dirty="0" err="1">
                <a:solidFill>
                  <a:srgbClr val="2C1202"/>
                </a:solidFill>
                <a:latin typeface="Times New Roman"/>
                <a:cs typeface="Times New Roman"/>
              </a:rPr>
              <a:t>Gilenya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») — первый пероральный препарат для лечения рассеянного склероза, структурный аналог </a:t>
            </a:r>
            <a:r>
              <a:rPr lang="ru-RU" sz="2200" dirty="0" err="1">
                <a:solidFill>
                  <a:srgbClr val="2C1202"/>
                </a:solidFill>
                <a:latin typeface="Times New Roman"/>
                <a:cs typeface="Times New Roman"/>
              </a:rPr>
              <a:t>сфингозина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, </a:t>
            </a:r>
            <a:r>
              <a:rPr lang="ru-RU" sz="2200" dirty="0" err="1">
                <a:solidFill>
                  <a:srgbClr val="2C1202"/>
                </a:solidFill>
                <a:latin typeface="Times New Roman"/>
                <a:cs typeface="Times New Roman"/>
              </a:rPr>
              <a:t>иммуно-супрессор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, производное </a:t>
            </a:r>
            <a:r>
              <a:rPr lang="ru-RU" sz="22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мириоцина</a:t>
            </a:r>
            <a:r>
              <a:rPr lang="ru-RU" sz="2200" i="1" dirty="0">
                <a:solidFill>
                  <a:srgbClr val="2C1202"/>
                </a:solidFill>
                <a:latin typeface="Times New Roman"/>
                <a:cs typeface="Times New Roman"/>
              </a:rPr>
              <a:t>,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 метаболита энтомопатогенного гриба </a:t>
            </a:r>
            <a:r>
              <a:rPr lang="en-US" sz="22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Isaria</a:t>
            </a:r>
            <a:r>
              <a:rPr lang="en-US" sz="2200" i="1" dirty="0">
                <a:solidFill>
                  <a:srgbClr val="2C1202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(</a:t>
            </a:r>
            <a:r>
              <a:rPr lang="ru-RU" sz="2200" i="1" dirty="0">
                <a:solidFill>
                  <a:srgbClr val="2C1202"/>
                </a:solidFill>
                <a:latin typeface="Times New Roman"/>
                <a:cs typeface="Times New Roman"/>
              </a:rPr>
              <a:t>=</a:t>
            </a:r>
            <a:r>
              <a:rPr lang="en-US" sz="22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Cordyceps</a:t>
            </a:r>
            <a:r>
              <a:rPr lang="en-US" sz="2200" dirty="0">
                <a:solidFill>
                  <a:srgbClr val="2C1202"/>
                </a:solidFill>
                <a:latin typeface="Times New Roman"/>
                <a:cs typeface="Times New Roman"/>
              </a:rPr>
              <a:t>)</a:t>
            </a:r>
            <a:r>
              <a:rPr lang="en-US" sz="2200" i="1" dirty="0">
                <a:solidFill>
                  <a:srgbClr val="2C1202"/>
                </a:solidFill>
                <a:latin typeface="Times New Roman"/>
                <a:cs typeface="Times New Roman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sinclairii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, паразита личинок цикад.</a:t>
            </a:r>
          </a:p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endParaRPr lang="ru-RU" altLang="ru-RU" sz="22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117025"/>
            <a:ext cx="3960440" cy="1954381"/>
          </a:xfrm>
          <a:prstGeom prst="rect">
            <a:avLst/>
          </a:prstGeom>
          <a:ln>
            <a:solidFill>
              <a:srgbClr val="2C120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Введён в обращение в 2011 г.</a:t>
            </a:r>
            <a:r>
              <a:rPr lang="en-US" sz="2200" dirty="0">
                <a:solidFill>
                  <a:srgbClr val="2C1202"/>
                </a:solidFill>
                <a:latin typeface="Times New Roman"/>
                <a:cs typeface="Times New Roman"/>
              </a:rPr>
              <a:t>; 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активность впервые выявлена в 1993 г.</a:t>
            </a:r>
            <a:r>
              <a:rPr lang="en-US" sz="2200" dirty="0">
                <a:solidFill>
                  <a:srgbClr val="2C1202"/>
                </a:solidFill>
                <a:latin typeface="Times New Roman"/>
                <a:cs typeface="Times New Roman"/>
              </a:rPr>
              <a:t>, </a:t>
            </a:r>
            <a:r>
              <a:rPr lang="ru-RU" sz="2200" dirty="0">
                <a:solidFill>
                  <a:srgbClr val="2C1202"/>
                </a:solidFill>
                <a:latin typeface="Times New Roman"/>
                <a:cs typeface="Times New Roman"/>
              </a:rPr>
              <a:t>препарат предполагали применять при трансплантации органов.</a:t>
            </a:r>
            <a:endParaRPr lang="ru-RU" sz="2200" dirty="0"/>
          </a:p>
        </p:txBody>
      </p:sp>
      <p:pic>
        <p:nvPicPr>
          <p:cNvPr id="5" name="Picture 6" descr="https://upload.wikimedia.org/wikipedia/commons/thumb/8/88/FourIsariasinclairii.jpg/800px-FourIsariasinclair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848" y="3117024"/>
            <a:ext cx="2277419" cy="1952075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yrio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117025"/>
            <a:ext cx="2427043" cy="1080120"/>
          </a:xfrm>
          <a:prstGeom prst="rect">
            <a:avLst/>
          </a:prstGeom>
          <a:solidFill>
            <a:schemeClr val="bg1"/>
          </a:solidFill>
          <a:ln>
            <a:solidFill>
              <a:srgbClr val="2C1202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803354" y="4197145"/>
            <a:ext cx="1244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err="1">
                <a:solidFill>
                  <a:srgbClr val="2C1202"/>
                </a:solidFill>
                <a:latin typeface="Times New Roman"/>
                <a:cs typeface="Times New Roman"/>
              </a:rPr>
              <a:t>мириоцин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607891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0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Антипаразитарное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действие грибов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48" y="52322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До 3,4 млрд. чел. заражены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паразитными простейшими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такими как малярийный плазмодий, трипаносомы (сонная болезнь),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лейшмании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пр.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Abugri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Timob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2019)</a:t>
            </a:r>
            <a:r>
              <a:rPr lang="ru-RU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>
              <a:buFont typeface="Wingdings" pitchFamily="2" charset="2"/>
              <a:buChar char="v"/>
            </a:pPr>
            <a:endParaRPr lang="ru-RU" altLang="ru-RU" sz="2200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7" descr="Файл:Pleurotus ostreatus - Pleurote en huître cropped.jpg — Википед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/>
          <a:stretch/>
        </p:blipFill>
        <p:spPr bwMode="auto">
          <a:xfrm>
            <a:off x="5076056" y="1292002"/>
            <a:ext cx="2304256" cy="27043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3933938"/>
            <a:ext cx="4118762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Pleurotus</a:t>
            </a:r>
            <a:r>
              <a:rPr lang="en-US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вешенка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показана активность экстракта против малярийного плазмодия.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542" y="3435794"/>
            <a:ext cx="31683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Astraeus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hygrometricus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сесквитерпен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астракуркурон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подавляет развитие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лейшманий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0" name="Picture 2" descr="Astraeus hygrometricus | SOCIEDAD MICOLÓGICA EXTREMEÑ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"/>
          <a:stretch/>
        </p:blipFill>
        <p:spPr bwMode="auto">
          <a:xfrm>
            <a:off x="952830" y="1635646"/>
            <a:ext cx="2555776" cy="1803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92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Антипаразитарное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действие грибов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601222"/>
            <a:ext cx="6732240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Cantharellus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cibarius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лисичка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активность против трипаносом за счёт алкалоидов, сапонинов,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терпеноидов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сердечных гликозидов.</a:t>
            </a:r>
            <a:endParaRPr 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hanterelle Liquid Extract - Integrity Ingredie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r="17508"/>
          <a:stretch/>
        </p:blipFill>
        <p:spPr bwMode="auto">
          <a:xfrm>
            <a:off x="323529" y="596319"/>
            <a:ext cx="1949251" cy="1990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ntrodia camphorata from solid-state cultivation of wood. (a) Mycelium... |  Download Scientific Diagr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4342" r="3345" b="5384"/>
          <a:stretch/>
        </p:blipFill>
        <p:spPr bwMode="auto">
          <a:xfrm>
            <a:off x="320081" y="2715767"/>
            <a:ext cx="3047877" cy="2232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91880" y="2706262"/>
            <a:ext cx="5544616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Antrodia</a:t>
            </a: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camphorata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полисахариды активны против плоского червя кровяного сосальщика шистосомы; показана также противовирусная активность.</a:t>
            </a:r>
            <a:endParaRPr 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54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Противовирусный потенциал грибов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Pradip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et al., 2019)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25666" y="537438"/>
            <a:ext cx="914400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Wingdings" pitchFamily="2" charset="2"/>
              <a:buChar char="v"/>
            </a:pP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У экстрактов плодовых тел грибов установлена активность в отношении вируса иммунодефицита (ВИЧ), герпеса, гриппа, гепатита.</a:t>
            </a:r>
          </a:p>
        </p:txBody>
      </p:sp>
      <p:sp>
        <p:nvSpPr>
          <p:cNvPr id="5" name="AutoShape 2" descr="Chinese Farmer Discovers the King of All Mushroo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Basidiomycota &gt;&gt; Basidiomycetes &gt;&gt; Agaricales &gt;&gt; Tricholoma gigant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1" y="1563638"/>
            <a:ext cx="2743200" cy="207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63355" y="1563638"/>
            <a:ext cx="6054979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Grifola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frondosa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гриб-баран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белок </a:t>
            </a:r>
            <a:r>
              <a:rPr lang="en-US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GFAHP 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активен против вируса герпеса, ингибирует репликацию и  проникновение вируса.</a:t>
            </a:r>
            <a:endParaRPr 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Grifola frondosa, Hen of the Woods fung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74" y="3219111"/>
            <a:ext cx="2644629" cy="1763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351" y="3651870"/>
            <a:ext cx="5547770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Tricholoma</a:t>
            </a: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giganteum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рядовка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белок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лакказа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активен против ВИЧ, блокируя действие обратной транскриптазы.</a:t>
            </a:r>
            <a:endParaRPr 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77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Противовирусный потенциал грибов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Pradip</a:t>
            </a:r>
            <a:r>
              <a:rPr lang="en-US" sz="16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et al., 2019)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 </a:t>
            </a:r>
          </a:p>
        </p:txBody>
      </p:sp>
      <p:pic>
        <p:nvPicPr>
          <p:cNvPr id="11266" name="Picture 2" descr="Cepas de shiitake (Lentinula edodes) - Notsi - Micofin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7534"/>
            <a:ext cx="2008924" cy="2131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601222"/>
            <a:ext cx="6732240" cy="120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Lentinula</a:t>
            </a: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edodes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сиитакэ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активность против вируса гриппа за счёт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пептидоманнана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повышающего синтез интерферонов.</a:t>
            </a:r>
            <a:endParaRPr 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4" descr="Fu Ling (Poria-cocos mushrooms) in Chinese Medic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Molecular basis for Poria cocos mushroom polysaccharide used as an  antitumour drug in China - Li - 2019 - Journal of Cellular and Molecular  Medicine - Wiley Online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4" y="2901753"/>
            <a:ext cx="2519616" cy="2125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3808" y="2901753"/>
            <a:ext cx="6300192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Poria</a:t>
            </a:r>
            <a:r>
              <a:rPr lang="en-US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cocos</a:t>
            </a:r>
            <a:r>
              <a:rPr 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фу линь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активность против вируса гепатита В за счёт «полисахарида </a:t>
            </a:r>
            <a:r>
              <a:rPr lang="en-US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», обладающего </a:t>
            </a:r>
            <a:r>
              <a:rPr 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иммуномодуляторной</a:t>
            </a:r>
            <a:r>
              <a:rPr 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активностью, применяется как вспомогательное средство.</a:t>
            </a:r>
            <a:endParaRPr 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6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>
              <a:lnSpc>
                <a:spcPct val="90000"/>
              </a:lnSpc>
            </a:pP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чага,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Inonotus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obliquus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8" descr="Inonotus_obliquus_JS_200604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544" y="3620692"/>
            <a:ext cx="1868090" cy="140136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hag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5869"/>
          <a:stretch>
            <a:fillRect/>
          </a:stretch>
        </p:blipFill>
        <p:spPr bwMode="auto">
          <a:xfrm>
            <a:off x="5975546" y="2010967"/>
            <a:ext cx="1997869" cy="185023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355635921-DSC011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7" t="6853" r="15504" b="7906"/>
          <a:stretch>
            <a:fillRect/>
          </a:stretch>
        </p:blipFill>
        <p:spPr bwMode="auto">
          <a:xfrm>
            <a:off x="7123309" y="458391"/>
            <a:ext cx="1838325" cy="170378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680464"/>
            <a:ext cx="6065044" cy="451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Гриб развивается на живых и становится заметен на отмерших  стволах берёзы, формируя стерильные образования в виде наростов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чагу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Досконально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изучены медицинские свойства. Первые свидетельства медицинского применения восходят к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XVI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XVII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вв. (Россия, Польша, северная Европа). Водная вытяжка использовалась для лечения расстройства желудка, туберкулёза, болезней сердца и печени. Из чаги выделено свыше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200 активных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соединений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1600" b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Rogers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2011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это углеводы, жиры, полифенолы и терпены.</a:t>
            </a:r>
          </a:p>
        </p:txBody>
      </p:sp>
    </p:spTree>
    <p:extLst>
      <p:ext uri="{BB962C8B-B14F-4D97-AF65-F5344CB8AC3E}">
        <p14:creationId xmlns:p14="http://schemas.microsoft.com/office/powerpoint/2010/main" val="1852151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чага,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Inonotus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obliquus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3" descr="DB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4172"/>
            <a:ext cx="1318022" cy="1920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3688" y="874172"/>
            <a:ext cx="6984776" cy="277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DBL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3,4-дигидроксибензальацетон </a:t>
            </a:r>
          </a:p>
          <a:p>
            <a:pPr lvl="0"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Предотвращение роста, развития и распространения раковых клеток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индукция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апоптоза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нарушенного при раковых заболеваниях.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DBL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3,4-дигидроксибензальацетон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полифенол, способствующий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апоптозу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подавляющий экспрессию генов, участвующих в канцерогенезе. Показана также роль в предотвращении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болезни Паркинсона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pic>
        <p:nvPicPr>
          <p:cNvPr id="5" name="Picture 4" descr="File:Eumelanin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91" y="3247935"/>
            <a:ext cx="1321594" cy="17823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835696" y="3945389"/>
            <a:ext cx="6912768" cy="10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Меланин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Антиоксидантное действие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Лечение заболеваний пищеварительной системы. 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57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2C1202"/>
                </a:solidFill>
                <a:latin typeface="Cambria" pitchFamily="18" charset="0"/>
              </a:rPr>
              <a:t>Лекарственные грибы в современном мире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69" y="582251"/>
            <a:ext cx="9144000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Фунготерапия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наука о лечении грибами, зародилась около </a:t>
            </a:r>
            <a:r>
              <a:rPr lang="ru-RU" sz="24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5000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лет назад и сохраняется в современном мире. Медицинское и пищевое применение грибов могут сочетаться, один и тот же вид используется одновременно как съедобный и лекарственный.</a:t>
            </a:r>
          </a:p>
          <a:p>
            <a:pPr marL="342900" lvl="0" indent="-342900" algn="just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 древности существовала тенденция воспринимать грибы как </a:t>
            </a:r>
            <a:r>
              <a:rPr lang="ru-RU" sz="24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панацею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 Некоторые виды применялись в медицине благодаря своему внешнему облику (магия подобия), а не наличию действующих веществ.</a:t>
            </a:r>
          </a:p>
          <a:p>
            <a:pPr marL="342900" lvl="0" indent="-342900" algn="just">
              <a:lnSpc>
                <a:spcPct val="110000"/>
              </a:lnSpc>
              <a:buFont typeface="Wingdings" pitchFamily="2" charset="2"/>
              <a:buChar char="v"/>
            </a:pP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Современная информация из научно-популярных книг очень обильна, но далеко не всегда достоверна, а местами просто </a:t>
            </a:r>
            <a:r>
              <a:rPr lang="ru-RU" sz="24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вредоносна</a:t>
            </a:r>
            <a:r>
              <a:rPr lang="ru-RU" sz="24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152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чага,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Inonotus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obliquus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15" descr="Betulinic acid struc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57763"/>
            <a:ext cx="2330053" cy="16299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568708" y="1044327"/>
            <a:ext cx="6408712" cy="230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0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Бетулиновая кислота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(3β-гидрокси-20(29)-лупаен-28-овая кислота)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 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природный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пентациклический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тритерпеноид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Содержится в коре некоторых видов растений, главным образом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берёзы пушистой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обладает антимикробной, противовоспалительной, противоопухолевой и анти-ВИЧ- активностью. </a:t>
            </a:r>
          </a:p>
        </p:txBody>
      </p:sp>
      <p:pic>
        <p:nvPicPr>
          <p:cNvPr id="5" name="Picture 4" descr="http://supersadovnik.net/wp-content/uploads/2014/11/bere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2299097" cy="28074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894695" y="4341371"/>
            <a:ext cx="4421386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культивируемых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штаммах чаги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отсутствует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7964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чага,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Inonotus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obliquus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11" descr="LAN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9582"/>
            <a:ext cx="2452688" cy="16561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059832" y="978495"/>
            <a:ext cx="5688632" cy="190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Ланостерин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обусловливает антиоксидантные, противораковые и иммуномодулирующие свойства, но его содержание в культивируемой чаге всего 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3,6%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сравнению с 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45,4%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природной. 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23528" y="2912747"/>
            <a:ext cx="8568952" cy="11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0000"/>
              </a:lnSpc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Антидиабетическое действие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путём снижения уровня глюкозы в крови. Ингибируя ферменты альфа-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глюкозидазу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альфа-амилазу, чага задерживает всасывание глюкозы в пищеварительном тракте.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732383" y="4274118"/>
            <a:ext cx="7679234" cy="74635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Чага — воистину подарок для людей, она придаёт здоровье и помогает его поддерживать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Haines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2013).</a:t>
            </a:r>
            <a:endParaRPr kumimoji="0" lang="ru-RU" altLang="ru-RU" sz="1600" b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2024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чага,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Inonotus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obliquus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9" descr="http://irecommend.ru.q5.r-99.com/sites/default/files/product-images/108668/1316867386_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89" y="1095045"/>
            <a:ext cx="2430066" cy="24312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915816" y="969475"/>
            <a:ext cx="5976664" cy="269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Препарат из чаги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Бефунгин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применяется в качестве симптоматического средства при заболеваниях желудочно-кишечного тракта (хронический гастрит с усиленным выделением желудочного сока, язвенная болезнь желудка и т.п.),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 также нашёл широкое применение при онкологических заболеваниях. 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35189" y="3651870"/>
            <a:ext cx="8496944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Однако, лекарственное действие чаги существенно ограничено временем (около 6 мес. с момента сбора), кроме того, показано избирательное накопление грибом радионуклидов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(Иванов, 2012),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что нетипично для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ксилотрофных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грибов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7414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лакированный трутовик (</a:t>
            </a:r>
            <a:r>
              <a:rPr lang="ru-RU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Ganoderma</a:t>
            </a:r>
            <a:r>
              <a:rPr lang="ru-RU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ru-RU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lucidum</a:t>
            </a:r>
            <a:r>
              <a:rPr lang="ru-RU" altLang="ru-RU" sz="2800" b="1" i="1" dirty="0">
                <a:solidFill>
                  <a:srgbClr val="2C1202"/>
                </a:solidFill>
                <a:latin typeface="Cambria" pitchFamily="18" charset="0"/>
              </a:rPr>
              <a:t>  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и близкие виды)</a:t>
            </a:r>
          </a:p>
        </p:txBody>
      </p:sp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284640" y="3579862"/>
            <a:ext cx="8487746" cy="14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Слева направо: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G. </a:t>
            </a:r>
            <a:r>
              <a:rPr kumimoji="0" lang="en-US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lucidum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европейский вид, встречается в Китае</a:t>
            </a: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G. </a:t>
            </a:r>
            <a:r>
              <a:rPr kumimoji="0" lang="en-US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sinense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G. </a:t>
            </a:r>
            <a:r>
              <a:rPr kumimoji="0" lang="en-US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sichuanense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Юго-Восточная Азия, известны под множеством местных названий, наряду с дикорастущими видами имеются искусственно созданные «сорта» и встречаются гибриды</a:t>
            </a: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Картинки по запросу ganoderma luci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6" y="1440011"/>
            <a:ext cx="2657405" cy="1991744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Картинки по запросу ganoderma sinen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54" y="1440011"/>
            <a:ext cx="2657407" cy="1991744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Картинки по запросу Ganoderma sichuanen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71" y="1440011"/>
            <a:ext cx="2590315" cy="1991744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82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purlock.illinois.edu/DBimages/recognition/Images24/2011.13.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6"/>
          <a:stretch>
            <a:fillRect/>
          </a:stretch>
        </p:blipFill>
        <p:spPr bwMode="auto">
          <a:xfrm>
            <a:off x="2608867" y="2622765"/>
            <a:ext cx="1974787" cy="2388394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639901" y="3710803"/>
            <a:ext cx="1851422" cy="13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Монах с корзиной линь </a:t>
            </a:r>
            <a:r>
              <a:rPr kumimoji="0" lang="ru-RU" altLang="ru-RU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чжи</a:t>
            </a: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(Китай, </a:t>
            </a:r>
            <a:r>
              <a:rPr kumimoji="0" lang="en-US" alt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XVIII </a:t>
            </a:r>
            <a:r>
              <a:rPr kumimoji="0" lang="ru-RU" altLang="ru-RU" sz="20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в.)</a:t>
            </a:r>
            <a:endParaRPr kumimoji="0" lang="ru-RU" altLang="ru-RU" sz="20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4818742" y="86916"/>
            <a:ext cx="4235961" cy="501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3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Линь-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чжи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кит.)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«трава бессмертия», символизирует процветание, долголетие и даже бессмертие. В Японии носит название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маннэн-такэ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(гриб возрастом в 10000 лет) или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рей-ши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(божественный гриб). В Китае о его сверхъестественной природе впервые было упомянуто во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II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в. до н.э. По легенде, гриб появился во дворце императора У, где от недостатка света вырос в форме 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оленьих рогов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8064" r="9914" b="-11"/>
          <a:stretch>
            <a:fillRect/>
          </a:stretch>
        </p:blipFill>
        <p:spPr bwMode="auto">
          <a:xfrm>
            <a:off x="128150" y="107407"/>
            <a:ext cx="1944216" cy="3020409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95736" y="132341"/>
            <a:ext cx="1984258" cy="222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Китайский монах созерцает линь-</a:t>
            </a:r>
            <a:r>
              <a:rPr kumimoji="0" lang="ru-RU" altLang="ru-RU" sz="20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чжи</a:t>
            </a: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Изображение времён династии Цин, </a:t>
            </a:r>
            <a:r>
              <a:rPr kumimoji="0" lang="ru-RU" alt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</a:t>
            </a:r>
            <a:r>
              <a:rPr kumimoji="0" lang="ru-RU" alt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1600 г.</a:t>
            </a:r>
          </a:p>
        </p:txBody>
      </p:sp>
    </p:spTree>
    <p:extLst>
      <p:ext uri="{BB962C8B-B14F-4D97-AF65-F5344CB8AC3E}">
        <p14:creationId xmlns:p14="http://schemas.microsoft.com/office/powerpoint/2010/main" val="444907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253305" y="123478"/>
            <a:ext cx="8712968" cy="302159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Издревле считалось, что цвет гриба коррелирует с его вкусом и целебным действием: 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красный (горький)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улучшает память и лечит внутренние органы;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синий (кислый)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улучшает зрение и  работу печени;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белый (острый)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защищает почки;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желтый (сладкий)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улучшает работу селезёнки; 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черный (соленый)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улучшает работу лёгких;</a:t>
            </a:r>
          </a:p>
          <a:p>
            <a:pPr marL="342900" lvl="0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пурпурный (сладкий)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улучшает глазное дно и цвет лица.</a:t>
            </a: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08039"/>
              </p:ext>
            </p:extLst>
          </p:nvPr>
        </p:nvGraphicFramePr>
        <p:xfrm>
          <a:off x="217301" y="3266133"/>
          <a:ext cx="2281238" cy="181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08000" imgH="86040" progId="Photoshop.Image.10">
                  <p:embed/>
                </p:oleObj>
              </mc:Choice>
              <mc:Fallback>
                <p:oleObj name="Image" r:id="rId2" imgW="108000" imgH="8604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301" y="3266133"/>
                        <a:ext cx="2281238" cy="1810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7" descr="Картинки по запросу Ganoderma sichuanen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/>
          <a:stretch/>
        </p:blipFill>
        <p:spPr bwMode="auto">
          <a:xfrm>
            <a:off x="2597155" y="3263887"/>
            <a:ext cx="2012634" cy="1809708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r="7490"/>
          <a:stretch/>
        </p:blipFill>
        <p:spPr bwMode="auto">
          <a:xfrm>
            <a:off x="4753805" y="3248083"/>
            <a:ext cx="2307771" cy="1819096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03" y="3248083"/>
            <a:ext cx="1809708" cy="1809708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05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лакированный трутовик (</a:t>
            </a:r>
            <a:r>
              <a:rPr lang="ru-RU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Ganoderma</a:t>
            </a:r>
            <a:r>
              <a:rPr lang="ru-RU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ru-RU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lucidum</a:t>
            </a:r>
            <a:r>
              <a:rPr lang="ru-RU" altLang="ru-RU" sz="2800" b="1" i="1" dirty="0">
                <a:solidFill>
                  <a:srgbClr val="2C1202"/>
                </a:solidFill>
                <a:latin typeface="Cambria" pitchFamily="18" charset="0"/>
              </a:rPr>
              <a:t>  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и близкие виды)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07504" y="1355391"/>
            <a:ext cx="7219005" cy="376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0000"/>
              </a:lnSpc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народной медицине используется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 менее 4000 лет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Rai et al., 2015)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первые научные упоминания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несколько веков назад </a:t>
            </a: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«Компендиум лекарственных веществ» Ли 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Шичжэня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1578 г.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 Гриб используют в виде экстракта, для заваривания в чай, в виде сиропа, порошка, на его основе делают конфеты и различные напитки.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Исследования не подтвердили чудодейственность, но показаны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снижение уровня холестерина, очищение крови и противоопухолевая, противовирусная и антимикробная  активности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6" descr="reish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24" y="913814"/>
            <a:ext cx="1366838" cy="2064205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an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24" y="3098935"/>
            <a:ext cx="1366838" cy="2022872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48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ImagesHan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56" y="2920168"/>
            <a:ext cx="2088231" cy="2085219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187623" y="3919976"/>
            <a:ext cx="5535623" cy="10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r"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Ганомицин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гидрохинон, ингибирующий рост многих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Грам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-положительных бактерий, в т. ч., стафилококков</a:t>
            </a:r>
            <a:endParaRPr kumimoji="0" lang="ru-RU" altLang="ru-RU" sz="2200" b="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15516" y="138113"/>
            <a:ext cx="8712967" cy="10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Основные группы действующих веществ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тритерпены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полисахариды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в общем выделено около 400 биологически активных соединений </a:t>
            </a:r>
            <a:r>
              <a:rPr lang="ru-RU" altLang="ru-RU" sz="1600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600" kern="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Rai</a:t>
            </a:r>
            <a:r>
              <a:rPr lang="en-US" altLang="ru-RU" sz="1600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et al., 2015)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 descr="http://patentimages.storage.googleapis.com/EP2532353A1/imgb0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2955"/>
          <a:stretch>
            <a:fillRect/>
          </a:stretch>
        </p:blipFill>
        <p:spPr bwMode="auto">
          <a:xfrm>
            <a:off x="255985" y="1434130"/>
            <a:ext cx="2917031" cy="1619250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275856" y="1291359"/>
            <a:ext cx="5544616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Ганодеровая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к-та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одно из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тритерпеновых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соединений, уникальных для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Ganoderma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эффективных в борьбе с ВИЧ-инфекцией и в терапии онкологических заболеваний</a:t>
            </a:r>
            <a:endParaRPr kumimoji="0" lang="ru-RU" altLang="ru-RU" sz="2200" b="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20324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Медицинское применение </a:t>
            </a:r>
            <a:r>
              <a:rPr lang="ru-RU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Ganoderma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 </a:t>
            </a:r>
            <a:r>
              <a:rPr lang="ru-RU" altLang="ru-RU" sz="1600" dirty="0">
                <a:solidFill>
                  <a:srgbClr val="2C1202"/>
                </a:solidFill>
                <a:latin typeface="Cambria" pitchFamily="18" charset="0"/>
              </a:rPr>
              <a:t>(по </a:t>
            </a:r>
            <a:r>
              <a:rPr lang="ru-RU" altLang="ru-RU" sz="1600" dirty="0" err="1">
                <a:solidFill>
                  <a:srgbClr val="2C1202"/>
                </a:solidFill>
                <a:latin typeface="Cambria" pitchFamily="18" charset="0"/>
              </a:rPr>
              <a:t>Ahmad</a:t>
            </a:r>
            <a:r>
              <a:rPr lang="ru-RU" altLang="ru-RU" sz="1600" dirty="0">
                <a:solidFill>
                  <a:srgbClr val="2C1202"/>
                </a:solidFill>
                <a:latin typeface="Cambria" pitchFamily="18" charset="0"/>
              </a:rPr>
              <a:t>, 2019)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79559"/>
              </p:ext>
            </p:extLst>
          </p:nvPr>
        </p:nvGraphicFramePr>
        <p:xfrm>
          <a:off x="215517" y="545935"/>
          <a:ext cx="8712968" cy="42672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572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Активные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тритерпены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Биологическая активность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кислоты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A, B, C, D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Антиоксидант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F, K, B, D, A, DM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Противораковая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ты </a:t>
                      </a:r>
                      <a:r>
                        <a:rPr lang="el-GR" sz="22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l-GR" sz="22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C1, H, G, B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Анти-ВИЧ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G, A, F, DM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Проивовоспалительная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U, V,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W, X, Y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Цитотоксины</a:t>
                      </a:r>
                      <a:r>
                        <a:rPr lang="ru-RU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 (клетки </a:t>
                      </a:r>
                      <a:r>
                        <a:rPr lang="ru-RU" sz="2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гепатомы</a:t>
                      </a:r>
                      <a:r>
                        <a:rPr lang="ru-RU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к-ты </a:t>
                      </a:r>
                      <a:r>
                        <a:rPr lang="en-US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Y, F, H, B, D, K, S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Гипотензивная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Me, Mf, Y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Снижение уровня холестерина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Mf, S, A, DM, Me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Апоптоз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R, S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Гепатопротектор</a:t>
                      </a:r>
                      <a:endParaRPr lang="ru-RU" sz="2200" dirty="0">
                        <a:solidFill>
                          <a:srgbClr val="2C120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1139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985900"/>
              </p:ext>
            </p:extLst>
          </p:nvPr>
        </p:nvGraphicFramePr>
        <p:xfrm>
          <a:off x="197624" y="195486"/>
          <a:ext cx="8748753" cy="46634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591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6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Активные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тритерпены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Биологическая активность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R, T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Цитотоксины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Ганодеровая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к-та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Нейропротектор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Ганодеровые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кислоты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A, C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Ингибиторы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фарнезил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трансферазы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онкотерапия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Ганодеровая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к-та 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Ингибитор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ангиогенеза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онкотерапия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Люцидомол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A, B)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ганодерма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нондиол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ганодерманонтриол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генодериол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ганодериол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Цитотоксины</a:t>
                      </a:r>
                      <a:r>
                        <a:rPr lang="ru-RU" sz="2200" baseline="0" dirty="0">
                          <a:latin typeface="Times New Roman" pitchFamily="18" charset="0"/>
                          <a:cs typeface="Times New Roman" pitchFamily="18" charset="0"/>
                        </a:rPr>
                        <a:t>  (клетки саркомы, карциномы легких)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Ганодерол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Ингибитор </a:t>
                      </a:r>
                      <a:r>
                        <a:rPr lang="el-GR" sz="22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2200" dirty="0" err="1">
                          <a:latin typeface="Times New Roman" pitchFamily="18" charset="0"/>
                          <a:cs typeface="Times New Roman" pitchFamily="18" charset="0"/>
                        </a:rPr>
                        <a:t>глюкозидазы</a:t>
                      </a:r>
                      <a:r>
                        <a:rPr lang="ru-RU" sz="2200" dirty="0">
                          <a:latin typeface="Times New Roman" pitchFamily="18" charset="0"/>
                          <a:cs typeface="Times New Roman" pitchFamily="18" charset="0"/>
                        </a:rPr>
                        <a:t> (терапия сахарного диабета)</a:t>
                      </a:r>
                      <a:endParaRPr lang="ru-RU" sz="2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87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нига: &quot;Все о лечебных свойствах грибов&quot; - Матанцев, Матанцева. Купить  книгу, читать рецензии | ISBN 978-609-456-023-1 | Лабири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5" y="4317"/>
            <a:ext cx="1422549" cy="213970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Лечебные и полезные свойства грибов. Справочник-определитель по лечебным  грибам, Александр Матанцев – скачать книгу fb2, epub, pdf на ЛитРе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5" y="-3074"/>
            <a:ext cx="1512737" cy="213970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211710"/>
            <a:ext cx="9144000" cy="278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ru-RU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Пример не опасной напрямую, но полной биологической безграмотности авторов популярной литературы: «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Вначале их относили к растениям, в 1990-х и  в начале 2000-х г. много писали о том, что грибы относятся к животному миру. Это не удивительно, так как многие свойства объединяют их с животными. Например, половые клетки грибов виде плазмодия в период размножения могут передвигаться со скоростью 5 мм в час</a:t>
            </a:r>
            <a:r>
              <a:rPr lang="ru-RU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en-GB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авторская орфография сохранена</a:t>
            </a:r>
            <a:r>
              <a:rPr lang="en-GB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ru-RU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59832" y="0"/>
            <a:ext cx="4948057" cy="2136630"/>
            <a:chOff x="3059832" y="0"/>
            <a:chExt cx="4948057" cy="21366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69" b="6127"/>
            <a:stretch/>
          </p:blipFill>
          <p:spPr bwMode="auto">
            <a:xfrm>
              <a:off x="3059832" y="0"/>
              <a:ext cx="4948057" cy="21366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3131840" y="1419622"/>
              <a:ext cx="2304256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5561871" y="267494"/>
              <a:ext cx="2304256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82093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07504" y="2358263"/>
            <a:ext cx="4912221" cy="277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en-US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Cordyceps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(отд.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Ascomycota)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в широком понимании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около 400 видов, в основном из Азии.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Патогены членистоногих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специфичны к хозяевам и способны влиять на его поведение, побуждая способствовать распространению и выживанию патогена.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-13456"/>
            <a:ext cx="8244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кордицепс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китайский,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Cordyceps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sinensis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1759" y="934796"/>
            <a:ext cx="7128792" cy="14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Китае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гриб известен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более 2000 лет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применение задокументировано в медицинских трактатах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VII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в.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Народное название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«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дун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чун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ся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цао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»</a:t>
            </a:r>
            <a:r>
              <a:rPr kumimoji="0" lang="ru-RU" altLang="ru-RU" sz="220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</a:rPr>
              <a:t>Зимой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</a:rPr>
              <a:t> червяк, летом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</a:rPr>
              <a:t> трава». </a:t>
            </a:r>
            <a:endParaRPr kumimoji="0" lang="ru-RU" altLang="ru-RU" sz="2200" b="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94" y="3074833"/>
            <a:ext cx="2327502" cy="2061113"/>
          </a:xfrm>
          <a:prstGeom prst="rect">
            <a:avLst/>
          </a:prstGeom>
          <a:noFill/>
          <a:ln>
            <a:solidFill>
              <a:srgbClr val="2C120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4499992" y="4266477"/>
            <a:ext cx="2134574" cy="86946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Цикл развития </a:t>
            </a:r>
            <a:r>
              <a:rPr kumimoji="0" lang="en-US" altLang="ru-RU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Cordyceps</a:t>
            </a:r>
            <a:r>
              <a:rPr kumimoji="0" lang="en-US" altLang="ru-RU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endParaRPr kumimoji="0" lang="ru-RU" altLang="ru-RU" b="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</a:t>
            </a:r>
            <a:r>
              <a:rPr kumimoji="0" lang="ru-RU" altLang="ru-RU" sz="1600" b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Zhang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et al., 2012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64" y="463597"/>
            <a:ext cx="1744032" cy="255041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184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-1203141543390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23421"/>
            <a:ext cx="2561035" cy="170735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6830"/>
            <a:ext cx="1741885" cy="1676400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51521" y="1955113"/>
            <a:ext cx="8640959" cy="311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Кордиципин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(3-деоксиаденозин)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основное действующее вещество, обладает сильным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тонизирующим, противовоспалительным и противоопухолевым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действием.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Медицинские показания: заболевания дыхательных путей, онкологические заболевания, болезни печени, диабет.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Биологическая активность показана не только для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Cordyceps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sinensis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но и для других видов рода, как лекарственное сырьё используется не только сам гриб, но и заражённые им гусеницы и куколки. Существуют коммерческие препараты.</a:t>
            </a:r>
          </a:p>
        </p:txBody>
      </p:sp>
      <p:pic>
        <p:nvPicPr>
          <p:cNvPr id="5" name="Picture 8" descr="Cordyceps_sinensis_capsu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25" y="123478"/>
            <a:ext cx="1718072" cy="171688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179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кордицепс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китайский,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Cordyceps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sinensis</a:t>
            </a:r>
            <a:endParaRPr lang="en-US" altLang="ru-RU" sz="28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2" y="940651"/>
            <a:ext cx="2807494" cy="1752600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193663" y="1096166"/>
            <a:ext cx="5760640" cy="38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3000"/>
              </a:lnSpc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Тибетское название </a:t>
            </a:r>
            <a:r>
              <a:rPr kumimoji="0" lang="en-US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Cordyceps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яртса-гунбу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Стоимость гриба за 10 лет повысилась на 900%,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несанкционированный сбор наказуем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Сбор гриба и торговля им составляют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половину доходов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сельского населения Тибета и 70 – 90 % от годового дохода семьи. В 2004 г.  на Тибете было собрано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50 тонн гриба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Традиции сбора насчитывают века, но такая активность, как в настоящее время, всерьёз угрожает выживанию вида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Winkler, 2008)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2" y="2856366"/>
            <a:ext cx="2807494" cy="210502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836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Наиболее популярные 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лиственничная губка,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Laricifomes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officinalis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627784" y="801291"/>
            <a:ext cx="6323378" cy="243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Паразит лиственницы и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ложнотсуги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встречается редко, т.к. приурочен к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старовозрастным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хвойным лесам.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Был известен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в античной медицине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под названием «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агарикон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» и именно он носил в древнем Риме название «панацея».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Выделяли 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мужскую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(ткань) и 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женскую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(трубочки) формы гриба.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111561" y="3285398"/>
            <a:ext cx="6611941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Название восходит к племени «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агарии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», жившему в центральной Азии в период с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IV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в. до н.э. по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IV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в. н.э. и использовавшему этот гриб в медицине.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путаницы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произошедшей у Линнея, слово 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Agaricus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стало названием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шампиньона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02" y="3423047"/>
            <a:ext cx="2227660" cy="152757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http://1.bp.blogspot.com/--Tfq0SOa1I8/UOyfERQVoZI/AAAAAAAAAhI/aeAc3f5Obko/s1600/laricifomes_officinalis_b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7764" r="10011" b="15929"/>
          <a:stretch>
            <a:fillRect/>
          </a:stretch>
        </p:blipFill>
        <p:spPr bwMode="auto">
          <a:xfrm>
            <a:off x="229622" y="998108"/>
            <a:ext cx="2202656" cy="204549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61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74426" y="3608738"/>
            <a:ext cx="8880278" cy="14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Используется в медицине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индейцев Северной Америки («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хлеб духов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») и народов Сибири.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Применение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: лечение туберкулёза и заболеваний желудочно-кишечного тракта, кровоостанавливающее средство.</a:t>
            </a:r>
          </a:p>
        </p:txBody>
      </p:sp>
      <p:pic>
        <p:nvPicPr>
          <p:cNvPr id="3" name="Picture 7" descr="%D0%9F%D0%B5%D0%B4%D0%B0%D0%BD%D0%B8%D0%B9-%D0%94%D0%B8%D0%BE%D1%81%D0%BA%D0%BE%D1%80%D0%B8%D0%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2" y="140285"/>
            <a:ext cx="2171173" cy="2510507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98638" y="2713964"/>
            <a:ext cx="2669381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Педаний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Диоскорид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(40 – 90 гг. н.э.)</a:t>
            </a:r>
            <a:endParaRPr kumimoji="0" lang="ru-RU" altLang="ru-RU" sz="2200" b="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2847188" y="130857"/>
            <a:ext cx="6210897" cy="339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0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Диоскорид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 лекарственных веществах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(50 – 40 гг. н.э.): 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Имеет свойства вяжущие, разогревающие, применяется от колик и воспалений, суставных болей, и ушибов от падений. Доза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обола, в смеси с вином и мёдом давать при жаре; при лихорадке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 медовой водой; даётся при астме, дизентерии, болезнях печени и почек, при истерии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дозе одной драхмы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…».</a:t>
            </a:r>
            <a:endParaRPr kumimoji="0" lang="en-US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84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89298" y="108008"/>
            <a:ext cx="6930974" cy="277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Действующее вещество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агариковая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кислота (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агарицин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в настоящее время применяется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как антиперспирант, для расслабления мышц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от насморка. Имеются побочные эффекты.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Предполагавшееся в связи с очень горьким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вкусом наличие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хинина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не подтверждено.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Показана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антибактериальная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антивирусная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активности.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cs typeface="Arial" pitchFamily="34" charset="0"/>
            </a:endParaRPr>
          </a:p>
        </p:txBody>
      </p:sp>
      <p:pic>
        <p:nvPicPr>
          <p:cNvPr id="3" name="Picture 5" descr="http://www.chemspider.com/ImagesHandler.ashx?id=12108&amp;w=250&amp;h=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7494"/>
            <a:ext cx="1785938" cy="178593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9512" y="2885691"/>
            <a:ext cx="4808017" cy="21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Псевдоагарикум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подделка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времён эпохи Возрождения, распространённая в Италии,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серно-жёлтый трутовик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при высыхании приобретающий сходство с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агариконом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 отличающийся по консистенции.</a:t>
            </a:r>
          </a:p>
        </p:txBody>
      </p:sp>
      <p:pic>
        <p:nvPicPr>
          <p:cNvPr id="5" name="Picture 10" descr="chicken_of_the_woods_laetiporus_sulphureus_growing_on_a_tree_trunk_edible_wild_mushroom_north_a_2823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b="4449"/>
          <a:stretch>
            <a:fillRect/>
          </a:stretch>
        </p:blipFill>
        <p:spPr bwMode="auto">
          <a:xfrm>
            <a:off x="6575046" y="2321124"/>
            <a:ext cx="2334815" cy="171688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51815" y="4266681"/>
            <a:ext cx="3458046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Laetiporus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sulphureus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Серно-жёлтый трутовик</a:t>
            </a:r>
            <a:r>
              <a:rPr kumimoji="0" lang="ru-RU" altLang="ru-RU" sz="220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822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34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гриб-баран, 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Grifola </a:t>
            </a:r>
            <a:r>
              <a:rPr lang="en-US" altLang="ru-RU" sz="2800" b="1" i="1" dirty="0" err="1">
                <a:solidFill>
                  <a:srgbClr val="2C1202"/>
                </a:solidFill>
                <a:latin typeface="Cambria" pitchFamily="18" charset="0"/>
              </a:rPr>
              <a:t>frondosa</a:t>
            </a:r>
            <a:r>
              <a:rPr lang="en-US" altLang="ru-RU" sz="28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58360" y="895734"/>
            <a:ext cx="6387032" cy="424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Grifola </a:t>
            </a:r>
            <a:r>
              <a:rPr kumimoji="0" lang="en-US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frondosa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маи-такэ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(танцевальный гриб), гриб-баран.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Показана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противораковая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антивирусная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активность,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иммуностимуляция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антиоксидантные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свойства. Порошок используют в тонизирующих чаях.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Японии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ценился так высоко, что за него давали столько серебра, сколько весило плодовое тело. В 1996 г. в Японии было произведено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 тонн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гриба, который выращивают также в пищевых целях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Pegler, 2000)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 descr="Maitake%20Grifola%20frondosa%20%282%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6" y="940651"/>
            <a:ext cx="2544366" cy="188952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grifola%2520frondosa%2520%2528maitake%25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0" y="2946124"/>
            <a:ext cx="2274094" cy="209669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00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трутовик </a:t>
            </a:r>
            <a:r>
              <a:rPr lang="ru-RU" altLang="ru-RU" sz="2600" b="1" dirty="0" err="1">
                <a:solidFill>
                  <a:srgbClr val="2C1202"/>
                </a:solidFill>
                <a:latin typeface="Cambria" pitchFamily="18" charset="0"/>
              </a:rPr>
              <a:t>киноварно</a:t>
            </a:r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-красный,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Pycnoporus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cinnabarinus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</a:p>
        </p:txBody>
      </p:sp>
      <p:pic>
        <p:nvPicPr>
          <p:cNvPr id="4" name="Picture 2" descr="https://upload.wikimedia.org/wikipedia/commons/thumb/d/d7/Pycnoporus_cinnabarinus_85917.jpg/1280px-Pycnoporus_cinnabarinus_85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7" y="1125142"/>
            <a:ext cx="2378869" cy="178236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97924" y="1009194"/>
            <a:ext cx="5976663" cy="38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Сапротроф на лиственных породах.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Ведётся поиск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веществ для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онкотерапии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. Показано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общеукрепляющее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жаропонижающее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противоревматическое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действие,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антимикробная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и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иммуномодуляторная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активности.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Действующие вещества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: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циннабариновая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к-та,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полипорин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Применяется в народной медицине, в том числе, в России.</a:t>
            </a:r>
          </a:p>
        </p:txBody>
      </p:sp>
      <p:pic>
        <p:nvPicPr>
          <p:cNvPr id="6" name="Picture 4" descr="http://www.pharmanatur.com/Pagepolypore/Pycnoporus%20cinnabarinus%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7525"/>
            <a:ext cx="2381250" cy="181689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821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трутовик разноцветный, 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Trametes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versicolor</a:t>
            </a:r>
            <a:endParaRPr lang="en-US" altLang="ru-RU" sz="26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5" name="Picture 6" descr="http://calphotos.berkeley.edu/imgs/512x768/0000_0000/0309/07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09480"/>
            <a:ext cx="2371725" cy="202287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2915816" y="998234"/>
            <a:ext cx="6048672" cy="400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Сапротроф на лиственных породах.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Показано наличие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веществ, потенциально применимых в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онкотерапии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противоопухолевая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активность. Кроме того, имеется 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противовоспалительная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активность, гриб применяют для лечения ревматизма и лёгочных заболеваний.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Действующие вещества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: полисахарид К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(PSK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крестин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.</a:t>
            </a:r>
            <a:endParaRPr kumimoji="0" lang="en-US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Применяется в народной медицине России, Китая и у индейцев Северной Америки.</a:t>
            </a:r>
          </a:p>
        </p:txBody>
      </p:sp>
      <p:pic>
        <p:nvPicPr>
          <p:cNvPr id="7" name="Picture 2" descr="Trametes versicolor - Coriolus versicolor, Turkey tail, Kawaratake, Yun-Zhi, 云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3086"/>
            <a:ext cx="2387204" cy="168354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19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 err="1">
                <a:solidFill>
                  <a:srgbClr val="2C1202"/>
                </a:solidFill>
                <a:latin typeface="Cambria" pitchFamily="18" charset="0"/>
              </a:rPr>
              <a:t>букурю</a:t>
            </a:r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, фу линь, 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Poria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cocos</a:t>
            </a:r>
            <a:endParaRPr lang="en-US" altLang="ru-RU" sz="26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17417" y="1013587"/>
            <a:ext cx="5904655" cy="38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Входит в состав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 30 % известных лекарственных формул традиционной японской медицины. Под названием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букурю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гриб применялся всегда в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смеси с лекарственными травами.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Показана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иммуностимуляция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путём подавления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иммуносупрессоров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(полисахариды),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противовоспалительное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действие (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тритерпены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),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активность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в отношении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нескольких линий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раковых клеток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(обе группы соединений).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64" y="864794"/>
            <a:ext cx="2645569" cy="198477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01.a.alicdn.com/kf/HTB1e5Q9IpXXXXanXFXXq6xXFXXXM/8-%D1%88%D1%82-lot-2-%D0%BA%D0%B3-250-g-%D0%BA%D0%B8%D1%82%D0%B0%D0%B9%D1%81%D0%BA%D0%B8%D0%B9-%D1%84%D1%83-%D0%BB%D0%B8%D0%BD%D0%B3-%D1%84%D1%83-%D1%88%D0%B5%D0%BD-Poria-%D0%BA%D0%BE%D0%BA%D0%BE%D1%81-Wolfiporia-%D0%BA%D0%BE%D0%BA%D0%BE%D1%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870611"/>
            <a:ext cx="1997869" cy="1997869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17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нига: &quot;Все о лечебных свойствах грибов&quot; - Матанцев, Матанцева. Купить  книгу, читать рецензии | ISBN 978-609-456-023-1 | Лабири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5" y="4317"/>
            <a:ext cx="1422549" cy="213970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Лечебные и полезные свойства грибов. Справочник-определитель по лечебным  грибам, Александр Матанцев – скачать книгу fb2, epub, pdf на ЛитРе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5" y="-3074"/>
            <a:ext cx="1512737" cy="213970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211710"/>
            <a:ext cx="9144000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ru-RU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Дальнейшая сомнительная информация: «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Уже сейчас зарегистрирована самая большая средняя продолжительность жизни на планете </a:t>
            </a:r>
            <a:r>
              <a:rPr lang="en-US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[…]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в Японии, и связывают это прежде всего, с применением </a:t>
            </a:r>
            <a:r>
              <a:rPr lang="en-US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[…]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грибов, таких как </a:t>
            </a:r>
            <a:r>
              <a:rPr lang="ru-RU" sz="23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шиитакэ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 Именно японцам принадлежит крылатая фраза: «Ешьте ежедневно 50–100 граммов опят, и вы никогда не будете болеть раком!</a:t>
            </a:r>
            <a:r>
              <a:rPr lang="ru-RU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059833" y="-260"/>
            <a:ext cx="4896543" cy="2136017"/>
            <a:chOff x="3059833" y="-260"/>
            <a:chExt cx="4896543" cy="213601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5" b="5845"/>
            <a:stretch/>
          </p:blipFill>
          <p:spPr bwMode="auto">
            <a:xfrm>
              <a:off x="3059833" y="-260"/>
              <a:ext cx="4896543" cy="2136017"/>
            </a:xfrm>
            <a:prstGeom prst="rect">
              <a:avLst/>
            </a:prstGeom>
            <a:noFill/>
            <a:ln w="9525">
              <a:solidFill>
                <a:srgbClr val="2C12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5508104" y="771550"/>
              <a:ext cx="2304256" cy="7200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23528" y="4534360"/>
            <a:ext cx="8496944" cy="48167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ru-RU" sz="2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23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шиитакэ</a:t>
            </a:r>
            <a:r>
              <a:rPr lang="ru-RU" sz="2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упомянутые опята </a:t>
            </a:r>
            <a:r>
              <a:rPr lang="ru-RU" sz="2300" dirty="0">
                <a:solidFill>
                  <a:srgbClr val="C00000"/>
                </a:solidFill>
                <a:latin typeface="Times New Roman"/>
                <a:cs typeface="Times New Roman"/>
              </a:rPr>
              <a:t>— совершенно разные виды!</a:t>
            </a:r>
            <a:endParaRPr lang="ru-RU" sz="2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0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 err="1">
                <a:solidFill>
                  <a:srgbClr val="2C1202"/>
                </a:solidFill>
                <a:latin typeface="Cambria" pitchFamily="18" charset="0"/>
              </a:rPr>
              <a:t>букурю</a:t>
            </a:r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, фу линь, 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Poria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cocos</a:t>
            </a:r>
            <a:endParaRPr lang="en-US" altLang="ru-RU" sz="26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79512" y="1063119"/>
            <a:ext cx="5174729" cy="355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Действующие вещества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: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пахимовая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к-та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(1) и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дегидротумулозовая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к-та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(2):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тритерпеноиды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снимающие отёки и являющиеся антидотом к некоторым токсинам из яда кобры (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фосфолипаза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А</a:t>
            </a:r>
            <a:r>
              <a:rPr kumimoji="0" lang="ru-RU" altLang="ru-RU" sz="2200" b="0" i="0" u="none" strike="noStrike" kern="0" cap="none" spc="0" normalizeH="0" baseline="-2500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2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разрушает клеточные мембраны и способствует воспалениям) 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1600" b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</a:rPr>
              <a:t>Ríos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20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11)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Вид широко применяется в народной медицине Юго-Восточной Азии.</a:t>
            </a:r>
          </a:p>
        </p:txBody>
      </p:sp>
      <p:pic>
        <p:nvPicPr>
          <p:cNvPr id="4" name="Picture 13" descr="latest?cb=20101218030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/>
          <a:stretch>
            <a:fillRect/>
          </a:stretch>
        </p:blipFill>
        <p:spPr bwMode="auto">
          <a:xfrm>
            <a:off x="6329363" y="802482"/>
            <a:ext cx="2549129" cy="181332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5354242" y="2655094"/>
            <a:ext cx="2034778" cy="1250156"/>
            <a:chOff x="6948488" y="5132388"/>
            <a:chExt cx="2525712" cy="1477962"/>
          </a:xfrm>
          <a:solidFill>
            <a:srgbClr val="FFFFFF"/>
          </a:solidFill>
        </p:grpSpPr>
        <p:pic>
          <p:nvPicPr>
            <p:cNvPr id="6" name="Picture 5" descr="Pachymic aci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5132388"/>
              <a:ext cx="2525712" cy="1477962"/>
            </a:xfrm>
            <a:prstGeom prst="rect">
              <a:avLst/>
            </a:prstGeom>
            <a:grpFill/>
            <a:ln w="9525">
              <a:solidFill>
                <a:srgbClr val="2C1202"/>
              </a:solidFill>
              <a:miter lim="800000"/>
              <a:headEnd/>
              <a:tailEnd/>
            </a:ln>
            <a:effectLst/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6978650" y="5181600"/>
              <a:ext cx="372483" cy="4366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0" i="0" u="none" strike="noStrike" kern="0" cap="none" spc="0" normalizeH="0" baseline="0" noProof="0">
                  <a:ln>
                    <a:noFill/>
                  </a:ln>
                  <a:solidFill>
                    <a:srgbClr val="2C1202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8" name="Группа 10"/>
          <p:cNvGrpSpPr>
            <a:grpSpLocks/>
          </p:cNvGrpSpPr>
          <p:nvPr/>
        </p:nvGrpSpPr>
        <p:grpSpPr bwMode="auto">
          <a:xfrm>
            <a:off x="6849667" y="3598069"/>
            <a:ext cx="2028825" cy="1350169"/>
            <a:chOff x="9620250" y="5114925"/>
            <a:chExt cx="2176463" cy="1514475"/>
          </a:xfrm>
        </p:grpSpPr>
        <p:pic>
          <p:nvPicPr>
            <p:cNvPr id="9" name="Picture 7" descr="Dehydrotumulosic-acid-CFN928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0250" y="5114925"/>
              <a:ext cx="2176463" cy="1514475"/>
            </a:xfrm>
            <a:prstGeom prst="rect">
              <a:avLst/>
            </a:prstGeom>
            <a:grpFill/>
            <a:ln w="9525">
              <a:solidFill>
                <a:srgbClr val="2C1202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9710738" y="5181600"/>
              <a:ext cx="321919" cy="414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ru-RU" altLang="ru-RU">
                  <a:solidFill>
                    <a:srgbClr val="2C120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6098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львиная грива, обезьянья голова, </a:t>
            </a:r>
            <a:r>
              <a:rPr lang="ru-RU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Hericium</a:t>
            </a:r>
            <a:r>
              <a:rPr lang="ru-RU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ru-RU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erinaceus</a:t>
            </a:r>
            <a:endParaRPr lang="ru-RU" altLang="ru-RU" sz="26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41960"/>
              </p:ext>
            </p:extLst>
          </p:nvPr>
        </p:nvGraphicFramePr>
        <p:xfrm>
          <a:off x="179512" y="794146"/>
          <a:ext cx="1368152" cy="2516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07640" imgH="198719" progId="Photoshop.Image.10">
                  <p:embed/>
                </p:oleObj>
              </mc:Choice>
              <mc:Fallback>
                <p:oleObj name="Image" r:id="rId2" imgW="107640" imgH="19871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794146"/>
                        <a:ext cx="1368152" cy="251660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2C120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" descr="http://farm3.static.flickr.com/2529/4060373416_e8f08797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r="13284" b="10332"/>
          <a:stretch>
            <a:fillRect/>
          </a:stretch>
        </p:blipFill>
        <p:spPr bwMode="auto">
          <a:xfrm>
            <a:off x="179512" y="3326291"/>
            <a:ext cx="2167678" cy="180057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55776" y="879096"/>
            <a:ext cx="6480720" cy="424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Применяют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лечении язвы, гастрита и других заболеваний пищеварительной системы, из плодовых тел приготавливают тонизирующий напиток.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Структурные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полисахариды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действуют как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иммуномодуляторы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подавляют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развитие раковых клеток. Исследования свойств и широкое применение сосредоточены преимущественно в Китае.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Вид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активно культивируют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древесных субстратах, в том числе, в пищевых целях.</a:t>
            </a:r>
          </a:p>
        </p:txBody>
      </p:sp>
    </p:spTree>
    <p:extLst>
      <p:ext uri="{BB962C8B-B14F-4D97-AF65-F5344CB8AC3E}">
        <p14:creationId xmlns:p14="http://schemas.microsoft.com/office/powerpoint/2010/main" val="3977171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снежный гриб, серебряные уши,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Tremella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fuciformis</a:t>
            </a:r>
            <a:endParaRPr lang="en-US" altLang="ru-RU" sz="26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2699791" y="988845"/>
            <a:ext cx="6264696" cy="19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XV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в. культивируется в Китае благодаря лекарственным свойствам (тонизирующее, придающее долголетие). В настоящее время широко применяется в пищу, культивируется на древесных субстратах. 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</a:endParaRPr>
          </a:p>
        </p:txBody>
      </p:sp>
      <p:pic>
        <p:nvPicPr>
          <p:cNvPr id="4" name="Picture 11" descr="5%20-%20Tremella%20cf%20fuciform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" r="17300"/>
          <a:stretch>
            <a:fillRect/>
          </a:stretch>
        </p:blipFill>
        <p:spPr bwMode="auto">
          <a:xfrm>
            <a:off x="251520" y="988845"/>
            <a:ext cx="2376264" cy="199958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rem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3265"/>
            <a:ext cx="2713434" cy="181213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herbarium.iastate.edu/fungi/images/Tremella%20fuciformis%20Pammel%20Woods%205%2031%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8680"/>
            <a:ext cx="2376264" cy="1783199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35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7176" y="-13456"/>
            <a:ext cx="6116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осенний опёнок,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Armillaria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mellea</a:t>
            </a:r>
            <a:endParaRPr lang="en-US" altLang="ru-RU" sz="2600" b="1" i="1" dirty="0">
              <a:solidFill>
                <a:srgbClr val="2C1202"/>
              </a:solidFill>
              <a:latin typeface="Cambria" pitchFamily="18" charset="0"/>
            </a:endParaRPr>
          </a:p>
        </p:txBody>
      </p:sp>
      <p:pic>
        <p:nvPicPr>
          <p:cNvPr id="3" name="Picture 3" descr="mell3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820"/>
            <a:ext cx="2720316" cy="207204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Armillaria_mellea_rhizomorph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4" y="2833828"/>
            <a:ext cx="2703648" cy="202773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05268" y="1092485"/>
            <a:ext cx="5760640" cy="348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Ксилотроф, паразит хвойных и лиственных пород.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китайской медицине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применялся для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лечения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головокружений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головных болей, неврастении, бессонницы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пр.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ризоморфах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(темноокрашенных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мицелиальных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тяжах) обнаружены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тритерпены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обладающие биологической активностью </a:t>
            </a:r>
            <a:r>
              <a:rPr kumimoji="0" lang="ru-RU" altLang="ru-RU" sz="1600" b="0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Guo</a:t>
            </a:r>
            <a:r>
              <a:rPr kumimoji="0" lang="en-US" altLang="ru-RU" sz="1600" b="0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ru-RU" sz="1600" b="0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Guo</a:t>
            </a:r>
            <a:r>
              <a:rPr kumimoji="0" lang="en-US" altLang="ru-RU" sz="1600" b="0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2011)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5497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Прочие лекарственные грибы:</a:t>
            </a:r>
          </a:p>
          <a:p>
            <a:pPr algn="ctr"/>
            <a:r>
              <a:rPr lang="ru-RU" altLang="ru-RU" sz="2600" b="1" dirty="0">
                <a:solidFill>
                  <a:srgbClr val="2C1202"/>
                </a:solidFill>
                <a:latin typeface="Cambria" pitchFamily="18" charset="0"/>
              </a:rPr>
              <a:t>дождевики (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Lycoperdon</a:t>
            </a:r>
            <a:r>
              <a:rPr lang="en-US" altLang="ru-RU" sz="2600" b="1" i="1" dirty="0">
                <a:solidFill>
                  <a:srgbClr val="2C1202"/>
                </a:solidFill>
                <a:latin typeface="Cambria" pitchFamily="18" charset="0"/>
              </a:rPr>
              <a:t>, </a:t>
            </a:r>
            <a:r>
              <a:rPr lang="en-US" altLang="ru-RU" sz="2600" b="1" i="1" dirty="0" err="1">
                <a:solidFill>
                  <a:srgbClr val="2C1202"/>
                </a:solidFill>
                <a:latin typeface="Cambria" pitchFamily="18" charset="0"/>
              </a:rPr>
              <a:t>Bovista</a:t>
            </a:r>
            <a:r>
              <a:rPr lang="en-US" altLang="ru-RU" sz="2600" b="1" dirty="0">
                <a:solidFill>
                  <a:srgbClr val="2C1202"/>
                </a:solidFill>
                <a:latin typeface="Cambria" pitchFamily="18" charset="0"/>
              </a:rPr>
              <a:t>)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504784" y="842928"/>
            <a:ext cx="7416824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Применяются 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гомеопатии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доброкачественных опухолей, как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обеззараживающее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кровоостанавливающее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средство. Как и некоторые трутовики, в древности применялись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для прижигания ран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Дождевики упоминаются в европейских лечебниках 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XIX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в.</a:t>
            </a:r>
          </a:p>
        </p:txBody>
      </p:sp>
      <p:pic>
        <p:nvPicPr>
          <p:cNvPr id="4" name="Picture 2" descr="http://fitoapteka.com/cache/imagick_4ab7a144d28f4e7f9eb7a0282aa61278b05f2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0" y="857215"/>
            <a:ext cx="1013222" cy="189785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ovista_aestivalis_MGW8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1" y="2901518"/>
            <a:ext cx="2362200" cy="1771650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3630" y="4673168"/>
            <a:ext cx="2272097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Bovista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порховка</a:t>
            </a:r>
            <a:endParaRPr kumimoji="0" lang="ru-RU" altLang="ru-RU" sz="220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46" y="2899137"/>
            <a:ext cx="2364581" cy="177403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325851" y="4673168"/>
            <a:ext cx="2898870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Lycoperdon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дождевик</a:t>
            </a:r>
          </a:p>
        </p:txBody>
      </p:sp>
      <p:pic>
        <p:nvPicPr>
          <p:cNvPr id="9" name="Picture 11" descr="Картинки по запросу lycoperd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121" y="2919718"/>
            <a:ext cx="2533945" cy="177403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65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34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Лекарственные свойства ядовитых грибов</a:t>
            </a:r>
          </a:p>
        </p:txBody>
      </p:sp>
      <p:pic>
        <p:nvPicPr>
          <p:cNvPr id="3" name="Picture 3" descr="musc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84" y="646087"/>
            <a:ext cx="1582341" cy="210621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33688" y="411510"/>
            <a:ext cx="7149645" cy="271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Amanita muscaria,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красный мухомор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отвар или настой на спирту применяли в качестве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противовоспалительного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средства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для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лечения нервных болезней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В официальной медицине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перестали использовать для внутреннего применения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из-за токсичности и во избежание злоупотреблений, но сохранилось использование как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наружного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средства.</a:t>
            </a:r>
          </a:p>
        </p:txBody>
      </p:sp>
      <p:pic>
        <p:nvPicPr>
          <p:cNvPr id="5" name="Picture 8" descr="http://botit.botany.wisc.edu/toms_fungi/images/cla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8" y="3003798"/>
            <a:ext cx="1585913" cy="208835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38398" y="3178499"/>
            <a:ext cx="7270978" cy="195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Claviceps purpurea, </a:t>
            </a:r>
            <a:r>
              <a:rPr lang="ru-RU" altLang="ru-RU" sz="2200" i="1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рожки спорыньи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: 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народной медицине применяли 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акушерстве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Родовспомогательные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функции обусловлены влиянием на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гладкую мускулатуру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В официальной медицине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перестали применять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из-за токсичности.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885425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Лекарственные свойства ядовитых грибов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26806"/>
            <a:ext cx="8640960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«</a:t>
            </a:r>
            <a:r>
              <a:rPr lang="ru-RU" sz="2400" i="1" dirty="0">
                <a:solidFill>
                  <a:srgbClr val="2C1202"/>
                </a:solidFill>
                <a:latin typeface="Times New Roman"/>
                <a:cs typeface="Times New Roman"/>
              </a:rPr>
              <a:t>Всё есть яд, и ничто не лишено ядовитости; одна лишь доза делает яд незаметным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» — постулировал Парацельс </a:t>
            </a:r>
            <a:r>
              <a:rPr lang="ru-RU" sz="1600" dirty="0">
                <a:solidFill>
                  <a:srgbClr val="2C1202"/>
                </a:solidFill>
                <a:latin typeface="Times New Roman"/>
                <a:cs typeface="Times New Roman"/>
              </a:rPr>
              <a:t>(1493 – 1541)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, но если вы едите ядовитые грибы, вы должны видеть эту ситуацию объективно:</a:t>
            </a:r>
          </a:p>
          <a:p>
            <a:pPr algn="ctr">
              <a:lnSpc>
                <a:spcPct val="110000"/>
              </a:lnSpc>
            </a:pP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вы не укрепляете свой иммунитет</a:t>
            </a:r>
          </a:p>
          <a:p>
            <a:pPr algn="ctr">
              <a:lnSpc>
                <a:spcPct val="110000"/>
              </a:lnSpc>
            </a:pP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вы не повышаете свою работоспособность</a:t>
            </a:r>
          </a:p>
          <a:p>
            <a:pPr algn="ctr">
              <a:lnSpc>
                <a:spcPct val="110000"/>
              </a:lnSpc>
            </a:pP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вы не поправляете своё здоровье</a:t>
            </a:r>
          </a:p>
          <a:p>
            <a:pPr algn="ctr">
              <a:lnSpc>
                <a:spcPct val="110000"/>
              </a:lnSpc>
            </a:pPr>
            <a:r>
              <a:rPr lang="ru-RU" sz="2400" b="1" i="1" dirty="0">
                <a:solidFill>
                  <a:srgbClr val="2C1202"/>
                </a:solidFill>
                <a:latin typeface="Times New Roman"/>
                <a:cs typeface="Times New Roman"/>
              </a:rPr>
              <a:t>вы просто едите  ядовитые грибы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997" y="3939902"/>
            <a:ext cx="8640960" cy="904863"/>
          </a:xfrm>
          <a:prstGeom prst="rect">
            <a:avLst/>
          </a:prstGeom>
          <a:ln>
            <a:solidFill>
              <a:srgbClr val="2C1202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«</a:t>
            </a:r>
            <a:r>
              <a:rPr lang="ru-RU" sz="2400" b="1" i="1" dirty="0" err="1">
                <a:solidFill>
                  <a:srgbClr val="2C1202"/>
                </a:solidFill>
                <a:latin typeface="Times New Roman"/>
                <a:cs typeface="Times New Roman"/>
              </a:rPr>
              <a:t>Микродозинг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» мухомора, реально не являющийся </a:t>
            </a:r>
            <a:r>
              <a:rPr lang="ru-RU" sz="2400" dirty="0" err="1">
                <a:solidFill>
                  <a:srgbClr val="2C1202"/>
                </a:solidFill>
                <a:latin typeface="Times New Roman"/>
                <a:cs typeface="Times New Roman"/>
              </a:rPr>
              <a:t>микродозингом</a:t>
            </a:r>
            <a:r>
              <a:rPr lang="ru-RU" sz="2400" dirty="0">
                <a:solidFill>
                  <a:srgbClr val="2C1202"/>
                </a:solidFill>
                <a:latin typeface="Times New Roman"/>
                <a:cs typeface="Times New Roman"/>
              </a:rPr>
              <a:t>, относится именно к этой категории…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6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Напитки брожения в медицине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465535"/>
            <a:ext cx="9144000" cy="176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Древний Египет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лук и мёд, выдержанные в пиве, применялись для лечения воспалений.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Античная Греция и Рим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были широко распространены вина медицинского назначения, содержащие различные растительные добавки 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(Cruse, 2004)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6" descr="Helleborus-nig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2589"/>
            <a:ext cx="2268140" cy="170140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8539" y="3644553"/>
            <a:ext cx="5039525" cy="1423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Helleborus</a:t>
            </a:r>
            <a:r>
              <a:rPr kumimoji="0" lang="ru-RU" altLang="ru-RU" sz="220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niger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морозник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добавляли в вино на стадии дробления  ягод для получения слабительного, упомянуто у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Катона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(234 – 149 гг. до н.э.)</a:t>
            </a:r>
          </a:p>
        </p:txBody>
      </p:sp>
      <p:pic>
        <p:nvPicPr>
          <p:cNvPr id="6" name="Picture 9" descr="4th-cannabis-seed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92114"/>
            <a:ext cx="2538413" cy="169187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205103" y="3644553"/>
            <a:ext cx="3906640" cy="1423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Cannabis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конопля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добавляли в вино для  получения болеутоляющего или антидепрессанта</a:t>
            </a:r>
          </a:p>
        </p:txBody>
      </p:sp>
    </p:spTree>
    <p:extLst>
      <p:ext uri="{BB962C8B-B14F-4D97-AF65-F5344CB8AC3E}">
        <p14:creationId xmlns:p14="http://schemas.microsoft.com/office/powerpoint/2010/main" val="4171403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Антибиотики в медицине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9298" y="411510"/>
            <a:ext cx="8965406" cy="46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3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Антибиотики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образуемые микроорганизмами вещества, способные подавлять рост других микроорганизмов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1600" b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Ваксман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1942)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Сейчас это определение расширено и включает искусственно синтезированные соединения.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Антибиотики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образуют в ходе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вторичного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метаболизма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бактерии, актиномицеты (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грибы.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Медицинское значение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антибиотиков очень велико, т.к. многие инфекционные болезни человека вызывают бактерии (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пневмония, ботулизм, холера, дизентерия, сибирская язва, столбняк, стафилококковый менингит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др.), и они же являются причиной многих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внутрибольничных инфекций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13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Антибиотики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один из столпов современной медицины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Ball et al., 2004).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54531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Антибиотики в медицине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504" y="507678"/>
            <a:ext cx="6336506" cy="46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3000"/>
              </a:lnSpc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Аналогом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антибиотических препаратов в Древнем мире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были «лечебные плесени»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например, к ранам прикладывали куски заплесневелого хлеба. Это практиковалось в древней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Греции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Египте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(1500 л. до н.э.), упоминания имеются в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Талмуде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чамка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заплесневелое зерно, вымоченное в финиковом вине).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Китай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3000 л. назад: для лечения ран применяли плесень с соевых бобов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Wainwright, 1989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,b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Англия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1640 г.: аптекарь из Лондона, королевский врач Джон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Паркингтон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советовал применять плесени аналогичным образом.</a:t>
            </a:r>
          </a:p>
        </p:txBody>
      </p:sp>
      <p:pic>
        <p:nvPicPr>
          <p:cNvPr id="5" name="Picture 6" descr="bread-mou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8" b="13416"/>
          <a:stretch>
            <a:fillRect/>
          </a:stretch>
        </p:blipFill>
        <p:spPr bwMode="auto">
          <a:xfrm>
            <a:off x="6517439" y="2283718"/>
            <a:ext cx="2448272" cy="261526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64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нига: &quot;Все о лечебных свойствах грибов&quot; - Матанцев, Матанцева. Купить  книгу, читать рецензии | ISBN 978-609-456-023-1 | Лабири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5" y="4317"/>
            <a:ext cx="1422549" cy="213970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Лечебные и полезные свойства грибов. Справочник-определитель по лечебным  грибам, Александр Матанцев – скачать книгу fb2, epub, pdf на ЛитРе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95" y="-3074"/>
            <a:ext cx="1512737" cy="213970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126133"/>
            <a:ext cx="9144000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ru-RU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 ещё: «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 Тирольских Альпах нашли в леднике замерзшего человека </a:t>
            </a:r>
            <a:r>
              <a:rPr lang="en-US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[…]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Самое удивительное </a:t>
            </a:r>
            <a:r>
              <a:rPr lang="en-US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[…]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что при этом первобытном человеке оказались грибы. Один из них был белым мухомором, который мог служить человеку амулетом. В трех других </a:t>
            </a:r>
            <a:r>
              <a:rPr lang="en-US" sz="23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[…]</a:t>
            </a:r>
            <a:r>
              <a:rPr lang="ru-RU" sz="23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грибах содержалась кислота, по своему лечебному действию похожая на антибиотик».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088281" y="-3075"/>
            <a:ext cx="4973879" cy="2139703"/>
            <a:chOff x="3088281" y="-3075"/>
            <a:chExt cx="4973879" cy="213970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41" b="6044"/>
            <a:stretch/>
          </p:blipFill>
          <p:spPr bwMode="auto">
            <a:xfrm>
              <a:off x="3088281" y="-3075"/>
              <a:ext cx="4973879" cy="2139703"/>
            </a:xfrm>
            <a:prstGeom prst="rect">
              <a:avLst/>
            </a:prstGeom>
            <a:noFill/>
            <a:ln w="9525">
              <a:solidFill>
                <a:srgbClr val="2C12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3131840" y="1275606"/>
              <a:ext cx="2304256" cy="64807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5578593" y="267494"/>
              <a:ext cx="2304256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71500" y="4052885"/>
            <a:ext cx="9001000" cy="104797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3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Особую опасность представляет соседство корректных сведений и домыслов, и отличить одно от другого неспециалисту затруднительно...</a:t>
            </a:r>
          </a:p>
        </p:txBody>
      </p:sp>
    </p:spTree>
    <p:extLst>
      <p:ext uri="{BB962C8B-B14F-4D97-AF65-F5344CB8AC3E}">
        <p14:creationId xmlns:p14="http://schemas.microsoft.com/office/powerpoint/2010/main" val="454630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512" y="6950"/>
            <a:ext cx="5472608" cy="514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Побывав в центральной Европе в 1908 г., я с удивлением обнаружил, что в деревнях в кухнях хранят плесневелый хлеб. Когда я спросил, зачем это делается, мне ответили, что это старый обычай, и если кто-то из членов семьи получит порез или ссадину, от хлеба отрезают тонкий ломтик, размачивают в воде и прикладывают полученную кашицу к ране. Я был поражён тем, что при таком лечении не возникает инфекций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(А.Э. Клиффе, канадский биохимик).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0" i="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Таким же образом лечили раны домашних животных.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97" y="135640"/>
            <a:ext cx="1630045" cy="2437209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96136" y="2617456"/>
            <a:ext cx="3168948" cy="2439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Импетиго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кожное заболевание, вызываемое стафилококком. Достоверно известны случаи излечения плесенью в Европе в начале 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XX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в.</a:t>
            </a:r>
          </a:p>
        </p:txBody>
      </p:sp>
    </p:spTree>
    <p:extLst>
      <p:ext uri="{BB962C8B-B14F-4D97-AF65-F5344CB8AC3E}">
        <p14:creationId xmlns:p14="http://schemas.microsoft.com/office/powerpoint/2010/main" val="4066487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34405" y="154255"/>
            <a:ext cx="8875192" cy="345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Ирландия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давняя традиция лечения плесенью кожных заболеваний. Это лечение появилось задолго до того, как выяснилось, что причиной служит бактерия стафилококк.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Зачастую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народная медицина оказывалась эффективнее, чем официальная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хотя многие учёные оспаривают этот факт.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 всём разнообразии возможных схем лечения, во всех регионах использовали только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плесень с разных сортов хлеба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зерна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овощей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фруктов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Опасность лечения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заключается в возможном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токсинообразовании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попадании в организм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потенциальных возбудителей микозов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7" descr="2902232380_88e96dee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65" y="3270903"/>
            <a:ext cx="1782366" cy="178117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331640" y="4290187"/>
            <a:ext cx="1845307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Penicillium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chrysogenum</a:t>
            </a:r>
            <a:r>
              <a:rPr kumimoji="0" lang="ru-RU" altLang="ru-RU" sz="220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10" descr="DSC_0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92065"/>
            <a:ext cx="1835944" cy="183594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531316" y="4305720"/>
            <a:ext cx="1451372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fumigatus</a:t>
            </a:r>
            <a:r>
              <a:rPr kumimoji="0" lang="ru-RU" altLang="ru-RU" sz="220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1064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Грибные антибиотики в медицине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513193"/>
            <a:ext cx="8856984" cy="46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воздействия антибиотиков на патогенные организмы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57175" marR="0" lvl="0" indent="-257175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синтеза клеточной стенки;</a:t>
            </a:r>
          </a:p>
          <a:p>
            <a:pPr marL="257175" marR="0" lvl="0" indent="-257175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функционирования мембран; </a:t>
            </a:r>
          </a:p>
          <a:p>
            <a:pPr marL="257175" marR="0" lvl="0" indent="-257175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синтеза нуклеиновых кислот;</a:t>
            </a:r>
          </a:p>
          <a:p>
            <a:pPr marL="257175" marR="0" lvl="0" indent="-257175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синтеза белка;</a:t>
            </a:r>
          </a:p>
          <a:p>
            <a:pPr marL="257175" marR="0" lvl="0" indent="-257175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ингибирование работы дыхательных ферментов.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характеристики активности препарата используется понятие «единица биологической активности», обычно в единицах массы: мкг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Для ряда антибиотиков приняты условные единицы : ед.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 раствора или ед.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мг препарата.</a:t>
            </a:r>
          </a:p>
        </p:txBody>
      </p:sp>
    </p:spTree>
    <p:extLst>
      <p:ext uri="{BB962C8B-B14F-4D97-AF65-F5344CB8AC3E}">
        <p14:creationId xmlns:p14="http://schemas.microsoft.com/office/powerpoint/2010/main" val="4151299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Грибные антибиотики в медицине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185462" y="3435846"/>
            <a:ext cx="8784976" cy="15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Первый обзор грибных антибиотиков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был сделан Г.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altLang="ru-RU" sz="16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Florey, 1949)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включал 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более 2000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видов грибов.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Выделяют химические группы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бета-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лактамных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терпеноидных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фурановых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 др. грибных антибиотиков.</a:t>
            </a:r>
          </a:p>
        </p:txBody>
      </p:sp>
      <p:grpSp>
        <p:nvGrpSpPr>
          <p:cNvPr id="4" name="Группа 2"/>
          <p:cNvGrpSpPr>
            <a:grpSpLocks/>
          </p:cNvGrpSpPr>
          <p:nvPr/>
        </p:nvGrpSpPr>
        <p:grpSpPr bwMode="auto">
          <a:xfrm>
            <a:off x="257398" y="661414"/>
            <a:ext cx="3825478" cy="2619375"/>
            <a:chOff x="335360" y="1124744"/>
            <a:chExt cx="6471634" cy="461108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lum bright="-6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9" t="51830" r="6619" b="11008"/>
            <a:stretch>
              <a:fillRect/>
            </a:stretch>
          </p:blipFill>
          <p:spPr bwMode="auto">
            <a:xfrm>
              <a:off x="335360" y="1124744"/>
              <a:ext cx="6471634" cy="4611087"/>
            </a:xfrm>
            <a:prstGeom prst="rect">
              <a:avLst/>
            </a:prstGeom>
            <a:noFill/>
            <a:ln w="9525">
              <a:solidFill>
                <a:srgbClr val="2C120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Блок-схема: узел 5"/>
            <p:cNvSpPr/>
            <p:nvPr/>
          </p:nvSpPr>
          <p:spPr>
            <a:xfrm>
              <a:off x="3072661" y="2061632"/>
              <a:ext cx="286017" cy="287146"/>
            </a:xfrm>
            <a:prstGeom prst="flowChartConnector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27983" y="540830"/>
            <a:ext cx="4320479" cy="271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Грибные антибиотики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находились в периоде расцвета в т.н. «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эру антибиотиков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(1940 – 1960-е гг.), второй всплеск интереса к ним начался в последние годы 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XX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в. и наблюдается сейчас. </a:t>
            </a:r>
          </a:p>
        </p:txBody>
      </p:sp>
    </p:spTree>
    <p:extLst>
      <p:ext uri="{BB962C8B-B14F-4D97-AF65-F5344CB8AC3E}">
        <p14:creationId xmlns:p14="http://schemas.microsoft.com/office/powerpoint/2010/main" val="12154373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Грибные антибиотики в медицине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591741"/>
            <a:ext cx="8712968" cy="108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грибных антибиотиков началась осенью 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1928 г.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Публикация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Флеминга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ru-RU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1929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совершила революцию в медицинской химии.</a:t>
            </a:r>
          </a:p>
        </p:txBody>
      </p:sp>
      <p:pic>
        <p:nvPicPr>
          <p:cNvPr id="4" name="Picture 5" descr="Alexander Fle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9662"/>
            <a:ext cx="3662883" cy="275475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139951" y="1491630"/>
            <a:ext cx="4086547" cy="348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Сэр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Александр Флеминг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1881 – 1955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), профессор бактериологии в госпитале Св. Марии (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Паддингтон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Англия).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Изучая бактериальные инфекции ран, оставил чашку с культурой золотистого стафилококка, в которую попали споры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Penicillium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184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139194" y="1950490"/>
            <a:ext cx="3484661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Staphylococcus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aureus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9" descr="265px-CDC-10046-MR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9" y="279753"/>
            <a:ext cx="2399110" cy="1631156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humb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69" y="2541221"/>
            <a:ext cx="1788691" cy="2106017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278955" y="4647238"/>
            <a:ext cx="2602315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Penicillium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notatum</a:t>
            </a:r>
            <a:r>
              <a:rPr kumimoji="0" lang="ru-RU" altLang="ru-RU" sz="220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12" descr="penicillium-notatum-fungus-in-culture-andrew-mcclenagh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10706"/>
            <a:ext cx="2902493" cy="210408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115270" y="61946"/>
            <a:ext cx="6028730" cy="236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Вернувшись в лабораторию, Флеминг заметил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зоны подавления роста бактерий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там, где образовались колонии  </a:t>
            </a:r>
            <a:r>
              <a:rPr kumimoji="0" lang="en-US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Penicillium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Флеминг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выделил гриб и продемонстрировал его антибиотическое действие, совершив открытие, изменившее ход истории.</a:t>
            </a:r>
          </a:p>
        </p:txBody>
      </p:sp>
      <p:pic>
        <p:nvPicPr>
          <p:cNvPr id="8" name="Picture 2" descr="http://textbookofbacteriology.net/penicil_stap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9" y="2512001"/>
            <a:ext cx="2399110" cy="214935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193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6215702" cy="514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1938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пенициллин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выделен в виде </a:t>
            </a:r>
          </a:p>
          <a:p>
            <a:pPr eaLnBrk="1" hangingPunct="1"/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чистого вещества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его структура </a:t>
            </a:r>
          </a:p>
          <a:p>
            <a:pPr eaLnBrk="1" hangingPunct="1"/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исследована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др. (Оксфорд).</a:t>
            </a:r>
          </a:p>
          <a:p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1945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Дороти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Ходжкин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методами химического анализа и рентген-кристаллографии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установила бета-</a:t>
            </a:r>
            <a:r>
              <a:rPr lang="ru-RU" altLang="ru-RU" sz="2200" b="1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лактамную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структуру 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пенициллина.</a:t>
            </a:r>
          </a:p>
          <a:p>
            <a:pPr eaLnBrk="1" hangingPunct="1"/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Мировая война способствовала активным исследованиям в данной области и к </a:t>
            </a:r>
          </a:p>
          <a:p>
            <a:pPr eaLnBrk="1" hangingPunct="1"/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середине века был начат искусственный синтез, что помогло справиться с такими болезнями как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сифилис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гангрена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туберкулёз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1940-е гг.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применяли «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домашний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пенициллин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», используя не препарат, а живую культуру гриба, которую  непосредственно наносили на раны.</a:t>
            </a:r>
          </a:p>
        </p:txBody>
      </p:sp>
      <p:pic>
        <p:nvPicPr>
          <p:cNvPr id="3" name="Picture 3" descr="&amp;Bcy;&amp;iecy;&amp;ncy;&amp;zcy;&amp;icy;&amp;lcy;&amp;pcy;&amp;iecy;&amp;ncy;&amp;icy;&amp;tscy;&amp;icy;&amp;lcy;&amp;lcy;&amp;icy;&amp;n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95" y="339502"/>
            <a:ext cx="2565797" cy="1387079"/>
          </a:xfrm>
          <a:prstGeom prst="rect">
            <a:avLst/>
          </a:prstGeom>
          <a:solidFill>
            <a:srgbClr val="FFFFFF"/>
          </a:solidFill>
          <a:ln w="9525">
            <a:solidFill>
              <a:srgbClr val="2C1202"/>
            </a:solidFill>
            <a:miter lim="800000"/>
            <a:headEnd/>
            <a:tailEnd/>
          </a:ln>
          <a:effectLst/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399211" y="1897857"/>
            <a:ext cx="2276905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бензилпенициллин</a:t>
            </a:r>
            <a:endParaRPr lang="ru-RU" altLang="ru-RU" sz="22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Faroe_stamp_079_europe_%28fleming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11" y="2546746"/>
            <a:ext cx="2421781" cy="197718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686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72517"/>
            <a:ext cx="8784976" cy="14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Когда я проснулся на рассвете 28 сентября 1928 года, я, конечно, не планировал революцию в медицине своим открытием первого в мире антибиотика или убийцы бактерий. Но я полагаю, что именно это я и сделал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(А. Флеминг)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1813" y="1552916"/>
            <a:ext cx="6924624" cy="345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Без Флеминга не было бы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Чейна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без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Чейна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не было бы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без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не было бы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Хитли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без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Хитли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не было бы пенициллина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 </a:t>
            </a: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(Харрис, 1998)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1944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г.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 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Флеминг и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посвящены в рыцари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Сделанное открытие позволило не только сохранить огромное количество жизней во Второй Мировой войне, но и повлияло на умы людей, способствовав, в частности, развитиям идей «свободной любви» и наступлению в 1960-х гг. «сексуальной революции» в Европе и США.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315274" y="3612628"/>
            <a:ext cx="1740694" cy="14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Говард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Уолтер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Флори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(1898 – 1968)</a:t>
            </a:r>
          </a:p>
        </p:txBody>
      </p:sp>
      <p:pic>
        <p:nvPicPr>
          <p:cNvPr id="5" name="Picture 6" descr="200px-Howard_Walter_Florey_1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11" y="1203598"/>
            <a:ext cx="1608534" cy="227766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5345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363" y="0"/>
            <a:ext cx="6354910" cy="345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Ермольева Зинаида Виссарионовна</a:t>
            </a:r>
          </a:p>
          <a:p>
            <a:pPr lvl="0">
              <a:lnSpc>
                <a:spcPct val="112000"/>
              </a:lnSpc>
              <a:defRPr/>
            </a:pP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(1898 – 1974)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советский учёный, микробиолог и эпидемиолог, создатель антибиотиков в СССР, академик, заслуженный деятель науки РСФСР. Прототип героини романа В. Каверина «Открытая книга», доктора Татьяны Власенковой. Во время Второй Мировой войны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пенициллин уже применяли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, но союзники медлили с поставками 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собственный препарат был жизненно необходим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3" descr="&amp;IEcy;&amp;rcy;&amp;mcy;&amp;ocy;&amp;lcy;&amp;softcy;&amp;iecy;&amp;vcy;&amp;acy; &amp;Zcy;&amp;icy;&amp;ncy;&amp;acy;&amp;icy;&amp;dcy;&amp;acy; &amp;Vcy;&amp;icy;&amp;scy;&amp;scy;&amp;acy;&amp;rcy;&amp;icy;&amp;ocy;&amp;ncy;&amp;ocy;&amp;vcy;&amp;ncy;&amp;acy;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28" y="141068"/>
            <a:ext cx="2325673" cy="317137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8363" y="3453510"/>
            <a:ext cx="6186354" cy="159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3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1943 г.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впервые в СССР получила пенициллин (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крустозин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rPr>
              <a:t> ВИЭМ) и активно участвовала в организации его промышленного производства, через год препарат был признан лучшим в мире.</a:t>
            </a:r>
          </a:p>
        </p:txBody>
      </p:sp>
      <p:pic>
        <p:nvPicPr>
          <p:cNvPr id="5" name="Picture 2" descr="http://im2.kommersant.ru/Issues.photo/NAUKA/2015/003/KMO_145468_00261_1_t218_151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17" y="3452722"/>
            <a:ext cx="2846784" cy="1600200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474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8786" y="0"/>
            <a:ext cx="8784976" cy="424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50 лет (1945 – 1995)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мировое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производство пенициллина выросло в 10 тыс. раз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2,5 тыс. раз снизилась стоимость.</a:t>
            </a:r>
          </a:p>
          <a:p>
            <a:pPr lvl="0">
              <a:lnSpc>
                <a:spcPct val="113000"/>
              </a:lnSpc>
              <a:buFontTx/>
              <a:buChar char="•"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Главная проблема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медицинского применения антибиотиков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постепенное и иногда достаточно быстрое приобретение устойчивости патогенными микроорганизмами.</a:t>
            </a:r>
          </a:p>
          <a:p>
            <a:pPr marL="342900" marR="0" lvl="0" indent="-3429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Первые случаи неэффективности пенициллина были выявлены уже в 1940-х гг. Формирование устойчивости к пенициллину у 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Staphylococcus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проявилось быстро, в то время как у </a:t>
            </a:r>
            <a:r>
              <a:rPr kumimoji="0" lang="en-US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Streptococcus pneumoniae</a:t>
            </a:r>
            <a:r>
              <a:rPr kumimoji="0" lang="en-US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заняло несколько десятилетий.</a:t>
            </a:r>
          </a:p>
          <a:p>
            <a:pPr marL="342900" marR="0" lvl="0" indent="-34290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обусловливает необходимость постоянного поиска новых продуцентов и разработки новых антимикробных препаратов. </a:t>
            </a:r>
          </a:p>
        </p:txBody>
      </p:sp>
      <p:pic>
        <p:nvPicPr>
          <p:cNvPr id="3" name="Picture 4" descr="265px-Streptococcus_pneumoniae-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t="13930" r="22302"/>
          <a:stretch>
            <a:fillRect/>
          </a:stretch>
        </p:blipFill>
        <p:spPr bwMode="auto">
          <a:xfrm>
            <a:off x="7884368" y="3852695"/>
            <a:ext cx="1240846" cy="1290805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779912" y="4397142"/>
            <a:ext cx="3994792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Streptococcus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pneumoniae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возбудитель пневмонии</a:t>
            </a:r>
          </a:p>
        </p:txBody>
      </p:sp>
    </p:spTree>
    <p:extLst>
      <p:ext uri="{BB962C8B-B14F-4D97-AF65-F5344CB8AC3E}">
        <p14:creationId xmlns:p14="http://schemas.microsoft.com/office/powerpoint/2010/main" val="372387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Лекарственные грибы в современном мире: источники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3220"/>
            <a:ext cx="1690241" cy="222882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Bulakh2001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0" t="15697" b="8730"/>
          <a:stretch>
            <a:fillRect/>
          </a:stretch>
        </p:blipFill>
        <p:spPr bwMode="auto">
          <a:xfrm>
            <a:off x="4716016" y="945131"/>
            <a:ext cx="1659913" cy="2226913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-1" y="3172043"/>
            <a:ext cx="2699793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Сысуев В.А. (ред.) 2009. Лекарственные грибы в традиционной китайской медицине и современных биотехнологиях </a:t>
            </a: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627784" y="3172042"/>
            <a:ext cx="2088232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Денисова Н.П. 1998. </a:t>
            </a:r>
          </a:p>
          <a:p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Лечебные свойства грибов: </a:t>
            </a:r>
            <a:r>
              <a:rPr lang="ru-RU" alt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Этномикологи-ческий</a:t>
            </a:r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очерк 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4716016" y="3200662"/>
            <a:ext cx="1714500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Булах</a:t>
            </a:r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Е.М. 2001. Грибы-источник жизненной силы</a:t>
            </a: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6732240" y="3172042"/>
            <a:ext cx="212372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Вишневский М.В. 2014. </a:t>
            </a:r>
          </a:p>
          <a:p>
            <a:r>
              <a:rPr lang="ru-RU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Лекарственные грибы. Большая энциклопедия </a:t>
            </a:r>
          </a:p>
        </p:txBody>
      </p:sp>
      <p:pic>
        <p:nvPicPr>
          <p:cNvPr id="14338" name="Picture 2" descr="Лекарственные грибы. Большая энциклопедия, Михаил Вишневский – скачать pdf  на ЛитР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43220"/>
            <a:ext cx="1741335" cy="225744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Денисова Н.П. / Лечебные свойства грибов: Этномикологический очер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03" y="945131"/>
            <a:ext cx="1543676" cy="2238330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077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Грибные антибиотики в медицине: бета-</a:t>
            </a:r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лактамные</a:t>
            </a:r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 антибиотики 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4157" y="831215"/>
            <a:ext cx="8640960" cy="21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Пенициллин сменили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цефалоспорины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представители той же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бета-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лактамной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группы соединений, мишенью действия которой является клеточная стенка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-положительных бактерий (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подавление синтеза пептидогликанового слоя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), что обусловливает низкую токсичность в отношении животных, у которых клетки лишены клеточной стенки, и высокую антибактериальную активность.</a:t>
            </a:r>
          </a:p>
        </p:txBody>
      </p:sp>
      <p:pic>
        <p:nvPicPr>
          <p:cNvPr id="4" name="Picture 6" descr="Acremonium_falciforme_PHIL_4167_l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4664"/>
          <a:stretch>
            <a:fillRect/>
          </a:stretch>
        </p:blipFill>
        <p:spPr bwMode="auto">
          <a:xfrm>
            <a:off x="3798094" y="2931790"/>
            <a:ext cx="2224088" cy="201572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04_17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8"/>
          <a:stretch>
            <a:fillRect/>
          </a:stretch>
        </p:blipFill>
        <p:spPr bwMode="auto">
          <a:xfrm>
            <a:off x="1364390" y="2931790"/>
            <a:ext cx="2358628" cy="201572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15841" y="3058643"/>
            <a:ext cx="2325291" cy="176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defRPr/>
            </a:pPr>
            <a:r>
              <a:rPr lang="ru-RU" altLang="ru-RU" sz="2200" i="1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Продуцент: </a:t>
            </a:r>
            <a:r>
              <a:rPr lang="ru-RU" altLang="ru-RU" sz="2200" i="1" kern="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Cephalosporium</a:t>
            </a:r>
            <a:r>
              <a:rPr lang="ru-RU" altLang="ru-RU" sz="2200" i="1" kern="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acremonium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Sarocladium</a:t>
            </a: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strictum</a:t>
            </a:r>
            <a:r>
              <a:rPr kumimoji="0" lang="en-US" altLang="ru-RU" sz="220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ru-RU" altLang="ru-RU" sz="2200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978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79512" y="52354"/>
            <a:ext cx="6120680" cy="501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>
              <a:lnSpc>
                <a:spcPct val="113000"/>
              </a:lnSpc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Цефалоспорины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kern="0" dirty="0">
                <a:solidFill>
                  <a:srgbClr val="2C1202"/>
                </a:solidFill>
                <a:latin typeface="Times New Roman"/>
                <a:cs typeface="Times New Roman"/>
              </a:rPr>
              <a:t>—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наиболее применяемые антибиотики, к настоящему моменту известно 5 поколений.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Открыты в 1948 г.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Джузеппе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Бротзу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показавшим активность культур в отношении возбудителя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тифа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Сейчас известно более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10000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β-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лактамных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антибиотиков, но преобладают полусинтетические. В медицине используют около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70 препаратов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Есть побочные эффекты (аллергия), многие бактерии обладают устойчивостью, спектр действия, как правило, узкий.</a:t>
            </a:r>
          </a:p>
        </p:txBody>
      </p:sp>
      <p:pic>
        <p:nvPicPr>
          <p:cNvPr id="3" name="Picture 4" descr="220px-Cephalosporin_core_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2" y="911714"/>
            <a:ext cx="2602086" cy="1986396"/>
          </a:xfrm>
          <a:prstGeom prst="rect">
            <a:avLst/>
          </a:prstGeom>
          <a:solidFill>
            <a:srgbClr val="FFFFFF"/>
          </a:solidFill>
          <a:ln w="9525">
            <a:solidFill>
              <a:srgbClr val="2C1202"/>
            </a:solidFill>
            <a:miter lim="800000"/>
            <a:headEnd/>
            <a:tailEnd/>
          </a:ln>
          <a:effectLst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521216" y="2925366"/>
            <a:ext cx="233481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Общая формула цефалоспоринов</a:t>
            </a:r>
          </a:p>
        </p:txBody>
      </p:sp>
    </p:spTree>
    <p:extLst>
      <p:ext uri="{BB962C8B-B14F-4D97-AF65-F5344CB8AC3E}">
        <p14:creationId xmlns:p14="http://schemas.microsoft.com/office/powerpoint/2010/main" val="13524578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Грибные антибиотики в медицине: </a:t>
            </a:r>
            <a:r>
              <a:rPr lang="ru-RU" altLang="ru-RU" sz="2800" b="1" dirty="0" err="1">
                <a:solidFill>
                  <a:srgbClr val="2C1202"/>
                </a:solidFill>
                <a:latin typeface="Cambria" pitchFamily="18" charset="0"/>
              </a:rPr>
              <a:t>тритерпены</a:t>
            </a:r>
            <a:endParaRPr lang="ru-RU" altLang="ru-RU" sz="2800" b="1" dirty="0">
              <a:solidFill>
                <a:srgbClr val="2C1202"/>
              </a:solidFill>
              <a:latin typeface="Cambria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94235" y="573882"/>
            <a:ext cx="4640822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Фузидин</a:t>
            </a:r>
            <a:r>
              <a:rPr kumimoji="0" lang="en-US" altLang="ru-RU" sz="2200" b="1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(Na 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соль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фузидиевой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к-ты)</a:t>
            </a:r>
          </a:p>
        </p:txBody>
      </p:sp>
      <p:pic>
        <p:nvPicPr>
          <p:cNvPr id="4" name="Picture 8" descr="acremonium1ofw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1750"/>
            <a:ext cx="2109788" cy="158234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urvetlab.ru/next/images/fuzidin-natriya-instruktsiya-po-primeneniyu-1882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9" y="998934"/>
            <a:ext cx="2110979" cy="1403747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1634" y="4245769"/>
            <a:ext cx="3588395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Продуцент: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Acremonium</a:t>
            </a: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fusidioides</a:t>
            </a:r>
            <a:endParaRPr kumimoji="0" lang="ru-RU" altLang="ru-RU" sz="2200" i="1" u="none" strike="noStrike" kern="0" cap="none" spc="0" normalizeH="0" baseline="0" noProof="0" dirty="0">
              <a:ln>
                <a:noFill/>
              </a:ln>
              <a:solidFill>
                <a:srgbClr val="2C120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790029" y="1126601"/>
            <a:ext cx="4903816" cy="38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Сходен по строению со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стероидными гормонами 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холестерином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Действие на 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Грам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-положительные (Г+) бактерии, в том числе устойчивые к пенициллинам (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ингибирование синтеза белка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Относительно нетоксичен, хотя известны аллергические реакции.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Применяется в основном для лечения бронхитов и кожных заболеваний.</a:t>
            </a:r>
          </a:p>
        </p:txBody>
      </p:sp>
    </p:spTree>
    <p:extLst>
      <p:ext uri="{BB962C8B-B14F-4D97-AF65-F5344CB8AC3E}">
        <p14:creationId xmlns:p14="http://schemas.microsoft.com/office/powerpoint/2010/main" val="4905363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4" y="373839"/>
            <a:ext cx="2207419" cy="1228725"/>
          </a:xfrm>
          <a:prstGeom prst="rect">
            <a:avLst/>
          </a:prstGeom>
          <a:solidFill>
            <a:srgbClr val="FFFFFF"/>
          </a:solidFill>
          <a:ln w="9525">
            <a:solidFill>
              <a:srgbClr val="2C1202"/>
            </a:solidFill>
            <a:miter lim="800000"/>
            <a:headEnd/>
            <a:tailEnd/>
          </a:ln>
          <a:effectLst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9298" y="4306833"/>
            <a:ext cx="5973050" cy="7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Продуценты: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Penicillium</a:t>
            </a: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griseofulvum</a:t>
            </a: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P.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nigricans</a:t>
            </a: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P.</a:t>
            </a:r>
            <a:r>
              <a:rPr kumimoji="0" lang="ru-RU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ru-RU" sz="220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raistrickii</a:t>
            </a:r>
            <a:r>
              <a:rPr kumimoji="0" lang="en-US" altLang="ru-RU" sz="220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2200" b="0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др.</a:t>
            </a:r>
          </a:p>
        </p:txBody>
      </p:sp>
      <p:pic>
        <p:nvPicPr>
          <p:cNvPr id="5" name="Picture 11" descr="20072201127305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r="7712"/>
          <a:stretch>
            <a:fillRect/>
          </a:stretch>
        </p:blipFill>
        <p:spPr bwMode="auto">
          <a:xfrm>
            <a:off x="255134" y="2053318"/>
            <a:ext cx="2207419" cy="206454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586226" y="322575"/>
            <a:ext cx="6390952" cy="118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Гризеофульвин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(1'S-транс)-7-Хлор-2',4,6-триметокси-6'-метилспиро [бензофуран-2(3H),1'-[2]</a:t>
            </a:r>
            <a:r>
              <a:rPr kumimoji="0" lang="ru-RU" altLang="ru-RU" sz="2200" b="0" i="0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циклогексен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]-3,4'-дион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86226" y="1472440"/>
            <a:ext cx="6374117" cy="271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Действие на </a:t>
            </a:r>
            <a:r>
              <a:rPr kumimoji="0" lang="ru-RU" altLang="ru-RU" sz="2200" b="1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мицелиальные</a:t>
            </a:r>
            <a:r>
              <a:rPr kumimoji="0" lang="ru-RU" altLang="ru-RU" sz="2200" b="1" i="1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грибы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в т. ч., </a:t>
            </a:r>
            <a:r>
              <a:rPr kumimoji="0" lang="ru-RU" altLang="ru-RU" sz="2200" b="0" i="1" u="none" strike="noStrike" kern="0" cap="none" spc="0" normalizeH="0" baseline="0" noProof="0" dirty="0" err="1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дерматофиты</a:t>
            </a: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(нарушение митоза, синтеза белка и формирования клеточной стенки за счёт влияния на цитоскелет). </a:t>
            </a:r>
          </a:p>
          <a:p>
            <a:pPr marL="0" marR="0" lvl="0" indent="0" defTabSz="91440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2C120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 обладает острой токсичностью, показано избирательное действие на деление опухолевых клеток.</a:t>
            </a:r>
          </a:p>
        </p:txBody>
      </p:sp>
    </p:spTree>
    <p:extLst>
      <p:ext uri="{BB962C8B-B14F-4D97-AF65-F5344CB8AC3E}">
        <p14:creationId xmlns:p14="http://schemas.microsoft.com/office/powerpoint/2010/main" val="427911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11" y="926739"/>
            <a:ext cx="1512777" cy="2352707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695" y="926738"/>
            <a:ext cx="1779785" cy="235270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C1202"/>
                </a:solidFill>
                <a:latin typeface="Cambria" pitchFamily="18" charset="0"/>
              </a:rPr>
              <a:t>Лекарственные грибы в современном мире: источники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426068"/>
              </p:ext>
            </p:extLst>
          </p:nvPr>
        </p:nvGraphicFramePr>
        <p:xfrm>
          <a:off x="2483768" y="923598"/>
          <a:ext cx="1776151" cy="2352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8000" imgH="142560" progId="Photoshop.Image.10">
                  <p:embed/>
                </p:oleObj>
              </mc:Choice>
              <mc:Fallback>
                <p:oleObj name="Image" r:id="rId4" imgW="108000" imgH="142560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923598"/>
                        <a:ext cx="1776151" cy="2352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http://ecx.images-amazon.com/images/I/51U18czSkgL._SX336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27" y="914382"/>
            <a:ext cx="1592904" cy="2352708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-1" y="3231914"/>
            <a:ext cx="2483769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Agrawal</a:t>
            </a:r>
            <a:r>
              <a:rPr lang="en-US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D.C., </a:t>
            </a:r>
            <a:r>
              <a:rPr lang="en-US" alt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Dhanasekaran</a:t>
            </a:r>
            <a:r>
              <a:rPr lang="en-US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M. (</a:t>
            </a:r>
            <a:r>
              <a:rPr lang="en-US" altLang="ru-RU" sz="20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eds</a:t>
            </a:r>
            <a:r>
              <a:rPr lang="en-US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) 2019. Medicinal Mushrooms: Recent Progress in Research and Development </a:t>
            </a:r>
            <a:endParaRPr lang="ru-RU" altLang="ru-RU" sz="20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2483767" y="3289189"/>
            <a:ext cx="2232249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Hobbs C. 2002. Medicinal Mushrooms: An Exploration of Tradition, Healing, &amp; Culture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289189"/>
            <a:ext cx="2664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Rogers R. 2011. The Fungal Pharmacy: The Complete Guide to Medicinal Mushrooms and Lichens of North America </a:t>
            </a:r>
            <a:endParaRPr lang="ru-RU" sz="2000" i="1" dirty="0">
              <a:solidFill>
                <a:srgbClr val="2C12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5"/>
          <p:cNvSpPr>
            <a:spLocks noChangeArrowheads="1"/>
          </p:cNvSpPr>
          <p:nvPr/>
        </p:nvSpPr>
        <p:spPr bwMode="auto">
          <a:xfrm>
            <a:off x="7236294" y="3289189"/>
            <a:ext cx="1907705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ru-RU" sz="20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Halpern G.M. 2007. Healing Mushrooms: Effective Treatments for Today's Illnesses</a:t>
            </a:r>
          </a:p>
        </p:txBody>
      </p:sp>
    </p:spTree>
    <p:extLst>
      <p:ext uri="{BB962C8B-B14F-4D97-AF65-F5344CB8AC3E}">
        <p14:creationId xmlns:p14="http://schemas.microsoft.com/office/powerpoint/2010/main" val="172408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b="1" dirty="0">
                <a:solidFill>
                  <a:srgbClr val="2C1202"/>
                </a:solidFill>
                <a:latin typeface="Cambria" pitchFamily="18" charset="0"/>
              </a:rPr>
              <a:t>Грибная медицина в древности: магия подобия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0295"/>
            <a:ext cx="2835278" cy="2002652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87710" y="2499583"/>
            <a:ext cx="4068266" cy="26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en-US" altLang="ru-RU" sz="2200" b="1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Auricularia</a:t>
            </a:r>
            <a:r>
              <a:rPr lang="en-US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200" b="1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auricula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иудино ухо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древесные уши: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пытались применять для лечения отитов и прочих ушных болезней.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Сейчас применяется в медицине как общеукрепляющее и </a:t>
            </a:r>
            <a:r>
              <a:rPr lang="ru-RU" altLang="ru-RU" sz="2200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противо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-тромбическое средство.</a:t>
            </a:r>
            <a:endParaRPr lang="ru-RU" altLang="ru-RU" sz="2200" i="1" dirty="0">
              <a:solidFill>
                <a:srgbClr val="2C1202"/>
              </a:solidFill>
            </a:endParaRP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0295"/>
            <a:ext cx="1625826" cy="2165281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tlasgribov.ru/wp-content/uploads/2011/06/Mutinu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r="25133"/>
          <a:stretch>
            <a:fillRect/>
          </a:stretch>
        </p:blipFill>
        <p:spPr bwMode="auto">
          <a:xfrm>
            <a:off x="7191799" y="530296"/>
            <a:ext cx="1196625" cy="2195724"/>
          </a:xfrm>
          <a:prstGeom prst="rect">
            <a:avLst/>
          </a:prstGeom>
          <a:noFill/>
          <a:ln w="9525">
            <a:solidFill>
              <a:srgbClr val="2C120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4841081" y="2708334"/>
            <a:ext cx="3763367" cy="22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en-US" altLang="ru-RU" sz="2200" b="1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Phallus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весёлка (слева) и </a:t>
            </a:r>
            <a:r>
              <a:rPr lang="en-US" altLang="ru-RU" sz="2200" b="1" i="1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Mutinus</a:t>
            </a:r>
            <a:r>
              <a:rPr lang="en-US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(справа):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считались </a:t>
            </a:r>
            <a:r>
              <a:rPr lang="ru-RU" altLang="ru-RU" sz="2200" dirty="0" err="1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афродизиаком</a:t>
            </a:r>
            <a:r>
              <a:rPr lang="ru-RU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и средством от женского бесплодия.</a:t>
            </a:r>
            <a:r>
              <a:rPr lang="en-US" altLang="ru-RU" sz="2200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i="1" dirty="0">
                <a:solidFill>
                  <a:srgbClr val="2C1202"/>
                </a:solidFill>
                <a:latin typeface="Times New Roman" pitchFamily="18" charset="0"/>
                <a:cs typeface="Times New Roman" pitchFamily="18" charset="0"/>
              </a:rPr>
              <a:t>Сейчас применяют для лечения заболеваний суставов.</a:t>
            </a:r>
            <a:endParaRPr lang="ru-RU" altLang="ru-RU" sz="2200" i="1" dirty="0">
              <a:solidFill>
                <a:srgbClr val="2C12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3764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5603</Words>
  <Application>Microsoft Office PowerPoint</Application>
  <PresentationFormat>Экран (16:9)</PresentationFormat>
  <Paragraphs>380</Paragraphs>
  <Slides>73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0" baseType="lpstr">
      <vt:lpstr>Arial</vt:lpstr>
      <vt:lpstr>Calibri</vt:lpstr>
      <vt:lpstr>Cambria</vt:lpstr>
      <vt:lpstr>Times New Roman</vt:lpstr>
      <vt:lpstr>Wingdings</vt:lpstr>
      <vt:lpstr>1_Тема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 Воронина</cp:lastModifiedBy>
  <cp:revision>245</cp:revision>
  <dcterms:created xsi:type="dcterms:W3CDTF">2023-01-21T13:57:50Z</dcterms:created>
  <dcterms:modified xsi:type="dcterms:W3CDTF">2026-03-11T10:34:31Z</dcterms:modified>
</cp:coreProperties>
</file>