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64" r:id="rId2"/>
    <p:sldId id="276" r:id="rId3"/>
    <p:sldId id="275" r:id="rId4"/>
    <p:sldId id="277" r:id="rId5"/>
    <p:sldId id="278" r:id="rId6"/>
    <p:sldId id="279" r:id="rId7"/>
    <p:sldId id="280" r:id="rId8"/>
    <p:sldId id="281" r:id="rId9"/>
    <p:sldId id="286" r:id="rId10"/>
    <p:sldId id="282" r:id="rId11"/>
    <p:sldId id="283" r:id="rId12"/>
    <p:sldId id="284" r:id="rId13"/>
    <p:sldId id="285" r:id="rId14"/>
    <p:sldId id="272" r:id="rId15"/>
    <p:sldId id="258" r:id="rId16"/>
    <p:sldId id="287" r:id="rId17"/>
    <p:sldId id="288" r:id="rId18"/>
    <p:sldId id="259" r:id="rId19"/>
    <p:sldId id="289" r:id="rId20"/>
    <p:sldId id="290" r:id="rId21"/>
    <p:sldId id="291" r:id="rId22"/>
    <p:sldId id="292" r:id="rId23"/>
    <p:sldId id="293" r:id="rId24"/>
    <p:sldId id="294" r:id="rId25"/>
    <p:sldId id="297" r:id="rId26"/>
    <p:sldId id="295" r:id="rId27"/>
    <p:sldId id="296" r:id="rId28"/>
    <p:sldId id="298" r:id="rId29"/>
    <p:sldId id="299" r:id="rId30"/>
    <p:sldId id="339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9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A1CF-E30E-41D8-B69A-A6F7AEB18035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E1719-7322-46B3-88AF-575E7001C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3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6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8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4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6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FC7B-B48F-40A8-BA67-6CDE80BB30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9167-4BBF-4048-BCDA-C2668E701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170385" y="1347614"/>
            <a:ext cx="2969419" cy="306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3600" b="1" dirty="0">
                <a:solidFill>
                  <a:srgbClr val="2C1202"/>
                </a:solidFill>
                <a:latin typeface="Cambria" pitchFamily="18" charset="0"/>
                <a:cs typeface="+mn-cs"/>
              </a:rPr>
              <a:t>Дрожжи: мировое значение процесса брожения</a:t>
            </a: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375905" y="564358"/>
            <a:ext cx="558378" cy="486965"/>
          </a:xfrm>
          <a:prstGeom prst="ellipse">
            <a:avLst/>
          </a:prstGeom>
          <a:noFill/>
          <a:ln w="25400">
            <a:solidFill>
              <a:srgbClr val="2C1202"/>
            </a:solidFill>
          </a:ln>
          <a:effectLst/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2C1202"/>
                </a:solidFill>
                <a:latin typeface="Cambria" pitchFamily="18" charset="0"/>
                <a:cs typeface="+mn-cs"/>
              </a:rPr>
              <a:t>4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62038" y="189310"/>
            <a:ext cx="3132535" cy="4805363"/>
          </a:xfrm>
          <a:prstGeom prst="rect">
            <a:avLst/>
          </a:prstGeom>
          <a:noFill/>
          <a:ln w="28575">
            <a:solidFill>
              <a:srgbClr val="2C12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733925" y="189310"/>
            <a:ext cx="3132535" cy="480655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4726781" y="189310"/>
            <a:ext cx="3133725" cy="4805363"/>
            <a:chOff x="2971" y="164"/>
            <a:chExt cx="2632" cy="4036"/>
          </a:xfrm>
        </p:grpSpPr>
        <p:pic>
          <p:nvPicPr>
            <p:cNvPr id="2055" name="Picture 7" descr="yeast circ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570"/>
              <a:ext cx="2632" cy="2630"/>
            </a:xfrm>
            <a:prstGeom prst="rect">
              <a:avLst/>
            </a:prstGeom>
            <a:noFill/>
            <a:ln w="2857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6" descr="saccharomyces_cerevisiae_scanning_electron_micrograph_sem_of_saccharomyces_cerevisiae_yeast_fu_BA4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1" b="11641"/>
            <a:stretch>
              <a:fillRect/>
            </a:stretch>
          </p:blipFill>
          <p:spPr bwMode="auto">
            <a:xfrm>
              <a:off x="2971" y="164"/>
              <a:ext cx="2632" cy="1458"/>
            </a:xfrm>
            <a:prstGeom prst="rect">
              <a:avLst/>
            </a:prstGeom>
            <a:noFill/>
            <a:ln w="2857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5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5882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2C1202"/>
                </a:solidFill>
                <a:latin typeface="Cambria" pitchFamily="18" charset="0"/>
              </a:rPr>
              <a:t>Самые широко применяемые дрожжи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1049" y="521344"/>
            <a:ext cx="8965406" cy="46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Saccharomyces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cerevisi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пекарские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дрожжи </a:t>
            </a:r>
          </a:p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(ранее считалось, что на этом виде основаны </a:t>
            </a:r>
          </a:p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все производства).</a:t>
            </a:r>
          </a:p>
          <a:p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bayanus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винные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дрожжи.</a:t>
            </a:r>
          </a:p>
          <a:p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pastorianus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пивные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дрожжи.</a:t>
            </a:r>
          </a:p>
          <a:p>
            <a:pPr>
              <a:spcBef>
                <a:spcPct val="20000"/>
              </a:spcBef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Также в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виноделии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применяются: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Hanseniaspora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Candida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Pichia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Metschnikowia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Kluyveromyces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Schizosaccharomyces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и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Issatchenkia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, в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пивоварении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– </a:t>
            </a:r>
            <a:r>
              <a:rPr lang="en-US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Dekkera</a:t>
            </a:r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для производства рома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Schizosaccharomyces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pombe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сбраживании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молочных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продуктов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(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сыры, кефир, кумыс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и др.)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наряду с бактериями очень важны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: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Debaryomyces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hansenii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Yarrowia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lipolytica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Kluyveromyces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marxianus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S.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cerevisiae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Galactomyces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geotrichum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Candida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zeylanoides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Pichia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588224" y="94775"/>
            <a:ext cx="2458231" cy="2219547"/>
            <a:chOff x="6588224" y="94775"/>
            <a:chExt cx="2458231" cy="2219547"/>
          </a:xfrm>
        </p:grpSpPr>
        <p:pic>
          <p:nvPicPr>
            <p:cNvPr id="4" name="Picture 6" descr="&amp;Kcy;&amp;acy;&amp;rcy;&amp;tcy;&amp;icy;&amp;ncy;&amp;kcy;&amp;icy; &amp;pcy;&amp;ocy; &amp;zcy;&amp;acy;&amp;pcy;&amp;rcy;&amp;ocy;&amp;scy;&amp;ucy; schizosaccharomyces pomb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21"/>
            <a:stretch>
              <a:fillRect/>
            </a:stretch>
          </p:blipFill>
          <p:spPr bwMode="auto">
            <a:xfrm>
              <a:off x="6588224" y="94775"/>
              <a:ext cx="2458231" cy="22195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1"/>
            <p:cNvSpPr>
              <a:spLocks noChangeArrowheads="1"/>
            </p:cNvSpPr>
            <p:nvPr/>
          </p:nvSpPr>
          <p:spPr bwMode="auto">
            <a:xfrm>
              <a:off x="6588224" y="1690434"/>
              <a:ext cx="2458231" cy="623888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b="1" i="1" dirty="0" err="1">
                  <a:solidFill>
                    <a:srgbClr val="0070C0"/>
                  </a:solidFill>
                  <a:latin typeface="Times New Roman" pitchFamily="18" charset="0"/>
                </a:rPr>
                <a:t>Schizosaccharomyces</a:t>
              </a:r>
              <a:r>
                <a:rPr lang="ru-RU" altLang="ru-RU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ru-RU" altLang="ru-RU" b="1" i="1" dirty="0" err="1">
                  <a:solidFill>
                    <a:srgbClr val="0070C0"/>
                  </a:solidFill>
                  <a:latin typeface="Times New Roman" pitchFamily="18" charset="0"/>
                </a:rPr>
                <a:t>pombe</a:t>
              </a:r>
              <a:endParaRPr lang="ru-RU" altLang="ru-RU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3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 как «сорняки» пива и вина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02837"/>
            <a:ext cx="2320921" cy="218609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687915" y="4042810"/>
            <a:ext cx="198239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Aureobasidium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pullulans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«винный сорняк»</a:t>
            </a:r>
            <a:endParaRPr kumimoji="0" lang="ru-RU" altLang="ru-RU" sz="2000" b="0" i="1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30707" y="457996"/>
            <a:ext cx="8802291" cy="212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Развитию дрожжей благоприятствует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отсутствие бактериальной флоры, высокая кислотность и высокое содержание сахаров в среде.</a:t>
            </a:r>
          </a:p>
          <a:p>
            <a:pPr marL="0" marR="0" lvl="0" indent="0" defTabSz="91440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Дикое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брожение может существенно портить вкус напитков и быть опасным для человека как источник </a:t>
            </a:r>
            <a:r>
              <a:rPr kumimoji="0" lang="ru-RU" alt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токсинообразования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72218" y="2786409"/>
            <a:ext cx="2908794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Saccharomycodes</a:t>
            </a:r>
            <a:r>
              <a:rPr kumimoji="0" lang="en-US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ludwigii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дикие дрожжи, распространённый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«винный сорняк» и причина порчи продуктов</a:t>
            </a:r>
            <a:endParaRPr kumimoji="0" lang="ru-RU" altLang="ru-RU" sz="2000" b="0" i="1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7" name="Picture 10" descr="Картинки по запросу Saccharomycodes ludwigi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9277" b="5127"/>
          <a:stretch/>
        </p:blipFill>
        <p:spPr bwMode="auto">
          <a:xfrm>
            <a:off x="252411" y="2797181"/>
            <a:ext cx="2612233" cy="2197401"/>
          </a:xfrm>
          <a:prstGeom prst="rect">
            <a:avLst/>
          </a:prstGeom>
          <a:noFill/>
          <a:ln>
            <a:solidFill>
              <a:srgbClr val="2C12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6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Первое знакомство человека с дрожжами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558" y="433064"/>
            <a:ext cx="8965406" cy="271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r>
              <a:rPr lang="ru-RU" altLang="ru-RU" sz="2200" b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состоялось, по археологическим свидетельствам, в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тыс. до н. э. и имело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важнейшие последствия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для человеческой цивилизации.</a:t>
            </a:r>
          </a:p>
          <a:p>
            <a:pPr eaLnBrk="1" hangingPunct="1">
              <a:lnSpc>
                <a:spcPct val="113000"/>
              </a:lnSpc>
            </a:pPr>
            <a:r>
              <a:rPr lang="ru-RU" altLang="ru-RU" sz="2200" b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вероятно, впервые человек столкнулся с брожением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случайно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но результат далее попытались воспроизвести.</a:t>
            </a:r>
          </a:p>
          <a:p>
            <a:pPr>
              <a:lnSpc>
                <a:spcPct val="113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? Неизвестно,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каком производстве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пищевом </a:t>
            </a:r>
          </a:p>
          <a:p>
            <a:pPr eaLnBrk="1" hangingPunct="1">
              <a:lnSpc>
                <a:spcPct val="113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или алкогольном, брожение было применено </a:t>
            </a:r>
          </a:p>
          <a:p>
            <a:pPr eaLnBrk="1" hangingPunct="1">
              <a:lnSpc>
                <a:spcPct val="113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15" descr="271138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62" y="2093450"/>
            <a:ext cx="2980134" cy="295156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44558" y="3129101"/>
            <a:ext cx="5778846" cy="191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Применение дрожжей – не только наиболее древняя, но и наиболее значимая биотехнология для всей истории человечества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Dugan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, 2008).</a:t>
            </a:r>
          </a:p>
          <a:p>
            <a:pPr eaLnBrk="1" hangingPunct="1"/>
            <a:r>
              <a:rPr lang="ru-RU" altLang="ru-RU" sz="2000" dirty="0">
                <a:solidFill>
                  <a:srgbClr val="2C1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000" dirty="0">
                <a:solidFill>
                  <a:srgbClr val="2C1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Дрожжи, возможно, самые древние культурные растения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Braidwood et al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., 1953)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2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Первое знакомство человека с дрожжами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8" y="563481"/>
            <a:ext cx="3631605" cy="241877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7" y="597021"/>
            <a:ext cx="1709554" cy="183661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23" y="3137507"/>
            <a:ext cx="1293019" cy="1876425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972216" y="3024334"/>
            <a:ext cx="4050507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Виноделие в Китае,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ок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. 2000 л. назад</a:t>
            </a:r>
            <a:endParaRPr lang="ru-RU" altLang="ru-RU" sz="2000" i="1" dirty="0">
              <a:solidFill>
                <a:srgbClr val="2C1202"/>
              </a:solidFill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999060" y="1349463"/>
            <a:ext cx="288131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Пивоварение в Междуречье,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ок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. 6000 л. назад</a:t>
            </a:r>
            <a:endParaRPr lang="ru-RU" altLang="ru-RU" sz="2000" i="1" dirty="0">
              <a:solidFill>
                <a:srgbClr val="2C1202"/>
              </a:solidFill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5026819" y="3994547"/>
            <a:ext cx="399590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Пиктограммы шумеров, обозначающие пиво,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ок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. 7000 л. назад</a:t>
            </a:r>
            <a:endParaRPr lang="ru-RU" altLang="ru-RU" sz="2000" i="1" dirty="0">
              <a:solidFill>
                <a:srgbClr val="2C1202"/>
              </a:solidFill>
            </a:endParaRPr>
          </a:p>
        </p:txBody>
      </p:sp>
      <p:pic>
        <p:nvPicPr>
          <p:cNvPr id="9" name="Picture 10" descr="D:\manuscript\papers\для Планеты грибов\иллюстрации к Воронина 2016-нов2\02-клинопись шумеров с изображением символов пи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6" y="2563013"/>
            <a:ext cx="3162300" cy="242411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2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052" y="0"/>
            <a:ext cx="7019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Установление природы брожения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57268" y="2559282"/>
            <a:ext cx="189634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Антони Ван Левенгук </a:t>
            </a:r>
          </a:p>
          <a:p>
            <a:pPr eaLnBrk="1" hangingPunct="1"/>
            <a:r>
              <a:rPr lang="ru-RU" altLang="ru-RU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(1632–1723)</a:t>
            </a: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195737" y="483518"/>
            <a:ext cx="6768752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В 1680 г.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Левенгук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впервые увидел дрожжи в капле пива, но не признал их живыми.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Учёные </a:t>
            </a:r>
            <a:r>
              <a:rPr lang="en-US" altLang="ru-RU" sz="2400" dirty="0">
                <a:solidFill>
                  <a:srgbClr val="2C1202"/>
                </a:solidFill>
                <a:latin typeface="Times New Roman" pitchFamily="18" charset="0"/>
              </a:rPr>
              <a:t>XVIII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в. полагали, что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дрожжи появляются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в результате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химического процесса брожения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, но не наоборот.</a:t>
            </a:r>
          </a:p>
        </p:txBody>
      </p:sp>
      <p:pic>
        <p:nvPicPr>
          <p:cNvPr id="5" name="Picture 8" descr="Anthony Poster featuring the photograph Anton Van Leeuwenhoek by Gra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1" y="186730"/>
            <a:ext cx="1908099" cy="2372551"/>
          </a:xfrm>
          <a:prstGeom prst="rect">
            <a:avLst/>
          </a:prstGeom>
          <a:noFill/>
          <a:ln>
            <a:solidFill>
              <a:srgbClr val="2C12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esm. - Bull. Soc. mycol. France 20 - 19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/>
          <a:stretch/>
        </p:blipFill>
        <p:spPr bwMode="auto">
          <a:xfrm>
            <a:off x="2195804" y="2392289"/>
            <a:ext cx="1874483" cy="2664296"/>
          </a:xfrm>
          <a:prstGeom prst="rect">
            <a:avLst/>
          </a:prstGeom>
          <a:noFill/>
          <a:ln>
            <a:solidFill>
              <a:srgbClr val="2C12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1520" y="3756229"/>
            <a:ext cx="1896346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Жан Батист Анри Жозеф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Демазьер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hangingPunct="1"/>
            <a:r>
              <a:rPr lang="ru-RU" altLang="ru-RU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(1786–1862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58" y="2729211"/>
            <a:ext cx="4752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XIX 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в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.: </a:t>
            </a:r>
            <a:r>
              <a:rPr lang="ru-RU" altLang="ru-RU" sz="2400" dirty="0" err="1">
                <a:solidFill>
                  <a:srgbClr val="2C1202"/>
                </a:solidFill>
                <a:latin typeface="Times New Roman" pitchFamily="18" charset="0"/>
              </a:rPr>
              <a:t>Демазьер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назвал пивные дрожжи </a:t>
            </a:r>
            <a:r>
              <a:rPr lang="en-US" altLang="ru-RU" sz="2400" i="1" dirty="0" err="1">
                <a:solidFill>
                  <a:srgbClr val="2C1202"/>
                </a:solidFill>
                <a:latin typeface="Times New Roman" pitchFamily="18" charset="0"/>
              </a:rPr>
              <a:t>Mycoderma</a:t>
            </a:r>
            <a:r>
              <a:rPr lang="en-US" altLang="ru-RU" sz="24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en-US" altLang="ru-RU" sz="2400" i="1" dirty="0" err="1">
                <a:solidFill>
                  <a:srgbClr val="2C1202"/>
                </a:solidFill>
                <a:latin typeface="Times New Roman" pitchFamily="18" charset="0"/>
              </a:rPr>
              <a:t>cervisiae</a:t>
            </a:r>
            <a:r>
              <a:rPr lang="en-US" altLang="ru-RU" sz="24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винные </a:t>
            </a:r>
            <a:r>
              <a:rPr lang="ru-RU" altLang="ru-RU" sz="24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i="1" dirty="0">
                <a:solidFill>
                  <a:srgbClr val="2C1202"/>
                </a:solidFill>
                <a:latin typeface="Times New Roman" pitchFamily="18" charset="0"/>
              </a:rPr>
              <a:t>M</a:t>
            </a:r>
            <a:r>
              <a:rPr lang="en-US" altLang="ru-RU" sz="2400" dirty="0">
                <a:solidFill>
                  <a:srgbClr val="2C1202"/>
                </a:solidFill>
                <a:latin typeface="Times New Roman" pitchFamily="18" charset="0"/>
              </a:rPr>
              <a:t>. </a:t>
            </a:r>
            <a:r>
              <a:rPr lang="en-US" altLang="ru-RU" sz="2400" i="1" dirty="0" err="1">
                <a:solidFill>
                  <a:srgbClr val="2C1202"/>
                </a:solidFill>
                <a:latin typeface="Times New Roman" pitchFamily="18" charset="0"/>
              </a:rPr>
              <a:t>vini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;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Теодор Шванн ввел термин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«</a:t>
            </a:r>
            <a:r>
              <a:rPr lang="en-US" altLang="ru-RU" sz="2400" i="1" dirty="0" err="1">
                <a:solidFill>
                  <a:srgbClr val="2C1202"/>
                </a:solidFill>
                <a:latin typeface="Times New Roman" pitchFamily="18" charset="0"/>
              </a:rPr>
              <a:t>Zuckerpilz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»,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а Франц </a:t>
            </a:r>
            <a:r>
              <a:rPr lang="ru-RU" altLang="ru-RU" sz="2400" dirty="0" err="1">
                <a:solidFill>
                  <a:srgbClr val="2C1202"/>
                </a:solidFill>
                <a:latin typeface="Times New Roman" pitchFamily="18" charset="0"/>
              </a:rPr>
              <a:t>Мейен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дал современное название</a:t>
            </a:r>
            <a:endParaRPr lang="en-US" altLang="ru-RU" sz="2400" dirty="0">
              <a:solidFill>
                <a:srgbClr val="2C1202"/>
              </a:solidFill>
              <a:latin typeface="Times New Roman" pitchFamily="18" charset="0"/>
            </a:endParaRPr>
          </a:p>
          <a:p>
            <a:pPr lvl="0" eaLnBrk="1" hangingPunct="1"/>
            <a:r>
              <a:rPr lang="en-US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Saccharomyces cerevisiae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(1838 г.).</a:t>
            </a:r>
            <a:endParaRPr lang="ru-RU" altLang="ru-RU" sz="2400" b="1" i="1" dirty="0">
              <a:solidFill>
                <a:srgbClr val="2C120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759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C1202"/>
                </a:solidFill>
                <a:latin typeface="Cambria" pitchFamily="18" charset="0"/>
              </a:rPr>
              <a:t>Луи Пастер: выявление природы «организованного фермента»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1"/>
          <a:stretch>
            <a:fillRect/>
          </a:stretch>
        </p:blipFill>
        <p:spPr bwMode="auto">
          <a:xfrm>
            <a:off x="195007" y="878194"/>
            <a:ext cx="2321719" cy="3159919"/>
          </a:xfrm>
          <a:prstGeom prst="rect">
            <a:avLst/>
          </a:prstGeom>
          <a:noFill/>
          <a:ln>
            <a:solidFill>
              <a:srgbClr val="2C12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1275" y="4038113"/>
            <a:ext cx="20491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Луи Пастер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(1822 – 1895)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627783" y="924685"/>
            <a:ext cx="6426921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Французский микробиолог и химик, выявивший биологическую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</a:rPr>
              <a:t>природу брожения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, а также многих инфекционных заболеваний человека.</a:t>
            </a:r>
          </a:p>
          <a:p>
            <a:pPr eaLnBrk="1" hangingPunct="1"/>
            <a:endParaRPr lang="ru-RU" altLang="ru-RU" sz="2400" b="1" i="1" dirty="0">
              <a:solidFill>
                <a:srgbClr val="2C1202"/>
              </a:solidFill>
              <a:latin typeface="Times New Roman" pitchFamily="18" charset="0"/>
            </a:endParaRPr>
          </a:p>
          <a:p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Пастеризация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процесс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одноразового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нагревания чаще всего жидких продуктов или веществ до 60 °C в течение 60 мин. или при температуре 70‒80 °C в течение 30 мин.;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применяется до сих пор для обеззараживания продуктов и продления срока их годности.</a:t>
            </a:r>
          </a:p>
        </p:txBody>
      </p:sp>
    </p:spTree>
    <p:extLst>
      <p:ext uri="{BB962C8B-B14F-4D97-AF65-F5344CB8AC3E}">
        <p14:creationId xmlns:p14="http://schemas.microsoft.com/office/powerpoint/2010/main" val="235529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30983"/>
            <a:ext cx="3608461" cy="252130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029789" y="123478"/>
            <a:ext cx="5046287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ходе выявления причин 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болезней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» Пастер показал участие микробов в этих процессах. 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3" y="3003948"/>
            <a:ext cx="2893219" cy="194429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4008416" y="1310784"/>
            <a:ext cx="5067659" cy="383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2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«Организованный фермент»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живые клетки микроорганизмов 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необходимое условие брожения, до того считавшегося химическим процессом.</a:t>
            </a:r>
          </a:p>
          <a:p>
            <a:pPr eaLnBrk="1" hangingPunct="1">
              <a:lnSpc>
                <a:spcPct val="112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Пастер показал наличие организмов,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способных жить без кислорода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невозможность самозарождения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микробов, использовав стерильную среду и сосуд с длинным изогнутым горлышком.</a:t>
            </a:r>
          </a:p>
        </p:txBody>
      </p:sp>
    </p:spTree>
    <p:extLst>
      <p:ext uri="{BB962C8B-B14F-4D97-AF65-F5344CB8AC3E}">
        <p14:creationId xmlns:p14="http://schemas.microsoft.com/office/powerpoint/2010/main" val="34582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496" y="411510"/>
            <a:ext cx="9108504" cy="278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Жернова и пестики для перемалывания в муку диких растений применялись уже 30000 л. назад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ru-RU" sz="16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Revedin</a:t>
            </a:r>
            <a:r>
              <a:rPr lang="en-GB" altLang="ru-RU" sz="16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et al., 2010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но вначале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дрожжи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 хлебопечении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не применялись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01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Дрожжевой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хлеб: наличие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опары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закваски с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живыми клетками дрожжей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процесс более долгий , но хлеб получается более пышным и лёгким. Его появление, вероятно, связано с заменой древних зерновых (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эммер,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двузернянка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эйнкорн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однозернянка,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мягкую пшеницу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зёрна которой при созревании сами отделяются от чешуй.</a:t>
            </a: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187624" y="3172339"/>
            <a:ext cx="1681287" cy="1966511"/>
            <a:chOff x="1403350" y="4221163"/>
            <a:chExt cx="1782763" cy="2376487"/>
          </a:xfrm>
        </p:grpSpPr>
        <p:pic>
          <p:nvPicPr>
            <p:cNvPr id="4" name="Picture 5" descr="emmer-grain-sing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4221163"/>
              <a:ext cx="1782763" cy="2376487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403350" y="6142038"/>
              <a:ext cx="318194" cy="446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>
                  <a:solidFill>
                    <a:srgbClr val="2C1202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3638786" y="3172340"/>
            <a:ext cx="1573335" cy="1968332"/>
            <a:chOff x="3779838" y="3933825"/>
            <a:chExt cx="1998662" cy="2665966"/>
          </a:xfrm>
        </p:grpSpPr>
        <p:pic>
          <p:nvPicPr>
            <p:cNvPr id="7" name="Picture 6" descr="jcs-triticum-monococcum-205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8" y="3933825"/>
              <a:ext cx="1998662" cy="2665413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779838" y="6099557"/>
              <a:ext cx="360362" cy="500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dirty="0">
                  <a:solidFill>
                    <a:srgbClr val="2C1202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9" name="Группа 1"/>
          <p:cNvGrpSpPr>
            <a:grpSpLocks/>
          </p:cNvGrpSpPr>
          <p:nvPr/>
        </p:nvGrpSpPr>
        <p:grpSpPr bwMode="auto">
          <a:xfrm>
            <a:off x="6253734" y="3172339"/>
            <a:ext cx="1655737" cy="1969633"/>
            <a:chOff x="6443663" y="3933825"/>
            <a:chExt cx="1998662" cy="2665584"/>
          </a:xfrm>
        </p:grpSpPr>
        <p:pic>
          <p:nvPicPr>
            <p:cNvPr id="10" name="Picture 8" descr="Triticum_aestivum_winter_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3933825"/>
              <a:ext cx="1998662" cy="2663825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443663" y="6099577"/>
              <a:ext cx="362233" cy="499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dirty="0">
                  <a:solidFill>
                    <a:srgbClr val="2C1202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9006DC-7AE5-12AA-C50C-EE2739579018}"/>
              </a:ext>
            </a:extLst>
          </p:cNvPr>
          <p:cNvSpPr/>
          <p:nvPr/>
        </p:nvSpPr>
        <p:spPr>
          <a:xfrm>
            <a:off x="0" y="-9254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Хлебопечение</a:t>
            </a:r>
          </a:p>
        </p:txBody>
      </p:sp>
    </p:spTree>
    <p:extLst>
      <p:ext uri="{BB962C8B-B14F-4D97-AF65-F5344CB8AC3E}">
        <p14:creationId xmlns:p14="http://schemas.microsoft.com/office/powerpoint/2010/main" val="246821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0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Процесс</a:t>
            </a:r>
            <a:r>
              <a:rPr lang="en-GB" sz="3000" b="1" dirty="0">
                <a:solidFill>
                  <a:srgbClr val="2C1202"/>
                </a:solidFill>
                <a:latin typeface="Cambria" pitchFamily="18" charset="0"/>
              </a:rPr>
              <a:t> </a:t>
            </a:r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дрожжевого хлебопечения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7934" r="11382"/>
          <a:stretch/>
        </p:blipFill>
        <p:spPr bwMode="auto">
          <a:xfrm>
            <a:off x="6012160" y="1563638"/>
            <a:ext cx="2978801" cy="2249051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7504" y="0"/>
            <a:ext cx="7002982" cy="516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Смешивание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муки с водой, дрожжами, </a:t>
            </a:r>
          </a:p>
          <a:p>
            <a:pPr>
              <a:lnSpc>
                <a:spcPct val="108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солью и прочими ингредиентами. 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Замешивани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е теста для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</a:rPr>
              <a:t>гидратирования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белков (клейковины). 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Насыщение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теста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кислородом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во время </a:t>
            </a:r>
          </a:p>
          <a:p>
            <a:pPr>
              <a:lnSpc>
                <a:spcPct val="108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замешивания.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Этап 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созревания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» теста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подъём за счет </a:t>
            </a:r>
          </a:p>
          <a:p>
            <a:pPr>
              <a:lnSpc>
                <a:spcPct val="108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углекислого газа. 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Добавление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ароматизирующих компонентов. 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Разделение теста на части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и придание им предварительной формы.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Выдерживание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теста для дополнительного поднятия.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Придание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кускам теста окончательной формы.</a:t>
            </a:r>
          </a:p>
          <a:p>
            <a:pPr>
              <a:lnSpc>
                <a:spcPct val="108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Выпекание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теста.</a:t>
            </a:r>
          </a:p>
        </p:txBody>
      </p:sp>
    </p:spTree>
    <p:extLst>
      <p:ext uri="{BB962C8B-B14F-4D97-AF65-F5344CB8AC3E}">
        <p14:creationId xmlns:p14="http://schemas.microsoft.com/office/powerpoint/2010/main" val="281608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1779" y="670"/>
            <a:ext cx="9144000" cy="310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Главная функция дрожжей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— образование углекислого газа при сбраживании сахаров. Объём теста увеличивается, хлеб приобретает лёгкую, пористую фактуру. Метаболиты дрожжей придают хлебу запах и вкус.</a:t>
            </a:r>
          </a:p>
          <a:p>
            <a:pPr eaLnBrk="1" hangingPunct="1">
              <a:lnSpc>
                <a:spcPct val="113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Вероятно, первыми изобрели дрожжевой хлеб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египтяне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тыс. до  н. э.). </a:t>
            </a:r>
            <a:endParaRPr lang="en-US" altLang="ru-RU" sz="22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3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Междуречье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 рационе долго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соседствовали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и дрожжевой, и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</a:rPr>
              <a:t>бездрожжевой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хлеб, печи для них различались по устройству и носили разные названия. </a:t>
            </a:r>
          </a:p>
        </p:txBody>
      </p:sp>
      <p:pic>
        <p:nvPicPr>
          <p:cNvPr id="3" name="Picture 6" descr="E:\my pdf papers\ethno\этно-нов\Dough - Wikipedia, the free encyclopedia_files\210px-Breaddoug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04" y="2809199"/>
            <a:ext cx="2350296" cy="226140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E:\my pdf papers\ethno\этно-нов\Dough - Wikipedia, the free encyclopedia_files\210px-Breaddoug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39" y="2809199"/>
            <a:ext cx="2264959" cy="226140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7097613" y="3939174"/>
            <a:ext cx="19442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Подъём дрожжевого теста</a:t>
            </a:r>
            <a:endParaRPr lang="ru-RU" altLang="ru-RU" sz="2000" i="1" dirty="0">
              <a:solidFill>
                <a:srgbClr val="2C1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биология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644098"/>
            <a:ext cx="6804248" cy="424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Дрожжи </a:t>
            </a:r>
            <a:r>
              <a:rPr lang="ru-RU" altLang="ru-RU" sz="22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жизненная форма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грибов,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представленная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одиночными почкующимися клетками.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виде дрожжей гриб может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существовать постоянно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или переходить в дрожжевую форму при повышении температуры, низкой концентрации кислорода, наличии жидкой среды и доступного питания.</a:t>
            </a:r>
            <a:endParaRPr lang="ru-RU" altLang="ru-RU" sz="22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3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Дрожжевые грибы представлены среди «Зигомицетов» и в отделах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Ascomycota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(Аскомицеты) и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Basidiomycota 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(Базидиомицеты), но те дрожжи, которые используются человеком, принадлежат к </a:t>
            </a:r>
            <a:r>
              <a:rPr lang="ru-RU" altLang="ru-RU" sz="2200" b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Аскомицетам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 постоянно существуют в одноклеточном виде.</a:t>
            </a:r>
            <a:endParaRPr lang="en-US" altLang="ru-RU" sz="22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3798"/>
            <a:ext cx="2164390" cy="162466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9196"/>
            <a:ext cx="2164390" cy="153196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9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 в хлебопечении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44104"/>
            <a:ext cx="9252520" cy="47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Греко-римская цивилизация: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дрожжевой хлеб распространился по Средиземноморью и за его пределами, в Риме существовала знаменитая и престижная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гильдия пекарей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en-US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Collegium </a:t>
            </a:r>
            <a:r>
              <a:rPr lang="en-US" altLang="ru-RU" sz="2200" b="1" i="1" dirty="0" err="1">
                <a:solidFill>
                  <a:srgbClr val="2C1202"/>
                </a:solidFill>
                <a:latin typeface="Times New Roman" pitchFamily="18" charset="0"/>
              </a:rPr>
              <a:t>Pistorum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(организована в 168 г. до н. э.) и различные способы приготовления хлебной закваски. С момента образования гильдии дрожжевой хлеб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вошёл в обиход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через некоторое сопротивление консерваторов, считавших такую пищу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нездоровой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07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Дрожжи получали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сохраняя кусок старого теста, или смешивали отруби с виноградным соком, настаивали на открытом воздухе, а затем высушивали. Полученную закваску хранили в запечатанных глиняных кувшинах и по мере необходимости размачивали в воде. </a:t>
            </a:r>
          </a:p>
          <a:p>
            <a:pPr eaLnBrk="1" hangingPunct="1">
              <a:lnSpc>
                <a:spcPct val="107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Есть предположение, что изначально про тесто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просто забыли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и оно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забродило самостоятельно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09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9297" y="37945"/>
            <a:ext cx="8965406" cy="227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Плиний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(</a:t>
            </a:r>
            <a:r>
              <a:rPr lang="en-GB" altLang="ru-RU" sz="2200" dirty="0">
                <a:solidFill>
                  <a:srgbClr val="2C1202"/>
                </a:solidFill>
                <a:latin typeface="Times New Roman" pitchFamily="18" charset="0"/>
              </a:rPr>
              <a:t>I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в. н. э.) описывал несколько вариантов получения закваски: из старого теста, из бобовой муки, из молодого вина, из пивной пены, как делали в Галлии и Испании, отчего хлеб получается 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более лёгким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».</a:t>
            </a:r>
          </a:p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Римляне предпочитали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белый хлеб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цвет был одним из показателей качества, существовало множество рецептов, даже салата на основе хлеба (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Sala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Cattabia</a:t>
            </a:r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</a:rPr>
              <a:t>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который для охлаждения подавался под снегом.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endParaRPr lang="ru-RU" altLang="ru-RU" sz="2200" dirty="0">
              <a:solidFill>
                <a:srgbClr val="2C1202"/>
              </a:solidFill>
              <a:latin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17145"/>
            <a:ext cx="2974137" cy="204547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64658" y="4412137"/>
            <a:ext cx="3401887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Римские солдаты собирают пшеницу (колонна Траяна)</a:t>
            </a:r>
            <a:endParaRPr lang="ru-RU" altLang="ru-RU" sz="20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7455" y="4375376"/>
            <a:ext cx="417646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Хлеб, найденный в печи в  Геркулануме вблизи  Помпеи (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в.)</a:t>
            </a:r>
            <a:endParaRPr lang="ru-RU" altLang="ru-RU" sz="20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kitchenboy.net/blog/wp-content/uploads/2013/08/RA-breadstamp-pompeiib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8347"/>
            <a:ext cx="2466181" cy="204547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3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Человек и алкоголь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" y="385745"/>
            <a:ext cx="9143999" cy="243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Этанол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организме под действием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алкоголь-дегидрогеназ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переходит в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ацетальдегид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который под действием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ацетальдегид-дегидрогеназ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превращается в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уксусную кислоту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и, переходя в АТФ, усваивается клетками.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ферментов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различается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генетическом уровне.</a:t>
            </a:r>
          </a:p>
          <a:p>
            <a:pPr lvl="0">
              <a:defRPr/>
            </a:pPr>
            <a:r>
              <a:rPr kumimoji="0" lang="en-US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ADH4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алкоголь-дегидрогеназа,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сверхэффективная в результате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мута</a:t>
            </a:r>
            <a:r>
              <a:rPr kumimoji="0" lang="en-GB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ции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независимо произошедшей 10 млн. лет назад у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приматов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силу роли в их рационе калорийных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перебродивших</a:t>
            </a:r>
            <a:r>
              <a:rPr kumimoji="0" lang="en-GB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фруктов </a:t>
            </a:r>
            <a:r>
              <a:rPr kumimoji="0" lang="en-GB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(Carrigan et al., 2014).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Картинки по запросу chimpanz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4" y="2843789"/>
            <a:ext cx="1864122" cy="186412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Картинки по запросу bonob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4"/>
          <a:stretch/>
        </p:blipFill>
        <p:spPr bwMode="auto">
          <a:xfrm>
            <a:off x="4211958" y="2843789"/>
            <a:ext cx="2286811" cy="186412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Картинки по запросу gor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9" y="2824874"/>
            <a:ext cx="1864122" cy="186412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6"/>
          <a:stretch/>
        </p:blipFill>
        <p:spPr bwMode="auto">
          <a:xfrm>
            <a:off x="6804246" y="2853246"/>
            <a:ext cx="2180045" cy="184520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67945" y="4707911"/>
            <a:ext cx="8408108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Слева направо: горилла, шимпанзе,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бонобо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руконожка ай(е)-ай(е)</a:t>
            </a:r>
            <a:endParaRPr kumimoji="0" lang="ru-RU" altLang="ru-RU" sz="22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0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0"/>
            <a:ext cx="3707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Процесс пивоварения</a:t>
            </a:r>
          </a:p>
        </p:txBody>
      </p:sp>
      <p:pic>
        <p:nvPicPr>
          <p:cNvPr id="3" name="Picture 5" descr="the-brewing-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5979"/>
            <a:ext cx="4477891" cy="28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298" y="3024621"/>
            <a:ext cx="8965406" cy="21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Затирание сусла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получение затора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кашицы из дроблёных зерен, смешанных с водой при нагреве для активации ферментов (в современном производстве используется постепенный нагрев с тремя «температурными паузами»).</a:t>
            </a:r>
          </a:p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Фильтрация затора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чане, где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неохмелённое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сусло отделяется от нерастворимых остатков, иногда осуществляется под прессом.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1007075"/>
            <a:ext cx="4122664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Получение солода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  зернового сырья: проращивание зёрен, сушка, очистка от ростков (для расщепления крахмала на простые сахара).</a:t>
            </a:r>
          </a:p>
        </p:txBody>
      </p:sp>
    </p:spTree>
    <p:extLst>
      <p:ext uri="{BB962C8B-B14F-4D97-AF65-F5344CB8AC3E}">
        <p14:creationId xmlns:p14="http://schemas.microsoft.com/office/powerpoint/2010/main" val="1763830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-brewing-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5" y="209550"/>
            <a:ext cx="4806404" cy="302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5940" y="3288951"/>
            <a:ext cx="8878763" cy="17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Охлаждение сусла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при переносе в бродильный чан происходит насыщение кислородом для размножения дрожжей.</a:t>
            </a:r>
          </a:p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Брожение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(верховое или низовое) в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цилиндро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-конических танках, позволяющих проводить в одной ёмкости само брожение и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дображивание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76056" y="209550"/>
            <a:ext cx="3978648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Кипячение сусла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 добавлением хмеля и прочих ингредиентов для осаждения белка и удаления веществ, портящих вкус.</a:t>
            </a:r>
          </a:p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Осветление сусла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вихревой ванне: удаление осадка под действием трения слоёв жидкости.</a:t>
            </a:r>
          </a:p>
        </p:txBody>
      </p:sp>
    </p:spTree>
    <p:extLst>
      <p:ext uri="{BB962C8B-B14F-4D97-AF65-F5344CB8AC3E}">
        <p14:creationId xmlns:p14="http://schemas.microsoft.com/office/powerpoint/2010/main" val="178283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-brewing-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434221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82236"/>
            <a:ext cx="3996928" cy="267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Фильтрация пива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удаление остатков дрожжей посредством специальных фильтров.</a:t>
            </a:r>
          </a:p>
          <a:p>
            <a:pPr eaLnBrk="1" hangingPunct="1"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(9).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Пастеризация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нагревание до 68–72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 для увеличения срока хранения. Считается, что это ухудшает вкус.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35896" y="2838311"/>
            <a:ext cx="5534893" cy="22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Некоторые современные сорта пива готовят без добавления культивируемых дрожжей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спонтанного брожения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Ламбик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бельгийское пиво «дикого» брожения дрожжей, находящихся на стенках винных бочек, куда перекачивают сусло.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" y="3057195"/>
            <a:ext cx="3402806" cy="185856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11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-24386" y="-7151"/>
            <a:ext cx="9168386" cy="2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пивоварении различают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два типа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брожения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: верховое и низовое.</a:t>
            </a:r>
          </a:p>
          <a:p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Верховое брожение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эль (фото слева)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Дрожжи образуют пену на поверхности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</a:rPr>
              <a:t>сбраживаемой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жидкости, в которой находится суспензия клеток. </a:t>
            </a:r>
          </a:p>
          <a:p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Низовое брожение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лагер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(фото справа)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Более поздняя технология, при которой дрожжи оседают на дно сосуда и используются специальные танки для дозревания пива при низкой температуре (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+5…+12 °C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).</a:t>
            </a:r>
            <a:endParaRPr lang="ru-RU" altLang="ru-RU" sz="2200" dirty="0">
              <a:solidFill>
                <a:srgbClr val="2C1202"/>
              </a:solidFill>
            </a:endParaRP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24863" y="2580351"/>
            <a:ext cx="6264938" cy="2351815"/>
            <a:chOff x="353120" y="3351362"/>
            <a:chExt cx="8557661" cy="2952750"/>
          </a:xfrm>
        </p:grpSpPr>
        <p:pic>
          <p:nvPicPr>
            <p:cNvPr id="4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522" y="3351362"/>
              <a:ext cx="2217259" cy="2952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657" y="3351362"/>
              <a:ext cx="4410075" cy="2952750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upload.wikimedia.org/wikipedia/commons/thumb/0/01/Ale_Bitter.jpg/220px-Ale_Bitt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0" y="3362159"/>
              <a:ext cx="1931536" cy="2941203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580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6660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 в пивоварении</a:t>
            </a:r>
          </a:p>
        </p:txBody>
      </p:sp>
      <p:pic>
        <p:nvPicPr>
          <p:cNvPr id="3" name="Picture 11" descr="1360b8270075263fb1a56019d3a3814e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2" y="535579"/>
            <a:ext cx="2389584" cy="344209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0" y="4016612"/>
            <a:ext cx="214262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Hornsey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2003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history of beer and brewing</a:t>
            </a:r>
            <a:endParaRPr lang="ru-RU" altLang="ru-RU" sz="20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641104" y="520167"/>
            <a:ext cx="6502896" cy="447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9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Варение медов и пива 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развивалось совместно с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хлебопечением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и могло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предшествовать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ему. Эти напитки играли роль сакральных и использовались в ритуалах.</a:t>
            </a:r>
          </a:p>
          <a:p>
            <a:pPr>
              <a:lnSpc>
                <a:spcPct val="109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На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Ближнем Востоке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с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VI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тыс. до н. э. известны изображения пива и процесса его приготовления, это период, предшествовавший основному этапу развития социальной структуры как в Междуречье, так и в Египте. </a:t>
            </a:r>
          </a:p>
          <a:p>
            <a:pPr>
              <a:lnSpc>
                <a:spcPct val="109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Пиво было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национальным напитком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Египте, первые археологические свидетельства относятся к 3500 г. до н. э. (додинастический период). </a:t>
            </a:r>
          </a:p>
        </p:txBody>
      </p:sp>
    </p:spTree>
    <p:extLst>
      <p:ext uri="{BB962C8B-B14F-4D97-AF65-F5344CB8AC3E}">
        <p14:creationId xmlns:p14="http://schemas.microsoft.com/office/powerpoint/2010/main" val="3105379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 в пивоварении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374753" y="4361067"/>
            <a:ext cx="4608512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Пивоварение и хлебопечение в Египте (барельеф гробницы </a:t>
            </a:r>
            <a:r>
              <a:rPr kumimoji="0" lang="ru-RU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(2500 г. до н.э.)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1222" y="568983"/>
            <a:ext cx="880348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 древнем 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Египте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как и в современном для приготовления традиционного напитка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буза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как закваску применяли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непрожаренный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хлеб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 смеси с проросшим зерном.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4055" y="1790652"/>
            <a:ext cx="4320778" cy="30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Ishida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2002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автор исследовал пивоварение в Египте по археологическим данным и фольклору, попробовал воспроизвести процесс, используя в качестве закваски хлебные крошки, и остался доволен полученным результатом.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66" y="1407794"/>
            <a:ext cx="3804397" cy="289214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532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384573" y="4008835"/>
            <a:ext cx="3240881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Реконструкция пекарни / пивоварни из гробницы </a:t>
            </a:r>
            <a:r>
              <a:rPr kumimoji="0" lang="ru-RU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Мекет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-Ра ( </a:t>
            </a:r>
            <a:r>
              <a:rPr kumimoji="0" lang="en-US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XI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династия)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222647"/>
            <a:ext cx="3895725" cy="378618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20766" y="205826"/>
            <a:ext cx="4833938" cy="154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Было известно множество сортов пива. В Египте и в Вавилоне пиво варили в основном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женщины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Пиво, как и вино, обнаруживают в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погребениях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" name="Picture 10" descr="Hath%C3%B4r_ou_Aht%C3%B4r_%28Atar,_Athyr,_Aphrodite,_V%C3%A9nus%29,_N37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3072" r="10115" b="14585"/>
          <a:stretch/>
        </p:blipFill>
        <p:spPr bwMode="auto">
          <a:xfrm>
            <a:off x="4394854" y="1956189"/>
            <a:ext cx="2242881" cy="3036321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732240" y="2715766"/>
            <a:ext cx="2322464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Хатор</a:t>
            </a:r>
            <a:r>
              <a:rPr kumimoji="0" lang="ru-RU" altLang="ru-RU" sz="200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египетская богиня любви, радости, плодородия, изобретательница пивоварения.</a:t>
            </a:r>
            <a:endParaRPr kumimoji="0" lang="ru-RU" altLang="ru-RU" sz="2000" b="0" i="1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3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38374"/>
            <a:ext cx="5004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биология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8628" y="141648"/>
            <a:ext cx="4591050" cy="487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природе дрожжи чаще всего встречаются как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сапротрофы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заселяя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богатые сахарами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субстраты (</a:t>
            </a:r>
            <a:r>
              <a:rPr lang="ru-RU" altLang="ru-RU" sz="24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сокотечения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деревьев, нектарники цветков, поверхность плодов, напр., винограда).</a:t>
            </a:r>
          </a:p>
          <a:p>
            <a:pPr eaLnBrk="1" hangingPunct="1"/>
            <a:endParaRPr lang="ru-RU" altLang="ru-RU" sz="24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Размножение дрожжей чаще всего осуществляется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почкованием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на материнской клетке остаются почечные рубцы по числу отделившихся почек. Реже протекает половой процесс.</a:t>
            </a:r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5274469" y="1051322"/>
            <a:ext cx="3333750" cy="2214563"/>
            <a:chOff x="683568" y="3284984"/>
            <a:chExt cx="4445000" cy="2952328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0"/>
            <a:stretch>
              <a:fillRect/>
            </a:stretch>
          </p:blipFill>
          <p:spPr bwMode="auto">
            <a:xfrm>
              <a:off x="683568" y="3284984"/>
              <a:ext cx="4445000" cy="29523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>
              <a:off x="3060056" y="3789737"/>
              <a:ext cx="503237" cy="107934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84828" y="3403487"/>
            <a:ext cx="325894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b="1" i="1" dirty="0" err="1">
                <a:solidFill>
                  <a:srgbClr val="2C1202"/>
                </a:solidFill>
                <a:latin typeface="Times New Roman" pitchFamily="18" charset="0"/>
              </a:rPr>
              <a:t>Saccharomyces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b="1" i="1" dirty="0" err="1">
                <a:solidFill>
                  <a:srgbClr val="2C1202"/>
                </a:solidFill>
                <a:latin typeface="Times New Roman" pitchFamily="18" charset="0"/>
              </a:rPr>
              <a:t>cerevisiae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,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пекарские дрожжи </a:t>
            </a:r>
            <a:endParaRPr lang="ru-RU" altLang="ru-RU" sz="2200" i="1" dirty="0">
              <a:solidFill>
                <a:srgbClr val="2C1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07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90832"/>
            <a:ext cx="9144000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Месопотамия (Междуречье)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исторический регион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долине рек Тигр и Евфрат, место возникновения одной из древнейших цивилизаций. Сейчас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территория преимущественно Ирака и Сирии.</a:t>
            </a:r>
            <a:endParaRPr kumimoji="0" lang="ru-RU" altLang="ru-RU" sz="2200" b="0" i="1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18236" y="1331380"/>
            <a:ext cx="3840534" cy="37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Междуречье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пиво было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основным напитком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по крайней мере, до конца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тыс. до н. э. Технология приготовления близка к современной: использование проросшего зерна и брожения сусла. Частично забродившую ячменную кашу использовали в пищу 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Pollock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2003)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0" y="1331380"/>
            <a:ext cx="5088566" cy="3600400"/>
          </a:xfrm>
          <a:prstGeom prst="rect">
            <a:avLst/>
          </a:prstGeom>
          <a:noFill/>
          <a:ln>
            <a:solidFill>
              <a:srgbClr val="2C12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28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9298" y="2963253"/>
            <a:ext cx="3894534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Scheer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2004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 автор возродил рецепт вавилонского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пива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Нинкаши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», названного по имени богини-покровительницы пивоварения у шумеров. </a:t>
            </a:r>
          </a:p>
        </p:txBody>
      </p:sp>
      <p:pic>
        <p:nvPicPr>
          <p:cNvPr id="3" name="Picture 8" descr="B7-r0wAIAAAkg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" y="208360"/>
            <a:ext cx="2753841" cy="275489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Tamm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31" y="208359"/>
            <a:ext cx="2640806" cy="363259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485817" y="208359"/>
            <a:ext cx="2585451" cy="44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Таммуз</a:t>
            </a:r>
            <a:r>
              <a:rPr kumimoji="0" lang="ru-RU" altLang="ru-RU" sz="220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вавилонское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божество-пастух, к его атрибутам также относилось зерно и пиво. Как египетский Озирис и фригийский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Аттис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был умирающим и воскресающим божеством плодородия.</a:t>
            </a:r>
          </a:p>
        </p:txBody>
      </p:sp>
    </p:spTree>
    <p:extLst>
      <p:ext uri="{BB962C8B-B14F-4D97-AF65-F5344CB8AC3E}">
        <p14:creationId xmlns:p14="http://schemas.microsoft.com/office/powerpoint/2010/main" val="2264987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2216484" y="40032"/>
            <a:ext cx="6932158" cy="22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Помимо персонификации в виде божеств, хмельные напитки играют важную роль в шумеро-аккадском эпосе «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Гильгамеш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древнейшем клинописном литературном источнике (начат в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XVIII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в. до н. э.).</a:t>
            </a:r>
          </a:p>
          <a:p>
            <a:pPr lvl="0">
              <a:lnSpc>
                <a:spcPct val="110000"/>
              </a:lnSpc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Гильгамеш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царь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Урука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правил в конце XXVII — начале XXVI веков до н. э. </a:t>
            </a:r>
          </a:p>
        </p:txBody>
      </p:sp>
      <p:pic>
        <p:nvPicPr>
          <p:cNvPr id="3" name="Picture 10" descr="Library of Ashurbanipal The Flood Tab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84" y="2611437"/>
            <a:ext cx="2057400" cy="226456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ero lion Dur-Sharrukin Louvre AO19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494"/>
            <a:ext cx="2012308" cy="470951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273884" y="2276777"/>
            <a:ext cx="4861323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 настоящее время входит в моду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изготовление пива по древним рецептам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 вересковый эль друидов, эль Тутанхамона, рисовое пиво Древнего Китая. «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Я доказал себе, что это вполне можно пить, и оно достаточно ударяет в голову. Я буквально мог слышать застольные речи моих собратьев из Каменного Века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(</a:t>
            </a:r>
            <a:r>
              <a:rPr kumimoji="0" lang="en-US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Gallagher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2005)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57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89297" y="2475263"/>
            <a:ext cx="8965406" cy="26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Кельтская Европа: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при хранении в ямах зерно прорастало, при его подсушивании получался солод, используемый для приготовления напитков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(</a:t>
            </a:r>
            <a:r>
              <a:rPr kumimoji="0" lang="en-US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Wood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2000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)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Fern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á</a:t>
            </a:r>
            <a:r>
              <a:rPr kumimoji="0" lang="en-US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ndez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</a:t>
            </a:r>
            <a:r>
              <a:rPr kumimoji="0" lang="en-US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Armesto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2002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 пивоварение послужило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первичным стимулом к окультуриванию злаков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Если вспомнить социальную роль пиров и напитков на них, особенно в воинских сообществах, это не кажется таким уж невероятным, тем более что растить злаки довольно сложно.</a:t>
            </a:r>
          </a:p>
        </p:txBody>
      </p:sp>
      <p:pic>
        <p:nvPicPr>
          <p:cNvPr id="3" name="Picture 11" descr="bscap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8" y="123478"/>
            <a:ext cx="2934196" cy="2193811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Κυρμιληνός-balkan-ce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602"/>
            <a:ext cx="1586070" cy="218785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076056" y="1570931"/>
            <a:ext cx="324036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Курмилинос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бог пива у балканских кельтов</a:t>
            </a:r>
            <a:endParaRPr kumimoji="0" lang="ru-RU" altLang="ru-RU" sz="22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59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419871" y="21333"/>
            <a:ext cx="5477611" cy="379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1000"/>
              </a:lnSpc>
            </a:pP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Мёд</a:t>
            </a:r>
            <a:r>
              <a:rPr lang="ru-RU" altLang="ru-RU" sz="2200" b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напиток брожения с мёдом в качестве основного источника углеводов, известен у многих древних народов Европы. В Европе мог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предшествовать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вину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(</a:t>
            </a:r>
            <a:r>
              <a:rPr lang="en-US" altLang="ru-RU" sz="1600" dirty="0" err="1">
                <a:solidFill>
                  <a:srgbClr val="2C1202"/>
                </a:solidFill>
                <a:latin typeface="Times New Roman" pitchFamily="18" charset="0"/>
              </a:rPr>
              <a:t>Hornsey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, 2003)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но археологические свидетельства скудны и противоречивы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мёд мог использоваться просто для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</a:rPr>
              <a:t>подслащения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напитка, как это было в случае популярного в простонародье галльского пива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корма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(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</a:rPr>
              <a:t>Freeman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, 2006)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3" name="Picture 9" descr="kva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3" y="3165873"/>
            <a:ext cx="2822972" cy="1801415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250574" y="3882376"/>
            <a:ext cx="5816204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Квас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напиток брожения на основе дрожжей и молочно-кислых бактерий, популярный в Восточной Европе. </a:t>
            </a:r>
          </a:p>
        </p:txBody>
      </p:sp>
      <p:grpSp>
        <p:nvGrpSpPr>
          <p:cNvPr id="5" name="Группа 2"/>
          <p:cNvGrpSpPr>
            <a:grpSpLocks/>
          </p:cNvGrpSpPr>
          <p:nvPr/>
        </p:nvGrpSpPr>
        <p:grpSpPr bwMode="auto">
          <a:xfrm>
            <a:off x="246518" y="411510"/>
            <a:ext cx="2902743" cy="1932712"/>
            <a:chOff x="368260" y="368300"/>
            <a:chExt cx="3943350" cy="2890838"/>
          </a:xfrm>
        </p:grpSpPr>
        <p:pic>
          <p:nvPicPr>
            <p:cNvPr id="6" name="Picture 11" descr="gally_vo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60" y="368300"/>
              <a:ext cx="3943350" cy="2890838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371476" y="2626280"/>
              <a:ext cx="3501771" cy="598461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sz="2000" b="1" i="1" dirty="0">
                  <a:solidFill>
                    <a:srgbClr val="2C1202"/>
                  </a:solidFill>
                  <a:latin typeface="Times New Roman" pitchFamily="18" charset="0"/>
                  <a:cs typeface="Times New Roman" pitchFamily="18" charset="0"/>
                </a:rPr>
                <a:t>Галльские воины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087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208" y="0"/>
            <a:ext cx="2699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 пивные и винные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6422" y="104985"/>
            <a:ext cx="6698706" cy="49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111000"/>
              </a:lnSpc>
              <a:spcAft>
                <a:spcPts val="750"/>
              </a:spcAft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пивоварении начали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дрожжей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Hansen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1888)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 в широкий обиход в виноделии они вошли значительно позже, в конце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В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домолекулярную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эпоху все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исполь-зуемые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штаммы относили к </a:t>
            </a:r>
            <a:r>
              <a:rPr kumimoji="0" lang="ru-RU" altLang="ru-RU" sz="2200" b="1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Saccharomyces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1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cerevisiae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затем были обнаружены генетически отличные формы, отнесённые к </a:t>
            </a:r>
            <a:r>
              <a:rPr kumimoji="0" lang="ru-RU" altLang="ru-RU" sz="2200" b="1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Saccharomyces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1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pastorianus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(вероятно, большинство пивных дрожжей).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Дрожжи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производства отбирают по многим признакам, в частности, по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способности выдерживать высокий уровень сахара и спирта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со временем убивает клетки, и процесс брожения прекращается, а также по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влиянию на вкусовые качества продукта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2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5" descr="E:\my pdf papers\ethno\этно-нов\History of beer - Wikipedia, the free encyclopedia_files\220px-The_Brewer_designed_and_engraved_in_the_Sixteen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15" y="1598143"/>
            <a:ext cx="2349302" cy="298933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54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Процесс виноделия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68144" y="675711"/>
            <a:ext cx="3219250" cy="41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Сбор винограда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 дробление ягод.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Брожение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виноградного сусла (для красного и розового вина ягоды используют с кожицей) при соблюдении особого температурного режима.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Удаление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под прессом «крупной фракции».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" y="719254"/>
            <a:ext cx="5418535" cy="418266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4072" y="3923613"/>
            <a:ext cx="8860631" cy="115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Иногда в процессе виноделия используется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дополнительный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брожения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связанный с внесением молочнокислых бактерий для удаления избытка яблочной кислоты.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5" y="297313"/>
            <a:ext cx="4430315" cy="341961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03687" y="123912"/>
            <a:ext cx="4430315" cy="37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Выдерживание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вина в бочках с доливкой по мере необходимости (чтобы брожение не прекратилось).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(5).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Купажирование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добавление ингредиентов, улучшающих вкус.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Осветление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вина или 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оклейка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» (очистка, фильтрация) центрифугированием или различными веществами.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Бутилирование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146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264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Место зарождения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виноделия остается неясным, очень ранние археологические свидетельства обнаружены в горах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Загрос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(Иран) и на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Кавказе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(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</a:rPr>
              <a:t>McGovern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, 2003)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Вино упоминается в клинописи Ур (Междуречье) </a:t>
            </a:r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</a:rPr>
              <a:t>XXIII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в. до н.э.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но изображения винограда встречаются за сотни лет до этого времени.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Виноделие в большей степени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ограничено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климатическими условиями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в северной Европе вино долгое время было привозным товаром. </a:t>
            </a:r>
          </a:p>
        </p:txBody>
      </p:sp>
      <p:pic>
        <p:nvPicPr>
          <p:cNvPr id="3" name="Picture 16" descr="Египет слева пиво справа ви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1" y="2708361"/>
            <a:ext cx="3620820" cy="164474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30781" y="4353101"/>
            <a:ext cx="382462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Изображения пива (слева) и вина (справа) у древних египтян</a:t>
            </a:r>
            <a:endParaRPr lang="ru-RU" altLang="ru-RU" sz="2000" i="1" dirty="0">
              <a:solidFill>
                <a:srgbClr val="2C1202"/>
              </a:solidFill>
              <a:cs typeface="Times New Roman" pitchFamily="18" charset="0"/>
            </a:endParaRPr>
          </a:p>
        </p:txBody>
      </p:sp>
      <p:pic>
        <p:nvPicPr>
          <p:cNvPr id="5" name="Picture 8" descr="https://upload.wikimedia.org/wikipedia/commons/thumb/6/68/CMOC_Treasures_of_Ancient_China_exhibit_-_bronze_zun.jpg/800px-CMOC_Treasures_of_Ancient_China_exhibit_-_bronze_z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49187"/>
            <a:ext cx="1735243" cy="238113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737653" y="3986151"/>
            <a:ext cx="239911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Бронзовый винный сосуд, Китай, 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тыс. до н.э.</a:t>
            </a:r>
            <a:endParaRPr lang="ru-RU" altLang="ru-RU" sz="2000" i="1" dirty="0">
              <a:solidFill>
                <a:srgbClr val="2C120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7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79649"/>
            <a:ext cx="8008384" cy="53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Даже в древней керамике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вино хранилось лучше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чем пиво и мёд, и быстро стало важнейшим товаром в Средиземноморье, хотя первое время не  хранилось более года. </a:t>
            </a:r>
          </a:p>
          <a:p>
            <a:pPr>
              <a:lnSpc>
                <a:spcPct val="111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Плиний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упоминает 200-летние вина. Существовали вина медицинского назначения. </a:t>
            </a:r>
          </a:p>
          <a:p>
            <a:pPr>
              <a:lnSpc>
                <a:spcPct val="111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Египет.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3100 – 2700 гг. до н. э. развитое виноделие: применялись шпалеры, винные прессы, </a:t>
            </a:r>
          </a:p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вино датировали годом сбора винограда. </a:t>
            </a:r>
          </a:p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Междуречье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существовало множество сортов вин, </a:t>
            </a:r>
          </a:p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но они не играли такой роли в культуре  как пиво. Вина изготовляли также из инжира, фиников, граната. </a:t>
            </a:r>
          </a:p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древних обществах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вино было символом </a:t>
            </a:r>
          </a:p>
          <a:p>
            <a:pPr>
              <a:lnSpc>
                <a:spcPct val="111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власти и статуса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Совместные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пиры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объединяли</a:t>
            </a:r>
          </a:p>
          <a:p>
            <a:pPr>
              <a:lnSpc>
                <a:spcPct val="111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людей и играли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важнейшую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роль в обществе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" name="Picture 6" descr="amfora-iz-geraklei-pontijsk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17494"/>
          <a:stretch>
            <a:fillRect/>
          </a:stretch>
        </p:blipFill>
        <p:spPr bwMode="auto">
          <a:xfrm>
            <a:off x="7013588" y="843558"/>
            <a:ext cx="1989591" cy="416716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9447" y="86916"/>
            <a:ext cx="8748713" cy="14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Патогенные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дрожжи обитают внутри тканей теплокровных животных, в т. ч. человека, и вызывают заболевания </a:t>
            </a:r>
            <a:r>
              <a:rPr lang="ru-RU" altLang="ru-RU" sz="22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микозы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Мицелиальные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грибы-патогены существуют в организме хозяина (помимо дыхательной системы), как правило,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дрожжевой форме.</a:t>
            </a: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109447" y="1615166"/>
            <a:ext cx="3238417" cy="34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 i="1" dirty="0">
                <a:solidFill>
                  <a:srgbClr val="2C1202"/>
                </a:solidFill>
                <a:latin typeface="Times New Roman" pitchFamily="18" charset="0"/>
              </a:rPr>
              <a:t>Candida </a:t>
            </a:r>
            <a:r>
              <a:rPr lang="en-US" altLang="ru-RU" sz="2000" b="1" i="1" dirty="0" err="1">
                <a:solidFill>
                  <a:srgbClr val="2C1202"/>
                </a:solidFill>
                <a:latin typeface="Times New Roman" pitchFamily="18" charset="0"/>
              </a:rPr>
              <a:t>albicans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,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en-US" altLang="ru-RU" sz="20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</a:rPr>
              <a:t>кандида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,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в норме присутствует в организме человека. При снижении иммунитета вызывает кандидоз  </a:t>
            </a:r>
            <a:r>
              <a:rPr lang="ru-RU" altLang="ru-RU" sz="2000" i="1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 поражение слизистых оболочек и ногтей. Часто передаётся как больничная инфекция, при иммунодефиците возможен летальный исход.</a:t>
            </a:r>
          </a:p>
        </p:txBody>
      </p:sp>
      <p:pic>
        <p:nvPicPr>
          <p:cNvPr id="4" name="Picture 10" descr="icimages?p_imgid=78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13142"/>
            <a:ext cx="1983581" cy="286226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upload.wikimedia.org/wikipedia/commons/thumb/d/d9/Cryptococcosis_of_lung_in_patient_with_AIDS._Mucicarmine_stain_962_lores.jpg/800px-Cryptococcosis_of_lung_in_patient_with_AIDS._Mucicarmine_stain_962_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8"/>
          <a:stretch>
            <a:fillRect/>
          </a:stretch>
        </p:blipFill>
        <p:spPr bwMode="auto">
          <a:xfrm>
            <a:off x="5724128" y="1722118"/>
            <a:ext cx="2646759" cy="169926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655555" y="3461825"/>
            <a:ext cx="3377804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Cryptococcus </a:t>
            </a:r>
            <a:r>
              <a:rPr lang="en-US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neoformans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базидиальные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дрожжи, возбудитель криптококкоза, одна  из причин гибели людей с иммунодефицитом.</a:t>
            </a:r>
          </a:p>
        </p:txBody>
      </p:sp>
    </p:spTree>
    <p:extLst>
      <p:ext uri="{BB962C8B-B14F-4D97-AF65-F5344CB8AC3E}">
        <p14:creationId xmlns:p14="http://schemas.microsoft.com/office/powerpoint/2010/main" val="2926080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89297" y="0"/>
            <a:ext cx="8965406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 Египте и древней Греции вина часто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ароматизировали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и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сохраняли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с помощью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добавления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древесных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смол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Горлышки амфор промазывали смолой слоем 1 – 2 мм, что придавало вину смолистый вкус.</a:t>
            </a:r>
          </a:p>
          <a:p>
            <a:pPr lvl="0">
              <a:lnSpc>
                <a:spcPct val="111000"/>
              </a:lnSpc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Современный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«наследник» этой традиции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греческое смоляное вино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Рецина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(«смола»). </a:t>
            </a:r>
          </a:p>
        </p:txBody>
      </p:sp>
      <p:pic>
        <p:nvPicPr>
          <p:cNvPr id="3" name="Picture 8" descr="109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762125"/>
            <a:ext cx="2759869" cy="313134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95536" y="4299942"/>
            <a:ext cx="553739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r"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Сосна </a:t>
            </a:r>
            <a:r>
              <a:rPr kumimoji="0" lang="ru-RU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алеппская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0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единственный допустимый по современным требованиям источник смолы</a:t>
            </a:r>
            <a:endParaRPr kumimoji="0" lang="ru-RU" altLang="ru-RU" sz="2000" b="0" i="1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1" descr="Retsina_Bot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8466"/>
            <a:ext cx="4105085" cy="220353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17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420" y="0"/>
            <a:ext cx="9108580" cy="37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Очень важной для экономики Средиземноморья была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торговля вином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Вино продавали германским племенам, торговля была настолько активной, что в германские языки проникли греческие слова, связанные с виноделием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(</a:t>
            </a:r>
            <a:r>
              <a:rPr lang="en-US" altLang="ru-RU" sz="1600" dirty="0" err="1">
                <a:solidFill>
                  <a:srgbClr val="2C1202"/>
                </a:solidFill>
                <a:latin typeface="Times New Roman" pitchFamily="18" charset="0"/>
              </a:rPr>
              <a:t>Bruns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, 2003)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Кельты, закупавшие вино, изобрели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бочки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менее хрупкие и более удобные для перевозки, чем амфоры. </a:t>
            </a:r>
          </a:p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Римляне больше ценили выдержанное вино, чем греки; некоторые вина южной Италии считались пригодными к употреблению только спустя 20–25 лет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» 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(</a:t>
            </a:r>
            <a:r>
              <a:rPr lang="en-US" altLang="ru-RU" sz="1600" dirty="0" err="1">
                <a:solidFill>
                  <a:srgbClr val="2C1202"/>
                </a:solidFill>
                <a:latin typeface="Times New Roman" pitchFamily="18" charset="0"/>
              </a:rPr>
              <a:t>Twede</a:t>
            </a:r>
            <a:r>
              <a:rPr lang="ru-RU" altLang="ru-RU" sz="1600" dirty="0">
                <a:solidFill>
                  <a:srgbClr val="2C1202"/>
                </a:solidFill>
                <a:latin typeface="Times New Roman" pitchFamily="18" charset="0"/>
              </a:rPr>
              <a:t>, 2002)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целом,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культура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употребления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 античных </a:t>
            </a:r>
          </a:p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Греции и Риме была очень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высокой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" name="Picture 8" descr="250px-Herculaneum_Fresco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27" y="2684576"/>
            <a:ext cx="2460853" cy="243139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561295" y="3815610"/>
            <a:ext cx="2010966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Римское пиршество (фреска из Помпеи, 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в.)</a:t>
            </a:r>
            <a:endParaRPr lang="ru-RU" altLang="ru-RU" sz="2000" i="1" dirty="0">
              <a:solidFill>
                <a:srgbClr val="2C1202"/>
              </a:solidFill>
              <a:cs typeface="Times New Roman" pitchFamily="18" charset="0"/>
            </a:endParaRPr>
          </a:p>
        </p:txBody>
      </p:sp>
      <p:pic>
        <p:nvPicPr>
          <p:cNvPr id="5" name="Picture 8" descr="https://upload.wikimedia.org/wikipedia/commons/2/2c/Commerce_du_vin_sur_la_Durance_%28%C3%A9poque_gallo-romaine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1772"/>
            <a:ext cx="3585986" cy="142419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69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Древняя Греция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67744" y="568991"/>
            <a:ext cx="6786960" cy="339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2500 – 2000 гг. до н. э.: вино широко распространено у жителей бассейна Эгейского моря. </a:t>
            </a:r>
          </a:p>
          <a:p>
            <a:pPr lvl="0">
              <a:lnSpc>
                <a:spcPct val="110000"/>
              </a:lnSpc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Греческая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трагедия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произошла от весенних празднеств в честь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Диониса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Афинах, эти ритуалы повлияли на развитие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греческой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философии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 частности, на труды Платона. Подобные празднования характерны для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культур Ближнего Востока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есть мнение, что Дионис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очень древнее доиндоевропейское божество </a:t>
            </a:r>
            <a:r>
              <a:rPr kumimoji="0" lang="ru-RU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Graves, 1960; </a:t>
            </a:r>
            <a:r>
              <a:rPr kumimoji="0" lang="en-US" altLang="ru-RU" sz="1600" b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Gimbutas</a:t>
            </a:r>
            <a:r>
              <a:rPr kumimoji="0" lang="en-US" altLang="ru-RU" sz="1600" b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1982)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2062246" cy="4062245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345420" y="4064005"/>
            <a:ext cx="6786960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Дионис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Бахус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римлян) </a:t>
            </a:r>
            <a:r>
              <a:rPr lang="ru-RU" altLang="ru-RU" sz="20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бог-покровитель виноделия, научивший людей изготовлять вино, наиболее известное божество, связанное с вином</a:t>
            </a:r>
            <a:endParaRPr kumimoji="0" lang="ru-RU" altLang="ru-RU" sz="2000" b="0" i="1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7555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Древняя Греция</a:t>
            </a:r>
          </a:p>
        </p:txBody>
      </p:sp>
      <p:pic>
        <p:nvPicPr>
          <p:cNvPr id="3" name="Picture 4" descr="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61" y="1131590"/>
            <a:ext cx="3608644" cy="197276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39067" y="3210829"/>
            <a:ext cx="3651011" cy="13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Сатиры из свиты Диониса отжимают виноград. Рисунок на амфоре, Аттика, 330 г. до н.э. 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9297" y="544693"/>
            <a:ext cx="5058767" cy="459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2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 Древней Греции появились ритуалы, аналогичные христианскому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причастию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: употребление вина как символа крови божества, которое таким образом воссоединяется с человеком. </a:t>
            </a:r>
          </a:p>
          <a:p>
            <a:pPr eaLnBrk="1" hangingPunct="1">
              <a:lnSpc>
                <a:spcPct val="112000"/>
              </a:lnSpc>
              <a:buFontTx/>
              <a:buChar char="•"/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Ритуальные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возлияния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вина божествам со временем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заменили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жертвоприношения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людей и животных. </a:t>
            </a:r>
          </a:p>
          <a:p>
            <a:pPr eaLnBrk="1" hangingPunct="1">
              <a:lnSpc>
                <a:spcPct val="112000"/>
              </a:lnSpc>
              <a:buFontTx/>
              <a:buChar char="•"/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связывалось с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плодородием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и жизненной силой.</a:t>
            </a:r>
          </a:p>
        </p:txBody>
      </p:sp>
    </p:spTree>
    <p:extLst>
      <p:ext uri="{BB962C8B-B14F-4D97-AF65-F5344CB8AC3E}">
        <p14:creationId xmlns:p14="http://schemas.microsoft.com/office/powerpoint/2010/main" val="3621160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971" y="0"/>
            <a:ext cx="9127028" cy="45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Экстатический культ Диониса с неистовыми танцами, захватывающей музыкой и неумеренным пьянством зародился, видимо, у грубых фракийских племен, известных своим пристрастием к вину. Ясному уму и трезвому темпераменту греков эти мистические учения и сумасбродные обряды были по сути своей чужды. Но если принять во внимание свойственную большинству людей любовь ко всему таинственному и склонность к высвобождению дикого начала, то мы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поймём, почему этот культ, подобно пожару,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распространялся по всей Греции до тех пор, пока бог,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которого Гомер едва удостоил упоминанием, не стал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популярнейшим богом греческого пантеона»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Фрэзер Дж. Дж. Золотая ветвь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78" y="2255617"/>
            <a:ext cx="2426636" cy="284561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73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Древняя Греция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7504" y="483442"/>
            <a:ext cx="8533209" cy="206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Вино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окошко в человеке (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Алкей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Песни пирушки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Диодор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Сицилийский (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в. до н.э.) изобретение пива приписывал также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Дионису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который научил изготовлять его «жителей тех стран, где не может произрастать виноград».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Миф об Одиссее и Цирцее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аллегория опьянения?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7" y="2633616"/>
            <a:ext cx="4247429" cy="2431665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27" y="1779662"/>
            <a:ext cx="2792469" cy="328562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19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Древняя Греция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9297" y="483518"/>
            <a:ext cx="8965406" cy="22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Роль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 греческой гастрономии и культуре отражена в письменных источниках и изображениях на керамике. </a:t>
            </a:r>
          </a:p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Вино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разбавляли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водой (2/5 к 3/5), существовал целый ритуал их смешивания в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кратере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большой, обычно, бронзовой чаше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[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1, 2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]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 Вино пили из большой чаши (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</a:rPr>
              <a:t>псиктер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), передаваемой на пиру из рук в руки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[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3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</a:rPr>
              <a:t>]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913722" y="2529064"/>
            <a:ext cx="2128592" cy="2372746"/>
            <a:chOff x="395288" y="3716338"/>
            <a:chExt cx="2797175" cy="2881312"/>
          </a:xfrm>
        </p:grpSpPr>
        <p:pic>
          <p:nvPicPr>
            <p:cNvPr id="5" name="Picture 8" descr="hb_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716338"/>
              <a:ext cx="2797175" cy="2881312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95609" y="6131212"/>
              <a:ext cx="394337" cy="448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>
                  <a:solidFill>
                    <a:srgbClr val="2C1202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7" name="Группа 2"/>
          <p:cNvGrpSpPr>
            <a:grpSpLocks/>
          </p:cNvGrpSpPr>
          <p:nvPr/>
        </p:nvGrpSpPr>
        <p:grpSpPr bwMode="auto">
          <a:xfrm>
            <a:off x="3741240" y="2530948"/>
            <a:ext cx="2426850" cy="2370862"/>
            <a:chOff x="3373422" y="3703663"/>
            <a:chExt cx="2895616" cy="2895615"/>
          </a:xfrm>
        </p:grpSpPr>
        <p:pic>
          <p:nvPicPr>
            <p:cNvPr id="8" name="Picture 10" descr="7ebf653c7300e6472dac9469788761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22" y="3703663"/>
              <a:ext cx="2895616" cy="289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13919" y="6078289"/>
              <a:ext cx="358045" cy="451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>
                  <a:solidFill>
                    <a:srgbClr val="2C1202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0" name="Группа 3"/>
          <p:cNvGrpSpPr>
            <a:grpSpLocks/>
          </p:cNvGrpSpPr>
          <p:nvPr/>
        </p:nvGrpSpPr>
        <p:grpSpPr bwMode="auto">
          <a:xfrm>
            <a:off x="7040674" y="2530948"/>
            <a:ext cx="1779871" cy="2332305"/>
            <a:chOff x="6443663" y="3157538"/>
            <a:chExt cx="2346325" cy="3403601"/>
          </a:xfrm>
        </p:grpSpPr>
        <p:pic>
          <p:nvPicPr>
            <p:cNvPr id="11" name="Picture 12" descr="Psykter_symposion_Staatliche_Antikensammlungen_SL4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3157538"/>
              <a:ext cx="2346325" cy="3403600"/>
            </a:xfrm>
            <a:prstGeom prst="rect">
              <a:avLst/>
            </a:prstGeom>
            <a:noFill/>
            <a:ln w="9525">
              <a:solidFill>
                <a:srgbClr val="2C12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461014" y="6022162"/>
              <a:ext cx="395585" cy="53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>
                  <a:solidFill>
                    <a:srgbClr val="2C1202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221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Древняя Греция и Древний Рим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74471" y="1061993"/>
            <a:ext cx="8748713" cy="1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Симпозиум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словом, сейчас обозначающим научную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конференцию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в древней Греции называли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пиршество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причем обязательно с питием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вина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и участники обменивались не только мнениями, но и тостами.</a:t>
            </a:r>
          </a:p>
        </p:txBody>
      </p:sp>
      <p:pic>
        <p:nvPicPr>
          <p:cNvPr id="4" name="Picture 9" descr="symposium-with-flute-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99" y="2246710"/>
            <a:ext cx="4127897" cy="232291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245" y="2262378"/>
            <a:ext cx="4167188" cy="264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Римляне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вино также играло важную роль, употреблялись специальные сосуды,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нельзя было просто глотнуть вина из обычного кувшина для воды без того, чтобы не прослыть деревенским невежей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058724" y="4632722"/>
            <a:ext cx="377547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Симпозиум у древних греков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10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скифы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67356"/>
            <a:ext cx="9144000" cy="339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Скифы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по сообщению Геродота, пили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неразбавленное вино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откуда у греков появилась поговорка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пить по-скифски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Спартанский царь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Клеомен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общаясь со скифами, научился пить неразбавленное вино, от этого и впал в безумие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Скифский вождь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Анахарсис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Лоза приносит три грозди: гроздь наслаждения, гроздь опьянения и гроздь омерзения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Скифы использовали вино в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обрядовых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целях, окропляя им жертвы, приносимые божеству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виде меча.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1639"/>
            <a:ext cx="2808312" cy="199759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1638"/>
            <a:ext cx="2669828" cy="198066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95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кельты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2" y="538784"/>
            <a:ext cx="3687563" cy="45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Кельты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в мифах упоминается волшебный напиток,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приводящий дух в движение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Миф о перерождении после восприятия священного зелья отображен в валлийских преданиях о барде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Талиесине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получившем дар всезнания и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всевидения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после того как его окропила влага из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котла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волшебницы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Керидвен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29854"/>
            <a:ext cx="2052638" cy="348376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372200" y="3501889"/>
            <a:ext cx="2329908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r">
              <a:defRPr/>
            </a:pP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Круах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бог урожая, символ и персонификация зерна</a:t>
            </a:r>
            <a:endParaRPr kumimoji="0" lang="ru-RU" altLang="ru-RU" sz="22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6" name="Picture 9" descr="Crom-Dub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b="9367"/>
          <a:stretch/>
        </p:blipFill>
        <p:spPr bwMode="auto">
          <a:xfrm>
            <a:off x="6372200" y="729854"/>
            <a:ext cx="2218134" cy="269965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78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значение для человека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9296" y="771550"/>
            <a:ext cx="6817518" cy="41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пищевых продуктов и напитков брожения (хлебопечение, пивоварение, виноделие).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Источник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ингредиентов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добавок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для пищевых производств.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Источник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рибофлавина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(витамин В</a:t>
            </a:r>
            <a:r>
              <a:rPr lang="ru-RU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органических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кислот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Источник </a:t>
            </a:r>
            <a:r>
              <a:rPr lang="ru-RU" altLang="ru-RU" sz="24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пробиотиков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биотерапевтических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Модельные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объекты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 биологических исследованиях.</a:t>
            </a:r>
          </a:p>
        </p:txBody>
      </p:sp>
      <p:pic>
        <p:nvPicPr>
          <p:cNvPr id="4" name="Picture 8" descr="&amp;Kcy;&amp;acy;&amp;rcy;&amp;tcy;&amp;icy;&amp;ncy;&amp;kcy;&amp;icy; &amp;pcy;&amp;ocy; &amp;zcy;&amp;acy;&amp;pcy;&amp;rcy;&amp;ocy;&amp;scy;&amp;ucy; yeasts colon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1692677"/>
            <a:ext cx="2034778" cy="216812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07945" y="4020571"/>
            <a:ext cx="264675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Колония дрожжей </a:t>
            </a:r>
          </a:p>
          <a:p>
            <a:pPr algn="r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на чашке Петри с питательной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55736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-1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пикты и более поздние жители Шотландии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0" y="3423841"/>
            <a:ext cx="2501504" cy="161805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0" y="267494"/>
            <a:ext cx="2501504" cy="325040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646446" y="947988"/>
            <a:ext cx="6516216" cy="41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Вересковый мед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», баллада Р. Стивенсона повествует о напитке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пиктов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тайну приготовления которого они так и не выдали шотландскому королю.</a:t>
            </a:r>
          </a:p>
          <a:p>
            <a:pPr eaLnBrk="1" hangingPunct="1">
              <a:lnSpc>
                <a:spcPct val="110000"/>
              </a:lnSpc>
            </a:pPr>
            <a:endParaRPr lang="ru-RU" altLang="ru-RU" sz="22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Шотландские хмелеводы используют </a:t>
            </a: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ходули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для подвязывания хмеля. Возможно с этой изначальной ролью данного инструмента связано их позднейшее использование в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праздничной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обрядности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Хмель применялся в пивоварении, хотя во многих странах считался ядовитым (в Англии до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в. он был запрещён). </a:t>
            </a:r>
          </a:p>
        </p:txBody>
      </p:sp>
    </p:spTree>
    <p:extLst>
      <p:ext uri="{BB962C8B-B14F-4D97-AF65-F5344CB8AC3E}">
        <p14:creationId xmlns:p14="http://schemas.microsoft.com/office/powerpoint/2010/main" val="452658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68808" y="2380167"/>
            <a:ext cx="8875192" cy="26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Английский эль с хмелем называется «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биттер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» (горький), хотя его хмелевая горчинка почти незаметна в сравнении с другими сортами пива.</a:t>
            </a:r>
            <a:endParaRPr lang="ru-RU" altLang="ru-RU" sz="2200" b="1" i="1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Хмель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придает пиву приятную горечь и характерный аромат, увеличивает прозрачность, улучшает пенообразование и является  естественным антисептиком и консервантом,  подавляя деятельность бактерий и предотвращая скисание сусла и готового пива.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7" y="139861"/>
            <a:ext cx="3294608" cy="2130135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185"/>
            <a:ext cx="3102157" cy="2155811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80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-1"/>
            <a:ext cx="6516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англо-саксы в Средние века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356968" y="903665"/>
            <a:ext cx="5338762" cy="41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Мёд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пиво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упоминаются в балладах о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Робин Гуде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(время жизни 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в.), патриотично </a:t>
            </a:r>
            <a:r>
              <a:rPr lang="ru-RU" altLang="ru-RU" sz="22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противопоставляясь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англо-саксами вину, употребляемому норманнской знатью. </a:t>
            </a:r>
          </a:p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Нравы дружины Робин Гуда восходят к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древней обрядности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а сам он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позднейшее осмысление Майского короля, Хозяина леса, чествование которого как раз приходилось на часто упоминаемый в балладах 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весёлый месяц май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14300"/>
            <a:ext cx="2812256" cy="421719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47651" y="4357687"/>
            <a:ext cx="3038871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Памятник Робин Гуду в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Ноттингеме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, 1952 г. </a:t>
            </a:r>
            <a:endParaRPr lang="ru-RU" altLang="ru-RU" sz="2000" dirty="0">
              <a:solidFill>
                <a:srgbClr val="2C1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57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8172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германская традиция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989" y="507830"/>
            <a:ext cx="7200800" cy="466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21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Древние германцы 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(Тацит, «О происхождении германцев»): «беспробудно пить днём и ночью ни для кого не постыдно. Частые ссоры … обычно завершаются смертоубийством или нанесением  ран. (…) Их напиток </a:t>
            </a:r>
            <a:r>
              <a:rPr lang="ru-RU" altLang="ru-RU" sz="20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ячменный или пшеничный отвар, превращённый посредством брожения в некое подобие вина».</a:t>
            </a:r>
            <a:endParaRPr lang="en-US" altLang="ru-RU" sz="21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1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Гамбринус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1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Гамбривиус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0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en-US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легендарный король германского племени </a:t>
            </a:r>
            <a:r>
              <a:rPr lang="ru-RU" altLang="ru-RU" sz="21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марсиев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изобретатель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пива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(Andrews, 2000)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X</a:t>
            </a:r>
            <a:r>
              <a:rPr lang="en-US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в. немецкий историк Иоганн </a:t>
            </a:r>
            <a:r>
              <a:rPr lang="ru-RU" altLang="ru-RU" sz="21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Авентин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 поэт </a:t>
            </a:r>
            <a:r>
              <a:rPr lang="ru-RU" altLang="ru-RU" sz="21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Буркарт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Валдис высказали мнение, что секрет пивоварения Гамбринус получил от египетской богини </a:t>
            </a:r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Изиды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ставшей его </a:t>
            </a:r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женой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В настоящее время «Гамбринус» </a:t>
            </a:r>
            <a:r>
              <a:rPr lang="ru-RU" altLang="ru-RU" sz="20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1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распространенное название пивоварен и пивных ресторанов.</a:t>
            </a:r>
          </a:p>
        </p:txBody>
      </p:sp>
      <p:pic>
        <p:nvPicPr>
          <p:cNvPr id="4" name="Picture 10" descr="Gambri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89" y="2747570"/>
            <a:ext cx="1830912" cy="223247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gambrinus_la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2" r="30260"/>
          <a:stretch>
            <a:fillRect/>
          </a:stretch>
        </p:blipFill>
        <p:spPr bwMode="auto">
          <a:xfrm>
            <a:off x="8137922" y="339502"/>
            <a:ext cx="916781" cy="2271713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41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германо-скандинавская традиция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6948" y="898382"/>
            <a:ext cx="8875192" cy="37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Скандинавы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Младшая Эдда, сборник сказаний, записанных в 1220-1225 гг. исландцем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Снорри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Стурлусоном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упоминает напиток «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квасир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возникший из смешанной с мёдом крови мудрейшего человека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Квасира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изначально рождённого из слюны примирившихся богов. Выпивший это медовое питье «становился скальдом или учёным». В основе этой легенды, как считается, древняя практика изготовления хмельных напитков при помощи забродившей слюны.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Корень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квас-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имеет общеевропейское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происхождение, а в древней Руси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обозначал именно хмельные напитки.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43" y="3534545"/>
            <a:ext cx="3923946" cy="152204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06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64528"/>
            <a:ext cx="5580112" cy="48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«Речи Высокого» (Старшая Эдда) содержат эпизод похищения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Одином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верховным богом скандинавского пантеона, волшебного мёда у великана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Суттунга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скрывавшего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Одрерир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(кубок с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питьём, приводящим дух в движение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»), в скале. С тех пор поэзию зовут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дар, добыча или питьё Одина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вошло в обиход сочетание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мёд поэзии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Рассказывает историю обретения мёда бог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Браги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чье имя явно созвучно русскому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брага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Бражниками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на Руси называли не столько собутыльников, сколько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весёлых людей, поющих за выпивкой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31" y="64528"/>
            <a:ext cx="2251472" cy="289321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0" y="2506351"/>
            <a:ext cx="2502694" cy="2591991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97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германо-скандинавская традиция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97645" y="1042943"/>
            <a:ext cx="5310459" cy="26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Однако от злоупотребления хмельным те же «Речи Высокого» предостерегают неоднократно: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Мёд пить ты можешь, но пей его в меру,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Молчи или дельные речи веди.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Никто не сочтёт тебя неучем, если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Рано отправишься спать.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9" y="1110979"/>
            <a:ext cx="3426619" cy="257055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416426" y="3867894"/>
            <a:ext cx="45182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Валькирия с рогом мёда встречает Одина в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Валхалле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Рельеф с рунического камня, о. Готланд</a:t>
            </a:r>
          </a:p>
        </p:txBody>
      </p:sp>
    </p:spTree>
    <p:extLst>
      <p:ext uri="{BB962C8B-B14F-4D97-AF65-F5344CB8AC3E}">
        <p14:creationId xmlns:p14="http://schemas.microsoft.com/office/powerpoint/2010/main" val="1402268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Роль хмельных напитков: восточные славяне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471175"/>
            <a:ext cx="9143999" cy="22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Первое упоминание о хмеле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Новгородской летописи малого извода, повествующей о событиях 985 г., походе князя Владимира на болгар и заключении мира с ними.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использовались на тризнах, поминальных пирах.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Некоторые всерьёз считают, что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выбор религии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князя Владимира был обусловлен запретом на алкоголь в исламе.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96148"/>
            <a:ext cx="3149748" cy="240850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08" y="2696148"/>
            <a:ext cx="1621847" cy="239660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081461" y="3804300"/>
            <a:ext cx="2039540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Князь Владимир </a:t>
            </a:r>
            <a:r>
              <a:rPr kumimoji="0" lang="ru-RU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Святославич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(</a:t>
            </a:r>
            <a:r>
              <a:rPr kumimoji="0" lang="ru-RU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ок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960 – 1015), креститель Руси  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3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41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Неоднократно поминаются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мёд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солод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Русской правде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Ярослава Мудрого (1016 – 1054 гг.), в частности,  предусмотрено наказание за кражу пчёл.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Изначально в русской традиции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пивом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назывались любые напитки, в том числе, безалкогольные, а вот собственно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пиво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носило название «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квас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>
              <a:lnSpc>
                <a:spcPct val="110000"/>
              </a:lnSpc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«На том пиру и я был, мёд-пиво пил…»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традиционная концовка многих русских народных сказок.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Традиция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круговой чаши,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братины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сплачивала людей, например, дружину князя, и способствовала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упрочению верности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воинов своему господину.</a:t>
            </a: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75806"/>
            <a:ext cx="2135981" cy="198834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35" y="3075806"/>
            <a:ext cx="2611923" cy="1988344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93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512" y="26153"/>
            <a:ext cx="8712968" cy="1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Также существовала традиция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заздравной чаши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Из былин известно, например,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исцеление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каликами перехожими Ильи Муромца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будущего великого богатыря, которому они поднесли «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пиво сладкое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» (мёд).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8" y="1325613"/>
            <a:ext cx="3808988" cy="351633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62" y="1321269"/>
            <a:ext cx="4767818" cy="352068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4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значение для человека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710780"/>
            <a:ext cx="6817518" cy="185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</a:rPr>
              <a:t>–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Порча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напитков (винные сорняки) и продуктов питания.</a:t>
            </a:r>
          </a:p>
          <a:p>
            <a:pPr eaLnBrk="1" hangingPunct="1"/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</a:rPr>
              <a:t>–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Возбудители болезней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растений, животных, человека.</a:t>
            </a:r>
          </a:p>
          <a:p>
            <a:pPr eaLnBrk="1" hangingPunct="1"/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</a:rPr>
              <a:t>–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Источник пищевых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аллергий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8" descr="&amp;Kcy;&amp;acy;&amp;rcy;&amp;tcy;&amp;icy;&amp;ncy;&amp;kcy;&amp;icy; &amp;pcy;&amp;ocy; &amp;zcy;&amp;acy;&amp;pcy;&amp;rcy;&amp;ocy;&amp;scy;&amp;ucy; malassezia glob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5766"/>
            <a:ext cx="2035969" cy="203477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2483768" y="3450188"/>
            <a:ext cx="2880320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Malassezia</a:t>
            </a:r>
            <a:r>
              <a:rPr lang="en-US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globosa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базидиальные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дрожжи, причина перхоти, возбудитель дерматита</a:t>
            </a:r>
          </a:p>
        </p:txBody>
      </p:sp>
      <p:pic>
        <p:nvPicPr>
          <p:cNvPr id="6" name="Picture 2" descr="Картинки по запросу the rise of yeas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r="16656" b="6865"/>
          <a:stretch/>
        </p:blipFill>
        <p:spPr bwMode="auto">
          <a:xfrm>
            <a:off x="6660232" y="654301"/>
            <a:ext cx="2095290" cy="297095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302241" y="3710590"/>
            <a:ext cx="2736304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Money N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P. 2018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The rise of yeast. How the sugar fungus shaped civilization. Oxford, UK</a:t>
            </a:r>
            <a:endParaRPr lang="ru-RU" altLang="ru-RU" sz="20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715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2C1202"/>
                </a:solidFill>
                <a:latin typeface="Cambria" pitchFamily="18" charset="0"/>
              </a:rPr>
              <a:t>Десакрализация</a:t>
            </a:r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 хмельных напитков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85900" y="553997"/>
            <a:ext cx="8532019" cy="15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XVI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в. приготовление хмельных напитков в России полностью перешло в ведение государства и наступил период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десакрализации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процесса их употребления, а далее и борьба с пьянством, в том числе путем активной пропаганды среди населения.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58995"/>
            <a:ext cx="1919729" cy="2977179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267744" y="2730749"/>
            <a:ext cx="2052637" cy="22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Медаль «За пьянство», учрежденная Петром </a:t>
            </a:r>
            <a:r>
              <a:rPr kumimoji="0" lang="en-US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I 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в 1714 г. для наказания пьяниц;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масса 6,8 кг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6" name="Picture 8" descr="Za pjan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6065"/>
            <a:ext cx="1756443" cy="294011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429854" y="3735818"/>
            <a:ext cx="2591991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Задачник по арифметике </a:t>
            </a:r>
            <a:r>
              <a:rPr kumimoji="0" lang="ru-RU" alt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противоалкогольного</a:t>
            </a:r>
            <a:r>
              <a:rPr kumimoji="0" lang="ru-RU" alt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содержания, 1914 г.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2C1202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8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900" b="1" dirty="0">
                <a:solidFill>
                  <a:srgbClr val="2C1202"/>
                </a:solidFill>
                <a:latin typeface="Cambria" pitchFamily="18" charset="0"/>
              </a:rPr>
              <a:t>Отношение к употреблению хмельных напитков в религиях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5496" y="699542"/>
            <a:ext cx="9144000" cy="45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 основных религиозных течений 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строгий запрет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употребление алкоголя (как и на другие средства, «похищающие разум») существует в 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исламе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буддизме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Индуизм: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высшие варны традиционно воздерживаются от алкоголя, запрет для низших носит региональный характер, но, в целом, отношение скорее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отрицательное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Христианство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(основные конфессии) не воспрещает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умеренное употребление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алкоголя, за исключением времени поста; вино применяется в богослужении. Пьянство осуждается как грех.</a:t>
            </a:r>
          </a:p>
          <a:p>
            <a:pPr marL="0" marR="0" lvl="0" indent="0" defTabSz="91440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Иудаизм: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запрета нет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но необходимо соблюдение правил </a:t>
            </a:r>
            <a:r>
              <a:rPr kumimoji="0" lang="ru-RU" altLang="ru-RU" sz="2200" b="0" i="1" u="none" strike="noStrike" kern="0" cap="none" spc="0" normalizeH="0" baseline="0" noProof="0" dirty="0" err="1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кашрута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C120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(напитки должны быть изготовлены правоверными иудеями, не должны использоваться в ритуалах иноверцев и т.п.).</a:t>
            </a:r>
          </a:p>
        </p:txBody>
      </p:sp>
    </p:spTree>
    <p:extLst>
      <p:ext uri="{BB962C8B-B14F-4D97-AF65-F5344CB8AC3E}">
        <p14:creationId xmlns:p14="http://schemas.microsoft.com/office/powerpoint/2010/main" val="100098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Хмельные напитки и христианство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60338" y="482051"/>
            <a:ext cx="8965406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1000"/>
              </a:lnSpc>
            </a:pP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</a:rPr>
              <a:t>Библия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содержит 50 прямых упоминаний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вина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при этом пиво не упоминается в текстах ни разу. Сюжет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превращения воды в вино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, а также ритуалы, сходные с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причастием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употребление вина и хлеба как крови и плоти божества были известны на древнем Ближнем Востоке и в античной Греции.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0338" y="2469660"/>
            <a:ext cx="5256584" cy="19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И когда они ели, Иисус, взяв хлеб, благословил, преломил, дал им и сказал: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приимите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,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ядите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, сие есть Тело Моё. И, взяв чашу, благодарив, подал им: и пили из неё все. И сказал им: сие есть Кровь Моя Нового Завета, за многих изливаемая (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Мк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. 14: 22-240).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26112" y="4108972"/>
            <a:ext cx="5328592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</a:rPr>
              <a:t>Традиция применения для причастия именно 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</a:rPr>
              <a:t>кагора 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</a:rPr>
              <a:t>была введена Петром </a:t>
            </a:r>
            <a:r>
              <a:rPr lang="en-US" altLang="ru-RU" sz="2000" dirty="0">
                <a:solidFill>
                  <a:srgbClr val="2C1202"/>
                </a:solidFill>
                <a:latin typeface="Times New Roman" pitchFamily="18" charset="0"/>
              </a:rPr>
              <a:t>I, 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</a:rPr>
              <a:t>которому понравился вкус французского вина.</a:t>
            </a:r>
          </a:p>
        </p:txBody>
      </p:sp>
      <p:pic>
        <p:nvPicPr>
          <p:cNvPr id="6" name="Picture 10" descr="kag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11710"/>
            <a:ext cx="2736304" cy="183064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63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Запрет на употребление хмельных напитков: ислам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04213" y="915566"/>
            <a:ext cx="8569249" cy="1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 исламе алкоголь (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хамр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 относится к категории </a:t>
            </a:r>
            <a:r>
              <a:rPr lang="ru-RU" altLang="ru-RU" sz="22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харам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запретного для правоверного, в отличие от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халяль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дозволенного. Запрет связан с тем, что алкоголь лишает человека разума и толкает на путь греха.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3528" y="2211710"/>
            <a:ext cx="8496944" cy="27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«О, те, которые уверовали! Воистину, опьяняющие напитки, азартные игры, каменные жертвенники и гадальные стрелы являются скверной из деяний шайтана. Сторонитесь же её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 быть может, вы преуспеете. Воистину, шайтан при помощи опьяняющих напитков и азартных игр хочет посеять между вами вражду и отвратить вас от поминания Аллаха и от молитвы. Неужели вы не прекратите?» </a:t>
            </a:r>
            <a:endParaRPr lang="ru-RU" altLang="ru-RU" sz="2200" dirty="0">
              <a:solidFill>
                <a:srgbClr val="2C1202"/>
              </a:solidFill>
              <a:latin typeface="Times New Roman" pitchFamily="18" charset="0"/>
            </a:endParaRPr>
          </a:p>
          <a:p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</a:rPr>
              <a:t>(Коран, сура Трапеза; 90-91)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89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4453714_1267564877_2e9194cbd185114d16457ba6ecac6352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4319"/>
            <a:ext cx="2629495" cy="3028298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14313" y="3326303"/>
            <a:ext cx="3943350" cy="1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i="1" dirty="0">
                <a:solidFill>
                  <a:srgbClr val="2C1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Гиясаддун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Абуль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Фатх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ибн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Ибрахим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Нишапури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Хайям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(1048 – 1123)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anose="02020603050405020304" pitchFamily="18" charset="0"/>
              </a:rPr>
              <a:t>персидско‑таджикский поэт, философ, математик и астроном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13067" y="195486"/>
            <a:ext cx="3024188" cy="26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Гора, вина хлебнув, и то пошла бы в пляс.</a:t>
            </a:r>
          </a:p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Глупец, кто для вина лишь клевету припас.</a:t>
            </a:r>
          </a:p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Ты говоришь, что мы должны вина чураться?</a:t>
            </a:r>
          </a:p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Вздор! Это дивный дух, что оживляет нас.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047262" y="2063000"/>
            <a:ext cx="2989660" cy="29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Запрет вина — закон, считающийся с тем,</a:t>
            </a:r>
          </a:p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Кем пьётся, и когда, и много ли, и с кем.</a:t>
            </a:r>
          </a:p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Когда соблюдены все эти оговорки,</a:t>
            </a:r>
          </a:p>
          <a:p>
            <a:pPr algn="ctr"/>
            <a:r>
              <a:rPr lang="ru-RU" altLang="ru-RU" sz="2100" i="1" dirty="0">
                <a:solidFill>
                  <a:srgbClr val="2C1202"/>
                </a:solidFill>
                <a:latin typeface="Times New Roman" pitchFamily="18" charset="0"/>
              </a:rPr>
              <a:t>Пить — признак мудрости, а не порок совсем.</a:t>
            </a:r>
          </a:p>
        </p:txBody>
      </p:sp>
    </p:spTree>
    <p:extLst>
      <p:ext uri="{BB962C8B-B14F-4D97-AF65-F5344CB8AC3E}">
        <p14:creationId xmlns:p14="http://schemas.microsoft.com/office/powerpoint/2010/main" val="1711487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2C1202"/>
                </a:solidFill>
                <a:latin typeface="Cambria" pitchFamily="18" charset="0"/>
              </a:rPr>
              <a:t>Недрожжевые</a:t>
            </a:r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 продукты ферментации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5496" y="564537"/>
            <a:ext cx="9144000" cy="19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Распространены в основном в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Южной и Юго-Восточной Азии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известны, как минимум, 2000 лет, в Африке применялись дрожжи и бактерии, что возможно связано с климатическими особенностями.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Закваска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рисовые «колобки» с культурой гриба, точный состав производители обычно держат в секрете.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12392" y="2304261"/>
            <a:ext cx="3331608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Тэмпе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Индонезия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): не до конца проваренные соевые бобы, подвергающиеся суточной ферментации зигомицетом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Rhizopus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</a:rPr>
              <a:t>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</a:rPr>
              <a:t>oligosporus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При нарушении технологии на продукте могут появиться спорангии гриба.</a:t>
            </a:r>
          </a:p>
        </p:txBody>
      </p:sp>
      <p:pic>
        <p:nvPicPr>
          <p:cNvPr id="5" name="Picture 9" descr="rhizopus-oryza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18" y="2543193"/>
            <a:ext cx="2818578" cy="211227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800px-Tempeh_te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8" y="2543193"/>
            <a:ext cx="2813430" cy="2112270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618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2C1202"/>
                </a:solidFill>
                <a:latin typeface="Cambria" pitchFamily="18" charset="0"/>
              </a:rPr>
              <a:t>Недрожжевые</a:t>
            </a:r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 продукты ферментации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89298" y="550069"/>
            <a:ext cx="8965406" cy="26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22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наиболее распространённый безалкогольный напиток в мировом масштабе, </a:t>
            </a:r>
            <a:r>
              <a:rPr lang="ru-RU" altLang="ru-RU" sz="22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пуэр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kern="0" dirty="0">
                <a:solidFill>
                  <a:srgbClr val="2C1202"/>
                </a:solidFill>
                <a:latin typeface="Times New Roman" pitchFamily="18" charset="0"/>
              </a:rPr>
              <a:t>—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один из семи категорий китайского чая.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Наилучшим вкусом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обладает пуэр 10–20 лет выдержки. Цельные листья после сбора завяливают, скручивают для выделения сока и закладывают в кучи, которые поливают водой. Температура повышается, что ускоряет процесс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ферментации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затем этот процесс останавливают сушкой и спрессовывают полученный чай, придавая ему определённую форму.</a:t>
            </a:r>
          </a:p>
        </p:txBody>
      </p:sp>
      <p:pic>
        <p:nvPicPr>
          <p:cNvPr id="4" name="Picture 10" descr="Golden me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251253"/>
            <a:ext cx="2391941" cy="179301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770038" y="3912797"/>
            <a:ext cx="288113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Золотая тыква (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цзинь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гуа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), слева, и гриб (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цзинь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), справа</a:t>
            </a:r>
            <a:endParaRPr lang="ru-RU" altLang="ru-RU" sz="20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Jin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1" y="3251253"/>
            <a:ext cx="2388797" cy="179301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7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2C1202"/>
                </a:solidFill>
                <a:latin typeface="Cambria" pitchFamily="18" charset="0"/>
              </a:rPr>
              <a:t>Недрожжевые</a:t>
            </a:r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 продукты ферментации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5475" y="629892"/>
            <a:ext cx="9054702" cy="15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Наиболее ценные 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сорта китайского чая обычно являются продуктами 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грибной ферментации</a:t>
            </a:r>
            <a:r>
              <a:rPr lang="ru-RU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но их микробиологический состав изучен недостаточно. Обычно основными агентами ферментации служат микроскопические несовершенные грибы из рода </a:t>
            </a:r>
            <a:r>
              <a:rPr lang="en-US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ru-RU" altLang="ru-RU" sz="22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(Mo et al., 2008)</a:t>
            </a:r>
            <a:r>
              <a:rPr lang="en-US" altLang="ru-RU" sz="22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2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2658" y="4364463"/>
            <a:ext cx="7795766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 чая </a:t>
            </a:r>
            <a:r>
              <a:rPr lang="ru-RU" altLang="ru-RU" sz="20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пуэр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наиболее часто выделяется гриб 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Aspergillus </a:t>
            </a:r>
            <a:r>
              <a:rPr lang="en-US" altLang="ru-RU" sz="20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en-US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потенциальный патоген, </a:t>
            </a:r>
            <a:r>
              <a:rPr lang="ru-RU" altLang="ru-RU" sz="20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возбудитель микозов человека и животных</a:t>
            </a:r>
            <a:r>
              <a:rPr lang="ru-RU" altLang="ru-RU" sz="2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9" descr="356_%21Gribok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00" y="2307709"/>
            <a:ext cx="1704358" cy="201324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%D0%B2-%D0%B3%D0%9F%D0%BB%D0%B5%D1%81%D0%BD%D0%B5%D0%B2%D1%8B%D0%B9%D0%93%D1%80%D0%B8%D0%B1Aspergillus-ni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1" y="2307709"/>
            <a:ext cx="3215083" cy="201324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moderate-otitis-exter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07709"/>
            <a:ext cx="2664879" cy="2013247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659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0093" y="-1"/>
            <a:ext cx="3131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«Чайный гриб»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11272" y="-1"/>
            <a:ext cx="5544616" cy="52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Известен под названиями </a:t>
            </a:r>
            <a:r>
              <a:rPr lang="ru-RU" altLang="ru-RU" sz="24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комбуча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русский чай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маньчжурский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медузомицес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зооглея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приписывают лечебные свойства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вплоть до замедления старения и ссылаются на использование в китайской медицине.</a:t>
            </a:r>
          </a:p>
          <a:p>
            <a:pPr eaLnBrk="1" hangingPunct="1"/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Смесь сложного и непостоянного состава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из грибов (различных дрожжей) и уксусно- и молочнокислых бактерий. Образуемая ими плёнка на поверхности жидкости может иметь форму гриба или медузы, откуда и происходят названия напитка.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3997"/>
            <a:ext cx="2821781" cy="2175272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17" y="2851493"/>
            <a:ext cx="2068116" cy="2201466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1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6150"/>
            <a:ext cx="334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брожение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2032680"/>
            <a:ext cx="8875191" cy="30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дрожжей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в различных пищевых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производствах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основано на особенности их обмена веществ </a:t>
            </a:r>
            <a:r>
              <a:rPr lang="ru-RU" altLang="ru-RU" sz="24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способности к 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брожению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, иногда называемом 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ферментацией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fermentation)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Истинная 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ферментация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также применяется в изготовлении пищи и напитков, но заключается в обработке продукта ферментами, как правило, </a:t>
            </a:r>
            <a:r>
              <a:rPr lang="ru-RU" altLang="ru-RU" sz="24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мицелиальных</a:t>
            </a:r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грибов (сакэ, </a:t>
            </a:r>
            <a:r>
              <a:rPr lang="ru-RU" altLang="ru-RU" sz="2400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тэмпе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), или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бактерий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Иногда под брожением понимают не метаболический процесс, а просто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массовое развитие микроорганизмов 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на некоторой среде.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141685"/>
            <a:ext cx="4987529" cy="1888331"/>
          </a:xfrm>
          <a:prstGeom prst="rect">
            <a:avLst/>
          </a:prstGeom>
          <a:noFill/>
          <a:ln w="9525">
            <a:solidFill>
              <a:srgbClr val="2C1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0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спиртовое брожение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39162" y="0"/>
            <a:ext cx="3978647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Брожение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2C1202"/>
                </a:solidFill>
                <a:latin typeface="Times New Roman"/>
                <a:cs typeface="Times New Roman"/>
              </a:rPr>
              <a:t>—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метаболический процесс превращения сахаров в кислоты или спирт, происходящий в отсутствие кислорода и необходимый клетке для получения энергии в форме АТФ. </a:t>
            </a:r>
          </a:p>
          <a:p>
            <a:pPr eaLnBrk="1" hangingPunct="1"/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Брожение менее эффективно, чем клеточное дыхание, но не требует присутствия кислорода. К брожению способны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бактерии и некоторые грибы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/>
          <a:stretch/>
        </p:blipFill>
        <p:spPr bwMode="auto">
          <a:xfrm>
            <a:off x="89298" y="1176975"/>
            <a:ext cx="4986757" cy="3477739"/>
          </a:xfrm>
          <a:prstGeom prst="rect">
            <a:avLst/>
          </a:prstGeom>
          <a:solidFill>
            <a:schemeClr val="bg1"/>
          </a:solidFill>
          <a:ln w="9525">
            <a:solidFill>
              <a:srgbClr val="2C120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45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2C1202"/>
                </a:solidFill>
                <a:latin typeface="Cambria" pitchFamily="18" charset="0"/>
              </a:rPr>
              <a:t>Дрожжи: спиртовое брожение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/>
          <a:stretch/>
        </p:blipFill>
        <p:spPr bwMode="auto">
          <a:xfrm>
            <a:off x="32569" y="1203598"/>
            <a:ext cx="4986757" cy="3477739"/>
          </a:xfrm>
          <a:prstGeom prst="rect">
            <a:avLst/>
          </a:prstGeom>
          <a:solidFill>
            <a:schemeClr val="bg1"/>
          </a:solidFill>
          <a:ln w="9525">
            <a:solidFill>
              <a:srgbClr val="2C120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76055" y="51470"/>
            <a:ext cx="4050656" cy="51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altLang="ru-RU" sz="2400" b="1" i="1" dirty="0" err="1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пирувата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+ 2 NAD</a:t>
            </a:r>
            <a:r>
              <a:rPr lang="pt-BR" altLang="ru-RU" sz="2400" baseline="30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+ 2 ADP + 2 P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→ 2 CH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COCOO</a:t>
            </a:r>
            <a:r>
              <a:rPr lang="pt-BR" altLang="ru-RU" sz="2400" baseline="30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+ 2 NADH + 2 ATP + 2 H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O + 2H</a:t>
            </a:r>
            <a:r>
              <a:rPr lang="pt-BR" altLang="ru-RU" sz="2400" baseline="30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400" baseline="30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400" b="1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Общее уравнение процесса: 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→ 2 C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OH + 2 CO</a:t>
            </a:r>
            <a:r>
              <a:rPr lang="pt-BR" altLang="ru-RU" sz="2400" baseline="-250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400" baseline="-250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2000"/>
              </a:lnSpc>
            </a:pPr>
            <a:endParaRPr lang="ru-RU" altLang="ru-RU" sz="2200" dirty="0">
              <a:solidFill>
                <a:srgbClr val="2C120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2000"/>
              </a:lnSpc>
            </a:pP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Глюкоза, фруктоза или сахароза в бескислородной среде трансформируются в энергию (макроэргические молекулы), образуя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этанол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углекислый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газ</a:t>
            </a:r>
            <a:r>
              <a:rPr lang="ru-RU" altLang="ru-RU" sz="2400" dirty="0">
                <a:solidFill>
                  <a:srgbClr val="2C1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30341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5394</Words>
  <Application>Microsoft Office PowerPoint</Application>
  <PresentationFormat>Экран (16:9)</PresentationFormat>
  <Paragraphs>310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Arial</vt:lpstr>
      <vt:lpstr>Calibri</vt:lpstr>
      <vt:lpstr>Cambria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Воронина</cp:lastModifiedBy>
  <cp:revision>161</cp:revision>
  <dcterms:created xsi:type="dcterms:W3CDTF">2023-01-21T13:57:50Z</dcterms:created>
  <dcterms:modified xsi:type="dcterms:W3CDTF">2026-03-04T10:03:23Z</dcterms:modified>
</cp:coreProperties>
</file>