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301" r:id="rId43"/>
    <p:sldId id="300" r:id="rId4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матка и цветочк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785926"/>
            <a:ext cx="3929090" cy="3929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661623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Женское здоровье </a:t>
            </a:r>
          </a:p>
          <a:p>
            <a:pPr algn="ctr"/>
            <a:r>
              <a:rPr lang="ru-RU" sz="6000" b="1" dirty="0" smtClean="0">
                <a:solidFill>
                  <a:schemeClr val="accent3">
                    <a:lumMod val="75000"/>
                  </a:schemeClr>
                </a:solidFill>
              </a:rPr>
              <a:t>и травы</a:t>
            </a:r>
            <a:endParaRPr lang="ru-RU" sz="6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5500702"/>
            <a:ext cx="22525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</a:rPr>
              <a:t>Лекция 12</a:t>
            </a:r>
            <a:endParaRPr lang="ru-RU" sz="3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8860" y="4714884"/>
            <a:ext cx="571504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0"/>
            <a:ext cx="7248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Регуляция и поддержка цикла травами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671691"/>
            <a:ext cx="8001056" cy="584775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u="sng" dirty="0" smtClean="0"/>
              <a:t>1 фаза цикла (</a:t>
            </a:r>
            <a:r>
              <a:rPr lang="ru-RU" sz="2200" u="sng" dirty="0" err="1" smtClean="0"/>
              <a:t>эстрогеновая</a:t>
            </a:r>
            <a:r>
              <a:rPr lang="ru-RU" sz="2200" u="sng" dirty="0" smtClean="0"/>
              <a:t>)</a:t>
            </a:r>
            <a:r>
              <a:rPr lang="ru-RU" sz="2200" dirty="0" smtClean="0"/>
              <a:t>.  </a:t>
            </a:r>
            <a:br>
              <a:rPr lang="ru-RU" sz="2200" dirty="0" smtClean="0"/>
            </a:br>
            <a:r>
              <a:rPr lang="ru-RU" sz="2200" dirty="0" smtClean="0"/>
              <a:t>-Используем растения, стимулирующие выработку ФСГ: чернобыльник, пижма, подмаренник душистый. 5 дней.</a:t>
            </a:r>
            <a:br>
              <a:rPr lang="ru-RU" sz="2200" dirty="0" smtClean="0"/>
            </a:br>
            <a:r>
              <a:rPr lang="ru-RU" sz="2200" dirty="0" smtClean="0"/>
              <a:t>Эти же травы используем при задержке месячных, до их появления. </a:t>
            </a:r>
            <a:br>
              <a:rPr lang="ru-RU" sz="2200" dirty="0" smtClean="0"/>
            </a:br>
            <a:r>
              <a:rPr lang="ru-RU" sz="2200" dirty="0" smtClean="0"/>
              <a:t>- Регулируем мозговое кровообращение. </a:t>
            </a:r>
            <a:br>
              <a:rPr lang="ru-RU" sz="2200" dirty="0" smtClean="0"/>
            </a:br>
            <a:r>
              <a:rPr lang="ru-RU" sz="2200" dirty="0" smtClean="0"/>
              <a:t>- Ресурсная поддержка, если нужно.</a:t>
            </a:r>
          </a:p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u="sng" dirty="0" smtClean="0"/>
              <a:t>2 фаза цикла (</a:t>
            </a:r>
            <a:r>
              <a:rPr lang="ru-RU" sz="2200" u="sng" dirty="0" err="1" smtClean="0"/>
              <a:t>прогестероновая</a:t>
            </a:r>
            <a:r>
              <a:rPr lang="ru-RU" sz="2200" dirty="0" smtClean="0"/>
              <a:t>).</a:t>
            </a:r>
          </a:p>
          <a:p>
            <a:r>
              <a:rPr lang="ru-RU" sz="2200" dirty="0" smtClean="0"/>
              <a:t>- Используем растения </a:t>
            </a:r>
            <a:r>
              <a:rPr lang="ru-RU" sz="2200" dirty="0" err="1" smtClean="0"/>
              <a:t>прогестеронового</a:t>
            </a:r>
            <a:r>
              <a:rPr lang="ru-RU" sz="2200" dirty="0" smtClean="0"/>
              <a:t> ряда: лапчатки, </a:t>
            </a:r>
            <a:r>
              <a:rPr lang="ru-RU" sz="2200" dirty="0" err="1" smtClean="0"/>
              <a:t>репешок</a:t>
            </a:r>
            <a:r>
              <a:rPr lang="ru-RU" sz="2200" dirty="0" smtClean="0"/>
              <a:t>, манжетка, земляника, тысячелистник, </a:t>
            </a:r>
            <a:r>
              <a:rPr lang="ru-RU" sz="2200" dirty="0" err="1" smtClean="0"/>
              <a:t>витекс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- Используем пион и дягиль.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3. Травы, снижающие эстрогенную активность</a:t>
            </a:r>
          </a:p>
          <a:p>
            <a:r>
              <a:rPr lang="ru-RU" sz="2200" dirty="0" smtClean="0"/>
              <a:t>1. </a:t>
            </a:r>
            <a:r>
              <a:rPr lang="ru-RU" sz="2200" dirty="0" err="1" smtClean="0"/>
              <a:t>Бурачниковые</a:t>
            </a:r>
            <a:r>
              <a:rPr lang="ru-RU" sz="2200" dirty="0" smtClean="0"/>
              <a:t>: воробейник лекарственный, окопник и др.</a:t>
            </a:r>
            <a:br>
              <a:rPr lang="ru-RU" sz="2200" dirty="0" smtClean="0"/>
            </a:br>
            <a:r>
              <a:rPr lang="ru-RU" sz="2200" dirty="0" smtClean="0"/>
              <a:t>2. Хвойные (хвоя и смола): сосна, туя, кипарис, можжевельник.</a:t>
            </a:r>
            <a:br>
              <a:rPr lang="ru-RU" sz="2200" dirty="0" smtClean="0"/>
            </a:br>
            <a:r>
              <a:rPr lang="ru-RU" sz="2200" dirty="0" smtClean="0"/>
              <a:t>3. Крестоцветные: ярутка, </a:t>
            </a:r>
            <a:r>
              <a:rPr lang="ru-RU" sz="2200" dirty="0" err="1" smtClean="0"/>
              <a:t>гулявник</a:t>
            </a:r>
            <a:r>
              <a:rPr lang="ru-RU" sz="2200" dirty="0" smtClean="0"/>
              <a:t>, сурепка и др.</a:t>
            </a:r>
            <a:endParaRPr lang="ru-RU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214290"/>
            <a:ext cx="4030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Злой плаксивый ПМС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2153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Причина.</a:t>
            </a:r>
            <a:r>
              <a:rPr lang="ru-RU" sz="2400" dirty="0" smtClean="0"/>
              <a:t> Дисбаланс гормонов: много пролактина, многовато эстрогенов, мало прогестерона, избыток альдостерона и антидиуретического гормона.</a:t>
            </a:r>
            <a:br>
              <a:rPr lang="ru-RU" sz="2400" dirty="0" smtClean="0"/>
            </a:br>
            <a:r>
              <a:rPr lang="ru-RU" sz="2400" u="sng" dirty="0" smtClean="0"/>
              <a:t>Пролактин в ПМС</a:t>
            </a:r>
            <a:r>
              <a:rPr lang="ru-RU" sz="2400" dirty="0" smtClean="0"/>
              <a:t>: набухание молочных желёз.</a:t>
            </a:r>
            <a:br>
              <a:rPr lang="ru-RU" sz="2400" dirty="0" smtClean="0"/>
            </a:br>
            <a:r>
              <a:rPr lang="ru-RU" sz="2400" dirty="0" smtClean="0"/>
              <a:t>Причина увеличения – застойное мозговое кровообращение, гипоксия.</a:t>
            </a:r>
            <a:br>
              <a:rPr lang="ru-RU" sz="2400" dirty="0" smtClean="0"/>
            </a:br>
            <a:r>
              <a:rPr lang="ru-RU" sz="2400" u="sng" dirty="0" smtClean="0"/>
              <a:t>Альдостерон и антидиуретический гормон в ПМС</a:t>
            </a:r>
            <a:r>
              <a:rPr lang="ru-RU" sz="2400" dirty="0" smtClean="0"/>
              <a:t>: отёки, усиление всех застоев.</a:t>
            </a:r>
            <a:br>
              <a:rPr lang="ru-RU" sz="2400" dirty="0" smtClean="0"/>
            </a:br>
            <a:r>
              <a:rPr lang="ru-RU" sz="2400" dirty="0" smtClean="0"/>
              <a:t>Причина увеличения – прогестерон + слабость почек.</a:t>
            </a:r>
            <a:br>
              <a:rPr lang="ru-RU" sz="2400" dirty="0" smtClean="0"/>
            </a:br>
            <a:r>
              <a:rPr lang="ru-RU" sz="2400" u="sng" dirty="0" smtClean="0"/>
              <a:t>Мозговое кровообращение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- Нехватка притока. Слабость, нервозность, агрессия. Тянет на сладкое. Кровь притекает к матке.</a:t>
            </a:r>
            <a:br>
              <a:rPr lang="ru-RU" sz="2400" dirty="0" smtClean="0"/>
            </a:br>
            <a:r>
              <a:rPr lang="ru-RU" sz="2400" dirty="0" smtClean="0"/>
              <a:t>- Нехватка оттока. Отёки, застои, депрессия, плаксивость, головные боли, увеличение выработки пролактина.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142852"/>
            <a:ext cx="29730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Травы при ПМС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714356"/>
            <a:ext cx="8215370" cy="600164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Травы, снижающие пролактин: шалфей, иссоп, лист грецкого ореха. Обязательно при набухании мол. желёз.</a:t>
            </a:r>
            <a:br>
              <a:rPr lang="ru-RU" sz="2400" dirty="0" smtClean="0"/>
            </a:br>
            <a:r>
              <a:rPr lang="ru-RU" sz="2400" dirty="0" smtClean="0"/>
              <a:t>2. Регуляция мозгового кровообращения. Дербенник, травы оттока на ночь.</a:t>
            </a:r>
            <a:br>
              <a:rPr lang="ru-RU" sz="2400" dirty="0" smtClean="0"/>
            </a:br>
            <a:r>
              <a:rPr lang="ru-RU" sz="2400" dirty="0" smtClean="0"/>
              <a:t>3. Успокаивающие травы.</a:t>
            </a:r>
            <a:br>
              <a:rPr lang="ru-RU" sz="2400" dirty="0" smtClean="0"/>
            </a:br>
            <a:r>
              <a:rPr lang="ru-RU" sz="2400" dirty="0" smtClean="0"/>
              <a:t>4. Травы на поддержку щитовидной железы (дурнишник, астрагал и др.</a:t>
            </a:r>
            <a:br>
              <a:rPr lang="ru-RU" sz="2400" dirty="0" smtClean="0"/>
            </a:br>
            <a:r>
              <a:rPr lang="ru-RU" sz="2400" dirty="0" smtClean="0"/>
              <a:t>5. Травы, поддерживающие надпочечники. Дягиль, пион, синеголовник и др. </a:t>
            </a:r>
            <a:br>
              <a:rPr lang="ru-RU" sz="2400" dirty="0" smtClean="0"/>
            </a:br>
            <a:r>
              <a:rPr lang="ru-RU" sz="2400" dirty="0" smtClean="0"/>
              <a:t>6. Травы, уменьшающие отёк (адонис или </a:t>
            </a:r>
            <a:r>
              <a:rPr lang="ru-RU" sz="2400" dirty="0" err="1" smtClean="0"/>
              <a:t>василистник</a:t>
            </a:r>
            <a:r>
              <a:rPr lang="ru-RU" sz="2400" dirty="0" smtClean="0"/>
              <a:t>  в маленьких дозировках, лист лопуха, берёзы, смородины, дурнишник и др.</a:t>
            </a:r>
            <a:br>
              <a:rPr lang="ru-RU" sz="2400" dirty="0" smtClean="0"/>
            </a:br>
            <a:r>
              <a:rPr lang="ru-RU" sz="2400" dirty="0" smtClean="0"/>
              <a:t>7. Травы </a:t>
            </a:r>
            <a:r>
              <a:rPr lang="ru-RU" sz="2400" dirty="0" err="1" smtClean="0"/>
              <a:t>прогестеронового</a:t>
            </a:r>
            <a:r>
              <a:rPr lang="ru-RU" sz="2400" dirty="0" smtClean="0"/>
              <a:t> ряда: земляника, манжетка, тысячелистник, лапчатки и др. Обязательно при набухании мол. желёз.</a:t>
            </a:r>
            <a:br>
              <a:rPr lang="ru-RU" sz="2400" dirty="0" smtClean="0"/>
            </a:br>
            <a:r>
              <a:rPr lang="ru-RU" sz="2400" dirty="0" smtClean="0"/>
              <a:t>8. Поддержка пищеварения и сосудов.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142852"/>
            <a:ext cx="4519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Пример сбора при ПМС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1736" y="1071546"/>
            <a:ext cx="3675814" cy="41549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400" dirty="0" smtClean="0"/>
              <a:t>Дербенник - 5 частей</a:t>
            </a:r>
          </a:p>
          <a:p>
            <a:r>
              <a:rPr lang="ru-RU" sz="2400" dirty="0" smtClean="0"/>
              <a:t>Золотарник - 2 частей</a:t>
            </a:r>
          </a:p>
          <a:p>
            <a:r>
              <a:rPr lang="ru-RU" sz="2400" dirty="0" smtClean="0"/>
              <a:t>Дурнишник 1-2 части</a:t>
            </a:r>
          </a:p>
          <a:p>
            <a:r>
              <a:rPr lang="ru-RU" sz="2400" dirty="0" smtClean="0"/>
              <a:t>Дягиль - 2 части</a:t>
            </a:r>
          </a:p>
          <a:p>
            <a:r>
              <a:rPr lang="ru-RU" sz="2400" dirty="0" smtClean="0"/>
              <a:t>Пион - 2 части</a:t>
            </a:r>
          </a:p>
          <a:p>
            <a:r>
              <a:rPr lang="ru-RU" sz="2400" dirty="0" smtClean="0"/>
              <a:t>Шалфей - 3 части</a:t>
            </a:r>
          </a:p>
          <a:p>
            <a:r>
              <a:rPr lang="ru-RU" sz="2400" dirty="0" smtClean="0"/>
              <a:t>Лапчатка гусиная - 3 части </a:t>
            </a:r>
            <a:br>
              <a:rPr lang="ru-RU" sz="2400" dirty="0" smtClean="0"/>
            </a:br>
            <a:r>
              <a:rPr lang="ru-RU" sz="2400" dirty="0" smtClean="0"/>
              <a:t>Лист берёзы - 3 части</a:t>
            </a:r>
          </a:p>
          <a:p>
            <a:r>
              <a:rPr lang="ru-RU" sz="2400" dirty="0" err="1" smtClean="0"/>
              <a:t>Зюзник</a:t>
            </a:r>
            <a:r>
              <a:rPr lang="ru-RU" sz="2400" dirty="0" smtClean="0"/>
              <a:t> - 3 части</a:t>
            </a:r>
          </a:p>
          <a:p>
            <a:r>
              <a:rPr lang="ru-RU" sz="2400" dirty="0" smtClean="0"/>
              <a:t>Рябина, плоды - 3 части</a:t>
            </a:r>
          </a:p>
          <a:p>
            <a:r>
              <a:rPr lang="ru-RU" sz="2400" dirty="0" err="1" smtClean="0"/>
              <a:t>Василистник</a:t>
            </a:r>
            <a:r>
              <a:rPr lang="ru-RU" sz="2400" dirty="0" smtClean="0"/>
              <a:t> - 1 часть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42852"/>
            <a:ext cx="3945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Обильные месячные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857232"/>
            <a:ext cx="8192738" cy="526297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Причины</a:t>
            </a:r>
            <a:r>
              <a:rPr lang="ru-RU" sz="2400" dirty="0" smtClean="0"/>
              <a:t>. </a:t>
            </a:r>
            <a:br>
              <a:rPr lang="ru-RU" sz="2400" dirty="0" smtClean="0"/>
            </a:br>
            <a:r>
              <a:rPr lang="ru-RU" sz="2400" dirty="0" smtClean="0"/>
              <a:t>1. Избыток эстрогенов. Слишком толстый эндометрий.</a:t>
            </a:r>
            <a:br>
              <a:rPr lang="ru-RU" sz="2400" dirty="0" smtClean="0"/>
            </a:br>
            <a:r>
              <a:rPr lang="ru-RU" sz="2400" dirty="0" smtClean="0"/>
              <a:t>- Недостаток прогестерона (дисбаланс, отсутствие овуляций).</a:t>
            </a:r>
          </a:p>
          <a:p>
            <a:r>
              <a:rPr lang="ru-RU" sz="2400" dirty="0" smtClean="0"/>
              <a:t>- Проблемы печени.</a:t>
            </a:r>
            <a:br>
              <a:rPr lang="ru-RU" sz="2400" dirty="0" smtClean="0"/>
            </a:br>
            <a:r>
              <a:rPr lang="ru-RU" sz="2400" dirty="0" smtClean="0"/>
              <a:t>- Много жировой ткани.</a:t>
            </a:r>
            <a:br>
              <a:rPr lang="ru-RU" sz="2400" dirty="0" smtClean="0"/>
            </a:br>
            <a:r>
              <a:rPr lang="ru-RU" sz="2400" dirty="0" smtClean="0"/>
              <a:t>- Кисты, полипы, миомы и др.</a:t>
            </a:r>
            <a:br>
              <a:rPr lang="ru-RU" sz="2400" dirty="0" smtClean="0"/>
            </a:br>
            <a:r>
              <a:rPr lang="ru-RU" sz="2400" dirty="0" smtClean="0"/>
              <a:t>- Временный дисбаланс гормонов в </a:t>
            </a:r>
            <a:r>
              <a:rPr lang="ru-RU" sz="2400" dirty="0" err="1" smtClean="0"/>
              <a:t>пубертате</a:t>
            </a:r>
            <a:r>
              <a:rPr lang="ru-RU" sz="2400" dirty="0" smtClean="0"/>
              <a:t> или после родов.</a:t>
            </a:r>
          </a:p>
          <a:p>
            <a:r>
              <a:rPr lang="ru-RU" sz="2400" dirty="0" smtClean="0"/>
              <a:t>2. Застойные процессы:</a:t>
            </a:r>
          </a:p>
          <a:p>
            <a:r>
              <a:rPr lang="ru-RU" sz="2400" dirty="0" smtClean="0"/>
              <a:t>    - Мало движения.</a:t>
            </a:r>
            <a:br>
              <a:rPr lang="ru-RU" sz="2400" dirty="0" smtClean="0"/>
            </a:br>
            <a:r>
              <a:rPr lang="ru-RU" sz="2400" dirty="0" smtClean="0"/>
              <a:t>    - Воспалительный процесс.</a:t>
            </a:r>
            <a:br>
              <a:rPr lang="ru-RU" sz="2400" dirty="0" smtClean="0"/>
            </a:br>
            <a:r>
              <a:rPr lang="ru-RU" sz="2400" b="1" u="sng" dirty="0" smtClean="0"/>
              <a:t>Следствие.</a:t>
            </a:r>
          </a:p>
          <a:p>
            <a:r>
              <a:rPr lang="ru-RU" sz="2400" dirty="0" smtClean="0"/>
              <a:t>1. Большая кровопотеря. Дефицит железа.</a:t>
            </a:r>
            <a:br>
              <a:rPr lang="ru-RU" sz="2400" dirty="0" smtClean="0"/>
            </a:br>
            <a:r>
              <a:rPr lang="ru-RU" sz="2400" dirty="0" smtClean="0"/>
              <a:t>2. Симптомы пустоты органов, общая слабость.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142852"/>
            <a:ext cx="3746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Длинные месячные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928670"/>
            <a:ext cx="8143932" cy="489364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Причины.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1. Матка сокращается недостаточно интенсивно.</a:t>
            </a:r>
            <a:br>
              <a:rPr lang="ru-RU" sz="2400" dirty="0" smtClean="0"/>
            </a:br>
            <a:r>
              <a:rPr lang="ru-RU" sz="2400" dirty="0" smtClean="0"/>
              <a:t>2. Гормональный дисбаланс. Много пролактина.</a:t>
            </a:r>
            <a:br>
              <a:rPr lang="ru-RU" sz="2400" dirty="0" smtClean="0"/>
            </a:br>
            <a:r>
              <a:rPr lang="ru-RU" sz="2400" dirty="0" smtClean="0"/>
              <a:t>3. Нарушения, связанные с эндометрием: </a:t>
            </a:r>
          </a:p>
          <a:p>
            <a:r>
              <a:rPr lang="ru-RU" sz="2400" dirty="0" smtClean="0"/>
              <a:t> - Слишком толстый.</a:t>
            </a:r>
          </a:p>
          <a:p>
            <a:r>
              <a:rPr lang="ru-RU" sz="2400" dirty="0" smtClean="0"/>
              <a:t> - Прорастание эндометрия в </a:t>
            </a:r>
            <a:r>
              <a:rPr lang="ru-RU" sz="2400" dirty="0" err="1" smtClean="0"/>
              <a:t>миометрий</a:t>
            </a:r>
            <a:r>
              <a:rPr lang="ru-RU" sz="2400" dirty="0" smtClean="0"/>
              <a:t> (</a:t>
            </a:r>
            <a:r>
              <a:rPr lang="ru-RU" sz="2400" dirty="0" err="1" smtClean="0"/>
              <a:t>аденомиоз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 smtClean="0"/>
              <a:t> - Повреждения эндометрия, в т. ч. внутриматочные спирали.</a:t>
            </a:r>
            <a:br>
              <a:rPr lang="ru-RU" sz="2400" dirty="0" smtClean="0"/>
            </a:br>
            <a:r>
              <a:rPr lang="ru-RU" sz="2400" dirty="0" smtClean="0"/>
              <a:t>4. Приём препаратов, влияющих на гормональный баланс: антидепрессанты, нестероидные противовоспалительные, кортикостероиды.</a:t>
            </a:r>
            <a:br>
              <a:rPr lang="ru-RU" sz="2400" dirty="0" smtClean="0"/>
            </a:br>
            <a:r>
              <a:rPr lang="ru-RU" sz="2400" dirty="0" smtClean="0"/>
              <a:t>5. Кисты, полипы, миомы и др. </a:t>
            </a:r>
            <a:br>
              <a:rPr lang="ru-RU" sz="2400" dirty="0" smtClean="0"/>
            </a:br>
            <a:r>
              <a:rPr lang="ru-RU" sz="2400" dirty="0" smtClean="0"/>
              <a:t>6. Общая нехватка сил. «Пустота </a:t>
            </a:r>
            <a:r>
              <a:rPr lang="ru-RU" sz="2400" dirty="0" err="1" smtClean="0"/>
              <a:t>инь</a:t>
            </a:r>
            <a:r>
              <a:rPr lang="ru-RU" sz="2400" dirty="0" smtClean="0"/>
              <a:t> матки» – как следствие.</a:t>
            </a:r>
            <a:endParaRPr lang="ru-RU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613" y="214290"/>
            <a:ext cx="8811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Травы во время длинных и обильных месячных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928670"/>
            <a:ext cx="8143932" cy="452431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dirty="0" err="1" smtClean="0"/>
              <a:t>Маткосокращающие</a:t>
            </a:r>
            <a:r>
              <a:rPr lang="ru-RU" sz="2400" dirty="0" smtClean="0"/>
              <a:t>. Травы, сокращающие гладкую мускулатуру.</a:t>
            </a:r>
            <a:br>
              <a:rPr lang="ru-RU" sz="2400" dirty="0" smtClean="0"/>
            </a:br>
            <a:r>
              <a:rPr lang="ru-RU" sz="2400" dirty="0" smtClean="0"/>
              <a:t>Пастушья сумка, ярутка, крапива, Гвоздичные (гвоздика, смолка, смолёвка, горицвет, зорька), горцы, буквица, яснотка и др.</a:t>
            </a:r>
            <a:br>
              <a:rPr lang="ru-RU" sz="2400" dirty="0" smtClean="0"/>
            </a:br>
            <a:r>
              <a:rPr lang="ru-RU" sz="2400" dirty="0" smtClean="0"/>
              <a:t>2. Кровоостанавливающие.</a:t>
            </a:r>
          </a:p>
          <a:p>
            <a:r>
              <a:rPr lang="ru-RU" sz="2400" dirty="0" smtClean="0"/>
              <a:t> - Тысячелистник, кора калины, лист бадана, кровохлёбка. </a:t>
            </a:r>
            <a:br>
              <a:rPr lang="ru-RU" sz="2400" dirty="0" smtClean="0"/>
            </a:br>
            <a:r>
              <a:rPr lang="ru-RU" sz="2400" dirty="0" smtClean="0"/>
              <a:t>- Аптечный препарат </a:t>
            </a:r>
            <a:r>
              <a:rPr lang="ru-RU" sz="2400" dirty="0" err="1" smtClean="0"/>
              <a:t>транексам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3. Работаем с причинами. Делаем УЗИ и анализы, смотрим.</a:t>
            </a:r>
            <a:br>
              <a:rPr lang="ru-RU" sz="2400" dirty="0" smtClean="0"/>
            </a:br>
            <a:r>
              <a:rPr lang="ru-RU" sz="2400" dirty="0" smtClean="0"/>
              <a:t> - Противовоспалительные.</a:t>
            </a:r>
            <a:br>
              <a:rPr lang="ru-RU" sz="2400" dirty="0" smtClean="0"/>
            </a:br>
            <a:r>
              <a:rPr lang="ru-RU" sz="2400" dirty="0" smtClean="0"/>
              <a:t> - </a:t>
            </a:r>
            <a:r>
              <a:rPr lang="ru-RU" sz="2400" dirty="0" err="1" smtClean="0"/>
              <a:t>Антипролактиновые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-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и др.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5643578"/>
            <a:ext cx="857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 сгустках – донник в течение цикла. При сгустках не используем крапиву. Показана гирудотерапия.</a:t>
            </a:r>
            <a:endParaRPr lang="ru-RU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410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Травы вне месячных при обильных месячных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3" y="928670"/>
            <a:ext cx="8286808" cy="526297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Травы </a:t>
            </a:r>
            <a:r>
              <a:rPr lang="ru-RU" sz="2400" dirty="0" err="1" smtClean="0"/>
              <a:t>прогестеронового</a:t>
            </a:r>
            <a:r>
              <a:rPr lang="ru-RU" sz="2400" dirty="0" smtClean="0"/>
              <a:t> ряда, начиная с овуляции.</a:t>
            </a:r>
            <a:br>
              <a:rPr lang="ru-RU" sz="2400" dirty="0" smtClean="0"/>
            </a:br>
            <a:r>
              <a:rPr lang="ru-RU" sz="2400" dirty="0" smtClean="0"/>
              <a:t>2. Работа с мозговым кровообращением, нет застоям.</a:t>
            </a:r>
            <a:br>
              <a:rPr lang="ru-RU" sz="2400" dirty="0" smtClean="0"/>
            </a:br>
            <a:r>
              <a:rPr lang="ru-RU" sz="2400" dirty="0" smtClean="0"/>
              <a:t>3. </a:t>
            </a:r>
            <a:r>
              <a:rPr lang="ru-RU" sz="2400" u="sng" dirty="0" smtClean="0"/>
              <a:t>Исключаем травы, усиливающие </a:t>
            </a:r>
            <a:r>
              <a:rPr lang="ru-RU" sz="2400" u="sng" dirty="0" err="1" smtClean="0"/>
              <a:t>эстрогеновую</a:t>
            </a:r>
            <a:r>
              <a:rPr lang="ru-RU" sz="2400" u="sng" dirty="0" smtClean="0"/>
              <a:t> фазу цикла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  - Травы, усиливающие выработку ФСГ.</a:t>
            </a:r>
            <a:br>
              <a:rPr lang="ru-RU" sz="2400" dirty="0" smtClean="0"/>
            </a:br>
            <a:r>
              <a:rPr lang="ru-RU" sz="2400" dirty="0" smtClean="0"/>
              <a:t>   - Травы, усиливающие выработку эстрогенов или содержащие </a:t>
            </a:r>
            <a:r>
              <a:rPr lang="ru-RU" sz="2400" dirty="0" err="1" smtClean="0"/>
              <a:t>фитоэстрогены</a:t>
            </a:r>
            <a:r>
              <a:rPr lang="ru-RU" sz="2400" dirty="0" smtClean="0"/>
              <a:t>: душица, клевер, хмель, соя, проростки пшеницы, шалфей, солодка, мята.</a:t>
            </a:r>
            <a:br>
              <a:rPr lang="ru-RU" sz="2400" dirty="0" smtClean="0"/>
            </a:br>
            <a:r>
              <a:rPr lang="ru-RU" sz="2400" dirty="0" smtClean="0"/>
              <a:t>4. Можно использовать травы, содержащие андрогены или усиливающие их выработку, во вторую фазу цикла (ярутка, сурепка, пастушья сумка, </a:t>
            </a:r>
            <a:r>
              <a:rPr lang="ru-RU" sz="2400" dirty="0" err="1" smtClean="0"/>
              <a:t>гулявник</a:t>
            </a:r>
            <a:r>
              <a:rPr lang="ru-RU" sz="2400" dirty="0" smtClean="0"/>
              <a:t>, аир, девясил и др.). </a:t>
            </a:r>
            <a:br>
              <a:rPr lang="ru-RU" sz="2400" dirty="0" smtClean="0"/>
            </a:br>
            <a:r>
              <a:rPr lang="ru-RU" sz="2400" dirty="0" smtClean="0"/>
              <a:t>5. Общее укрепление организма. </a:t>
            </a:r>
            <a:r>
              <a:rPr lang="ru-RU" sz="2400" dirty="0" err="1" smtClean="0"/>
              <a:t>Адаптогены</a:t>
            </a:r>
            <a:r>
              <a:rPr lang="ru-RU" sz="2400" dirty="0" smtClean="0"/>
              <a:t> и др.. </a:t>
            </a:r>
            <a:br>
              <a:rPr lang="ru-RU" sz="2400" dirty="0" smtClean="0"/>
            </a:br>
            <a:r>
              <a:rPr lang="ru-RU" sz="2400" dirty="0" smtClean="0"/>
              <a:t>6. Травы, налаживающие пищеварение и работу почек.</a:t>
            </a:r>
            <a:br>
              <a:rPr lang="ru-RU" sz="2400" dirty="0" smtClean="0"/>
            </a:br>
            <a:r>
              <a:rPr lang="ru-RU" sz="2400" dirty="0" smtClean="0"/>
              <a:t>7. Травы от застоев малого таза. ТКМ – кожура мандарина. При венозном застое – донник. 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214290"/>
            <a:ext cx="8021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Диета. Что нельзя при обильных месячных.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142984"/>
            <a:ext cx="7715304" cy="34163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Продукты, содержащие эстрогены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- Мясо животных стойлового содержания. Свинина, птица. </a:t>
            </a:r>
            <a:br>
              <a:rPr lang="ru-RU" sz="2400" dirty="0" smtClean="0"/>
            </a:br>
            <a:r>
              <a:rPr lang="ru-RU" sz="2400" dirty="0" smtClean="0"/>
              <a:t>- Печень.</a:t>
            </a:r>
            <a:br>
              <a:rPr lang="ru-RU" sz="2400" dirty="0" smtClean="0"/>
            </a:br>
            <a:r>
              <a:rPr lang="ru-RU" sz="2400" dirty="0" smtClean="0"/>
              <a:t>- Дрожжи и продукты, их содержащие (дрожжевое тесто, квас, пиво).</a:t>
            </a:r>
            <a:br>
              <a:rPr lang="ru-RU" sz="2400" dirty="0" smtClean="0"/>
            </a:br>
            <a:r>
              <a:rPr lang="ru-RU" sz="2400" dirty="0" smtClean="0"/>
              <a:t>- Соя и продукты, содержащие сою.</a:t>
            </a:r>
            <a:br>
              <a:rPr lang="ru-RU" sz="2400" dirty="0" smtClean="0"/>
            </a:br>
            <a:r>
              <a:rPr lang="ru-RU" sz="2400" dirty="0" smtClean="0"/>
              <a:t>- Проростки пшеницы.</a:t>
            </a:r>
            <a:br>
              <a:rPr lang="ru-RU" sz="2400" dirty="0" smtClean="0"/>
            </a:br>
            <a:r>
              <a:rPr lang="ru-RU" sz="2400" dirty="0" smtClean="0"/>
              <a:t>- Лакричные конфеты.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285728"/>
            <a:ext cx="5513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Скудные месячные. Причина.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5786" y="1071546"/>
            <a:ext cx="7572428" cy="34163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Гормональный дисбаланс. Недостаточная первая фаза цикла. (ФСГ, эстрогены).</a:t>
            </a:r>
            <a:br>
              <a:rPr lang="ru-RU" sz="2400" dirty="0" smtClean="0"/>
            </a:br>
            <a:r>
              <a:rPr lang="ru-RU" sz="2400" dirty="0" smtClean="0"/>
              <a:t>2. Слабая работа щитовидной железы.</a:t>
            </a:r>
            <a:br>
              <a:rPr lang="ru-RU" sz="2400" dirty="0" smtClean="0"/>
            </a:br>
            <a:r>
              <a:rPr lang="ru-RU" sz="2400" dirty="0" smtClean="0"/>
              <a:t>3. Общая слабость организма:</a:t>
            </a:r>
            <a:br>
              <a:rPr lang="ru-RU" sz="2400" dirty="0" smtClean="0"/>
            </a:br>
            <a:r>
              <a:rPr lang="ru-RU" sz="2400" dirty="0" smtClean="0"/>
              <a:t>    - Хроническая усталость.</a:t>
            </a:r>
            <a:br>
              <a:rPr lang="ru-RU" sz="2400" dirty="0" smtClean="0"/>
            </a:br>
            <a:r>
              <a:rPr lang="ru-RU" sz="2400" dirty="0" smtClean="0"/>
              <a:t>    - Стресс.</a:t>
            </a:r>
            <a:br>
              <a:rPr lang="ru-RU" sz="2400" dirty="0" smtClean="0"/>
            </a:br>
            <a:r>
              <a:rPr lang="ru-RU" sz="2400" dirty="0" smtClean="0"/>
              <a:t>    - Голод.</a:t>
            </a:r>
            <a:br>
              <a:rPr lang="ru-RU" sz="2400" dirty="0" smtClean="0"/>
            </a:br>
            <a:r>
              <a:rPr lang="ru-RU" sz="2400" dirty="0" smtClean="0"/>
              <a:t>    - Нарушение пищеварения.</a:t>
            </a:r>
          </a:p>
          <a:p>
            <a:r>
              <a:rPr lang="ru-RU" sz="2400" dirty="0" smtClean="0"/>
              <a:t>4. Слишком интенсивная физическая нагрузка.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mlconvd-94YWNF_html_8abb2ac284b93a4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9001156" cy="47922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3042" y="442913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Яичник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786578" y="4500570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Яичник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143636" y="5000636"/>
            <a:ext cx="1613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Влагалище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00562" y="1071546"/>
            <a:ext cx="998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Матка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357166"/>
            <a:ext cx="20002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/>
              <a:t>Маточная (фаллопиева) труба</a:t>
            </a:r>
            <a:endParaRPr lang="ru-RU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2857488" y="4429132"/>
            <a:ext cx="1643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Широкая связка матки</a:t>
            </a:r>
            <a:endParaRPr lang="ru-RU" sz="2200" dirty="0"/>
          </a:p>
        </p:txBody>
      </p:sp>
      <p:sp>
        <p:nvSpPr>
          <p:cNvPr id="9" name="TextBox 8"/>
          <p:cNvSpPr txBox="1"/>
          <p:nvPr/>
        </p:nvSpPr>
        <p:spPr>
          <a:xfrm>
            <a:off x="6000760" y="571480"/>
            <a:ext cx="1285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Связка яичника</a:t>
            </a:r>
            <a:endParaRPr lang="ru-RU" sz="2200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5893603" y="1750207"/>
            <a:ext cx="1214446" cy="28575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572396" y="571480"/>
            <a:ext cx="1084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Ампула</a:t>
            </a:r>
            <a:endParaRPr lang="ru-RU" sz="22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7679553" y="1178703"/>
            <a:ext cx="571504" cy="7143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14744" y="5786454"/>
            <a:ext cx="17667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/>
              <a:t>Шейка матки</a:t>
            </a:r>
            <a:endParaRPr lang="ru-RU" sz="2200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rot="5400000">
            <a:off x="3571868" y="4643446"/>
            <a:ext cx="1785950" cy="64294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858148" y="3143248"/>
            <a:ext cx="15001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Воронка маточной трубы</a:t>
            </a:r>
            <a:endParaRPr lang="ru-RU" sz="220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7928792" y="2714620"/>
            <a:ext cx="929488" cy="722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4282" y="3143248"/>
            <a:ext cx="16430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Бахромки (</a:t>
            </a:r>
            <a:r>
              <a:rPr lang="ru-RU" sz="2200" dirty="0" err="1" smtClean="0"/>
              <a:t>фимбрии</a:t>
            </a:r>
            <a:r>
              <a:rPr lang="ru-RU" sz="2200" dirty="0" smtClean="0"/>
              <a:t>) маточной трубы</a:t>
            </a:r>
            <a:endParaRPr lang="ru-RU" sz="22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 rot="5400000">
            <a:off x="785786" y="3071810"/>
            <a:ext cx="285752" cy="1428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214290"/>
            <a:ext cx="5729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Травы при скудных месячных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8358246" cy="489364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Травы первой фазы цикла. </a:t>
            </a:r>
            <a:br>
              <a:rPr lang="ru-RU" sz="2400" dirty="0" smtClean="0"/>
            </a:br>
            <a:r>
              <a:rPr lang="ru-RU" sz="2400" dirty="0" smtClean="0"/>
              <a:t>    - Первые 5 дней после месячных – чернобыльник, пижма.</a:t>
            </a:r>
            <a:br>
              <a:rPr lang="ru-RU" sz="2400" dirty="0" smtClean="0"/>
            </a:br>
            <a:r>
              <a:rPr lang="ru-RU" sz="2400" dirty="0" smtClean="0"/>
              <a:t>    - Травы, содержащие </a:t>
            </a:r>
            <a:r>
              <a:rPr lang="ru-RU" sz="2400" dirty="0" err="1" smtClean="0"/>
              <a:t>фитоэстрогены</a:t>
            </a:r>
            <a:r>
              <a:rPr lang="ru-RU" sz="2400" dirty="0" smtClean="0"/>
              <a:t>, первые 10 дней после месячных.</a:t>
            </a:r>
            <a:br>
              <a:rPr lang="ru-RU" sz="2400" dirty="0" smtClean="0"/>
            </a:br>
            <a:r>
              <a:rPr lang="ru-RU" sz="2400" dirty="0" smtClean="0"/>
              <a:t>2. Поддержка ЩЖ (дурнишник, астрагалы и др.).</a:t>
            </a:r>
          </a:p>
          <a:p>
            <a:r>
              <a:rPr lang="ru-RU" sz="2400" dirty="0" smtClean="0"/>
              <a:t>3. </a:t>
            </a:r>
            <a:r>
              <a:rPr lang="ru-RU" sz="2400" dirty="0" err="1" smtClean="0"/>
              <a:t>Адаптогены</a:t>
            </a:r>
            <a:r>
              <a:rPr lang="ru-RU" sz="2400" dirty="0" smtClean="0"/>
              <a:t>. Улучшают работу репродуктивной системы: женьшень, </a:t>
            </a:r>
            <a:r>
              <a:rPr lang="ru-RU" sz="2400" dirty="0" err="1" smtClean="0"/>
              <a:t>родиола</a:t>
            </a:r>
            <a:r>
              <a:rPr lang="ru-RU" sz="2400" dirty="0" smtClean="0"/>
              <a:t> (</a:t>
            </a:r>
            <a:r>
              <a:rPr lang="ru-RU" sz="2400" dirty="0" err="1" smtClean="0"/>
              <a:t>розовая</a:t>
            </a:r>
            <a:r>
              <a:rPr lang="ru-RU" sz="2400" dirty="0" smtClean="0"/>
              <a:t>, красная щётка), очиток большой, элеутерококк, пион, дягиль.</a:t>
            </a:r>
            <a:br>
              <a:rPr lang="ru-RU" sz="2400" dirty="0" smtClean="0"/>
            </a:br>
            <a:r>
              <a:rPr lang="ru-RU" sz="2400" dirty="0" smtClean="0"/>
              <a:t>4. С 10 дня и до конца месячных – травы </a:t>
            </a:r>
            <a:r>
              <a:rPr lang="ru-RU" sz="2400" dirty="0" err="1" smtClean="0"/>
              <a:t>прогестеронового</a:t>
            </a:r>
            <a:r>
              <a:rPr lang="ru-RU" sz="2400" dirty="0" smtClean="0"/>
              <a:t> ряда.</a:t>
            </a:r>
            <a:br>
              <a:rPr lang="ru-RU" sz="2400" dirty="0" smtClean="0"/>
            </a:br>
            <a:r>
              <a:rPr lang="ru-RU" sz="2400" dirty="0" smtClean="0"/>
              <a:t>5. Поддержка мозгового кровообращения, пищеварения, почек.</a:t>
            </a:r>
            <a:br>
              <a:rPr lang="ru-RU" sz="2400" dirty="0" smtClean="0"/>
            </a:br>
            <a:r>
              <a:rPr lang="ru-RU" sz="2400" dirty="0" smtClean="0"/>
              <a:t>6. Если надо – </a:t>
            </a:r>
            <a:r>
              <a:rPr lang="ru-RU" sz="2400" dirty="0" err="1" smtClean="0"/>
              <a:t>антистресс-терапия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214290"/>
            <a:ext cx="449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Болезненные месячные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358246" cy="452431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Причины.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1. Слишком сильное сокращение матки.</a:t>
            </a:r>
            <a:br>
              <a:rPr lang="ru-RU" sz="2400" dirty="0" smtClean="0"/>
            </a:br>
            <a:r>
              <a:rPr lang="ru-RU" sz="2400" dirty="0" smtClean="0"/>
              <a:t>   - Много </a:t>
            </a:r>
            <a:r>
              <a:rPr lang="ru-RU" sz="2400" dirty="0" err="1" smtClean="0"/>
              <a:t>простогландинов</a:t>
            </a:r>
            <a:r>
              <a:rPr lang="ru-RU" sz="2400" dirty="0" smtClean="0"/>
              <a:t> (выделяются эндометрием во вторую фазу цикла, сокращают сосуды матки во время месячных).</a:t>
            </a:r>
            <a:br>
              <a:rPr lang="ru-RU" sz="2400" dirty="0" smtClean="0"/>
            </a:br>
            <a:r>
              <a:rPr lang="ru-RU" sz="2400" dirty="0" smtClean="0"/>
              <a:t>   - Стресс, страх.   </a:t>
            </a:r>
            <a:br>
              <a:rPr lang="ru-RU" sz="2400" dirty="0" smtClean="0"/>
            </a:br>
            <a:r>
              <a:rPr lang="ru-RU" sz="2400" dirty="0" smtClean="0"/>
              <a:t>2. Плохо проходит менструальная кровь.</a:t>
            </a:r>
            <a:br>
              <a:rPr lang="ru-RU" sz="2400" dirty="0" smtClean="0"/>
            </a:br>
            <a:r>
              <a:rPr lang="ru-RU" sz="2400" dirty="0" smtClean="0"/>
              <a:t>- Слишком узкие верхнее или нижнее отверстие шейки матки (маточный зев). </a:t>
            </a:r>
            <a:br>
              <a:rPr lang="ru-RU" sz="2400" dirty="0" smtClean="0"/>
            </a:br>
            <a:r>
              <a:rPr lang="ru-RU" sz="2400" dirty="0" smtClean="0"/>
              <a:t>- Сгустки.</a:t>
            </a:r>
            <a:br>
              <a:rPr lang="ru-RU" sz="2400" dirty="0" smtClean="0"/>
            </a:br>
            <a:r>
              <a:rPr lang="ru-RU" sz="2400" dirty="0" smtClean="0"/>
              <a:t>3. Воспалительные процессы в матке и шейке матки.</a:t>
            </a:r>
            <a:br>
              <a:rPr lang="ru-RU" sz="2400" dirty="0" smtClean="0"/>
            </a:br>
            <a:r>
              <a:rPr lang="ru-RU" sz="2400" dirty="0" smtClean="0"/>
              <a:t>4. Застой крови в малом тазу.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68634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Болезненные месячные. Что делаем.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857232"/>
            <a:ext cx="8286808" cy="526297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dirty="0" err="1" smtClean="0"/>
              <a:t>Спазмолитики</a:t>
            </a:r>
            <a:r>
              <a:rPr lang="ru-RU" sz="2400" dirty="0" smtClean="0"/>
              <a:t>. Базилик, ромашка, лист малины, липа, чистотел, лаванда, мята, донник и др.</a:t>
            </a:r>
            <a:br>
              <a:rPr lang="ru-RU" sz="2400" dirty="0" smtClean="0"/>
            </a:br>
            <a:r>
              <a:rPr lang="ru-RU" sz="2400" dirty="0" smtClean="0"/>
              <a:t>2. Успокаивающие – по мере необходимости. Валериана, пассифлора – </a:t>
            </a:r>
            <a:r>
              <a:rPr lang="ru-RU" sz="2400" dirty="0" err="1" smtClean="0"/>
              <a:t>спазмолитики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3. Отвлечься от боли. Лучше всего работает – посмотреть кино или поспать.</a:t>
            </a:r>
            <a:br>
              <a:rPr lang="ru-RU" sz="2400" dirty="0" smtClean="0"/>
            </a:br>
            <a:r>
              <a:rPr lang="ru-RU" sz="2400" dirty="0" smtClean="0"/>
              <a:t>4. </a:t>
            </a:r>
            <a:r>
              <a:rPr lang="ru-RU" sz="2400" dirty="0" err="1" smtClean="0"/>
              <a:t>Кроворазжижающие</a:t>
            </a:r>
            <a:r>
              <a:rPr lang="ru-RU" sz="2400" dirty="0" smtClean="0"/>
              <a:t> травы в течение цикла. Донник, таволга, каштан.</a:t>
            </a:r>
            <a:br>
              <a:rPr lang="ru-RU" sz="2400" dirty="0" smtClean="0"/>
            </a:br>
            <a:r>
              <a:rPr lang="ru-RU" sz="2400" dirty="0" smtClean="0"/>
              <a:t>5. Лечим воспалительные процессы (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+ заживляющие травы), в т. ч. местно. </a:t>
            </a:r>
            <a:br>
              <a:rPr lang="ru-RU" sz="2400" dirty="0" smtClean="0"/>
            </a:br>
            <a:r>
              <a:rPr lang="ru-RU" sz="2400" dirty="0" smtClean="0"/>
              <a:t>6. Упражнения против застоя в малом тазу.</a:t>
            </a:r>
            <a:br>
              <a:rPr lang="ru-RU" sz="2400" dirty="0" smtClean="0"/>
            </a:br>
            <a:r>
              <a:rPr lang="ru-RU" sz="2400" dirty="0" smtClean="0"/>
              <a:t>7. Гирудотерапия.</a:t>
            </a:r>
            <a:br>
              <a:rPr lang="ru-RU" sz="2400" dirty="0" smtClean="0"/>
            </a:br>
            <a:r>
              <a:rPr lang="ru-RU" sz="2400" dirty="0" smtClean="0"/>
              <a:t>8. Обычно проблемы, связанные с узкой шейкой матки, проходят после родов.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357166"/>
            <a:ext cx="27919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Беременность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071546"/>
            <a:ext cx="7929618" cy="41549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/>
            <a:r>
              <a:rPr lang="ru-RU" sz="2400" dirty="0" smtClean="0"/>
              <a:t>1. Очень энергоёмкое мероприятие.</a:t>
            </a:r>
          </a:p>
          <a:p>
            <a:pPr marL="457200" indent="-457200"/>
            <a:r>
              <a:rPr lang="ru-RU" sz="2400" dirty="0" smtClean="0"/>
              <a:t>Беременеть лучше, когда есть запас сил. </a:t>
            </a:r>
          </a:p>
          <a:p>
            <a:pPr marL="457200" indent="-457200"/>
            <a:r>
              <a:rPr lang="ru-RU" sz="2400" dirty="0" smtClean="0"/>
              <a:t>Подготовка к беременности – силы накопить.</a:t>
            </a:r>
          </a:p>
          <a:p>
            <a:pPr marL="457200" indent="-457200"/>
            <a:r>
              <a:rPr lang="ru-RU" sz="2400" dirty="0" smtClean="0"/>
              <a:t>- Пролечить инфекции.</a:t>
            </a:r>
          </a:p>
          <a:p>
            <a:pPr marL="457200" indent="-457200"/>
            <a:r>
              <a:rPr lang="ru-RU" sz="2400" dirty="0" smtClean="0"/>
              <a:t>- Наладить ЖКТ.</a:t>
            </a:r>
          </a:p>
          <a:p>
            <a:pPr marL="457200" indent="-457200"/>
            <a:r>
              <a:rPr lang="ru-RU" sz="2400" dirty="0" smtClean="0"/>
              <a:t>- Поработать с сосудами.</a:t>
            </a:r>
          </a:p>
          <a:p>
            <a:pPr marL="457200" indent="-457200"/>
            <a:r>
              <a:rPr lang="ru-RU" sz="2400" dirty="0" smtClean="0"/>
              <a:t>- Разобраться со стрессами.</a:t>
            </a:r>
          </a:p>
          <a:p>
            <a:pPr marL="457200" indent="-457200"/>
            <a:r>
              <a:rPr lang="ru-RU" sz="2400" dirty="0" smtClean="0"/>
              <a:t>2. Лучший репродуктивный период 20-30 лет. </a:t>
            </a:r>
          </a:p>
          <a:p>
            <a:pPr marL="457200" indent="-457200"/>
            <a:r>
              <a:rPr lang="ru-RU" sz="2400" dirty="0" smtClean="0"/>
              <a:t>3. Между беременностями должен быть интервал.</a:t>
            </a:r>
          </a:p>
          <a:p>
            <a:pPr marL="457200" indent="-457200"/>
            <a:r>
              <a:rPr lang="ru-RU" sz="2400" dirty="0" smtClean="0"/>
              <a:t>4. Забеременеть можно только 2-3 дня в цикл. </a:t>
            </a:r>
          </a:p>
          <a:p>
            <a:pPr marL="457200" indent="-457200"/>
            <a:r>
              <a:rPr lang="ru-RU" sz="2400" dirty="0" smtClean="0"/>
              <a:t>Если встречи с партнёром не регулярные, надо подгадать.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8005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Проблемы начала беременности. Токсикоз.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785794"/>
            <a:ext cx="8429684" cy="600164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Организм приспосабливается к </a:t>
            </a:r>
            <a:r>
              <a:rPr lang="ru-RU" sz="2400" u="sng" dirty="0" err="1" smtClean="0"/>
              <a:t>подселенцу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- Расслабление гладкой мускулатуры, связанное с прогестероном, в т. ч. расслабление стенок сосудов и снижение артериального давления.</a:t>
            </a:r>
            <a:br>
              <a:rPr lang="ru-RU" sz="2400" dirty="0" smtClean="0"/>
            </a:br>
            <a:r>
              <a:rPr lang="ru-RU" sz="2400" dirty="0" smtClean="0"/>
              <a:t>- Некоторая общая слабость.</a:t>
            </a:r>
            <a:br>
              <a:rPr lang="ru-RU" sz="2400" dirty="0" smtClean="0"/>
            </a:br>
            <a:r>
              <a:rPr lang="ru-RU" sz="2400" dirty="0" smtClean="0"/>
              <a:t>- Повышенная чувствительность ко всему (эмоции, запахи, вкус).</a:t>
            </a:r>
            <a:br>
              <a:rPr lang="ru-RU" sz="2400" dirty="0" smtClean="0"/>
            </a:br>
            <a:r>
              <a:rPr lang="ru-RU" sz="2400" u="sng" dirty="0" smtClean="0"/>
              <a:t>Тошнота в первом триместре – это не проблемы пищеварения, это проблемы сосудов.</a:t>
            </a:r>
            <a:br>
              <a:rPr lang="ru-RU" sz="2400" u="sng" dirty="0" smtClean="0"/>
            </a:br>
            <a:r>
              <a:rPr lang="ru-RU" sz="2400" u="sng" dirty="0" smtClean="0"/>
              <a:t/>
            </a:r>
            <a:br>
              <a:rPr lang="ru-RU" sz="2400" u="sng" dirty="0" smtClean="0"/>
            </a:br>
            <a:r>
              <a:rPr lang="ru-RU" sz="2400" dirty="0" smtClean="0"/>
              <a:t>1. Утро добрым не бывает. Резко не встаём. </a:t>
            </a:r>
            <a:br>
              <a:rPr lang="ru-RU" sz="2400" dirty="0" smtClean="0"/>
            </a:br>
            <a:r>
              <a:rPr lang="ru-RU" sz="2400" dirty="0" smtClean="0"/>
              <a:t>2. Сил нет, плохо, сейчас </a:t>
            </a:r>
            <a:r>
              <a:rPr lang="ru-RU" sz="2400" dirty="0" err="1" smtClean="0"/>
              <a:t>сдохну</a:t>
            </a:r>
            <a:r>
              <a:rPr lang="ru-RU" sz="2400" dirty="0" smtClean="0"/>
              <a:t>. Если выйти погулять, становится сильно легче. Свежий воздух и движение + отвлечься.</a:t>
            </a:r>
            <a:br>
              <a:rPr lang="ru-RU" sz="2400" dirty="0" smtClean="0"/>
            </a:br>
            <a:r>
              <a:rPr lang="ru-RU" sz="2400" dirty="0" smtClean="0"/>
              <a:t>3. От тошноты помогают: имбирь, цитрусы, мята, ромашка. Иногда достаточно запаха.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42852"/>
            <a:ext cx="68924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Проблемы начала беременности. </a:t>
            </a:r>
          </a:p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Гипертонус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 матки, угроза выкидыша.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1357298"/>
            <a:ext cx="8143932" cy="41549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Живот тянет, как перед месячными, могут появиться кровянистые выделения.</a:t>
            </a:r>
            <a:br>
              <a:rPr lang="ru-RU" sz="2400" dirty="0" smtClean="0"/>
            </a:br>
            <a:r>
              <a:rPr lang="ru-RU" sz="2400" b="1" u="sng" dirty="0" smtClean="0"/>
              <a:t>Нельзя!!!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Напрягаться (любое напряжение).</a:t>
            </a:r>
            <a:br>
              <a:rPr lang="ru-RU" sz="2400" dirty="0" smtClean="0"/>
            </a:br>
            <a:r>
              <a:rPr lang="ru-RU" sz="2400" dirty="0" smtClean="0"/>
              <a:t>- Использовать привычные кровоостанавливающие типа крапивы. (Все травы, тонизирующие гладкую мускулатуру. Из успокаивающих – пустырник и буквицу). </a:t>
            </a:r>
          </a:p>
          <a:p>
            <a:r>
              <a:rPr lang="ru-RU" sz="2400" dirty="0" smtClean="0"/>
              <a:t>- Из пищевых – петрушку, кофе.</a:t>
            </a:r>
            <a:br>
              <a:rPr lang="ru-RU" sz="2400" dirty="0" smtClean="0"/>
            </a:br>
            <a:r>
              <a:rPr lang="ru-RU" sz="2400" dirty="0" smtClean="0"/>
              <a:t>- Травы первой фазы цикла (ФСГ, эстрогены).</a:t>
            </a:r>
            <a:br>
              <a:rPr lang="ru-RU" sz="2400" dirty="0" smtClean="0"/>
            </a:br>
            <a:r>
              <a:rPr lang="ru-RU" sz="2400" b="1" u="sng" dirty="0" smtClean="0"/>
              <a:t>Для расслабления гладкой мускулатуры используем:</a:t>
            </a:r>
          </a:p>
          <a:p>
            <a:r>
              <a:rPr lang="ru-RU" sz="2400" dirty="0" smtClean="0"/>
              <a:t>лист малины, ежевики, лапчатки, </a:t>
            </a:r>
            <a:r>
              <a:rPr lang="ru-RU" sz="2400" dirty="0" err="1" smtClean="0"/>
              <a:t>репешок</a:t>
            </a:r>
            <a:r>
              <a:rPr lang="ru-RU" sz="2400" dirty="0" smtClean="0"/>
              <a:t>, подорожник.  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5643578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Те же травы используем при </a:t>
            </a:r>
            <a:r>
              <a:rPr lang="ru-RU" sz="2400" dirty="0" err="1" smtClean="0"/>
              <a:t>гипертонусе</a:t>
            </a:r>
            <a:r>
              <a:rPr lang="ru-RU" sz="2400" dirty="0" smtClean="0"/>
              <a:t> матки во втором триместре.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90480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Второй и третий триместр. Увеличение нагрузки.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85786" y="785794"/>
            <a:ext cx="7643866" cy="452431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Поддерживаем то, на что усиливается нагрузка.</a:t>
            </a:r>
            <a:br>
              <a:rPr lang="ru-RU" sz="2400" dirty="0" smtClean="0"/>
            </a:br>
            <a:r>
              <a:rPr lang="ru-RU" sz="2400" dirty="0" smtClean="0"/>
              <a:t> - Почки.</a:t>
            </a:r>
            <a:br>
              <a:rPr lang="ru-RU" sz="2400" dirty="0" smtClean="0"/>
            </a:br>
            <a:r>
              <a:rPr lang="ru-RU" sz="2400" dirty="0" smtClean="0"/>
              <a:t> - </a:t>
            </a:r>
            <a:r>
              <a:rPr lang="ru-RU" sz="2400" dirty="0" err="1" smtClean="0"/>
              <a:t>Сердечно-сосудистая</a:t>
            </a:r>
            <a:r>
              <a:rPr lang="ru-RU" sz="2400" dirty="0" smtClean="0"/>
              <a:t> система.</a:t>
            </a:r>
          </a:p>
          <a:p>
            <a:r>
              <a:rPr lang="ru-RU" sz="2400" dirty="0" smtClean="0"/>
              <a:t>- Дыхательная система. Астра.</a:t>
            </a:r>
          </a:p>
          <a:p>
            <a:r>
              <a:rPr lang="ru-RU" sz="2400" dirty="0" smtClean="0"/>
              <a:t> 2. Очень активно идут синтетические процессы. </a:t>
            </a:r>
          </a:p>
          <a:p>
            <a:r>
              <a:rPr lang="ru-RU" sz="2400" dirty="0" smtClean="0"/>
              <a:t> - Поддерживаем работу </a:t>
            </a:r>
            <a:r>
              <a:rPr lang="ru-RU" sz="2400" dirty="0" err="1" smtClean="0"/>
              <a:t>жкт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- Поддерживаем щитовидную железу.</a:t>
            </a:r>
            <a:br>
              <a:rPr lang="ru-RU" sz="2400" dirty="0" smtClean="0"/>
            </a:br>
            <a:r>
              <a:rPr lang="ru-RU" sz="2400" dirty="0" smtClean="0"/>
              <a:t> - Используем герань в качестве травы, улучшающей синтез соединительной ткани. Кальций и </a:t>
            </a:r>
            <a:r>
              <a:rPr lang="en-US" sz="2400" dirty="0" smtClean="0"/>
              <a:t>D3</a:t>
            </a:r>
            <a:r>
              <a:rPr lang="ru-RU" sz="2400" dirty="0" smtClean="0"/>
              <a:t> не пьём!!!</a:t>
            </a:r>
            <a:br>
              <a:rPr lang="ru-RU" sz="2400" dirty="0" smtClean="0"/>
            </a:br>
            <a:r>
              <a:rPr lang="ru-RU" sz="2400" dirty="0" smtClean="0"/>
              <a:t>3. Используем </a:t>
            </a:r>
            <a:r>
              <a:rPr lang="ru-RU" sz="2400" dirty="0" err="1" smtClean="0"/>
              <a:t>адаптогены</a:t>
            </a:r>
            <a:r>
              <a:rPr lang="ru-RU" sz="2400" dirty="0" smtClean="0"/>
              <a:t> и </a:t>
            </a:r>
            <a:r>
              <a:rPr lang="ru-RU" sz="2400" dirty="0" err="1" smtClean="0"/>
              <a:t>кардиотоники</a:t>
            </a:r>
            <a:r>
              <a:rPr lang="ru-RU" sz="2400" dirty="0" smtClean="0"/>
              <a:t> по мере необходимости.</a:t>
            </a:r>
            <a:br>
              <a:rPr lang="ru-RU" sz="2400" dirty="0" smtClean="0"/>
            </a:br>
            <a:r>
              <a:rPr lang="ru-RU" sz="2400" dirty="0" smtClean="0"/>
              <a:t>4. Используем дородовый бандаж. Не эластичный!!!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71472" y="5429264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Повторяющийся выкидыш часто бывает связан с недостаточностью работы щитовидной железы. При поддержке проблема снимается.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85728"/>
            <a:ext cx="5587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ОРВИ во время беременности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4348" y="1285860"/>
            <a:ext cx="7786742" cy="156966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Цетрария</a:t>
            </a:r>
            <a:r>
              <a:rPr lang="ru-RU" sz="2400" dirty="0" smtClean="0"/>
              <a:t>, таволга, лист облепихи, лист берёзы – можно в любых дозировках.</a:t>
            </a:r>
            <a:br>
              <a:rPr lang="ru-RU" sz="2400" dirty="0" smtClean="0"/>
            </a:br>
            <a:r>
              <a:rPr lang="ru-RU" sz="2400" dirty="0" smtClean="0"/>
              <a:t>На фоне ОРВИ поддерживаем почки, </a:t>
            </a:r>
            <a:r>
              <a:rPr lang="ru-RU" sz="2400" dirty="0" err="1" smtClean="0"/>
              <a:t>сердечно-сосудистую</a:t>
            </a:r>
            <a:r>
              <a:rPr lang="ru-RU" sz="2400" dirty="0" smtClean="0"/>
              <a:t> и дыхательную системы.</a:t>
            </a:r>
            <a:endParaRPr lang="ru-RU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0"/>
            <a:ext cx="2441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После родов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785794"/>
            <a:ext cx="8072494" cy="540147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dirty="0" smtClean="0"/>
              <a:t>1. </a:t>
            </a:r>
            <a:r>
              <a:rPr lang="ru-RU" sz="2300" u="sng" dirty="0" smtClean="0"/>
              <a:t>Заживление родовых путей</a:t>
            </a:r>
            <a:r>
              <a:rPr lang="ru-RU" sz="2300" dirty="0" smtClean="0"/>
              <a:t>. Можно наносить мази на низ живота. Можно пить подорожник, лист лопуха, календулу и др.</a:t>
            </a:r>
            <a:br>
              <a:rPr lang="ru-RU" sz="2300" dirty="0" smtClean="0"/>
            </a:br>
            <a:r>
              <a:rPr lang="ru-RU" sz="2300" dirty="0" smtClean="0"/>
              <a:t>Если был разрез или разрыв промежности – сидячие ванночки с ромашкой. </a:t>
            </a:r>
            <a:br>
              <a:rPr lang="ru-RU" sz="2300" dirty="0" smtClean="0"/>
            </a:br>
            <a:r>
              <a:rPr lang="ru-RU" sz="2300" dirty="0" smtClean="0"/>
              <a:t>2. </a:t>
            </a:r>
            <a:r>
              <a:rPr lang="ru-RU" sz="2300" u="sng" dirty="0" smtClean="0"/>
              <a:t>Изменение гормонального фона. Послеродовая депрессия</a:t>
            </a:r>
            <a:r>
              <a:rPr lang="ru-RU" sz="2300" dirty="0" smtClean="0"/>
              <a:t>. Используем травы на мозговое кровообращение. Если надо – успокаивающие.</a:t>
            </a:r>
            <a:br>
              <a:rPr lang="ru-RU" sz="2300" dirty="0" smtClean="0"/>
            </a:br>
            <a:r>
              <a:rPr lang="ru-RU" sz="2300" dirty="0" smtClean="0"/>
              <a:t>3. </a:t>
            </a:r>
            <a:r>
              <a:rPr lang="ru-RU" sz="2300" u="sng" dirty="0" smtClean="0"/>
              <a:t>Молочные железы</a:t>
            </a:r>
            <a:r>
              <a:rPr lang="ru-RU" sz="2300" dirty="0" smtClean="0"/>
              <a:t>. Носим удобный лифчик для кормящих.</a:t>
            </a:r>
            <a:br>
              <a:rPr lang="ru-RU" sz="2300" dirty="0" smtClean="0"/>
            </a:br>
            <a:r>
              <a:rPr lang="ru-RU" sz="2300" dirty="0" smtClean="0"/>
              <a:t>- Увеличивают количество молока: лист одуванчика, орехи, плоды смородины, крапива, донник, анис, укроп.</a:t>
            </a:r>
            <a:br>
              <a:rPr lang="ru-RU" sz="2300" dirty="0" smtClean="0"/>
            </a:br>
            <a:r>
              <a:rPr lang="ru-RU" sz="2300" dirty="0" smtClean="0"/>
              <a:t>- Уменьшают количество молока: шалфей, иссоп, лист грецкого ореха.</a:t>
            </a:r>
            <a:br>
              <a:rPr lang="ru-RU" sz="2300" dirty="0" smtClean="0"/>
            </a:br>
            <a:r>
              <a:rPr lang="ru-RU" sz="2300" dirty="0" smtClean="0"/>
              <a:t>- Снимают воспаление: компресс из капусты, лопуха, золотого уса, тёртой моркови и др. Пить противовоспалительные травы.</a:t>
            </a:r>
            <a:endParaRPr lang="ru-RU" sz="23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14290"/>
            <a:ext cx="5466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Преклимакс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. Что происходит.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857232"/>
            <a:ext cx="8643998" cy="563231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Овуляция случается не каждый раз. Увеличивается число </a:t>
            </a:r>
            <a:r>
              <a:rPr lang="ru-RU" sz="2400" dirty="0" err="1" smtClean="0"/>
              <a:t>ановуляторных</a:t>
            </a:r>
            <a:r>
              <a:rPr lang="ru-RU" sz="2400" dirty="0" smtClean="0"/>
              <a:t> циклов.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 результате «проседает» </a:t>
            </a:r>
            <a:r>
              <a:rPr lang="ru-RU" sz="2400" dirty="0" err="1" smtClean="0"/>
              <a:t>прогестероновая</a:t>
            </a:r>
            <a:r>
              <a:rPr lang="ru-RU" sz="2400" dirty="0" smtClean="0"/>
              <a:t> фаза.</a:t>
            </a:r>
          </a:p>
          <a:p>
            <a:pPr marL="457200" indent="-457200"/>
            <a:r>
              <a:rPr lang="ru-RU" sz="2400" dirty="0" smtClean="0"/>
              <a:t>       - Нарушается баланс между эстрогеном и прогестероном.</a:t>
            </a:r>
          </a:p>
          <a:p>
            <a:pPr marL="457200" indent="-457200"/>
            <a:r>
              <a:rPr lang="ru-RU" sz="2400" dirty="0" smtClean="0"/>
              <a:t>       - Укорачивается цикл (25-21 день).</a:t>
            </a:r>
            <a:br>
              <a:rPr lang="ru-RU" sz="2400" dirty="0" smtClean="0"/>
            </a:br>
            <a:r>
              <a:rPr lang="ru-RU" sz="2400" dirty="0" smtClean="0"/>
              <a:t>- Месячные могут стать более обильными. Кровотечения, которые усиливаются при симптомах «пустоты».</a:t>
            </a:r>
            <a:br>
              <a:rPr lang="ru-RU" sz="2400" dirty="0" smtClean="0"/>
            </a:br>
            <a:r>
              <a:rPr lang="ru-RU" sz="2400" dirty="0" smtClean="0"/>
              <a:t>- Цикл становится нерегулярным. Пропуски.</a:t>
            </a:r>
            <a:br>
              <a:rPr lang="ru-RU" sz="2400" dirty="0" smtClean="0"/>
            </a:br>
            <a:r>
              <a:rPr lang="ru-RU" sz="2400" dirty="0" smtClean="0"/>
              <a:t>- Усиливается вероятность появления гормонально-зависимых опухолей (миомы, опухоли молочных желёз).</a:t>
            </a:r>
          </a:p>
          <a:p>
            <a:pPr marL="457200" indent="-457200">
              <a:buAutoNum type="arabicPeriod" startAt="3"/>
            </a:pPr>
            <a:r>
              <a:rPr lang="ru-RU" sz="2400" dirty="0" smtClean="0"/>
              <a:t>Общий резерв меньше. Выше шанс полного прекращения месячных на фоне стресса или любого другого уменьшения резерва.</a:t>
            </a:r>
          </a:p>
          <a:p>
            <a:pPr marL="457200" indent="-457200">
              <a:buAutoNum type="arabicPeriod" startAt="3"/>
            </a:pPr>
            <a:r>
              <a:rPr lang="ru-RU" sz="2400" dirty="0" smtClean="0"/>
              <a:t>Усиливаются застои малого таза (хуже сосуды, меньше активность, в т. ч. сексуальная).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0"/>
            <a:ext cx="8893392" cy="65008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14480" y="714356"/>
            <a:ext cx="54487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Путь яйцеклетки и зародыша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214290"/>
            <a:ext cx="402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Травы в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преклимаксе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071546"/>
            <a:ext cx="7929618" cy="41549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Используем травы </a:t>
            </a:r>
            <a:r>
              <a:rPr lang="ru-RU" sz="2400" dirty="0" err="1" smtClean="0"/>
              <a:t>прогестеронового</a:t>
            </a:r>
            <a:r>
              <a:rPr lang="ru-RU" sz="2400" dirty="0" smtClean="0"/>
              <a:t> ряда. Очень хорошо работают </a:t>
            </a:r>
            <a:r>
              <a:rPr lang="ru-RU" sz="2400" dirty="0" err="1" smtClean="0"/>
              <a:t>витекс</a:t>
            </a:r>
            <a:r>
              <a:rPr lang="ru-RU" sz="2400" dirty="0" smtClean="0"/>
              <a:t>, </a:t>
            </a:r>
            <a:r>
              <a:rPr lang="ru-RU" sz="2400" dirty="0" err="1" smtClean="0"/>
              <a:t>клопогон</a:t>
            </a:r>
            <a:r>
              <a:rPr lang="ru-RU" sz="2400" dirty="0" smtClean="0"/>
              <a:t>, дягиль, пион.</a:t>
            </a:r>
          </a:p>
          <a:p>
            <a:r>
              <a:rPr lang="ru-RU" sz="2400" dirty="0" smtClean="0"/>
              <a:t>2. Можно стимулировать выработку ФСГ в первые дни после месячных.</a:t>
            </a:r>
            <a:br>
              <a:rPr lang="ru-RU" sz="2400" dirty="0" smtClean="0"/>
            </a:br>
            <a:r>
              <a:rPr lang="ru-RU" sz="2400" dirty="0" smtClean="0"/>
              <a:t>3. Можно стимулировать яичники, нанося на проекцию эфирные масла шалфея и лаванды.</a:t>
            </a:r>
            <a:br>
              <a:rPr lang="ru-RU" sz="2400" dirty="0" smtClean="0"/>
            </a:br>
            <a:r>
              <a:rPr lang="ru-RU" sz="2400" dirty="0" smtClean="0"/>
              <a:t>3. Травы на поддержание резерва.</a:t>
            </a:r>
          </a:p>
          <a:p>
            <a:r>
              <a:rPr lang="ru-RU" sz="2400" dirty="0" smtClean="0"/>
              <a:t>4. Травы на общее поддержание здоровья – пищеварение, сосуды, мозговое кровообращение и др.</a:t>
            </a:r>
          </a:p>
          <a:p>
            <a:r>
              <a:rPr lang="ru-RU" sz="2400" dirty="0" smtClean="0"/>
              <a:t>5. Избегаем избытка эстрогенов – </a:t>
            </a:r>
            <a:r>
              <a:rPr lang="ru-RU" sz="2400" dirty="0" err="1" smtClean="0"/>
              <a:t>фитоэстрогены</a:t>
            </a:r>
            <a:r>
              <a:rPr lang="ru-RU" sz="2400" dirty="0" smtClean="0"/>
              <a:t> + то, что приносит пища.</a:t>
            </a:r>
            <a:endParaRPr lang="ru-RU" sz="24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214290"/>
            <a:ext cx="4678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Климакс, что происходит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000108"/>
            <a:ext cx="7358114" cy="35394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/>
              <a:t>Прекращаются месячные.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Половые гормоны вырабатываются только надпочечниками. Падает уровень эстрогенов.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Ухудшается синтез соединительной ткани (кожа, кости, сосуды и др.).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Приливы (не адекватно работают сосуды, бросает то в холод, то в жар).</a:t>
            </a:r>
            <a:endParaRPr lang="ru-RU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3174" y="142852"/>
            <a:ext cx="3967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Травы при климаксе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857232"/>
            <a:ext cx="7786742" cy="526297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1. Травы на поддержку желёз внутренней секреции – ЩЖ, надпочечников. </a:t>
            </a:r>
            <a:br>
              <a:rPr lang="ru-RU" sz="2800" dirty="0" smtClean="0"/>
            </a:br>
            <a:r>
              <a:rPr lang="ru-RU" sz="2800" dirty="0" smtClean="0"/>
              <a:t>2. Травы на мозговое кровообращение. Часть историй про приливы – сбой в системе гипофиз-гипоталамус. Приливы могут усиливаться после ОРВИ и на стрессе.</a:t>
            </a:r>
            <a:br>
              <a:rPr lang="ru-RU" sz="2800" dirty="0" smtClean="0"/>
            </a:br>
            <a:r>
              <a:rPr lang="ru-RU" sz="2800" dirty="0" smtClean="0"/>
              <a:t>3. Дягиль, </a:t>
            </a:r>
            <a:r>
              <a:rPr lang="ru-RU" sz="2800" dirty="0" err="1" smtClean="0"/>
              <a:t>витекс</a:t>
            </a:r>
            <a:r>
              <a:rPr lang="ru-RU" sz="2800" dirty="0" smtClean="0"/>
              <a:t>, </a:t>
            </a:r>
            <a:r>
              <a:rPr lang="ru-RU" sz="2800" dirty="0" err="1" smtClean="0"/>
              <a:t>клопогон</a:t>
            </a:r>
            <a:r>
              <a:rPr lang="ru-RU" sz="2800" dirty="0" smtClean="0"/>
              <a:t>, пион, женьшень.</a:t>
            </a:r>
            <a:br>
              <a:rPr lang="ru-RU" sz="2800" dirty="0" smtClean="0"/>
            </a:br>
            <a:r>
              <a:rPr lang="ru-RU" sz="2800" dirty="0" smtClean="0"/>
              <a:t>4. Если нет гормонально-зависимых опухолей, можно </a:t>
            </a:r>
            <a:r>
              <a:rPr lang="ru-RU" sz="2800" dirty="0" err="1" smtClean="0"/>
              <a:t>фитоэстрогены</a:t>
            </a:r>
            <a:r>
              <a:rPr lang="ru-RU" sz="2800" dirty="0" smtClean="0"/>
              <a:t>. Без фанатизма, курсами, чтобы не вызвать избыточный рост эндометрия. Лучше всего – в составе сборов (2-4 части).</a:t>
            </a:r>
            <a:br>
              <a:rPr lang="ru-RU" sz="2800" dirty="0" smtClean="0"/>
            </a:br>
            <a:r>
              <a:rPr lang="ru-RU" sz="2800" dirty="0" smtClean="0"/>
              <a:t>Шалфей, душица, клевер, хмель и др. </a:t>
            </a:r>
            <a:endParaRPr lang="ru-RU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14290"/>
            <a:ext cx="20537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Инфекции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928670"/>
            <a:ext cx="8358246" cy="41549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Могут быть внутренними или внешними.</a:t>
            </a:r>
            <a:br>
              <a:rPr lang="ru-RU" sz="2400" dirty="0" smtClean="0"/>
            </a:br>
            <a:r>
              <a:rPr lang="ru-RU" sz="2400" b="1" u="sng" dirty="0" smtClean="0"/>
              <a:t>Профилактика.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 Флора кишечника и влагалища разная! Избегать попадания!  (направление струи воды при подмывании, использовать разные спринцовки).</a:t>
            </a:r>
          </a:p>
          <a:p>
            <a:pPr>
              <a:buFontTx/>
              <a:buChar char="-"/>
            </a:pPr>
            <a:r>
              <a:rPr lang="ru-RU" sz="2400" dirty="0" smtClean="0"/>
              <a:t> Избегать орального секса при ОРВИ.</a:t>
            </a:r>
            <a:br>
              <a:rPr lang="ru-RU" sz="2400" dirty="0" smtClean="0"/>
            </a:br>
            <a:r>
              <a:rPr lang="ru-RU" sz="2400" dirty="0" smtClean="0"/>
              <a:t>- Барьерная контрацепция при активном герпесе.</a:t>
            </a:r>
            <a:br>
              <a:rPr lang="ru-RU" sz="2400" dirty="0" smtClean="0"/>
            </a:br>
            <a:r>
              <a:rPr lang="ru-RU" sz="2400" dirty="0" smtClean="0"/>
              <a:t>- Чистота и гигиена. Подмываться. Мальчикам – тоже обязательно, промывая под крайней плотью. Менять бельё.</a:t>
            </a:r>
            <a:br>
              <a:rPr lang="ru-RU" sz="2400" dirty="0" smtClean="0"/>
            </a:br>
            <a:r>
              <a:rPr lang="ru-RU" sz="2400" dirty="0" smtClean="0"/>
              <a:t>- Не купаться в грязных водоёмах.</a:t>
            </a:r>
            <a:br>
              <a:rPr lang="ru-RU" sz="2400" dirty="0" smtClean="0"/>
            </a:br>
            <a:r>
              <a:rPr lang="ru-RU" sz="2400" dirty="0" smtClean="0"/>
              <a:t>-Поддерживать иммунитет.</a:t>
            </a:r>
            <a:endParaRPr lang="ru-RU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214290"/>
            <a:ext cx="39082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Работа с инфекцией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928670"/>
            <a:ext cx="8143932" cy="563231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Если нужны антибиотики или противогрибковые препараты – используем.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Все обычные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травы, подбирая дозировки.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Обязательно – местное использование,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+ противовоспалительные: спринцевания, мази во влагалище, прямую кишку, на </a:t>
            </a:r>
            <a:r>
              <a:rPr lang="ru-RU" sz="2400" dirty="0" err="1" smtClean="0"/>
              <a:t>прекцию</a:t>
            </a:r>
            <a:r>
              <a:rPr lang="ru-RU" sz="2400" dirty="0" smtClean="0"/>
              <a:t> органов, </a:t>
            </a:r>
            <a:r>
              <a:rPr lang="ru-RU" sz="2400" dirty="0" err="1" smtClean="0"/>
              <a:t>микроклизмы</a:t>
            </a:r>
            <a:r>
              <a:rPr lang="ru-RU" sz="2400" dirty="0" smtClean="0"/>
              <a:t>, свечи ректальные и вагинальные.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Всё, что уменьшает застой в малом тазу: гимнастика, массаж, травы, гирудотерапия.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Усиливаем дозировки во вторую половину цикла.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Во время месячных – обязательно спринцеваться с использованием </a:t>
            </a:r>
            <a:r>
              <a:rPr lang="ru-RU" sz="2400" dirty="0" err="1" smtClean="0"/>
              <a:t>противоинфекционных</a:t>
            </a:r>
            <a:r>
              <a:rPr lang="ru-RU" sz="2400" dirty="0" smtClean="0"/>
              <a:t> трав (эвкалипт, чистотел, таволга, черёмуха, осина и др.)</a:t>
            </a:r>
            <a:endParaRPr lang="ru-RU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71802" y="214290"/>
            <a:ext cx="279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Спринцевания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Рисунок 4" descr="29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857232"/>
            <a:ext cx="4000528" cy="33747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596" y="4286256"/>
            <a:ext cx="8358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Только кружкой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Эсмарха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! По сути – орошение, жидкость поступает под действием силы тяжести и тут же выливается.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Травы варим. Доводим до кипения, кипятим 2-5 минут. Остужаем, процеживаем. Обычный объём для процедуры – 1 л, можно до 1,5. Во время месячных спринцеваться желательно.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142852"/>
            <a:ext cx="43554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Молочница (кандидоз)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928670"/>
            <a:ext cx="7643866" cy="563231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Причина – нарушение микрофлоры влагалища (антибиотики, гормональные сбои, проблемы иммунитета, нарушение кислотности влагалища). Выделения усиливаются перед месячными.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Спринцевание – содой, 1 ст. л. на 1 л. Девственницам – сидячие ванночки, 5-10 минут. 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Противогрибковые травы: кора осины, эвкалипт, вероника, дурнишник, черёмуха (кора, листья, цветки).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smtClean="0"/>
              <a:t>Свечи и мази с прополисом, пить настойку или водный настой прополиса.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Работать с ЖКТ и иммунитетом.</a:t>
            </a:r>
            <a:endParaRPr lang="ru-RU" sz="2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214290"/>
            <a:ext cx="6325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Эндометриоз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аденомиоз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миомы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00108"/>
            <a:ext cx="8215370" cy="34163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Эндометриоз</a:t>
            </a:r>
            <a:r>
              <a:rPr lang="ru-RU" sz="2400" dirty="0" smtClean="0"/>
              <a:t> и </a:t>
            </a:r>
            <a:r>
              <a:rPr lang="ru-RU" sz="2400" dirty="0" err="1" smtClean="0"/>
              <a:t>аденомиоз</a:t>
            </a:r>
            <a:r>
              <a:rPr lang="ru-RU" sz="2400" dirty="0" smtClean="0"/>
              <a:t> – всегда возникают на фоне пустоты </a:t>
            </a:r>
            <a:r>
              <a:rPr lang="ru-RU" sz="2400" dirty="0" err="1" smtClean="0"/>
              <a:t>ци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Миомы – застойные процессы малого таза.</a:t>
            </a:r>
            <a:br>
              <a:rPr lang="ru-RU" sz="2400" dirty="0" smtClean="0"/>
            </a:br>
            <a:r>
              <a:rPr lang="ru-RU" sz="2400" dirty="0" err="1" smtClean="0"/>
              <a:t>Эндометриоз</a:t>
            </a:r>
            <a:r>
              <a:rPr lang="ru-RU" sz="2400" dirty="0" smtClean="0"/>
              <a:t> – клетки эндометрия оказываются вне матки (брюшина, поверхность кишечника, яичников). Резкие боли, кровотечения.</a:t>
            </a:r>
            <a:br>
              <a:rPr lang="ru-RU" sz="2400" dirty="0" smtClean="0"/>
            </a:br>
            <a:r>
              <a:rPr lang="ru-RU" sz="2400" dirty="0" err="1" smtClean="0"/>
              <a:t>Аденомиоз</a:t>
            </a:r>
            <a:r>
              <a:rPr lang="ru-RU" sz="2400" dirty="0" smtClean="0"/>
              <a:t> – прорастание эндометрия в </a:t>
            </a:r>
            <a:r>
              <a:rPr lang="ru-RU" sz="2400" dirty="0" err="1" smtClean="0"/>
              <a:t>миометрий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Миома – доброкачественная опухоль мышечного слоя (</a:t>
            </a:r>
            <a:r>
              <a:rPr lang="ru-RU" sz="2400" dirty="0" err="1" smtClean="0"/>
              <a:t>миометрия</a:t>
            </a:r>
            <a:r>
              <a:rPr lang="ru-RU" sz="2400" dirty="0" smtClean="0"/>
              <a:t>).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4572008"/>
            <a:ext cx="8215369" cy="120032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Полностью убрать, скорее всего, не получится. Задача – остановить рост, снять воспаление, уменьшить кровопотерю, если она сильная.</a:t>
            </a:r>
            <a:endParaRPr lang="ru-RU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142852"/>
            <a:ext cx="7914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Эндометриоз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</a:rPr>
              <a:t>аденомиоз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, миомы, полипы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785794"/>
            <a:ext cx="8501122" cy="584775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200" dirty="0" smtClean="0"/>
              <a:t>Регулируем цикл. Поддержка </a:t>
            </a:r>
            <a:r>
              <a:rPr lang="ru-RU" sz="2200" dirty="0" err="1" smtClean="0"/>
              <a:t>прогестероновой</a:t>
            </a:r>
            <a:r>
              <a:rPr lang="ru-RU" sz="2200" dirty="0" smtClean="0"/>
              <a:t> фазы.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Убираем травы и </a:t>
            </a:r>
            <a:r>
              <a:rPr lang="ru-RU" sz="2200" u="sng" dirty="0" smtClean="0"/>
              <a:t>еду</a:t>
            </a:r>
            <a:r>
              <a:rPr lang="ru-RU" sz="2200" dirty="0" smtClean="0"/>
              <a:t>, увеличивающие количество эстрогенов.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Во время месячных – </a:t>
            </a:r>
            <a:r>
              <a:rPr lang="ru-RU" sz="2200" dirty="0" err="1" smtClean="0"/>
              <a:t>маткосокращающие</a:t>
            </a:r>
            <a:r>
              <a:rPr lang="ru-RU" sz="2200" dirty="0" smtClean="0"/>
              <a:t> </a:t>
            </a:r>
            <a:r>
              <a:rPr lang="ru-RU" sz="2200" dirty="0" err="1" smtClean="0"/>
              <a:t>андрогенные</a:t>
            </a:r>
            <a:r>
              <a:rPr lang="ru-RU" sz="2200" dirty="0" smtClean="0"/>
              <a:t> травы: ярутка, пастушья сумка. Вне месячных – хвоя, живица, грецкий орех, туя.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Противовоспалительные травы.</a:t>
            </a:r>
          </a:p>
          <a:p>
            <a:pPr marL="457200" indent="-457200">
              <a:buAutoNum type="arabicPeriod"/>
            </a:pPr>
            <a:r>
              <a:rPr lang="ru-RU" sz="2200" dirty="0" smtClean="0"/>
              <a:t>Травы, улучшающие циркуляцию крови, убирающие застои.</a:t>
            </a:r>
            <a:br>
              <a:rPr lang="ru-RU" sz="2200" dirty="0" smtClean="0"/>
            </a:br>
            <a:r>
              <a:rPr lang="ru-RU" sz="2200" dirty="0" smtClean="0"/>
              <a:t>- </a:t>
            </a:r>
            <a:r>
              <a:rPr lang="ru-RU" sz="2200" dirty="0" err="1" smtClean="0"/>
              <a:t>Кроворазжижающие</a:t>
            </a:r>
            <a:r>
              <a:rPr lang="ru-RU" sz="2200" dirty="0" smtClean="0"/>
              <a:t> (донник, таволга, ива и др.)</a:t>
            </a:r>
          </a:p>
          <a:p>
            <a:pPr marL="457200" indent="-457200"/>
            <a:r>
              <a:rPr lang="ru-RU" sz="2200" dirty="0" smtClean="0"/>
              <a:t>       - Чага, кожура мандарина, лист лопуха, подорожника, берёзы, </a:t>
            </a:r>
            <a:r>
              <a:rPr lang="ru-RU" sz="2200" dirty="0" err="1" smtClean="0"/>
              <a:t>грушанка</a:t>
            </a:r>
            <a:r>
              <a:rPr lang="ru-RU" sz="2200" dirty="0" smtClean="0"/>
              <a:t>, вереск, дягиль, пион.</a:t>
            </a:r>
            <a:br>
              <a:rPr lang="ru-RU" sz="2200" dirty="0" smtClean="0"/>
            </a:br>
            <a:r>
              <a:rPr lang="ru-RU" sz="2200" dirty="0" smtClean="0"/>
              <a:t>- Гирудотерапия.</a:t>
            </a:r>
          </a:p>
          <a:p>
            <a:pPr marL="457200" indent="-457200">
              <a:buAutoNum type="arabicPeriod" startAt="6"/>
            </a:pPr>
            <a:r>
              <a:rPr lang="ru-RU" sz="2200" dirty="0" smtClean="0"/>
              <a:t>При обильных кровотечениях – кровоостанавливающие.</a:t>
            </a:r>
          </a:p>
          <a:p>
            <a:pPr marL="457200" indent="-457200">
              <a:buAutoNum type="arabicPeriod" startAt="6"/>
            </a:pPr>
            <a:r>
              <a:rPr lang="ru-RU" sz="2200" dirty="0" smtClean="0"/>
              <a:t>При полипах – антивирусные травы.</a:t>
            </a:r>
          </a:p>
          <a:p>
            <a:pPr marL="457200" indent="-457200">
              <a:buAutoNum type="arabicPeriod" startAt="6"/>
            </a:pPr>
            <a:r>
              <a:rPr lang="ru-RU" sz="2200" dirty="0" smtClean="0"/>
              <a:t>Обязательно – спринцевания, особенно во время месячных (туя, чистотел, эвкалипт, таволга).</a:t>
            </a:r>
          </a:p>
          <a:p>
            <a:pPr marL="457200" indent="-457200">
              <a:buAutoNum type="arabicPeriod" startAt="6"/>
            </a:pPr>
            <a:r>
              <a:rPr lang="ru-RU" sz="2200" dirty="0" smtClean="0"/>
              <a:t>Поддержка резервов всего организма (</a:t>
            </a:r>
            <a:r>
              <a:rPr lang="ru-RU" sz="2200" dirty="0" err="1" smtClean="0"/>
              <a:t>антистресс</a:t>
            </a:r>
            <a:r>
              <a:rPr lang="ru-RU" sz="2200" dirty="0" smtClean="0"/>
              <a:t>, ЖВС).</a:t>
            </a:r>
          </a:p>
          <a:p>
            <a:pPr marL="457200" indent="-457200">
              <a:buAutoNum type="arabicPeriod" startAt="6"/>
            </a:pPr>
            <a:r>
              <a:rPr lang="ru-RU" sz="2200" dirty="0" smtClean="0"/>
              <a:t>Пищеварение, почки, мозговое кровообращение.</a:t>
            </a:r>
            <a:endParaRPr lang="ru-RU" sz="22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85728"/>
            <a:ext cx="43166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Ещё частые проблемы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1071546"/>
            <a:ext cx="7715304" cy="4154984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Эрозия шейки матки.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+ заживляющие, пить и местно.</a:t>
            </a:r>
          </a:p>
          <a:p>
            <a:r>
              <a:rPr lang="ru-RU" sz="2400" dirty="0" smtClean="0"/>
              <a:t>2. Кисты яичников. Регулируем все фазы цикла + противовоспалительные и почечные травы.</a:t>
            </a:r>
            <a:br>
              <a:rPr lang="ru-RU" sz="2400" dirty="0" smtClean="0"/>
            </a:br>
            <a:r>
              <a:rPr lang="ru-RU" sz="2400" dirty="0" smtClean="0"/>
              <a:t>Семена подорожника – 1 ст. л. Залить холодной водой, съесть.</a:t>
            </a:r>
            <a:br>
              <a:rPr lang="ru-RU" sz="2400" dirty="0" smtClean="0"/>
            </a:br>
            <a:r>
              <a:rPr lang="ru-RU" sz="2400" dirty="0" smtClean="0"/>
              <a:t>3. Киста </a:t>
            </a:r>
            <a:r>
              <a:rPr lang="ru-RU" sz="2400" dirty="0" err="1" smtClean="0"/>
              <a:t>эндометриозная</a:t>
            </a:r>
            <a:r>
              <a:rPr lang="ru-RU" sz="2400" dirty="0" smtClean="0"/>
              <a:t> – только операция.</a:t>
            </a:r>
            <a:br>
              <a:rPr lang="ru-RU" sz="2400" dirty="0" smtClean="0"/>
            </a:br>
            <a:r>
              <a:rPr lang="ru-RU" sz="2400" dirty="0" smtClean="0"/>
              <a:t>4. Любые бели – работаем с инфекцией.</a:t>
            </a:r>
            <a:br>
              <a:rPr lang="ru-RU" sz="2400" dirty="0" smtClean="0"/>
            </a:br>
            <a:r>
              <a:rPr lang="ru-RU" sz="2400" dirty="0" smtClean="0"/>
              <a:t>5. Герпес – </a:t>
            </a:r>
            <a:r>
              <a:rPr lang="ru-RU" sz="2400" dirty="0" err="1" smtClean="0"/>
              <a:t>противоинфекционные</a:t>
            </a:r>
            <a:r>
              <a:rPr lang="ru-RU" sz="2400" dirty="0" smtClean="0"/>
              <a:t> + иммунитет. Хорошо работают грецкий орех, эфирные масла лаванды и чайного дерева.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8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0" name="Picture 6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286676" cy="471765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57290" y="285728"/>
            <a:ext cx="6887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Фолликулы, яйцеклетка, жёлтое тело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0"/>
            <a:ext cx="359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Молочные железы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571480"/>
            <a:ext cx="8072494" cy="618630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200" b="1" u="sng" dirty="0" smtClean="0"/>
              <a:t>Проблемы.</a:t>
            </a: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dirty="0" smtClean="0"/>
              <a:t>1. Нарушение циркуляции лимфы (застои, кисты, отёк, воспаление, отложение </a:t>
            </a:r>
            <a:r>
              <a:rPr lang="ru-RU" sz="2200" dirty="0" err="1" smtClean="0"/>
              <a:t>кальцинатов</a:t>
            </a:r>
            <a:r>
              <a:rPr lang="ru-RU" sz="2200" dirty="0" smtClean="0"/>
              <a:t>, фиброз).</a:t>
            </a:r>
          </a:p>
          <a:p>
            <a:r>
              <a:rPr lang="ru-RU" sz="2200" b="1" u="sng" dirty="0" smtClean="0"/>
              <a:t>Причины.</a:t>
            </a:r>
            <a:r>
              <a:rPr lang="ru-RU" sz="2200" u="sng" dirty="0" smtClean="0"/>
              <a:t/>
            </a:r>
            <a:br>
              <a:rPr lang="ru-RU" sz="2200" u="sng" dirty="0" smtClean="0"/>
            </a:br>
            <a:r>
              <a:rPr lang="ru-RU" sz="2200" dirty="0" smtClean="0"/>
              <a:t>- Механическое </a:t>
            </a:r>
            <a:r>
              <a:rPr lang="ru-RU" sz="2200" dirty="0" err="1" smtClean="0"/>
              <a:t>пережимание</a:t>
            </a:r>
            <a:r>
              <a:rPr lang="ru-RU" sz="2200" dirty="0" smtClean="0"/>
              <a:t>. Лифчик с косточками, тесный лифчик (в ПМС нужен другой!!!), спортивный лифчик с большим количеством эластических волокон, ремень безопасности, сон на животе.</a:t>
            </a:r>
            <a:br>
              <a:rPr lang="ru-RU" sz="2200" dirty="0" smtClean="0"/>
            </a:br>
            <a:r>
              <a:rPr lang="ru-RU" sz="2200" dirty="0" smtClean="0"/>
              <a:t>- Гормональные нарушения второй фазы цикла.</a:t>
            </a:r>
            <a:br>
              <a:rPr lang="ru-RU" sz="2200" dirty="0" smtClean="0"/>
            </a:br>
            <a:r>
              <a:rPr lang="ru-RU" sz="2200" dirty="0" smtClean="0"/>
              <a:t>- Отёки и застои всего организма.</a:t>
            </a:r>
            <a:br>
              <a:rPr lang="ru-RU" sz="2200" dirty="0" smtClean="0"/>
            </a:br>
            <a:r>
              <a:rPr lang="ru-RU" sz="2200" dirty="0" smtClean="0"/>
              <a:t>- Большой размер груди.</a:t>
            </a:r>
            <a:br>
              <a:rPr lang="ru-RU" sz="2200" dirty="0" smtClean="0"/>
            </a:br>
            <a:r>
              <a:rPr lang="ru-RU" sz="2200" b="1" u="sng" dirty="0" smtClean="0"/>
              <a:t>Что делаем.</a:t>
            </a:r>
          </a:p>
          <a:p>
            <a:r>
              <a:rPr lang="ru-RU" sz="2200" dirty="0" smtClean="0"/>
              <a:t>- Убираем механическое сдавливание.</a:t>
            </a:r>
            <a:br>
              <a:rPr lang="ru-RU" sz="2200" dirty="0" smtClean="0"/>
            </a:br>
            <a:r>
              <a:rPr lang="ru-RU" sz="2200" dirty="0" smtClean="0"/>
              <a:t>- </a:t>
            </a:r>
            <a:r>
              <a:rPr lang="ru-RU" sz="2200" dirty="0" err="1" smtClean="0"/>
              <a:t>Лимфодренажный</a:t>
            </a:r>
            <a:r>
              <a:rPr lang="ru-RU" sz="2200" dirty="0" smtClean="0"/>
              <a:t> массаж.</a:t>
            </a:r>
            <a:br>
              <a:rPr lang="ru-RU" sz="2200" dirty="0" smtClean="0"/>
            </a:br>
            <a:r>
              <a:rPr lang="ru-RU" sz="2200" dirty="0" smtClean="0"/>
              <a:t>- Регуляция второй фазы цикла.</a:t>
            </a:r>
            <a:br>
              <a:rPr lang="ru-RU" sz="2200" dirty="0" smtClean="0"/>
            </a:br>
            <a:r>
              <a:rPr lang="ru-RU" sz="2200" dirty="0" smtClean="0"/>
              <a:t>- Снятие отёков (почки, </a:t>
            </a:r>
            <a:r>
              <a:rPr lang="ru-RU" sz="2200" dirty="0" err="1" smtClean="0"/>
              <a:t>жкт</a:t>
            </a:r>
            <a:r>
              <a:rPr lang="ru-RU" sz="2200" dirty="0" smtClean="0"/>
              <a:t> и др.).</a:t>
            </a:r>
          </a:p>
          <a:p>
            <a:r>
              <a:rPr lang="ru-RU" sz="2200" dirty="0" smtClean="0"/>
              <a:t>- Снятие воспаления. Местно – мази и примочки из сабельника, грецкого ореха, моркови, листа лопуха, листа капусты.</a:t>
            </a:r>
            <a:endParaRPr lang="ru-RU" sz="22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142852"/>
            <a:ext cx="35982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Молочные железы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785794"/>
            <a:ext cx="8286808" cy="2215991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b="1" u="sng" dirty="0" smtClean="0"/>
              <a:t>Проблемы.</a:t>
            </a:r>
            <a:r>
              <a:rPr lang="ru-RU" sz="2300" dirty="0" smtClean="0"/>
              <a:t> Застой молока, мастит. Профилактика – сцеживать излишки, не </a:t>
            </a:r>
            <a:r>
              <a:rPr lang="ru-RU" sz="2300" dirty="0" err="1" smtClean="0"/>
              <a:t>передавливать</a:t>
            </a:r>
            <a:r>
              <a:rPr lang="ru-RU" sz="2300" dirty="0" smtClean="0"/>
              <a:t> грудь механически.</a:t>
            </a:r>
            <a:br>
              <a:rPr lang="ru-RU" sz="2300" dirty="0" smtClean="0"/>
            </a:br>
            <a:r>
              <a:rPr lang="ru-RU" sz="2300" b="1" u="sng" dirty="0" smtClean="0"/>
              <a:t>Если случилось</a:t>
            </a:r>
            <a:r>
              <a:rPr lang="ru-RU" sz="2300" dirty="0" smtClean="0"/>
              <a:t>. Работаем, как с воспалением. Противовоспалительные травы внутрь и снаружи в режиме острого воспаления (часто, понемножку. </a:t>
            </a:r>
            <a:br>
              <a:rPr lang="ru-RU" sz="2300" dirty="0" smtClean="0"/>
            </a:br>
            <a:r>
              <a:rPr lang="ru-RU" sz="2300" dirty="0" smtClean="0"/>
              <a:t>Мягкий </a:t>
            </a:r>
            <a:r>
              <a:rPr lang="ru-RU" sz="2300" dirty="0" err="1" smtClean="0"/>
              <a:t>лимфодренажный</a:t>
            </a:r>
            <a:r>
              <a:rPr lang="ru-RU" sz="2300" dirty="0" smtClean="0"/>
              <a:t> массаж, разминаем и сцеживаем.</a:t>
            </a:r>
            <a:endParaRPr lang="ru-RU" sz="2300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3071810"/>
            <a:ext cx="8286808" cy="363176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300" b="1" u="sng" dirty="0" smtClean="0"/>
              <a:t>Рак молочной железы.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- Операция, по показаниям – химическая терапия на фоне поддержки травами.</a:t>
            </a:r>
            <a:br>
              <a:rPr lang="ru-RU" sz="2300" dirty="0" smtClean="0"/>
            </a:br>
            <a:r>
              <a:rPr lang="ru-RU" sz="2300" dirty="0" smtClean="0"/>
              <a:t>- Убираем всё эстрогенное, и травы, </a:t>
            </a:r>
            <a:r>
              <a:rPr lang="ru-RU" sz="2300" u="sng" dirty="0" smtClean="0"/>
              <a:t>и еду</a:t>
            </a:r>
            <a:r>
              <a:rPr lang="ru-RU" sz="2300" dirty="0" smtClean="0"/>
              <a:t>.</a:t>
            </a:r>
            <a:br>
              <a:rPr lang="ru-RU" sz="2300" dirty="0" smtClean="0"/>
            </a:br>
            <a:r>
              <a:rPr lang="ru-RU" sz="2300" dirty="0" smtClean="0"/>
              <a:t>- Травы противовоспалительные + </a:t>
            </a:r>
            <a:r>
              <a:rPr lang="ru-RU" sz="2300" dirty="0" err="1" smtClean="0"/>
              <a:t>лимфодренаж</a:t>
            </a:r>
            <a:r>
              <a:rPr lang="ru-RU" sz="2300" dirty="0" smtClean="0"/>
              <a:t> (хвощ, лист лопуха, подорожника, смородины, чага, цитрусы.</a:t>
            </a:r>
          </a:p>
          <a:p>
            <a:r>
              <a:rPr lang="ru-RU" sz="2300" dirty="0" smtClean="0"/>
              <a:t>- Местно – вяжущие (корень и лист бадана, кора вяза, дуба, ивы, корень кровохлёбки и др.), компрессы из тёртой моркови. Алоэ – можно, но осторожно: разрушает опухоль, но разрушающаяся опухоль может дать сепсис. После операции – хорошо.</a:t>
            </a:r>
            <a:endParaRPr lang="ru-RU" sz="23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6050" y="214290"/>
            <a:ext cx="27562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Контрацепция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000108"/>
            <a:ext cx="8072494" cy="1938992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u="sng" dirty="0" smtClean="0"/>
              <a:t>Минусы гормональной контрацепции.</a:t>
            </a:r>
          </a:p>
          <a:p>
            <a:pPr>
              <a:buFontTx/>
              <a:buChar char="-"/>
            </a:pPr>
            <a:r>
              <a:rPr lang="ru-RU" sz="2400" dirty="0" smtClean="0"/>
              <a:t>Нарушает нормальный гормональный баланс.</a:t>
            </a:r>
            <a:br>
              <a:rPr lang="ru-RU" sz="2400" dirty="0" smtClean="0"/>
            </a:br>
            <a:r>
              <a:rPr lang="ru-RU" sz="2400" dirty="0" smtClean="0"/>
              <a:t>- Нарушает работу </a:t>
            </a:r>
            <a:r>
              <a:rPr lang="ru-RU" sz="2400" dirty="0" err="1" smtClean="0"/>
              <a:t>жкт</a:t>
            </a:r>
            <a:r>
              <a:rPr lang="ru-RU" sz="2400" dirty="0" smtClean="0"/>
              <a:t>.</a:t>
            </a:r>
          </a:p>
          <a:p>
            <a:pPr>
              <a:buFontTx/>
              <a:buChar char="-"/>
            </a:pPr>
            <a:r>
              <a:rPr lang="ru-RU" sz="2400" dirty="0" smtClean="0"/>
              <a:t> Усиливает вероятность онкологических процессов в гинекологии.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2910" y="3071810"/>
            <a:ext cx="8072494" cy="267765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Предпочтительные варианты – барьерная (механическая, химическая), прерванный половой акт, по дням цикла (не очень надёжный вариант).</a:t>
            </a:r>
          </a:p>
          <a:p>
            <a:r>
              <a:rPr lang="ru-RU" sz="2400" u="sng" dirty="0" smtClean="0"/>
              <a:t>Травы, которые можно местно использовать </a:t>
            </a:r>
            <a:r>
              <a:rPr lang="ru-RU" sz="2400" dirty="0" smtClean="0"/>
              <a:t>(отвары, мази): корни и лист бадана, туя, грецкий орех, воробейник, веточки можжевельника казацкого и кипариса, кожура и свежий сок цитрусов, </a:t>
            </a:r>
            <a:r>
              <a:rPr lang="ru-RU" sz="2400" smtClean="0"/>
              <a:t>корни кубышки, лист лавра.</a:t>
            </a:r>
            <a:endParaRPr lang="ru-RU" sz="2400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thospermum_officinale_(plant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285729"/>
            <a:ext cx="4071966" cy="54292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24" y="5786454"/>
            <a:ext cx="77339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Благодарю за внимание!</a:t>
            </a:r>
            <a:endParaRPr lang="ru-RU" sz="5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5143512"/>
            <a:ext cx="38751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Воробейник лекарственный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36" y="214290"/>
            <a:ext cx="3813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Количество ооцитов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214422"/>
            <a:ext cx="7000924" cy="1200329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Внутриутробный период – 5-7 млн.</a:t>
            </a:r>
            <a:br>
              <a:rPr lang="ru-RU" sz="2400" dirty="0" smtClean="0"/>
            </a:br>
            <a:r>
              <a:rPr lang="ru-RU" sz="2400" dirty="0" smtClean="0"/>
              <a:t>Младенчество – 1-2 млн.</a:t>
            </a:r>
            <a:br>
              <a:rPr lang="ru-RU" sz="2400" dirty="0" smtClean="0"/>
            </a:br>
            <a:r>
              <a:rPr lang="ru-RU" sz="2400" dirty="0" err="1" smtClean="0"/>
              <a:t>Пубертат</a:t>
            </a:r>
            <a:r>
              <a:rPr lang="ru-RU" sz="2400" dirty="0" smtClean="0"/>
              <a:t> – 100-200 тыс.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2643182"/>
            <a:ext cx="7072362" cy="341632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Каждый менструальный цикл активируется 3-30 </a:t>
            </a:r>
            <a:r>
              <a:rPr lang="ru-RU" sz="2400" dirty="0" err="1" smtClean="0"/>
              <a:t>примордиальных</a:t>
            </a:r>
            <a:r>
              <a:rPr lang="ru-RU" sz="2400" dirty="0" smtClean="0"/>
              <a:t> фолликулов.</a:t>
            </a:r>
          </a:p>
          <a:p>
            <a:endParaRPr lang="ru-RU" sz="2400" dirty="0" smtClean="0"/>
          </a:p>
          <a:p>
            <a:r>
              <a:rPr lang="ru-RU" sz="2400" dirty="0" smtClean="0"/>
              <a:t>В течение репродуктивного периода </a:t>
            </a:r>
            <a:r>
              <a:rPr lang="ru-RU" sz="2400" dirty="0" err="1" smtClean="0"/>
              <a:t>овулируют</a:t>
            </a:r>
            <a:r>
              <a:rPr lang="ru-RU" sz="2400" dirty="0" smtClean="0"/>
              <a:t> не более 400-500 фолликулов. </a:t>
            </a:r>
            <a:br>
              <a:rPr lang="ru-RU" sz="2400" dirty="0" smtClean="0"/>
            </a:br>
            <a:endParaRPr lang="ru-RU" sz="2400" dirty="0" smtClean="0"/>
          </a:p>
          <a:p>
            <a:r>
              <a:rPr lang="ru-RU" sz="2400" dirty="0" err="1" smtClean="0"/>
              <a:t>Примордиальные</a:t>
            </a:r>
            <a:r>
              <a:rPr lang="ru-RU" sz="2400" dirty="0" smtClean="0"/>
              <a:t> фолликулы диплоидны. Мейоз с образованием гаплоидной яйцеклетки происходит при созревании фолликула.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75" y="0"/>
            <a:ext cx="8854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Гормональная регуляция менструального цикла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Рисунок 3" descr="slide-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571479"/>
            <a:ext cx="8382028" cy="62865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075" y="142852"/>
            <a:ext cx="88549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Гормональная регуляция менструального цикла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000108"/>
            <a:ext cx="7786742" cy="489364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Гипоталамус. Гонадотропный </a:t>
            </a:r>
            <a:r>
              <a:rPr lang="ru-RU" sz="2400" dirty="0" err="1" smtClean="0"/>
              <a:t>релизинг-гормон</a:t>
            </a:r>
            <a:r>
              <a:rPr lang="ru-RU" sz="2400" dirty="0" smtClean="0"/>
              <a:t> (</a:t>
            </a:r>
            <a:r>
              <a:rPr lang="ru-RU" sz="2400" dirty="0" err="1" smtClean="0"/>
              <a:t>ГнРГ</a:t>
            </a:r>
            <a:r>
              <a:rPr lang="ru-RU" sz="2400" dirty="0" smtClean="0"/>
              <a:t>). Стимулирует выработку гипофизарных гормонов.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Гипофиз. </a:t>
            </a:r>
            <a:r>
              <a:rPr lang="ru-RU" sz="2400" dirty="0" err="1" smtClean="0"/>
              <a:t>Лютеинизирующий</a:t>
            </a:r>
            <a:r>
              <a:rPr lang="ru-RU" sz="2400" dirty="0" smtClean="0"/>
              <a:t> гормон (ЛГ), пролактин, Фолликулостимулирующий гормон (ФСГ).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Развивающийся фолликул. Эстрогены. Активизируют рост эндометрия матки и развитие яйцеклетки, подавляют выработку </a:t>
            </a:r>
            <a:r>
              <a:rPr lang="ru-RU" sz="2400" dirty="0" err="1" smtClean="0"/>
              <a:t>ГнР</a:t>
            </a:r>
            <a:r>
              <a:rPr lang="ru-RU" sz="2400" dirty="0" smtClean="0"/>
              <a:t>, ФСГ.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Жёлтое тело. Прогестерон. Подавление развития фолликулов, подавление секреции ФСГ, подготовка эндометрия к имплантации зародыша, образование слизи. </a:t>
            </a:r>
          </a:p>
          <a:p>
            <a:pPr marL="457200" indent="-457200">
              <a:buFontTx/>
              <a:buAutoNum type="arabicPeriod"/>
            </a:pPr>
            <a:r>
              <a:rPr lang="ru-RU" sz="2400" dirty="0" smtClean="0"/>
              <a:t>Разрушение жёлтого тела и отсутствие беременности - падение уровня эстрогена и прогестерона, месячные.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142852"/>
            <a:ext cx="6114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Проблемы женской половой системы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714356"/>
            <a:ext cx="8143932" cy="6001643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Гормональные сбои. </a:t>
            </a:r>
          </a:p>
          <a:p>
            <a:r>
              <a:rPr lang="ru-RU" sz="2400" dirty="0" smtClean="0"/>
              <a:t>  - Всё, регулирующее цикл, + ЩЖ, надпочечники, пищеварительная система (</a:t>
            </a:r>
            <a:r>
              <a:rPr lang="ru-RU" sz="2400" u="sng" dirty="0" smtClean="0"/>
              <a:t>печень</a:t>
            </a:r>
            <a:r>
              <a:rPr lang="ru-RU" sz="2400" dirty="0" smtClean="0"/>
              <a:t>).</a:t>
            </a:r>
            <a:br>
              <a:rPr lang="ru-RU" sz="2400" dirty="0" smtClean="0"/>
            </a:br>
            <a:r>
              <a:rPr lang="ru-RU" sz="2400" dirty="0" smtClean="0"/>
              <a:t>  - Стрессовые ситуации.</a:t>
            </a:r>
            <a:br>
              <a:rPr lang="ru-RU" sz="2400" dirty="0" smtClean="0"/>
            </a:br>
            <a:r>
              <a:rPr lang="ru-RU" sz="2400" dirty="0" smtClean="0"/>
              <a:t>  - Возрастные проблемы (до репродукции, во время, после).</a:t>
            </a:r>
          </a:p>
          <a:p>
            <a:r>
              <a:rPr lang="ru-RU" sz="2400" dirty="0" smtClean="0"/>
              <a:t>2. Инфекции. </a:t>
            </a:r>
            <a:r>
              <a:rPr lang="ru-RU" sz="2400" dirty="0" err="1" smtClean="0"/>
              <a:t>Эндоинфекции</a:t>
            </a:r>
            <a:r>
              <a:rPr lang="ru-RU" sz="2400" dirty="0" smtClean="0"/>
              <a:t>, </a:t>
            </a:r>
            <a:r>
              <a:rPr lang="ru-RU" sz="2400" dirty="0" err="1" smtClean="0"/>
              <a:t>экзоинфекции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3. Травмы (роды и др.)</a:t>
            </a:r>
          </a:p>
          <a:p>
            <a:r>
              <a:rPr lang="ru-RU" sz="2400" dirty="0" smtClean="0"/>
              <a:t>4. Опущение органов.</a:t>
            </a:r>
            <a:br>
              <a:rPr lang="ru-RU" sz="2400" dirty="0" smtClean="0"/>
            </a:br>
            <a:r>
              <a:rPr lang="ru-RU" sz="2400" dirty="0" smtClean="0"/>
              <a:t>5. Воспалительные процессы.</a:t>
            </a:r>
            <a:br>
              <a:rPr lang="ru-RU" sz="2400" dirty="0" smtClean="0"/>
            </a:br>
            <a:r>
              <a:rPr lang="ru-RU" sz="2400" dirty="0" smtClean="0"/>
              <a:t>6. Кисты, доброкачественные опухоли.</a:t>
            </a:r>
            <a:br>
              <a:rPr lang="ru-RU" sz="2400" dirty="0" smtClean="0"/>
            </a:br>
            <a:r>
              <a:rPr lang="ru-RU" sz="2400" dirty="0" smtClean="0"/>
              <a:t>7. Проблемы перемещения клеток. </a:t>
            </a:r>
            <a:r>
              <a:rPr lang="ru-RU" sz="2400" dirty="0" err="1" smtClean="0"/>
              <a:t>Эндометриоз</a:t>
            </a:r>
            <a:r>
              <a:rPr lang="ru-RU" sz="2400" dirty="0" smtClean="0"/>
              <a:t>, внематочная беременность.</a:t>
            </a:r>
            <a:br>
              <a:rPr lang="ru-RU" sz="2400" dirty="0" smtClean="0"/>
            </a:br>
            <a:r>
              <a:rPr lang="ru-RU" sz="2400" dirty="0" smtClean="0"/>
              <a:t>8. Беременность, вынашивание, роды, лактация.</a:t>
            </a:r>
            <a:br>
              <a:rPr lang="ru-RU" sz="2400" dirty="0" smtClean="0"/>
            </a:br>
            <a:r>
              <a:rPr lang="ru-RU" sz="2400" dirty="0" smtClean="0"/>
              <a:t>9. Сочетание перечисленных вариантов. </a:t>
            </a:r>
            <a:br>
              <a:rPr lang="ru-RU" sz="2400" dirty="0" smtClean="0"/>
            </a:br>
            <a:r>
              <a:rPr lang="ru-RU" sz="2400" dirty="0" smtClean="0"/>
              <a:t>10. Дополнительные проблемы (избыточная кровопотеря и её последствия, проблемы молочных желёз и др.)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214290"/>
            <a:ext cx="6009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Какими должны быть месячные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28662" y="1000108"/>
            <a:ext cx="7572427" cy="452431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Продолжительность – 4 (5) дней.</a:t>
            </a:r>
            <a:br>
              <a:rPr lang="ru-RU" sz="2400" dirty="0" smtClean="0"/>
            </a:br>
            <a:r>
              <a:rPr lang="ru-RU" sz="2400" dirty="0" smtClean="0"/>
              <a:t>2. Обильных дней 1 (2).</a:t>
            </a:r>
            <a:br>
              <a:rPr lang="ru-RU" sz="2400" dirty="0" smtClean="0"/>
            </a:br>
            <a:r>
              <a:rPr lang="ru-RU" sz="2400" dirty="0" smtClean="0"/>
              <a:t>3. Не должно быть крупных сгустков.</a:t>
            </a:r>
            <a:br>
              <a:rPr lang="ru-RU" sz="2400" dirty="0" smtClean="0"/>
            </a:br>
            <a:r>
              <a:rPr lang="ru-RU" sz="2400" dirty="0" smtClean="0"/>
              <a:t>4. Не должно быть острой боли.</a:t>
            </a:r>
            <a:br>
              <a:rPr lang="ru-RU" sz="2400" dirty="0" smtClean="0"/>
            </a:br>
            <a:r>
              <a:rPr lang="ru-RU" sz="2400" dirty="0" smtClean="0"/>
              <a:t>5. По обилию. В обильный день – 1 большая или 2 средних прокладки (или тампона) + перемена на ночь.</a:t>
            </a:r>
            <a:br>
              <a:rPr lang="ru-RU" sz="2400" dirty="0" smtClean="0"/>
            </a:br>
            <a:r>
              <a:rPr lang="ru-RU" sz="2400" dirty="0" smtClean="0"/>
              <a:t>6. Кровь не должна быть ни слишком тёмной, ни ярко-алой.</a:t>
            </a:r>
            <a:br>
              <a:rPr lang="ru-RU" sz="2400" dirty="0" smtClean="0"/>
            </a:br>
            <a:r>
              <a:rPr lang="ru-RU" sz="2400" dirty="0" smtClean="0"/>
              <a:t>7. Не должно быть сильного ПМС:</a:t>
            </a:r>
            <a:br>
              <a:rPr lang="ru-RU" sz="2400" dirty="0" smtClean="0"/>
            </a:br>
            <a:r>
              <a:rPr lang="ru-RU" sz="2400" dirty="0" smtClean="0"/>
              <a:t>  - Грудь перед месячными не должна набухать и болеть.</a:t>
            </a:r>
            <a:br>
              <a:rPr lang="ru-RU" sz="2400" dirty="0" smtClean="0"/>
            </a:br>
            <a:r>
              <a:rPr lang="ru-RU" sz="2400" dirty="0" smtClean="0"/>
              <a:t>  - Не должно быть усиления отёков.</a:t>
            </a:r>
            <a:br>
              <a:rPr lang="ru-RU" sz="2400" dirty="0" smtClean="0"/>
            </a:br>
            <a:r>
              <a:rPr lang="ru-RU" sz="2400" dirty="0" smtClean="0"/>
              <a:t>  - Не должно слишком сильно скакать настроение.</a:t>
            </a:r>
            <a:endParaRPr lang="ru-RU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1148</Words>
  <PresentationFormat>Экран (4:3)</PresentationFormat>
  <Paragraphs>186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Olga</cp:lastModifiedBy>
  <cp:revision>16</cp:revision>
  <dcterms:created xsi:type="dcterms:W3CDTF">2026-04-27T11:56:59Z</dcterms:created>
  <dcterms:modified xsi:type="dcterms:W3CDTF">2026-04-29T09:59:16Z</dcterms:modified>
</cp:coreProperties>
</file>