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86" r:id="rId11"/>
    <p:sldId id="287" r:id="rId12"/>
    <p:sldId id="288" r:id="rId13"/>
    <p:sldId id="289" r:id="rId14"/>
    <p:sldId id="290" r:id="rId15"/>
    <p:sldId id="291" r:id="rId16"/>
    <p:sldId id="266" r:id="rId17"/>
    <p:sldId id="267" r:id="rId18"/>
    <p:sldId id="292" r:id="rId19"/>
    <p:sldId id="301" r:id="rId20"/>
    <p:sldId id="302" r:id="rId21"/>
    <p:sldId id="268" r:id="rId22"/>
    <p:sldId id="269" r:id="rId23"/>
    <p:sldId id="270" r:id="rId24"/>
    <p:sldId id="271" r:id="rId25"/>
    <p:sldId id="272" r:id="rId26"/>
    <p:sldId id="293" r:id="rId27"/>
    <p:sldId id="294" r:id="rId28"/>
    <p:sldId id="298" r:id="rId29"/>
    <p:sldId id="299" r:id="rId30"/>
    <p:sldId id="300" r:id="rId31"/>
    <p:sldId id="275" r:id="rId32"/>
    <p:sldId id="296" r:id="rId33"/>
    <p:sldId id="297" r:id="rId34"/>
    <p:sldId id="278" r:id="rId35"/>
    <p:sldId id="279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640D"/>
    <a:srgbClr val="A68A12"/>
    <a:srgbClr val="8CB21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22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85852" y="214290"/>
            <a:ext cx="721523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79640D"/>
                </a:solidFill>
              </a:rPr>
              <a:t>Резервы организма. </a:t>
            </a:r>
          </a:p>
          <a:p>
            <a:pPr algn="ctr"/>
            <a:r>
              <a:rPr lang="ru-RU" sz="5400" b="1" dirty="0" smtClean="0">
                <a:solidFill>
                  <a:srgbClr val="79640D"/>
                </a:solidFill>
              </a:rPr>
              <a:t>Стресс и усталость. </a:t>
            </a:r>
          </a:p>
          <a:p>
            <a:pPr algn="ctr"/>
            <a:r>
              <a:rPr lang="ru-RU" sz="5400" b="1" dirty="0" smtClean="0">
                <a:solidFill>
                  <a:srgbClr val="79640D"/>
                </a:solidFill>
              </a:rPr>
              <a:t>Восстановление сил.</a:t>
            </a:r>
            <a:endParaRPr lang="ru-RU" sz="5400" b="1" dirty="0">
              <a:solidFill>
                <a:srgbClr val="79640D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86182" y="5715016"/>
            <a:ext cx="22525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79640D"/>
                </a:solidFill>
              </a:rPr>
              <a:t>Лекция 11</a:t>
            </a:r>
            <a:endParaRPr lang="ru-RU" sz="3600" b="1" dirty="0">
              <a:solidFill>
                <a:srgbClr val="79640D"/>
              </a:solidFill>
            </a:endParaRPr>
          </a:p>
        </p:txBody>
      </p:sp>
      <p:pic>
        <p:nvPicPr>
          <p:cNvPr id="6" name="Рисунок 5" descr="bssV2NwvAuDjY_u3QaMOq_W2dNQHqFQxfApTRDrkgpuOVU4V9o3rF00aKqfa5a9kZTWMef7v7Q-aq7oRcP2_YTwJUp6cv1Tw4rKqaxejijlzY-LVhjqR5ygO1cVvYJDIW5ZVwWaJ-APbz7CmGCSor6-9S-QwpHfRxTVkw3D_fvUsDgKOU6VSpuZqfKiHJk5xu7_7Vs_vxjI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2714620"/>
            <a:ext cx="2857496" cy="285749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20"/>
          <p:cNvSpPr/>
          <p:nvPr/>
        </p:nvSpPr>
        <p:spPr>
          <a:xfrm>
            <a:off x="2786050" y="5357826"/>
            <a:ext cx="2286017" cy="1285885"/>
          </a:xfrm>
          <a:prstGeom prst="ellipse">
            <a:avLst/>
          </a:prstGeom>
          <a:solidFill>
            <a:srgbClr val="FDEADA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" name="Овал 12"/>
          <p:cNvSpPr/>
          <p:nvPr/>
        </p:nvSpPr>
        <p:spPr>
          <a:xfrm>
            <a:off x="963267" y="2500307"/>
            <a:ext cx="1571636" cy="1000132"/>
          </a:xfrm>
          <a:prstGeom prst="ellipse">
            <a:avLst/>
          </a:prstGeom>
          <a:solidFill>
            <a:srgbClr val="FDEADA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" name="TextBox 10"/>
          <p:cNvSpPr txBox="1"/>
          <p:nvPr/>
        </p:nvSpPr>
        <p:spPr>
          <a:xfrm>
            <a:off x="1320457" y="2786058"/>
            <a:ext cx="765592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400"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lang="ru-RU" dirty="0" smtClean="0"/>
              <a:t>ЦНС</a:t>
            </a:r>
            <a:endParaRPr/>
          </a:p>
        </p:txBody>
      </p:sp>
      <p:sp>
        <p:nvSpPr>
          <p:cNvPr id="11" name="Овал 14"/>
          <p:cNvSpPr/>
          <p:nvPr/>
        </p:nvSpPr>
        <p:spPr>
          <a:xfrm>
            <a:off x="3535035" y="3643314"/>
            <a:ext cx="1785951" cy="1285885"/>
          </a:xfrm>
          <a:prstGeom prst="ellipse">
            <a:avLst/>
          </a:prstGeom>
          <a:solidFill>
            <a:srgbClr val="FDEADA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" name="TextBox 8"/>
          <p:cNvSpPr txBox="1"/>
          <p:nvPr/>
        </p:nvSpPr>
        <p:spPr>
          <a:xfrm>
            <a:off x="3749349" y="4000504"/>
            <a:ext cx="1402690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400"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lang="ru-RU" dirty="0" smtClean="0"/>
              <a:t>Кортизол</a:t>
            </a:r>
            <a:endParaRPr/>
          </a:p>
        </p:txBody>
      </p:sp>
      <p:sp>
        <p:nvSpPr>
          <p:cNvPr id="13" name="TextBox 17"/>
          <p:cNvSpPr txBox="1"/>
          <p:nvPr/>
        </p:nvSpPr>
        <p:spPr>
          <a:xfrm>
            <a:off x="5892489" y="2071678"/>
            <a:ext cx="2928958" cy="830997"/>
          </a:xfrm>
          <a:prstGeom prst="rect">
            <a:avLst/>
          </a:prstGeom>
          <a:ln w="28575">
            <a:solidFill>
              <a:schemeClr val="accent4">
                <a:lumMod val="60000"/>
                <a:lumOff val="40000"/>
              </a:schemeClr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algn="ctr">
              <a:defRPr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sz="2400" dirty="0" smtClean="0"/>
              <a:t>Усиление раздражительности</a:t>
            </a:r>
            <a:endParaRPr sz="2400"/>
          </a:p>
        </p:txBody>
      </p:sp>
      <p:sp>
        <p:nvSpPr>
          <p:cNvPr id="14" name="Овал 18"/>
          <p:cNvSpPr/>
          <p:nvPr/>
        </p:nvSpPr>
        <p:spPr>
          <a:xfrm>
            <a:off x="3392159" y="2071678"/>
            <a:ext cx="2000264" cy="1000133"/>
          </a:xfrm>
          <a:prstGeom prst="ellipse">
            <a:avLst/>
          </a:prstGeom>
          <a:solidFill>
            <a:srgbClr val="FDEADA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" name="TextBox 19"/>
          <p:cNvSpPr txBox="1"/>
          <p:nvPr/>
        </p:nvSpPr>
        <p:spPr>
          <a:xfrm>
            <a:off x="2857488" y="5715016"/>
            <a:ext cx="2127247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400"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lang="ru-RU" dirty="0" smtClean="0"/>
              <a:t>Надпочечники</a:t>
            </a:r>
            <a:endParaRPr/>
          </a:p>
        </p:txBody>
      </p:sp>
      <p:sp>
        <p:nvSpPr>
          <p:cNvPr id="16" name="TextBox 25"/>
          <p:cNvSpPr txBox="1"/>
          <p:nvPr/>
        </p:nvSpPr>
        <p:spPr>
          <a:xfrm>
            <a:off x="1285852" y="5572140"/>
            <a:ext cx="1071570" cy="369332"/>
          </a:xfrm>
          <a:prstGeom prst="rect">
            <a:avLst/>
          </a:prstGeom>
          <a:ln>
            <a:solidFill>
              <a:srgbClr val="558ED5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 algn="ctr"/>
            <a:r>
              <a:rPr lang="ru-RU" dirty="0" smtClean="0"/>
              <a:t>АКТГ</a:t>
            </a:r>
            <a:endParaRPr/>
          </a:p>
        </p:txBody>
      </p:sp>
      <p:sp>
        <p:nvSpPr>
          <p:cNvPr id="17" name="Штриховая стрелка вправо 27"/>
          <p:cNvSpPr/>
          <p:nvPr/>
        </p:nvSpPr>
        <p:spPr>
          <a:xfrm rot="20698905">
            <a:off x="2602353" y="2511249"/>
            <a:ext cx="692328" cy="4286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5400"/>
                </a:moveTo>
                <a:lnTo>
                  <a:pt x="324" y="5400"/>
                </a:lnTo>
                <a:lnTo>
                  <a:pt x="324" y="16200"/>
                </a:lnTo>
                <a:lnTo>
                  <a:pt x="0" y="16200"/>
                </a:lnTo>
                <a:close/>
                <a:moveTo>
                  <a:pt x="648" y="5400"/>
                </a:moveTo>
                <a:lnTo>
                  <a:pt x="1296" y="5400"/>
                </a:lnTo>
                <a:lnTo>
                  <a:pt x="1296" y="16200"/>
                </a:lnTo>
                <a:lnTo>
                  <a:pt x="648" y="16200"/>
                </a:lnTo>
                <a:close/>
                <a:moveTo>
                  <a:pt x="1620" y="5400"/>
                </a:moveTo>
                <a:lnTo>
                  <a:pt x="16415" y="5400"/>
                </a:lnTo>
                <a:lnTo>
                  <a:pt x="16415" y="0"/>
                </a:lnTo>
                <a:lnTo>
                  <a:pt x="21600" y="10800"/>
                </a:lnTo>
                <a:lnTo>
                  <a:pt x="16415" y="21600"/>
                </a:lnTo>
                <a:lnTo>
                  <a:pt x="16415" y="16200"/>
                </a:lnTo>
                <a:lnTo>
                  <a:pt x="1620" y="16200"/>
                </a:lnTo>
                <a:close/>
              </a:path>
            </a:pathLst>
          </a:custGeom>
          <a:solidFill>
            <a:srgbClr val="CCC1DA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2" name="Выгнутая вниз стрелка 30"/>
          <p:cNvGrpSpPr/>
          <p:nvPr/>
        </p:nvGrpSpPr>
        <p:grpSpPr>
          <a:xfrm rot="11959421">
            <a:off x="2352603" y="1341735"/>
            <a:ext cx="1763415" cy="493722"/>
            <a:chOff x="0" y="0"/>
            <a:chExt cx="2112515" cy="571495"/>
          </a:xfrm>
        </p:grpSpPr>
        <p:sp>
          <p:nvSpPr>
            <p:cNvPr id="19" name="Фигура"/>
            <p:cNvSpPr/>
            <p:nvPr/>
          </p:nvSpPr>
          <p:spPr>
            <a:xfrm>
              <a:off x="0" y="0"/>
              <a:ext cx="2112516" cy="5714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09" extrusionOk="0">
                  <a:moveTo>
                    <a:pt x="20452" y="0"/>
                  </a:moveTo>
                  <a:lnTo>
                    <a:pt x="21600" y="5227"/>
                  </a:lnTo>
                  <a:lnTo>
                    <a:pt x="20870" y="5227"/>
                  </a:lnTo>
                  <a:cubicBezTo>
                    <a:pt x="19677" y="15021"/>
                    <a:pt x="15349" y="21600"/>
                    <a:pt x="10591" y="20851"/>
                  </a:cubicBezTo>
                  <a:cubicBezTo>
                    <a:pt x="14806" y="20187"/>
                    <a:pt x="18352" y="13903"/>
                    <a:pt x="19409" y="5227"/>
                  </a:cubicBezTo>
                  <a:lnTo>
                    <a:pt x="18678" y="5227"/>
                  </a:lnTo>
                  <a:close/>
                  <a:moveTo>
                    <a:pt x="9861" y="20908"/>
                  </a:moveTo>
                  <a:cubicBezTo>
                    <a:pt x="4415" y="20908"/>
                    <a:pt x="0" y="11547"/>
                    <a:pt x="0" y="0"/>
                  </a:cubicBezTo>
                  <a:lnTo>
                    <a:pt x="1461" y="0"/>
                  </a:lnTo>
                  <a:cubicBezTo>
                    <a:pt x="1461" y="11547"/>
                    <a:pt x="5876" y="20908"/>
                    <a:pt x="11322" y="20908"/>
                  </a:cubicBezTo>
                  <a:close/>
                </a:path>
              </a:pathLst>
            </a:custGeom>
            <a:solidFill>
              <a:srgbClr val="CCC1D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sp>
          <p:nvSpPr>
            <p:cNvPr id="20" name="Фигура"/>
            <p:cNvSpPr/>
            <p:nvPr/>
          </p:nvSpPr>
          <p:spPr>
            <a:xfrm>
              <a:off x="0" y="0"/>
              <a:ext cx="1107288" cy="5714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13" y="21600"/>
                  </a:moveTo>
                  <a:cubicBezTo>
                    <a:pt x="8423" y="21600"/>
                    <a:pt x="0" y="11929"/>
                    <a:pt x="0" y="0"/>
                  </a:cubicBezTo>
                  <a:lnTo>
                    <a:pt x="2787" y="0"/>
                  </a:lnTo>
                  <a:cubicBezTo>
                    <a:pt x="2787" y="11929"/>
                    <a:pt x="11210" y="21600"/>
                    <a:pt x="21600" y="21600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sp>
          <p:nvSpPr>
            <p:cNvPr id="21" name="Линия"/>
            <p:cNvSpPr/>
            <p:nvPr/>
          </p:nvSpPr>
          <p:spPr>
            <a:xfrm>
              <a:off x="0" y="0"/>
              <a:ext cx="2112516" cy="5714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591" y="21541"/>
                  </a:moveTo>
                  <a:cubicBezTo>
                    <a:pt x="14806" y="20855"/>
                    <a:pt x="18352" y="14363"/>
                    <a:pt x="19409" y="5400"/>
                  </a:cubicBezTo>
                  <a:lnTo>
                    <a:pt x="18678" y="5400"/>
                  </a:lnTo>
                  <a:lnTo>
                    <a:pt x="20452" y="0"/>
                  </a:lnTo>
                  <a:lnTo>
                    <a:pt x="21600" y="5400"/>
                  </a:lnTo>
                  <a:lnTo>
                    <a:pt x="20870" y="5400"/>
                  </a:lnTo>
                  <a:cubicBezTo>
                    <a:pt x="19745" y="14937"/>
                    <a:pt x="15818" y="21600"/>
                    <a:pt x="11322" y="21600"/>
                  </a:cubicBezTo>
                  <a:lnTo>
                    <a:pt x="9861" y="21600"/>
                  </a:lnTo>
                  <a:cubicBezTo>
                    <a:pt x="4415" y="21600"/>
                    <a:pt x="0" y="11929"/>
                    <a:pt x="0" y="0"/>
                  </a:cubicBezTo>
                  <a:lnTo>
                    <a:pt x="1461" y="0"/>
                  </a:lnTo>
                  <a:cubicBezTo>
                    <a:pt x="1461" y="11929"/>
                    <a:pt x="5876" y="21600"/>
                    <a:pt x="11322" y="21600"/>
                  </a:cubicBezTo>
                </a:path>
              </a:pathLst>
            </a:cu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</p:grpSp>
      <p:sp>
        <p:nvSpPr>
          <p:cNvPr id="22" name="TextBox 31"/>
          <p:cNvSpPr txBox="1"/>
          <p:nvPr/>
        </p:nvSpPr>
        <p:spPr>
          <a:xfrm>
            <a:off x="2534903" y="1571612"/>
            <a:ext cx="1143007" cy="369332"/>
          </a:xfrm>
          <a:prstGeom prst="rect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 algn="ctr"/>
            <a:r>
              <a:rPr lang="ru-RU" dirty="0" smtClean="0"/>
              <a:t>Усиление</a:t>
            </a:r>
            <a:endParaRPr/>
          </a:p>
        </p:txBody>
      </p:sp>
      <p:sp>
        <p:nvSpPr>
          <p:cNvPr id="23" name="Штриховая стрелка вправо 27"/>
          <p:cNvSpPr/>
          <p:nvPr/>
        </p:nvSpPr>
        <p:spPr>
          <a:xfrm rot="5400000">
            <a:off x="1386087" y="3685955"/>
            <a:ext cx="585348" cy="3571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5400"/>
                </a:moveTo>
                <a:lnTo>
                  <a:pt x="324" y="5400"/>
                </a:lnTo>
                <a:lnTo>
                  <a:pt x="324" y="16200"/>
                </a:lnTo>
                <a:lnTo>
                  <a:pt x="0" y="16200"/>
                </a:lnTo>
                <a:close/>
                <a:moveTo>
                  <a:pt x="648" y="5400"/>
                </a:moveTo>
                <a:lnTo>
                  <a:pt x="1296" y="5400"/>
                </a:lnTo>
                <a:lnTo>
                  <a:pt x="1296" y="16200"/>
                </a:lnTo>
                <a:lnTo>
                  <a:pt x="648" y="16200"/>
                </a:lnTo>
                <a:close/>
                <a:moveTo>
                  <a:pt x="1620" y="5400"/>
                </a:moveTo>
                <a:lnTo>
                  <a:pt x="16415" y="5400"/>
                </a:lnTo>
                <a:lnTo>
                  <a:pt x="16415" y="0"/>
                </a:lnTo>
                <a:lnTo>
                  <a:pt x="21600" y="10800"/>
                </a:lnTo>
                <a:lnTo>
                  <a:pt x="16415" y="21600"/>
                </a:lnTo>
                <a:lnTo>
                  <a:pt x="16415" y="16200"/>
                </a:lnTo>
                <a:lnTo>
                  <a:pt x="1620" y="16200"/>
                </a:lnTo>
                <a:close/>
              </a:path>
            </a:pathLst>
          </a:custGeom>
          <a:solidFill>
            <a:srgbClr val="CCC1DA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4" name="Выноска со стрелкой вниз 23"/>
          <p:cNvSpPr/>
          <p:nvPr/>
        </p:nvSpPr>
        <p:spPr>
          <a:xfrm>
            <a:off x="1034705" y="1500174"/>
            <a:ext cx="1285884" cy="914400"/>
          </a:xfrm>
          <a:prstGeom prst="downArrowCallou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10"/>
          <p:cNvSpPr txBox="1"/>
          <p:nvPr/>
        </p:nvSpPr>
        <p:spPr>
          <a:xfrm>
            <a:off x="1106143" y="1571612"/>
            <a:ext cx="1107032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400"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lang="ru-RU" dirty="0" smtClean="0"/>
              <a:t>Стресс</a:t>
            </a:r>
            <a:endParaRPr/>
          </a:p>
        </p:txBody>
      </p:sp>
      <p:sp>
        <p:nvSpPr>
          <p:cNvPr id="26" name="TextBox 8"/>
          <p:cNvSpPr txBox="1"/>
          <p:nvPr/>
        </p:nvSpPr>
        <p:spPr>
          <a:xfrm>
            <a:off x="3749349" y="2285992"/>
            <a:ext cx="1277271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400"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lang="ru-RU" dirty="0" smtClean="0"/>
              <a:t>Психика</a:t>
            </a:r>
            <a:endParaRPr/>
          </a:p>
        </p:txBody>
      </p:sp>
      <p:sp>
        <p:nvSpPr>
          <p:cNvPr id="27" name="Штриховая стрелка вправо 27"/>
          <p:cNvSpPr/>
          <p:nvPr/>
        </p:nvSpPr>
        <p:spPr>
          <a:xfrm rot="18518512">
            <a:off x="3452477" y="4932573"/>
            <a:ext cx="524709" cy="3124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5400"/>
                </a:moveTo>
                <a:lnTo>
                  <a:pt x="324" y="5400"/>
                </a:lnTo>
                <a:lnTo>
                  <a:pt x="324" y="16200"/>
                </a:lnTo>
                <a:lnTo>
                  <a:pt x="0" y="16200"/>
                </a:lnTo>
                <a:close/>
                <a:moveTo>
                  <a:pt x="648" y="5400"/>
                </a:moveTo>
                <a:lnTo>
                  <a:pt x="1296" y="5400"/>
                </a:lnTo>
                <a:lnTo>
                  <a:pt x="1296" y="16200"/>
                </a:lnTo>
                <a:lnTo>
                  <a:pt x="648" y="16200"/>
                </a:lnTo>
                <a:close/>
                <a:moveTo>
                  <a:pt x="1620" y="5400"/>
                </a:moveTo>
                <a:lnTo>
                  <a:pt x="16415" y="5400"/>
                </a:lnTo>
                <a:lnTo>
                  <a:pt x="16415" y="0"/>
                </a:lnTo>
                <a:lnTo>
                  <a:pt x="21600" y="10800"/>
                </a:lnTo>
                <a:lnTo>
                  <a:pt x="16415" y="21600"/>
                </a:lnTo>
                <a:lnTo>
                  <a:pt x="16415" y="16200"/>
                </a:lnTo>
                <a:lnTo>
                  <a:pt x="1620" y="16200"/>
                </a:lnTo>
                <a:close/>
              </a:path>
            </a:pathLst>
          </a:custGeom>
          <a:solidFill>
            <a:srgbClr val="CCC1DA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3" name="Выгнутая вниз стрелка 30"/>
          <p:cNvGrpSpPr/>
          <p:nvPr/>
        </p:nvGrpSpPr>
        <p:grpSpPr>
          <a:xfrm rot="10391458">
            <a:off x="5052790" y="1718627"/>
            <a:ext cx="1297128" cy="373340"/>
            <a:chOff x="0" y="0"/>
            <a:chExt cx="2112515" cy="571495"/>
          </a:xfrm>
        </p:grpSpPr>
        <p:sp>
          <p:nvSpPr>
            <p:cNvPr id="29" name="Фигура"/>
            <p:cNvSpPr/>
            <p:nvPr/>
          </p:nvSpPr>
          <p:spPr>
            <a:xfrm>
              <a:off x="0" y="0"/>
              <a:ext cx="2112516" cy="5714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09" extrusionOk="0">
                  <a:moveTo>
                    <a:pt x="20452" y="0"/>
                  </a:moveTo>
                  <a:lnTo>
                    <a:pt x="21600" y="5227"/>
                  </a:lnTo>
                  <a:lnTo>
                    <a:pt x="20870" y="5227"/>
                  </a:lnTo>
                  <a:cubicBezTo>
                    <a:pt x="19677" y="15021"/>
                    <a:pt x="15349" y="21600"/>
                    <a:pt x="10591" y="20851"/>
                  </a:cubicBezTo>
                  <a:cubicBezTo>
                    <a:pt x="14806" y="20187"/>
                    <a:pt x="18352" y="13903"/>
                    <a:pt x="19409" y="5227"/>
                  </a:cubicBezTo>
                  <a:lnTo>
                    <a:pt x="18678" y="5227"/>
                  </a:lnTo>
                  <a:close/>
                  <a:moveTo>
                    <a:pt x="9861" y="20908"/>
                  </a:moveTo>
                  <a:cubicBezTo>
                    <a:pt x="4415" y="20908"/>
                    <a:pt x="0" y="11547"/>
                    <a:pt x="0" y="0"/>
                  </a:cubicBezTo>
                  <a:lnTo>
                    <a:pt x="1461" y="0"/>
                  </a:lnTo>
                  <a:cubicBezTo>
                    <a:pt x="1461" y="11547"/>
                    <a:pt x="5876" y="20908"/>
                    <a:pt x="11322" y="20908"/>
                  </a:cubicBezTo>
                  <a:close/>
                </a:path>
              </a:pathLst>
            </a:custGeom>
            <a:solidFill>
              <a:srgbClr val="CCC1D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sp>
          <p:nvSpPr>
            <p:cNvPr id="30" name="Фигура"/>
            <p:cNvSpPr/>
            <p:nvPr/>
          </p:nvSpPr>
          <p:spPr>
            <a:xfrm>
              <a:off x="0" y="0"/>
              <a:ext cx="1107288" cy="5714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13" y="21600"/>
                  </a:moveTo>
                  <a:cubicBezTo>
                    <a:pt x="8423" y="21600"/>
                    <a:pt x="0" y="11929"/>
                    <a:pt x="0" y="0"/>
                  </a:cubicBezTo>
                  <a:lnTo>
                    <a:pt x="2787" y="0"/>
                  </a:lnTo>
                  <a:cubicBezTo>
                    <a:pt x="2787" y="11929"/>
                    <a:pt x="11210" y="21600"/>
                    <a:pt x="21600" y="21600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sp>
          <p:nvSpPr>
            <p:cNvPr id="31" name="Линия"/>
            <p:cNvSpPr/>
            <p:nvPr/>
          </p:nvSpPr>
          <p:spPr>
            <a:xfrm>
              <a:off x="0" y="0"/>
              <a:ext cx="2112516" cy="5714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591" y="21541"/>
                  </a:moveTo>
                  <a:cubicBezTo>
                    <a:pt x="14806" y="20855"/>
                    <a:pt x="18352" y="14363"/>
                    <a:pt x="19409" y="5400"/>
                  </a:cubicBezTo>
                  <a:lnTo>
                    <a:pt x="18678" y="5400"/>
                  </a:lnTo>
                  <a:lnTo>
                    <a:pt x="20452" y="0"/>
                  </a:lnTo>
                  <a:lnTo>
                    <a:pt x="21600" y="5400"/>
                  </a:lnTo>
                  <a:lnTo>
                    <a:pt x="20870" y="5400"/>
                  </a:lnTo>
                  <a:cubicBezTo>
                    <a:pt x="19745" y="14937"/>
                    <a:pt x="15818" y="21600"/>
                    <a:pt x="11322" y="21600"/>
                  </a:cubicBezTo>
                  <a:lnTo>
                    <a:pt x="9861" y="21600"/>
                  </a:lnTo>
                  <a:cubicBezTo>
                    <a:pt x="4415" y="21600"/>
                    <a:pt x="0" y="11929"/>
                    <a:pt x="0" y="0"/>
                  </a:cubicBezTo>
                  <a:lnTo>
                    <a:pt x="1461" y="0"/>
                  </a:lnTo>
                  <a:cubicBezTo>
                    <a:pt x="1461" y="11929"/>
                    <a:pt x="5876" y="21600"/>
                    <a:pt x="11322" y="21600"/>
                  </a:cubicBezTo>
                </a:path>
              </a:pathLst>
            </a:cu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</p:grpSp>
      <p:sp>
        <p:nvSpPr>
          <p:cNvPr id="32" name="TextBox 8"/>
          <p:cNvSpPr txBox="1"/>
          <p:nvPr/>
        </p:nvSpPr>
        <p:spPr>
          <a:xfrm>
            <a:off x="5606737" y="5143512"/>
            <a:ext cx="2714644" cy="1569660"/>
          </a:xfrm>
          <a:prstGeom prst="rect">
            <a:avLst/>
          </a:prstGeom>
          <a:ln w="28575">
            <a:solidFill>
              <a:schemeClr val="accent4">
                <a:lumMod val="60000"/>
                <a:lumOff val="40000"/>
              </a:schemeClr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2400"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 algn="ctr"/>
            <a:r>
              <a:rPr lang="ru-RU" dirty="0" smtClean="0"/>
              <a:t>Режим экономии ресурсов, снижение общей энергетики</a:t>
            </a:r>
            <a:endParaRPr/>
          </a:p>
        </p:txBody>
      </p:sp>
      <p:sp>
        <p:nvSpPr>
          <p:cNvPr id="33" name="Стрелка вправо с вырезом 32"/>
          <p:cNvSpPr/>
          <p:nvPr/>
        </p:nvSpPr>
        <p:spPr>
          <a:xfrm rot="19193159">
            <a:off x="4836672" y="3208119"/>
            <a:ext cx="1182941" cy="259037"/>
          </a:xfrm>
          <a:prstGeom prst="notchedRight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право с вырезом 33"/>
          <p:cNvSpPr/>
          <p:nvPr/>
        </p:nvSpPr>
        <p:spPr>
          <a:xfrm rot="2405077">
            <a:off x="5031296" y="4860714"/>
            <a:ext cx="543199" cy="247403"/>
          </a:xfrm>
          <a:prstGeom prst="notchedRight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Выгнутая вниз стрелка 30"/>
          <p:cNvGrpSpPr/>
          <p:nvPr/>
        </p:nvGrpSpPr>
        <p:grpSpPr>
          <a:xfrm rot="16626107">
            <a:off x="7574386" y="3912467"/>
            <a:ext cx="2388047" cy="459466"/>
            <a:chOff x="0" y="0"/>
            <a:chExt cx="2112515" cy="571495"/>
          </a:xfrm>
        </p:grpSpPr>
        <p:sp>
          <p:nvSpPr>
            <p:cNvPr id="36" name="Фигура"/>
            <p:cNvSpPr/>
            <p:nvPr/>
          </p:nvSpPr>
          <p:spPr>
            <a:xfrm>
              <a:off x="0" y="0"/>
              <a:ext cx="2112516" cy="5714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09" extrusionOk="0">
                  <a:moveTo>
                    <a:pt x="20452" y="0"/>
                  </a:moveTo>
                  <a:lnTo>
                    <a:pt x="21600" y="5227"/>
                  </a:lnTo>
                  <a:lnTo>
                    <a:pt x="20870" y="5227"/>
                  </a:lnTo>
                  <a:cubicBezTo>
                    <a:pt x="19677" y="15021"/>
                    <a:pt x="15349" y="21600"/>
                    <a:pt x="10591" y="20851"/>
                  </a:cubicBezTo>
                  <a:cubicBezTo>
                    <a:pt x="14806" y="20187"/>
                    <a:pt x="18352" y="13903"/>
                    <a:pt x="19409" y="5227"/>
                  </a:cubicBezTo>
                  <a:lnTo>
                    <a:pt x="18678" y="5227"/>
                  </a:lnTo>
                  <a:close/>
                  <a:moveTo>
                    <a:pt x="9861" y="20908"/>
                  </a:moveTo>
                  <a:cubicBezTo>
                    <a:pt x="4415" y="20908"/>
                    <a:pt x="0" y="11547"/>
                    <a:pt x="0" y="0"/>
                  </a:cubicBezTo>
                  <a:lnTo>
                    <a:pt x="1461" y="0"/>
                  </a:lnTo>
                  <a:cubicBezTo>
                    <a:pt x="1461" y="11547"/>
                    <a:pt x="5876" y="20908"/>
                    <a:pt x="11322" y="20908"/>
                  </a:cubicBezTo>
                  <a:close/>
                </a:path>
              </a:pathLst>
            </a:custGeom>
            <a:solidFill>
              <a:srgbClr val="CCC1D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sp>
          <p:nvSpPr>
            <p:cNvPr id="37" name="Фигура"/>
            <p:cNvSpPr/>
            <p:nvPr/>
          </p:nvSpPr>
          <p:spPr>
            <a:xfrm>
              <a:off x="0" y="0"/>
              <a:ext cx="1107288" cy="5714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13" y="21600"/>
                  </a:moveTo>
                  <a:cubicBezTo>
                    <a:pt x="8423" y="21600"/>
                    <a:pt x="0" y="11929"/>
                    <a:pt x="0" y="0"/>
                  </a:cubicBezTo>
                  <a:lnTo>
                    <a:pt x="2787" y="0"/>
                  </a:lnTo>
                  <a:cubicBezTo>
                    <a:pt x="2787" y="11929"/>
                    <a:pt x="11210" y="21600"/>
                    <a:pt x="21600" y="21600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sp>
          <p:nvSpPr>
            <p:cNvPr id="38" name="Линия"/>
            <p:cNvSpPr/>
            <p:nvPr/>
          </p:nvSpPr>
          <p:spPr>
            <a:xfrm>
              <a:off x="0" y="0"/>
              <a:ext cx="2112516" cy="5714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591" y="21541"/>
                  </a:moveTo>
                  <a:cubicBezTo>
                    <a:pt x="14806" y="20855"/>
                    <a:pt x="18352" y="14363"/>
                    <a:pt x="19409" y="5400"/>
                  </a:cubicBezTo>
                  <a:lnTo>
                    <a:pt x="18678" y="5400"/>
                  </a:lnTo>
                  <a:lnTo>
                    <a:pt x="20452" y="0"/>
                  </a:lnTo>
                  <a:lnTo>
                    <a:pt x="21600" y="5400"/>
                  </a:lnTo>
                  <a:lnTo>
                    <a:pt x="20870" y="5400"/>
                  </a:lnTo>
                  <a:cubicBezTo>
                    <a:pt x="19745" y="14937"/>
                    <a:pt x="15818" y="21600"/>
                    <a:pt x="11322" y="21600"/>
                  </a:cubicBezTo>
                  <a:lnTo>
                    <a:pt x="9861" y="21600"/>
                  </a:lnTo>
                  <a:cubicBezTo>
                    <a:pt x="4415" y="21600"/>
                    <a:pt x="0" y="11929"/>
                    <a:pt x="0" y="0"/>
                  </a:cubicBezTo>
                  <a:lnTo>
                    <a:pt x="1461" y="0"/>
                  </a:lnTo>
                  <a:cubicBezTo>
                    <a:pt x="1461" y="11929"/>
                    <a:pt x="5876" y="21600"/>
                    <a:pt x="11322" y="21600"/>
                  </a:cubicBezTo>
                </a:path>
              </a:pathLst>
            </a:custGeom>
            <a:noFill/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</p:grpSp>
      <p:sp>
        <p:nvSpPr>
          <p:cNvPr id="39" name="TextBox 31"/>
          <p:cNvSpPr txBox="1"/>
          <p:nvPr/>
        </p:nvSpPr>
        <p:spPr>
          <a:xfrm>
            <a:off x="7178373" y="3643314"/>
            <a:ext cx="1643073" cy="923330"/>
          </a:xfrm>
          <a:prstGeom prst="rect">
            <a:avLst/>
          </a:prstGeom>
          <a:ln>
            <a:solidFill>
              <a:srgbClr val="558ED5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 algn="ctr"/>
            <a:r>
              <a:rPr lang="ru-RU" dirty="0" smtClean="0"/>
              <a:t>Усиление общей слабости</a:t>
            </a:r>
            <a:endParaRPr/>
          </a:p>
        </p:txBody>
      </p:sp>
      <p:sp>
        <p:nvSpPr>
          <p:cNvPr id="40" name="TextBox 31"/>
          <p:cNvSpPr txBox="1"/>
          <p:nvPr/>
        </p:nvSpPr>
        <p:spPr>
          <a:xfrm>
            <a:off x="3071802" y="785794"/>
            <a:ext cx="1571636" cy="369332"/>
          </a:xfrm>
          <a:prstGeom prst="rect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 algn="ctr"/>
            <a:r>
              <a:rPr lang="ru-RU" dirty="0" smtClean="0"/>
              <a:t>Ослабление</a:t>
            </a:r>
            <a:endParaRPr/>
          </a:p>
        </p:txBody>
      </p:sp>
      <p:sp>
        <p:nvSpPr>
          <p:cNvPr id="41" name="Стрелка углом 40"/>
          <p:cNvSpPr/>
          <p:nvPr/>
        </p:nvSpPr>
        <p:spPr>
          <a:xfrm>
            <a:off x="4429124" y="1071546"/>
            <a:ext cx="357190" cy="928694"/>
          </a:xfrm>
          <a:prstGeom prst="bentArrow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4857752" y="928670"/>
            <a:ext cx="2000264" cy="57150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10"/>
          <p:cNvSpPr txBox="1"/>
          <p:nvPr/>
        </p:nvSpPr>
        <p:spPr>
          <a:xfrm>
            <a:off x="4929190" y="1000108"/>
            <a:ext cx="1936041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400"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lang="ru-RU" dirty="0" smtClean="0"/>
              <a:t>Спокойствие</a:t>
            </a:r>
            <a:endParaRPr/>
          </a:p>
        </p:txBody>
      </p:sp>
      <p:sp>
        <p:nvSpPr>
          <p:cNvPr id="44" name="Овал 14"/>
          <p:cNvSpPr/>
          <p:nvPr/>
        </p:nvSpPr>
        <p:spPr>
          <a:xfrm>
            <a:off x="857224" y="4214818"/>
            <a:ext cx="1643074" cy="1143009"/>
          </a:xfrm>
          <a:prstGeom prst="ellipse">
            <a:avLst/>
          </a:prstGeom>
          <a:solidFill>
            <a:srgbClr val="FDEADA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5" name="TextBox 8"/>
          <p:cNvSpPr txBox="1"/>
          <p:nvPr/>
        </p:nvSpPr>
        <p:spPr>
          <a:xfrm>
            <a:off x="1000100" y="4572008"/>
            <a:ext cx="1317346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400"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lang="ru-RU" dirty="0" smtClean="0"/>
              <a:t>Гипофиз</a:t>
            </a:r>
            <a:endParaRPr/>
          </a:p>
        </p:txBody>
      </p:sp>
      <p:sp>
        <p:nvSpPr>
          <p:cNvPr id="46" name="Штриховая стрелка вправо 27"/>
          <p:cNvSpPr/>
          <p:nvPr/>
        </p:nvSpPr>
        <p:spPr>
          <a:xfrm rot="1895858">
            <a:off x="2200492" y="5297897"/>
            <a:ext cx="615187" cy="3931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5400"/>
                </a:moveTo>
                <a:lnTo>
                  <a:pt x="324" y="5400"/>
                </a:lnTo>
                <a:lnTo>
                  <a:pt x="324" y="16200"/>
                </a:lnTo>
                <a:lnTo>
                  <a:pt x="0" y="16200"/>
                </a:lnTo>
                <a:close/>
                <a:moveTo>
                  <a:pt x="648" y="5400"/>
                </a:moveTo>
                <a:lnTo>
                  <a:pt x="1296" y="5400"/>
                </a:lnTo>
                <a:lnTo>
                  <a:pt x="1296" y="16200"/>
                </a:lnTo>
                <a:lnTo>
                  <a:pt x="648" y="16200"/>
                </a:lnTo>
                <a:close/>
                <a:moveTo>
                  <a:pt x="1620" y="5400"/>
                </a:moveTo>
                <a:lnTo>
                  <a:pt x="16415" y="5400"/>
                </a:lnTo>
                <a:lnTo>
                  <a:pt x="16415" y="0"/>
                </a:lnTo>
                <a:lnTo>
                  <a:pt x="21600" y="10800"/>
                </a:lnTo>
                <a:lnTo>
                  <a:pt x="16415" y="21600"/>
                </a:lnTo>
                <a:lnTo>
                  <a:pt x="16415" y="16200"/>
                </a:lnTo>
                <a:lnTo>
                  <a:pt x="1620" y="16200"/>
                </a:lnTo>
                <a:close/>
              </a:path>
            </a:pathLst>
          </a:custGeom>
          <a:solidFill>
            <a:srgbClr val="CCC1DA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7" name="Title 1"/>
          <p:cNvSpPr txBox="1"/>
          <p:nvPr/>
        </p:nvSpPr>
        <p:spPr>
          <a:xfrm>
            <a:off x="642910" y="142852"/>
            <a:ext cx="7929618" cy="4985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ctr" defTabSz="1828787">
              <a:lnSpc>
                <a:spcPct val="90000"/>
              </a:lnSpc>
              <a:defRPr sz="3600" b="1">
                <a:solidFill>
                  <a:srgbClr val="41877A"/>
                </a:solidFill>
                <a:latin typeface="Lato Bold"/>
                <a:ea typeface="Lato Bold"/>
                <a:cs typeface="Lato Bold"/>
                <a:sym typeface="Lato Bold"/>
              </a:defRPr>
            </a:pPr>
            <a:r>
              <a:rPr lang="ru-RU" dirty="0" smtClean="0"/>
              <a:t>Раскрутка </a:t>
            </a:r>
            <a:r>
              <a:rPr lang="ru-RU" dirty="0" err="1" smtClean="0"/>
              <a:t>кортизолового</a:t>
            </a:r>
            <a:r>
              <a:rPr lang="ru-RU" dirty="0" smtClean="0"/>
              <a:t> стресса</a:t>
            </a:r>
            <a:endParaRPr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le 1"/>
          <p:cNvSpPr txBox="1"/>
          <p:nvPr/>
        </p:nvSpPr>
        <p:spPr>
          <a:xfrm>
            <a:off x="714348" y="142852"/>
            <a:ext cx="8001056" cy="9417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828787">
              <a:lnSpc>
                <a:spcPct val="90000"/>
              </a:lnSpc>
              <a:defRPr sz="3600" b="1">
                <a:solidFill>
                  <a:srgbClr val="41877A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ru-RU" sz="3200" dirty="0" smtClean="0">
                <a:solidFill>
                  <a:srgbClr val="79640D"/>
                </a:solidFill>
              </a:rPr>
              <a:t>Последствия </a:t>
            </a:r>
          </a:p>
          <a:p>
            <a:r>
              <a:rPr lang="ru-RU" sz="3200" dirty="0" smtClean="0">
                <a:solidFill>
                  <a:srgbClr val="79640D"/>
                </a:solidFill>
              </a:rPr>
              <a:t>«режима экономии» при стресс</a:t>
            </a:r>
            <a:r>
              <a:rPr lang="ru-RU" dirty="0" smtClean="0">
                <a:solidFill>
                  <a:srgbClr val="79640D"/>
                </a:solidFill>
              </a:rPr>
              <a:t>е</a:t>
            </a:r>
            <a:endParaRPr>
              <a:solidFill>
                <a:srgbClr val="79640D"/>
              </a:solidFill>
            </a:endParaRPr>
          </a:p>
        </p:txBody>
      </p:sp>
      <p:sp>
        <p:nvSpPr>
          <p:cNvPr id="7" name="TextBox 9"/>
          <p:cNvSpPr txBox="1"/>
          <p:nvPr/>
        </p:nvSpPr>
        <p:spPr>
          <a:xfrm>
            <a:off x="785786" y="1214422"/>
            <a:ext cx="8001056" cy="5401475"/>
          </a:xfrm>
          <a:prstGeom prst="rect">
            <a:avLst/>
          </a:prstGeom>
          <a:ln w="19050">
            <a:solidFill>
              <a:schemeClr val="bg2">
                <a:lumMod val="25000"/>
              </a:schemeClr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Экономим на репродукции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-  Нарушение менструального цикла или климакс.</a:t>
            </a:r>
          </a:p>
          <a:p>
            <a:pPr indent="-457200">
              <a:buSzPct val="100000"/>
              <a:buAutoNum type="arabicPeriod" startAt="2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Экономим на процессах синтеза. Нарушение синтеза соединительной ткани.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-  Ухудшение состояния суставов и позвоночника.  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-  Истончение стенок сосудов, </a:t>
            </a:r>
            <a:r>
              <a:rPr lang="ru-RU" dirty="0" err="1" smtClean="0"/>
              <a:t>варикоз</a:t>
            </a:r>
            <a:r>
              <a:rPr lang="ru-RU" dirty="0" smtClean="0"/>
              <a:t>, геморрой.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-  Опущение органов.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-  Выпадение волос, ухудшение состояния зубов и ногтей.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3.   Уменьшение секреции желудочного сока. 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-  Хуже переваривается пища. Проблемы пищеварения.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4.   Ухудшение </a:t>
            </a:r>
            <a:r>
              <a:rPr lang="ru-RU" dirty="0" smtClean="0"/>
              <a:t>иммунитета.</a:t>
            </a:r>
            <a:endParaRPr lang="ru-RU" dirty="0" smtClean="0"/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5.   Разрушение миелиновых оболочек нервных волокон.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-  Потеря чувствительности участков тела.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-  Частичный или полный паралич.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le 1"/>
          <p:cNvSpPr txBox="1"/>
          <p:nvPr/>
        </p:nvSpPr>
        <p:spPr>
          <a:xfrm>
            <a:off x="714348" y="142852"/>
            <a:ext cx="8001056" cy="443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828787">
              <a:lnSpc>
                <a:spcPct val="90000"/>
              </a:lnSpc>
              <a:defRPr sz="3600" b="1">
                <a:solidFill>
                  <a:srgbClr val="41877A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ru-RU" sz="3200" dirty="0" smtClean="0">
                <a:solidFill>
                  <a:srgbClr val="79640D"/>
                </a:solidFill>
              </a:rPr>
              <a:t>Ещё стрессовые реакции</a:t>
            </a:r>
            <a:endParaRPr sz="3200">
              <a:solidFill>
                <a:srgbClr val="79640D"/>
              </a:solidFill>
            </a:endParaRPr>
          </a:p>
        </p:txBody>
      </p:sp>
      <p:sp>
        <p:nvSpPr>
          <p:cNvPr id="7" name="TextBox 9"/>
          <p:cNvSpPr txBox="1"/>
          <p:nvPr/>
        </p:nvSpPr>
        <p:spPr>
          <a:xfrm>
            <a:off x="1000100" y="748639"/>
            <a:ext cx="8001056" cy="5755418"/>
          </a:xfrm>
          <a:prstGeom prst="rect">
            <a:avLst/>
          </a:prstGeom>
          <a:ln w="19050">
            <a:solidFill>
              <a:schemeClr val="bg2">
                <a:lumMod val="25000"/>
              </a:schemeClr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Напряжение скелетной мускулатуры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-  Напряжение и зажимы мышц, застой, боль в зажатых мышцах, накопление солей в области </a:t>
            </a:r>
            <a:r>
              <a:rPr lang="ru-RU" dirty="0" err="1" smtClean="0"/>
              <a:t>спастики</a:t>
            </a:r>
            <a:r>
              <a:rPr lang="ru-RU" dirty="0" smtClean="0"/>
              <a:t>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-  Уменьшение объёма вдоха из-за спазма мышц, растягивающих грудную клетку и диафрагму.</a:t>
            </a:r>
          </a:p>
          <a:p>
            <a:pPr indent="-457200">
              <a:buSzPct val="100000"/>
              <a:buAutoNum type="arabicPeriod" startAt="2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Спазм гладкой мускулатуры.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-  Спазм сосудов, нарушение кровоснабжения отдельных участков тела, ухудшение мозгового кровообращения, подъём давления, тахикардия, падение работоспособности.  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-  Спазм кишечника, запоры.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-  Спазм дыхательных путей, спастический кашель.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-  Спазм мочевыводящих путей, задержка мочеиспускания. </a:t>
            </a:r>
            <a:r>
              <a:rPr lang="ru-RU" dirty="0" smtClean="0"/>
              <a:t>Может </a:t>
            </a:r>
            <a:r>
              <a:rPr lang="ru-RU" dirty="0" smtClean="0"/>
              <a:t>приводить к выпадению солей.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3.    При недостатке резервов – запуск аутоиммунных процессов.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le 1"/>
          <p:cNvSpPr txBox="1"/>
          <p:nvPr/>
        </p:nvSpPr>
        <p:spPr>
          <a:xfrm>
            <a:off x="714348" y="142852"/>
            <a:ext cx="8001056" cy="886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828787">
              <a:lnSpc>
                <a:spcPct val="90000"/>
              </a:lnSpc>
              <a:defRPr sz="3600" b="1">
                <a:solidFill>
                  <a:srgbClr val="41877A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ru-RU" sz="3200" dirty="0" smtClean="0">
                <a:solidFill>
                  <a:srgbClr val="79640D"/>
                </a:solidFill>
              </a:rPr>
              <a:t>Что делаем при стрессе. </a:t>
            </a:r>
            <a:endParaRPr lang="ru-RU" sz="3200" dirty="0" smtClean="0">
              <a:solidFill>
                <a:srgbClr val="79640D"/>
              </a:solidFill>
            </a:endParaRPr>
          </a:p>
          <a:p>
            <a:r>
              <a:rPr lang="ru-RU" sz="3200" dirty="0" smtClean="0">
                <a:solidFill>
                  <a:srgbClr val="79640D"/>
                </a:solidFill>
              </a:rPr>
              <a:t>Начальная стадия</a:t>
            </a:r>
            <a:endParaRPr sz="3200">
              <a:solidFill>
                <a:srgbClr val="79640D"/>
              </a:solidFill>
            </a:endParaRPr>
          </a:p>
        </p:txBody>
      </p:sp>
      <p:sp>
        <p:nvSpPr>
          <p:cNvPr id="8" name="TextBox 9"/>
          <p:cNvSpPr txBox="1"/>
          <p:nvPr/>
        </p:nvSpPr>
        <p:spPr>
          <a:xfrm>
            <a:off x="642910" y="1285860"/>
            <a:ext cx="8286808" cy="5047532"/>
          </a:xfrm>
          <a:prstGeom prst="rect">
            <a:avLst/>
          </a:prstGeom>
          <a:ln w="19050">
            <a:solidFill>
              <a:schemeClr val="bg2">
                <a:lumMod val="25000"/>
              </a:schemeClr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b="1" dirty="0" smtClean="0"/>
              <a:t>Принимаем успокаивающие травы и </a:t>
            </a:r>
            <a:r>
              <a:rPr lang="ru-RU" b="1" dirty="0" err="1" smtClean="0"/>
              <a:t>спазмолитики</a:t>
            </a:r>
            <a:r>
              <a:rPr lang="ru-RU" b="1" dirty="0" smtClean="0"/>
              <a:t>.</a:t>
            </a:r>
            <a:endParaRPr lang="ru-RU" b="1" dirty="0" smtClean="0"/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</a:t>
            </a:r>
            <a:r>
              <a:rPr lang="ru-RU" u="sng" dirty="0" smtClean="0"/>
              <a:t>Успокаивающие травы:</a:t>
            </a:r>
            <a:r>
              <a:rPr lang="ru-RU" dirty="0" smtClean="0"/>
              <a:t> валериана, пустырник, </a:t>
            </a:r>
            <a:r>
              <a:rPr lang="ru-RU" dirty="0" err="1" smtClean="0"/>
              <a:t>зюзник</a:t>
            </a:r>
            <a:r>
              <a:rPr lang="ru-RU" dirty="0" smtClean="0"/>
              <a:t>, пассифлора, синюха, </a:t>
            </a:r>
            <a:r>
              <a:rPr lang="ru-RU" dirty="0" err="1" smtClean="0"/>
              <a:t>патриния</a:t>
            </a:r>
            <a:r>
              <a:rPr lang="ru-RU" dirty="0" smtClean="0"/>
              <a:t>, иван-чай, мелисса и др. </a:t>
            </a:r>
            <a:endParaRPr lang="ru-RU" dirty="0" smtClean="0"/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При сильном стрессе лучше использовать несколько разных вместе.</a:t>
            </a:r>
            <a:br>
              <a:rPr lang="ru-RU" dirty="0" smtClean="0"/>
            </a:br>
            <a:r>
              <a:rPr lang="ru-RU" u="sng" dirty="0" err="1" smtClean="0"/>
              <a:t>Травы-спазмолитики</a:t>
            </a:r>
            <a:r>
              <a:rPr lang="ru-RU" dirty="0" smtClean="0"/>
              <a:t>: базилик, </a:t>
            </a:r>
            <a:r>
              <a:rPr lang="ru-RU" dirty="0" smtClean="0"/>
              <a:t>чабрец, лаванда, лист </a:t>
            </a:r>
            <a:r>
              <a:rPr lang="ru-RU" dirty="0" smtClean="0"/>
              <a:t>малины, анис, фенхель, лапчатки, чистотел, </a:t>
            </a:r>
            <a:r>
              <a:rPr lang="ru-RU" dirty="0" smtClean="0"/>
              <a:t>вереск, чай, кардамон, корица, имбирь, гвоздика, лавр, донник, мята.</a:t>
            </a:r>
            <a:endParaRPr lang="ru-RU" dirty="0" smtClean="0"/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</a:t>
            </a:r>
          </a:p>
          <a:p>
            <a:pPr indent="-457200">
              <a:buSzPct val="100000"/>
              <a:buAutoNum type="arabicPeriod" startAt="2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b="1" dirty="0" smtClean="0"/>
              <a:t>Едим</a:t>
            </a:r>
            <a:r>
              <a:rPr lang="ru-RU" dirty="0" smtClean="0"/>
              <a:t>. Голод обостряет стресс. </a:t>
            </a:r>
          </a:p>
          <a:p>
            <a:pPr indent="-457200">
              <a:buSzPct val="100000"/>
              <a:buAutoNum type="arabicPeriod" startAt="2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endParaRPr lang="ru-RU" dirty="0" smtClean="0"/>
          </a:p>
          <a:p>
            <a:pPr indent="-457200">
              <a:buSzPct val="100000"/>
              <a:buAutoNum type="arabicPeriod" startAt="2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b="1" dirty="0" smtClean="0"/>
              <a:t>Налаживаем сон</a:t>
            </a:r>
            <a:r>
              <a:rPr lang="ru-RU" dirty="0" smtClean="0"/>
              <a:t>. Успокаивающие </a:t>
            </a:r>
            <a:r>
              <a:rPr lang="ru-RU" dirty="0" smtClean="0"/>
              <a:t>днём и на ночь. На ночь – так, чтобы уснуть. Если проснулись – добавить.</a:t>
            </a:r>
            <a:br>
              <a:rPr lang="ru-RU" dirty="0" smtClean="0"/>
            </a:br>
            <a:r>
              <a:rPr lang="ru-RU" dirty="0" smtClean="0"/>
              <a:t>Тяжёлое одеяло. Темнота. Тепло.</a:t>
            </a:r>
            <a:endParaRPr lang="ru-RU" dirty="0" smtClean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le 1"/>
          <p:cNvSpPr txBox="1"/>
          <p:nvPr/>
        </p:nvSpPr>
        <p:spPr>
          <a:xfrm>
            <a:off x="714348" y="142852"/>
            <a:ext cx="8001056" cy="443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828787">
              <a:lnSpc>
                <a:spcPct val="90000"/>
              </a:lnSpc>
              <a:defRPr sz="3600" b="1">
                <a:solidFill>
                  <a:srgbClr val="41877A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ru-RU" sz="3200" dirty="0" smtClean="0">
                <a:solidFill>
                  <a:srgbClr val="79640D"/>
                </a:solidFill>
              </a:rPr>
              <a:t>Что делаем при стрессе. Психика.</a:t>
            </a:r>
            <a:endParaRPr sz="3200">
              <a:solidFill>
                <a:srgbClr val="79640D"/>
              </a:solidFill>
            </a:endParaRPr>
          </a:p>
        </p:txBody>
      </p:sp>
      <p:sp>
        <p:nvSpPr>
          <p:cNvPr id="8" name="TextBox 9"/>
          <p:cNvSpPr txBox="1"/>
          <p:nvPr/>
        </p:nvSpPr>
        <p:spPr>
          <a:xfrm>
            <a:off x="714348" y="857232"/>
            <a:ext cx="8001056" cy="3631759"/>
          </a:xfrm>
          <a:prstGeom prst="rect">
            <a:avLst/>
          </a:prstGeom>
          <a:ln w="19050">
            <a:solidFill>
              <a:schemeClr val="bg2">
                <a:lumMod val="25000"/>
              </a:schemeClr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Принимаем успокаивающие травы.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Избегаем дополнительной травмирующей информации, соблюдаем «эмоциональную диету</a:t>
            </a:r>
            <a:r>
              <a:rPr lang="ru-RU" dirty="0" smtClean="0"/>
              <a:t>», восстанавливаемся эмоционально.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3. Не думаем о будущем, живём днём сегодняшним</a:t>
            </a:r>
            <a:r>
              <a:rPr lang="ru-RU" dirty="0" smtClean="0"/>
              <a:t>. Занимаемся простыми бытовыми делами.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4. Не </a:t>
            </a:r>
            <a:r>
              <a:rPr lang="ru-RU" dirty="0" smtClean="0"/>
              <a:t>надо пытаться всё предусмотреть, всё равно не получится.</a:t>
            </a:r>
            <a:endParaRPr lang="ru-RU" dirty="0" smtClean="0"/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4. Размышляем, осмысливаем, принимаем ситуацию.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5. Отвлекаемся от стресса.</a:t>
            </a:r>
          </a:p>
        </p:txBody>
      </p:sp>
      <p:sp>
        <p:nvSpPr>
          <p:cNvPr id="5" name="TextBox 7"/>
          <p:cNvSpPr txBox="1"/>
          <p:nvPr/>
        </p:nvSpPr>
        <p:spPr>
          <a:xfrm>
            <a:off x="857224" y="4643446"/>
            <a:ext cx="7572428" cy="1569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 algn="ctr">
              <a:defRPr sz="2400">
                <a:solidFill>
                  <a:srgbClr val="984807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lang="ru-RU" dirty="0" smtClean="0"/>
              <a:t>Помним, что лишним волнением мы сами себя отправляем на следующий виток стресса и отнимаем у себя силы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Самый </a:t>
            </a:r>
            <a:r>
              <a:rPr lang="ru-RU" dirty="0" smtClean="0"/>
              <a:t>мощный стресс мы устраиваем себе сами. </a:t>
            </a:r>
            <a:endParaRPr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le 1"/>
          <p:cNvSpPr txBox="1"/>
          <p:nvPr/>
        </p:nvSpPr>
        <p:spPr>
          <a:xfrm>
            <a:off x="714348" y="142852"/>
            <a:ext cx="8001056" cy="443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828787">
              <a:lnSpc>
                <a:spcPct val="90000"/>
              </a:lnSpc>
              <a:defRPr sz="3600" b="1">
                <a:solidFill>
                  <a:srgbClr val="41877A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ru-RU" sz="3200" dirty="0" smtClean="0">
                <a:solidFill>
                  <a:srgbClr val="79640D"/>
                </a:solidFill>
              </a:rPr>
              <a:t>Нарушения сна при стрессе</a:t>
            </a:r>
            <a:endParaRPr sz="3200">
              <a:solidFill>
                <a:srgbClr val="79640D"/>
              </a:solidFill>
            </a:endParaRPr>
          </a:p>
        </p:txBody>
      </p:sp>
      <p:sp>
        <p:nvSpPr>
          <p:cNvPr id="7" name="TextBox 9"/>
          <p:cNvSpPr txBox="1"/>
          <p:nvPr/>
        </p:nvSpPr>
        <p:spPr>
          <a:xfrm>
            <a:off x="428596" y="642918"/>
            <a:ext cx="8572560" cy="6109361"/>
          </a:xfrm>
          <a:prstGeom prst="rect">
            <a:avLst/>
          </a:prstGeom>
          <a:ln w="19050">
            <a:solidFill>
              <a:schemeClr val="bg2">
                <a:lumMod val="25000"/>
              </a:schemeClr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Сперва трудно лечь. Потом трудно уснуть. Мысли мешают.</a:t>
            </a:r>
            <a:endParaRPr lang="ru-RU" dirty="0" smtClean="0"/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Сон становится более чутким и </a:t>
            </a:r>
            <a:r>
              <a:rPr lang="ru-RU" dirty="0" err="1" smtClean="0"/>
              <a:t>поверхостным</a:t>
            </a:r>
            <a:r>
              <a:rPr lang="ru-RU" dirty="0" smtClean="0"/>
              <a:t>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Раннее пробуждение и невозможность снова заснуть. Пик синтеза кортизола – </a:t>
            </a:r>
            <a:r>
              <a:rPr lang="ru-RU" dirty="0" smtClean="0"/>
              <a:t>5-7 часов утра, </a:t>
            </a:r>
            <a:r>
              <a:rPr lang="ru-RU" dirty="0" smtClean="0"/>
              <a:t>в это время мы </a:t>
            </a:r>
            <a:r>
              <a:rPr lang="ru-RU" dirty="0" smtClean="0"/>
              <a:t>и просыпаемся</a:t>
            </a:r>
            <a:r>
              <a:rPr lang="ru-RU" dirty="0" smtClean="0"/>
              <a:t>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endParaRPr lang="ru-RU" dirty="0" smtClean="0"/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b="1" u="sng" dirty="0" smtClean="0"/>
              <a:t>Что делать.</a:t>
            </a:r>
            <a:r>
              <a:rPr lang="ru-RU" dirty="0" smtClean="0"/>
              <a:t> Пьём на ночь успокаивающие травы. Если не хватает – увеличиваем дозу </a:t>
            </a:r>
            <a:r>
              <a:rPr lang="ru-RU" dirty="0" smtClean="0"/>
              <a:t>так, </a:t>
            </a:r>
            <a:r>
              <a:rPr lang="ru-RU" dirty="0" smtClean="0"/>
              <a:t>чтобы нормализовался сон</a:t>
            </a:r>
            <a:r>
              <a:rPr lang="ru-RU" dirty="0" smtClean="0"/>
              <a:t>. Добавляем, если проснулись раньше времени. </a:t>
            </a:r>
            <a:endParaRPr lang="ru-RU" dirty="0" smtClean="0"/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Если не пьётся, можно принять ванну с успокаивающими травами. </a:t>
            </a:r>
            <a:r>
              <a:rPr lang="ru-RU" dirty="0" smtClean="0"/>
              <a:t>Днём пьём травы, дающие силы.</a:t>
            </a:r>
            <a:endParaRPr lang="ru-RU" dirty="0" smtClean="0"/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endParaRPr lang="ru-RU" dirty="0" smtClean="0"/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sz="2300" u="sng" dirty="0" smtClean="0">
                <a:solidFill>
                  <a:schemeClr val="accent3">
                    <a:lumMod val="50000"/>
                  </a:schemeClr>
                </a:solidFill>
                <a:latin typeface="Lato Regular"/>
                <a:ea typeface="Lato Regular"/>
                <a:cs typeface="Lato Regular"/>
                <a:sym typeface="Lato SemiBold"/>
              </a:rPr>
              <a:t>Ванна с пустырником</a:t>
            </a: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  <a:latin typeface="Lato Regular"/>
                <a:ea typeface="Lato Regular"/>
                <a:cs typeface="Lato Regular"/>
                <a:sym typeface="Lato SemiBold"/>
              </a:rPr>
              <a:t>. </a:t>
            </a:r>
            <a:endParaRPr lang="ru-RU" sz="2300" dirty="0" smtClean="0">
              <a:solidFill>
                <a:schemeClr val="accent3">
                  <a:lumMod val="50000"/>
                </a:schemeClr>
              </a:solidFill>
              <a:latin typeface="Lato Regular"/>
              <a:ea typeface="Lato Regular"/>
              <a:cs typeface="Lato Regular"/>
              <a:sym typeface="Lato SemiBold"/>
            </a:endParaRP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  <a:latin typeface="Lato Regular"/>
                <a:ea typeface="Lato Regular"/>
                <a:cs typeface="Lato Regular"/>
                <a:sym typeface="Lato SemiBold"/>
              </a:rPr>
              <a:t>Горсть травы </a:t>
            </a: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  <a:latin typeface="Lato Regular"/>
                <a:ea typeface="Lato Regular"/>
                <a:cs typeface="Lato Regular"/>
                <a:sym typeface="Lato SemiBold"/>
              </a:rPr>
              <a:t>залить холодной водой (</a:t>
            </a: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  <a:latin typeface="Lato Regular"/>
                <a:ea typeface="Lato Regular"/>
                <a:cs typeface="Lato Regular"/>
                <a:sym typeface="Lato SemiBold"/>
              </a:rPr>
              <a:t>3-5 </a:t>
            </a: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  <a:latin typeface="Lato Regular"/>
                <a:ea typeface="Lato Regular"/>
                <a:cs typeface="Lato Regular"/>
                <a:sym typeface="Lato SemiBold"/>
              </a:rPr>
              <a:t>л</a:t>
            </a: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  <a:latin typeface="Lato Regular"/>
                <a:ea typeface="Lato Regular"/>
                <a:cs typeface="Lato Regular"/>
                <a:sym typeface="Lato SemiBold"/>
              </a:rPr>
              <a:t>), довести </a:t>
            </a: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  <a:latin typeface="Lato Regular"/>
                <a:ea typeface="Lato Regular"/>
                <a:cs typeface="Lato Regular"/>
                <a:sym typeface="Lato SemiBold"/>
              </a:rPr>
              <a:t>до кипения, </a:t>
            </a: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  <a:latin typeface="Lato Regular"/>
                <a:ea typeface="Lato Regular"/>
                <a:cs typeface="Lato Regular"/>
                <a:sym typeface="Lato SemiBold"/>
              </a:rPr>
              <a:t>настоять </a:t>
            </a: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  <a:latin typeface="Lato Regular"/>
                <a:ea typeface="Lato Regular"/>
                <a:cs typeface="Lato Regular"/>
                <a:sym typeface="Lato SemiBold"/>
              </a:rPr>
              <a:t>1-2 часа, </a:t>
            </a: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  <a:latin typeface="Lato Regular"/>
                <a:ea typeface="Lato Regular"/>
                <a:cs typeface="Lato Regular"/>
                <a:sym typeface="Lato SemiBold"/>
              </a:rPr>
              <a:t>процедить, вылить </a:t>
            </a: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  <a:latin typeface="Lato Regular"/>
                <a:ea typeface="Lato Regular"/>
                <a:cs typeface="Lato Regular"/>
                <a:sym typeface="Lato SemiBold"/>
              </a:rPr>
              <a:t>в ванну. Лежим около 15 минут</a:t>
            </a: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  <a:latin typeface="Lato Regular"/>
                <a:ea typeface="Lato Regular"/>
                <a:cs typeface="Lato Regular"/>
                <a:sym typeface="Lato SemiBold"/>
              </a:rPr>
              <a:t>.</a:t>
            </a:r>
            <a:endParaRPr lang="ru-RU" dirty="0" smtClean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142852"/>
            <a:ext cx="69553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79640D"/>
                </a:solidFill>
              </a:rPr>
              <a:t>Нарушение пищеварения при стрессе</a:t>
            </a:r>
            <a:endParaRPr lang="ru-RU" sz="3200" b="1" dirty="0">
              <a:solidFill>
                <a:srgbClr val="79640D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7224" y="714356"/>
            <a:ext cx="7786742" cy="6001643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1. Снижение секреции пищеварительных желёз. Ухудшение переваривания пищи.</a:t>
            </a:r>
            <a:br>
              <a:rPr lang="ru-RU" sz="2400" dirty="0" smtClean="0"/>
            </a:br>
            <a:r>
              <a:rPr lang="ru-RU" sz="2400" dirty="0" smtClean="0"/>
              <a:t>2. Отсутствие аппетита.</a:t>
            </a:r>
            <a:br>
              <a:rPr lang="ru-RU" sz="2400" dirty="0" smtClean="0"/>
            </a:br>
            <a:r>
              <a:rPr lang="ru-RU" sz="2400" dirty="0" smtClean="0"/>
              <a:t>3. Спастические запоры.</a:t>
            </a:r>
            <a:br>
              <a:rPr lang="ru-RU" sz="2400" dirty="0" smtClean="0"/>
            </a:br>
            <a:r>
              <a:rPr lang="ru-RU" sz="2400" dirty="0" smtClean="0"/>
              <a:t>4. Тянет на сладкое. Может повышаться уровень глюкозы.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u="sng" dirty="0" smtClean="0"/>
              <a:t>Что делаем</a:t>
            </a:r>
            <a:r>
              <a:rPr lang="ru-RU" sz="2400" u="sng" dirty="0" smtClean="0"/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1. Поддержка слабых мест пищеварительного тракта.</a:t>
            </a:r>
            <a:br>
              <a:rPr lang="ru-RU" sz="2400" dirty="0" smtClean="0"/>
            </a:br>
            <a:r>
              <a:rPr lang="ru-RU" sz="2400" dirty="0" smtClean="0"/>
              <a:t>2. Специи и лёгкие горечи (корень лопуха, девясила, цикория, вахта, горечавка, берёза).</a:t>
            </a:r>
            <a:br>
              <a:rPr lang="ru-RU" sz="2400" dirty="0" smtClean="0"/>
            </a:br>
            <a:r>
              <a:rPr lang="ru-RU" sz="2400" dirty="0" smtClean="0"/>
              <a:t>3. Более лёгкая еда. Если совсем не хочется есть – соки, бульоны. </a:t>
            </a:r>
            <a:br>
              <a:rPr lang="ru-RU" sz="2400" dirty="0" smtClean="0"/>
            </a:br>
            <a:r>
              <a:rPr lang="ru-RU" sz="2400" dirty="0" smtClean="0"/>
              <a:t>4. Общая поддержка организма – убираем «пустоту </a:t>
            </a:r>
            <a:r>
              <a:rPr lang="ru-RU" sz="2400" dirty="0" err="1" smtClean="0"/>
              <a:t>ци</a:t>
            </a:r>
            <a:r>
              <a:rPr lang="ru-RU" sz="2400" dirty="0" smtClean="0"/>
              <a:t>».</a:t>
            </a:r>
            <a:br>
              <a:rPr lang="ru-RU" sz="2400" dirty="0" smtClean="0"/>
            </a:br>
            <a:r>
              <a:rPr lang="ru-RU" sz="2400" dirty="0" smtClean="0"/>
              <a:t>5. </a:t>
            </a:r>
            <a:r>
              <a:rPr lang="ru-RU" sz="2400" dirty="0" err="1" smtClean="0"/>
              <a:t>Спазмолитики</a:t>
            </a:r>
            <a:r>
              <a:rPr lang="ru-RU" sz="2400" dirty="0" smtClean="0"/>
              <a:t> и успокаивающие травы.</a:t>
            </a:r>
            <a:br>
              <a:rPr lang="ru-RU" sz="2400" dirty="0" smtClean="0"/>
            </a:br>
            <a:r>
              <a:rPr lang="ru-RU" sz="2400" dirty="0" smtClean="0"/>
              <a:t>6. Если надо – используем пищеварительные ферменты и </a:t>
            </a:r>
            <a:r>
              <a:rPr lang="ru-RU" sz="2400" dirty="0" err="1" smtClean="0"/>
              <a:t>пробиотики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142852"/>
            <a:ext cx="74253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79640D"/>
                </a:solidFill>
              </a:rPr>
              <a:t>Поддержка желёз внутренней секреции</a:t>
            </a:r>
            <a:endParaRPr lang="ru-RU" sz="3200" b="1" dirty="0">
              <a:solidFill>
                <a:srgbClr val="79640D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7224" y="857232"/>
            <a:ext cx="7858180" cy="4524315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1. </a:t>
            </a:r>
            <a:r>
              <a:rPr lang="ru-RU" sz="2400" b="1" u="sng" dirty="0" smtClean="0"/>
              <a:t>Щитовидная железа.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u="sng" dirty="0" smtClean="0"/>
              <a:t>Травы</a:t>
            </a:r>
            <a:r>
              <a:rPr lang="ru-RU" sz="2400" dirty="0" smtClean="0"/>
              <a:t>: дурнишник – баланс дозировки.</a:t>
            </a:r>
            <a:br>
              <a:rPr lang="ru-RU" sz="2400" dirty="0" smtClean="0"/>
            </a:br>
            <a:r>
              <a:rPr lang="ru-RU" sz="2400" dirty="0" smtClean="0"/>
              <a:t>Астрагал, </a:t>
            </a:r>
            <a:r>
              <a:rPr lang="ru-RU" sz="2400" dirty="0" err="1" smtClean="0"/>
              <a:t>карагана</a:t>
            </a:r>
            <a:r>
              <a:rPr lang="ru-RU" sz="2400" dirty="0" smtClean="0"/>
              <a:t>, дрок, ракитник, софора, солодка.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/>
              <a:t>2. </a:t>
            </a:r>
            <a:r>
              <a:rPr lang="ru-RU" sz="2400" b="1" u="sng" dirty="0" smtClean="0"/>
              <a:t>Надпочечники.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u="sng" dirty="0" smtClean="0"/>
              <a:t>Травы</a:t>
            </a:r>
            <a:r>
              <a:rPr lang="ru-RU" sz="2400" dirty="0" smtClean="0"/>
              <a:t>: лист смородины, дягиль, пион, девясил, астрагал, синеголовник, имбирь, корица, аир, бадьян, женьшень.</a:t>
            </a:r>
            <a:br>
              <a:rPr lang="ru-RU" sz="2400" dirty="0" smtClean="0"/>
            </a:br>
            <a:r>
              <a:rPr lang="ru-RU" sz="2400" dirty="0" smtClean="0"/>
              <a:t>Поддерживаем работу почек.</a:t>
            </a:r>
            <a:br>
              <a:rPr lang="ru-RU" sz="2400" dirty="0" smtClean="0"/>
            </a:br>
            <a:endParaRPr lang="ru-RU" sz="2400" dirty="0" smtClean="0"/>
          </a:p>
          <a:p>
            <a:r>
              <a:rPr lang="ru-RU" sz="2400" b="1" dirty="0" smtClean="0"/>
              <a:t>3.</a:t>
            </a:r>
            <a:r>
              <a:rPr lang="ru-RU" sz="2400" dirty="0" smtClean="0"/>
              <a:t> </a:t>
            </a:r>
            <a:r>
              <a:rPr lang="ru-RU" sz="2400" b="1" u="sng" dirty="0" smtClean="0"/>
              <a:t>Печень.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u="sng" dirty="0" smtClean="0"/>
              <a:t>Травы</a:t>
            </a:r>
            <a:r>
              <a:rPr lang="ru-RU" sz="2400" dirty="0" smtClean="0"/>
              <a:t>: </a:t>
            </a:r>
            <a:r>
              <a:rPr lang="ru-RU" sz="2400" dirty="0" err="1" smtClean="0"/>
              <a:t>расторопша</a:t>
            </a:r>
            <a:r>
              <a:rPr lang="ru-RU" sz="2400" dirty="0" smtClean="0"/>
              <a:t>, корень лопуха, девясил, хрен, цикорий, тмин, </a:t>
            </a:r>
            <a:r>
              <a:rPr lang="ru-RU" sz="2400" dirty="0" err="1" smtClean="0"/>
              <a:t>кумин</a:t>
            </a:r>
            <a:r>
              <a:rPr lang="ru-RU" sz="2400" dirty="0" smtClean="0"/>
              <a:t>, кориандр.</a:t>
            </a:r>
            <a:endParaRPr lang="ru-RU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480" y="142852"/>
            <a:ext cx="56148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79640D"/>
                </a:solidFill>
              </a:rPr>
              <a:t>Мышечный спазм при стрессе</a:t>
            </a:r>
            <a:endParaRPr lang="ru-RU" sz="3200" b="1" dirty="0">
              <a:solidFill>
                <a:srgbClr val="79640D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642918"/>
            <a:ext cx="8572560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u="sng" dirty="0" smtClean="0"/>
              <a:t>Мышцы, которые часто </a:t>
            </a:r>
            <a:r>
              <a:rPr lang="ru-RU" sz="2400" b="1" u="sng" dirty="0" err="1" smtClean="0"/>
              <a:t>спазмируются</a:t>
            </a:r>
            <a:r>
              <a:rPr lang="ru-RU" sz="2400" u="sng" dirty="0" smtClean="0"/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1. Гладкая мускулатура сосудов, кишечника, дыхательных путей, желчевыводящих путей. Иногда блокируется мочеиспускание.</a:t>
            </a:r>
            <a:br>
              <a:rPr lang="ru-RU" sz="2400" dirty="0" smtClean="0"/>
            </a:br>
            <a:r>
              <a:rPr lang="ru-RU" sz="2400" dirty="0" smtClean="0"/>
              <a:t>2. Скелетные мышцы. </a:t>
            </a:r>
          </a:p>
          <a:p>
            <a:r>
              <a:rPr lang="ru-RU" sz="2400" dirty="0" smtClean="0"/>
              <a:t> </a:t>
            </a:r>
            <a:r>
              <a:rPr lang="ru-RU" sz="2400" dirty="0" smtClean="0"/>
              <a:t>   - Мышцы шеи и плеч.</a:t>
            </a:r>
            <a:br>
              <a:rPr lang="ru-RU" sz="2400" dirty="0" smtClean="0"/>
            </a:br>
            <a:r>
              <a:rPr lang="ru-RU" sz="2400" dirty="0" smtClean="0"/>
              <a:t>    - Поясница.</a:t>
            </a:r>
            <a:br>
              <a:rPr lang="ru-RU" sz="2400" dirty="0" smtClean="0"/>
            </a:br>
            <a:r>
              <a:rPr lang="ru-RU" sz="2400" dirty="0" smtClean="0"/>
              <a:t>    - Диафрагма. </a:t>
            </a:r>
            <a:endParaRPr lang="ru-RU" sz="2400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3571868" y="2285992"/>
            <a:ext cx="142876" cy="571504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857620" y="2214554"/>
            <a:ext cx="4786346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Нарушение питания прилегающих суставов, накопление солей, боль.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28596" y="3357562"/>
            <a:ext cx="8572560" cy="32778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300" b="1" u="sng" dirty="0" smtClean="0"/>
              <a:t>Что делать</a:t>
            </a:r>
            <a:r>
              <a:rPr lang="ru-RU" sz="2300" b="1" dirty="0" smtClean="0"/>
              <a:t>.</a:t>
            </a:r>
            <a:r>
              <a:rPr lang="ru-RU" sz="2300" dirty="0" smtClean="0"/>
              <a:t/>
            </a:r>
            <a:br>
              <a:rPr lang="ru-RU" sz="2300" dirty="0" smtClean="0"/>
            </a:br>
            <a:r>
              <a:rPr lang="ru-RU" sz="2300" dirty="0" smtClean="0"/>
              <a:t>1. Пить успокаивающие и спазмолитические травы.</a:t>
            </a:r>
          </a:p>
          <a:p>
            <a:r>
              <a:rPr lang="ru-RU" sz="2300" dirty="0" smtClean="0"/>
              <a:t>2. Натирать мышцы маслами и бальзамами с разогревающим и спазмолитическим действием.</a:t>
            </a:r>
            <a:br>
              <a:rPr lang="ru-RU" sz="2300" dirty="0" smtClean="0"/>
            </a:br>
            <a:r>
              <a:rPr lang="ru-RU" sz="2300" dirty="0" smtClean="0"/>
              <a:t>2. Пусть мышцы работают, сокращаются и расслабляются.</a:t>
            </a:r>
            <a:br>
              <a:rPr lang="ru-RU" sz="2300" dirty="0" smtClean="0"/>
            </a:br>
            <a:r>
              <a:rPr lang="ru-RU" sz="2300" dirty="0" smtClean="0"/>
              <a:t>   - Гимнастика для спины.</a:t>
            </a:r>
            <a:br>
              <a:rPr lang="ru-RU" sz="2300" dirty="0" smtClean="0"/>
            </a:br>
            <a:r>
              <a:rPr lang="ru-RU" sz="2300" dirty="0" smtClean="0"/>
              <a:t>   - Дыхательная гимнастика с работой диафрагмы.</a:t>
            </a:r>
            <a:br>
              <a:rPr lang="ru-RU" sz="2300" dirty="0" smtClean="0"/>
            </a:br>
            <a:r>
              <a:rPr lang="ru-RU" sz="2300" dirty="0" smtClean="0"/>
              <a:t>   - Массаж.</a:t>
            </a:r>
            <a:br>
              <a:rPr lang="ru-RU" sz="2300" dirty="0" smtClean="0"/>
            </a:br>
            <a:r>
              <a:rPr lang="ru-RU" sz="2300" dirty="0" smtClean="0"/>
              <a:t>   - Контрастный душ или ванночки для рук и ног.</a:t>
            </a:r>
            <a:endParaRPr lang="ru-RU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857232"/>
            <a:ext cx="8072494" cy="5047532"/>
          </a:xfrm>
          <a:prstGeom prst="rect">
            <a:avLst/>
          </a:prstGeom>
          <a:ln w="19050">
            <a:solidFill>
              <a:schemeClr val="tx1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457200" indent="-457200"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b="1" u="sng" dirty="0" smtClean="0">
                <a:solidFill>
                  <a:srgbClr val="79640D"/>
                </a:solidFill>
              </a:rPr>
              <a:t>Работа.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</a:t>
            </a:r>
            <a:r>
              <a:rPr smtClean="0"/>
              <a:t>- </a:t>
            </a:r>
            <a:r>
              <a:rPr lang="ru-RU" dirty="0" smtClean="0"/>
              <a:t>Ни одна карьера не стоит инвалидности.</a:t>
            </a:r>
            <a:endParaRPr/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</a:t>
            </a:r>
            <a:r>
              <a:rPr smtClean="0"/>
              <a:t>-</a:t>
            </a:r>
            <a:r>
              <a:rPr lang="ru-RU" dirty="0" smtClean="0"/>
              <a:t> Если истратить весь резерв на рабочем месте, на семью его не останется. Не будет семьи, не будет детей.</a:t>
            </a: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- Если работа не приносит удовлетворения, она тоже является источником стресса. </a:t>
            </a:r>
            <a:r>
              <a:rPr lang="ru-RU" dirty="0" smtClean="0"/>
              <a:t>Лучше уйти.</a:t>
            </a:r>
            <a:endParaRPr lang="ru-RU" dirty="0" smtClean="0"/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solidFill>
                  <a:srgbClr val="79640D"/>
                </a:solidFill>
              </a:rPr>
              <a:t>2. </a:t>
            </a:r>
            <a:r>
              <a:rPr lang="ru-RU" b="1" u="sng" dirty="0" smtClean="0">
                <a:solidFill>
                  <a:srgbClr val="79640D"/>
                </a:solidFill>
              </a:rPr>
              <a:t>Уход за тяжело </a:t>
            </a:r>
            <a:r>
              <a:rPr lang="ru-RU" b="1" u="sng" dirty="0" smtClean="0">
                <a:solidFill>
                  <a:srgbClr val="79640D"/>
                </a:solidFill>
              </a:rPr>
              <a:t>больным</a:t>
            </a:r>
            <a:r>
              <a:rPr lang="ru-RU" dirty="0" smtClean="0"/>
              <a:t>.</a:t>
            </a:r>
            <a:endParaRPr lang="ru-RU" dirty="0" smtClean="0"/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Если мы свалимся сами, ухаживать станет некому.</a:t>
            </a: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Больной легко привыкает к тому, что за него всё делают, и начинает дёргать по мелочам. Пусть сделает сам то, что может. </a:t>
            </a: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Если не тянем сами, зовём на помощь. Лучше нанять сиделку, чем свалиться самому.</a:t>
            </a: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Необходимо отлучаться и отдыхать от этой ситуации.</a:t>
            </a:r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57126" y="142852"/>
            <a:ext cx="8786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79640D"/>
                </a:solidFill>
              </a:rPr>
              <a:t>Правила для классических стрессовых ситуаций</a:t>
            </a:r>
            <a:endParaRPr lang="ru-RU" sz="3200" b="1" dirty="0">
              <a:solidFill>
                <a:srgbClr val="79640D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5852" y="214290"/>
            <a:ext cx="69773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9640D"/>
                </a:solidFill>
              </a:rPr>
              <a:t>Органы и системы, </a:t>
            </a:r>
          </a:p>
          <a:p>
            <a:pPr algn="ctr"/>
            <a:r>
              <a:rPr lang="ru-RU" sz="3200" b="1" dirty="0" smtClean="0">
                <a:solidFill>
                  <a:srgbClr val="79640D"/>
                </a:solidFill>
              </a:rPr>
              <a:t>отвечающие за энергетику организма</a:t>
            </a:r>
            <a:endParaRPr lang="ru-RU" sz="3200" b="1" dirty="0">
              <a:solidFill>
                <a:srgbClr val="79640D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4414" y="1714488"/>
            <a:ext cx="7215238" cy="1938992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1. Великая триада – сердце, сосуды, головной </a:t>
            </a:r>
            <a:r>
              <a:rPr lang="ru-RU" sz="2400" dirty="0" smtClean="0"/>
              <a:t>мозг (кровоснабжение и высшая нервная деятельность).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2. Пищеварительная система.</a:t>
            </a:r>
            <a:br>
              <a:rPr lang="ru-RU" sz="2400" dirty="0" smtClean="0"/>
            </a:br>
            <a:r>
              <a:rPr lang="ru-RU" sz="2400" dirty="0" smtClean="0"/>
              <a:t>3. Дыхательная система.</a:t>
            </a:r>
            <a:br>
              <a:rPr lang="ru-RU" sz="2400" dirty="0" smtClean="0"/>
            </a:br>
            <a:r>
              <a:rPr lang="ru-RU" sz="2400" dirty="0" smtClean="0"/>
              <a:t>4. Железы внутренней секреции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214414" y="3857628"/>
            <a:ext cx="7215238" cy="830997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Все </a:t>
            </a:r>
            <a:r>
              <a:rPr lang="ru-RU" sz="2400" dirty="0" smtClean="0"/>
              <a:t>органы, которые связаны с работой этих </a:t>
            </a:r>
            <a:r>
              <a:rPr lang="ru-RU" sz="2400" dirty="0" smtClean="0"/>
              <a:t>систем, косвенно участвуют в энергетическом балансе.</a:t>
            </a:r>
            <a:endParaRPr lang="ru-RU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857232"/>
            <a:ext cx="8072494" cy="5401475"/>
          </a:xfrm>
          <a:prstGeom prst="rect">
            <a:avLst/>
          </a:prstGeom>
          <a:ln w="19050">
            <a:solidFill>
              <a:schemeClr val="tx1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b="1" dirty="0" smtClean="0">
                <a:solidFill>
                  <a:srgbClr val="79640D"/>
                </a:solidFill>
              </a:rPr>
              <a:t>3</a:t>
            </a:r>
            <a:r>
              <a:rPr lang="ru-RU" b="1" u="sng" dirty="0" smtClean="0">
                <a:solidFill>
                  <a:srgbClr val="79640D"/>
                </a:solidFill>
              </a:rPr>
              <a:t>.  Стареющие люди и работа</a:t>
            </a:r>
            <a:r>
              <a:rPr lang="ru-RU" dirty="0" smtClean="0">
                <a:solidFill>
                  <a:srgbClr val="79640D"/>
                </a:solidFill>
              </a:rPr>
              <a:t>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Варианты: </a:t>
            </a:r>
            <a:br>
              <a:rPr lang="ru-RU" dirty="0" smtClean="0"/>
            </a:br>
            <a:r>
              <a:rPr lang="ru-RU" dirty="0" smtClean="0"/>
              <a:t>-Высокий профессионализм и </a:t>
            </a:r>
            <a:r>
              <a:rPr lang="ru-RU" dirty="0" err="1" smtClean="0"/>
              <a:t>востребованность</a:t>
            </a:r>
            <a:r>
              <a:rPr lang="ru-RU" dirty="0" smtClean="0"/>
              <a:t>, запросов больше, чем сил. </a:t>
            </a:r>
            <a:br>
              <a:rPr lang="ru-RU" dirty="0" smtClean="0"/>
            </a:br>
            <a:r>
              <a:rPr lang="ru-RU" dirty="0" smtClean="0"/>
              <a:t>- Могут уволить, не выдерживаю конкуренции.</a:t>
            </a:r>
            <a:br>
              <a:rPr lang="ru-RU" dirty="0" smtClean="0"/>
            </a:br>
            <a:r>
              <a:rPr lang="ru-RU" dirty="0" smtClean="0"/>
              <a:t>В первом случае – повышать требования. Во втором – уходить.</a:t>
            </a:r>
          </a:p>
          <a:p>
            <a:pPr marL="457200" indent="-457200"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</a:t>
            </a:r>
            <a:r>
              <a:rPr lang="ru-RU" dirty="0" smtClean="0"/>
              <a:t>   </a:t>
            </a:r>
            <a:r>
              <a:rPr lang="ru-RU" dirty="0" smtClean="0"/>
              <a:t> </a:t>
            </a:r>
            <a:endParaRPr lang="ru-RU" dirty="0" smtClean="0"/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solidFill>
                  <a:srgbClr val="79640D"/>
                </a:solidFill>
              </a:rPr>
              <a:t>4. </a:t>
            </a:r>
            <a:r>
              <a:rPr lang="ru-RU" b="1" u="sng" dirty="0" smtClean="0">
                <a:solidFill>
                  <a:srgbClr val="79640D"/>
                </a:solidFill>
              </a:rPr>
              <a:t>Разрыв отношений и смерть ближних</a:t>
            </a:r>
            <a:r>
              <a:rPr lang="ru-RU" dirty="0" smtClean="0"/>
              <a:t>.</a:t>
            </a:r>
            <a:endParaRPr lang="ru-RU" dirty="0" smtClean="0"/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</a:t>
            </a:r>
            <a:r>
              <a:rPr lang="ru-RU" dirty="0" smtClean="0"/>
              <a:t>- Вся травяная поддержка при стрессе.    </a:t>
            </a:r>
            <a:br>
              <a:rPr lang="ru-RU" dirty="0" smtClean="0"/>
            </a:br>
            <a:r>
              <a:rPr lang="ru-RU" dirty="0" smtClean="0"/>
              <a:t>    - Не давать эмоциям себя съесть. (Много работы, видеоряд, общение и др.)</a:t>
            </a:r>
            <a:br>
              <a:rPr lang="ru-RU" dirty="0" smtClean="0"/>
            </a:br>
            <a:r>
              <a:rPr lang="ru-RU" dirty="0" smtClean="0"/>
              <a:t>    - Не сидеть в четырёх стенах. Там эмоции чаще захватывают разум.</a:t>
            </a:r>
            <a:br>
              <a:rPr lang="ru-RU" dirty="0" smtClean="0"/>
            </a:br>
            <a:r>
              <a:rPr lang="ru-RU" dirty="0" smtClean="0"/>
              <a:t>    - Плавно принимать ситуацию.</a:t>
            </a:r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57126" y="142852"/>
            <a:ext cx="8786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79640D"/>
                </a:solidFill>
              </a:rPr>
              <a:t>Правила для классических стрессовых ситуаций</a:t>
            </a:r>
            <a:endParaRPr lang="ru-RU" sz="3200" b="1" dirty="0">
              <a:solidFill>
                <a:srgbClr val="79640D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71604" y="214290"/>
            <a:ext cx="51764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79640D"/>
                </a:solidFill>
              </a:rPr>
              <a:t>Общая поддержка резерва</a:t>
            </a:r>
            <a:endParaRPr lang="ru-RU" sz="3200" b="1" dirty="0">
              <a:solidFill>
                <a:srgbClr val="79640D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928670"/>
            <a:ext cx="8286808" cy="4893647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1. </a:t>
            </a:r>
            <a:r>
              <a:rPr lang="ru-RU" sz="2400" dirty="0" err="1" smtClean="0"/>
              <a:t>Адаптогены</a:t>
            </a:r>
            <a:r>
              <a:rPr lang="ru-RU" sz="2400" dirty="0" smtClean="0"/>
              <a:t>. Женьшень, </a:t>
            </a:r>
            <a:r>
              <a:rPr lang="ru-RU" sz="2400" dirty="0" err="1" smtClean="0"/>
              <a:t>родиола</a:t>
            </a:r>
            <a:r>
              <a:rPr lang="ru-RU" sz="2400" dirty="0" smtClean="0"/>
              <a:t>, аралия, элеутерококк, пион, калган, девясил, дягиль, корень лопуха и др.</a:t>
            </a:r>
            <a:br>
              <a:rPr lang="ru-RU" sz="2400" dirty="0" smtClean="0"/>
            </a:br>
            <a:r>
              <a:rPr lang="ru-RU" sz="2400" dirty="0" smtClean="0"/>
              <a:t>2. Поддержка сердца. Адонис, </a:t>
            </a:r>
            <a:r>
              <a:rPr lang="ru-RU" sz="2400" dirty="0" err="1" smtClean="0"/>
              <a:t>василистник</a:t>
            </a:r>
            <a:r>
              <a:rPr lang="ru-RU" sz="2400" dirty="0" smtClean="0"/>
              <a:t>, боярышник, пустырник, буквица, хвоя, лайм, имбирь.</a:t>
            </a:r>
            <a:br>
              <a:rPr lang="ru-RU" sz="2400" dirty="0" smtClean="0"/>
            </a:br>
            <a:r>
              <a:rPr lang="ru-RU" sz="2400" dirty="0" smtClean="0"/>
              <a:t>3. Поддержка пищеварительной системы. Диета + травы.</a:t>
            </a:r>
            <a:br>
              <a:rPr lang="ru-RU" sz="2400" dirty="0" smtClean="0"/>
            </a:br>
            <a:r>
              <a:rPr lang="ru-RU" sz="2400" dirty="0" smtClean="0"/>
              <a:t>4. Поддержка желёз внутренней секреции.</a:t>
            </a:r>
            <a:br>
              <a:rPr lang="ru-RU" sz="2400" dirty="0" smtClean="0"/>
            </a:br>
            <a:r>
              <a:rPr lang="ru-RU" sz="2400" dirty="0" smtClean="0"/>
              <a:t>5. Травы, улучшающие синтез соединительной ткани.</a:t>
            </a:r>
            <a:br>
              <a:rPr lang="ru-RU" sz="2400" dirty="0" smtClean="0"/>
            </a:br>
            <a:r>
              <a:rPr lang="ru-RU" sz="2400" dirty="0" smtClean="0"/>
              <a:t>6. Поддержка дыхания. Медуница, астра, синяк, хвоя, чабрец.</a:t>
            </a:r>
            <a:br>
              <a:rPr lang="ru-RU" sz="2400" dirty="0" smtClean="0"/>
            </a:br>
            <a:r>
              <a:rPr lang="ru-RU" sz="2400" dirty="0" smtClean="0"/>
              <a:t>7. Поддержка сосудов (календула, арника, донник, таволга и др.). Аптечные препараты – </a:t>
            </a:r>
            <a:r>
              <a:rPr lang="ru-RU" sz="2400" dirty="0" err="1" smtClean="0"/>
              <a:t>аскорутин</a:t>
            </a:r>
            <a:r>
              <a:rPr lang="ru-RU" sz="2400" dirty="0" smtClean="0"/>
              <a:t> (3-10 таблеток в сутки).</a:t>
            </a:r>
            <a:br>
              <a:rPr lang="ru-RU" sz="2400" dirty="0" smtClean="0"/>
            </a:br>
            <a:r>
              <a:rPr lang="ru-RU" sz="2400" dirty="0" smtClean="0"/>
              <a:t>8. Поддержка почек.</a:t>
            </a:r>
            <a:br>
              <a:rPr lang="ru-RU" sz="2400" dirty="0" smtClean="0"/>
            </a:br>
            <a:r>
              <a:rPr lang="ru-RU" sz="2400" dirty="0" smtClean="0"/>
              <a:t>9. Улучшение когнитивной деятельности. Арника, </a:t>
            </a:r>
            <a:r>
              <a:rPr lang="ru-RU" sz="2400" dirty="0" err="1" smtClean="0"/>
              <a:t>гинкго</a:t>
            </a:r>
            <a:r>
              <a:rPr lang="ru-RU" sz="2400" dirty="0" smtClean="0"/>
              <a:t>, женьшень, цветы боярышника и калины.</a:t>
            </a:r>
            <a:endParaRPr lang="ru-RU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8992" y="0"/>
            <a:ext cx="2102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79640D"/>
                </a:solidFill>
              </a:rPr>
              <a:t>Женьшень</a:t>
            </a:r>
            <a:endParaRPr lang="ru-RU" sz="3200" b="1" dirty="0">
              <a:solidFill>
                <a:srgbClr val="79640D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571480"/>
            <a:ext cx="7715304" cy="5524589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sz="2300" dirty="0" smtClean="0"/>
              <a:t> </a:t>
            </a:r>
            <a:r>
              <a:rPr lang="ru-RU" sz="2200" dirty="0" smtClean="0"/>
              <a:t>Тонизирует.</a:t>
            </a:r>
            <a:br>
              <a:rPr lang="ru-RU" sz="2200" dirty="0" smtClean="0"/>
            </a:br>
            <a:r>
              <a:rPr lang="ru-RU" sz="2200" dirty="0" smtClean="0"/>
              <a:t>- Укрепляет поджелудочную, желудок, сердце, лёгкие.</a:t>
            </a:r>
            <a:br>
              <a:rPr lang="ru-RU" sz="2200" dirty="0" smtClean="0"/>
            </a:br>
            <a:r>
              <a:rPr lang="ru-RU" sz="2200" dirty="0" smtClean="0"/>
              <a:t>- Улучшает баланс жидкостей, уменьшает жажду.</a:t>
            </a:r>
            <a:br>
              <a:rPr lang="ru-RU" sz="2200" dirty="0" smtClean="0"/>
            </a:br>
            <a:r>
              <a:rPr lang="ru-RU" sz="2200" dirty="0" smtClean="0"/>
              <a:t>- Балансирует процессы торможения и возбуждения в коре головного мозга. «Успокаивает дух».</a:t>
            </a:r>
            <a:br>
              <a:rPr lang="ru-RU" sz="2200" dirty="0" smtClean="0"/>
            </a:br>
            <a:r>
              <a:rPr lang="ru-RU" sz="2200" dirty="0" smtClean="0"/>
              <a:t>- Улучшает аналитические способности, увеличивает работоспособность, как умственную, так и физическую.</a:t>
            </a:r>
            <a:br>
              <a:rPr lang="ru-RU" sz="2200" dirty="0" smtClean="0"/>
            </a:br>
            <a:r>
              <a:rPr lang="ru-RU" sz="2200" dirty="0" smtClean="0"/>
              <a:t>- Повышает иммунитет.</a:t>
            </a:r>
            <a:br>
              <a:rPr lang="ru-RU" sz="2200" dirty="0" smtClean="0"/>
            </a:br>
            <a:r>
              <a:rPr lang="ru-RU" sz="2200" dirty="0" smtClean="0"/>
              <a:t>- Ускоряет заживление ран.</a:t>
            </a:r>
            <a:br>
              <a:rPr lang="ru-RU" sz="2200" dirty="0" smtClean="0"/>
            </a:br>
            <a:r>
              <a:rPr lang="ru-RU" sz="2200" dirty="0" smtClean="0"/>
              <a:t>- Активизирует синтетические процессы, ускоряет заживление ран.</a:t>
            </a:r>
          </a:p>
          <a:p>
            <a:pPr>
              <a:buFontTx/>
              <a:buChar char="-"/>
            </a:pPr>
            <a:r>
              <a:rPr lang="ru-RU" sz="2200" dirty="0" smtClean="0"/>
              <a:t> </a:t>
            </a:r>
            <a:r>
              <a:rPr lang="ru-RU" sz="2200" dirty="0" smtClean="0"/>
              <a:t>Противоаллергическое.</a:t>
            </a:r>
            <a:br>
              <a:rPr lang="ru-RU" sz="2200" dirty="0" smtClean="0"/>
            </a:br>
            <a:r>
              <a:rPr lang="ru-RU" sz="2200" dirty="0" smtClean="0"/>
              <a:t>- </a:t>
            </a:r>
            <a:r>
              <a:rPr lang="ru-RU" sz="2200" dirty="0" err="1" smtClean="0"/>
              <a:t>Кардиотоник</a:t>
            </a:r>
            <a:r>
              <a:rPr lang="ru-RU" sz="2200" dirty="0" smtClean="0"/>
              <a:t>.</a:t>
            </a:r>
            <a:br>
              <a:rPr lang="ru-RU" sz="2200" dirty="0" smtClean="0"/>
            </a:br>
            <a:r>
              <a:rPr lang="ru-RU" sz="2200" dirty="0" smtClean="0"/>
              <a:t>- Активизирует синтез эритроцитов и лейкоцитов.</a:t>
            </a:r>
            <a:br>
              <a:rPr lang="ru-RU" sz="2200" dirty="0" smtClean="0"/>
            </a:br>
            <a:r>
              <a:rPr lang="ru-RU" sz="2200" dirty="0" smtClean="0"/>
              <a:t>- Стимулирует выработку гормонов щитовидной железы и половых гормонов.</a:t>
            </a:r>
            <a:endParaRPr lang="ru-RU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428596" y="6027003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/>
              <a:t>Не стоит при лихорадочных состояниях и на ночь. </a:t>
            </a:r>
          </a:p>
          <a:p>
            <a:pPr algn="ctr"/>
            <a:r>
              <a:rPr lang="ru-RU" sz="2200" b="1" dirty="0" smtClean="0"/>
              <a:t>Не сочетать с кофеином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00166" y="214290"/>
            <a:ext cx="63592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79640D"/>
                </a:solidFill>
              </a:rPr>
              <a:t>Пищевые тоники - кофе, чай, мате</a:t>
            </a:r>
            <a:endParaRPr lang="ru-RU" sz="3200" b="1" dirty="0">
              <a:solidFill>
                <a:srgbClr val="79640D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785794"/>
            <a:ext cx="8001056" cy="1200329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Все три напитка содержат кофеин. </a:t>
            </a:r>
          </a:p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Обладают тонизирующим действием, </a:t>
            </a:r>
            <a:r>
              <a:rPr lang="ru-RU" sz="2400" dirty="0" err="1" smtClean="0">
                <a:solidFill>
                  <a:schemeClr val="accent6">
                    <a:lumMod val="50000"/>
                  </a:schemeClr>
                </a:solidFill>
              </a:rPr>
              <a:t>кардиотоническим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 и мочегонным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2143116"/>
            <a:ext cx="8001056" cy="4524315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u="sng" dirty="0" smtClean="0"/>
              <a:t>Кофе.</a:t>
            </a:r>
            <a:r>
              <a:rPr lang="ru-RU" sz="2400" dirty="0" smtClean="0"/>
              <a:t>  Суживает сосуды. Не показан при спазме сосудов – (стресс, ощущение холода, подъём АД, высокое атмосферное давление). Отбивает сон. Показан при низком атмосферном давлении и при сильной жаре. При высокой чувствительности пьём глотками.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u="sng" dirty="0" smtClean="0"/>
              <a:t>Чай.</a:t>
            </a:r>
            <a:r>
              <a:rPr lang="ru-RU" sz="2400" dirty="0" smtClean="0"/>
              <a:t>  Расширяет сосуды. Показан при спазме сосудов, высоком атмосферном давлении. Отбивает сон.</a:t>
            </a:r>
            <a:br>
              <a:rPr lang="ru-RU" sz="2400" dirty="0" smtClean="0"/>
            </a:br>
            <a:endParaRPr lang="ru-RU" sz="2400" dirty="0" smtClean="0"/>
          </a:p>
          <a:p>
            <a:r>
              <a:rPr lang="ru-RU" sz="2400" b="1" u="sng" dirty="0" smtClean="0"/>
              <a:t>Мате.</a:t>
            </a:r>
            <a:r>
              <a:rPr lang="ru-RU" sz="2400" dirty="0" smtClean="0"/>
              <a:t> Расширяет сосуды.</a:t>
            </a:r>
            <a:r>
              <a:rPr lang="ru-RU" sz="2400" dirty="0" smtClean="0"/>
              <a:t> Показан при спазме сосудов, высоком атмосферном давлении. </a:t>
            </a:r>
            <a:r>
              <a:rPr lang="ru-RU" sz="2400" dirty="0" smtClean="0"/>
              <a:t>Не влияет на сон (исключение – сильная </a:t>
            </a:r>
            <a:r>
              <a:rPr lang="ru-RU" sz="2400" dirty="0" err="1" smtClean="0"/>
              <a:t>предозировка</a:t>
            </a:r>
            <a:r>
              <a:rPr lang="ru-RU" sz="2400" dirty="0" smtClean="0"/>
              <a:t>).</a:t>
            </a:r>
            <a:endParaRPr lang="ru-RU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571472" y="857232"/>
            <a:ext cx="8286808" cy="5047532"/>
          </a:xfrm>
          <a:prstGeom prst="rect">
            <a:avLst/>
          </a:prstGeom>
          <a:ln w="19050">
            <a:solidFill>
              <a:schemeClr val="bg2">
                <a:lumMod val="25000"/>
              </a:schemeClr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Усталость мышц.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Накопление продуктов обмена, мешающих проведению нервного импульса.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Нехватка кислорода.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Нехватка глюкозы.</a:t>
            </a:r>
          </a:p>
          <a:p>
            <a:pPr indent="-457200">
              <a:buSzPct val="100000"/>
              <a:buAutoNum type="arabicPeriod" startAt="2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Усталость сердечной мышцы. Сердце работает слабее.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Ухудшение кровоснабжения органов тела и скелетных мышц.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Ухудшение мозгового кровообращения (рассеянное внимание, ошибки).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Снижение аппетита, нет сил на переваривание пищи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    - Ухудшение работы почек (отёки, ночная полиурия).</a:t>
            </a:r>
            <a:endParaRPr lang="ru-RU" dirty="0" smtClean="0"/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3. Нарушение баланса электролитов.</a:t>
            </a:r>
          </a:p>
          <a:p>
            <a:pPr indent="-457200">
              <a:buSzPct val="100000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   - Спазм мышц, </a:t>
            </a:r>
            <a:r>
              <a:rPr lang="ru-RU" dirty="0" smtClean="0"/>
              <a:t>синдром беспокойных ног, </a:t>
            </a:r>
            <a:r>
              <a:rPr lang="ru-RU" dirty="0" smtClean="0"/>
              <a:t>судороги</a:t>
            </a:r>
            <a:r>
              <a:rPr lang="ru-RU" dirty="0" smtClean="0"/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28662" y="142852"/>
            <a:ext cx="77799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79640D"/>
                </a:solidFill>
              </a:rPr>
              <a:t>Что происходит при физической усталости</a:t>
            </a:r>
            <a:endParaRPr lang="ru-RU" sz="3200" b="1" dirty="0">
              <a:solidFill>
                <a:srgbClr val="79640D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571472" y="928670"/>
            <a:ext cx="8215370" cy="4693589"/>
          </a:xfrm>
          <a:prstGeom prst="rect">
            <a:avLst/>
          </a:prstGeom>
          <a:ln w="19050">
            <a:solidFill>
              <a:schemeClr val="bg2">
                <a:lumMod val="25000"/>
              </a:schemeClr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Пьём </a:t>
            </a:r>
            <a:r>
              <a:rPr lang="ru-RU" dirty="0" err="1" smtClean="0"/>
              <a:t>кардиотоники</a:t>
            </a:r>
            <a:r>
              <a:rPr lang="ru-RU" dirty="0" smtClean="0"/>
              <a:t>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Пьём травы, улучшающие работу сосудов (арника, календула, </a:t>
            </a:r>
            <a:r>
              <a:rPr lang="ru-RU" dirty="0" err="1" smtClean="0"/>
              <a:t>гинкго</a:t>
            </a:r>
            <a:r>
              <a:rPr lang="ru-RU" dirty="0" smtClean="0"/>
              <a:t> и др.).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Пьём травы, улучшающие дыхательные функции (</a:t>
            </a:r>
            <a:r>
              <a:rPr lang="ru-RU" dirty="0" smtClean="0"/>
              <a:t>астра, медуница) </a:t>
            </a:r>
            <a:r>
              <a:rPr lang="ru-RU" dirty="0" smtClean="0"/>
              <a:t>и делаем дыхательную гимнастику.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Пьём травы, улучшающие работу почек.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Пьём травы, богатые </a:t>
            </a:r>
            <a:r>
              <a:rPr lang="ru-RU" dirty="0" smtClean="0"/>
              <a:t>витамином </a:t>
            </a:r>
            <a:r>
              <a:rPr lang="ru-RU" dirty="0" smtClean="0"/>
              <a:t>С</a:t>
            </a:r>
            <a:r>
              <a:rPr lang="ru-RU" dirty="0" smtClean="0"/>
              <a:t>. </a:t>
            </a:r>
            <a:r>
              <a:rPr lang="ru-RU" u="sng" dirty="0" smtClean="0"/>
              <a:t>Сок цитрусов</a:t>
            </a:r>
            <a:r>
              <a:rPr lang="ru-RU" dirty="0" smtClean="0"/>
              <a:t>.</a:t>
            </a:r>
            <a:endParaRPr lang="ru-RU" dirty="0" smtClean="0"/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Пьём травы и едим продукты, богатые калием и магнием (рябина, персик, абрикос, груша, боярышник, яблоко, банан). При необходимости употребляем соответствующие препараты (</a:t>
            </a:r>
            <a:r>
              <a:rPr lang="ru-RU" dirty="0" err="1" smtClean="0"/>
              <a:t>аспаркам</a:t>
            </a:r>
            <a:r>
              <a:rPr lang="ru-RU" dirty="0" smtClean="0"/>
              <a:t>, </a:t>
            </a:r>
            <a:r>
              <a:rPr lang="ru-RU" dirty="0" err="1" smtClean="0"/>
              <a:t>панангин</a:t>
            </a:r>
            <a:r>
              <a:rPr lang="ru-RU" dirty="0" smtClean="0"/>
              <a:t> и др</a:t>
            </a:r>
            <a:r>
              <a:rPr lang="ru-RU" dirty="0" smtClean="0"/>
              <a:t>.). Минеральные воды, богатые магнием </a:t>
            </a:r>
            <a:r>
              <a:rPr lang="en-US" dirty="0" smtClean="0"/>
              <a:t>(</a:t>
            </a:r>
            <a:r>
              <a:rPr lang="en-US" dirty="0" err="1" smtClean="0"/>
              <a:t>Donat</a:t>
            </a:r>
            <a:r>
              <a:rPr lang="en-US" dirty="0" smtClean="0"/>
              <a:t> Mg</a:t>
            </a:r>
            <a:r>
              <a:rPr lang="ru-RU" dirty="0" smtClean="0"/>
              <a:t> и др.)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7. Отдыхаем.</a:t>
            </a:r>
            <a:endParaRPr lang="ru-RU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928662" y="142852"/>
            <a:ext cx="70483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79640D"/>
                </a:solidFill>
              </a:rPr>
              <a:t>Что делаем при физической усталости</a:t>
            </a:r>
            <a:endParaRPr lang="ru-RU" sz="3200" b="1" dirty="0">
              <a:solidFill>
                <a:srgbClr val="79640D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5715016"/>
            <a:ext cx="821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Рецепт из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</a:rPr>
              <a:t>аюрведы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 при синдроме беспокойных ног: </a:t>
            </a:r>
          </a:p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съесть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на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ночь банан-другой.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le 1"/>
          <p:cNvSpPr txBox="1"/>
          <p:nvPr/>
        </p:nvSpPr>
        <p:spPr>
          <a:xfrm>
            <a:off x="714348" y="142852"/>
            <a:ext cx="8001056" cy="443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828787">
              <a:lnSpc>
                <a:spcPct val="90000"/>
              </a:lnSpc>
              <a:defRPr sz="3600" b="1">
                <a:solidFill>
                  <a:srgbClr val="41877A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ru-RU" sz="3200" dirty="0" smtClean="0">
                <a:solidFill>
                  <a:srgbClr val="79640D"/>
                </a:solidFill>
              </a:rPr>
              <a:t>Синдром хронической усталости</a:t>
            </a:r>
            <a:endParaRPr sz="3200">
              <a:solidFill>
                <a:srgbClr val="79640D"/>
              </a:solidFill>
            </a:endParaRPr>
          </a:p>
        </p:txBody>
      </p:sp>
      <p:sp>
        <p:nvSpPr>
          <p:cNvPr id="5" name="TextBox 7"/>
          <p:cNvSpPr txBox="1"/>
          <p:nvPr/>
        </p:nvSpPr>
        <p:spPr>
          <a:xfrm>
            <a:off x="500034" y="642918"/>
            <a:ext cx="8143932" cy="1200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 algn="ctr">
              <a:defRPr sz="2400">
                <a:solidFill>
                  <a:srgbClr val="984807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lang="ru-RU" dirty="0" smtClean="0"/>
              <a:t>Наступает при продолжительном сочетании усталости нервной и физической. По сути - длительный </a:t>
            </a:r>
            <a:r>
              <a:rPr lang="ru-RU" dirty="0" err="1" smtClean="0"/>
              <a:t>кортизоловый</a:t>
            </a:r>
            <a:r>
              <a:rPr lang="ru-RU" dirty="0" smtClean="0"/>
              <a:t> стресс со всеми его последствиями.</a:t>
            </a:r>
            <a:endParaRPr/>
          </a:p>
        </p:txBody>
      </p:sp>
      <p:sp>
        <p:nvSpPr>
          <p:cNvPr id="6" name="TextBox 7"/>
          <p:cNvSpPr txBox="1"/>
          <p:nvPr/>
        </p:nvSpPr>
        <p:spPr>
          <a:xfrm>
            <a:off x="642910" y="1857364"/>
            <a:ext cx="8072494" cy="4339645"/>
          </a:xfrm>
          <a:prstGeom prst="rect">
            <a:avLst/>
          </a:prstGeom>
          <a:ln w="19050">
            <a:solidFill>
              <a:schemeClr val="tx1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sz="2300" u="sng">
                <a:solidFill>
                  <a:srgbClr val="41877A"/>
                </a:solidFill>
                <a:latin typeface="Lato SemiBold"/>
                <a:ea typeface="Lato SemiBold"/>
                <a:cs typeface="Lato SemiBold"/>
                <a:sym typeface="Lato SemiBold"/>
              </a:defRPr>
            </a:pPr>
            <a:r>
              <a:rPr lang="ru-RU" dirty="0" smtClean="0">
                <a:solidFill>
                  <a:srgbClr val="79640D"/>
                </a:solidFill>
              </a:rPr>
              <a:t>Симптомы (всё про пустоту </a:t>
            </a:r>
            <a:r>
              <a:rPr lang="ru-RU" dirty="0" err="1" smtClean="0">
                <a:solidFill>
                  <a:srgbClr val="79640D"/>
                </a:solidFill>
              </a:rPr>
              <a:t>ци</a:t>
            </a:r>
            <a:r>
              <a:rPr lang="ru-RU" dirty="0" smtClean="0">
                <a:solidFill>
                  <a:srgbClr val="79640D"/>
                </a:solidFill>
              </a:rPr>
              <a:t>)</a:t>
            </a:r>
            <a:r>
              <a:rPr smtClean="0">
                <a:solidFill>
                  <a:srgbClr val="79640D"/>
                </a:solidFill>
              </a:rPr>
              <a:t>:</a:t>
            </a:r>
            <a:endParaRPr smtClean="0">
              <a:solidFill>
                <a:srgbClr val="79640D"/>
              </a:solidFill>
            </a:endParaRPr>
          </a:p>
          <a:p>
            <a:pPr indent="-457200">
              <a:buSzPct val="100000"/>
              <a:buChar char="-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smtClean="0"/>
              <a:t> </a:t>
            </a:r>
            <a:r>
              <a:rPr lang="ru-RU" dirty="0" smtClean="0"/>
              <a:t>Нервозность, мало радости</a:t>
            </a:r>
            <a:r>
              <a:rPr smtClean="0"/>
              <a:t>.</a:t>
            </a:r>
            <a:endParaRPr/>
          </a:p>
          <a:p>
            <a:pPr indent="-457200">
              <a:buSzPct val="100000"/>
              <a:buChar char="-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/>
              <a:t> </a:t>
            </a:r>
            <a:r>
              <a:rPr lang="ru-RU" dirty="0" smtClean="0"/>
              <a:t>Слабость, нехватка сил</a:t>
            </a:r>
            <a:r>
              <a:rPr smtClean="0"/>
              <a:t>.</a:t>
            </a:r>
            <a:endParaRPr/>
          </a:p>
          <a:p>
            <a:pPr indent="-457200">
              <a:buSzPct val="100000"/>
              <a:buChar char="-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/>
              <a:t> </a:t>
            </a:r>
            <a:r>
              <a:rPr lang="ru-RU" dirty="0" smtClean="0"/>
              <a:t>Нарушение синтеза соединительной ткани.</a:t>
            </a:r>
          </a:p>
          <a:p>
            <a:pPr indent="-457200">
              <a:buSzPct val="100000"/>
              <a:buChar char="-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Проблемы пищеварения, нередко – спастические запоры.</a:t>
            </a:r>
          </a:p>
          <a:p>
            <a:pPr indent="-457200">
              <a:buSzPct val="100000"/>
              <a:buChar char="-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Тихое сердце (пульс с трудом прощупывается) или частый пульс (компенсаторный).</a:t>
            </a:r>
          </a:p>
          <a:p>
            <a:pPr indent="-457200">
              <a:buSzPct val="100000"/>
              <a:buChar char="-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Нарушение сна. Сна не хватает.</a:t>
            </a:r>
          </a:p>
          <a:p>
            <a:pPr indent="-457200">
              <a:buSzPct val="100000"/>
              <a:buChar char="-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Сбой менструального цикла, скудные или излишне обильные месячные, кровотечения. Ранний климакс.</a:t>
            </a:r>
          </a:p>
          <a:p>
            <a:pPr indent="-457200">
              <a:buSzPct val="100000"/>
              <a:buChar char="-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Ослабление работы </a:t>
            </a:r>
            <a:r>
              <a:rPr lang="ru-RU" dirty="0" err="1" smtClean="0"/>
              <a:t>жвс</a:t>
            </a:r>
            <a:r>
              <a:rPr lang="ru-RU" dirty="0" smtClean="0"/>
              <a:t> («усталость желёз»).</a:t>
            </a:r>
            <a:endParaRPr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le 1"/>
          <p:cNvSpPr txBox="1"/>
          <p:nvPr/>
        </p:nvSpPr>
        <p:spPr>
          <a:xfrm>
            <a:off x="714348" y="142852"/>
            <a:ext cx="8001056" cy="886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828787">
              <a:lnSpc>
                <a:spcPct val="90000"/>
              </a:lnSpc>
              <a:defRPr sz="3600" b="1">
                <a:solidFill>
                  <a:srgbClr val="41877A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ru-RU" sz="3200" dirty="0" smtClean="0">
                <a:solidFill>
                  <a:srgbClr val="79640D"/>
                </a:solidFill>
              </a:rPr>
              <a:t>Что делаем при синдроме хронической усталости</a:t>
            </a:r>
            <a:endParaRPr sz="3200">
              <a:solidFill>
                <a:srgbClr val="79640D"/>
              </a:solidFill>
            </a:endParaRPr>
          </a:p>
        </p:txBody>
      </p:sp>
      <p:sp>
        <p:nvSpPr>
          <p:cNvPr id="7" name="TextBox 9"/>
          <p:cNvSpPr txBox="1"/>
          <p:nvPr/>
        </p:nvSpPr>
        <p:spPr>
          <a:xfrm>
            <a:off x="642910" y="1214422"/>
            <a:ext cx="8001056" cy="3631759"/>
          </a:xfrm>
          <a:prstGeom prst="rect">
            <a:avLst/>
          </a:prstGeom>
          <a:ln w="19050">
            <a:solidFill>
              <a:schemeClr val="tx1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Пьём </a:t>
            </a:r>
            <a:r>
              <a:rPr lang="ru-RU" dirty="0" err="1" smtClean="0"/>
              <a:t>кардиотоники</a:t>
            </a:r>
            <a:r>
              <a:rPr lang="ru-RU" dirty="0" smtClean="0"/>
              <a:t>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Пьём травы, улучшающие мозговое кровообращение.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Пьём успокаивающие травы.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Налаживаем сон (травы оттока + успокаивающие </a:t>
            </a:r>
            <a:r>
              <a:rPr lang="ru-RU" dirty="0" smtClean="0"/>
              <a:t>травы + немного </a:t>
            </a:r>
            <a:r>
              <a:rPr lang="ru-RU" dirty="0" err="1" smtClean="0"/>
              <a:t>кардиотоников</a:t>
            </a:r>
            <a:r>
              <a:rPr lang="ru-RU" dirty="0" smtClean="0"/>
              <a:t>).</a:t>
            </a:r>
            <a:endParaRPr lang="ru-RU" dirty="0" smtClean="0"/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Всё на устранение дефицитов (пищеварение, почки, сердце, дыхание и др.)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err="1" smtClean="0"/>
              <a:t>Адаптогены</a:t>
            </a:r>
            <a:r>
              <a:rPr lang="ru-RU" dirty="0" smtClean="0"/>
              <a:t>.</a:t>
            </a:r>
            <a:endParaRPr lang="ru-RU" dirty="0" smtClean="0"/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Пьём травы, богатые витаминами, в частности – витамином С. Можно курсом пропить поливитамины.</a:t>
            </a:r>
          </a:p>
        </p:txBody>
      </p:sp>
      <p:sp>
        <p:nvSpPr>
          <p:cNvPr id="5" name="TextBox 7"/>
          <p:cNvSpPr txBox="1"/>
          <p:nvPr/>
        </p:nvSpPr>
        <p:spPr>
          <a:xfrm>
            <a:off x="642910" y="5072074"/>
            <a:ext cx="7929618" cy="8309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 algn="ctr">
              <a:defRPr sz="2400">
                <a:solidFill>
                  <a:srgbClr val="984807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lang="ru-RU" dirty="0" smtClean="0"/>
              <a:t>А самое главное – стараемся перестроить свою жизнь так, чтобы хватало </a:t>
            </a:r>
            <a:r>
              <a:rPr lang="ru-RU" dirty="0" smtClean="0"/>
              <a:t>резерва и времени на отдых.</a:t>
            </a:r>
            <a:endParaRPr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714348" y="142852"/>
            <a:ext cx="8001056" cy="443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828787">
              <a:lnSpc>
                <a:spcPct val="90000"/>
              </a:lnSpc>
              <a:defRPr sz="3600" b="1">
                <a:solidFill>
                  <a:srgbClr val="41877A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ru-RU" sz="3200" dirty="0" smtClean="0">
                <a:solidFill>
                  <a:srgbClr val="79640D"/>
                </a:solidFill>
              </a:rPr>
              <a:t>Депрессия</a:t>
            </a:r>
            <a:endParaRPr sz="3200">
              <a:solidFill>
                <a:srgbClr val="79640D"/>
              </a:solidFill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1071538" y="1000108"/>
            <a:ext cx="7358113" cy="3631759"/>
          </a:xfrm>
          <a:prstGeom prst="rect">
            <a:avLst/>
          </a:prstGeom>
          <a:ln w="19050">
            <a:solidFill>
              <a:schemeClr val="tx1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t>1</a:t>
            </a:r>
            <a:r>
              <a:rPr/>
              <a:t>. </a:t>
            </a:r>
            <a:r>
              <a:rPr lang="ru-RU" dirty="0" smtClean="0"/>
              <a:t>Нет радости</a:t>
            </a:r>
            <a:r>
              <a:rPr smtClean="0"/>
              <a:t>.</a:t>
            </a:r>
            <a:endParaRPr/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t>2</a:t>
            </a:r>
            <a:r>
              <a:rPr/>
              <a:t>. </a:t>
            </a:r>
            <a:r>
              <a:rPr lang="ru-RU" dirty="0" smtClean="0"/>
              <a:t>Очень сильная слабость. Нет </a:t>
            </a:r>
            <a:r>
              <a:rPr lang="ru-RU" dirty="0" smtClean="0"/>
              <a:t>физических </a:t>
            </a:r>
            <a:r>
              <a:rPr lang="ru-RU" dirty="0" smtClean="0"/>
              <a:t>и моральных сил. Нет сил сдвинуться с места.</a:t>
            </a:r>
            <a:endParaRPr/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t>3</a:t>
            </a:r>
            <a:r>
              <a:rPr/>
              <a:t>. </a:t>
            </a:r>
            <a:r>
              <a:rPr lang="ru-RU" dirty="0" smtClean="0"/>
              <a:t>Тоска, угнетённость.</a:t>
            </a: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4. Повышенная </a:t>
            </a:r>
            <a:r>
              <a:rPr lang="ru-RU" dirty="0" smtClean="0"/>
              <a:t>нервозность.</a:t>
            </a:r>
            <a:endParaRPr lang="ru-RU" dirty="0" smtClean="0"/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5. Страхи.</a:t>
            </a: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6. Нарушения сна (чуткий сон, излишне глубокий сон, трудно заснуть, ранние пробуждения.</a:t>
            </a:r>
            <a:r>
              <a:rPr smtClean="0"/>
              <a:t>  </a:t>
            </a:r>
            <a:endParaRPr lang="ru-RU" dirty="0" smtClean="0"/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7. Снижено внимание.</a:t>
            </a: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8. Ничего не </a:t>
            </a:r>
            <a:r>
              <a:rPr lang="ru-RU" dirty="0" smtClean="0"/>
              <a:t>хочется.</a:t>
            </a:r>
            <a:endParaRPr/>
          </a:p>
        </p:txBody>
      </p:sp>
      <p:sp>
        <p:nvSpPr>
          <p:cNvPr id="4" name="TextBox 7"/>
          <p:cNvSpPr txBox="1"/>
          <p:nvPr/>
        </p:nvSpPr>
        <p:spPr>
          <a:xfrm>
            <a:off x="1000100" y="4786322"/>
            <a:ext cx="7429552" cy="1200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 algn="ctr">
              <a:defRPr sz="2400">
                <a:solidFill>
                  <a:srgbClr val="984807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lang="ru-RU" dirty="0" smtClean="0"/>
              <a:t>По сути, мы имеем дело с далеко зашедшим </a:t>
            </a:r>
            <a:r>
              <a:rPr lang="ru-RU" dirty="0" err="1" smtClean="0"/>
              <a:t>кортизоловым</a:t>
            </a:r>
            <a:r>
              <a:rPr lang="ru-RU" dirty="0" smtClean="0"/>
              <a:t> </a:t>
            </a:r>
            <a:r>
              <a:rPr lang="ru-RU" dirty="0" smtClean="0"/>
              <a:t>стрессом и его последствиями, </a:t>
            </a:r>
            <a:r>
              <a:rPr lang="ru-RU" dirty="0" smtClean="0"/>
              <a:t>когда стресс </a:t>
            </a:r>
            <a:r>
              <a:rPr lang="ru-RU" dirty="0" err="1" smtClean="0"/>
              <a:t>подпитывается</a:t>
            </a:r>
            <a:r>
              <a:rPr lang="ru-RU" dirty="0" smtClean="0"/>
              <a:t> психогенно.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le 1"/>
          <p:cNvSpPr txBox="1"/>
          <p:nvPr/>
        </p:nvSpPr>
        <p:spPr>
          <a:xfrm>
            <a:off x="785786" y="214290"/>
            <a:ext cx="8001056" cy="443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spAutoFit/>
          </a:bodyPr>
          <a:lstStyle>
            <a:lvl1pPr algn="ctr" defTabSz="1828787">
              <a:lnSpc>
                <a:spcPct val="90000"/>
              </a:lnSpc>
              <a:defRPr sz="3600" b="1">
                <a:solidFill>
                  <a:srgbClr val="41877A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ru-RU" sz="3200" dirty="0" smtClean="0">
                <a:solidFill>
                  <a:srgbClr val="79640D"/>
                </a:solidFill>
              </a:rPr>
              <a:t>Действие антидепрессантов</a:t>
            </a:r>
            <a:endParaRPr sz="3200">
              <a:solidFill>
                <a:srgbClr val="79640D"/>
              </a:solidFill>
            </a:endParaRPr>
          </a:p>
        </p:txBody>
      </p:sp>
      <p:sp>
        <p:nvSpPr>
          <p:cNvPr id="6" name="TextBox 9"/>
          <p:cNvSpPr txBox="1"/>
          <p:nvPr/>
        </p:nvSpPr>
        <p:spPr>
          <a:xfrm>
            <a:off x="928662" y="1643050"/>
            <a:ext cx="7786742" cy="3631759"/>
          </a:xfrm>
          <a:prstGeom prst="rect">
            <a:avLst/>
          </a:prstGeom>
          <a:ln w="19050">
            <a:solidFill>
              <a:schemeClr val="tx1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sz="2300" u="sng">
                <a:solidFill>
                  <a:srgbClr val="41877A"/>
                </a:solidFill>
                <a:latin typeface="Lato SemiBold"/>
                <a:ea typeface="Lato SemiBold"/>
                <a:cs typeface="Lato SemiBold"/>
                <a:sym typeface="Lato SemiBold"/>
              </a:defRPr>
            </a:pPr>
            <a:r>
              <a:rPr lang="ru-RU" dirty="0" smtClean="0">
                <a:solidFill>
                  <a:srgbClr val="79640D"/>
                </a:solidFill>
              </a:rPr>
              <a:t>Побочные действия</a:t>
            </a:r>
            <a:r>
              <a:rPr smtClean="0">
                <a:solidFill>
                  <a:srgbClr val="79640D"/>
                </a:solidFill>
              </a:rPr>
              <a:t>:</a:t>
            </a:r>
            <a:endParaRPr>
              <a:solidFill>
                <a:srgbClr val="79640D"/>
              </a:solidFill>
            </a:endParaRP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Расслабление стенок сосудов.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Воздействие на печень, как следствие – на остальную пищеварительную систему.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Воздействие на почки. Слабая работа почек, усиление отёков.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Увеличение </a:t>
            </a:r>
            <a:r>
              <a:rPr lang="ru-RU" dirty="0" smtClean="0"/>
              <a:t>застоев и веса</a:t>
            </a:r>
            <a:r>
              <a:rPr lang="ru-RU" dirty="0" smtClean="0"/>
              <a:t>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Воздействие на надпочечники. Следствие – ухудшение работы почек и ухудшение синтеза половых гормонов. У женщин – вплоть до остановки месячных.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214414" y="5429264"/>
            <a:ext cx="7358114" cy="1200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 algn="ctr">
              <a:defRPr sz="2400">
                <a:solidFill>
                  <a:srgbClr val="984807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lang="ru-RU" dirty="0" smtClean="0"/>
              <a:t>Антидепрессанты уменьшают тревожность, </a:t>
            </a:r>
          </a:p>
          <a:p>
            <a:r>
              <a:rPr lang="ru-RU" dirty="0" smtClean="0"/>
              <a:t>но усиливают общую слабость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В серьёзных случаях они усугубляют болезнь.</a:t>
            </a:r>
            <a:endParaRPr/>
          </a:p>
        </p:txBody>
      </p:sp>
      <p:sp>
        <p:nvSpPr>
          <p:cNvPr id="9" name="TextBox 7"/>
          <p:cNvSpPr txBox="1"/>
          <p:nvPr/>
        </p:nvSpPr>
        <p:spPr>
          <a:xfrm>
            <a:off x="714348" y="785794"/>
            <a:ext cx="8143932" cy="8309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 algn="ctr">
              <a:defRPr sz="2400">
                <a:solidFill>
                  <a:srgbClr val="984807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lang="ru-RU" dirty="0" smtClean="0"/>
              <a:t>Большинство антидепрессантов так или иначе влияют на метаболизм </a:t>
            </a:r>
            <a:r>
              <a:rPr lang="ru-RU" dirty="0" err="1" smtClean="0"/>
              <a:t>серотонина</a:t>
            </a:r>
            <a:r>
              <a:rPr lang="ru-RU" dirty="0" smtClean="0"/>
              <a:t> и его производных.</a:t>
            </a:r>
            <a:endParaRPr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42852"/>
            <a:ext cx="86044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9640D"/>
                </a:solidFill>
              </a:rPr>
              <a:t>Резервы организма, из чего они складываются</a:t>
            </a:r>
            <a:endParaRPr lang="ru-RU" sz="3200" b="1" dirty="0">
              <a:solidFill>
                <a:srgbClr val="79640D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4414" y="785794"/>
            <a:ext cx="71593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Резервы организма – это запас сил и выносливости.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00" y="1285860"/>
            <a:ext cx="7572428" cy="5401479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300" b="1" u="sng" dirty="0" smtClean="0"/>
              <a:t>Врождённые </a:t>
            </a:r>
            <a:r>
              <a:rPr lang="ru-RU" sz="2300" b="1" u="sng" dirty="0" smtClean="0"/>
              <a:t>данные (изначальная </a:t>
            </a:r>
            <a:r>
              <a:rPr lang="ru-RU" sz="2300" b="1" u="sng" dirty="0" err="1" smtClean="0"/>
              <a:t>ци</a:t>
            </a:r>
            <a:r>
              <a:rPr lang="ru-RU" sz="2300" b="1" u="sng" dirty="0" smtClean="0"/>
              <a:t> в </a:t>
            </a:r>
            <a:r>
              <a:rPr lang="ru-RU" sz="2300" b="1" u="sng" dirty="0" err="1" smtClean="0"/>
              <a:t>ткм</a:t>
            </a:r>
            <a:r>
              <a:rPr lang="ru-RU" sz="2300" b="1" u="sng" dirty="0" smtClean="0"/>
              <a:t>)</a:t>
            </a:r>
            <a:r>
              <a:rPr lang="ru-RU" sz="2300" b="1" dirty="0" smtClean="0"/>
              <a:t>.</a:t>
            </a:r>
            <a:r>
              <a:rPr lang="ru-RU" sz="2300" dirty="0" smtClean="0"/>
              <a:t/>
            </a:r>
            <a:br>
              <a:rPr lang="ru-RU" sz="2300" dirty="0" smtClean="0"/>
            </a:br>
            <a:r>
              <a:rPr lang="ru-RU" sz="2300" dirty="0" smtClean="0"/>
              <a:t>- Развитие и работа </a:t>
            </a:r>
            <a:r>
              <a:rPr lang="ru-RU" sz="2300" dirty="0" err="1" smtClean="0"/>
              <a:t>сердечно-сосудистой</a:t>
            </a:r>
            <a:r>
              <a:rPr lang="ru-RU" sz="2300" dirty="0" smtClean="0"/>
              <a:t> системы, диаметр сосудов</a:t>
            </a:r>
            <a:r>
              <a:rPr lang="ru-RU" sz="2300" dirty="0" smtClean="0"/>
              <a:t>.</a:t>
            </a:r>
            <a:br>
              <a:rPr lang="ru-RU" sz="2300" dirty="0" smtClean="0"/>
            </a:br>
            <a:r>
              <a:rPr lang="ru-RU" sz="2300" dirty="0" smtClean="0"/>
              <a:t>- Развитие и работа головного мозга.</a:t>
            </a:r>
            <a:r>
              <a:rPr lang="ru-RU" sz="2300" dirty="0" smtClean="0"/>
              <a:t/>
            </a:r>
            <a:br>
              <a:rPr lang="ru-RU" sz="2300" dirty="0" smtClean="0"/>
            </a:br>
            <a:r>
              <a:rPr lang="ru-RU" sz="2300" dirty="0" smtClean="0"/>
              <a:t>- </a:t>
            </a:r>
            <a:r>
              <a:rPr lang="ru-RU" sz="2300" dirty="0" smtClean="0"/>
              <a:t>Развитие и работа </a:t>
            </a:r>
            <a:r>
              <a:rPr lang="ru-RU" sz="2300" dirty="0" smtClean="0"/>
              <a:t>дыхательной системы.</a:t>
            </a:r>
            <a:br>
              <a:rPr lang="ru-RU" sz="2300" dirty="0" smtClean="0"/>
            </a:br>
            <a:r>
              <a:rPr lang="ru-RU" sz="2300" dirty="0" smtClean="0"/>
              <a:t>- </a:t>
            </a:r>
            <a:r>
              <a:rPr lang="ru-RU" sz="2300" dirty="0" smtClean="0"/>
              <a:t>Развитие и </a:t>
            </a:r>
            <a:r>
              <a:rPr lang="ru-RU" sz="2300" dirty="0" smtClean="0"/>
              <a:t>работа </a:t>
            </a:r>
            <a:r>
              <a:rPr lang="ru-RU" sz="2300" dirty="0" smtClean="0"/>
              <a:t>почек.</a:t>
            </a:r>
            <a:br>
              <a:rPr lang="ru-RU" sz="2300" dirty="0" smtClean="0"/>
            </a:br>
            <a:r>
              <a:rPr lang="ru-RU" sz="2300" dirty="0" smtClean="0"/>
              <a:t>- </a:t>
            </a:r>
            <a:r>
              <a:rPr lang="ru-RU" sz="2300" dirty="0" smtClean="0"/>
              <a:t>Развитие </a:t>
            </a:r>
            <a:r>
              <a:rPr lang="ru-RU" sz="2300" dirty="0" smtClean="0"/>
              <a:t>и работа </a:t>
            </a:r>
            <a:r>
              <a:rPr lang="ru-RU" sz="2300" dirty="0" smtClean="0"/>
              <a:t>желёз внутренней секреции.</a:t>
            </a:r>
            <a:br>
              <a:rPr lang="ru-RU" sz="2300" dirty="0" smtClean="0"/>
            </a:br>
            <a:endParaRPr lang="ru-RU" sz="2300" dirty="0" smtClean="0"/>
          </a:p>
          <a:p>
            <a:r>
              <a:rPr lang="ru-RU" sz="2300" b="1" u="sng" dirty="0" smtClean="0"/>
              <a:t>То, что меняется.</a:t>
            </a:r>
          </a:p>
          <a:p>
            <a:r>
              <a:rPr lang="ru-RU" sz="2300" dirty="0" smtClean="0"/>
              <a:t>- Иммунитет</a:t>
            </a:r>
            <a:r>
              <a:rPr lang="ru-RU" sz="2300" dirty="0" smtClean="0"/>
              <a:t>.</a:t>
            </a:r>
            <a:br>
              <a:rPr lang="ru-RU" sz="2300" dirty="0" smtClean="0"/>
            </a:br>
            <a:r>
              <a:rPr lang="ru-RU" sz="2300" dirty="0" smtClean="0"/>
              <a:t>- Состояние пищеварительной системы.</a:t>
            </a:r>
            <a:r>
              <a:rPr lang="ru-RU" sz="2300" dirty="0" smtClean="0"/>
              <a:t/>
            </a:r>
            <a:br>
              <a:rPr lang="ru-RU" sz="2300" dirty="0" smtClean="0"/>
            </a:br>
            <a:r>
              <a:rPr lang="ru-RU" sz="2300" dirty="0" smtClean="0"/>
              <a:t>- Тренированность мышц, включая сердечную.</a:t>
            </a:r>
            <a:br>
              <a:rPr lang="ru-RU" sz="2300" dirty="0" smtClean="0"/>
            </a:br>
            <a:r>
              <a:rPr lang="ru-RU" sz="2300" dirty="0" smtClean="0"/>
              <a:t>- Возрастные </a:t>
            </a:r>
            <a:r>
              <a:rPr lang="ru-RU" sz="2300" dirty="0" smtClean="0"/>
              <a:t>изменения энергетики.</a:t>
            </a:r>
            <a:r>
              <a:rPr lang="ru-RU" sz="2300" dirty="0" smtClean="0"/>
              <a:t/>
            </a:r>
            <a:br>
              <a:rPr lang="ru-RU" sz="2300" dirty="0" smtClean="0"/>
            </a:br>
            <a:r>
              <a:rPr lang="ru-RU" sz="2300" dirty="0" smtClean="0"/>
              <a:t>- Уверенность </a:t>
            </a:r>
            <a:r>
              <a:rPr lang="ru-RU" sz="2300" dirty="0" smtClean="0"/>
              <a:t>в </a:t>
            </a:r>
            <a:r>
              <a:rPr lang="ru-RU" sz="2300" dirty="0" smtClean="0"/>
              <a:t>себе</a:t>
            </a:r>
            <a:r>
              <a:rPr lang="ru-RU" sz="2300" dirty="0" smtClean="0"/>
              <a:t>. Эмоциональный резерв.</a:t>
            </a:r>
            <a:r>
              <a:rPr lang="ru-RU" sz="2300" dirty="0" smtClean="0"/>
              <a:t/>
            </a:r>
            <a:br>
              <a:rPr lang="ru-RU" sz="2300" dirty="0" smtClean="0"/>
            </a:br>
            <a:r>
              <a:rPr lang="ru-RU" sz="2300" dirty="0" smtClean="0"/>
              <a:t>- Последствия заболеваний, травм, образа жизни.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/>
          <p:nvPr/>
        </p:nvSpPr>
        <p:spPr>
          <a:xfrm>
            <a:off x="714348" y="142852"/>
            <a:ext cx="8001056" cy="443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828787">
              <a:lnSpc>
                <a:spcPct val="90000"/>
              </a:lnSpc>
              <a:defRPr sz="3600" b="1">
                <a:solidFill>
                  <a:srgbClr val="41877A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ru-RU" sz="3200" dirty="0" smtClean="0">
                <a:solidFill>
                  <a:srgbClr val="79640D"/>
                </a:solidFill>
              </a:rPr>
              <a:t>Работа с депрессией</a:t>
            </a:r>
            <a:endParaRPr sz="3200">
              <a:solidFill>
                <a:srgbClr val="79640D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714356"/>
            <a:ext cx="8072494" cy="3293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</a:t>
            </a:r>
            <a:r>
              <a:rPr lang="ru-RU" sz="2300" dirty="0" smtClean="0"/>
              <a:t>. При депрессии голова застойная, </a:t>
            </a:r>
            <a:r>
              <a:rPr lang="ru-RU" sz="2300" u="sng" dirty="0" smtClean="0"/>
              <a:t>всегда есть нарушение оттока</a:t>
            </a:r>
            <a:r>
              <a:rPr lang="ru-RU" sz="2300" dirty="0" smtClean="0"/>
              <a:t>. Начало работы – наладить мозговое кровообращение.</a:t>
            </a:r>
            <a:br>
              <a:rPr lang="ru-RU" sz="2300" dirty="0" smtClean="0"/>
            </a:br>
            <a:r>
              <a:rPr lang="ru-RU" sz="2300" dirty="0" smtClean="0"/>
              <a:t>2. На </a:t>
            </a:r>
            <a:r>
              <a:rPr lang="ru-RU" sz="2300" dirty="0" smtClean="0"/>
              <a:t>фоне трав плавно отменяем антидепрессанты. По ¼ таблетки в неделю. С самого начала лечения. </a:t>
            </a:r>
            <a:r>
              <a:rPr lang="ru-RU" sz="2300" dirty="0" smtClean="0"/>
              <a:t/>
            </a:r>
            <a:br>
              <a:rPr lang="ru-RU" sz="2300" dirty="0" smtClean="0"/>
            </a:br>
            <a:r>
              <a:rPr lang="ru-RU" sz="2300" dirty="0" smtClean="0"/>
              <a:t>3. Дать силы. </a:t>
            </a:r>
            <a:r>
              <a:rPr lang="ru-RU" sz="2300" dirty="0" err="1" smtClean="0"/>
              <a:t>Кардиотоники</a:t>
            </a:r>
            <a:r>
              <a:rPr lang="ru-RU" sz="2300" dirty="0" smtClean="0"/>
              <a:t>, </a:t>
            </a:r>
            <a:r>
              <a:rPr lang="ru-RU" sz="2300" dirty="0" err="1" smtClean="0"/>
              <a:t>адаптогены</a:t>
            </a:r>
            <a:r>
              <a:rPr lang="ru-RU" sz="2300" dirty="0" smtClean="0"/>
              <a:t>, поддержка ЖВС.</a:t>
            </a:r>
            <a:br>
              <a:rPr lang="ru-RU" sz="2300" dirty="0" smtClean="0"/>
            </a:br>
            <a:r>
              <a:rPr lang="ru-RU" sz="2300" dirty="0" smtClean="0"/>
              <a:t>4. Успокаивающие травы.</a:t>
            </a:r>
            <a:br>
              <a:rPr lang="ru-RU" sz="2300" dirty="0" smtClean="0"/>
            </a:br>
            <a:r>
              <a:rPr lang="ru-RU" sz="2300" dirty="0" smtClean="0"/>
              <a:t>5. Приводим в порядок сосуды и пищеварение.</a:t>
            </a:r>
            <a:br>
              <a:rPr lang="ru-RU" sz="2300" dirty="0" smtClean="0"/>
            </a:br>
            <a:r>
              <a:rPr lang="ru-RU" sz="2300" dirty="0" smtClean="0"/>
              <a:t>6. Дозирование нагрузки по мере того, как становится легче.</a:t>
            </a:r>
            <a:br>
              <a:rPr lang="ru-RU" sz="2300" dirty="0" smtClean="0"/>
            </a:br>
            <a:r>
              <a:rPr lang="ru-RU" sz="2300" dirty="0" smtClean="0"/>
              <a:t>7. Работа с депрессией – медленная и долгая. </a:t>
            </a:r>
            <a:endParaRPr lang="ru-RU" sz="2300" dirty="0"/>
          </a:p>
        </p:txBody>
      </p:sp>
      <p:sp>
        <p:nvSpPr>
          <p:cNvPr id="5" name="TextBox 4"/>
          <p:cNvSpPr txBox="1"/>
          <p:nvPr/>
        </p:nvSpPr>
        <p:spPr>
          <a:xfrm>
            <a:off x="428596" y="4071942"/>
            <a:ext cx="8072494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u="sng" dirty="0" smtClean="0"/>
              <a:t>При сильной депрессии человек не способен ухаживать за собой сам</a:t>
            </a:r>
            <a:r>
              <a:rPr lang="ru-RU" sz="2400" dirty="0" smtClean="0"/>
              <a:t>, в том числе – не способен заваривать травы.</a:t>
            </a:r>
            <a:br>
              <a:rPr lang="ru-RU" sz="2400" dirty="0" smtClean="0"/>
            </a:br>
            <a:r>
              <a:rPr lang="ru-RU" sz="2400" u="sng" dirty="0" smtClean="0"/>
              <a:t>Должен быть кто-то, кто ухаживает и помогает.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Если человек один – травы должны быть в легкодоступной форме (</a:t>
            </a:r>
            <a:r>
              <a:rPr lang="ru-RU" sz="2400" dirty="0" err="1" smtClean="0"/>
              <a:t>фильтр-пакеты</a:t>
            </a:r>
            <a:r>
              <a:rPr lang="ru-RU" sz="2400" dirty="0" smtClean="0"/>
              <a:t> с готовым сбором, порошки, таблетки, настойки и др.). Но шансов вывезти самому меньше, нужна помощь.</a:t>
            </a:r>
            <a:endParaRPr lang="ru-RU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5852" y="0"/>
            <a:ext cx="692125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9640D"/>
                </a:solidFill>
              </a:rPr>
              <a:t>Нервозность, вызванная не стрессом.</a:t>
            </a:r>
            <a:br>
              <a:rPr lang="ru-RU" sz="3200" b="1" dirty="0" smtClean="0">
                <a:solidFill>
                  <a:srgbClr val="79640D"/>
                </a:solidFill>
              </a:rPr>
            </a:br>
            <a:r>
              <a:rPr lang="ru-RU" sz="3200" b="1" dirty="0" err="1" smtClean="0">
                <a:solidFill>
                  <a:srgbClr val="79640D"/>
                </a:solidFill>
              </a:rPr>
              <a:t>Нейроинфекции</a:t>
            </a:r>
            <a:r>
              <a:rPr lang="ru-RU" sz="3200" b="1" dirty="0" smtClean="0">
                <a:solidFill>
                  <a:srgbClr val="79640D"/>
                </a:solidFill>
              </a:rPr>
              <a:t>.</a:t>
            </a:r>
            <a:endParaRPr lang="ru-RU" sz="3200" b="1" dirty="0">
              <a:solidFill>
                <a:srgbClr val="79640D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1071546"/>
            <a:ext cx="8215370" cy="46935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300" dirty="0" smtClean="0"/>
              <a:t>По проявлениям выглядит, как стрессовая реакция (повышенная нервозность, </a:t>
            </a:r>
            <a:r>
              <a:rPr lang="ru-RU" sz="2300" dirty="0" err="1" smtClean="0"/>
              <a:t>спастика</a:t>
            </a:r>
            <a:r>
              <a:rPr lang="ru-RU" sz="2300" dirty="0" smtClean="0"/>
              <a:t>, нарушение сна) без сильных раздражителей. Может усиливаться ночной отёк.</a:t>
            </a:r>
            <a:br>
              <a:rPr lang="ru-RU" sz="2300" dirty="0" smtClean="0"/>
            </a:br>
            <a:r>
              <a:rPr lang="ru-RU" sz="2300" dirty="0" smtClean="0"/>
              <a:t>Возбудители: герпес.</a:t>
            </a:r>
            <a:br>
              <a:rPr lang="ru-RU" sz="2300" dirty="0" smtClean="0"/>
            </a:br>
            <a:r>
              <a:rPr lang="ru-RU" sz="2300" u="sng" dirty="0" smtClean="0"/>
              <a:t>Что делаем</a:t>
            </a:r>
            <a:r>
              <a:rPr lang="ru-RU" sz="2300" dirty="0" smtClean="0"/>
              <a:t>. </a:t>
            </a:r>
            <a:br>
              <a:rPr lang="ru-RU" sz="2300" dirty="0" smtClean="0"/>
            </a:br>
            <a:r>
              <a:rPr lang="ru-RU" sz="2300" dirty="0" smtClean="0"/>
              <a:t>Пьём антивирусные травы. </a:t>
            </a:r>
            <a:r>
              <a:rPr lang="ru-RU" sz="2300" dirty="0" err="1" smtClean="0"/>
              <a:t>Гемоэнцефалический</a:t>
            </a:r>
            <a:r>
              <a:rPr lang="ru-RU" sz="2300" dirty="0" smtClean="0"/>
              <a:t> барьер пропускает не всё. </a:t>
            </a:r>
            <a:br>
              <a:rPr lang="ru-RU" sz="2300" dirty="0" smtClean="0"/>
            </a:br>
            <a:r>
              <a:rPr lang="ru-RU" sz="2300" u="sng" dirty="0" smtClean="0"/>
              <a:t>Работают</a:t>
            </a:r>
            <a:r>
              <a:rPr lang="ru-RU" sz="2300" dirty="0" smtClean="0"/>
              <a:t>: таволга, цветки боярышника и черёмухи, лаванда, розмарин, майоран, чабрец, базилик, душица, живучка, черноголовка, </a:t>
            </a:r>
            <a:r>
              <a:rPr lang="ru-RU" sz="2300" dirty="0" err="1" smtClean="0"/>
              <a:t>монарда</a:t>
            </a:r>
            <a:r>
              <a:rPr lang="ru-RU" sz="2300" dirty="0" smtClean="0"/>
              <a:t>, кардамон, имбирь. </a:t>
            </a:r>
            <a:br>
              <a:rPr lang="ru-RU" sz="2300" dirty="0" smtClean="0"/>
            </a:br>
            <a:r>
              <a:rPr lang="ru-RU" sz="2300" dirty="0" smtClean="0"/>
              <a:t>+ пьём травы, поднимающие иммунитет. </a:t>
            </a:r>
            <a:r>
              <a:rPr lang="ru-RU" sz="2300" dirty="0" err="1" smtClean="0"/>
              <a:t>Адаптогены</a:t>
            </a:r>
            <a:r>
              <a:rPr lang="ru-RU" sz="2300" dirty="0" smtClean="0"/>
              <a:t>, </a:t>
            </a:r>
            <a:r>
              <a:rPr lang="ru-RU" sz="2300" dirty="0" err="1" smtClean="0"/>
              <a:t>эхинацея</a:t>
            </a:r>
            <a:r>
              <a:rPr lang="ru-RU" sz="2300" dirty="0" smtClean="0"/>
              <a:t>, зверобой. </a:t>
            </a:r>
            <a:br>
              <a:rPr lang="ru-RU" sz="2300" dirty="0" smtClean="0"/>
            </a:br>
            <a:r>
              <a:rPr lang="ru-RU" sz="2300" dirty="0" err="1" smtClean="0"/>
              <a:t>Антигерпетические</a:t>
            </a:r>
            <a:r>
              <a:rPr lang="ru-RU" sz="2300" dirty="0" smtClean="0"/>
              <a:t> аптечные препараты (</a:t>
            </a:r>
            <a:r>
              <a:rPr lang="ru-RU" sz="2300" dirty="0" err="1" smtClean="0"/>
              <a:t>ацикловир</a:t>
            </a:r>
            <a:r>
              <a:rPr lang="ru-RU" sz="2300" dirty="0" smtClean="0"/>
              <a:t> и др.).</a:t>
            </a:r>
            <a:endParaRPr lang="ru-RU" sz="2300" dirty="0"/>
          </a:p>
        </p:txBody>
      </p:sp>
      <p:sp>
        <p:nvSpPr>
          <p:cNvPr id="5" name="TextBox 4"/>
          <p:cNvSpPr txBox="1"/>
          <p:nvPr/>
        </p:nvSpPr>
        <p:spPr>
          <a:xfrm>
            <a:off x="214283" y="5857892"/>
            <a:ext cx="857256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300" dirty="0" smtClean="0">
                <a:solidFill>
                  <a:schemeClr val="accent6">
                    <a:lumMod val="50000"/>
                  </a:schemeClr>
                </a:solidFill>
              </a:rPr>
              <a:t>Острая </a:t>
            </a:r>
            <a:r>
              <a:rPr lang="ru-RU" sz="2300" dirty="0" err="1" smtClean="0">
                <a:solidFill>
                  <a:schemeClr val="accent6">
                    <a:lumMod val="50000"/>
                  </a:schemeClr>
                </a:solidFill>
              </a:rPr>
              <a:t>нейроинфекция</a:t>
            </a:r>
            <a:r>
              <a:rPr lang="ru-RU" sz="2300" dirty="0" smtClean="0">
                <a:solidFill>
                  <a:schemeClr val="accent6">
                    <a:lumMod val="50000"/>
                  </a:schemeClr>
                </a:solidFill>
              </a:rPr>
              <a:t> (разные возбудители) – температура, плывущее сознание, судороги. Срочная госпитализация!</a:t>
            </a:r>
            <a:endParaRPr lang="ru-RU" sz="23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le 1"/>
          <p:cNvSpPr txBox="1"/>
          <p:nvPr/>
        </p:nvSpPr>
        <p:spPr>
          <a:xfrm>
            <a:off x="2071670" y="142852"/>
            <a:ext cx="4572032" cy="443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>
            <a:lvl1pPr algn="ctr" defTabSz="1828787">
              <a:lnSpc>
                <a:spcPct val="90000"/>
              </a:lnSpc>
              <a:defRPr sz="3600" b="1">
                <a:solidFill>
                  <a:srgbClr val="41877A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ru-RU" sz="3200" dirty="0" smtClean="0">
                <a:solidFill>
                  <a:srgbClr val="79640D"/>
                </a:solidFill>
              </a:rPr>
              <a:t>Дети и стресс</a:t>
            </a:r>
            <a:endParaRPr sz="3200">
              <a:solidFill>
                <a:srgbClr val="79640D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642910" y="642918"/>
            <a:ext cx="8001056" cy="5755418"/>
          </a:xfrm>
          <a:prstGeom prst="rect">
            <a:avLst/>
          </a:prstGeom>
          <a:ln w="12700">
            <a:solidFill>
              <a:schemeClr val="tx1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 algn="ctr">
              <a:defRPr sz="2400">
                <a:solidFill>
                  <a:srgbClr val="984807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 algn="l"/>
            <a:r>
              <a:rPr lang="ru-RU" sz="2300" dirty="0" smtClean="0">
                <a:solidFill>
                  <a:schemeClr val="tx1"/>
                </a:solidFill>
              </a:rPr>
              <a:t>- В детстве мы закладываем основу психической устойчивости ребёнка.</a:t>
            </a:r>
          </a:p>
          <a:p>
            <a:pPr algn="l"/>
            <a:r>
              <a:rPr lang="ru-RU" sz="2300" dirty="0" smtClean="0">
                <a:solidFill>
                  <a:schemeClr val="tx1"/>
                </a:solidFill>
              </a:rPr>
              <a:t>- Уверенность в себе можно наработать в ходе жизни, но гораздо проще получить её от семьи. </a:t>
            </a:r>
          </a:p>
          <a:p>
            <a:pPr algn="l"/>
            <a:r>
              <a:rPr lang="ru-RU" sz="2300" dirty="0" smtClean="0">
                <a:solidFill>
                  <a:schemeClr val="tx1"/>
                </a:solidFill>
              </a:rPr>
              <a:t>- Если ребёнок знает, что любим, </a:t>
            </a:r>
            <a:r>
              <a:rPr lang="ru-RU" sz="2300" dirty="0" smtClean="0">
                <a:solidFill>
                  <a:schemeClr val="tx1"/>
                </a:solidFill>
              </a:rPr>
              <a:t>и </a:t>
            </a:r>
            <a:r>
              <a:rPr lang="ru-RU" sz="2300" dirty="0" smtClean="0">
                <a:solidFill>
                  <a:schemeClr val="tx1"/>
                </a:solidFill>
              </a:rPr>
              <a:t>в трудной ситуации его поддержат – он более психически устойчив и лучше справляется со стрессом.</a:t>
            </a:r>
          </a:p>
          <a:p>
            <a:pPr algn="l">
              <a:buFontTx/>
              <a:buChar char="-"/>
            </a:pPr>
            <a:r>
              <a:rPr lang="ru-RU" sz="2300" dirty="0" smtClean="0">
                <a:solidFill>
                  <a:schemeClr val="tx1"/>
                </a:solidFill>
              </a:rPr>
              <a:t> Дети не чувствуют свой резерв, это приходится контролировать взрослым. Выход за резерв ребёнок запоминает, как негативный опыт. </a:t>
            </a:r>
          </a:p>
          <a:p>
            <a:pPr algn="l">
              <a:buFontTx/>
              <a:buChar char="-"/>
            </a:pPr>
            <a:r>
              <a:rPr lang="ru-RU" sz="2300" dirty="0" smtClean="0">
                <a:solidFill>
                  <a:schemeClr val="tx1"/>
                </a:solidFill>
              </a:rPr>
              <a:t> Нередкий ответ на стресс у детей – болезнь. Часто болеющие дети – это дети, которые куда-то не хотят ходить (в детский сад, школу и т. д.).</a:t>
            </a:r>
          </a:p>
          <a:p>
            <a:pPr algn="l">
              <a:buFontTx/>
              <a:buChar char="-"/>
            </a:pPr>
            <a:r>
              <a:rPr lang="ru-RU" sz="2300" dirty="0" smtClean="0">
                <a:solidFill>
                  <a:schemeClr val="tx1"/>
                </a:solidFill>
              </a:rPr>
              <a:t> </a:t>
            </a:r>
            <a:r>
              <a:rPr lang="ru-RU" sz="2300" dirty="0" smtClean="0">
                <a:solidFill>
                  <a:schemeClr val="tx1"/>
                </a:solidFill>
              </a:rPr>
              <a:t>У ребёнка должно быть собственное время, когда его не контролируют взрослые. Мода последних лет – тотальный контроль и отсутствие свободного времени.</a:t>
            </a:r>
            <a:endParaRPr sz="2300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le 1"/>
          <p:cNvSpPr txBox="1"/>
          <p:nvPr/>
        </p:nvSpPr>
        <p:spPr>
          <a:xfrm>
            <a:off x="714348" y="142852"/>
            <a:ext cx="8001056" cy="443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1828787">
              <a:lnSpc>
                <a:spcPct val="90000"/>
              </a:lnSpc>
              <a:defRPr sz="3600" b="1">
                <a:solidFill>
                  <a:srgbClr val="41877A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ru-RU" sz="3200" dirty="0" err="1" smtClean="0">
                <a:solidFill>
                  <a:srgbClr val="79640D"/>
                </a:solidFill>
              </a:rPr>
              <a:t>Гиперактивные</a:t>
            </a:r>
            <a:r>
              <a:rPr lang="ru-RU" sz="3200" dirty="0" smtClean="0">
                <a:solidFill>
                  <a:srgbClr val="79640D"/>
                </a:solidFill>
              </a:rPr>
              <a:t> дети</a:t>
            </a:r>
            <a:endParaRPr sz="3200">
              <a:solidFill>
                <a:srgbClr val="79640D"/>
              </a:solidFill>
            </a:endParaRPr>
          </a:p>
        </p:txBody>
      </p:sp>
      <p:sp>
        <p:nvSpPr>
          <p:cNvPr id="6" name="TextBox 7"/>
          <p:cNvSpPr txBox="1"/>
          <p:nvPr/>
        </p:nvSpPr>
        <p:spPr>
          <a:xfrm>
            <a:off x="428596" y="642918"/>
            <a:ext cx="8358246" cy="1200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 algn="ctr">
              <a:defRPr sz="2400">
                <a:solidFill>
                  <a:srgbClr val="984807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lang="ru-RU" dirty="0" smtClean="0"/>
              <a:t>Это всегда слабые дети, с нехваткой резерва, </a:t>
            </a:r>
          </a:p>
          <a:p>
            <a:r>
              <a:rPr lang="ru-RU" dirty="0" smtClean="0"/>
              <a:t>живущие на грани стресса и усталости. </a:t>
            </a:r>
          </a:p>
          <a:p>
            <a:r>
              <a:rPr lang="ru-RU" dirty="0" smtClean="0"/>
              <a:t>Задача – нарастить резерв.</a:t>
            </a:r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28662" y="1857364"/>
            <a:ext cx="7358113" cy="3631759"/>
          </a:xfrm>
          <a:prstGeom prst="rect">
            <a:avLst/>
          </a:prstGeom>
          <a:ln w="19050">
            <a:solidFill>
              <a:schemeClr val="tx1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2300" u="sng">
                <a:solidFill>
                  <a:srgbClr val="41877A"/>
                </a:solidFill>
                <a:latin typeface="Lato SemiBold"/>
                <a:ea typeface="Lato SemiBold"/>
                <a:cs typeface="Lato SemiBold"/>
                <a:sym typeface="Lato SemiBold"/>
              </a:defRPr>
            </a:pPr>
            <a:r>
              <a:rPr lang="ru-RU" dirty="0" smtClean="0">
                <a:solidFill>
                  <a:srgbClr val="79640D"/>
                </a:solidFill>
              </a:rPr>
              <a:t>Что делаем.</a:t>
            </a:r>
            <a:endParaRPr>
              <a:solidFill>
                <a:srgbClr val="79640D"/>
              </a:solidFill>
            </a:endParaRPr>
          </a:p>
          <a:p>
            <a:pPr indent="-457200">
              <a:buSzPct val="100000"/>
              <a:buChar char="-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/>
              <a:t> </a:t>
            </a:r>
            <a:r>
              <a:rPr lang="ru-RU" dirty="0" smtClean="0"/>
              <a:t>Используем травы, дающие силы (</a:t>
            </a:r>
            <a:r>
              <a:rPr lang="ru-RU" dirty="0" err="1" smtClean="0"/>
              <a:t>кардиотоники</a:t>
            </a:r>
            <a:r>
              <a:rPr lang="ru-RU" dirty="0" smtClean="0"/>
              <a:t>, </a:t>
            </a:r>
            <a:r>
              <a:rPr lang="ru-RU" dirty="0" err="1" smtClean="0"/>
              <a:t>адаптогены</a:t>
            </a:r>
            <a:r>
              <a:rPr lang="ru-RU" dirty="0" smtClean="0"/>
              <a:t>, травы, улучшающие работу желёз внутренней секреции, травы, улучшающие пищеварение, травы, улучшающие питание мышц)</a:t>
            </a:r>
            <a:r>
              <a:rPr smtClean="0"/>
              <a:t>.</a:t>
            </a:r>
            <a:endParaRPr lang="ru-RU" dirty="0" smtClean="0"/>
          </a:p>
          <a:p>
            <a:pPr indent="-457200">
              <a:buSzPct val="100000"/>
              <a:buChar char="-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Налаживаем мозговое кровообращение.</a:t>
            </a:r>
            <a:endParaRPr/>
          </a:p>
          <a:p>
            <a:pPr indent="-457200">
              <a:buSzPct val="100000"/>
              <a:buChar char="-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/>
              <a:t> </a:t>
            </a:r>
            <a:r>
              <a:rPr lang="ru-RU" dirty="0" smtClean="0"/>
              <a:t>Используем успокаивающие травы</a:t>
            </a:r>
            <a:r>
              <a:rPr smtClean="0"/>
              <a:t>.</a:t>
            </a:r>
            <a:endParaRPr lang="ru-RU" dirty="0" smtClean="0"/>
          </a:p>
          <a:p>
            <a:pPr indent="-457200">
              <a:buSzPct val="100000"/>
              <a:buChar char="-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 Дозируем нагрузку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-     Продолжительный сон, не меньше 9 часов.</a:t>
            </a:r>
            <a:br>
              <a:rPr lang="ru-RU" dirty="0" smtClean="0"/>
            </a:br>
            <a:r>
              <a:rPr lang="ru-RU" dirty="0" smtClean="0"/>
              <a:t>-     Успокаивающие травы – по мере необходимости.</a:t>
            </a:r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28596" y="5500702"/>
            <a:ext cx="8215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 smtClean="0">
                <a:solidFill>
                  <a:schemeClr val="accent6">
                    <a:lumMod val="50000"/>
                  </a:schemeClr>
                </a:solidFill>
              </a:rPr>
              <a:t>Гиперактивным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 детям показаны: дербенник, зверобой, синяк, синеголовник, медуница, кардамон, имбирь, </a:t>
            </a:r>
            <a:r>
              <a:rPr lang="ru-RU" sz="2400" dirty="0" err="1" smtClean="0">
                <a:solidFill>
                  <a:schemeClr val="accent6">
                    <a:lumMod val="50000"/>
                  </a:schemeClr>
                </a:solidFill>
              </a:rPr>
              <a:t>гинкго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, сосудистые сборы и сборы на пищеварение. </a:t>
            </a: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00298" y="0"/>
            <a:ext cx="31440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9640D"/>
                </a:solidFill>
              </a:rPr>
              <a:t>Подводим итоги</a:t>
            </a:r>
            <a:endParaRPr lang="ru-RU" sz="3200" b="1" dirty="0">
              <a:solidFill>
                <a:srgbClr val="79640D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785794"/>
            <a:ext cx="7786742" cy="5262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1. У каждого свой резерв, свой запас сил, данный от рождения. Этот резерв можно нарастить.</a:t>
            </a:r>
            <a:br>
              <a:rPr lang="ru-RU" sz="2400" dirty="0" smtClean="0"/>
            </a:br>
            <a:r>
              <a:rPr lang="ru-RU" sz="2400" dirty="0" smtClean="0"/>
              <a:t>2. Лучше жить, не выходя за пределы резерва, по крайней мере, не стоит выходить надолго.</a:t>
            </a:r>
            <a:br>
              <a:rPr lang="ru-RU" sz="2400" dirty="0" smtClean="0"/>
            </a:br>
            <a:r>
              <a:rPr lang="ru-RU" sz="2400" dirty="0" smtClean="0"/>
              <a:t>2. Любой выход за границы резерва – стресс, после которого организм должен восстанавливаться.</a:t>
            </a:r>
            <a:br>
              <a:rPr lang="ru-RU" sz="2400" dirty="0" smtClean="0"/>
            </a:br>
            <a:r>
              <a:rPr lang="ru-RU" sz="2400" dirty="0" smtClean="0"/>
              <a:t>3. Затяжной стресс уменьшает резерв. На фоне затяжного стресса нужно всесторонне поддерживать организм, чтобы не скатиться в тяжёлые болезни.</a:t>
            </a:r>
            <a:br>
              <a:rPr lang="ru-RU" sz="2400" dirty="0" smtClean="0"/>
            </a:br>
            <a:r>
              <a:rPr lang="ru-RU" sz="2400" dirty="0" smtClean="0"/>
              <a:t>4. «Кислородную маску сначала на себя, потом на ребёнка». Если вы кому-то помогаете – позаботьтесь сперва о себе.</a:t>
            </a:r>
            <a:br>
              <a:rPr lang="ru-RU" sz="2400" dirty="0" smtClean="0"/>
            </a:br>
            <a:r>
              <a:rPr lang="ru-RU" sz="2400" dirty="0" smtClean="0"/>
              <a:t>4. Основной рецепт при стрессе – успокаивающие травы + дающие силы + поддержка того, что в этом нуждается.</a:t>
            </a:r>
            <a:endParaRPr lang="ru-RU" sz="24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09382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928926" y="335756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28662" y="6027003"/>
            <a:ext cx="68997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79640D"/>
                </a:solidFill>
              </a:rPr>
              <a:t>Благодарю за внимание!</a:t>
            </a:r>
            <a:endParaRPr lang="ru-RU" sz="4800" b="1" dirty="0">
              <a:solidFill>
                <a:srgbClr val="79640D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44" y="142852"/>
            <a:ext cx="25452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Астрагал </a:t>
            </a:r>
            <a:r>
              <a:rPr lang="ru-RU" sz="2400" b="1" dirty="0" err="1" smtClean="0">
                <a:solidFill>
                  <a:schemeClr val="bg1"/>
                </a:solidFill>
              </a:rPr>
              <a:t>нутовый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1071538" y="1071546"/>
            <a:ext cx="7358113" cy="3416316"/>
          </a:xfrm>
          <a:prstGeom prst="rect">
            <a:avLst/>
          </a:prstGeom>
          <a:ln w="19050">
            <a:solidFill>
              <a:schemeClr val="bg2">
                <a:lumMod val="25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sz="2400"/>
              <a:t>1. </a:t>
            </a:r>
            <a:r>
              <a:rPr lang="ru-RU" sz="2400" dirty="0" smtClean="0"/>
              <a:t>Работоспособность</a:t>
            </a:r>
            <a:r>
              <a:rPr sz="2400" smtClean="0"/>
              <a:t>.</a:t>
            </a:r>
            <a:endParaRPr sz="2400"/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sz="2400"/>
              <a:t>2. </a:t>
            </a:r>
            <a:r>
              <a:rPr lang="ru-RU" sz="2400" dirty="0" smtClean="0"/>
              <a:t>Внимание и способность сосредоточиться.</a:t>
            </a:r>
            <a:endParaRPr sz="2400"/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sz="2400"/>
              <a:t>3. </a:t>
            </a:r>
            <a:r>
              <a:rPr lang="ru-RU" sz="2400" dirty="0" smtClean="0"/>
              <a:t>Выносливость.</a:t>
            </a: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sz="2400" dirty="0" smtClean="0"/>
              <a:t>4. Устойчивость к стрессу.</a:t>
            </a: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sz="2400" dirty="0" smtClean="0"/>
              <a:t>5. Способность к репродукции и продолжительность репродуктивного периода.</a:t>
            </a: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sz="2400" dirty="0" smtClean="0"/>
              <a:t>6. Иммунитет.</a:t>
            </a: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sz="2400" dirty="0" smtClean="0"/>
              <a:t>7. Внешний вид – человек выглядит более молодо.</a:t>
            </a:r>
            <a:r>
              <a:rPr smtClean="0"/>
              <a:t>  </a:t>
            </a:r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1428728" y="214290"/>
            <a:ext cx="63021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9640D"/>
                </a:solidFill>
              </a:rPr>
              <a:t>Что определяет резерв организма</a:t>
            </a:r>
            <a:endParaRPr lang="ru-RU" sz="3200" b="1" dirty="0">
              <a:solidFill>
                <a:srgbClr val="79640D"/>
              </a:solidFill>
            </a:endParaRPr>
          </a:p>
        </p:txBody>
      </p:sp>
      <p:sp>
        <p:nvSpPr>
          <p:cNvPr id="4" name="TextBox 7"/>
          <p:cNvSpPr txBox="1"/>
          <p:nvPr/>
        </p:nvSpPr>
        <p:spPr>
          <a:xfrm>
            <a:off x="928662" y="4643446"/>
            <a:ext cx="7429552" cy="1200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 algn="ctr">
              <a:defRPr sz="2400">
                <a:solidFill>
                  <a:srgbClr val="984807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lang="ru-RU" dirty="0" smtClean="0"/>
              <a:t>Резерв определяет здоровье и мощность в повседневной жизни и способность выжить в тяжёлых условиях.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1000100" y="714356"/>
            <a:ext cx="7358113" cy="5047532"/>
          </a:xfrm>
          <a:prstGeom prst="rect">
            <a:avLst/>
          </a:prstGeom>
          <a:ln w="19050">
            <a:solidFill>
              <a:schemeClr val="bg2">
                <a:lumMod val="25000"/>
              </a:schemeClr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ea typeface="Kozuka Mincho Pr6N L" pitchFamily="18" charset="-128"/>
              </a:rPr>
              <a:t>Непосильные нагрузки.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ea typeface="Kozuka Mincho Pr6N L" pitchFamily="18" charset="-128"/>
              </a:rPr>
              <a:t>Нервный стресс.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ea typeface="Kozuka Mincho Pr6N L" pitchFamily="18" charset="-128"/>
              </a:rPr>
              <a:t>Хронический недосып, в том числе – вызванный нарушением мозгового кровообращения.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ea typeface="Kozuka Mincho Pr6N L" pitchFamily="18" charset="-128"/>
              </a:rPr>
              <a:t>Болезни и травмы.</a:t>
            </a:r>
            <a:endParaRPr lang="ru-RU" dirty="0" smtClean="0">
              <a:ea typeface="Kozuka Mincho Pr6N L" pitchFamily="18" charset="-128"/>
            </a:endParaRP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ea typeface="Kozuka Mincho Pr6N L" pitchFamily="18" charset="-128"/>
              </a:rPr>
              <a:t>Нарушение питания организма из-за плохой работы пищеварительной системы.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ea typeface="Kozuka Mincho Pr6N L" pitchFamily="18" charset="-128"/>
              </a:rPr>
              <a:t>Голод, в том числе вызванный чрезмерными диетами или употреблением продуктов, которые не усваиваются.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ea typeface="Kozuka Mincho Pr6N L" pitchFamily="18" charset="-128"/>
              </a:rPr>
              <a:t>Малоподвижный образ жизни.</a:t>
            </a:r>
            <a:endParaRPr lang="ru-RU" dirty="0" smtClean="0">
              <a:ea typeface="Kozuka Mincho Pr6N L" pitchFamily="18" charset="-128"/>
            </a:endParaRP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ea typeface="Kozuka Mincho Pr6N L" pitchFamily="18" charset="-128"/>
              </a:rPr>
              <a:t>Старение.</a:t>
            </a: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ea typeface="Kozuka Mincho Pr6N L" pitchFamily="18" charset="-128"/>
              </a:rPr>
              <a:t>У женщин </a:t>
            </a:r>
            <a:r>
              <a:rPr lang="ru-RU" dirty="0" smtClean="0">
                <a:ea typeface="Kozuka Mincho Pr6N L" pitchFamily="18" charset="-128"/>
              </a:rPr>
              <a:t>– избыточно обильные месячные.</a:t>
            </a:r>
            <a:endParaRPr lang="ru-RU" dirty="0" smtClean="0">
              <a:ea typeface="Kozuka Mincho Pr6N L" pitchFamily="18" charset="-128"/>
            </a:endParaRPr>
          </a:p>
          <a:p>
            <a:pPr indent="-457200">
              <a:buSzPct val="100000"/>
              <a:buAutoNum type="arabicPeriod"/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>
                <a:ea typeface="Kozuka Mincho Pr6N L" pitchFamily="18" charset="-128"/>
              </a:rPr>
              <a:t>Негативные эмоции.</a:t>
            </a:r>
            <a:endParaRPr lang="ru-RU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643042" y="0"/>
            <a:ext cx="57542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9640D"/>
                </a:solidFill>
              </a:rPr>
              <a:t>Причины уменьшения резерва</a:t>
            </a:r>
            <a:endParaRPr lang="ru-RU" sz="3200" b="1" dirty="0">
              <a:solidFill>
                <a:srgbClr val="79640D"/>
              </a:solidFill>
            </a:endParaRPr>
          </a:p>
        </p:txBody>
      </p:sp>
      <p:sp>
        <p:nvSpPr>
          <p:cNvPr id="4" name="TextBox 7"/>
          <p:cNvSpPr txBox="1"/>
          <p:nvPr/>
        </p:nvSpPr>
        <p:spPr>
          <a:xfrm>
            <a:off x="1000100" y="5857892"/>
            <a:ext cx="7429552" cy="8309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 algn="ctr">
              <a:defRPr sz="2400">
                <a:solidFill>
                  <a:srgbClr val="984807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lang="ru-RU" dirty="0" smtClean="0"/>
              <a:t>В китайской традиционной медицине недостаток резерва – это симптом пустоты </a:t>
            </a:r>
            <a:r>
              <a:rPr lang="ru-RU" dirty="0" err="1" smtClean="0"/>
              <a:t>ци</a:t>
            </a:r>
            <a:r>
              <a:rPr lang="ru-RU" dirty="0" smtClean="0"/>
              <a:t>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142852"/>
            <a:ext cx="44455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9640D"/>
                </a:solidFill>
              </a:rPr>
              <a:t>Поддержание резерва. </a:t>
            </a:r>
            <a:endParaRPr lang="ru-RU" sz="3200" b="1" dirty="0">
              <a:solidFill>
                <a:srgbClr val="79640D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1" y="928670"/>
            <a:ext cx="7286676" cy="4154984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u="sng" dirty="0" smtClean="0"/>
              <a:t>Головной мозг. Что нужно для хорошей работы.</a:t>
            </a:r>
          </a:p>
          <a:p>
            <a:r>
              <a:rPr lang="ru-RU" sz="2400" dirty="0" smtClean="0"/>
              <a:t>1. Наладить мозговое кровообращение.</a:t>
            </a:r>
            <a:br>
              <a:rPr lang="ru-RU" sz="2400" dirty="0" smtClean="0"/>
            </a:br>
            <a:r>
              <a:rPr lang="ru-RU" sz="2400" dirty="0" smtClean="0"/>
              <a:t>2. Наладить сон. Необходимо высыпаться. В период активного обучения (детство, учёба и др. сна надо больше (не меньше 8-9 часов) .</a:t>
            </a:r>
            <a:br>
              <a:rPr lang="ru-RU" sz="2400" dirty="0" smtClean="0"/>
            </a:br>
            <a:r>
              <a:rPr lang="ru-RU" sz="2400" dirty="0" smtClean="0"/>
              <a:t>3. Снабжение кислородом. Работа дыхательной системы, борьба с инфекциями дыхательной системы, свежий воздух.</a:t>
            </a:r>
            <a:br>
              <a:rPr lang="ru-RU" sz="2400" dirty="0" smtClean="0"/>
            </a:br>
            <a:r>
              <a:rPr lang="ru-RU" sz="2400" dirty="0" smtClean="0"/>
              <a:t>4. Отдых для глаз. Снятие напряжения.</a:t>
            </a:r>
            <a:br>
              <a:rPr lang="ru-RU" sz="2400" dirty="0" smtClean="0"/>
            </a:br>
            <a:r>
              <a:rPr lang="ru-RU" sz="2400" dirty="0" smtClean="0"/>
              <a:t>5. Вовремя есть. </a:t>
            </a:r>
            <a:br>
              <a:rPr lang="ru-RU" sz="2400" dirty="0" smtClean="0"/>
            </a:br>
            <a:r>
              <a:rPr lang="ru-RU" sz="2400" dirty="0" smtClean="0"/>
              <a:t>6. Положительные эмоции.</a:t>
            </a:r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142852"/>
            <a:ext cx="44455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9640D"/>
                </a:solidFill>
              </a:rPr>
              <a:t>Поддержание резерва. </a:t>
            </a:r>
            <a:endParaRPr lang="ru-RU" sz="3200" b="1" dirty="0">
              <a:solidFill>
                <a:srgbClr val="79640D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8662" y="785794"/>
            <a:ext cx="7500990" cy="5632311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u="sng" dirty="0" smtClean="0"/>
              <a:t>Железы внутренней секреции. Что нужно для хорошей работы.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Хорошее мозговое кровообращение.</a:t>
            </a:r>
            <a:br>
              <a:rPr lang="ru-RU" sz="2400" dirty="0" smtClean="0"/>
            </a:br>
            <a:r>
              <a:rPr lang="ru-RU" sz="2400" dirty="0" smtClean="0"/>
              <a:t>- Отсутствие продолжительных стрессов.</a:t>
            </a:r>
            <a:br>
              <a:rPr lang="ru-RU" sz="2400" dirty="0" smtClean="0"/>
            </a:br>
            <a:r>
              <a:rPr lang="ru-RU" sz="2400" dirty="0" smtClean="0"/>
              <a:t>- Хорошее состояние пищеварения и почек.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u="sng" dirty="0" smtClean="0"/>
              <a:t>Сердце. </a:t>
            </a:r>
            <a:r>
              <a:rPr lang="ru-RU" sz="2400" b="1" u="sng" dirty="0" smtClean="0"/>
              <a:t>Что нужно для хорошей работы</a:t>
            </a:r>
            <a:r>
              <a:rPr lang="ru-RU" sz="2400" b="1" u="sng" dirty="0" smtClean="0"/>
              <a:t>.</a:t>
            </a:r>
          </a:p>
          <a:p>
            <a:r>
              <a:rPr lang="ru-RU" sz="2400" dirty="0" smtClean="0"/>
              <a:t>- Хорошее питание сердечной мышцы (сосуды, пищеварение).</a:t>
            </a:r>
            <a:br>
              <a:rPr lang="ru-RU" sz="2400" dirty="0" smtClean="0"/>
            </a:br>
            <a:r>
              <a:rPr lang="ru-RU" sz="2400" dirty="0" smtClean="0"/>
              <a:t>- Тренировка сердечной мышцы.</a:t>
            </a:r>
            <a:br>
              <a:rPr lang="ru-RU" sz="2400" dirty="0" smtClean="0"/>
            </a:br>
            <a:r>
              <a:rPr lang="ru-RU" sz="2400" dirty="0" smtClean="0"/>
              <a:t>- Хорошее состояние клапанов.</a:t>
            </a:r>
            <a:br>
              <a:rPr lang="ru-RU" sz="2400" dirty="0" smtClean="0"/>
            </a:br>
            <a:endParaRPr lang="ru-RU" sz="2400" dirty="0" smtClean="0"/>
          </a:p>
          <a:p>
            <a:r>
              <a:rPr lang="ru-RU" sz="2400" b="1" u="sng" dirty="0" smtClean="0"/>
              <a:t>Дыхание.</a:t>
            </a:r>
            <a:r>
              <a:rPr lang="ru-RU" sz="2400" b="1" u="sng" dirty="0" smtClean="0"/>
              <a:t> Что нужно для хорошей работы</a:t>
            </a:r>
            <a:r>
              <a:rPr lang="ru-RU" sz="2400" b="1" u="sng" dirty="0" smtClean="0"/>
              <a:t>.</a:t>
            </a:r>
          </a:p>
          <a:p>
            <a:r>
              <a:rPr lang="ru-RU" sz="2400" dirty="0" smtClean="0"/>
              <a:t>- Отсутствие инфекций и аллергий.</a:t>
            </a:r>
            <a:br>
              <a:rPr lang="ru-RU" sz="2400" dirty="0" smtClean="0"/>
            </a:br>
            <a:r>
              <a:rPr lang="ru-RU" sz="2400" dirty="0" smtClean="0"/>
              <a:t>- Хорошая работа сердца.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142852"/>
            <a:ext cx="44455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9640D"/>
                </a:solidFill>
              </a:rPr>
              <a:t>Поддержание резерва. </a:t>
            </a:r>
            <a:endParaRPr lang="ru-RU" sz="3200" b="1" dirty="0">
              <a:solidFill>
                <a:srgbClr val="79640D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8662" y="928670"/>
            <a:ext cx="7572428" cy="5262979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u="sng" dirty="0" smtClean="0"/>
              <a:t>Эмоциональный резерв</a:t>
            </a:r>
            <a:r>
              <a:rPr lang="ru-RU" sz="2400" b="1" dirty="0" smtClean="0"/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Запас любви. </a:t>
            </a:r>
          </a:p>
          <a:p>
            <a:pPr>
              <a:buFontTx/>
              <a:buChar char="-"/>
            </a:pPr>
            <a:r>
              <a:rPr lang="ru-RU" sz="2400" dirty="0" smtClean="0"/>
              <a:t> Опыт собственных достижений и побед.</a:t>
            </a:r>
            <a:br>
              <a:rPr lang="ru-RU" sz="2400" dirty="0" smtClean="0"/>
            </a:br>
            <a:r>
              <a:rPr lang="ru-RU" sz="2400" dirty="0" smtClean="0"/>
              <a:t>- Запас радости.</a:t>
            </a:r>
          </a:p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Ненависть, обиды, гнев – всё это съедает огромное количество наших сил. И это – трата резерва впустую.</a:t>
            </a:r>
          </a:p>
          <a:p>
            <a:endParaRPr lang="ru-RU" sz="2400" dirty="0" smtClean="0"/>
          </a:p>
          <a:p>
            <a:r>
              <a:rPr lang="ru-RU" sz="2400" dirty="0" smtClean="0"/>
              <a:t>Мы не можем менять других людей и обстоятельства. Мы можем меняться сами. </a:t>
            </a:r>
            <a:endParaRPr lang="ru-RU" sz="2400" dirty="0" smtClean="0"/>
          </a:p>
          <a:p>
            <a:r>
              <a:rPr lang="ru-RU" sz="2400" dirty="0" smtClean="0"/>
              <a:t>Любить</a:t>
            </a:r>
            <a:r>
              <a:rPr lang="ru-RU" sz="2400" dirty="0" smtClean="0"/>
              <a:t>, копить радость, перерождаться</a:t>
            </a:r>
            <a:r>
              <a:rPr lang="ru-RU" sz="2400" dirty="0" smtClean="0"/>
              <a:t>. </a:t>
            </a:r>
          </a:p>
          <a:p>
            <a:r>
              <a:rPr lang="ru-RU" sz="2400" dirty="0" smtClean="0"/>
              <a:t>Вовремя включать мозги.</a:t>
            </a:r>
          </a:p>
          <a:p>
            <a:r>
              <a:rPr lang="ru-RU" sz="2400" dirty="0" smtClean="0"/>
              <a:t>Работать с застойным мозговым кровообращением. Застой уменьшает радость.</a:t>
            </a:r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5"/>
          <p:cNvSpPr txBox="1"/>
          <p:nvPr/>
        </p:nvSpPr>
        <p:spPr>
          <a:xfrm>
            <a:off x="642910" y="928670"/>
            <a:ext cx="8001056" cy="4339645"/>
          </a:xfrm>
          <a:prstGeom prst="rect">
            <a:avLst/>
          </a:prstGeom>
          <a:ln w="19050">
            <a:solidFill>
              <a:schemeClr val="bg2">
                <a:lumMod val="25000"/>
              </a:schemeClr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t>1</a:t>
            </a:r>
            <a:r>
              <a:rPr/>
              <a:t>. </a:t>
            </a:r>
            <a:r>
              <a:rPr lang="ru-RU" dirty="0" smtClean="0"/>
              <a:t>Сильный и короткий стресс</a:t>
            </a:r>
            <a:r>
              <a:rPr smtClean="0"/>
              <a:t>.</a:t>
            </a:r>
            <a:r>
              <a:rPr lang="ru-RU" dirty="0" smtClean="0"/>
              <a:t> Адреналиновый. Направлен на максимальную мобилизацию резервов организма. </a:t>
            </a:r>
            <a:br>
              <a:rPr lang="ru-RU" dirty="0" smtClean="0"/>
            </a:br>
            <a:r>
              <a:rPr lang="ru-RU" dirty="0" smtClean="0"/>
              <a:t>Пережив этот стресс, мы испытываем облегчение и эмоциональный подъём, вплоть до лёгкой эйфории.</a:t>
            </a: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endParaRPr lang="ru-RU" dirty="0" smtClean="0"/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2. Продолжительный стресс. </a:t>
            </a:r>
            <a:r>
              <a:rPr lang="ru-RU" dirty="0" err="1" smtClean="0"/>
              <a:t>Кортизоловый</a:t>
            </a:r>
            <a:r>
              <a:rPr lang="ru-RU" dirty="0" smtClean="0"/>
              <a:t>. </a:t>
            </a: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Направлен на экономию резервов организма.</a:t>
            </a:r>
          </a:p>
          <a:p>
            <a:pPr>
              <a:defRPr sz="2300"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ru-RU" dirty="0" smtClean="0"/>
              <a:t>Когда мы живём в этом стрессе, мы испытываем сильную усталость, как физическую, так и психическую. И чем дольше продолжается стресс, тем сильнее это отражается на здоровье.</a:t>
            </a:r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2357422" y="142852"/>
            <a:ext cx="38296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9640D"/>
                </a:solidFill>
              </a:rPr>
              <a:t>Какой бывает стресс</a:t>
            </a:r>
            <a:endParaRPr lang="ru-RU" sz="3200" b="1" dirty="0">
              <a:solidFill>
                <a:srgbClr val="79640D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981</TotalTime>
  <Words>1932</Words>
  <PresentationFormat>Экран (4:3)</PresentationFormat>
  <Paragraphs>249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Olga</dc:creator>
  <cp:lastModifiedBy>Olga</cp:lastModifiedBy>
  <cp:revision>9</cp:revision>
  <dcterms:created xsi:type="dcterms:W3CDTF">2026-04-21T14:43:10Z</dcterms:created>
  <dcterms:modified xsi:type="dcterms:W3CDTF">2026-04-22T08:36:20Z</dcterms:modified>
</cp:coreProperties>
</file>