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6" r:id="rId3"/>
    <p:sldId id="289" r:id="rId4"/>
    <p:sldId id="28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98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90" r:id="rId24"/>
    <p:sldId id="273" r:id="rId25"/>
    <p:sldId id="297" r:id="rId26"/>
    <p:sldId id="275" r:id="rId27"/>
    <p:sldId id="296" r:id="rId28"/>
    <p:sldId id="274" r:id="rId29"/>
    <p:sldId id="279" r:id="rId30"/>
    <p:sldId id="281" r:id="rId31"/>
    <p:sldId id="282" r:id="rId32"/>
    <p:sldId id="284" r:id="rId33"/>
    <p:sldId id="291" r:id="rId34"/>
    <p:sldId id="293" r:id="rId35"/>
    <p:sldId id="292" r:id="rId36"/>
    <p:sldId id="299" r:id="rId37"/>
    <p:sldId id="300" r:id="rId38"/>
    <p:sldId id="294" r:id="rId39"/>
    <p:sldId id="295" r:id="rId40"/>
    <p:sldId id="285" r:id="rId41"/>
    <p:sldId id="30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928670"/>
            <a:ext cx="7259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Суставы и позвоночник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571744"/>
            <a:ext cx="3857651" cy="32820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214414" y="1214422"/>
            <a:ext cx="7215238" cy="5401479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Артроз.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err="1" smtClean="0">
                <a:cs typeface="Lato" pitchFamily="34" charset="0"/>
              </a:rPr>
              <a:t>Варикоз</a:t>
            </a:r>
            <a:r>
              <a:rPr lang="ru-RU" dirty="0" smtClean="0">
                <a:cs typeface="Lato" pitchFamily="34" charset="0"/>
              </a:rPr>
              <a:t>, аневризмы артерий.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Грыжи.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err="1" smtClean="0">
                <a:cs typeface="Lato" pitchFamily="34" charset="0"/>
              </a:rPr>
              <a:t>Остеопороз</a:t>
            </a:r>
            <a:r>
              <a:rPr lang="ru-RU" dirty="0" smtClean="0">
                <a:cs typeface="Lato" pitchFamily="34" charset="0"/>
              </a:rPr>
              <a:t>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Выпадение и истончение и слабый рост волос.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Плохой рост ногтей, тонкая или ломкая ногтевая пластина.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Нарушение работы клапанов сердца.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Нарушение работы сфинктеров.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Разрушение и выпадение зубов.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Растяжки на коже.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Потеря упругости кожи.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Опущение органов.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Деформация желчного пузыря.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err="1" smtClean="0">
                <a:cs typeface="Lato" pitchFamily="34" charset="0"/>
              </a:rPr>
              <a:t>Дивертикулёз</a:t>
            </a:r>
            <a:r>
              <a:rPr lang="ru-RU" dirty="0" smtClean="0">
                <a:cs typeface="Lato" pitchFamily="34" charset="0"/>
              </a:rPr>
              <a:t> кишечника.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142852"/>
            <a:ext cx="61166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Последствия нарушения синтеза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соединительной ткани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071538" y="1785926"/>
            <a:ext cx="7429552" cy="3046988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Синтез соединительной ткани лучше идёт, когда ткани испытывает нагрузку – давление, растяжение, сжатие. Поэтому показаны гимнастика и массаж</a:t>
            </a:r>
            <a:r>
              <a:rPr lang="ru-RU" sz="2400" dirty="0" smtClean="0">
                <a:cs typeface="Lato" pitchFamily="34" charset="0"/>
              </a:rPr>
              <a:t>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endParaRPr lang="ru-RU" sz="2400" dirty="0" smtClean="0">
              <a:cs typeface="Lato" pitchFamily="34" charset="0"/>
            </a:endParaRP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При некоторых проблемах – артрозе, </a:t>
            </a:r>
            <a:r>
              <a:rPr lang="ru-RU" sz="2400" dirty="0" err="1" smtClean="0">
                <a:cs typeface="Lato" pitchFamily="34" charset="0"/>
              </a:rPr>
              <a:t>варикозе</a:t>
            </a:r>
            <a:r>
              <a:rPr lang="ru-RU" sz="2400" dirty="0" smtClean="0">
                <a:cs typeface="Lato" pitchFamily="34" charset="0"/>
              </a:rPr>
              <a:t>, грыжах и др., нагрузку надо очень аккуратно дозировать и выбирать её формы, чтобы не навредить.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984" y="142852"/>
            <a:ext cx="4260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Нагрузка и синтез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соединительной ткани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52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Группы трав при нарушении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синтеза соединительной ткани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285860"/>
            <a:ext cx="7929618" cy="489364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Травы, улучшающие синтез соединительной ткани. Герань, аистник, окопник, синяк, </a:t>
            </a:r>
            <a:r>
              <a:rPr lang="ru-RU" sz="2400" dirty="0" err="1" smtClean="0"/>
              <a:t>бораго</a:t>
            </a:r>
            <a:r>
              <a:rPr lang="ru-RU" sz="2400" dirty="0" smtClean="0"/>
              <a:t>, живокость.</a:t>
            </a:r>
            <a:br>
              <a:rPr lang="ru-RU" sz="2400" dirty="0" smtClean="0"/>
            </a:br>
            <a:r>
              <a:rPr lang="ru-RU" sz="2400" dirty="0" smtClean="0"/>
              <a:t>2. Травы, налаживающие работу пищеварительного тракта.</a:t>
            </a:r>
          </a:p>
          <a:p>
            <a:r>
              <a:rPr lang="ru-RU" sz="2400" dirty="0" smtClean="0"/>
              <a:t>3. Травы, налаживающие мозговое кровообращение.</a:t>
            </a:r>
            <a:br>
              <a:rPr lang="ru-RU" sz="2400" dirty="0" smtClean="0"/>
            </a:br>
            <a:r>
              <a:rPr lang="ru-RU" sz="2400" dirty="0" smtClean="0"/>
              <a:t>4. Травы, налаживающие работу щитовидной железы.</a:t>
            </a:r>
            <a:br>
              <a:rPr lang="ru-RU" sz="2400" dirty="0" smtClean="0"/>
            </a:br>
            <a:r>
              <a:rPr lang="ru-RU" sz="2400" dirty="0" smtClean="0"/>
              <a:t>5. При стрессе – успокаивающие травы + </a:t>
            </a:r>
            <a:r>
              <a:rPr lang="ru-RU" sz="2400" dirty="0" err="1" smtClean="0"/>
              <a:t>травы</a:t>
            </a:r>
            <a:r>
              <a:rPr lang="ru-RU" sz="2400" dirty="0" smtClean="0"/>
              <a:t>, дающие силы.</a:t>
            </a:r>
          </a:p>
          <a:p>
            <a:r>
              <a:rPr lang="ru-RU" sz="2400" dirty="0" smtClean="0"/>
              <a:t>7. При дефиците железа: крапива, медуница, гречиха (трава и плоды), плоды рябины, </a:t>
            </a:r>
            <a:r>
              <a:rPr lang="ru-RU" sz="2400" dirty="0" err="1" smtClean="0"/>
              <a:t>аронии</a:t>
            </a:r>
            <a:r>
              <a:rPr lang="ru-RU" sz="2400" dirty="0" smtClean="0"/>
              <a:t>, шиповника, айвы.</a:t>
            </a:r>
            <a:br>
              <a:rPr lang="ru-RU" sz="2400" dirty="0" smtClean="0"/>
            </a:br>
            <a:r>
              <a:rPr lang="ru-RU" sz="2400" dirty="0" smtClean="0"/>
              <a:t>8. При дефиците меди: кунжут, финики, грецкие орехи медуница, черная смородина, душица.</a:t>
            </a:r>
            <a:br>
              <a:rPr lang="ru-RU" sz="2400" dirty="0" smtClean="0"/>
            </a:br>
            <a:r>
              <a:rPr lang="ru-RU" sz="2400" dirty="0" smtClean="0"/>
              <a:t>9. Дефицит аскорбиновой кислоты – свежие фрукты и овощи, зелень.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142976" y="1142984"/>
            <a:ext cx="7500990" cy="3985706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С артрозами.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С </a:t>
            </a:r>
            <a:r>
              <a:rPr lang="ru-RU" dirty="0" err="1" smtClean="0">
                <a:cs typeface="Lato" pitchFamily="34" charset="0"/>
              </a:rPr>
              <a:t>остеопорозом</a:t>
            </a:r>
            <a:r>
              <a:rPr lang="ru-RU" dirty="0" smtClean="0">
                <a:cs typeface="Lato" pitchFamily="34" charset="0"/>
              </a:rPr>
              <a:t>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При ростовых болях в костях у детей.</a:t>
            </a:r>
            <a:endParaRPr lang="ru-RU" dirty="0" smtClean="0">
              <a:cs typeface="Lato" pitchFamily="34" charset="0"/>
            </a:endParaRP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С растяжками на коже – подростковыми и </a:t>
            </a:r>
            <a:r>
              <a:rPr lang="ru-RU" dirty="0" smtClean="0">
                <a:cs typeface="Lato" pitchFamily="34" charset="0"/>
              </a:rPr>
              <a:t>после </a:t>
            </a:r>
            <a:r>
              <a:rPr lang="ru-RU" dirty="0" smtClean="0">
                <a:cs typeface="Lato" pitchFamily="34" charset="0"/>
              </a:rPr>
              <a:t>беременности.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С плохими ногтями и </a:t>
            </a:r>
            <a:r>
              <a:rPr lang="ru-RU" dirty="0" smtClean="0">
                <a:cs typeface="Lato" pitchFamily="34" charset="0"/>
              </a:rPr>
              <a:t>волосами, недостаточно упругой кожей.</a:t>
            </a:r>
            <a:endParaRPr lang="ru-RU" dirty="0" smtClean="0">
              <a:cs typeface="Lato" pitchFamily="34" charset="0"/>
            </a:endParaRP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При травмах костей, суставов и </a:t>
            </a:r>
            <a:r>
              <a:rPr lang="ru-RU" dirty="0" smtClean="0">
                <a:cs typeface="Lato" pitchFamily="34" charset="0"/>
              </a:rPr>
              <a:t>связок. </a:t>
            </a:r>
            <a:endParaRPr lang="ru-RU" dirty="0" smtClean="0">
              <a:cs typeface="Lato" pitchFamily="34" charset="0"/>
            </a:endParaRP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При грыжах</a:t>
            </a:r>
            <a:r>
              <a:rPr lang="ru-RU" dirty="0" smtClean="0">
                <a:cs typeface="Lato" pitchFamily="34" charset="0"/>
              </a:rPr>
              <a:t>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При опущении органов.</a:t>
            </a:r>
            <a:endParaRPr lang="ru-RU" dirty="0" smtClean="0">
              <a:cs typeface="Lato" pitchFamily="34" charset="0"/>
            </a:endParaRP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При </a:t>
            </a:r>
            <a:r>
              <a:rPr lang="ru-RU" dirty="0" err="1" smtClean="0">
                <a:cs typeface="Lato" pitchFamily="34" charset="0"/>
              </a:rPr>
              <a:t>варикозе</a:t>
            </a:r>
            <a:r>
              <a:rPr lang="ru-RU" dirty="0" smtClean="0">
                <a:cs typeface="Lato" pitchFamily="34" charset="0"/>
              </a:rPr>
              <a:t>, аневризмах и </a:t>
            </a:r>
            <a:r>
              <a:rPr lang="ru-RU" dirty="0" err="1" smtClean="0">
                <a:cs typeface="Lato" pitchFamily="34" charset="0"/>
              </a:rPr>
              <a:t>дивертикулёзе</a:t>
            </a:r>
            <a:r>
              <a:rPr lang="ru-RU" dirty="0" smtClean="0">
                <a:cs typeface="Lato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214290"/>
            <a:ext cx="819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Всё перечисленное делаем, когда работаем: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000100" y="1500174"/>
            <a:ext cx="7358114" cy="230832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Желатин.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Холодцы, </a:t>
            </a:r>
            <a:r>
              <a:rPr lang="ru-RU" sz="2400" dirty="0" err="1" smtClean="0">
                <a:cs typeface="Lato" pitchFamily="34" charset="0"/>
              </a:rPr>
              <a:t>хаш</a:t>
            </a:r>
            <a:r>
              <a:rPr lang="ru-RU" sz="2400" dirty="0" smtClean="0">
                <a:cs typeface="Lato" pitchFamily="34" charset="0"/>
              </a:rPr>
              <a:t>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Измельчённый порошок рогов и копыт.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sz="2400" dirty="0" err="1" smtClean="0">
                <a:cs typeface="Lato" pitchFamily="34" charset="0"/>
              </a:rPr>
              <a:t>Хитозан</a:t>
            </a:r>
            <a:r>
              <a:rPr lang="ru-RU" sz="2400" dirty="0" smtClean="0">
                <a:cs typeface="Lato" pitchFamily="34" charset="0"/>
              </a:rPr>
              <a:t> и </a:t>
            </a:r>
            <a:r>
              <a:rPr lang="ru-RU" sz="2400" dirty="0" err="1" smtClean="0">
                <a:cs typeface="Lato" pitchFamily="34" charset="0"/>
              </a:rPr>
              <a:t>хитодез</a:t>
            </a:r>
            <a:r>
              <a:rPr lang="ru-RU" sz="2400" dirty="0" smtClean="0">
                <a:cs typeface="Lato" pitchFamily="34" charset="0"/>
              </a:rPr>
              <a:t>.</a:t>
            </a:r>
            <a:endParaRPr lang="ru-RU" sz="2400" dirty="0" smtClean="0">
              <a:cs typeface="Lato" pitchFamily="34" charset="0"/>
            </a:endParaRP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Насекомые, в том числе </a:t>
            </a:r>
            <a:r>
              <a:rPr lang="ru-RU" sz="2400" dirty="0" smtClean="0">
                <a:cs typeface="Lato" pitchFamily="34" charset="0"/>
              </a:rPr>
              <a:t>– пчелиный подмор</a:t>
            </a:r>
            <a:r>
              <a:rPr lang="ru-RU" sz="2400" dirty="0" smtClean="0">
                <a:cs typeface="Lato" pitchFamily="34" charset="0"/>
              </a:rPr>
              <a:t>.</a:t>
            </a:r>
          </a:p>
          <a:p>
            <a:pPr marL="457200" indent="-457200">
              <a:buSzPct val="100000"/>
              <a:buFontTx/>
              <a:buChar char="-"/>
              <a:defRPr sz="2300"/>
            </a:pPr>
            <a:r>
              <a:rPr lang="ru-RU" sz="2400" dirty="0" err="1" smtClean="0">
                <a:cs typeface="Lato" pitchFamily="34" charset="0"/>
              </a:rPr>
              <a:t>Гидролизированный</a:t>
            </a:r>
            <a:r>
              <a:rPr lang="ru-RU" sz="2400" dirty="0" smtClean="0">
                <a:cs typeface="Lato" pitchFamily="34" charset="0"/>
              </a:rPr>
              <a:t> коллаген.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4000504"/>
            <a:ext cx="7572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Не надо думать, что коллаген всасывается в пищеварительном тракте. Как любое сложное соединение, он расщепляется до аминокислот, которые и становятся строительным материалом для сборки новых волокон коллагена и эластина.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 Lato"/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 La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42852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Источники строительного материала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для синтеза соединительной ткани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571604" y="1285860"/>
            <a:ext cx="6643734" cy="5047536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Астрагал – 2 части</a:t>
            </a:r>
          </a:p>
          <a:p>
            <a:pPr marL="457200" indent="-457200">
              <a:buSzPct val="100000"/>
              <a:defRPr sz="2300"/>
            </a:pPr>
            <a:r>
              <a:rPr lang="ru-RU" dirty="0" err="1" smtClean="0">
                <a:cs typeface="Lato" pitchFamily="34" charset="0"/>
              </a:rPr>
              <a:t>Карагана</a:t>
            </a:r>
            <a:r>
              <a:rPr lang="ru-RU" dirty="0" smtClean="0">
                <a:cs typeface="Lato" pitchFamily="34" charset="0"/>
              </a:rPr>
              <a:t> – </a:t>
            </a:r>
            <a:r>
              <a:rPr lang="ru-RU" dirty="0" smtClean="0">
                <a:cs typeface="Lato" pitchFamily="34" charset="0"/>
              </a:rPr>
              <a:t>1 часть</a:t>
            </a:r>
            <a:endParaRPr lang="ru-RU" dirty="0" smtClean="0">
              <a:cs typeface="Lato" pitchFamily="34" charset="0"/>
            </a:endParaRP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Дурнишник – 2 части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Дягиль – </a:t>
            </a:r>
            <a:r>
              <a:rPr lang="ru-RU" dirty="0" smtClean="0">
                <a:cs typeface="Lato" pitchFamily="34" charset="0"/>
              </a:rPr>
              <a:t>3 </a:t>
            </a:r>
            <a:r>
              <a:rPr lang="ru-RU" dirty="0" smtClean="0">
                <a:cs typeface="Lato" pitchFamily="34" charset="0"/>
              </a:rPr>
              <a:t>части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Пион – </a:t>
            </a:r>
            <a:r>
              <a:rPr lang="ru-RU" dirty="0" smtClean="0">
                <a:cs typeface="Lato" pitchFamily="34" charset="0"/>
              </a:rPr>
              <a:t>2 </a:t>
            </a:r>
            <a:r>
              <a:rPr lang="ru-RU" dirty="0" smtClean="0">
                <a:cs typeface="Lato" pitchFamily="34" charset="0"/>
              </a:rPr>
              <a:t>части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Вахта – 1 часть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Корень лопуха </a:t>
            </a:r>
            <a:r>
              <a:rPr lang="ru-RU" dirty="0" smtClean="0">
                <a:cs typeface="Lato" pitchFamily="34" charset="0"/>
              </a:rPr>
              <a:t>– </a:t>
            </a:r>
            <a:r>
              <a:rPr lang="ru-RU" dirty="0" smtClean="0">
                <a:cs typeface="Lato" pitchFamily="34" charset="0"/>
              </a:rPr>
              <a:t>2 </a:t>
            </a:r>
            <a:r>
              <a:rPr lang="ru-RU" dirty="0" smtClean="0">
                <a:cs typeface="Lato" pitchFamily="34" charset="0"/>
              </a:rPr>
              <a:t>части</a:t>
            </a:r>
          </a:p>
          <a:p>
            <a:pPr marL="457200" indent="-457200">
              <a:buSzPct val="100000"/>
              <a:defRPr sz="2300"/>
            </a:pPr>
            <a:r>
              <a:rPr lang="ru-RU" dirty="0" err="1" smtClean="0">
                <a:cs typeface="Lato" pitchFamily="34" charset="0"/>
              </a:rPr>
              <a:t>Гинкго</a:t>
            </a:r>
            <a:r>
              <a:rPr lang="ru-RU" dirty="0" smtClean="0">
                <a:cs typeface="Lato" pitchFamily="34" charset="0"/>
              </a:rPr>
              <a:t> </a:t>
            </a:r>
            <a:r>
              <a:rPr lang="ru-RU" dirty="0" smtClean="0">
                <a:cs typeface="Lato" pitchFamily="34" charset="0"/>
              </a:rPr>
              <a:t>– </a:t>
            </a:r>
            <a:r>
              <a:rPr lang="ru-RU" dirty="0" smtClean="0">
                <a:cs typeface="Lato" pitchFamily="34" charset="0"/>
              </a:rPr>
              <a:t>4 части</a:t>
            </a:r>
            <a:endParaRPr lang="ru-RU" dirty="0" smtClean="0">
              <a:cs typeface="Lato" pitchFamily="34" charset="0"/>
            </a:endParaRP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Герань – 5 частей</a:t>
            </a:r>
          </a:p>
          <a:p>
            <a:pPr marL="457200" indent="-457200">
              <a:buSzPct val="100000"/>
              <a:defRPr sz="2300"/>
            </a:pPr>
            <a:r>
              <a:rPr lang="ru-RU" dirty="0" err="1" smtClean="0">
                <a:cs typeface="Lato" pitchFamily="34" charset="0"/>
              </a:rPr>
              <a:t>Василистник</a:t>
            </a:r>
            <a:r>
              <a:rPr lang="ru-RU" dirty="0" smtClean="0">
                <a:cs typeface="Lato" pitchFamily="34" charset="0"/>
              </a:rPr>
              <a:t> – 3 части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Живокость – 2 части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Окопник – 3 части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Пчелиный подмор – 4 части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Иван-чай – 4 части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290" y="142852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Пример сбора при нарушении синтеза соединительной ткани и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остеопорозе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811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Питание сустава и внутрисуставных связок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214422"/>
            <a:ext cx="7426841" cy="267765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Идёт только через синовиальную жидкость.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Нарушается:</a:t>
            </a:r>
          </a:p>
          <a:p>
            <a:pPr>
              <a:buFontTx/>
              <a:buChar char="-"/>
            </a:pPr>
            <a:r>
              <a:rPr lang="ru-RU" sz="2400" dirty="0" smtClean="0"/>
              <a:t>При недостатке или избытке синовиальной жидкости.</a:t>
            </a:r>
          </a:p>
          <a:p>
            <a:pPr>
              <a:buFontTx/>
              <a:buChar char="-"/>
            </a:pPr>
            <a:r>
              <a:rPr lang="ru-RU" sz="2400" dirty="0" smtClean="0"/>
              <a:t>При нарушении состава и </a:t>
            </a:r>
            <a:r>
              <a:rPr lang="ru-RU" sz="2400" dirty="0" err="1" smtClean="0"/>
              <a:t>рН</a:t>
            </a:r>
            <a:r>
              <a:rPr lang="ru-RU" sz="2400" dirty="0" smtClean="0"/>
              <a:t> </a:t>
            </a:r>
            <a:r>
              <a:rPr lang="ru-RU" sz="2400" dirty="0" smtClean="0"/>
              <a:t>синовиальной жидкости.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При проблемах сосудов.</a:t>
            </a:r>
            <a:br>
              <a:rPr lang="ru-RU" sz="2400" dirty="0" smtClean="0"/>
            </a:br>
            <a:r>
              <a:rPr lang="ru-RU" sz="2400" dirty="0" smtClean="0"/>
              <a:t>-При проблемах пищеварения.</a:t>
            </a:r>
            <a:br>
              <a:rPr lang="ru-RU" sz="2400" dirty="0" smtClean="0"/>
            </a:br>
            <a:r>
              <a:rPr lang="ru-RU" sz="2400" dirty="0" smtClean="0"/>
              <a:t>-При отёках.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286256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 нарушении состава синовиальной жидкости и её нехватке появляются хруст и щелчки суставов.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2"/>
            <a:ext cx="6611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Проблемы синовиальной жидкости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785794"/>
            <a:ext cx="7786742" cy="563231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Нехватка или избыток:</a:t>
            </a:r>
          </a:p>
          <a:p>
            <a:r>
              <a:rPr lang="ru-RU" sz="2400" dirty="0" smtClean="0"/>
              <a:t>-Воспалительный процесс любой природы (инфекция, травма, аутоиммунный).</a:t>
            </a:r>
            <a:br>
              <a:rPr lang="ru-RU" sz="2400" dirty="0" smtClean="0"/>
            </a:br>
            <a:r>
              <a:rPr lang="ru-RU" sz="2400" dirty="0" smtClean="0"/>
              <a:t>-Проблемы сосудов.</a:t>
            </a:r>
            <a:br>
              <a:rPr lang="ru-RU" sz="2400" dirty="0" smtClean="0"/>
            </a:br>
            <a:r>
              <a:rPr lang="ru-RU" sz="2400" u="sng" dirty="0" smtClean="0"/>
              <a:t>Нарушение </a:t>
            </a:r>
            <a:r>
              <a:rPr lang="ru-RU" sz="2400" u="sng" dirty="0" err="1" smtClean="0"/>
              <a:t>рН</a:t>
            </a:r>
            <a:r>
              <a:rPr lang="ru-RU" sz="2400" u="sng" dirty="0" smtClean="0"/>
              <a:t> (норма – около 7).</a:t>
            </a:r>
          </a:p>
          <a:p>
            <a:r>
              <a:rPr lang="ru-RU" sz="2400" dirty="0" smtClean="0"/>
              <a:t>- Нарушение баланса электролитов (проблемы почек).</a:t>
            </a:r>
            <a:br>
              <a:rPr lang="ru-RU" sz="2400" dirty="0" smtClean="0"/>
            </a:br>
            <a:r>
              <a:rPr lang="ru-RU" sz="2400" dirty="0" smtClean="0"/>
              <a:t>- Нарушение обменных процессов (</a:t>
            </a:r>
            <a:r>
              <a:rPr lang="ru-RU" sz="2400" dirty="0" err="1" smtClean="0"/>
              <a:t>жкт</a:t>
            </a:r>
            <a:r>
              <a:rPr lang="ru-RU" sz="2400" dirty="0" smtClean="0"/>
              <a:t>, сосуды, почки).</a:t>
            </a:r>
            <a:br>
              <a:rPr lang="ru-RU" sz="2400" dirty="0" smtClean="0"/>
            </a:br>
            <a:r>
              <a:rPr lang="ru-RU" sz="2400" u="sng" dirty="0" smtClean="0"/>
              <a:t>Снижение выработки </a:t>
            </a:r>
            <a:r>
              <a:rPr lang="ru-RU" sz="2400" u="sng" dirty="0" err="1" smtClean="0"/>
              <a:t>гиалуроновой</a:t>
            </a:r>
            <a:r>
              <a:rPr lang="ru-RU" sz="2400" u="sng" dirty="0" smtClean="0"/>
              <a:t> кислоты.</a:t>
            </a:r>
          </a:p>
          <a:p>
            <a:r>
              <a:rPr lang="ru-RU" sz="2400" dirty="0" smtClean="0"/>
              <a:t>- Нарушение обменных процессов (пищеварение, </a:t>
            </a:r>
            <a:r>
              <a:rPr lang="ru-RU" sz="2400" dirty="0" err="1" smtClean="0"/>
              <a:t>жвс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- Стресс.</a:t>
            </a:r>
            <a:br>
              <a:rPr lang="ru-RU" sz="2400" dirty="0" smtClean="0"/>
            </a:br>
            <a:r>
              <a:rPr lang="ru-RU" sz="2400" dirty="0" smtClean="0"/>
              <a:t>- Воспалительный процесс.</a:t>
            </a:r>
            <a:br>
              <a:rPr lang="ru-RU" sz="2400" dirty="0" smtClean="0"/>
            </a:br>
            <a:r>
              <a:rPr lang="ru-RU" sz="2400" u="sng" dirty="0" smtClean="0"/>
              <a:t>Появление кристаллов солей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- </a:t>
            </a:r>
            <a:r>
              <a:rPr lang="ru-RU" sz="2400" dirty="0" smtClean="0"/>
              <a:t>Нарушение обменных процессов </a:t>
            </a:r>
            <a:r>
              <a:rPr lang="ru-RU" sz="2400" dirty="0" smtClean="0"/>
              <a:t>(пищеварение, почки).</a:t>
            </a:r>
            <a:br>
              <a:rPr lang="ru-RU" sz="2400" dirty="0" smtClean="0"/>
            </a:br>
            <a:r>
              <a:rPr lang="ru-RU" sz="2400" u="sng" dirty="0" smtClean="0"/>
              <a:t>Появление кровяных сгустков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Травма.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0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Нормализация выработки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синовиальной жидкости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8001056" cy="563231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Устранение местных воспалительных процессов.</a:t>
            </a:r>
            <a:br>
              <a:rPr lang="ru-RU" sz="2400" dirty="0" smtClean="0"/>
            </a:br>
            <a:r>
              <a:rPr lang="ru-RU" sz="2400" dirty="0" smtClean="0"/>
              <a:t>- Снижение нагрузки на сустав и связки.</a:t>
            </a:r>
            <a:br>
              <a:rPr lang="ru-RU" sz="2400" dirty="0" smtClean="0"/>
            </a:br>
            <a:r>
              <a:rPr lang="ru-RU" sz="2400" dirty="0" smtClean="0"/>
              <a:t>- Устранение инфекции при её наличии.</a:t>
            </a:r>
          </a:p>
          <a:p>
            <a:pPr>
              <a:buFontTx/>
              <a:buChar char="-"/>
            </a:pPr>
            <a:r>
              <a:rPr lang="ru-RU" sz="2400" dirty="0" smtClean="0"/>
              <a:t>Противовоспалительные травы, обязательно – местно.</a:t>
            </a:r>
          </a:p>
          <a:p>
            <a:r>
              <a:rPr lang="ru-RU" sz="2400" dirty="0" smtClean="0"/>
              <a:t>2. Налаживание обменных процессов.</a:t>
            </a:r>
          </a:p>
          <a:p>
            <a:pPr>
              <a:buFontTx/>
              <a:buChar char="-"/>
            </a:pPr>
            <a:r>
              <a:rPr lang="ru-RU" sz="2400" dirty="0" smtClean="0"/>
              <a:t>Наладить пищеварение.</a:t>
            </a:r>
          </a:p>
          <a:p>
            <a:pPr>
              <a:buFontTx/>
              <a:buChar char="-"/>
            </a:pPr>
            <a:r>
              <a:rPr lang="ru-RU" sz="2400" dirty="0" smtClean="0"/>
              <a:t>Работу почек.</a:t>
            </a:r>
            <a:br>
              <a:rPr lang="ru-RU" sz="2400" dirty="0" smtClean="0"/>
            </a:br>
            <a:r>
              <a:rPr lang="ru-RU" sz="2400" dirty="0" smtClean="0"/>
              <a:t>-Состояние сосудов.</a:t>
            </a:r>
            <a:br>
              <a:rPr lang="ru-RU" sz="2400" dirty="0" smtClean="0"/>
            </a:br>
            <a:r>
              <a:rPr lang="ru-RU" sz="2400" dirty="0" smtClean="0"/>
              <a:t>-Работу желёз внутренней секреции.</a:t>
            </a:r>
            <a:br>
              <a:rPr lang="ru-RU" sz="2400" dirty="0" smtClean="0"/>
            </a:br>
            <a:r>
              <a:rPr lang="ru-RU" sz="2400" dirty="0" smtClean="0"/>
              <a:t>3. Работа со стрессом. </a:t>
            </a:r>
            <a:br>
              <a:rPr lang="ru-RU" sz="2400" dirty="0" smtClean="0"/>
            </a:br>
            <a:r>
              <a:rPr lang="ru-RU" sz="2400" dirty="0" smtClean="0"/>
              <a:t>- Дозирование нагрузки.</a:t>
            </a:r>
            <a:br>
              <a:rPr lang="ru-RU" sz="2400" dirty="0" smtClean="0"/>
            </a:br>
            <a:r>
              <a:rPr lang="ru-RU" sz="2400" dirty="0" smtClean="0"/>
              <a:t>- Успокаивающие травы + </a:t>
            </a:r>
            <a:r>
              <a:rPr lang="ru-RU" sz="2400" dirty="0" err="1" smtClean="0"/>
              <a:t>травы</a:t>
            </a:r>
            <a:r>
              <a:rPr lang="ru-RU" sz="2400" dirty="0" smtClean="0"/>
              <a:t>, дающие силы.</a:t>
            </a:r>
            <a:br>
              <a:rPr lang="ru-RU" sz="2400" dirty="0" smtClean="0"/>
            </a:br>
            <a:r>
              <a:rPr lang="ru-RU" sz="2400" dirty="0" smtClean="0"/>
              <a:t>4. При работе с суставами всегда даём </a:t>
            </a:r>
            <a:r>
              <a:rPr lang="ru-RU" sz="2400" dirty="0" err="1" smtClean="0"/>
              <a:t>солегонные</a:t>
            </a:r>
            <a:r>
              <a:rPr lang="ru-RU" sz="2400" dirty="0" smtClean="0"/>
              <a:t> травы (сабельник, спорыш, сирень, побеги или корни шиповника, марену и др.).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3595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Суставы и нагрузка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00108"/>
            <a:ext cx="8001056" cy="1862048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Отсутствие нагрузки</a:t>
            </a:r>
            <a:r>
              <a:rPr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dirty="0" smtClean="0"/>
              <a:t>Нет нормального движения синовиальной жидкости. Суставные хрящи плохо снабжаются питательными веществами, продукты обмена плохо выводятся.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dirty="0" smtClean="0"/>
              <a:t>В отсутствие нагрузки хуже растёт хрящ, он истончается.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000372"/>
            <a:ext cx="8001056" cy="292387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Избыточная нагрузка (в том числе, избыточный вес)</a:t>
            </a:r>
            <a:r>
              <a:rPr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dirty="0" smtClean="0"/>
              <a:t>Обменные процессы не успевают за нагрузкой. Нарушается питание сустава.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dirty="0" smtClean="0"/>
              <a:t>При возникновении микротравм суставные элементы не успевают </a:t>
            </a:r>
            <a:r>
              <a:rPr lang="ru-RU" dirty="0" smtClean="0"/>
              <a:t>регенерировать.</a:t>
            </a:r>
            <a:endParaRPr lang="ru-RU" dirty="0" smtClean="0"/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dirty="0" smtClean="0"/>
              <a:t>В конечном итоге, избыточная нагрузка ведёт к </a:t>
            </a:r>
            <a:r>
              <a:rPr lang="ru-RU" dirty="0" smtClean="0"/>
              <a:t>регулярным травмам и деградации элементов сустава (хрящ, синовиальная жидкость, связки).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ста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8361339" cy="4969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3266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Строение сустава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528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Артроз (деградация сустава)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857232"/>
            <a:ext cx="7643866" cy="1508105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Причины.</a:t>
            </a:r>
            <a:endParaRPr smtClean="0">
              <a:solidFill>
                <a:schemeClr val="accent3">
                  <a:lumMod val="75000"/>
                </a:schemeClr>
              </a:solidFill>
            </a:endParaRPr>
          </a:p>
          <a:p>
            <a:pPr indent="-457200">
              <a:buSzPct val="100000"/>
              <a:defRPr sz="2300"/>
            </a:pPr>
            <a:r>
              <a:rPr lang="ru-RU" dirty="0" smtClean="0"/>
              <a:t>1. Нарушение питания сустава.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2. Нарушение синтеза соединительной ткани.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3. Несоответствие нагрузки и возможности сустава.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2428868"/>
            <a:ext cx="7643866" cy="3985706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Что происходит.</a:t>
            </a:r>
            <a:endParaRPr smtClean="0">
              <a:solidFill>
                <a:schemeClr val="accent3">
                  <a:lumMod val="75000"/>
                </a:schemeClr>
              </a:solidFill>
            </a:endParaRPr>
          </a:p>
          <a:p>
            <a:pPr indent="-457200">
              <a:buSzPct val="100000"/>
              <a:defRPr sz="2300"/>
            </a:pPr>
            <a:r>
              <a:rPr lang="ru-RU" dirty="0" smtClean="0"/>
              <a:t>1. Разрушение хрящевой ткани.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2. Нарушение нормальной выработки синовиальной жидкости и изменение её состава.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3. Застойные процессы и отложение солей.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4. Воспалительный процесс из-за постоянного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сустава при нагрузке.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5. Отёк из-за воспалительного процесса, который дополнительно ухудшает питание сустава.</a:t>
            </a:r>
          </a:p>
          <a:p>
            <a:pPr indent="-457200">
              <a:buSzPct val="100000"/>
              <a:defRPr sz="2300"/>
            </a:pPr>
            <a:r>
              <a:rPr lang="ru-RU" dirty="0" smtClean="0"/>
              <a:t>6. Боль при нагрузке, нередко </a:t>
            </a:r>
            <a:r>
              <a:rPr lang="ru-RU" dirty="0" smtClean="0"/>
              <a:t>добавляется утренняя </a:t>
            </a:r>
            <a:r>
              <a:rPr lang="ru-RU" dirty="0" smtClean="0"/>
              <a:t>и ночная скованность и боль.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071538" y="928670"/>
            <a:ext cx="7215238" cy="5078313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>
                <a:cs typeface="Lato" pitchFamily="34" charset="0"/>
              </a:rPr>
              <a:t>Восстанавливать питание сустава.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    - Налаживать пищеварение.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    - Налаживать работу почек, бороться с отёками.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    - Работать с </a:t>
            </a:r>
            <a:r>
              <a:rPr lang="ru-RU" dirty="0" err="1" smtClean="0">
                <a:cs typeface="Lato" pitchFamily="34" charset="0"/>
              </a:rPr>
              <a:t>сердечно-сосудистой</a:t>
            </a:r>
            <a:r>
              <a:rPr lang="ru-RU" dirty="0" smtClean="0">
                <a:cs typeface="Lato" pitchFamily="34" charset="0"/>
              </a:rPr>
              <a:t> системой и мозговым кровообращением</a:t>
            </a:r>
            <a:r>
              <a:rPr lang="ru-RU" dirty="0" smtClean="0">
                <a:cs typeface="Lato" pitchFamily="34" charset="0"/>
              </a:rPr>
              <a:t>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 </a:t>
            </a:r>
            <a:r>
              <a:rPr lang="ru-RU" dirty="0" smtClean="0">
                <a:cs typeface="Lato" pitchFamily="34" charset="0"/>
              </a:rPr>
              <a:t>   - Работать со стрессом.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 </a:t>
            </a:r>
            <a:r>
              <a:rPr lang="ru-RU" dirty="0" smtClean="0">
                <a:cs typeface="Lato" pitchFamily="34" charset="0"/>
              </a:rPr>
              <a:t>   - Регулировать нагрузку на сустав.</a:t>
            </a:r>
            <a:endParaRPr lang="ru-RU" dirty="0" smtClean="0">
              <a:cs typeface="Lato" pitchFamily="34" charset="0"/>
            </a:endParaRP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2.   Налаживать синтез соединительной ткани.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dirty="0" smtClean="0">
                <a:cs typeface="Lato" pitchFamily="34" charset="0"/>
              </a:rPr>
              <a:t>Снимать воспаление. Использовать травы, улучшающие регенерацию.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dirty="0" smtClean="0">
                <a:cs typeface="Lato" pitchFamily="34" charset="0"/>
              </a:rPr>
              <a:t>Использовать </a:t>
            </a:r>
            <a:r>
              <a:rPr lang="ru-RU" dirty="0" err="1" smtClean="0">
                <a:cs typeface="Lato" pitchFamily="34" charset="0"/>
              </a:rPr>
              <a:t>солегонные</a:t>
            </a:r>
            <a:r>
              <a:rPr lang="ru-RU" dirty="0" smtClean="0">
                <a:cs typeface="Lato" pitchFamily="34" charset="0"/>
              </a:rPr>
              <a:t> травы, как внутренне, так и местно.  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sz="2400" dirty="0" smtClean="0">
                <a:cs typeface="Lato" pitchFamily="34" charset="0"/>
              </a:rPr>
              <a:t>Аккуратный массаж, улучшающий питание сустава.  </a:t>
            </a:r>
            <a:endParaRPr lang="ru-RU" dirty="0" smtClean="0">
              <a:cs typeface="Lat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142852"/>
            <a:ext cx="436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Что делать при артрозе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643866" cy="192360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Причины.</a:t>
            </a:r>
            <a:endParaRPr sz="2400" smtClean="0">
              <a:solidFill>
                <a:schemeClr val="accent3">
                  <a:lumMod val="75000"/>
                </a:schemeClr>
              </a:solidFill>
            </a:endParaRPr>
          </a:p>
          <a:p>
            <a:pPr indent="-457200">
              <a:buSzPct val="100000"/>
              <a:defRPr sz="2300"/>
            </a:pPr>
            <a:r>
              <a:rPr lang="ru-RU" sz="2400" dirty="0" smtClean="0"/>
              <a:t>1. Артроз.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2. Отложение солей.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3. Инфекционный процесс.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4. Аутоиммунный воспалительный процесс</a:t>
            </a:r>
            <a:r>
              <a:rPr lang="ru-RU" sz="2400" dirty="0" smtClean="0"/>
              <a:t>. </a:t>
            </a:r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71670" y="142852"/>
            <a:ext cx="5268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Артрит (воспаление сустава)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786058"/>
            <a:ext cx="7643866" cy="2677656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Что происходит.</a:t>
            </a:r>
            <a:endParaRPr sz="2400" smtClean="0">
              <a:solidFill>
                <a:schemeClr val="accent3">
                  <a:lumMod val="75000"/>
                </a:schemeClr>
              </a:solidFill>
            </a:endParaRPr>
          </a:p>
          <a:p>
            <a:pPr indent="-457200">
              <a:buSzPct val="100000"/>
              <a:defRPr sz="2300"/>
            </a:pPr>
            <a:r>
              <a:rPr lang="ru-RU" sz="2400" dirty="0" smtClean="0"/>
              <a:t>1. Воспаление.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2. Нарушение питания сустава из-за воспалительного процесса.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3. Застойные процессы и отложение солей.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4. Боль.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5. Деформация сустава из-за отложения солей.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928670"/>
            <a:ext cx="8001056" cy="230832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Причины.</a:t>
            </a:r>
            <a:endParaRPr sz="2400" smtClean="0">
              <a:solidFill>
                <a:schemeClr val="accent3">
                  <a:lumMod val="75000"/>
                </a:schemeClr>
              </a:solidFill>
            </a:endParaRPr>
          </a:p>
          <a:p>
            <a:pPr indent="-457200">
              <a:buSzPct val="100000"/>
              <a:defRPr sz="2300"/>
            </a:pPr>
            <a:r>
              <a:rPr lang="ru-RU" sz="2400" dirty="0" smtClean="0"/>
              <a:t>1. Вирусы (герпес, </a:t>
            </a:r>
            <a:r>
              <a:rPr lang="ru-RU" sz="2400" dirty="0" err="1" smtClean="0"/>
              <a:t>Эпштейна-Барр</a:t>
            </a:r>
            <a:r>
              <a:rPr lang="ru-RU" sz="2400" dirty="0" smtClean="0"/>
              <a:t> и др.)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2. Стрептококк.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3. Стафилококк.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4. Туберкулёз.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5. Пневмококк.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3286124"/>
            <a:ext cx="8001056" cy="156966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Что происходит.</a:t>
            </a:r>
            <a:endParaRPr sz="2400" smtClean="0">
              <a:solidFill>
                <a:schemeClr val="accent3">
                  <a:lumMod val="75000"/>
                </a:schemeClr>
              </a:solidFill>
            </a:endParaRPr>
          </a:p>
          <a:p>
            <a:pPr indent="-457200">
              <a:buSzPct val="100000"/>
              <a:defRPr sz="2300"/>
            </a:pPr>
            <a:r>
              <a:rPr lang="ru-RU" sz="2400" dirty="0" smtClean="0"/>
              <a:t>Воспаление – боль, подъём температуры, покраснение, отёк.</a:t>
            </a:r>
            <a:br>
              <a:rPr lang="ru-RU" sz="2400" dirty="0" smtClean="0"/>
            </a:br>
            <a:r>
              <a:rPr lang="ru-RU" sz="2400" dirty="0" smtClean="0"/>
              <a:t>При отсутствии лечения – нагноение, образование свищей.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22" y="214290"/>
            <a:ext cx="4299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Инфекционный артрит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63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Боль в суставах при ОРВИ говорит либо о застойных процессах, усиливающихся на фоне болезни, либо о наличии инфекции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герпетического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типа, которая активизируется при падении иммунитета.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571472" y="928670"/>
            <a:ext cx="8143932" cy="5632311"/>
          </a:xfrm>
          <a:prstGeom prst="rect">
            <a:avLst/>
          </a:prstGeom>
          <a:ln w="19050">
            <a:solidFill>
              <a:srgbClr val="41877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Восстанавливать питание сустава.</a:t>
            </a:r>
          </a:p>
          <a:p>
            <a:pPr marL="457200" indent="-457200">
              <a:buSzPct val="100000"/>
              <a:defRPr sz="2300"/>
            </a:pPr>
            <a:r>
              <a:rPr lang="ru-RU" sz="2400" dirty="0" smtClean="0">
                <a:cs typeface="Lato" pitchFamily="34" charset="0"/>
              </a:rPr>
              <a:t>    - Налаживать пищеварение.</a:t>
            </a:r>
          </a:p>
          <a:p>
            <a:pPr marL="457200" indent="-457200">
              <a:buSzPct val="100000"/>
              <a:defRPr sz="2300"/>
            </a:pPr>
            <a:r>
              <a:rPr lang="ru-RU" sz="2400" dirty="0" smtClean="0">
                <a:cs typeface="Lato" pitchFamily="34" charset="0"/>
              </a:rPr>
              <a:t>    - Налаживать работу почек, бороться с отёками.</a:t>
            </a:r>
          </a:p>
          <a:p>
            <a:pPr marL="457200" indent="-457200">
              <a:buSzPct val="100000"/>
              <a:defRPr sz="2300"/>
            </a:pPr>
            <a:r>
              <a:rPr lang="ru-RU" sz="2400" dirty="0" smtClean="0">
                <a:cs typeface="Lato" pitchFamily="34" charset="0"/>
              </a:rPr>
              <a:t>    - Работать с </a:t>
            </a:r>
            <a:r>
              <a:rPr lang="ru-RU" sz="2400" dirty="0" err="1" smtClean="0">
                <a:cs typeface="Lato" pitchFamily="34" charset="0"/>
              </a:rPr>
              <a:t>сердечно-сосудистой</a:t>
            </a:r>
            <a:r>
              <a:rPr lang="ru-RU" sz="2400" dirty="0" smtClean="0">
                <a:cs typeface="Lato" pitchFamily="34" charset="0"/>
              </a:rPr>
              <a:t> системой и мозговым кровообращением.</a:t>
            </a:r>
          </a:p>
          <a:p>
            <a:pPr marL="457200" indent="-457200">
              <a:buSzPct val="100000"/>
              <a:defRPr sz="2300"/>
            </a:pPr>
            <a:r>
              <a:rPr lang="ru-RU" sz="2400" dirty="0" smtClean="0">
                <a:cs typeface="Lato" pitchFamily="34" charset="0"/>
              </a:rPr>
              <a:t>2.   Налаживать синтез соединительной ткани.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sz="2400" dirty="0" smtClean="0">
                <a:cs typeface="Lato" pitchFamily="34" charset="0"/>
              </a:rPr>
              <a:t>Снимать воспаление. Использовать травы, улучшающие </a:t>
            </a:r>
            <a:r>
              <a:rPr lang="ru-RU" sz="2400" dirty="0" smtClean="0">
                <a:cs typeface="Lato" pitchFamily="34" charset="0"/>
              </a:rPr>
              <a:t>регенерацию, как внутренне, так и местно.</a:t>
            </a:r>
            <a:endParaRPr lang="ru-RU" sz="2400" dirty="0" smtClean="0">
              <a:cs typeface="Lato" pitchFamily="34" charset="0"/>
            </a:endParaRP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sz="2400" dirty="0" smtClean="0">
                <a:cs typeface="Lato" pitchFamily="34" charset="0"/>
              </a:rPr>
              <a:t>При инфекции – убирать острый инфекционный процесс любыми способами – травы, антибиотики.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sz="2400" dirty="0" smtClean="0">
                <a:cs typeface="Lato" pitchFamily="34" charset="0"/>
              </a:rPr>
              <a:t>При аутоиммунных процессах – успокаивающие травы и травы, снижающие выработку антител.</a:t>
            </a:r>
            <a:endParaRPr lang="ru-RU" sz="2400" dirty="0" smtClean="0">
              <a:cs typeface="Lato" pitchFamily="34" charset="0"/>
            </a:endParaRP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sz="2400" dirty="0" smtClean="0">
                <a:cs typeface="Lato" pitchFamily="34" charset="0"/>
              </a:rPr>
              <a:t>Использовать </a:t>
            </a:r>
            <a:r>
              <a:rPr lang="ru-RU" sz="2400" dirty="0" err="1" smtClean="0">
                <a:cs typeface="Lato" pitchFamily="34" charset="0"/>
              </a:rPr>
              <a:t>солегонные</a:t>
            </a:r>
            <a:r>
              <a:rPr lang="ru-RU" sz="2400" dirty="0" smtClean="0">
                <a:cs typeface="Lato" pitchFamily="34" charset="0"/>
              </a:rPr>
              <a:t> травы, как внутренне, так и местно</a:t>
            </a:r>
            <a:r>
              <a:rPr lang="ru-RU" sz="2400" dirty="0" smtClean="0">
                <a:cs typeface="Lato" pitchFamily="34" charset="0"/>
              </a:rPr>
              <a:t>.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sz="2400" dirty="0" smtClean="0">
                <a:cs typeface="Lato" pitchFamily="34" charset="0"/>
              </a:rPr>
              <a:t>Аккуратный массаж, улучшающий питание сустава.</a:t>
            </a:r>
            <a:r>
              <a:rPr lang="ru-RU" sz="2400" dirty="0" smtClean="0">
                <a:cs typeface="Lato" pitchFamily="34" charset="0"/>
              </a:rPr>
              <a:t>  </a:t>
            </a:r>
            <a:endParaRPr lang="ru-RU" sz="2400" dirty="0" smtClean="0">
              <a:cs typeface="Lat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142852"/>
            <a:ext cx="4355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Что делать при артрите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s1.slide-share.ru/s_slide/00f51a0b369aaff1347ca3e10ef51952/238e5d11-4139-44d3-bfd4-83e1cbe1d4a6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s1.slide-share.ru/s_slide/00f51a0b369aaff1347ca3e10ef51952/238e5d11-4139-44d3-bfd4-83e1cbe1d4a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5"/>
          <p:cNvSpPr txBox="1"/>
          <p:nvPr/>
        </p:nvSpPr>
        <p:spPr>
          <a:xfrm>
            <a:off x="1285852" y="928670"/>
            <a:ext cx="7500990" cy="2215991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 Соединяют суставы, кости и мышцы, обеспечивают движение при работе мышц.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 В суставной капсуле служат дополнительным укрепляющим элементом конструкции.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 Способны растягиваться и сокращаться, в составе много эластина.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3286124"/>
            <a:ext cx="7500990" cy="1938992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Проблемы</a:t>
            </a:r>
            <a:r>
              <a:rPr lang="ru-RU" sz="2400" dirty="0" smtClean="0"/>
              <a:t>: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Травмы.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Нарушение синтеза соединительной ткани (становятся более слабыми или менее эластичными).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Отложение солей.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496" y="214290"/>
            <a:ext cx="1415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Связки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358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Воспаление связок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857232"/>
            <a:ext cx="7286676" cy="23083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Причины:</a:t>
            </a:r>
          </a:p>
          <a:p>
            <a:pPr>
              <a:buFontTx/>
              <a:buChar char="-"/>
            </a:pPr>
            <a:r>
              <a:rPr lang="ru-RU" sz="2400" dirty="0" smtClean="0"/>
              <a:t>Травма (растяжение, разрыв, вывих сустава).</a:t>
            </a:r>
            <a:br>
              <a:rPr lang="ru-RU" sz="2400" dirty="0" smtClean="0"/>
            </a:br>
            <a:r>
              <a:rPr lang="ru-RU" sz="2400" dirty="0" smtClean="0"/>
              <a:t>- Артриты и артрозы.</a:t>
            </a:r>
            <a:br>
              <a:rPr lang="ru-RU" sz="2400" dirty="0" smtClean="0"/>
            </a:br>
            <a:r>
              <a:rPr lang="ru-RU" sz="2400" dirty="0" smtClean="0"/>
              <a:t>- Избыточная нагрузка.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Обменные нарушения, ведущие к травмам.</a:t>
            </a:r>
          </a:p>
          <a:p>
            <a:pPr>
              <a:buFontTx/>
              <a:buChar char="-"/>
            </a:pPr>
            <a:r>
              <a:rPr lang="ru-RU" sz="2400" dirty="0" smtClean="0"/>
              <a:t> Инфекция.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3214686"/>
            <a:ext cx="7286676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Воспаление связок может начинаться с воспаления сустава и, наоборот, </a:t>
            </a:r>
            <a:r>
              <a:rPr lang="ru-RU" sz="2400" u="sng" dirty="0" smtClean="0"/>
              <a:t>воспаление связок может привести к артрозам и артритам.</a:t>
            </a:r>
            <a:endParaRPr lang="ru-RU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4500570"/>
            <a:ext cx="7286676" cy="156966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Что делаем.</a:t>
            </a:r>
          </a:p>
          <a:p>
            <a:r>
              <a:rPr lang="ru-RU" sz="2400" dirty="0" smtClean="0"/>
              <a:t>- Работаем точно так же, как с артритом.</a:t>
            </a:r>
            <a:br>
              <a:rPr lang="ru-RU" sz="2400" dirty="0" smtClean="0"/>
            </a:br>
            <a:r>
              <a:rPr lang="ru-RU" sz="2400" dirty="0" smtClean="0"/>
              <a:t>- Обязательно – ограничение нагрузки на воспалённый участок.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s1.slide-share.ru/s_slide/00f51a0b369aaff1347ca3e10ef51952/238e5d11-4139-44d3-bfd4-83e1cbe1d4a6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s1.slide-share.ru/s_slide/00f51a0b369aaff1347ca3e10ef51952/238e5d11-4139-44d3-bfd4-83e1cbe1d4a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1538" y="3286124"/>
            <a:ext cx="7500990" cy="256993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Что делаем.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Сразу после травмы – холод, покой, противовоспалительные травы. 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После – противовоспалительные травы и травы, улучшающие синтез соединительной ткани.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dirty="0" smtClean="0"/>
              <a:t>В течение длительного времени (от недели до нескольких месяцев) связку стараемся не нагружать</a:t>
            </a:r>
            <a:r>
              <a:rPr lang="ru-RU" dirty="0" smtClean="0">
                <a:latin typeface=" Lato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071538" y="1000108"/>
            <a:ext cx="7500990" cy="2215991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 Растяжение связок – разрыв небольшой части волокон. Боль, умеренный отёк.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 Разрыв значительной части волокон. Боль, сильный отёк, гематома.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 Полный разрыв связки. Боль, сильный отёк, гематома. При лечении часто нужна операция.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600076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 травмах суставов делаем то же самое.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142852"/>
            <a:ext cx="2846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Травмы связок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Наружные средства при артритах и артрозах, травмах и воспалениях связок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428736"/>
            <a:ext cx="8643998" cy="526297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Противовоспалительные травы </a:t>
            </a:r>
            <a:r>
              <a:rPr lang="ru-RU" sz="2400" dirty="0" smtClean="0"/>
              <a:t>: кора ивы и липы, таволга, лист лопуха, лист смородины, сирень, герань, дягиль, лавровый лист, семена горчицы, пажитника, лист аконита северного, живокость, подорожник, сабельник, лаванда.</a:t>
            </a:r>
            <a:br>
              <a:rPr lang="ru-RU" sz="2400" dirty="0" smtClean="0"/>
            </a:br>
            <a:r>
              <a:rPr lang="ru-RU" sz="2400" u="sng" dirty="0" smtClean="0"/>
              <a:t>Можно прикладывать свежие травы</a:t>
            </a:r>
            <a:r>
              <a:rPr lang="ru-RU" sz="2400" dirty="0" smtClean="0"/>
              <a:t>: лист лопуха, лист подорожника, полынь, лист капусты, алоэ, очиток, золотой ус и др.</a:t>
            </a:r>
            <a:br>
              <a:rPr lang="ru-RU" sz="2400" dirty="0" smtClean="0"/>
            </a:br>
            <a:r>
              <a:rPr lang="ru-RU" sz="2400" u="sng" dirty="0" smtClean="0"/>
              <a:t>Уменьшают боль</a:t>
            </a:r>
            <a:r>
              <a:rPr lang="ru-RU" sz="2400" dirty="0" smtClean="0"/>
              <a:t>: лавровый лист, лист аконита северного, золотой ус, лаванда, дягиль, настойка мухомора, настойка подмора.</a:t>
            </a:r>
            <a:br>
              <a:rPr lang="ru-RU" sz="2400" dirty="0" smtClean="0"/>
            </a:br>
            <a:r>
              <a:rPr lang="ru-RU" sz="2400" u="sng" dirty="0" smtClean="0"/>
              <a:t>Жировые основы для мазей</a:t>
            </a:r>
            <a:r>
              <a:rPr lang="ru-RU" sz="2400" dirty="0" smtClean="0"/>
              <a:t>: кунжутное масло – при всех проблемах, подсолнечное – при отложении солей, животные жиры – улучшают питание. Можно делать основу из смеси разных жиров.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572-oksaloz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857232"/>
            <a:ext cx="6072230" cy="452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802" y="142852"/>
            <a:ext cx="3334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Отложение солей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542926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Соли могут откладываться везде: на поверхности суставной капсулы, на хрящах, на связках. Они травмируют сустав и нарушают его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питание, вызывают боль.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s1.slide-share.ru/s_slide/00f51a0b369aaff1347ca3e10ef51952/238e5d11-4139-44d3-bfd4-83e1cbe1d4a6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s1.slide-share.ru/s_slide/00f51a0b369aaff1347ca3e10ef51952/238e5d11-4139-44d3-bfd4-83e1cbe1d4a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4ldmwx1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6"/>
            <a:ext cx="4987631" cy="5341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214290"/>
            <a:ext cx="626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Связки и дополнительные хрящи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4214818"/>
            <a:ext cx="4071966" cy="193899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-Укрепляют сочленения костей. 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smtClean="0"/>
              <a:t>Дополнительно фиксируют </a:t>
            </a:r>
            <a:r>
              <a:rPr lang="ru-RU" sz="2400" dirty="0" smtClean="0"/>
              <a:t>направление движения костей в суставе.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571612"/>
            <a:ext cx="7643866" cy="230832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Причины отложения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кальцинатов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sz="2400" smtClean="0">
              <a:solidFill>
                <a:schemeClr val="accent3">
                  <a:lumMod val="75000"/>
                </a:schemeClr>
              </a:solidFill>
            </a:endParaRPr>
          </a:p>
          <a:p>
            <a:pPr indent="-457200">
              <a:buSzPct val="100000"/>
              <a:defRPr sz="2300"/>
            </a:pPr>
            <a:r>
              <a:rPr lang="ru-RU" sz="2400" dirty="0" smtClean="0"/>
              <a:t>1. Нарушение обменных процессов (проблемы </a:t>
            </a:r>
            <a:r>
              <a:rPr lang="ru-RU" sz="2400" dirty="0" err="1" smtClean="0"/>
              <a:t>жкт</a:t>
            </a:r>
            <a:r>
              <a:rPr lang="ru-RU" sz="2400" dirty="0" smtClean="0"/>
              <a:t>, почек, нарушение работы паращитовидных желёз, </a:t>
            </a:r>
            <a:r>
              <a:rPr lang="ru-RU" sz="2400" dirty="0" err="1" smtClean="0"/>
              <a:t>остеопороз</a:t>
            </a:r>
            <a:r>
              <a:rPr lang="ru-RU" sz="2400" dirty="0" smtClean="0"/>
              <a:t>).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2. Нарушение работы почек.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3. Избыточное употребление кальция или витамина </a:t>
            </a:r>
            <a:r>
              <a:rPr lang="en-US" sz="2400" dirty="0" smtClean="0"/>
              <a:t>D</a:t>
            </a:r>
            <a:r>
              <a:rPr lang="ru-RU" sz="24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3929066"/>
            <a:ext cx="7643866" cy="156966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Причины отложения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уратов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sz="2400" smtClean="0">
              <a:solidFill>
                <a:schemeClr val="accent3">
                  <a:lumMod val="75000"/>
                </a:schemeClr>
              </a:solidFill>
            </a:endParaRP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Нарушение </a:t>
            </a:r>
            <a:r>
              <a:rPr lang="ru-RU" sz="2400" dirty="0" smtClean="0"/>
              <a:t>обменных процессов</a:t>
            </a:r>
            <a:r>
              <a:rPr lang="ru-RU" sz="2400" dirty="0" smtClean="0"/>
              <a:t>.</a:t>
            </a:r>
          </a:p>
          <a:p>
            <a:pPr indent="-457200">
              <a:buSzPct val="100000"/>
              <a:buAutoNum type="arabicPeriod"/>
              <a:defRPr sz="2300"/>
            </a:pPr>
            <a:r>
              <a:rPr lang="ru-RU" sz="2400" dirty="0" smtClean="0"/>
              <a:t>Нарушение работы печени.</a:t>
            </a:r>
          </a:p>
          <a:p>
            <a:pPr indent="-457200">
              <a:buSzPct val="100000"/>
              <a:buFontTx/>
              <a:buAutoNum type="arabicPeriod"/>
              <a:defRPr sz="2300"/>
            </a:pPr>
            <a:r>
              <a:rPr lang="ru-RU" sz="2400" dirty="0" smtClean="0"/>
              <a:t>Нарушение работы </a:t>
            </a:r>
            <a:r>
              <a:rPr lang="ru-RU" sz="2400" dirty="0" smtClean="0"/>
              <a:t>почек.   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71802" y="142852"/>
            <a:ext cx="3334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Отложение солей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714356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Чаще всего откладываются соли кальция и соли мочевой кислоты.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57214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Отложению любых солей способствует застой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недостаток подвижности, воспалительные процессы, застойное кровообращение).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142976" y="928670"/>
            <a:ext cx="7215238" cy="3631763"/>
          </a:xfrm>
          <a:prstGeom prst="rect">
            <a:avLst/>
          </a:prstGeom>
          <a:ln w="19050">
            <a:solidFill>
              <a:srgbClr val="41877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>
                <a:cs typeface="Lato" pitchFamily="34" charset="0"/>
              </a:rPr>
              <a:t>Пить </a:t>
            </a:r>
            <a:r>
              <a:rPr lang="ru-RU" dirty="0" err="1" smtClean="0">
                <a:cs typeface="Lato" pitchFamily="34" charset="0"/>
              </a:rPr>
              <a:t>солегонные</a:t>
            </a:r>
            <a:r>
              <a:rPr lang="ru-RU" dirty="0" smtClean="0">
                <a:cs typeface="Lato" pitchFamily="34" charset="0"/>
              </a:rPr>
              <a:t> травы.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cs typeface="Lato" pitchFamily="34" charset="0"/>
              </a:rPr>
              <a:t>2.   Налаживать работу пищеварительной системы, в первую очередь - печени</a:t>
            </a:r>
            <a:r>
              <a:rPr lang="ru-RU" dirty="0" smtClean="0">
                <a:cs typeface="Lato" pitchFamily="34" charset="0"/>
              </a:rPr>
              <a:t>. Диета. Особенно при подагре.</a:t>
            </a:r>
            <a:endParaRPr lang="ru-RU" dirty="0" smtClean="0">
              <a:cs typeface="Lato" pitchFamily="34" charset="0"/>
            </a:endParaRP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dirty="0" smtClean="0">
                <a:cs typeface="Lato" pitchFamily="34" charset="0"/>
              </a:rPr>
              <a:t>Налаживать работу почек.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dirty="0" smtClean="0">
                <a:cs typeface="Lato" pitchFamily="34" charset="0"/>
              </a:rPr>
              <a:t>Снимать воспаление</a:t>
            </a:r>
            <a:r>
              <a:rPr lang="ru-RU" dirty="0" smtClean="0">
                <a:cs typeface="Lato" pitchFamily="34" charset="0"/>
              </a:rPr>
              <a:t>.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dirty="0" smtClean="0">
                <a:cs typeface="Lato" pitchFamily="34" charset="0"/>
              </a:rPr>
              <a:t>Убирать локальные застойные процессы и их причины (улучшать работу сосудов, сердца, щитовидной железы; убирать механическое сдавливание, если оно есть; делать гимнастику. </a:t>
            </a:r>
            <a:endParaRPr lang="ru-RU" dirty="0" smtClean="0">
              <a:cs typeface="Lat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214290"/>
            <a:ext cx="6075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Что делать при отложении солей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643446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 отложении солей необходимо работать как через приём трав внутрь, так и местно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Солегонные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 травы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: спорыш, сабельник, сирень, олива, ясень, подсолнечник, марена, подмаренник, чага,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ветки 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корни барбариса и шиповника, котовник и др.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5929354" cy="4437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214290"/>
            <a:ext cx="3966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Сабельник болотный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500702"/>
            <a:ext cx="7858180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Применение: </a:t>
            </a:r>
            <a:r>
              <a:rPr lang="ru-RU" sz="2400" dirty="0" err="1" smtClean="0"/>
              <a:t>солегонное</a:t>
            </a:r>
            <a:r>
              <a:rPr lang="ru-RU" sz="2400" dirty="0" smtClean="0"/>
              <a:t>, противовоспалительное, в т. ч. при воспалении </a:t>
            </a:r>
            <a:r>
              <a:rPr lang="ru-RU" sz="2400" dirty="0" err="1" smtClean="0"/>
              <a:t>щж</a:t>
            </a:r>
            <a:r>
              <a:rPr lang="ru-RU" sz="2400" dirty="0" smtClean="0"/>
              <a:t>, поджелудочной, суставов. Антиоксидант, кровоостанавливающее.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40" y="142852"/>
            <a:ext cx="2566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Позвоночник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позвоноч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642918"/>
            <a:ext cx="5500726" cy="59778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roenie_pozvonochnika_osobennosti-_otdeli-_funkcii-_ego_izgibi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1285860"/>
            <a:ext cx="7793237" cy="3643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285728"/>
            <a:ext cx="629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Связочный аппарат позвоночника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1" y="521495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Обеспечивает фиксацию, движение и дополнительную защиту позвоночника и его суставов.</a:t>
            </a:r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nyti2c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4065564" cy="3517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142852"/>
            <a:ext cx="5888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Кровоснабжение позвоночника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785794"/>
            <a:ext cx="8215370" cy="156966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Питание </a:t>
            </a:r>
            <a:r>
              <a:rPr lang="ru-RU" sz="2400" u="sng" dirty="0" smtClean="0"/>
              <a:t>тел позвонков и связок </a:t>
            </a:r>
            <a:r>
              <a:rPr lang="ru-RU" sz="2400" dirty="0" smtClean="0"/>
              <a:t>происходит </a:t>
            </a:r>
            <a:r>
              <a:rPr lang="ru-RU" sz="2400" dirty="0" smtClean="0"/>
              <a:t>через кровеносные сосуды, проходящие в мышечной ткани, примыкающей к </a:t>
            </a:r>
            <a:r>
              <a:rPr lang="ru-RU" sz="2400" dirty="0" smtClean="0"/>
              <a:t>позвоночнику, </a:t>
            </a:r>
            <a:r>
              <a:rPr lang="ru-RU" sz="2400" dirty="0" smtClean="0"/>
              <a:t>и в позвоночном канале, проникающие в костную ткань.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4" y="2428868"/>
            <a:ext cx="4357718" cy="23083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Суставы позвоночник</a:t>
            </a:r>
            <a:r>
              <a:rPr lang="ru-RU" sz="2400" dirty="0" smtClean="0"/>
              <a:t>а – через синовиальную жидкость.</a:t>
            </a:r>
            <a:br>
              <a:rPr lang="ru-RU" sz="2400" dirty="0" smtClean="0"/>
            </a:br>
            <a:r>
              <a:rPr lang="ru-RU" sz="2400" u="sng" dirty="0" smtClean="0"/>
              <a:t>Позвоночные диски</a:t>
            </a:r>
            <a:r>
              <a:rPr lang="ru-RU" sz="2400" dirty="0" smtClean="0"/>
              <a:t> – через сосуды тел позвонков в юности, позже – через гиалиновые пластинки.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4786322"/>
            <a:ext cx="4357718" cy="193899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Питание всех частей позвоночника зависит от подвижности окружающих мышц. </a:t>
            </a:r>
          </a:p>
          <a:p>
            <a:r>
              <a:rPr lang="ru-RU" sz="2400" dirty="0" smtClean="0"/>
              <a:t>Гимнастика!!!</a:t>
            </a:r>
            <a:endParaRPr lang="ru-RU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s1.slide-share.ru/s_slide/00f51a0b369aaff1347ca3e10ef51952/238e5d11-4139-44d3-bfd4-83e1cbe1d4a6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s1.slide-share.ru/s_slide/00f51a0b369aaff1347ca3e10ef51952/238e5d11-4139-44d3-bfd4-83e1cbe1d4a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28662" y="928670"/>
            <a:ext cx="7786742" cy="1200329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indent="-457200">
              <a:buSzPct val="100000"/>
              <a:defRPr sz="2300"/>
            </a:pPr>
            <a:r>
              <a:rPr lang="ru-RU" dirty="0" smtClean="0">
                <a:latin typeface=" Lato"/>
              </a:rPr>
              <a:t>1</a:t>
            </a:r>
            <a:r>
              <a:rPr lang="ru-RU" dirty="0" smtClean="0"/>
              <a:t>. </a:t>
            </a:r>
            <a:r>
              <a:rPr lang="ru-RU" sz="2400" dirty="0" smtClean="0"/>
              <a:t>Проблемы питания позвонков.</a:t>
            </a:r>
          </a:p>
          <a:p>
            <a:pPr indent="-457200">
              <a:buSzPct val="100000"/>
              <a:defRPr sz="2300"/>
            </a:pPr>
            <a:r>
              <a:rPr lang="ru-RU" sz="2400" dirty="0" smtClean="0"/>
              <a:t>2. Проблемы суставов </a:t>
            </a:r>
            <a:r>
              <a:rPr lang="ru-RU" sz="2400" dirty="0" smtClean="0"/>
              <a:t>позвоночника и связок.</a:t>
            </a:r>
            <a:endParaRPr lang="ru-RU" sz="2400" dirty="0" smtClean="0"/>
          </a:p>
          <a:p>
            <a:pPr indent="-457200">
              <a:buSzPct val="100000"/>
              <a:defRPr sz="2300"/>
            </a:pPr>
            <a:r>
              <a:rPr lang="ru-RU" sz="2400" dirty="0" smtClean="0"/>
              <a:t>3. Проблемы межпозвоночных дисков.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662" y="5000636"/>
            <a:ext cx="7786742" cy="120032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Проблемы суставов позвоночника не отличаются от проблем суставов конечностей.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Работаем мы с ними точно так же.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214290"/>
            <a:ext cx="4733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Проблемы позвоночника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214554"/>
            <a:ext cx="7786742" cy="267765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Суставы позвоночника</a:t>
            </a:r>
          </a:p>
          <a:p>
            <a:r>
              <a:rPr lang="ru-RU" sz="2400" dirty="0" smtClean="0"/>
              <a:t>Фасеточный (</a:t>
            </a:r>
            <a:r>
              <a:rPr lang="ru-RU" sz="2400" dirty="0" err="1" smtClean="0"/>
              <a:t>дугоотросчатый</a:t>
            </a:r>
            <a:r>
              <a:rPr lang="ru-RU" sz="2400" dirty="0" smtClean="0"/>
              <a:t>) сустав обеспечивает наклоны и повороты вправо-влево.</a:t>
            </a:r>
            <a:br>
              <a:rPr lang="ru-RU" sz="2400" dirty="0" smtClean="0"/>
            </a:br>
            <a:r>
              <a:rPr lang="ru-RU" sz="2400" dirty="0" smtClean="0"/>
              <a:t>Шея – </a:t>
            </a:r>
            <a:r>
              <a:rPr lang="ru-RU" sz="2400" dirty="0" err="1" smtClean="0"/>
              <a:t>атланто-осевой</a:t>
            </a:r>
            <a:r>
              <a:rPr lang="ru-RU" sz="2400" dirty="0" smtClean="0"/>
              <a:t> и </a:t>
            </a:r>
            <a:r>
              <a:rPr lang="ru-RU" sz="2400" dirty="0" err="1" smtClean="0"/>
              <a:t>атланто-затылочный</a:t>
            </a:r>
            <a:r>
              <a:rPr lang="ru-RU" sz="2400" dirty="0" smtClean="0"/>
              <a:t> суставы (поворот и наклоны головы).</a:t>
            </a:r>
            <a:br>
              <a:rPr lang="ru-RU" sz="2400" dirty="0" smtClean="0"/>
            </a:br>
            <a:r>
              <a:rPr lang="ru-RU" sz="2400" dirty="0" smtClean="0"/>
              <a:t>Грудной отдел – суставы рёбер, дыхательные движения.</a:t>
            </a:r>
          </a:p>
          <a:p>
            <a:r>
              <a:rPr lang="ru-RU" sz="2400" dirty="0" smtClean="0"/>
              <a:t>Крестец – примыкает тазобедренный сустав.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s1.slide-share.ru/s_slide/00f51a0b369aaff1347ca3e10ef51952/238e5d11-4139-44d3-bfd4-83e1cbe1d4a6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s1.slide-share.ru/s_slide/00f51a0b369aaff1347ca3e10ef51952/238e5d11-4139-44d3-bfd4-83e1cbe1d4a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5056fc9be73a99dbdddafcca2a503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928670"/>
            <a:ext cx="6072230" cy="4477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5572140"/>
            <a:ext cx="82153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Сверху и снизу межпозвоночных дисков находятся гиалиновые пластинки, более толстые в период активного роста ребёнка. Через них идёт питание от тела позвонка к диску.</a:t>
            </a:r>
            <a:endParaRPr lang="ru-RU" sz="2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142852"/>
            <a:ext cx="4622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Межпозвоночные диски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итание межпозвонкового дис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729659" cy="637483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f532db90065d31fb79bfa5a5499cc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125" y="928670"/>
            <a:ext cx="4610261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770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Что бывает с межпозвоночными дисками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3643338" cy="267765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Причины:</a:t>
            </a:r>
          </a:p>
          <a:p>
            <a:r>
              <a:rPr lang="ru-RU" sz="2400" dirty="0" smtClean="0"/>
              <a:t>1. Нарушение синтеза соединительной ткани.</a:t>
            </a:r>
          </a:p>
          <a:p>
            <a:r>
              <a:rPr lang="ru-RU" sz="2400" dirty="0" smtClean="0"/>
              <a:t>2. Нарушение питания (плохие сосуды, недостаток подвижности).</a:t>
            </a:r>
            <a:br>
              <a:rPr lang="ru-RU" sz="2400" dirty="0" smtClean="0"/>
            </a:br>
            <a:r>
              <a:rPr lang="ru-RU" sz="2400" dirty="0" smtClean="0"/>
              <a:t>3. Избыточная нагрузка.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85728"/>
            <a:ext cx="4581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Синовиальная жидкость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928662" y="928670"/>
            <a:ext cx="7358114" cy="341632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Вырабатывается </a:t>
            </a:r>
            <a:r>
              <a:rPr lang="ru-RU" sz="2400" dirty="0" err="1" smtClean="0">
                <a:cs typeface="Lato" pitchFamily="34" charset="0"/>
              </a:rPr>
              <a:t>синовиоцитами</a:t>
            </a:r>
            <a:r>
              <a:rPr lang="ru-RU" sz="2400" dirty="0" smtClean="0">
                <a:cs typeface="Lato" pitchFamily="34" charset="0"/>
              </a:rPr>
              <a:t> – клетками синовиальной оболочки сустава.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 Обеспечивает питание сустава и вывод продуктов обмена.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 Участвует в иммунных реакциях.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 В норме максимальный объём (коленный и тазобедренный суставы) – около 3,5 мл.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 Пропитывает суставный хрящ, при нагрузке «выдавливается».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4429132"/>
            <a:ext cx="7358114" cy="1938992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u="sng">
                <a:solidFill>
                  <a:srgbClr val="41877A"/>
                </a:solidFill>
                <a:latin typeface="Lato SemiBold"/>
                <a:ea typeface="Lato SemiBold"/>
                <a:cs typeface="Lato SemiBold"/>
                <a:sym typeface="Lato SemiBold"/>
              </a:defRPr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Состоит из:</a:t>
            </a:r>
            <a:endParaRPr sz="2400" smtClean="0">
              <a:solidFill>
                <a:schemeClr val="accent3">
                  <a:lumMod val="75000"/>
                </a:schemeClr>
              </a:solidFill>
            </a:endParaRP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sz="2400" dirty="0" smtClean="0"/>
              <a:t>Жидкости, близкой по составу к плазме крови.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sz="2400" dirty="0" err="1" smtClean="0"/>
              <a:t>Гиалуроновой</a:t>
            </a:r>
            <a:r>
              <a:rPr lang="ru-RU" sz="2400" dirty="0" smtClean="0"/>
              <a:t> кислоты, липидов, белков.</a:t>
            </a:r>
          </a:p>
          <a:p>
            <a:pPr indent="-457200">
              <a:buSzPct val="100000"/>
              <a:buFontTx/>
              <a:buChar char="-"/>
              <a:defRPr sz="2300"/>
            </a:pPr>
            <a:r>
              <a:rPr lang="ru-RU" sz="2400" dirty="0" smtClean="0"/>
              <a:t>Содержит в небольшом количестве </a:t>
            </a:r>
            <a:r>
              <a:rPr lang="ru-RU" sz="2400" dirty="0" err="1" smtClean="0"/>
              <a:t>синовиоциты</a:t>
            </a:r>
            <a:r>
              <a:rPr lang="ru-RU" sz="2400" dirty="0" smtClean="0"/>
              <a:t>, макрофаги и лейкоциты</a:t>
            </a:r>
            <a:r>
              <a:rPr lang="ru-RU" sz="24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6299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Забота о межпозвоночных дисках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785794"/>
            <a:ext cx="8072494" cy="23083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Должен быть нормальный синтез соединительной ткани. (Пищеварение, работа </a:t>
            </a:r>
            <a:r>
              <a:rPr lang="ru-RU" sz="2400" dirty="0" err="1" smtClean="0"/>
              <a:t>жвс</a:t>
            </a:r>
            <a:r>
              <a:rPr lang="ru-RU" sz="2400" dirty="0" smtClean="0"/>
              <a:t>, поддержка при стрессе и др.).</a:t>
            </a:r>
          </a:p>
          <a:p>
            <a:r>
              <a:rPr lang="ru-RU" sz="2400" dirty="0" smtClean="0"/>
              <a:t>2. Разумная нагрузка – обязательно.</a:t>
            </a:r>
          </a:p>
          <a:p>
            <a:r>
              <a:rPr lang="ru-RU" sz="2400" dirty="0" smtClean="0"/>
              <a:t>3. Забота о позвоночных суставах, чтобы не было воспаления и отложения солей.</a:t>
            </a:r>
            <a:br>
              <a:rPr lang="ru-RU" sz="2400" dirty="0" smtClean="0"/>
            </a:br>
            <a:r>
              <a:rPr lang="ru-RU" sz="2400" dirty="0" smtClean="0"/>
              <a:t>4. Поддержание сосудов в порядке.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07181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Делаем гимнастику для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спины: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улучшаем питание межпозвоночных дисков, уменьшаем застои, способствующие отложению солей.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214818"/>
            <a:ext cx="8072494" cy="230832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 </a:t>
            </a:r>
            <a:r>
              <a:rPr lang="ru-RU" sz="2400" u="sng" dirty="0" err="1" smtClean="0"/>
              <a:t>протрузиях</a:t>
            </a:r>
            <a:r>
              <a:rPr lang="ru-RU" sz="2400" u="sng" dirty="0" smtClean="0"/>
              <a:t> и грыжах</a:t>
            </a:r>
            <a:r>
              <a:rPr lang="ru-RU" sz="2400" dirty="0" smtClean="0"/>
              <a:t> работаем с </a:t>
            </a:r>
            <a:r>
              <a:rPr lang="ru-RU" sz="2400" dirty="0" smtClean="0"/>
              <a:t>сосудами и синтезом </a:t>
            </a:r>
            <a:r>
              <a:rPr lang="ru-RU" sz="2400" dirty="0" smtClean="0"/>
              <a:t>соединительной ткани. </a:t>
            </a:r>
          </a:p>
          <a:p>
            <a:r>
              <a:rPr lang="ru-RU" sz="2400" u="sng" dirty="0" smtClean="0"/>
              <a:t>Выпячивания уменьшает хвощ</a:t>
            </a:r>
            <a:r>
              <a:rPr lang="ru-RU" sz="2400" dirty="0" smtClean="0"/>
              <a:t> – настои, ванны, мази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Воспаления снимаем сабельником, лопухом и др.</a:t>
            </a:r>
            <a:br>
              <a:rPr lang="ru-RU" sz="2400" dirty="0" smtClean="0"/>
            </a:br>
            <a:r>
              <a:rPr lang="ru-RU" sz="2400" dirty="0" smtClean="0"/>
              <a:t>Всегда – </a:t>
            </a:r>
            <a:r>
              <a:rPr lang="ru-RU" sz="2400" dirty="0" err="1" smtClean="0"/>
              <a:t>солегонные</a:t>
            </a:r>
            <a:r>
              <a:rPr lang="ru-RU" sz="2400" dirty="0" smtClean="0"/>
              <a:t> травы, </a:t>
            </a:r>
            <a:r>
              <a:rPr lang="ru-RU" sz="2400" dirty="0" smtClean="0"/>
              <a:t>соли ложатся на воспалённых участках и дополнительно травмируют ткани.</a:t>
            </a:r>
            <a:endParaRPr lang="ru-RU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anium_sylvaticum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965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571480"/>
            <a:ext cx="773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Благодарю за внимание!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6396335"/>
            <a:ext cx="202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Герань лесная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428728" y="1142984"/>
            <a:ext cx="7215238" cy="433965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Нарушение синтеза соединительной ткани.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Нарушение питания сустава.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    - Нарушение синтеза синовиальной жидкости (увеличение или уменьшение объёма, нарушение состава).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    - Недостаток нагрузки на сустав.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    - Избыточная нагрузка на сустав.</a:t>
            </a:r>
          </a:p>
          <a:p>
            <a:pPr marL="457200" indent="-457200">
              <a:buSzPct val="100000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    - Нарушение работы сосудов.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Травмы.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Отложение солей.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Инфекция.  </a:t>
            </a:r>
          </a:p>
          <a:p>
            <a:pPr marL="457200" indent="-457200">
              <a:buSzPct val="100000"/>
              <a:buAutoNum type="arabicPeriod" startAt="3"/>
              <a:defRPr sz="2300"/>
            </a:pPr>
            <a:r>
              <a:rPr lang="ru-RU" dirty="0" smtClean="0">
                <a:latin typeface="Lato" pitchFamily="34" charset="0"/>
                <a:cs typeface="Lato" pitchFamily="34" charset="0"/>
              </a:rPr>
              <a:t>Аутоиммунные воспалительные процессы.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356" y="285728"/>
            <a:ext cx="5844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Причины заболевания суставов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743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Строительный материал соединительной ткани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472" y="1000108"/>
            <a:ext cx="5786478" cy="489364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defRPr sz="2300"/>
            </a:pP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cs typeface="Lato" pitchFamily="34" charset="0"/>
              </a:rPr>
              <a:t>Коллаген</a:t>
            </a:r>
          </a:p>
          <a:p>
            <a:pPr>
              <a:buSzPct val="100000"/>
              <a:defRPr sz="2300"/>
            </a:pPr>
            <a:r>
              <a:rPr lang="ru-RU" sz="2400" dirty="0" smtClean="0">
                <a:cs typeface="Lato" pitchFamily="34" charset="0"/>
              </a:rPr>
              <a:t>-</a:t>
            </a:r>
            <a:r>
              <a:rPr lang="ru-RU" sz="2400" dirty="0" smtClean="0">
                <a:cs typeface="Lato" pitchFamily="34" charset="0"/>
              </a:rPr>
              <a:t>Основной </a:t>
            </a:r>
            <a:r>
              <a:rPr lang="ru-RU" sz="2400" dirty="0" smtClean="0">
                <a:cs typeface="Lato" pitchFamily="34" charset="0"/>
              </a:rPr>
              <a:t>строительный материал для построения хрящей, костей, зубов, связок и дермы (соединительной ткани, подстилающей кожу), ногтей, волос.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 Синтезируется в фибробластах. Помимо коллагена, в фибробластах синтезируется эластин и вещество межклеточного матрикса (смесь коллагена, </a:t>
            </a:r>
            <a:r>
              <a:rPr lang="ru-RU" sz="2400" dirty="0" err="1" smtClean="0">
                <a:cs typeface="Lato" pitchFamily="34" charset="0"/>
              </a:rPr>
              <a:t>протеогликана</a:t>
            </a:r>
            <a:r>
              <a:rPr lang="ru-RU" sz="2400" dirty="0" smtClean="0">
                <a:cs typeface="Lato" pitchFamily="34" charset="0"/>
              </a:rPr>
              <a:t> и гликопротеинов).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sz="2400" dirty="0" smtClean="0">
                <a:cs typeface="Lato" pitchFamily="34" charset="0"/>
              </a:rPr>
              <a:t> Вне фибробластов превращается в сложную волокнистую структуру из большого числа исходных волокон.</a:t>
            </a:r>
          </a:p>
        </p:txBody>
      </p:sp>
      <p:pic>
        <p:nvPicPr>
          <p:cNvPr id="7" name="Рисунок 6" descr="коллаг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071678"/>
            <a:ext cx="2305838" cy="2500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388" y="4000504"/>
            <a:ext cx="12144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молекула коллагена</a:t>
            </a:r>
            <a:endParaRPr lang="ru-RU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7500927" y="4071942"/>
            <a:ext cx="16430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err="1" smtClean="0"/>
              <a:t>коллагеновое</a:t>
            </a:r>
            <a:r>
              <a:rPr lang="ru-RU" sz="1700" dirty="0" smtClean="0"/>
              <a:t> волокно</a:t>
            </a:r>
            <a:endParaRPr lang="ru-RU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714348" y="1071546"/>
            <a:ext cx="7500990" cy="1508105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defRPr sz="2300"/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cs typeface="Lato" pitchFamily="34" charset="0"/>
              </a:rPr>
              <a:t>Эластин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Содержится </a:t>
            </a:r>
            <a:r>
              <a:rPr lang="ru-RU" dirty="0" smtClean="0">
                <a:cs typeface="Lato" pitchFamily="34" charset="0"/>
              </a:rPr>
              <a:t>в тканях, которые должны растягиваться – стенки сосудов, связки, лёгочная ткань, кожа.</a:t>
            </a:r>
          </a:p>
          <a:p>
            <a:pPr>
              <a:buSzPct val="100000"/>
              <a:buFontTx/>
              <a:buChar char="-"/>
              <a:defRPr sz="2300"/>
            </a:pPr>
            <a:r>
              <a:rPr lang="ru-RU" dirty="0" smtClean="0">
                <a:cs typeface="Lato" pitchFamily="34" charset="0"/>
              </a:rPr>
              <a:t> Синтезируется в фибробластах. </a:t>
            </a:r>
            <a:endParaRPr lang="ru-RU" dirty="0" smtClean="0">
              <a:latin typeface="Lato" pitchFamily="34" charset="0"/>
              <a:cs typeface="Lat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8743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Строительный материал соединительной ткани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эласт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643182"/>
            <a:ext cx="5715040" cy="40317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071538" y="1357298"/>
            <a:ext cx="7429552" cy="415498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Генетические дефекты, влияющие на синтез коллагена</a:t>
            </a:r>
            <a:r>
              <a:rPr lang="en-US" sz="2400" dirty="0" smtClean="0">
                <a:cs typeface="Lato" pitchFamily="34" charset="0"/>
              </a:rPr>
              <a:t> </a:t>
            </a:r>
            <a:r>
              <a:rPr lang="ru-RU" sz="2400" dirty="0" smtClean="0">
                <a:cs typeface="Lato" pitchFamily="34" charset="0"/>
              </a:rPr>
              <a:t>и эластина.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Недостаток аскорбиновой </a:t>
            </a:r>
            <a:r>
              <a:rPr lang="ru-RU" sz="2400" dirty="0" smtClean="0">
                <a:cs typeface="Lato" pitchFamily="34" charset="0"/>
              </a:rPr>
              <a:t>кислоты (цинга). </a:t>
            </a:r>
            <a:r>
              <a:rPr lang="ru-RU" sz="2400" dirty="0" smtClean="0">
                <a:cs typeface="Lato" pitchFamily="34" charset="0"/>
              </a:rPr>
              <a:t>Аскорбиновая кислота – фактор, регулирующий образование тройной спирали. 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Железодефицитная анемия. Дефицит железа тоже влияет на образование тройной спирали.</a:t>
            </a:r>
            <a:endParaRPr sz="2400">
              <a:cs typeface="Lato" pitchFamily="34" charset="0"/>
            </a:endParaRP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Нарушение углеводного обмена, в том числе – сахарный диабет</a:t>
            </a:r>
            <a:r>
              <a:rPr sz="2400" smtClean="0">
                <a:cs typeface="Lato" pitchFamily="34" charset="0"/>
              </a:rPr>
              <a:t>.</a:t>
            </a:r>
            <a:r>
              <a:rPr lang="ru-RU" sz="2400" dirty="0" smtClean="0">
                <a:cs typeface="Lato" pitchFamily="34" charset="0"/>
              </a:rPr>
              <a:t> 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Дефицит </a:t>
            </a:r>
            <a:r>
              <a:rPr lang="ru-RU" sz="2400" dirty="0" smtClean="0">
                <a:cs typeface="Lato" pitchFamily="34" charset="0"/>
              </a:rPr>
              <a:t>витаминов </a:t>
            </a:r>
            <a:r>
              <a:rPr lang="en-US" sz="2400" dirty="0" smtClean="0">
                <a:cs typeface="Lato" pitchFamily="34" charset="0"/>
              </a:rPr>
              <a:t>B6</a:t>
            </a:r>
            <a:r>
              <a:rPr lang="ru-RU" sz="2400" dirty="0" smtClean="0">
                <a:cs typeface="Lato" pitchFamily="34" charset="0"/>
              </a:rPr>
              <a:t> и В3.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Дефицит меди.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142852"/>
            <a:ext cx="54965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Причины нарушения синтеза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коллагена и эластина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142976" y="1500174"/>
            <a:ext cx="7215238" cy="3785652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Нарушение синтеза коллагена и эластина.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Низкий уровень соматотропного гормона.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Нарушение мозгового кровообращения.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Гипотиреоз. </a:t>
            </a:r>
            <a:endParaRPr sz="2400">
              <a:cs typeface="Lato" pitchFamily="34" charset="0"/>
            </a:endParaRP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Нарушение работы пищеварительной системы (желудка, печени, поджелудочной, кишечника).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Нарушение работы почек и надпочечников.</a:t>
            </a: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Длительный стресс (</a:t>
            </a:r>
            <a:r>
              <a:rPr lang="ru-RU" sz="2400" dirty="0" err="1" smtClean="0">
                <a:cs typeface="Lato" pitchFamily="34" charset="0"/>
              </a:rPr>
              <a:t>глюкокортикоиды</a:t>
            </a:r>
            <a:r>
              <a:rPr lang="ru-RU" sz="2400" dirty="0" smtClean="0">
                <a:cs typeface="Lato" pitchFamily="34" charset="0"/>
              </a:rPr>
              <a:t> подавляют синтез соединительной ткани).</a:t>
            </a:r>
            <a:endParaRPr lang="ru-RU" sz="2400" dirty="0" smtClean="0">
              <a:cs typeface="Lato" pitchFamily="34" charset="0"/>
            </a:endParaRPr>
          </a:p>
          <a:p>
            <a:pPr marL="457200" indent="-457200">
              <a:buSzPct val="100000"/>
              <a:buAutoNum type="arabicPeriod"/>
              <a:defRPr sz="2300"/>
            </a:pPr>
            <a:r>
              <a:rPr lang="ru-RU" sz="2400" dirty="0" smtClean="0">
                <a:cs typeface="Lato" pitchFamily="34" charset="0"/>
              </a:rPr>
              <a:t>Малоподвижный образ жизни.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142852"/>
            <a:ext cx="54965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Причины нарушения синтеза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соединительной ткани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2033</Words>
  <PresentationFormat>Экран (4:3)</PresentationFormat>
  <Paragraphs>281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13</cp:revision>
  <dcterms:created xsi:type="dcterms:W3CDTF">2026-04-14T12:26:04Z</dcterms:created>
  <dcterms:modified xsi:type="dcterms:W3CDTF">2026-04-15T08:03:39Z</dcterms:modified>
</cp:coreProperties>
</file>