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87" r:id="rId5"/>
    <p:sldId id="261" r:id="rId6"/>
    <p:sldId id="262" r:id="rId7"/>
    <p:sldId id="260" r:id="rId8"/>
    <p:sldId id="263" r:id="rId9"/>
    <p:sldId id="264" r:id="rId10"/>
    <p:sldId id="265" r:id="rId11"/>
    <p:sldId id="266" r:id="rId12"/>
    <p:sldId id="267" r:id="rId13"/>
    <p:sldId id="288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1" r:id="rId27"/>
    <p:sldId id="280" r:id="rId28"/>
    <p:sldId id="283" r:id="rId29"/>
    <p:sldId id="282" r:id="rId30"/>
    <p:sldId id="292" r:id="rId31"/>
    <p:sldId id="284" r:id="rId32"/>
    <p:sldId id="285" r:id="rId33"/>
    <p:sldId id="289" r:id="rId34"/>
    <p:sldId id="286" r:id="rId35"/>
    <p:sldId id="290" r:id="rId36"/>
    <p:sldId id="291" r:id="rId37"/>
    <p:sldId id="293" r:id="rId38"/>
    <p:sldId id="294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7146"/>
    <a:srgbClr val="336699"/>
    <a:srgbClr val="0066CC"/>
    <a:srgbClr val="A380B2"/>
    <a:srgbClr val="A56FC3"/>
    <a:srgbClr val="A377B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22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7" y="1214422"/>
            <a:ext cx="778674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bg2">
                    <a:lumMod val="50000"/>
                  </a:schemeClr>
                </a:solidFill>
              </a:rPr>
              <a:t>Железы внутренней секреции</a:t>
            </a:r>
          </a:p>
          <a:p>
            <a:pPr algn="ctr"/>
            <a:endParaRPr lang="ru-RU" sz="48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ru-RU" sz="4800" b="1" dirty="0" smtClean="0">
                <a:solidFill>
                  <a:schemeClr val="bg2">
                    <a:lumMod val="50000"/>
                  </a:schemeClr>
                </a:solidFill>
              </a:rPr>
              <a:t>Гармонизация и поддержка травами</a:t>
            </a:r>
            <a:endParaRPr lang="ru-RU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86116" y="0"/>
            <a:ext cx="21125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27146"/>
                </a:solidFill>
              </a:rPr>
              <a:t>Пролактин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48" y="785794"/>
            <a:ext cx="8001056" cy="5047536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300" b="1" u="sng" dirty="0" smtClean="0"/>
              <a:t>Обеспечивает лактацию </a:t>
            </a:r>
            <a:r>
              <a:rPr lang="ru-RU" sz="2300" dirty="0" smtClean="0"/>
              <a:t>(увеличение молочных желёз, задержка жидкости, торможение жирового обмена, снижение выработки половых гормонов, снижение либидо и др.). </a:t>
            </a:r>
            <a:br>
              <a:rPr lang="ru-RU" sz="2300" dirty="0" smtClean="0"/>
            </a:br>
            <a:r>
              <a:rPr lang="ru-RU" sz="2300" b="1" u="sng" dirty="0" smtClean="0"/>
              <a:t>Повышение вне лактации</a:t>
            </a:r>
            <a:r>
              <a:rPr lang="ru-RU" sz="2300" u="sng" dirty="0" smtClean="0"/>
              <a:t> </a:t>
            </a:r>
            <a:r>
              <a:rPr lang="ru-RU" sz="2300" dirty="0" smtClean="0"/>
              <a:t>ведёт к набору веса (мол. железы и живот), отёкам, снижению выработки половых гормонов.</a:t>
            </a:r>
            <a:br>
              <a:rPr lang="ru-RU" sz="2300" dirty="0" smtClean="0"/>
            </a:br>
            <a:r>
              <a:rPr lang="ru-RU" sz="2300" b="1" u="sng" dirty="0" smtClean="0"/>
              <a:t>Причины повышения</a:t>
            </a:r>
            <a:r>
              <a:rPr lang="ru-RU" sz="2300" dirty="0" smtClean="0"/>
              <a:t>: стресс, гипоксия, гипотиреоз, хронические проблемы почек и печени, проблемы половых желёз, нарушение мозгового кровообращения.</a:t>
            </a:r>
            <a:br>
              <a:rPr lang="ru-RU" sz="2300" dirty="0" smtClean="0"/>
            </a:br>
            <a:r>
              <a:rPr lang="ru-RU" sz="2300" b="1" u="sng" dirty="0" smtClean="0"/>
              <a:t>Что делаем</a:t>
            </a:r>
            <a:r>
              <a:rPr lang="ru-RU" sz="2300" dirty="0" smtClean="0"/>
              <a:t>. </a:t>
            </a:r>
            <a:br>
              <a:rPr lang="ru-RU" sz="2300" dirty="0" smtClean="0"/>
            </a:br>
            <a:r>
              <a:rPr lang="ru-RU" sz="2300" dirty="0" smtClean="0"/>
              <a:t>1. Разбираемся с перечисленными проблемами.</a:t>
            </a:r>
            <a:br>
              <a:rPr lang="ru-RU" sz="2300" dirty="0" smtClean="0"/>
            </a:br>
            <a:r>
              <a:rPr lang="ru-RU" sz="2300" dirty="0" smtClean="0"/>
              <a:t>2. Травы, снижающие пролактин: шалфей, иссоп, частуха подорожниковая, вероники, лист грецкого ореха, </a:t>
            </a:r>
            <a:r>
              <a:rPr lang="ru-RU" sz="2300" dirty="0" err="1" smtClean="0"/>
              <a:t>витекс</a:t>
            </a:r>
            <a:r>
              <a:rPr lang="ru-RU" sz="2300" dirty="0" smtClean="0"/>
              <a:t>, </a:t>
            </a:r>
            <a:r>
              <a:rPr lang="ru-RU" sz="2300" dirty="0" err="1" smtClean="0"/>
              <a:t>клопогон</a:t>
            </a:r>
            <a:r>
              <a:rPr lang="ru-RU" sz="2300" dirty="0" smtClean="0"/>
              <a:t>. Эти же травы уберут молоко.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1604" y="6000768"/>
            <a:ext cx="56464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На фоне лактации не пытаемся худеть!!!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14612" y="0"/>
            <a:ext cx="38647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27146"/>
                </a:solidFill>
              </a:rPr>
              <a:t>Щитовидная железа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100" y="928670"/>
            <a:ext cx="6720173" cy="3416320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b="1" u="sng" dirty="0" smtClean="0"/>
              <a:t>Координирует и регулирует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1. Рост тела, регенерация, обновление тканей.</a:t>
            </a:r>
            <a:br>
              <a:rPr lang="ru-RU" sz="2400" dirty="0" smtClean="0"/>
            </a:br>
            <a:r>
              <a:rPr lang="ru-RU" sz="2400" dirty="0" smtClean="0"/>
              <a:t>2. Липидный, углеводный и минеральный обмен.</a:t>
            </a:r>
            <a:br>
              <a:rPr lang="ru-RU" sz="2400" dirty="0" smtClean="0"/>
            </a:br>
            <a:r>
              <a:rPr lang="ru-RU" sz="2400" dirty="0" smtClean="0"/>
              <a:t>3. Кислородный баланс.</a:t>
            </a:r>
          </a:p>
          <a:p>
            <a:r>
              <a:rPr lang="ru-RU" sz="2400" dirty="0" smtClean="0"/>
              <a:t>4. Водный баланс.</a:t>
            </a:r>
            <a:br>
              <a:rPr lang="ru-RU" sz="2400" dirty="0" smtClean="0"/>
            </a:br>
            <a:r>
              <a:rPr lang="ru-RU" sz="2400" dirty="0" smtClean="0"/>
              <a:t>5. </a:t>
            </a:r>
            <a:r>
              <a:rPr lang="ru-RU" sz="2400" dirty="0" smtClean="0"/>
              <a:t>Терморегуляция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smtClean="0"/>
              <a:t>6. Синтез половых клеток.</a:t>
            </a:r>
            <a:br>
              <a:rPr lang="ru-RU" sz="2400" dirty="0" smtClean="0"/>
            </a:br>
            <a:r>
              <a:rPr lang="ru-RU" sz="2400" dirty="0" smtClean="0"/>
              <a:t>7. Синтез эритроцитов.</a:t>
            </a:r>
          </a:p>
          <a:p>
            <a:r>
              <a:rPr lang="ru-RU" sz="2400" dirty="0" smtClean="0"/>
              <a:t>8. Общую энергию, настроение.</a:t>
            </a:r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785794"/>
            <a:ext cx="8358246" cy="5847755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b="1" dirty="0" smtClean="0"/>
              <a:t>1. Тироксин (Т4)</a:t>
            </a:r>
            <a:r>
              <a:rPr lang="ru-RU" sz="2200" dirty="0" smtClean="0"/>
              <a:t> - синтез и концентрация в ЩЖ. Регуляция обменных и синтетических процессов.</a:t>
            </a:r>
          </a:p>
          <a:p>
            <a:r>
              <a:rPr lang="ru-RU" sz="2200" b="1" dirty="0" smtClean="0"/>
              <a:t>2.</a:t>
            </a:r>
            <a:r>
              <a:rPr lang="ru-RU" sz="2200" dirty="0" smtClean="0"/>
              <a:t> </a:t>
            </a:r>
            <a:r>
              <a:rPr lang="ru-RU" sz="2200" b="1" dirty="0" err="1" smtClean="0"/>
              <a:t>Трийодтиронин</a:t>
            </a:r>
            <a:r>
              <a:rPr lang="ru-RU" sz="2200" b="1" dirty="0" smtClean="0"/>
              <a:t> (Т3) </a:t>
            </a:r>
            <a:r>
              <a:rPr lang="ru-RU" sz="2200" dirty="0" smtClean="0"/>
              <a:t>– синтез в ЩЖ + в печени и почках из тироксина при отщеплении йода. Более активная форма гормона.</a:t>
            </a:r>
            <a:r>
              <a:rPr lang="ru-RU" sz="2200" dirty="0" smtClean="0"/>
              <a:t> </a:t>
            </a:r>
            <a:r>
              <a:rPr lang="ru-RU" sz="2200" dirty="0" smtClean="0"/>
              <a:t>Регулирует </a:t>
            </a:r>
            <a:r>
              <a:rPr lang="ru-RU" sz="2200" dirty="0" smtClean="0"/>
              <a:t>скорость потребления тканями кислорода, </a:t>
            </a:r>
            <a:r>
              <a:rPr lang="ru-RU" sz="2200" dirty="0" smtClean="0"/>
              <a:t>обменные и синтетические процессы, </a:t>
            </a:r>
            <a:r>
              <a:rPr lang="ru-RU" sz="2200" dirty="0" smtClean="0"/>
              <a:t>усиливает действие инсулина и гормона </a:t>
            </a:r>
            <a:r>
              <a:rPr lang="ru-RU" sz="2200" dirty="0" smtClean="0"/>
              <a:t>роста, способствует </a:t>
            </a:r>
            <a:r>
              <a:rPr lang="ru-RU" sz="2200" dirty="0" smtClean="0"/>
              <a:t>росту костей, синтезу </a:t>
            </a:r>
            <a:r>
              <a:rPr lang="ru-RU" sz="2200" dirty="0" smtClean="0"/>
              <a:t>стимулирует </a:t>
            </a:r>
            <a:r>
              <a:rPr lang="ru-RU" sz="2200" dirty="0" smtClean="0"/>
              <a:t>моторную функцию кишечника, синтез половых гормонов, </a:t>
            </a:r>
            <a:r>
              <a:rPr lang="ru-RU" sz="2200" dirty="0" smtClean="0"/>
              <a:t>у детей – рост тела и развитие </a:t>
            </a:r>
            <a:r>
              <a:rPr lang="ru-RU" sz="2200" dirty="0" err="1" smtClean="0"/>
              <a:t>цнс</a:t>
            </a:r>
            <a:r>
              <a:rPr lang="ru-RU" sz="2200" dirty="0" smtClean="0"/>
              <a:t>.</a:t>
            </a:r>
            <a:br>
              <a:rPr lang="ru-RU" sz="2200" dirty="0" smtClean="0"/>
            </a:br>
            <a:r>
              <a:rPr lang="ru-RU" sz="2200" b="1" dirty="0" smtClean="0"/>
              <a:t>3. </a:t>
            </a:r>
            <a:r>
              <a:rPr lang="ru-RU" sz="2200" b="1" dirty="0" err="1" smtClean="0"/>
              <a:t>Кальцитонин</a:t>
            </a:r>
            <a:r>
              <a:rPr lang="ru-RU" sz="2200" dirty="0" smtClean="0"/>
              <a:t>. Регуляция кальциевого и фосфорного обмена. Понижение концентрации в крови. Стимулирует синтез костной ткани. На выработку влияет уровень половых гормонов.</a:t>
            </a:r>
            <a:br>
              <a:rPr lang="ru-RU" sz="2200" dirty="0" smtClean="0"/>
            </a:br>
            <a:r>
              <a:rPr lang="ru-RU" sz="2200" b="1" dirty="0" smtClean="0"/>
              <a:t>4. Паратиреоидный гормон.</a:t>
            </a:r>
            <a:r>
              <a:rPr lang="ru-RU" sz="2200" b="1" dirty="0" smtClean="0"/>
              <a:t> </a:t>
            </a:r>
            <a:r>
              <a:rPr lang="ru-RU" sz="2200" dirty="0" smtClean="0"/>
              <a:t>Регуляция кальциевого и фосфорного обмена</a:t>
            </a:r>
            <a:r>
              <a:rPr lang="ru-RU" sz="2200" dirty="0" smtClean="0"/>
              <a:t>. Поддержание концентрации кальция и фосфора в тканях. Усиление всасывания </a:t>
            </a:r>
            <a:r>
              <a:rPr lang="ru-RU" sz="2200" dirty="0" err="1" smtClean="0"/>
              <a:t>Са</a:t>
            </a:r>
            <a:r>
              <a:rPr lang="ru-RU" sz="2200" dirty="0" smtClean="0"/>
              <a:t> из кишечника, обратное всасывание </a:t>
            </a:r>
            <a:r>
              <a:rPr lang="ru-RU" sz="2200" dirty="0" err="1" smtClean="0"/>
              <a:t>Са</a:t>
            </a:r>
            <a:r>
              <a:rPr lang="ru-RU" sz="2200" dirty="0" smtClean="0"/>
              <a:t> почками и разрушения костной ткани с освобождением кальция и фосфора.</a:t>
            </a:r>
            <a:endParaRPr lang="ru-RU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252975" y="142852"/>
            <a:ext cx="88910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27146"/>
                </a:solidFill>
              </a:rPr>
              <a:t>Гормоны щитовидной и паращитовидной желёз</a:t>
            </a:r>
            <a:endParaRPr lang="ru-RU" sz="3200" b="1" dirty="0">
              <a:solidFill>
                <a:srgbClr val="827146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1"/>
          <p:cNvSpPr txBox="1"/>
          <p:nvPr/>
        </p:nvSpPr>
        <p:spPr>
          <a:xfrm>
            <a:off x="714348" y="142852"/>
            <a:ext cx="8001056" cy="4985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spAutoFit/>
          </a:bodyPr>
          <a:lstStyle>
            <a:lvl1pPr algn="ctr" defTabSz="1828787">
              <a:lnSpc>
                <a:spcPct val="90000"/>
              </a:lnSpc>
              <a:defRPr sz="3600" b="1">
                <a:solidFill>
                  <a:srgbClr val="41877A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ru-RU" dirty="0" smtClean="0">
                <a:solidFill>
                  <a:srgbClr val="827146"/>
                </a:solidFill>
              </a:rPr>
              <a:t>Регуляция концентрации гормонов</a:t>
            </a:r>
            <a:endParaRPr>
              <a:solidFill>
                <a:srgbClr val="827146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857752" y="1214422"/>
            <a:ext cx="1785950" cy="114300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072066" y="1571612"/>
            <a:ext cx="1409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Lato Regular"/>
              </a:rPr>
              <a:t>Гипофиз</a:t>
            </a:r>
            <a:endParaRPr lang="ru-RU" sz="2400" dirty="0">
              <a:latin typeface="Lato Regular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429124" y="2928934"/>
            <a:ext cx="2714644" cy="114300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857752" y="3143248"/>
            <a:ext cx="2000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Lato Regular"/>
              </a:rPr>
              <a:t>Щитовидная железа</a:t>
            </a:r>
            <a:endParaRPr lang="ru-RU" sz="2400" dirty="0">
              <a:latin typeface="Lato Regular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5643570" y="2428868"/>
            <a:ext cx="28575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6357950" y="2285992"/>
            <a:ext cx="2549672" cy="646331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ru-RU" dirty="0" err="1" smtClean="0">
                <a:latin typeface="Lato Regular"/>
              </a:rPr>
              <a:t>Тиреотропный</a:t>
            </a:r>
            <a:r>
              <a:rPr lang="ru-RU" dirty="0" smtClean="0">
                <a:latin typeface="Lato Regular"/>
              </a:rPr>
              <a:t> гормон</a:t>
            </a:r>
          </a:p>
          <a:p>
            <a:pPr algn="ctr"/>
            <a:r>
              <a:rPr lang="ru-RU" dirty="0" smtClean="0">
                <a:latin typeface="Lato Regular"/>
              </a:rPr>
              <a:t> (ТТГ)</a:t>
            </a:r>
            <a:endParaRPr lang="ru-RU" dirty="0">
              <a:latin typeface="Lato Regular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71472" y="1071546"/>
            <a:ext cx="2357454" cy="121444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714348" y="1428736"/>
            <a:ext cx="2077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Lato Regular"/>
              </a:rPr>
              <a:t>Гипоталамус</a:t>
            </a:r>
            <a:endParaRPr lang="ru-RU" sz="2400" dirty="0">
              <a:latin typeface="Lato Regular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86578" y="4286256"/>
            <a:ext cx="1578317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ru-RU" dirty="0" err="1" smtClean="0">
                <a:latin typeface="Lato Regular"/>
              </a:rPr>
              <a:t>Кальцитонин</a:t>
            </a:r>
            <a:endParaRPr lang="ru-RU" dirty="0">
              <a:latin typeface="Lato Regular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3071802" y="1643050"/>
            <a:ext cx="164307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 rot="18810419">
            <a:off x="6925130" y="3913304"/>
            <a:ext cx="285752" cy="3078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3143240" y="928670"/>
            <a:ext cx="1728230" cy="646331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ru-RU" dirty="0" err="1" smtClean="0">
                <a:latin typeface="Lato Regular"/>
              </a:rPr>
              <a:t>Тиреолиберин</a:t>
            </a:r>
            <a:endParaRPr lang="ru-RU" dirty="0" smtClean="0">
              <a:latin typeface="Lato Regular"/>
            </a:endParaRPr>
          </a:p>
          <a:p>
            <a:pPr algn="ctr"/>
            <a:r>
              <a:rPr lang="ru-RU" dirty="0" smtClean="0">
                <a:latin typeface="Lato Regular"/>
              </a:rPr>
              <a:t>(ТРГ)</a:t>
            </a:r>
            <a:endParaRPr lang="ru-RU" dirty="0">
              <a:latin typeface="Lato Regular"/>
            </a:endParaRPr>
          </a:p>
        </p:txBody>
      </p:sp>
      <p:sp>
        <p:nvSpPr>
          <p:cNvPr id="31" name="Стрелка вниз 30"/>
          <p:cNvSpPr/>
          <p:nvPr/>
        </p:nvSpPr>
        <p:spPr>
          <a:xfrm rot="2229960">
            <a:off x="4350208" y="3912683"/>
            <a:ext cx="285752" cy="3078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2643174" y="4286256"/>
            <a:ext cx="2317879" cy="646331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Lato Regular"/>
              </a:rPr>
              <a:t>Тироксин (Т4)</a:t>
            </a:r>
          </a:p>
          <a:p>
            <a:pPr algn="ctr"/>
            <a:r>
              <a:rPr lang="ru-RU" dirty="0" err="1" smtClean="0">
                <a:latin typeface="Lato Regular"/>
              </a:rPr>
              <a:t>Трийодтиронин</a:t>
            </a:r>
            <a:r>
              <a:rPr lang="ru-RU" dirty="0" smtClean="0">
                <a:latin typeface="Lato Regular"/>
              </a:rPr>
              <a:t> (Т3)</a:t>
            </a:r>
            <a:endParaRPr lang="ru-RU" dirty="0">
              <a:latin typeface="Lato Regular"/>
            </a:endParaRPr>
          </a:p>
        </p:txBody>
      </p:sp>
      <p:sp>
        <p:nvSpPr>
          <p:cNvPr id="33" name="Выгнутая вверх стрелка 32"/>
          <p:cNvSpPr/>
          <p:nvPr/>
        </p:nvSpPr>
        <p:spPr>
          <a:xfrm rot="14386032">
            <a:off x="306690" y="3338417"/>
            <a:ext cx="2685797" cy="434341"/>
          </a:xfrm>
          <a:prstGeom prst="curvedDownArrow">
            <a:avLst>
              <a:gd name="adj1" fmla="val 25000"/>
              <a:gd name="adj2" fmla="val 50000"/>
              <a:gd name="adj3" fmla="val 16538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785918" y="2357430"/>
            <a:ext cx="1643074" cy="1754326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Lato Regular"/>
              </a:rPr>
              <a:t>Т3 и Т4 в достаточной концентрации блокируют выработку </a:t>
            </a:r>
          </a:p>
          <a:p>
            <a:pPr algn="ctr"/>
            <a:r>
              <a:rPr lang="ru-RU" dirty="0" smtClean="0">
                <a:latin typeface="Lato Regular"/>
              </a:rPr>
              <a:t>ТРГ и ТТГ</a:t>
            </a:r>
            <a:endParaRPr lang="ru-RU" dirty="0">
              <a:latin typeface="Lato Regular"/>
            </a:endParaRPr>
          </a:p>
        </p:txBody>
      </p:sp>
      <p:sp>
        <p:nvSpPr>
          <p:cNvPr id="35" name="Выгнутая вверх стрелка 34"/>
          <p:cNvSpPr/>
          <p:nvPr/>
        </p:nvSpPr>
        <p:spPr>
          <a:xfrm rot="17921582">
            <a:off x="2818150" y="2739040"/>
            <a:ext cx="2597678" cy="568468"/>
          </a:xfrm>
          <a:prstGeom prst="curvedDownArrow">
            <a:avLst>
              <a:gd name="adj1" fmla="val 25000"/>
              <a:gd name="adj2" fmla="val 50000"/>
              <a:gd name="adj3" fmla="val 16538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TextBox 10"/>
          <p:cNvSpPr txBox="1"/>
          <p:nvPr/>
        </p:nvSpPr>
        <p:spPr>
          <a:xfrm>
            <a:off x="1714480" y="5072074"/>
            <a:ext cx="6215106" cy="1631212"/>
          </a:xfrm>
          <a:prstGeom prst="rect">
            <a:avLst/>
          </a:prstGeom>
          <a:ln w="19050">
            <a:solidFill>
              <a:schemeClr val="bg2">
                <a:lumMod val="50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sz="2300" u="sng">
                <a:solidFill>
                  <a:srgbClr val="41877A"/>
                </a:solidFill>
                <a:latin typeface="Lato SemiBold"/>
                <a:ea typeface="Lato SemiBold"/>
                <a:cs typeface="Lato SemiBold"/>
                <a:sym typeface="Lato SemiBold"/>
              </a:defRPr>
            </a:pPr>
            <a:r>
              <a:rPr lang="ru-RU" sz="2000" dirty="0" smtClean="0">
                <a:solidFill>
                  <a:srgbClr val="827146"/>
                </a:solidFill>
              </a:rPr>
              <a:t>Выработка ТРГ и ТТГ снижается при:</a:t>
            </a:r>
            <a:endParaRPr sz="2000">
              <a:solidFill>
                <a:srgbClr val="827146"/>
              </a:solidFill>
            </a:endParaRP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sz="2000" dirty="0" smtClean="0"/>
              <a:t>Высоком уровне Т3 и </a:t>
            </a:r>
            <a:r>
              <a:rPr lang="ru-RU" sz="2000" dirty="0" smtClean="0"/>
              <a:t>Т4.</a:t>
            </a:r>
            <a:endParaRPr lang="ru-RU" sz="2000" dirty="0" smtClean="0"/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sz="2000" dirty="0" smtClean="0"/>
              <a:t>Избытке </a:t>
            </a:r>
            <a:r>
              <a:rPr lang="ru-RU" sz="2000" dirty="0" smtClean="0"/>
              <a:t>йода</a:t>
            </a:r>
            <a:r>
              <a:rPr lang="ru-RU" sz="2000" dirty="0" smtClean="0">
                <a:latin typeface="Calibri" pitchFamily="34" charset="0"/>
              </a:rPr>
              <a:t>.</a:t>
            </a:r>
            <a:endParaRPr lang="ru-RU" sz="2000" dirty="0" smtClean="0"/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sz="2000" dirty="0" smtClean="0"/>
              <a:t>Повышенной </a:t>
            </a:r>
            <a:r>
              <a:rPr lang="ru-RU" sz="2000" dirty="0" smtClean="0"/>
              <a:t>температуре.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sz="2000" dirty="0" smtClean="0"/>
              <a:t>Стрессе физиологическом или нервном.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928662" y="928670"/>
            <a:ext cx="7500990" cy="3631759"/>
          </a:xfrm>
          <a:prstGeom prst="rect">
            <a:avLst/>
          </a:prstGeom>
          <a:ln w="19050">
            <a:solidFill>
              <a:schemeClr val="bg2">
                <a:lumMod val="50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sz="2300" u="sng">
                <a:solidFill>
                  <a:srgbClr val="41877A"/>
                </a:solidFill>
                <a:latin typeface="Lato SemiBold"/>
                <a:ea typeface="Lato SemiBold"/>
                <a:cs typeface="Lato SemiBold"/>
                <a:sym typeface="Lato SemiBold"/>
              </a:defRPr>
            </a:pPr>
            <a:r>
              <a:rPr lang="ru-RU" dirty="0" smtClean="0">
                <a:solidFill>
                  <a:srgbClr val="827146"/>
                </a:solidFill>
              </a:rPr>
              <a:t>Печень</a:t>
            </a:r>
            <a:r>
              <a:rPr smtClean="0">
                <a:solidFill>
                  <a:srgbClr val="827146"/>
                </a:solidFill>
              </a:rPr>
              <a:t>:</a:t>
            </a:r>
            <a:endParaRPr>
              <a:solidFill>
                <a:srgbClr val="827146"/>
              </a:solidFill>
            </a:endParaRP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Захватывает Т3 и Т4. Превращает Т4 в Т3 и обратно</a:t>
            </a:r>
            <a:r>
              <a:rPr smtClean="0">
                <a:latin typeface="Calibri" pitchFamily="34" charset="0"/>
              </a:rPr>
              <a:t>.</a:t>
            </a:r>
            <a:r>
              <a:rPr lang="ru-RU" dirty="0" smtClean="0">
                <a:latin typeface="Calibri" pitchFamily="34" charset="0"/>
              </a:rPr>
              <a:t> В печени содержится «запас» гормонов щитовидной железы, который, при необходимости, выбрасывается в плазму крови.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Синтезирует белки, связывающие Т4 иТ3 в плазме крови.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Разлагает и выводят из организма избыток гормонов.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Т3 и Т4 усиливают в печени распад гликогена и освобождение глюкозы.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00232" y="142852"/>
            <a:ext cx="55415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27146"/>
                </a:solidFill>
              </a:rPr>
              <a:t>Щитовидная железа и печень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4" name="TextBox 7"/>
          <p:cNvSpPr txBox="1"/>
          <p:nvPr/>
        </p:nvSpPr>
        <p:spPr>
          <a:xfrm>
            <a:off x="928662" y="5000636"/>
            <a:ext cx="7338112" cy="830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2400">
                <a:solidFill>
                  <a:srgbClr val="984807"/>
                </a:solidFill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При плохой работе печени не бывает хорошей работы щитовидной железы.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714348" y="1214422"/>
            <a:ext cx="7786742" cy="3277816"/>
          </a:xfrm>
          <a:prstGeom prst="rect">
            <a:avLst/>
          </a:prstGeom>
          <a:ln w="19050">
            <a:solidFill>
              <a:schemeClr val="bg2">
                <a:lumMod val="50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1. Нарушение </a:t>
            </a:r>
            <a:r>
              <a:rPr lang="ru-RU" dirty="0" smtClean="0"/>
              <a:t>баланса гормонов щитовидной железы ведёт к нарушению баланса метаболизма глюкозы. При этом нарушается и баланс инсулина и глюкагона</a:t>
            </a:r>
            <a:r>
              <a:rPr lang="ru-RU" dirty="0" smtClean="0"/>
              <a:t>. Нарушается нормальная работа щитовидной железы.</a:t>
            </a:r>
          </a:p>
          <a:p>
            <a:pPr indent="-457200">
              <a:buSzPct val="100000"/>
              <a:buFontTx/>
              <a:buChar char="-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endParaRPr lang="ru-RU" dirty="0" smtClean="0"/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2. Избыток </a:t>
            </a:r>
            <a:r>
              <a:rPr lang="ru-RU" dirty="0" smtClean="0"/>
              <a:t>инсулина тормозит выработку гормонов щитовидной железы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При избыточном синтезе инсулина (процессы, связанные с опухолями) развивается гипотиреоз.</a:t>
            </a:r>
            <a:endParaRPr lang="ru-RU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000100" y="214290"/>
            <a:ext cx="72186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27146"/>
                </a:solidFill>
              </a:rPr>
              <a:t>Щитовидная и поджелудочная железы</a:t>
            </a:r>
            <a:endParaRPr lang="ru-RU" sz="3200" b="1" dirty="0">
              <a:solidFill>
                <a:srgbClr val="827146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7554" y="0"/>
            <a:ext cx="2220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27146"/>
                </a:solidFill>
              </a:rPr>
              <a:t>Гипотиреоз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3" name="TextBox 9"/>
          <p:cNvSpPr txBox="1"/>
          <p:nvPr/>
        </p:nvSpPr>
        <p:spPr>
          <a:xfrm>
            <a:off x="571472" y="571480"/>
            <a:ext cx="8001056" cy="5047532"/>
          </a:xfrm>
          <a:prstGeom prst="rect">
            <a:avLst/>
          </a:prstGeom>
          <a:ln w="19050">
            <a:solidFill>
              <a:schemeClr val="bg2">
                <a:lumMod val="50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sz="2300" u="sng">
                <a:solidFill>
                  <a:srgbClr val="41877A"/>
                </a:solidFill>
                <a:latin typeface="Lato SemiBold"/>
                <a:ea typeface="Lato SemiBold"/>
                <a:cs typeface="Lato SemiBold"/>
                <a:sym typeface="Lato SemiBold"/>
              </a:defRPr>
            </a:pPr>
            <a:r>
              <a:rPr b="1">
                <a:solidFill>
                  <a:srgbClr val="827146"/>
                </a:solidFill>
                <a:latin typeface="Calibri" pitchFamily="34" charset="0"/>
              </a:rPr>
              <a:t>Причины: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Слабость работы щитовидной железы, передающаяся по </a:t>
            </a:r>
            <a:r>
              <a:rPr lang="ru-RU" dirty="0" smtClean="0">
                <a:latin typeface="Calibri" pitchFamily="34" charset="0"/>
              </a:rPr>
              <a:t>наследству, </a:t>
            </a:r>
            <a:r>
              <a:rPr lang="ru-RU" dirty="0" smtClean="0">
                <a:latin typeface="Calibri" pitchFamily="34" charset="0"/>
              </a:rPr>
              <a:t>маленький объём ЩЖ</a:t>
            </a:r>
            <a:r>
              <a:rPr smtClean="0">
                <a:latin typeface="Calibri" pitchFamily="34" charset="0"/>
              </a:rPr>
              <a:t>.</a:t>
            </a:r>
            <a:endParaRPr>
              <a:latin typeface="Calibri" pitchFamily="34" charset="0"/>
            </a:endParaRP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smtClean="0">
                <a:latin typeface="Calibri" pitchFamily="34" charset="0"/>
              </a:rPr>
              <a:t>Перерасход </a:t>
            </a:r>
            <a:r>
              <a:rPr>
                <a:latin typeface="Calibri" pitchFamily="34" charset="0"/>
              </a:rPr>
              <a:t>сил и их дефицит («пустота </a:t>
            </a:r>
            <a:r>
              <a:rPr>
                <a:latin typeface="Calibri" pitchFamily="34" charset="0"/>
              </a:rPr>
              <a:t>ци</a:t>
            </a:r>
            <a:r>
              <a:rPr smtClean="0">
                <a:latin typeface="Calibri" pitchFamily="34" charset="0"/>
              </a:rPr>
              <a:t>»)</a:t>
            </a:r>
            <a:r>
              <a:rPr lang="ru-RU" dirty="0" smtClean="0">
                <a:latin typeface="Calibri" pitchFamily="34" charset="0"/>
              </a:rPr>
              <a:t> (стресс, старость, чрезмерная нагрузка, как умственная, так и </a:t>
            </a:r>
            <a:r>
              <a:rPr lang="ru-RU" dirty="0" smtClean="0">
                <a:latin typeface="Calibri" pitchFamily="34" charset="0"/>
              </a:rPr>
              <a:t>физическая, голод и др.).</a:t>
            </a:r>
            <a:endParaRPr lang="ru-RU" dirty="0" smtClean="0">
              <a:latin typeface="Calibri" pitchFamily="34" charset="0"/>
            </a:endParaRP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Плохая работа печени.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Нарушение мозгового кровообращения.</a:t>
            </a:r>
          </a:p>
          <a:p>
            <a:pPr indent="-457200">
              <a:buSzPct val="100000"/>
              <a:buFontTx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Приём препаратов, нарушающих метаболизм гормонов ЩЖ: </a:t>
            </a:r>
            <a:r>
              <a:rPr lang="ru-RU" dirty="0" err="1" smtClean="0">
                <a:latin typeface="Calibri" pitchFamily="34" charset="0"/>
              </a:rPr>
              <a:t>адреноблокаторов</a:t>
            </a:r>
            <a:r>
              <a:rPr lang="ru-RU" dirty="0" smtClean="0">
                <a:latin typeface="Calibri" pitchFamily="34" charset="0"/>
              </a:rPr>
              <a:t>, гепарина, </a:t>
            </a:r>
            <a:r>
              <a:rPr lang="ru-RU" dirty="0" err="1" smtClean="0">
                <a:latin typeface="Calibri" pitchFamily="34" charset="0"/>
              </a:rPr>
              <a:t>глюкокортикоидов</a:t>
            </a:r>
            <a:r>
              <a:rPr lang="ru-RU" dirty="0" smtClean="0">
                <a:latin typeface="Calibri" pitchFamily="34" charset="0"/>
              </a:rPr>
              <a:t>, </a:t>
            </a:r>
            <a:r>
              <a:rPr lang="ru-RU" dirty="0" err="1" smtClean="0">
                <a:latin typeface="Calibri" pitchFamily="34" charset="0"/>
              </a:rPr>
              <a:t>фуросемида</a:t>
            </a:r>
            <a:r>
              <a:rPr lang="ru-RU" dirty="0" smtClean="0">
                <a:latin typeface="Calibri" pitchFamily="34" charset="0"/>
              </a:rPr>
              <a:t>, антидепрессантов и др.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Отсутствие мотивации активно жить, страх отвечать за свои действия («я ничего не решаю», «всё равно ничего не получится», «я ничего не хочу»)</a:t>
            </a:r>
            <a:r>
              <a:rPr smtClean="0">
                <a:latin typeface="Calibri" pitchFamily="34" charset="0"/>
              </a:rPr>
              <a:t>.</a:t>
            </a:r>
            <a:endParaRPr lang="ru-RU" dirty="0" smtClean="0">
              <a:latin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5786454"/>
            <a:ext cx="8001056" cy="830997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Приём гормонов ЩЖ компенсирует дефицит, но, в свою очередь, подавляет выработку собственных гормонов. </a:t>
            </a: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0298" y="214290"/>
            <a:ext cx="4246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27146"/>
                </a:solidFill>
              </a:rPr>
              <a:t>Признаки гипотиреоза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8662" y="1000108"/>
            <a:ext cx="7572428" cy="2308324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400" dirty="0" smtClean="0"/>
              <a:t>Постоянный отёк, не зависящий от времени суток.</a:t>
            </a:r>
          </a:p>
          <a:p>
            <a:pPr marL="457200" indent="-457200">
              <a:buAutoNum type="arabicPeriod"/>
            </a:pPr>
            <a:r>
              <a:rPr lang="ru-RU" sz="2400" dirty="0" smtClean="0"/>
              <a:t>Увеличение веса. Локализация – бёдра, плечи.</a:t>
            </a:r>
          </a:p>
          <a:p>
            <a:pPr marL="457200" indent="-457200">
              <a:buAutoNum type="arabicPeriod"/>
            </a:pPr>
            <a:r>
              <a:rPr lang="ru-RU" sz="2400" dirty="0" smtClean="0"/>
              <a:t>Слабость, утомляемость.</a:t>
            </a:r>
          </a:p>
          <a:p>
            <a:pPr marL="457200" indent="-457200">
              <a:buAutoNum type="arabicPeriod"/>
            </a:pPr>
            <a:r>
              <a:rPr lang="ru-RU" sz="2400" dirty="0" smtClean="0"/>
              <a:t>У женщин детородного возраста – повторяющиеся выкидыши.</a:t>
            </a:r>
          </a:p>
          <a:p>
            <a:pPr marL="457200" indent="-457200">
              <a:buAutoNum type="arabicPeriod"/>
            </a:pPr>
            <a:r>
              <a:rPr lang="ru-RU" sz="2400" dirty="0" smtClean="0"/>
              <a:t>Укорочение и </a:t>
            </a:r>
            <a:r>
              <a:rPr lang="ru-RU" sz="2400" dirty="0" err="1" smtClean="0"/>
              <a:t>выпадание</a:t>
            </a:r>
            <a:r>
              <a:rPr lang="ru-RU" sz="2400" dirty="0" smtClean="0"/>
              <a:t> бровей. </a:t>
            </a:r>
            <a:endParaRPr lang="ru-RU" sz="2400" dirty="0"/>
          </a:p>
        </p:txBody>
      </p:sp>
      <p:pic>
        <p:nvPicPr>
          <p:cNvPr id="4" name="Рисунок 3" descr="506d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5984" y="3429000"/>
            <a:ext cx="4572032" cy="3034686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4546" y="142852"/>
            <a:ext cx="51934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27146"/>
                </a:solidFill>
              </a:rPr>
              <a:t>Что делать при гипотиреозе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857232"/>
            <a:ext cx="8001056" cy="5262979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400" dirty="0" smtClean="0"/>
              <a:t>Травы, улучшающие работу щитовидной железы.</a:t>
            </a:r>
          </a:p>
          <a:p>
            <a:pPr marL="457200" indent="-457200"/>
            <a:r>
              <a:rPr lang="ru-RU" sz="2400" dirty="0" smtClean="0"/>
              <a:t> </a:t>
            </a:r>
            <a:r>
              <a:rPr lang="ru-RU" sz="2400" dirty="0" smtClean="0"/>
              <a:t>     - Дурнишник. Содержит </a:t>
            </a:r>
            <a:r>
              <a:rPr lang="ru-RU" sz="2400" dirty="0" err="1" smtClean="0"/>
              <a:t>гормоноподобное</a:t>
            </a:r>
            <a:r>
              <a:rPr lang="ru-RU" sz="2400" dirty="0" smtClean="0"/>
              <a:t> вещество. Дозировка ½ ч. л. – 2 ст. л.</a:t>
            </a:r>
            <a:br>
              <a:rPr lang="ru-RU" sz="2400" dirty="0" smtClean="0"/>
            </a:br>
            <a:r>
              <a:rPr lang="ru-RU" sz="2400" dirty="0" smtClean="0"/>
              <a:t>- Бобовые: астрагал, софора, солодка, дрок, ракитник, клевер и др.</a:t>
            </a:r>
          </a:p>
          <a:p>
            <a:pPr marL="457200" indent="-457200"/>
            <a:r>
              <a:rPr lang="ru-RU" sz="2400" dirty="0" smtClean="0"/>
              <a:t> </a:t>
            </a:r>
            <a:r>
              <a:rPr lang="ru-RU" sz="2400" dirty="0" smtClean="0"/>
              <a:t>      - Травы, богатый йодом: дурнишник, ряска, плоды ольхи, плоды боярышника, грецкий орех, морские водоросли (ламинария, фукус и др.).</a:t>
            </a:r>
          </a:p>
          <a:p>
            <a:pPr marL="457200" indent="-457200">
              <a:buAutoNum type="arabicPeriod" startAt="2"/>
            </a:pPr>
            <a:r>
              <a:rPr lang="ru-RU" sz="2400" dirty="0" smtClean="0"/>
              <a:t>Травы, дающие силы (</a:t>
            </a:r>
            <a:r>
              <a:rPr lang="ru-RU" sz="2400" dirty="0" err="1" smtClean="0"/>
              <a:t>адаптогены</a:t>
            </a:r>
            <a:r>
              <a:rPr lang="ru-RU" sz="2400" dirty="0" smtClean="0"/>
              <a:t>, </a:t>
            </a:r>
            <a:r>
              <a:rPr lang="ru-RU" sz="2400" dirty="0" err="1" smtClean="0"/>
              <a:t>кардиотоники</a:t>
            </a:r>
            <a:r>
              <a:rPr lang="ru-RU" sz="2400" dirty="0" smtClean="0"/>
              <a:t>).</a:t>
            </a:r>
          </a:p>
          <a:p>
            <a:pPr marL="457200" indent="-457200">
              <a:buAutoNum type="arabicPeriod" startAt="2"/>
            </a:pPr>
            <a:r>
              <a:rPr lang="ru-RU" sz="2400" dirty="0" smtClean="0"/>
              <a:t>Травы, улучшающие мозговое кровообращение.</a:t>
            </a:r>
          </a:p>
          <a:p>
            <a:pPr marL="457200" indent="-457200">
              <a:buAutoNum type="arabicPeriod" startAt="2"/>
            </a:pPr>
            <a:r>
              <a:rPr lang="ru-RU" sz="2400" dirty="0" smtClean="0"/>
              <a:t>Травы, налаживающие работу пищеварения, в первую очередь – печени.</a:t>
            </a:r>
          </a:p>
          <a:p>
            <a:pPr marL="457200" indent="-457200">
              <a:buAutoNum type="arabicPeriod" startAt="2"/>
            </a:pPr>
            <a:r>
              <a:rPr lang="ru-RU" sz="2400" dirty="0" smtClean="0"/>
              <a:t>Жить активной жизнью, искать в жизни радость, не бояться пробовать новое.</a:t>
            </a:r>
            <a:endParaRPr lang="ru-RU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3108" y="142852"/>
            <a:ext cx="49530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27146"/>
                </a:solidFill>
              </a:rPr>
              <a:t>Аутоиммунный </a:t>
            </a:r>
            <a:r>
              <a:rPr lang="ru-RU" sz="3200" b="1" dirty="0" err="1" smtClean="0">
                <a:solidFill>
                  <a:srgbClr val="827146"/>
                </a:solidFill>
              </a:rPr>
              <a:t>тиреоидит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48" y="785794"/>
            <a:ext cx="7858180" cy="1154162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300" dirty="0" smtClean="0"/>
              <a:t>Организм вырабатывает антитела, нарушающие выработку гормонов (АТ к </a:t>
            </a:r>
            <a:r>
              <a:rPr lang="ru-RU" sz="2300" dirty="0" err="1" smtClean="0"/>
              <a:t>тиреоглобулину</a:t>
            </a:r>
            <a:r>
              <a:rPr lang="ru-RU" sz="2300" dirty="0" smtClean="0"/>
              <a:t> и АТ к </a:t>
            </a:r>
            <a:r>
              <a:rPr lang="ru-RU" sz="2300" dirty="0" err="1" smtClean="0"/>
              <a:t>тиреоидной</a:t>
            </a:r>
            <a:r>
              <a:rPr lang="ru-RU" sz="2300" dirty="0" smtClean="0"/>
              <a:t> </a:t>
            </a:r>
            <a:r>
              <a:rPr lang="ru-RU" sz="2300" dirty="0" err="1" smtClean="0"/>
              <a:t>пироксидазе</a:t>
            </a:r>
            <a:r>
              <a:rPr lang="ru-RU" sz="2300" dirty="0" smtClean="0"/>
              <a:t>).</a:t>
            </a:r>
            <a:endParaRPr lang="ru-RU" sz="2300" dirty="0"/>
          </a:p>
        </p:txBody>
      </p:sp>
      <p:sp>
        <p:nvSpPr>
          <p:cNvPr id="4" name="TextBox 3"/>
          <p:cNvSpPr txBox="1"/>
          <p:nvPr/>
        </p:nvSpPr>
        <p:spPr>
          <a:xfrm>
            <a:off x="714348" y="2000240"/>
            <a:ext cx="7858180" cy="2462213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b="1" u="sng" dirty="0" smtClean="0"/>
              <a:t>Причины.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1. Превышение собственных возможностей.  Установки «надо» и «должен».</a:t>
            </a:r>
          </a:p>
          <a:p>
            <a:pPr>
              <a:buFontTx/>
              <a:buChar char="-"/>
            </a:pPr>
            <a:r>
              <a:rPr lang="ru-RU" sz="2200" dirty="0" smtClean="0"/>
              <a:t>Стресс, страх, нервозность.</a:t>
            </a:r>
            <a:br>
              <a:rPr lang="ru-RU" sz="2200" dirty="0" smtClean="0"/>
            </a:br>
            <a:r>
              <a:rPr lang="ru-RU" sz="2200" dirty="0" smtClean="0"/>
              <a:t>- Нарушение пищеварения.</a:t>
            </a:r>
          </a:p>
          <a:p>
            <a:pPr>
              <a:buFontTx/>
              <a:buChar char="-"/>
            </a:pPr>
            <a:r>
              <a:rPr lang="ru-RU" sz="2200" dirty="0" smtClean="0"/>
              <a:t> </a:t>
            </a:r>
            <a:r>
              <a:rPr lang="ru-RU" sz="2200" dirty="0" smtClean="0"/>
              <a:t>Дефицит сна.</a:t>
            </a:r>
          </a:p>
          <a:p>
            <a:pPr>
              <a:buFontTx/>
              <a:buChar char="-"/>
            </a:pPr>
            <a:r>
              <a:rPr lang="ru-RU" sz="2200" dirty="0" smtClean="0"/>
              <a:t> </a:t>
            </a:r>
            <a:r>
              <a:rPr lang="ru-RU" sz="2200" dirty="0" smtClean="0"/>
              <a:t>Нарушение мозгового кровообращения.</a:t>
            </a:r>
            <a:endParaRPr lang="ru-RU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714348" y="4572008"/>
            <a:ext cx="7858180" cy="2123658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b="1" u="sng" dirty="0" smtClean="0"/>
              <a:t>Проявления.</a:t>
            </a:r>
            <a:r>
              <a:rPr lang="ru-RU" sz="2200" dirty="0" smtClean="0"/>
              <a:t>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- Нервозность, страхи.</a:t>
            </a:r>
            <a:br>
              <a:rPr lang="ru-RU" sz="2200" dirty="0" smtClean="0"/>
            </a:br>
            <a:r>
              <a:rPr lang="ru-RU" sz="2200" dirty="0" smtClean="0"/>
              <a:t>- Общая слабость (пустота </a:t>
            </a:r>
            <a:r>
              <a:rPr lang="ru-RU" sz="2200" dirty="0" err="1" smtClean="0"/>
              <a:t>ци</a:t>
            </a:r>
            <a:r>
              <a:rPr lang="ru-RU" sz="2200" dirty="0" smtClean="0"/>
              <a:t>).</a:t>
            </a:r>
            <a:br>
              <a:rPr lang="ru-RU" sz="2200" dirty="0" smtClean="0"/>
            </a:br>
            <a:r>
              <a:rPr lang="ru-RU" sz="2200" dirty="0" smtClean="0"/>
              <a:t>- Рост родинок и папиллом (снижение иммунитета). ОРВИ.</a:t>
            </a:r>
            <a:br>
              <a:rPr lang="ru-RU" sz="2200" dirty="0" smtClean="0"/>
            </a:br>
            <a:r>
              <a:rPr lang="ru-RU" sz="2200" dirty="0" smtClean="0"/>
              <a:t>- Анализы: высокий ТТГ, повышены антитела к ТГ и ТПО.</a:t>
            </a:r>
            <a:br>
              <a:rPr lang="ru-RU" sz="2200" dirty="0" smtClean="0"/>
            </a:br>
            <a:r>
              <a:rPr lang="ru-RU" sz="2200" dirty="0" smtClean="0"/>
              <a:t>- Узлы в щитовидной железе.</a:t>
            </a:r>
            <a:endParaRPr lang="ru-RU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1071538" y="1000108"/>
            <a:ext cx="7358113" cy="2308320"/>
          </a:xfrm>
          <a:prstGeom prst="rect">
            <a:avLst/>
          </a:prstGeom>
          <a:ln w="19050">
            <a:solidFill>
              <a:schemeClr val="bg2">
                <a:lumMod val="50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sz="2400" dirty="0" smtClean="0"/>
              <a:t>1. Отвечают за связь нервной системы, органов и тканей.</a:t>
            </a: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sz="2400" dirty="0" smtClean="0"/>
              <a:t>2. Служат «переводчиками» с «языка» нервного импульса на «язык» химических </a:t>
            </a:r>
            <a:r>
              <a:rPr lang="ru-RU" sz="2400" dirty="0" smtClean="0"/>
              <a:t>соединений.</a:t>
            </a:r>
            <a:endParaRPr lang="ru-RU" sz="2400" dirty="0" smtClean="0"/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sz="2400" dirty="0" smtClean="0"/>
              <a:t>3. Обеспечивают регуляторные функции в пределах тела.</a:t>
            </a:r>
            <a:endParaRPr sz="2400"/>
          </a:p>
        </p:txBody>
      </p:sp>
      <p:sp>
        <p:nvSpPr>
          <p:cNvPr id="3" name="TextBox 2"/>
          <p:cNvSpPr txBox="1"/>
          <p:nvPr/>
        </p:nvSpPr>
        <p:spPr>
          <a:xfrm>
            <a:off x="2071670" y="214290"/>
            <a:ext cx="55873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827146"/>
                </a:solidFill>
              </a:rPr>
              <a:t>Железы внутренней секреции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4" name="TextBox 7"/>
          <p:cNvSpPr txBox="1"/>
          <p:nvPr/>
        </p:nvSpPr>
        <p:spPr>
          <a:xfrm>
            <a:off x="1000100" y="3500438"/>
            <a:ext cx="7338112" cy="2677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2400">
                <a:solidFill>
                  <a:srgbClr val="984807"/>
                </a:solidFill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Постепенно выясняется, что все органы вырабатывают гормоны. Это не удивительно, химический «язык» - основной язык органов и тканей. </a:t>
            </a:r>
            <a:r>
              <a:rPr lang="ru-RU" dirty="0" smtClean="0"/>
              <a:t>Большая </a:t>
            </a:r>
            <a:r>
              <a:rPr lang="ru-RU" dirty="0" smtClean="0"/>
              <a:t>часть таких сигналов реализуется в пределах одной </a:t>
            </a:r>
            <a:r>
              <a:rPr lang="ru-RU" dirty="0" smtClean="0"/>
              <a:t>системы органов. Железы внутренней секреции «руководят» разными системами и координируют их работу.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43108" y="142852"/>
            <a:ext cx="49530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27146"/>
                </a:solidFill>
              </a:rPr>
              <a:t>Аутоиммунный </a:t>
            </a:r>
            <a:r>
              <a:rPr lang="ru-RU" sz="3200" b="1" dirty="0" err="1" smtClean="0">
                <a:solidFill>
                  <a:srgbClr val="827146"/>
                </a:solidFill>
              </a:rPr>
              <a:t>тиреоидит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714356"/>
            <a:ext cx="8001056" cy="5632311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1. Успокаивающие травы.</a:t>
            </a:r>
            <a:br>
              <a:rPr lang="ru-RU" sz="2400" dirty="0" smtClean="0"/>
            </a:br>
            <a:r>
              <a:rPr lang="ru-RU" sz="2400" dirty="0" smtClean="0"/>
              <a:t>2. Травы, снимающие выработку антител (</a:t>
            </a:r>
            <a:r>
              <a:rPr lang="ru-RU" sz="2400" dirty="0" err="1" smtClean="0"/>
              <a:t>зюзник</a:t>
            </a:r>
            <a:r>
              <a:rPr lang="ru-RU" sz="2400" dirty="0" smtClean="0"/>
              <a:t>, будра, пустырник, буквица, череда).</a:t>
            </a:r>
            <a:br>
              <a:rPr lang="ru-RU" sz="2400" dirty="0" smtClean="0"/>
            </a:br>
            <a:r>
              <a:rPr lang="ru-RU" sz="2400" dirty="0" smtClean="0"/>
              <a:t>3. Травы, улучшающие работу щитовидной железы. Только Бобовые!!! Дурнишник нельзя!!! </a:t>
            </a:r>
          </a:p>
          <a:p>
            <a:r>
              <a:rPr lang="ru-RU" sz="2400" dirty="0" smtClean="0"/>
              <a:t>4. Травы, дающие силы.</a:t>
            </a:r>
          </a:p>
          <a:p>
            <a:r>
              <a:rPr lang="ru-RU" sz="2400" dirty="0" smtClean="0"/>
              <a:t>5. Травы, уменьшающие воспалительные процессы. Для щитовидной железы – вяжущие (корневище лапчатки, сабельник, кровохлёбка, корневища ириса, и др.). В т. ч. местно.</a:t>
            </a:r>
            <a:br>
              <a:rPr lang="ru-RU" sz="2400" dirty="0" smtClean="0"/>
            </a:br>
            <a:r>
              <a:rPr lang="ru-RU" sz="2400" dirty="0" smtClean="0"/>
              <a:t>6. Работать с пищеварением.</a:t>
            </a:r>
            <a:br>
              <a:rPr lang="ru-RU" sz="2400" dirty="0" smtClean="0"/>
            </a:br>
            <a:r>
              <a:rPr lang="ru-RU" sz="2400" dirty="0" smtClean="0"/>
              <a:t>7. Работать с мозговым кровообращением.</a:t>
            </a:r>
            <a:br>
              <a:rPr lang="ru-RU" sz="2400" dirty="0" smtClean="0"/>
            </a:br>
            <a:r>
              <a:rPr lang="ru-RU" sz="2400" dirty="0" smtClean="0"/>
              <a:t>8. Рассчитывать свои силы. Уходить от установки «надо», искать свою нишу. </a:t>
            </a:r>
            <a:br>
              <a:rPr lang="ru-RU" sz="2400" dirty="0" smtClean="0"/>
            </a:br>
            <a:r>
              <a:rPr lang="ru-RU" sz="2400" dirty="0" smtClean="0"/>
              <a:t>9. Эмоциональная диета. </a:t>
            </a:r>
            <a:endParaRPr lang="ru-RU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00364" y="0"/>
            <a:ext cx="24274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827146"/>
                </a:solidFill>
              </a:rPr>
              <a:t>Гипертиреоз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642918"/>
            <a:ext cx="7572428" cy="2308324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u="sng" dirty="0" smtClean="0"/>
              <a:t>Причины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- Аутоиммунные воспаления в щитовидной железе.</a:t>
            </a:r>
            <a:br>
              <a:rPr lang="ru-RU" sz="2400" dirty="0" smtClean="0"/>
            </a:br>
            <a:r>
              <a:rPr lang="ru-RU" sz="2400" dirty="0" smtClean="0"/>
              <a:t>- Опухоли в щитовидной железе</a:t>
            </a:r>
            <a:br>
              <a:rPr lang="ru-RU" sz="2400" dirty="0" smtClean="0"/>
            </a:br>
            <a:r>
              <a:rPr lang="ru-RU" sz="2400" dirty="0" smtClean="0"/>
              <a:t>- Передозировка </a:t>
            </a:r>
            <a:r>
              <a:rPr lang="en-US" sz="2400" dirty="0" smtClean="0"/>
              <a:t>L</a:t>
            </a:r>
            <a:r>
              <a:rPr lang="ru-RU" sz="2400" dirty="0" smtClean="0"/>
              <a:t>-тироксина.</a:t>
            </a:r>
            <a:br>
              <a:rPr lang="ru-RU" sz="2400" dirty="0" smtClean="0"/>
            </a:br>
            <a:r>
              <a:rPr lang="ru-RU" sz="2400" dirty="0" smtClean="0"/>
              <a:t>- Временный вариант – на фоне очень активного роста у подростков.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785786" y="3000372"/>
            <a:ext cx="7572428" cy="2308324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u="sng" dirty="0" smtClean="0"/>
              <a:t>Проявление</a:t>
            </a:r>
            <a:r>
              <a:rPr lang="ru-RU" sz="2400" u="sng" dirty="0" smtClean="0"/>
              <a:t>.</a:t>
            </a:r>
          </a:p>
          <a:p>
            <a:r>
              <a:rPr lang="ru-RU" sz="2400" dirty="0" smtClean="0"/>
              <a:t>- Нервозность, вспыльчивость.</a:t>
            </a:r>
            <a:br>
              <a:rPr lang="ru-RU" sz="2400" dirty="0" smtClean="0"/>
            </a:br>
            <a:r>
              <a:rPr lang="ru-RU" sz="2400" dirty="0" smtClean="0"/>
              <a:t>- Потеря веса.</a:t>
            </a:r>
            <a:br>
              <a:rPr lang="ru-RU" sz="2400" dirty="0" smtClean="0"/>
            </a:br>
            <a:r>
              <a:rPr lang="ru-RU" sz="2400" dirty="0" smtClean="0"/>
              <a:t>- В некоторых случаях – разрастание тканей щитовидной железы.</a:t>
            </a:r>
            <a:br>
              <a:rPr lang="ru-RU" sz="2400" dirty="0" smtClean="0"/>
            </a:br>
            <a:r>
              <a:rPr lang="ru-RU" sz="2400" dirty="0" smtClean="0"/>
              <a:t>- Высокий пульс.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85786" y="5357826"/>
            <a:ext cx="7607404" cy="1200329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b="1" u="sng" dirty="0" smtClean="0"/>
              <a:t>Что делаем</a:t>
            </a:r>
            <a:r>
              <a:rPr lang="ru-RU" sz="2400" b="1" dirty="0" smtClean="0"/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Работаем, как с аутоиммунным </a:t>
            </a:r>
            <a:r>
              <a:rPr lang="ru-RU" sz="2400" dirty="0" err="1" smtClean="0"/>
              <a:t>тиреоидитом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smtClean="0"/>
              <a:t>В некоторых вариантах – только хирургическое лечение.</a:t>
            </a:r>
            <a:endParaRPr lang="ru-RU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480" y="214290"/>
            <a:ext cx="63989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827146"/>
                </a:solidFill>
              </a:rPr>
              <a:t>Узлы и кисты щитовидной железы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857232"/>
            <a:ext cx="7858179" cy="3785652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u="sng" dirty="0" smtClean="0"/>
              <a:t>Узлы </a:t>
            </a:r>
            <a:r>
              <a:rPr lang="ru-RU" sz="2400" dirty="0" smtClean="0"/>
              <a:t>– участки, с изменённой тканью. </a:t>
            </a:r>
            <a:br>
              <a:rPr lang="ru-RU" sz="2400" dirty="0" smtClean="0"/>
            </a:br>
            <a:r>
              <a:rPr lang="ru-RU" sz="2400" dirty="0" smtClean="0"/>
              <a:t>Варианты – место, где было или есть воспаление или онкологический процесс.</a:t>
            </a:r>
            <a:br>
              <a:rPr lang="ru-RU" sz="2400" dirty="0" smtClean="0"/>
            </a:br>
            <a:r>
              <a:rPr lang="ru-RU" sz="2400" u="sng" dirty="0" smtClean="0"/>
              <a:t>Лечение.</a:t>
            </a: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dirty="0" smtClean="0"/>
              <a:t>Если нет онкологии – противовоспалительные травы, вяжущие (корни лапчатки, ветки </a:t>
            </a:r>
            <a:r>
              <a:rPr lang="ru-RU" sz="2400" dirty="0" err="1" smtClean="0"/>
              <a:t>курильского</a:t>
            </a:r>
            <a:r>
              <a:rPr lang="ru-RU" sz="2400" dirty="0" smtClean="0"/>
              <a:t> чая, корни ириса, кровохлёбки, корни норичника). Если надо – травы при аутоиммунном </a:t>
            </a:r>
            <a:r>
              <a:rPr lang="ru-RU" sz="2400" dirty="0" err="1" smtClean="0"/>
              <a:t>тиреоидите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smtClean="0"/>
              <a:t>Онкология – хирургическое и медикаментозное лечение. Травы как вспомогательное средство.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4714884"/>
            <a:ext cx="7858180" cy="1938992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u="sng" dirty="0" smtClean="0"/>
              <a:t>Кисты</a:t>
            </a:r>
            <a:r>
              <a:rPr lang="ru-RU" sz="2400" dirty="0" smtClean="0"/>
              <a:t> – заполненные жидкостью полости. </a:t>
            </a:r>
            <a:br>
              <a:rPr lang="ru-RU" sz="2400" dirty="0" smtClean="0"/>
            </a:br>
            <a:r>
              <a:rPr lang="ru-RU" sz="2400" u="sng" dirty="0" smtClean="0"/>
              <a:t>Причины</a:t>
            </a:r>
            <a:r>
              <a:rPr lang="ru-RU" sz="2400" dirty="0" smtClean="0"/>
              <a:t> – воспалительный процесс + застой жидкости в тканях. </a:t>
            </a:r>
            <a:br>
              <a:rPr lang="ru-RU" sz="2400" dirty="0" smtClean="0"/>
            </a:br>
            <a:r>
              <a:rPr lang="ru-RU" sz="2400" u="sng" dirty="0" smtClean="0"/>
              <a:t>Лечение</a:t>
            </a:r>
            <a:r>
              <a:rPr lang="ru-RU" sz="2400" dirty="0" smtClean="0"/>
              <a:t> – как с узлами + поддержка почек и прочая борьба с отёками.</a:t>
            </a:r>
            <a:endParaRPr lang="ru-RU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1071538" y="785794"/>
            <a:ext cx="7000924" cy="3985702"/>
          </a:xfrm>
          <a:prstGeom prst="rect">
            <a:avLst/>
          </a:prstGeom>
          <a:ln w="19050">
            <a:solidFill>
              <a:schemeClr val="bg2">
                <a:lumMod val="50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sz="2300" u="sng">
                <a:solidFill>
                  <a:srgbClr val="41877A"/>
                </a:solidFill>
                <a:latin typeface="Lato SemiBold"/>
                <a:ea typeface="Lato SemiBold"/>
                <a:cs typeface="Lato SemiBold"/>
                <a:sym typeface="Lato SemiBold"/>
              </a:defRPr>
            </a:pPr>
            <a:r>
              <a:rPr lang="ru-RU" dirty="0" smtClean="0">
                <a:solidFill>
                  <a:srgbClr val="827146"/>
                </a:solidFill>
              </a:rPr>
              <a:t>Гормоны</a:t>
            </a:r>
            <a:r>
              <a:rPr smtClean="0">
                <a:solidFill>
                  <a:srgbClr val="827146"/>
                </a:solidFill>
              </a:rPr>
              <a:t>:</a:t>
            </a:r>
            <a:endParaRPr>
              <a:solidFill>
                <a:srgbClr val="827146"/>
              </a:solidFill>
            </a:endParaRP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u="sng" dirty="0" smtClean="0"/>
              <a:t>Мелатонин</a:t>
            </a:r>
            <a:r>
              <a:rPr smtClean="0"/>
              <a:t>.</a:t>
            </a:r>
            <a:endParaRPr lang="ru-RU" dirty="0" smtClean="0"/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- Регуляция суточных ритмов.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- Регуляция сезонных ритмов.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- Регуляция циклов размножения.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- Улучшение иммунитета.</a:t>
            </a:r>
            <a:br>
              <a:rPr lang="ru-RU" dirty="0" smtClean="0"/>
            </a:br>
            <a:r>
              <a:rPr lang="ru-RU" dirty="0" smtClean="0"/>
              <a:t>  - Влияет на выработку гипофизарных гормонов.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- Сильный антиоксидант.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- </a:t>
            </a:r>
            <a:r>
              <a:rPr lang="ru-RU" dirty="0" err="1" smtClean="0"/>
              <a:t>Нейротрансмиттер</a:t>
            </a:r>
            <a:r>
              <a:rPr lang="ru-RU" dirty="0" smtClean="0"/>
              <a:t> (участвует в передаче нервного импульса).  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- Улучшает устойчивость к стрессам.  </a:t>
            </a:r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500430" y="142852"/>
            <a:ext cx="15359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827146"/>
                </a:solidFill>
              </a:rPr>
              <a:t>Эпифиз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5" name="TextBox 7"/>
          <p:cNvSpPr txBox="1"/>
          <p:nvPr/>
        </p:nvSpPr>
        <p:spPr>
          <a:xfrm>
            <a:off x="928662" y="4857760"/>
            <a:ext cx="7338112" cy="1569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2400">
                <a:solidFill>
                  <a:srgbClr val="984807"/>
                </a:solidFill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Мелатонин синтезируется не только в эпифизе, но и в клетках кишечника, печени, корковом слое почек, в надпочечниках.</a:t>
            </a:r>
          </a:p>
          <a:p>
            <a:pPr algn="ctr">
              <a:defRPr sz="2400">
                <a:solidFill>
                  <a:srgbClr val="984807"/>
                </a:solidFill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Синтез активнее в тёмное время суток.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4286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143108" y="142852"/>
            <a:ext cx="535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827146"/>
                </a:solidFill>
              </a:rPr>
              <a:t>Нарушение работы эпифиза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1539" y="1071546"/>
            <a:ext cx="7643866" cy="1200329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u="sng" dirty="0" smtClean="0"/>
              <a:t>Как проявляется.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</a:t>
            </a:r>
            <a:r>
              <a:rPr lang="ru-RU" sz="2400" u="sng" dirty="0" smtClean="0"/>
              <a:t>Нарушение сна </a:t>
            </a:r>
            <a:r>
              <a:rPr lang="ru-RU" sz="2400" dirty="0" smtClean="0">
                <a:latin typeface="Calibri"/>
                <a:cs typeface="Calibri"/>
              </a:rPr>
              <a:t>→ снижение </a:t>
            </a:r>
            <a:r>
              <a:rPr lang="ru-RU" sz="2400" dirty="0" err="1" smtClean="0">
                <a:latin typeface="Calibri"/>
                <a:cs typeface="Calibri"/>
              </a:rPr>
              <a:t>стрессоустойчивости</a:t>
            </a:r>
            <a:r>
              <a:rPr lang="ru-RU" sz="2400" dirty="0" smtClean="0">
                <a:latin typeface="Calibri"/>
                <a:cs typeface="Calibri"/>
              </a:rPr>
              <a:t>, падение иммунитета, провокация приступов эпилепсии.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071538" y="2428868"/>
            <a:ext cx="7643866" cy="1200329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u="sng" dirty="0" smtClean="0"/>
              <a:t>Причины.</a:t>
            </a:r>
            <a:r>
              <a:rPr lang="ru-RU" sz="2400" dirty="0" smtClean="0">
                <a:solidFill>
                  <a:srgbClr val="827146"/>
                </a:solidFill>
              </a:rPr>
              <a:t/>
            </a:r>
            <a:br>
              <a:rPr lang="ru-RU" sz="2400" dirty="0" smtClean="0">
                <a:solidFill>
                  <a:srgbClr val="827146"/>
                </a:solidFill>
              </a:rPr>
            </a:br>
            <a:r>
              <a:rPr lang="ru-RU" sz="2400" dirty="0" smtClean="0"/>
              <a:t>-Нарушение мозгового кровообращения.</a:t>
            </a:r>
            <a:br>
              <a:rPr lang="ru-RU" sz="2400" dirty="0" smtClean="0"/>
            </a:br>
            <a:r>
              <a:rPr lang="ru-RU" sz="2400" dirty="0" smtClean="0"/>
              <a:t>-Онкология.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071538" y="3786190"/>
            <a:ext cx="7643866" cy="1569660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u="sng" dirty="0" smtClean="0"/>
              <a:t>Что делаем.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Налаживаем мозговое кровообращение.</a:t>
            </a:r>
            <a:br>
              <a:rPr lang="ru-RU" sz="2400" dirty="0" smtClean="0"/>
            </a:br>
            <a:r>
              <a:rPr lang="ru-RU" sz="2400" dirty="0" smtClean="0"/>
              <a:t>- Работаем с пищеварением.</a:t>
            </a:r>
            <a:br>
              <a:rPr lang="ru-RU" sz="2400" dirty="0" smtClean="0"/>
            </a:br>
            <a:r>
              <a:rPr lang="ru-RU" sz="2400" dirty="0" smtClean="0"/>
              <a:t>-Работаем со стрессом.</a:t>
            </a:r>
            <a:endParaRPr lang="ru-RU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8860" y="142852"/>
            <a:ext cx="50874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827146"/>
                </a:solidFill>
              </a:rPr>
              <a:t>Тимус (вилочковая железа)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785794"/>
            <a:ext cx="8001056" cy="5632311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u="sng" dirty="0" smtClean="0"/>
              <a:t>Гормоны:</a:t>
            </a:r>
            <a:r>
              <a:rPr lang="ru-RU" sz="2400" dirty="0" smtClean="0"/>
              <a:t> </a:t>
            </a:r>
            <a:r>
              <a:rPr lang="ru-RU" sz="2400" dirty="0" err="1" smtClean="0"/>
              <a:t>тимопоэтин</a:t>
            </a:r>
            <a:r>
              <a:rPr lang="ru-RU" sz="2400" dirty="0" smtClean="0"/>
              <a:t> и </a:t>
            </a:r>
            <a:r>
              <a:rPr lang="ru-RU" sz="2400" dirty="0" err="1" smtClean="0"/>
              <a:t>тимозин</a:t>
            </a:r>
            <a:r>
              <a:rPr lang="ru-RU" sz="2400" dirty="0" smtClean="0"/>
              <a:t>  – контролируют созревание и дифференцировку т-лимфоцитов.</a:t>
            </a:r>
            <a:br>
              <a:rPr lang="ru-RU" sz="2400" dirty="0" smtClean="0"/>
            </a:br>
            <a:endParaRPr lang="ru-RU" sz="2400" dirty="0" smtClean="0"/>
          </a:p>
          <a:p>
            <a:r>
              <a:rPr lang="ru-RU" sz="2400" b="1" u="sng" dirty="0" smtClean="0"/>
              <a:t>Проблемы</a:t>
            </a:r>
            <a:r>
              <a:rPr lang="ru-RU" sz="2400" dirty="0" smtClean="0"/>
              <a:t>: нарушение иммунного ответа.</a:t>
            </a:r>
            <a:br>
              <a:rPr lang="ru-RU" sz="2400" dirty="0" smtClean="0"/>
            </a:br>
            <a:endParaRPr lang="ru-RU" sz="2400" dirty="0" smtClean="0"/>
          </a:p>
          <a:p>
            <a:r>
              <a:rPr lang="ru-RU" sz="2400" b="1" u="sng" dirty="0" smtClean="0"/>
              <a:t>Причины:</a:t>
            </a:r>
            <a:r>
              <a:rPr lang="ru-RU" sz="2400" dirty="0" smtClean="0"/>
              <a:t> стресс, общая слабость, онкология. 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/>
              <a:t>Что делаем</a:t>
            </a:r>
            <a:r>
              <a:rPr lang="ru-RU" sz="2400" dirty="0" smtClean="0"/>
              <a:t>: </a:t>
            </a:r>
            <a:br>
              <a:rPr lang="ru-RU" sz="2400" dirty="0" smtClean="0"/>
            </a:br>
            <a:r>
              <a:rPr lang="ru-RU" sz="2400" dirty="0" smtClean="0"/>
              <a:t>- Работаем со стрессом (успокаивающие травы + поддержка сил и всех уязвимых мест).</a:t>
            </a:r>
            <a:br>
              <a:rPr lang="ru-RU" sz="2400" dirty="0" smtClean="0"/>
            </a:br>
            <a:r>
              <a:rPr lang="ru-RU" sz="2400" dirty="0" smtClean="0"/>
              <a:t>- Не выходим за границы своего резерва.</a:t>
            </a:r>
            <a:br>
              <a:rPr lang="ru-RU" sz="2400" dirty="0" smtClean="0"/>
            </a:br>
            <a:r>
              <a:rPr lang="ru-RU" sz="2400" dirty="0" smtClean="0"/>
              <a:t>- Поддерживаем свои силы (нормальная работа всех систем организма + травы, дающие силы).</a:t>
            </a:r>
          </a:p>
          <a:p>
            <a:r>
              <a:rPr lang="ru-RU" sz="2400" dirty="0" smtClean="0"/>
              <a:t>- В каких-то случаях – духовная работа: не можем изменить ситуацию, но можем меняться сами.</a:t>
            </a:r>
            <a:endParaRPr lang="ru-RU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nadpochechniki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0108"/>
            <a:ext cx="9144000" cy="51434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71802" y="142852"/>
            <a:ext cx="28200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827146"/>
                </a:solidFill>
              </a:rPr>
              <a:t>Надпочечники</a:t>
            </a:r>
            <a:endParaRPr lang="ru-RU" sz="3200" b="1" dirty="0">
              <a:solidFill>
                <a:srgbClr val="827146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9"/>
          <p:cNvSpPr txBox="1"/>
          <p:nvPr/>
        </p:nvSpPr>
        <p:spPr>
          <a:xfrm>
            <a:off x="785786" y="857232"/>
            <a:ext cx="8001056" cy="2215987"/>
          </a:xfrm>
          <a:prstGeom prst="rect">
            <a:avLst/>
          </a:prstGeom>
          <a:ln w="19050">
            <a:solidFill>
              <a:schemeClr val="bg2">
                <a:lumMod val="50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sz="2300" u="sng">
                <a:solidFill>
                  <a:srgbClr val="41877A"/>
                </a:solidFill>
                <a:latin typeface="Lato SemiBold"/>
                <a:ea typeface="Lato SemiBold"/>
                <a:cs typeface="Lato SemiBold"/>
                <a:sym typeface="Lato SemiBold"/>
              </a:defRPr>
            </a:pPr>
            <a:r>
              <a:rPr lang="ru-RU" dirty="0" smtClean="0">
                <a:solidFill>
                  <a:srgbClr val="827146"/>
                </a:solidFill>
              </a:rPr>
              <a:t>Гормоны мозгового вещества</a:t>
            </a:r>
            <a:r>
              <a:rPr smtClean="0">
                <a:solidFill>
                  <a:srgbClr val="827146"/>
                </a:solidFill>
              </a:rPr>
              <a:t>:</a:t>
            </a:r>
            <a:endParaRPr>
              <a:solidFill>
                <a:srgbClr val="827146"/>
              </a:solidFill>
            </a:endParaRP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Катехоламины – </a:t>
            </a:r>
            <a:r>
              <a:rPr lang="ru-RU" u="sng" dirty="0" smtClean="0"/>
              <a:t>адреналин</a:t>
            </a:r>
            <a:r>
              <a:rPr lang="ru-RU" dirty="0" smtClean="0"/>
              <a:t>, </a:t>
            </a:r>
            <a:r>
              <a:rPr lang="ru-RU" dirty="0" smtClean="0"/>
              <a:t>норадреналин, дофамин.</a:t>
            </a:r>
            <a:endParaRPr lang="ru-RU" dirty="0" smtClean="0"/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Норадреналин и дофамин также являются </a:t>
            </a:r>
            <a:r>
              <a:rPr lang="ru-RU" dirty="0" err="1" smtClean="0"/>
              <a:t>нейротрансмиттерами</a:t>
            </a:r>
            <a:r>
              <a:rPr lang="ru-RU" dirty="0" smtClean="0"/>
              <a:t>, отвечающими за передачу сигналов боли, работу пищеварительного тракта, синтез гормонов гипоталамуса, гипофиза и щитовидной железы.</a:t>
            </a:r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071802" y="142852"/>
            <a:ext cx="28200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827146"/>
                </a:solidFill>
              </a:rPr>
              <a:t>Надпочечники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5" name="TextBox 9"/>
          <p:cNvSpPr txBox="1"/>
          <p:nvPr/>
        </p:nvSpPr>
        <p:spPr>
          <a:xfrm>
            <a:off x="785786" y="3214686"/>
            <a:ext cx="8001056" cy="2569930"/>
          </a:xfrm>
          <a:prstGeom prst="rect">
            <a:avLst/>
          </a:prstGeom>
          <a:ln w="19050">
            <a:solidFill>
              <a:schemeClr val="bg2">
                <a:lumMod val="50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sz="2300" u="sng">
                <a:solidFill>
                  <a:srgbClr val="41877A"/>
                </a:solidFill>
                <a:latin typeface="Lato SemiBold"/>
                <a:ea typeface="Lato SemiBold"/>
                <a:cs typeface="Lato SemiBold"/>
                <a:sym typeface="Lato SemiBold"/>
              </a:defRPr>
            </a:pPr>
            <a:r>
              <a:rPr lang="ru-RU" dirty="0" smtClean="0">
                <a:solidFill>
                  <a:srgbClr val="827146"/>
                </a:solidFill>
              </a:rPr>
              <a:t>Гормоны коркового вещества</a:t>
            </a:r>
            <a:r>
              <a:rPr smtClean="0">
                <a:solidFill>
                  <a:srgbClr val="827146"/>
                </a:solidFill>
              </a:rPr>
              <a:t>:</a:t>
            </a:r>
            <a:endParaRPr>
              <a:solidFill>
                <a:srgbClr val="827146"/>
              </a:solidFill>
            </a:endParaRP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err="1" smtClean="0"/>
              <a:t>Минералокортикоиды</a:t>
            </a:r>
            <a:r>
              <a:rPr lang="ru-RU" dirty="0" smtClean="0"/>
              <a:t> - альдостерон, </a:t>
            </a:r>
            <a:r>
              <a:rPr lang="ru-RU" dirty="0" err="1" smtClean="0"/>
              <a:t>кортикостерон</a:t>
            </a:r>
            <a:r>
              <a:rPr lang="ru-RU" dirty="0" smtClean="0"/>
              <a:t>, </a:t>
            </a:r>
            <a:r>
              <a:rPr lang="ru-RU" dirty="0" err="1" smtClean="0"/>
              <a:t>дезоксикортикостерон</a:t>
            </a:r>
            <a:r>
              <a:rPr lang="ru-RU" dirty="0" smtClean="0"/>
              <a:t>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Регулируют работу почек – образование мочи, обратное всасывание натрия и выделение калия.</a:t>
            </a:r>
          </a:p>
          <a:p>
            <a:pPr indent="-457200">
              <a:buSzPct val="100000"/>
              <a:buAutoNum type="arabicPeriod" startAt="2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err="1" smtClean="0"/>
              <a:t>Глюкокортикоиды</a:t>
            </a:r>
            <a:r>
              <a:rPr lang="ru-RU" dirty="0" smtClean="0"/>
              <a:t> – кортизон, кортизол.   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3.  Половые гормоны (</a:t>
            </a:r>
            <a:r>
              <a:rPr lang="ru-RU" dirty="0" smtClean="0"/>
              <a:t>андрогены </a:t>
            </a:r>
            <a:r>
              <a:rPr lang="ru-RU" dirty="0" smtClean="0">
                <a:latin typeface="Calibri"/>
                <a:cs typeface="Calibri"/>
              </a:rPr>
              <a:t>→ </a:t>
            </a:r>
            <a:r>
              <a:rPr lang="ru-RU" dirty="0" smtClean="0"/>
              <a:t>эстрогены).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4546" y="142852"/>
            <a:ext cx="55943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827146"/>
                </a:solidFill>
              </a:rPr>
              <a:t>Кортизол (длительный стресс)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2976" y="785794"/>
            <a:ext cx="7358113" cy="5755418"/>
          </a:xfrm>
          <a:prstGeom prst="rect">
            <a:avLst/>
          </a:prstGeom>
          <a:ln w="19050">
            <a:solidFill>
              <a:schemeClr val="bg2">
                <a:lumMod val="50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marL="457200" indent="-457200"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Адаптация организма к стрессу. 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Активизирует синтез белков в печени.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Усиление окислительных процессов в мышцах.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Активирует расщепление жиров.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Тормозит транспорт и расход глюкозы.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Увеличивает частоту сердечных сокращений.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Уменьшает выработку желудочного сока.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Уменьшает перистальтику кишечника.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2.   Подавление воспалительных реакций.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Активизирует выработку антител.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При избытке – распад лейкоцитов, вплоть до лейкопении.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Снижение иммунного ответа (влияет на тимус и лимфатические узлы).</a:t>
            </a:r>
          </a:p>
          <a:p>
            <a:pPr marL="457200" indent="-457200">
              <a:buAutoNum type="arabicPeriod" startAt="3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Ухудшение синтеза коллагена</a:t>
            </a:r>
          </a:p>
          <a:p>
            <a:pPr marL="457200" indent="-457200">
              <a:buAutoNum type="arabicPeriod" startAt="3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Усиливает восприимчивость к раздражителям.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1000108"/>
            <a:ext cx="7358113" cy="3985702"/>
          </a:xfrm>
          <a:prstGeom prst="rect">
            <a:avLst/>
          </a:prstGeom>
          <a:ln w="19050">
            <a:solidFill>
              <a:schemeClr val="bg2">
                <a:lumMod val="50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marL="457200" indent="-457200"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Подготовка организма к активным действиям. 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Активизация сердечных сокращений.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Напряжение мышц, подготовка их к работе.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Повышение кровяного давления.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Увеличение количества глюкозы в крови.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Расширение бронхов.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Торможение секреции и моторики ЖКТ.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Расширение зрачка.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У зверей – поднятие шерсти дыбом, у человека – поднятие кожных волосков.</a:t>
            </a:r>
          </a:p>
          <a:p>
            <a:pPr marL="457200" indent="-457200">
              <a:buAutoNum type="arabicPeriod" startAt="2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Отвечают </a:t>
            </a:r>
            <a:r>
              <a:rPr lang="ru-RU" dirty="0" smtClean="0"/>
              <a:t>за мотивацию, побуждают к действиям</a:t>
            </a:r>
            <a:r>
              <a:rPr lang="ru-RU" dirty="0" smtClean="0"/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57356" y="142852"/>
            <a:ext cx="52389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827146"/>
                </a:solidFill>
              </a:rPr>
              <a:t>Адреналин и норадреналин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2976" y="5286388"/>
            <a:ext cx="7358114" cy="461665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827146"/>
                </a:solidFill>
              </a:rPr>
              <a:t>Синтез: дофамин </a:t>
            </a:r>
            <a:r>
              <a:rPr lang="ru-RU" sz="2400" b="1" dirty="0" smtClean="0">
                <a:solidFill>
                  <a:srgbClr val="827146"/>
                </a:solidFill>
                <a:latin typeface="Calibri"/>
                <a:cs typeface="Calibri"/>
              </a:rPr>
              <a:t>→ норадреналин</a:t>
            </a:r>
            <a:r>
              <a:rPr lang="ru-RU" sz="2400" b="1" dirty="0" smtClean="0">
                <a:solidFill>
                  <a:srgbClr val="827146"/>
                </a:solidFill>
                <a:cs typeface="Calibri"/>
              </a:rPr>
              <a:t> →</a:t>
            </a:r>
            <a:r>
              <a:rPr lang="ru-RU" sz="2400" b="1" dirty="0" smtClean="0">
                <a:solidFill>
                  <a:srgbClr val="827146"/>
                </a:solidFill>
                <a:latin typeface="Calibri"/>
                <a:cs typeface="Calibri"/>
              </a:rPr>
              <a:t> адреналин</a:t>
            </a:r>
            <a:endParaRPr lang="ru-RU" sz="2400" b="1" dirty="0">
              <a:solidFill>
                <a:srgbClr val="827146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ЖВС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480" y="0"/>
            <a:ext cx="571999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57422" y="142852"/>
            <a:ext cx="1346331" cy="615553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700" dirty="0" smtClean="0"/>
              <a:t>Эпифиз</a:t>
            </a:r>
            <a:br>
              <a:rPr lang="ru-RU" sz="1700" dirty="0" smtClean="0"/>
            </a:br>
            <a:r>
              <a:rPr lang="ru-RU" sz="1700" i="1" dirty="0" smtClean="0"/>
              <a:t>мелатонин</a:t>
            </a:r>
            <a:endParaRPr lang="ru-RU" sz="17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143504" y="142852"/>
            <a:ext cx="2286016" cy="615553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700" dirty="0" smtClean="0"/>
              <a:t>Гипоталамус</a:t>
            </a:r>
            <a:br>
              <a:rPr lang="ru-RU" sz="1700" dirty="0" smtClean="0"/>
            </a:br>
            <a:r>
              <a:rPr lang="ru-RU" sz="1700" i="1" dirty="0" err="1" smtClean="0"/>
              <a:t>либерины</a:t>
            </a:r>
            <a:r>
              <a:rPr lang="ru-RU" sz="1700" i="1" dirty="0" smtClean="0"/>
              <a:t> и </a:t>
            </a:r>
            <a:r>
              <a:rPr lang="ru-RU" sz="1700" i="1" dirty="0" err="1" smtClean="0"/>
              <a:t>статины</a:t>
            </a:r>
            <a:endParaRPr lang="ru-RU" sz="17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5572132" y="857232"/>
            <a:ext cx="3357554" cy="1138773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700" dirty="0" smtClean="0"/>
              <a:t>Гипофиз</a:t>
            </a:r>
            <a:br>
              <a:rPr lang="ru-RU" sz="1700" dirty="0" smtClean="0"/>
            </a:br>
            <a:r>
              <a:rPr lang="ru-RU" sz="1700" i="1" dirty="0" smtClean="0"/>
              <a:t>вазопрессин, окситоцин, СТГ, меланотропин,  АКТГ, ФСГ, ЛГ, пролактин, </a:t>
            </a:r>
            <a:r>
              <a:rPr lang="ru-RU" sz="1700" i="1" dirty="0" err="1" smtClean="0"/>
              <a:t>липотропин</a:t>
            </a:r>
            <a:endParaRPr lang="ru-RU" sz="17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572132" y="2071678"/>
            <a:ext cx="2928958" cy="615553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700" dirty="0" smtClean="0"/>
              <a:t>Щитовидная железа</a:t>
            </a:r>
            <a:br>
              <a:rPr lang="ru-RU" sz="1700" dirty="0" smtClean="0"/>
            </a:br>
            <a:r>
              <a:rPr lang="ru-RU" sz="1700" i="1" dirty="0" smtClean="0"/>
              <a:t>Т4, Т3, </a:t>
            </a:r>
            <a:r>
              <a:rPr lang="ru-RU" sz="1700" i="1" dirty="0" err="1" smtClean="0"/>
              <a:t>кальцитонин</a:t>
            </a:r>
            <a:endParaRPr lang="ru-RU" sz="17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5643570" y="2786058"/>
            <a:ext cx="3143272" cy="615553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700" dirty="0" err="1" smtClean="0"/>
              <a:t>Паращитовитовидные</a:t>
            </a:r>
            <a:r>
              <a:rPr lang="ru-RU" sz="1700" dirty="0" smtClean="0"/>
              <a:t> железы</a:t>
            </a:r>
            <a:br>
              <a:rPr lang="ru-RU" sz="1700" dirty="0" smtClean="0"/>
            </a:br>
            <a:r>
              <a:rPr lang="ru-RU" sz="1700" i="1" dirty="0" smtClean="0"/>
              <a:t>паратиреоидный гормон</a:t>
            </a:r>
            <a:endParaRPr lang="ru-RU" sz="17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5572132" y="3571876"/>
            <a:ext cx="3286148" cy="877163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700" dirty="0" smtClean="0"/>
              <a:t>Надпочечники</a:t>
            </a:r>
            <a:br>
              <a:rPr lang="ru-RU" sz="1700" dirty="0" smtClean="0"/>
            </a:br>
            <a:r>
              <a:rPr lang="ru-RU" sz="1700" i="1" dirty="0" smtClean="0"/>
              <a:t>кортикостероиды, адреналин, норадреналин, андрогены</a:t>
            </a:r>
            <a:endParaRPr lang="ru-RU" sz="17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5643570" y="4643446"/>
            <a:ext cx="2928958" cy="877163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700" dirty="0" smtClean="0"/>
              <a:t>Поджелудочная железа</a:t>
            </a:r>
            <a:br>
              <a:rPr lang="ru-RU" sz="1700" dirty="0" smtClean="0"/>
            </a:br>
            <a:r>
              <a:rPr lang="ru-RU" sz="1700" i="1" dirty="0" smtClean="0"/>
              <a:t>инсулин, глюкагон, </a:t>
            </a:r>
            <a:r>
              <a:rPr lang="ru-RU" sz="1700" i="1" dirty="0" err="1" smtClean="0"/>
              <a:t>соматостатин</a:t>
            </a:r>
            <a:endParaRPr lang="ru-RU" sz="17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5715008" y="6000768"/>
            <a:ext cx="2357454" cy="615553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700" dirty="0" smtClean="0"/>
              <a:t>Семенник</a:t>
            </a:r>
            <a:br>
              <a:rPr lang="ru-RU" sz="1700" dirty="0" smtClean="0"/>
            </a:br>
            <a:r>
              <a:rPr lang="ru-RU" sz="1700" i="1" dirty="0" smtClean="0"/>
              <a:t>андрогены, эстрогены</a:t>
            </a:r>
            <a:endParaRPr lang="ru-RU" sz="1700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928662" y="3500438"/>
            <a:ext cx="2357454" cy="615553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700" dirty="0" smtClean="0"/>
              <a:t>Почки</a:t>
            </a:r>
            <a:br>
              <a:rPr lang="ru-RU" sz="1700" dirty="0" smtClean="0"/>
            </a:br>
            <a:r>
              <a:rPr lang="ru-RU" sz="1700" i="1" dirty="0" err="1" smtClean="0"/>
              <a:t>эритропоэтин</a:t>
            </a:r>
            <a:r>
              <a:rPr lang="ru-RU" sz="1700" i="1" dirty="0" smtClean="0"/>
              <a:t>, ренин</a:t>
            </a:r>
            <a:endParaRPr lang="ru-RU" sz="1700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428596" y="1785926"/>
            <a:ext cx="2928958" cy="877163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700" dirty="0" smtClean="0"/>
              <a:t>Желудочно-кишечный тракт</a:t>
            </a:r>
            <a:br>
              <a:rPr lang="ru-RU" sz="1700" dirty="0" smtClean="0"/>
            </a:br>
            <a:r>
              <a:rPr lang="ru-RU" sz="1700" i="1" dirty="0" smtClean="0"/>
              <a:t> </a:t>
            </a:r>
            <a:r>
              <a:rPr lang="ru-RU" sz="1700" i="1" dirty="0" err="1" smtClean="0"/>
              <a:t>энтерогастрон</a:t>
            </a:r>
            <a:r>
              <a:rPr lang="ru-RU" sz="1700" i="1" dirty="0" smtClean="0"/>
              <a:t>, </a:t>
            </a:r>
            <a:r>
              <a:rPr lang="ru-RU" sz="1700" i="1" dirty="0" err="1" smtClean="0"/>
              <a:t>холецистокинин</a:t>
            </a:r>
            <a:endParaRPr lang="ru-RU" sz="17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571472" y="857232"/>
            <a:ext cx="2714644" cy="615553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700" dirty="0" smtClean="0"/>
              <a:t>Тимус</a:t>
            </a:r>
            <a:br>
              <a:rPr lang="ru-RU" sz="1700" dirty="0" smtClean="0"/>
            </a:br>
            <a:r>
              <a:rPr lang="ru-RU" sz="1700" i="1" dirty="0" err="1" smtClean="0"/>
              <a:t>тимозины</a:t>
            </a:r>
            <a:r>
              <a:rPr lang="ru-RU" sz="1700" i="1" dirty="0" smtClean="0"/>
              <a:t>, </a:t>
            </a:r>
            <a:r>
              <a:rPr lang="ru-RU" sz="1700" i="1" dirty="0" err="1" smtClean="0"/>
              <a:t>тимопоэтины</a:t>
            </a:r>
            <a:endParaRPr lang="ru-RU" sz="17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142844" y="4286256"/>
            <a:ext cx="3071834" cy="1138773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700" dirty="0" smtClean="0"/>
              <a:t>Плацента</a:t>
            </a:r>
            <a:br>
              <a:rPr lang="ru-RU" sz="1700" dirty="0" smtClean="0"/>
            </a:br>
            <a:r>
              <a:rPr lang="ru-RU" sz="1700" i="1" dirty="0" smtClean="0"/>
              <a:t>прогестерон, релаксин, хорионический </a:t>
            </a:r>
            <a:r>
              <a:rPr lang="ru-RU" sz="1700" i="1" dirty="0" err="1" smtClean="0"/>
              <a:t>гонадоторпин</a:t>
            </a:r>
            <a:r>
              <a:rPr lang="ru-RU" sz="1700" i="1" dirty="0" smtClean="0"/>
              <a:t>, плацентарный </a:t>
            </a:r>
            <a:r>
              <a:rPr lang="ru-RU" sz="1700" i="1" dirty="0" err="1" smtClean="0"/>
              <a:t>лактоген</a:t>
            </a:r>
            <a:r>
              <a:rPr lang="ru-RU" sz="1700" i="1" dirty="0" smtClean="0"/>
              <a:t> </a:t>
            </a:r>
            <a:endParaRPr lang="ru-RU" sz="17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714348" y="5643578"/>
            <a:ext cx="2428892" cy="877163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700" dirty="0" smtClean="0"/>
              <a:t>Яичник</a:t>
            </a:r>
            <a:br>
              <a:rPr lang="ru-RU" sz="1700" dirty="0" smtClean="0"/>
            </a:br>
            <a:r>
              <a:rPr lang="ru-RU" sz="1700" i="1" dirty="0" smtClean="0"/>
              <a:t>эстрогены, андрогены, прогестерон, релаксин</a:t>
            </a:r>
            <a:endParaRPr lang="ru-RU" sz="1700" i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Выноска со стрелкой вправо 23"/>
          <p:cNvSpPr/>
          <p:nvPr/>
        </p:nvSpPr>
        <p:spPr>
          <a:xfrm rot="2643865">
            <a:off x="296342" y="1819819"/>
            <a:ext cx="575849" cy="674458"/>
          </a:xfrm>
          <a:prstGeom prst="rightArrowCallou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786314" y="2357430"/>
            <a:ext cx="1785950" cy="114300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000628" y="2714620"/>
            <a:ext cx="1409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Lato Regular"/>
              </a:rPr>
              <a:t>Гипофиз</a:t>
            </a:r>
            <a:endParaRPr lang="ru-RU" sz="2400" dirty="0">
              <a:latin typeface="Lato Regular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357686" y="4071942"/>
            <a:ext cx="2714644" cy="114300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500562" y="4214818"/>
            <a:ext cx="2500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Lato Regular"/>
              </a:rPr>
              <a:t>Кора надпочечников</a:t>
            </a:r>
            <a:endParaRPr lang="ru-RU" sz="2400" dirty="0">
              <a:latin typeface="Lato Regular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5572132" y="3571876"/>
            <a:ext cx="28575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6215074" y="3429000"/>
            <a:ext cx="2776529" cy="646331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Lato Regular"/>
              </a:rPr>
              <a:t>Адренокортикотропный </a:t>
            </a:r>
          </a:p>
          <a:p>
            <a:pPr algn="ctr"/>
            <a:r>
              <a:rPr lang="ru-RU" dirty="0" smtClean="0">
                <a:latin typeface="Lato Regular"/>
              </a:rPr>
              <a:t>гормон (АКТГ) </a:t>
            </a:r>
            <a:endParaRPr lang="ru-RU" dirty="0">
              <a:latin typeface="Lato Regular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00034" y="2214554"/>
            <a:ext cx="2357454" cy="121444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642910" y="2571744"/>
            <a:ext cx="2077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Lato Regular"/>
              </a:rPr>
              <a:t>Гипоталамус</a:t>
            </a:r>
            <a:endParaRPr lang="ru-RU" sz="2400" dirty="0">
              <a:latin typeface="Lato Regular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3000364" y="2786058"/>
            <a:ext cx="164307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2857488" y="1928802"/>
            <a:ext cx="2000355" cy="646331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ru-RU" dirty="0" err="1" smtClean="0">
                <a:latin typeface="Lato Regular"/>
              </a:rPr>
              <a:t>Кортиколиберин</a:t>
            </a:r>
            <a:r>
              <a:rPr lang="ru-RU" dirty="0" smtClean="0">
                <a:latin typeface="Lato Regular"/>
              </a:rPr>
              <a:t> </a:t>
            </a:r>
          </a:p>
          <a:p>
            <a:pPr algn="ctr"/>
            <a:r>
              <a:rPr lang="ru-RU" dirty="0" smtClean="0">
                <a:latin typeface="Lato Regular"/>
              </a:rPr>
              <a:t>(КТРГ)</a:t>
            </a:r>
          </a:p>
        </p:txBody>
      </p:sp>
      <p:sp>
        <p:nvSpPr>
          <p:cNvPr id="31" name="Стрелка вниз 30"/>
          <p:cNvSpPr/>
          <p:nvPr/>
        </p:nvSpPr>
        <p:spPr>
          <a:xfrm rot="2229960">
            <a:off x="4104835" y="4997212"/>
            <a:ext cx="285752" cy="8836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 rot="18880647">
            <a:off x="183987" y="1880853"/>
            <a:ext cx="63565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Lato Regular"/>
              </a:rPr>
              <a:t>Еда</a:t>
            </a:r>
            <a:endParaRPr lang="ru-RU" dirty="0">
              <a:latin typeface="Lato Regular"/>
            </a:endParaRPr>
          </a:p>
        </p:txBody>
      </p:sp>
      <p:sp>
        <p:nvSpPr>
          <p:cNvPr id="33" name="Выгнутая вверх стрелка 32"/>
          <p:cNvSpPr/>
          <p:nvPr/>
        </p:nvSpPr>
        <p:spPr>
          <a:xfrm rot="14487128">
            <a:off x="12018" y="4523162"/>
            <a:ext cx="3109201" cy="709639"/>
          </a:xfrm>
          <a:prstGeom prst="curvedDownArrow">
            <a:avLst>
              <a:gd name="adj1" fmla="val 25000"/>
              <a:gd name="adj2" fmla="val 50000"/>
              <a:gd name="adj3" fmla="val 16538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714480" y="3500438"/>
            <a:ext cx="1857388" cy="203132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Lato Regular"/>
              </a:rPr>
              <a:t>Кортизол</a:t>
            </a:r>
          </a:p>
          <a:p>
            <a:pPr algn="ctr"/>
            <a:r>
              <a:rPr lang="ru-RU" dirty="0" smtClean="0">
                <a:latin typeface="Lato Regular"/>
              </a:rPr>
              <a:t> и кортизон</a:t>
            </a:r>
          </a:p>
          <a:p>
            <a:pPr algn="ctr"/>
            <a:r>
              <a:rPr lang="ru-RU" dirty="0" smtClean="0">
                <a:latin typeface="Lato Regular"/>
              </a:rPr>
              <a:t> в достаточной концентрации блокируют выработку </a:t>
            </a:r>
          </a:p>
          <a:p>
            <a:pPr algn="ctr"/>
            <a:r>
              <a:rPr lang="ru-RU" dirty="0" smtClean="0">
                <a:latin typeface="Lato Regular"/>
              </a:rPr>
              <a:t>КТРГ и АКТГ</a:t>
            </a:r>
            <a:endParaRPr lang="ru-RU" dirty="0">
              <a:latin typeface="Lato Regular"/>
            </a:endParaRPr>
          </a:p>
        </p:txBody>
      </p:sp>
      <p:sp>
        <p:nvSpPr>
          <p:cNvPr id="35" name="Выгнутая вверх стрелка 34"/>
          <p:cNvSpPr/>
          <p:nvPr/>
        </p:nvSpPr>
        <p:spPr>
          <a:xfrm rot="17657644">
            <a:off x="2759959" y="4117844"/>
            <a:ext cx="2753556" cy="466840"/>
          </a:xfrm>
          <a:prstGeom prst="curvedDownArrow">
            <a:avLst>
              <a:gd name="adj1" fmla="val 25000"/>
              <a:gd name="adj2" fmla="val 50000"/>
              <a:gd name="adj3" fmla="val 16538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Выноска со стрелкой вниз 21"/>
          <p:cNvSpPr/>
          <p:nvPr/>
        </p:nvSpPr>
        <p:spPr>
          <a:xfrm>
            <a:off x="1000100" y="1142984"/>
            <a:ext cx="1928826" cy="1057276"/>
          </a:xfrm>
          <a:prstGeom prst="downArrowCallou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1142976" y="1142984"/>
            <a:ext cx="171451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Lato Regular"/>
              </a:rPr>
              <a:t>Стресс</a:t>
            </a:r>
          </a:p>
          <a:p>
            <a:pPr algn="ctr"/>
            <a:r>
              <a:rPr lang="ru-RU" dirty="0" smtClean="0">
                <a:latin typeface="Lato Regular"/>
              </a:rPr>
              <a:t>Голод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867012" y="5867416"/>
            <a:ext cx="1165832" cy="646331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Lato Regular"/>
              </a:rPr>
              <a:t>Кортизол</a:t>
            </a:r>
          </a:p>
          <a:p>
            <a:pPr algn="ctr"/>
            <a:r>
              <a:rPr lang="ru-RU" dirty="0" smtClean="0">
                <a:latin typeface="Lato Regular"/>
              </a:rPr>
              <a:t>Кортизон</a:t>
            </a:r>
            <a:endParaRPr lang="ru-RU" dirty="0">
              <a:latin typeface="Lato Regular"/>
            </a:endParaRPr>
          </a:p>
        </p:txBody>
      </p:sp>
      <p:sp>
        <p:nvSpPr>
          <p:cNvPr id="27" name="Стрелка вправо 26"/>
          <p:cNvSpPr/>
          <p:nvPr/>
        </p:nvSpPr>
        <p:spPr>
          <a:xfrm>
            <a:off x="6215074" y="5715016"/>
            <a:ext cx="85725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7143768" y="5643578"/>
            <a:ext cx="145014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Lato Regular"/>
              </a:rPr>
              <a:t>стимуляция</a:t>
            </a:r>
            <a:endParaRPr lang="ru-RU" dirty="0">
              <a:latin typeface="Lato Regular"/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6215074" y="6215082"/>
            <a:ext cx="857256" cy="214314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7143768" y="6143644"/>
            <a:ext cx="149560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Lato Regular"/>
              </a:rPr>
              <a:t>торможение</a:t>
            </a:r>
            <a:endParaRPr lang="ru-RU" dirty="0">
              <a:latin typeface="Lato Regular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142976" y="142852"/>
            <a:ext cx="7461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827146"/>
                </a:solidFill>
              </a:rPr>
              <a:t>Регуляция выработки кортикостероидов</a:t>
            </a:r>
            <a:endParaRPr lang="ru-RU" sz="3200" b="1" dirty="0">
              <a:solidFill>
                <a:srgbClr val="827146"/>
              </a:solidFill>
            </a:endParaRP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214290"/>
            <a:ext cx="81546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827146"/>
                </a:solidFill>
              </a:rPr>
              <a:t>Суточный ритм выработки АКТГ и кортизола</a:t>
            </a:r>
            <a:endParaRPr lang="ru-RU" sz="3200" b="1" dirty="0">
              <a:solidFill>
                <a:srgbClr val="827146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142984"/>
            <a:ext cx="8442636" cy="3756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500034" y="5072074"/>
            <a:ext cx="8286808" cy="1569660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Поэтому нервные люди просыпаются на рассвете и не могут потом уснуть.</a:t>
            </a:r>
            <a:br>
              <a:rPr lang="ru-RU" sz="2400" dirty="0" smtClean="0"/>
            </a:br>
            <a:r>
              <a:rPr lang="ru-RU" sz="2400" dirty="0" smtClean="0"/>
              <a:t>Чтобы улучшить сон – успокаивающие травы + темнота (плотные шторы, ткань, закрывающая глаза).</a:t>
            </a:r>
            <a:endParaRPr lang="ru-RU" sz="2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142852"/>
            <a:ext cx="75055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827146"/>
                </a:solidFill>
              </a:rPr>
              <a:t>При длительном (</a:t>
            </a:r>
            <a:r>
              <a:rPr lang="ru-RU" sz="3200" b="1" dirty="0" err="1" smtClean="0">
                <a:solidFill>
                  <a:srgbClr val="827146"/>
                </a:solidFill>
              </a:rPr>
              <a:t>кортизоловом</a:t>
            </a:r>
            <a:r>
              <a:rPr lang="ru-RU" sz="3200" b="1" dirty="0" smtClean="0">
                <a:solidFill>
                  <a:srgbClr val="827146"/>
                </a:solidFill>
              </a:rPr>
              <a:t>) стрессе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7224" y="785794"/>
            <a:ext cx="8001056" cy="5632311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u="sng" dirty="0" smtClean="0"/>
              <a:t>Всесторонняя поддержка организма травами.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Успокаивающие травы. В том числе – на ночь.</a:t>
            </a:r>
          </a:p>
          <a:p>
            <a:pPr>
              <a:buFontTx/>
              <a:buChar char="-"/>
            </a:pPr>
            <a:r>
              <a:rPr lang="ru-RU" sz="2400" dirty="0" smtClean="0"/>
              <a:t>Поддержка </a:t>
            </a:r>
            <a:r>
              <a:rPr lang="ru-RU" sz="2400" dirty="0" err="1" smtClean="0"/>
              <a:t>жкт</a:t>
            </a:r>
            <a:r>
              <a:rPr lang="ru-RU" sz="2400" dirty="0" smtClean="0"/>
              <a:t> и почек.</a:t>
            </a:r>
            <a:br>
              <a:rPr lang="ru-RU" sz="2400" dirty="0" smtClean="0"/>
            </a:br>
            <a:r>
              <a:rPr lang="ru-RU" sz="2400" dirty="0" smtClean="0"/>
              <a:t>- Борьба с отёками.</a:t>
            </a:r>
            <a:br>
              <a:rPr lang="ru-RU" sz="2400" dirty="0" smtClean="0"/>
            </a:br>
            <a:r>
              <a:rPr lang="ru-RU" sz="2400" dirty="0" smtClean="0"/>
              <a:t>- Поддержка сосудов, сердца, мозгового кровообращения.</a:t>
            </a:r>
          </a:p>
          <a:p>
            <a:pPr>
              <a:buFontTx/>
              <a:buChar char="-"/>
            </a:pPr>
            <a:r>
              <a:rPr lang="ru-RU" sz="2400" dirty="0" smtClean="0"/>
              <a:t> </a:t>
            </a:r>
            <a:r>
              <a:rPr lang="ru-RU" sz="2400" dirty="0" smtClean="0"/>
              <a:t>Травы, дающие силы.</a:t>
            </a:r>
            <a:br>
              <a:rPr lang="ru-RU" sz="2400" dirty="0" smtClean="0"/>
            </a:br>
            <a:r>
              <a:rPr lang="ru-RU" sz="2400" dirty="0" smtClean="0"/>
              <a:t>- Поддержка желёз внутренней секреции.</a:t>
            </a:r>
            <a:br>
              <a:rPr lang="ru-RU" sz="2400" dirty="0" smtClean="0"/>
            </a:br>
            <a:r>
              <a:rPr lang="ru-RU" sz="2400" dirty="0" smtClean="0"/>
              <a:t>- Налаживание сна.</a:t>
            </a:r>
          </a:p>
          <a:p>
            <a:endParaRPr lang="ru-RU" sz="2400" dirty="0" smtClean="0"/>
          </a:p>
          <a:p>
            <a:r>
              <a:rPr lang="ru-RU" sz="2400" dirty="0" smtClean="0"/>
              <a:t>Обязательно надо есть. Голод усиливает </a:t>
            </a:r>
            <a:r>
              <a:rPr lang="ru-RU" sz="2400" dirty="0" err="1" smtClean="0"/>
              <a:t>кортизоловый</a:t>
            </a:r>
            <a:r>
              <a:rPr lang="ru-RU" sz="2400" dirty="0" smtClean="0"/>
              <a:t> стресс. </a:t>
            </a:r>
          </a:p>
          <a:p>
            <a:r>
              <a:rPr lang="ru-RU" sz="2400" dirty="0" smtClean="0"/>
              <a:t>В стрессовой ситуации нежелательно держать посты.</a:t>
            </a:r>
            <a:br>
              <a:rPr lang="ru-RU" sz="2400" dirty="0" smtClean="0"/>
            </a:br>
            <a:r>
              <a:rPr lang="ru-RU" sz="2400" dirty="0" smtClean="0"/>
              <a:t>На фоне </a:t>
            </a:r>
            <a:r>
              <a:rPr lang="ru-RU" sz="2400" dirty="0" err="1" smtClean="0"/>
              <a:t>кортизолового</a:t>
            </a:r>
            <a:r>
              <a:rPr lang="ru-RU" sz="2400" dirty="0" smtClean="0"/>
              <a:t> стресса всегда тормозится всё, связанное с репродукцией. Тоже можно поддерживать травами.</a:t>
            </a:r>
            <a:endParaRPr lang="ru-RU" sz="24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214290"/>
            <a:ext cx="63835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827146"/>
                </a:solidFill>
              </a:rPr>
              <a:t>Половые гормоны надпочечников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1142984"/>
            <a:ext cx="7786742" cy="1154158"/>
          </a:xfrm>
          <a:prstGeom prst="rect">
            <a:avLst/>
          </a:prstGeom>
          <a:ln w="19050">
            <a:solidFill>
              <a:schemeClr val="bg2">
                <a:lumMod val="50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</a:t>
            </a:r>
            <a:r>
              <a:rPr lang="ru-RU" dirty="0" smtClean="0"/>
              <a:t>1. </a:t>
            </a:r>
            <a:r>
              <a:rPr lang="ru-RU" dirty="0" smtClean="0"/>
              <a:t>Основной источник гормонов до полового созревания.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</a:t>
            </a:r>
            <a:r>
              <a:rPr lang="ru-RU" dirty="0" smtClean="0"/>
              <a:t>2. </a:t>
            </a:r>
            <a:r>
              <a:rPr lang="ru-RU" dirty="0" smtClean="0"/>
              <a:t>Источник </a:t>
            </a:r>
            <a:r>
              <a:rPr lang="ru-RU" dirty="0" smtClean="0"/>
              <a:t>гормонов в климактерический период.</a:t>
            </a:r>
          </a:p>
        </p:txBody>
      </p:sp>
      <p:sp>
        <p:nvSpPr>
          <p:cNvPr id="4" name="TextBox 9"/>
          <p:cNvSpPr txBox="1"/>
          <p:nvPr/>
        </p:nvSpPr>
        <p:spPr>
          <a:xfrm>
            <a:off x="785786" y="2428868"/>
            <a:ext cx="7786742" cy="3985702"/>
          </a:xfrm>
          <a:prstGeom prst="rect">
            <a:avLst/>
          </a:prstGeom>
          <a:ln w="19050">
            <a:solidFill>
              <a:schemeClr val="bg2">
                <a:lumMod val="50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b="1" u="sng" dirty="0" smtClean="0"/>
              <a:t>У женщин</a:t>
            </a:r>
            <a:r>
              <a:rPr lang="ru-RU" dirty="0" smtClean="0"/>
              <a:t>. </a:t>
            </a:r>
          </a:p>
          <a:p>
            <a:pPr indent="-457200">
              <a:buSzPct val="100000"/>
              <a:buFontTx/>
              <a:buChar char="-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Надпочечники являются основным источником андрогенов. В печени превращаются в эстрон.</a:t>
            </a:r>
          </a:p>
          <a:p>
            <a:pPr indent="-457200">
              <a:buSzPct val="100000"/>
              <a:buFontTx/>
              <a:buChar char="-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Влияет на рост волос на теле.</a:t>
            </a:r>
          </a:p>
          <a:p>
            <a:pPr indent="-457200">
              <a:buSzPct val="100000"/>
              <a:buFontTx/>
              <a:buChar char="-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Влияет на формирование вторичных половых признаков</a:t>
            </a:r>
            <a:r>
              <a:rPr lang="ru-RU" dirty="0" smtClean="0"/>
              <a:t>.</a:t>
            </a:r>
          </a:p>
          <a:p>
            <a:pPr indent="-457200">
              <a:buSzPct val="100000"/>
              <a:buFontTx/>
              <a:buChar char="-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endParaRPr lang="ru-RU" dirty="0" smtClean="0"/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b="1" u="sng" dirty="0" smtClean="0"/>
              <a:t>У мужчин</a:t>
            </a:r>
            <a:r>
              <a:rPr lang="ru-RU" dirty="0" smtClean="0"/>
              <a:t>.</a:t>
            </a:r>
          </a:p>
          <a:p>
            <a:pPr indent="-457200">
              <a:buSzPct val="100000"/>
              <a:buFontTx/>
              <a:buChar char="-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Влияет на формирование вторичных половых признаков.</a:t>
            </a:r>
          </a:p>
          <a:p>
            <a:pPr indent="-457200">
              <a:buSzPct val="100000"/>
              <a:buFontTx/>
              <a:buChar char="-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У взрослых большой роли не играет. 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142852"/>
            <a:ext cx="86439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827146"/>
                </a:solidFill>
              </a:rPr>
              <a:t>Минералкортикоиды</a:t>
            </a:r>
            <a:r>
              <a:rPr lang="ru-RU" sz="3200" b="1" dirty="0" smtClean="0">
                <a:solidFill>
                  <a:srgbClr val="827146"/>
                </a:solidFill>
              </a:rPr>
              <a:t> </a:t>
            </a:r>
          </a:p>
          <a:p>
            <a:pPr algn="ctr"/>
            <a:r>
              <a:rPr lang="ru-RU" sz="2800" b="1" dirty="0" smtClean="0">
                <a:solidFill>
                  <a:srgbClr val="827146"/>
                </a:solidFill>
              </a:rPr>
              <a:t>(альдостерон, </a:t>
            </a:r>
            <a:r>
              <a:rPr lang="ru-RU" sz="2800" b="1" dirty="0" err="1" smtClean="0">
                <a:solidFill>
                  <a:srgbClr val="827146"/>
                </a:solidFill>
              </a:rPr>
              <a:t>кортикостерон</a:t>
            </a:r>
            <a:r>
              <a:rPr lang="ru-RU" sz="2800" b="1" dirty="0" smtClean="0">
                <a:solidFill>
                  <a:srgbClr val="827146"/>
                </a:solidFill>
              </a:rPr>
              <a:t>, </a:t>
            </a:r>
            <a:r>
              <a:rPr lang="ru-RU" sz="2800" b="1" dirty="0" err="1" smtClean="0">
                <a:solidFill>
                  <a:srgbClr val="827146"/>
                </a:solidFill>
              </a:rPr>
              <a:t>дезоксикортикостерон</a:t>
            </a:r>
            <a:r>
              <a:rPr lang="ru-RU" sz="2800" b="1" dirty="0" smtClean="0">
                <a:solidFill>
                  <a:srgbClr val="827146"/>
                </a:solidFill>
              </a:rPr>
              <a:t>)</a:t>
            </a:r>
            <a:endParaRPr lang="ru-RU" sz="2800" b="1" dirty="0">
              <a:solidFill>
                <a:srgbClr val="82714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1428736"/>
            <a:ext cx="7572428" cy="3416320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sz="2400" dirty="0" smtClean="0"/>
              <a:t>Регулируют баланс натрия и калия в крови и обратное всасывание или выведение минералов почками.</a:t>
            </a:r>
          </a:p>
          <a:p>
            <a:pPr>
              <a:buFontTx/>
              <a:buChar char="-"/>
            </a:pPr>
            <a:r>
              <a:rPr lang="ru-RU" sz="2400" dirty="0" smtClean="0"/>
              <a:t> </a:t>
            </a:r>
            <a:r>
              <a:rPr lang="ru-RU" sz="2400" dirty="0" smtClean="0"/>
              <a:t>Регулируют образование мочи и вывод жидкости.</a:t>
            </a:r>
          </a:p>
          <a:p>
            <a:pPr>
              <a:buFontTx/>
              <a:buChar char="-"/>
            </a:pPr>
            <a:r>
              <a:rPr lang="ru-RU" sz="2400" dirty="0" smtClean="0"/>
              <a:t> Активизируют синтез коллагена.</a:t>
            </a:r>
          </a:p>
          <a:p>
            <a:pPr>
              <a:buFontTx/>
              <a:buChar char="-"/>
            </a:pPr>
            <a:r>
              <a:rPr lang="ru-RU" sz="2400" dirty="0" smtClean="0"/>
              <a:t> </a:t>
            </a:r>
            <a:r>
              <a:rPr lang="ru-RU" sz="2400" dirty="0" smtClean="0"/>
              <a:t>Увеличивают проницаемость капилляров.</a:t>
            </a:r>
          </a:p>
          <a:p>
            <a:pPr>
              <a:buFontTx/>
              <a:buChar char="-"/>
            </a:pPr>
            <a:r>
              <a:rPr lang="ru-RU" sz="2400" dirty="0" smtClean="0"/>
              <a:t> При </a:t>
            </a:r>
            <a:r>
              <a:rPr lang="ru-RU" sz="2400" dirty="0" smtClean="0"/>
              <a:t>воспалительном </a:t>
            </a:r>
            <a:r>
              <a:rPr lang="ru-RU" sz="2400" dirty="0" smtClean="0"/>
              <a:t>процессе могут усиливать тканевый отёк и фиброз.</a:t>
            </a:r>
            <a:br>
              <a:rPr lang="ru-RU" sz="2400" dirty="0" smtClean="0"/>
            </a:br>
            <a:r>
              <a:rPr lang="ru-RU" sz="2400" dirty="0" smtClean="0"/>
              <a:t>- Влияют на тонус стенки сосудов. При недостатке развивается гипотония.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785786" y="5000636"/>
            <a:ext cx="79726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Гипотоникам необходимо поддерживать почки и сосуды!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14290"/>
            <a:ext cx="87868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27146"/>
                </a:solidFill>
              </a:rPr>
              <a:t>Проблемы надпочечников </a:t>
            </a:r>
          </a:p>
          <a:p>
            <a:pPr algn="ctr"/>
            <a:r>
              <a:rPr lang="ru-RU" sz="2800" b="1" dirty="0" smtClean="0">
                <a:solidFill>
                  <a:srgbClr val="827146"/>
                </a:solidFill>
              </a:rPr>
              <a:t>(недостаточность или избыточность синтеза гормонов)</a:t>
            </a:r>
            <a:endParaRPr lang="ru-RU" sz="2800" b="1" dirty="0">
              <a:solidFill>
                <a:srgbClr val="827146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1357298"/>
            <a:ext cx="7929618" cy="2677656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u="sng" dirty="0" smtClean="0"/>
              <a:t>Причины.</a:t>
            </a:r>
          </a:p>
          <a:p>
            <a:pPr>
              <a:buFontTx/>
              <a:buChar char="-"/>
            </a:pPr>
            <a:r>
              <a:rPr lang="ru-RU" sz="2400" dirty="0" smtClean="0"/>
              <a:t> Нарушение мозгового кровообращения.</a:t>
            </a:r>
          </a:p>
          <a:p>
            <a:pPr>
              <a:buFontTx/>
              <a:buChar char="-"/>
            </a:pPr>
            <a:r>
              <a:rPr lang="ru-RU" sz="2400" dirty="0" smtClean="0"/>
              <a:t> Онкология.</a:t>
            </a:r>
            <a:br>
              <a:rPr lang="ru-RU" sz="2400" dirty="0" smtClean="0"/>
            </a:br>
            <a:r>
              <a:rPr lang="ru-RU" sz="2400" dirty="0" smtClean="0"/>
              <a:t>- Стресс.</a:t>
            </a:r>
          </a:p>
          <a:p>
            <a:pPr>
              <a:buFontTx/>
              <a:buChar char="-"/>
            </a:pPr>
            <a:r>
              <a:rPr lang="ru-RU" sz="2400" dirty="0" smtClean="0"/>
              <a:t> </a:t>
            </a:r>
            <a:r>
              <a:rPr lang="ru-RU" sz="2400" dirty="0" smtClean="0"/>
              <a:t>Нарушение режима сна.</a:t>
            </a:r>
          </a:p>
          <a:p>
            <a:pPr>
              <a:buFontTx/>
              <a:buChar char="-"/>
            </a:pPr>
            <a:r>
              <a:rPr lang="ru-RU" sz="2400" dirty="0" smtClean="0"/>
              <a:t> </a:t>
            </a:r>
            <a:r>
              <a:rPr lang="ru-RU" sz="2400" dirty="0" smtClean="0"/>
              <a:t>Воспалительные процессы. В т. ч. на надпочечниках могут отражаться воспалительные процессы в почках.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4214818"/>
            <a:ext cx="7929618" cy="1938992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u="sng" dirty="0" smtClean="0"/>
              <a:t>Что делаем.</a:t>
            </a:r>
          </a:p>
          <a:p>
            <a:pPr>
              <a:buFontTx/>
              <a:buChar char="-"/>
            </a:pPr>
            <a:r>
              <a:rPr lang="ru-RU" sz="2400" dirty="0" smtClean="0"/>
              <a:t> Работаем с мозговым кровообращением.</a:t>
            </a:r>
          </a:p>
          <a:p>
            <a:pPr>
              <a:buFontTx/>
              <a:buChar char="-"/>
            </a:pPr>
            <a:r>
              <a:rPr lang="ru-RU" sz="2400" dirty="0" smtClean="0"/>
              <a:t> </a:t>
            </a:r>
            <a:r>
              <a:rPr lang="ru-RU" sz="2400" dirty="0" smtClean="0"/>
              <a:t>Поддерживаем организм во время стрессов.</a:t>
            </a:r>
          </a:p>
          <a:p>
            <a:pPr>
              <a:buFontTx/>
              <a:buChar char="-"/>
            </a:pPr>
            <a:r>
              <a:rPr lang="ru-RU" sz="2400" dirty="0" smtClean="0"/>
              <a:t> Налаживаем сон.</a:t>
            </a:r>
            <a:br>
              <a:rPr lang="ru-RU" sz="2400" dirty="0" smtClean="0"/>
            </a:br>
            <a:r>
              <a:rPr lang="ru-RU" sz="2400" dirty="0" smtClean="0"/>
              <a:t>- Используем травы, улучшающие работу надпочечников.</a:t>
            </a:r>
            <a:endParaRPr lang="ru-RU" sz="2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857224" y="1071546"/>
            <a:ext cx="7786742" cy="4693589"/>
          </a:xfrm>
          <a:prstGeom prst="rect">
            <a:avLst/>
          </a:prstGeom>
          <a:ln w="19050">
            <a:solidFill>
              <a:schemeClr val="bg2">
                <a:lumMod val="50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Бобовые </a:t>
            </a:r>
            <a:r>
              <a:rPr lang="ru-RU" dirty="0" smtClean="0">
                <a:latin typeface="Calibri" pitchFamily="34" charset="0"/>
              </a:rPr>
              <a:t>- солодка, астрагал, </a:t>
            </a:r>
            <a:r>
              <a:rPr lang="ru-RU" dirty="0" err="1" smtClean="0">
                <a:latin typeface="Calibri" pitchFamily="34" charset="0"/>
              </a:rPr>
              <a:t>карагана</a:t>
            </a:r>
            <a:r>
              <a:rPr lang="ru-RU" dirty="0" smtClean="0">
                <a:latin typeface="Calibri" pitchFamily="34" charset="0"/>
              </a:rPr>
              <a:t>, софора. </a:t>
            </a:r>
            <a:r>
              <a:rPr lang="ru-RU" dirty="0" smtClean="0">
                <a:latin typeface="Calibri" pitchFamily="34" charset="0"/>
              </a:rPr>
              <a:t>Дают силы</a:t>
            </a:r>
            <a:r>
              <a:rPr lang="ru-RU" dirty="0" smtClean="0">
                <a:latin typeface="Calibri" pitchFamily="34" charset="0"/>
              </a:rPr>
              <a:t>. </a:t>
            </a:r>
            <a:r>
              <a:rPr lang="ru-RU" u="sng" dirty="0" smtClean="0">
                <a:latin typeface="Calibri" pitchFamily="34" charset="0"/>
              </a:rPr>
              <a:t>Солодка может усиливать отёки</a:t>
            </a:r>
            <a:r>
              <a:rPr lang="ru-RU" dirty="0" smtClean="0">
                <a:latin typeface="Calibri" pitchFamily="34" charset="0"/>
              </a:rPr>
              <a:t>!</a:t>
            </a:r>
            <a:endParaRPr lang="ru-RU" dirty="0" smtClean="0">
              <a:latin typeface="Calibri" pitchFamily="34" charset="0"/>
            </a:endParaRP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Зонтичные – синеголовник, </a:t>
            </a:r>
            <a:r>
              <a:rPr lang="ru-RU" dirty="0" err="1" smtClean="0">
                <a:latin typeface="Calibri" pitchFamily="34" charset="0"/>
              </a:rPr>
              <a:t>володушка</a:t>
            </a:r>
            <a:r>
              <a:rPr lang="ru-RU" dirty="0" smtClean="0">
                <a:latin typeface="Calibri" pitchFamily="34" charset="0"/>
              </a:rPr>
              <a:t>, дягиль, любисток. Убирают застои, дают силы.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Лист смородины, крыжовника,  бадана. </a:t>
            </a:r>
            <a:r>
              <a:rPr lang="ru-RU" dirty="0" smtClean="0">
                <a:latin typeface="Calibri" pitchFamily="34" charset="0"/>
              </a:rPr>
              <a:t>Уменьшают застой жидкости.</a:t>
            </a:r>
          </a:p>
          <a:p>
            <a:pPr indent="-457200">
              <a:buSzPct val="100000"/>
              <a:buAutoNum type="arabicPeriod" startAt="4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Специи – имбирь, кардамон, корица</a:t>
            </a:r>
            <a:r>
              <a:rPr lang="ru-RU" dirty="0" smtClean="0">
                <a:latin typeface="Calibri" pitchFamily="34" charset="0"/>
              </a:rPr>
              <a:t>.</a:t>
            </a:r>
            <a:endParaRPr lang="ru-RU" dirty="0" smtClean="0">
              <a:latin typeface="Calibri" pitchFamily="34" charset="0"/>
            </a:endParaRPr>
          </a:p>
          <a:p>
            <a:pPr indent="-457200">
              <a:buSzPct val="100000"/>
              <a:buAutoNum type="arabicPeriod" startAt="4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err="1" smtClean="0">
                <a:latin typeface="Calibri" pitchFamily="34" charset="0"/>
              </a:rPr>
              <a:t>Бурачниковые</a:t>
            </a:r>
            <a:r>
              <a:rPr lang="ru-RU" dirty="0" smtClean="0">
                <a:latin typeface="Calibri" pitchFamily="34" charset="0"/>
              </a:rPr>
              <a:t> – синяк, </a:t>
            </a:r>
            <a:r>
              <a:rPr lang="ru-RU" dirty="0" err="1" smtClean="0">
                <a:latin typeface="Calibri" pitchFamily="34" charset="0"/>
              </a:rPr>
              <a:t>бораго</a:t>
            </a:r>
            <a:r>
              <a:rPr lang="ru-RU" dirty="0" smtClean="0">
                <a:latin typeface="Calibri" pitchFamily="34" charset="0"/>
              </a:rPr>
              <a:t>, медуница</a:t>
            </a:r>
            <a:r>
              <a:rPr lang="ru-RU" dirty="0" smtClean="0">
                <a:latin typeface="Calibri" pitchFamily="34" charset="0"/>
              </a:rPr>
              <a:t>. Уменьшают страхи.</a:t>
            </a:r>
          </a:p>
          <a:p>
            <a:pPr indent="-457200">
              <a:buSzPct val="100000"/>
              <a:buAutoNum type="arabicPeriod" startAt="4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err="1" smtClean="0">
                <a:latin typeface="Calibri" pitchFamily="34" charset="0"/>
              </a:rPr>
              <a:t>Адаптогены</a:t>
            </a:r>
            <a:r>
              <a:rPr lang="ru-RU" dirty="0" smtClean="0">
                <a:latin typeface="Calibri" pitchFamily="34" charset="0"/>
              </a:rPr>
              <a:t>. </a:t>
            </a:r>
            <a:r>
              <a:rPr lang="ru-RU" dirty="0" err="1" smtClean="0">
                <a:latin typeface="Calibri" pitchFamily="34" charset="0"/>
              </a:rPr>
              <a:t>Аралиевые</a:t>
            </a:r>
            <a:r>
              <a:rPr lang="ru-RU" dirty="0" smtClean="0">
                <a:latin typeface="Calibri" pitchFamily="34" charset="0"/>
              </a:rPr>
              <a:t> (женьшень, элеутерококк, заманиха и др.), корень девясила, корень лопуха, аир, </a:t>
            </a:r>
            <a:r>
              <a:rPr lang="ru-RU" dirty="0" smtClean="0">
                <a:latin typeface="Calibri" pitchFamily="34" charset="0"/>
              </a:rPr>
              <a:t>пион и др..</a:t>
            </a:r>
            <a:br>
              <a:rPr lang="ru-RU" dirty="0" smtClean="0">
                <a:latin typeface="Calibri" pitchFamily="34" charset="0"/>
              </a:rPr>
            </a:br>
            <a:r>
              <a:rPr lang="ru-RU" dirty="0" smtClean="0">
                <a:latin typeface="Calibri" pitchFamily="34" charset="0"/>
              </a:rPr>
              <a:t>7. Цитрусы. Лайм, лимон, апельсин и др.</a:t>
            </a:r>
            <a:endParaRPr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48" y="214290"/>
            <a:ext cx="81104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827146"/>
                </a:solidFill>
              </a:rPr>
              <a:t>Травы, влияющие на работу надпочечников</a:t>
            </a:r>
            <a:endParaRPr lang="ru-RU" sz="3200" b="1" dirty="0">
              <a:solidFill>
                <a:srgbClr val="827146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28926" y="214290"/>
            <a:ext cx="31051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827146"/>
                </a:solidFill>
              </a:rPr>
              <a:t>Подведём итоги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3" name="TextBox 9"/>
          <p:cNvSpPr txBox="1"/>
          <p:nvPr/>
        </p:nvSpPr>
        <p:spPr>
          <a:xfrm>
            <a:off x="857224" y="1000108"/>
            <a:ext cx="7715304" cy="4693589"/>
          </a:xfrm>
          <a:prstGeom prst="rect">
            <a:avLst/>
          </a:prstGeom>
          <a:ln w="19050">
            <a:solidFill>
              <a:schemeClr val="bg2">
                <a:lumMod val="50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sz="2300" u="sng">
                <a:solidFill>
                  <a:srgbClr val="41877A"/>
                </a:solidFill>
                <a:latin typeface="Lato SemiBold"/>
                <a:ea typeface="Lato SemiBold"/>
                <a:cs typeface="Lato SemiBold"/>
                <a:sym typeface="Lato SemiBold"/>
              </a:defRPr>
            </a:pPr>
            <a:r>
              <a:rPr lang="ru-RU" dirty="0" smtClean="0">
                <a:solidFill>
                  <a:srgbClr val="827146"/>
                </a:solidFill>
              </a:rPr>
              <a:t>Чтобы работала гормональная система, надо</a:t>
            </a:r>
            <a:r>
              <a:rPr smtClean="0">
                <a:solidFill>
                  <a:srgbClr val="827146"/>
                </a:solidFill>
              </a:rPr>
              <a:t>:</a:t>
            </a:r>
          </a:p>
          <a:p>
            <a:pPr indent="-457200">
              <a:buSzPct val="100000"/>
              <a:buFontTx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Чтобы </a:t>
            </a:r>
            <a:r>
              <a:rPr lang="ru-RU" dirty="0" smtClean="0"/>
              <a:t>было нормальное мозговое кровообращение.</a:t>
            </a:r>
          </a:p>
          <a:p>
            <a:pPr indent="-457200">
              <a:buSzPct val="100000"/>
              <a:buFontTx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Чтобы были в порядке сосуды.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Чтобы были в порядке </a:t>
            </a:r>
            <a:r>
              <a:rPr lang="ru-RU" dirty="0" smtClean="0"/>
              <a:t>почки.</a:t>
            </a:r>
            <a:endParaRPr lang="ru-RU" dirty="0" smtClean="0"/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Чтобы была в порядке пищеварительная система</a:t>
            </a:r>
            <a:r>
              <a:rPr lang="ru-RU" dirty="0" smtClean="0"/>
              <a:t>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Поддерживать себя во время стрессов.</a:t>
            </a:r>
            <a:endParaRPr lang="ru-RU" dirty="0" smtClean="0"/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Не выходить за пределы резерва организма.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Соблюдать эмоциональную и информативную гигиену.  </a:t>
            </a:r>
            <a:endParaRPr lang="ru-RU" dirty="0" smtClean="0"/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Заниматься </a:t>
            </a:r>
            <a:r>
              <a:rPr lang="ru-RU" dirty="0" smtClean="0"/>
              <a:t>душевной и духовной работой.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Восстанавливать не только физические, но и душевные силы.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57224" y="5500702"/>
            <a:ext cx="77339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827146"/>
                </a:solidFill>
              </a:rPr>
              <a:t>Благодарю за внимание!</a:t>
            </a:r>
            <a:endParaRPr lang="ru-RU" sz="5400" b="1" dirty="0">
              <a:solidFill>
                <a:srgbClr val="827146"/>
              </a:solidFill>
            </a:endParaRPr>
          </a:p>
        </p:txBody>
      </p:sp>
      <p:pic>
        <p:nvPicPr>
          <p:cNvPr id="8" name="Рисунок 7" descr="Xanthium_strumarium_L._(5173517360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333353"/>
            <a:ext cx="7786742" cy="519116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14348" y="357166"/>
            <a:ext cx="17626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Дурнишник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Овал 20"/>
          <p:cNvSpPr/>
          <p:nvPr/>
        </p:nvSpPr>
        <p:spPr>
          <a:xfrm>
            <a:off x="5429256" y="5072074"/>
            <a:ext cx="1785950" cy="128588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20129327">
            <a:off x="2310460" y="2318552"/>
            <a:ext cx="914522" cy="3166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571472" y="2357430"/>
            <a:ext cx="1785950" cy="128588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000100" y="2714620"/>
            <a:ext cx="8579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Lato Regular"/>
              </a:rPr>
              <a:t>ЦНС</a:t>
            </a:r>
            <a:endParaRPr lang="ru-RU" sz="2400" dirty="0">
              <a:latin typeface="Lato Regular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3286116" y="1214422"/>
            <a:ext cx="2357454" cy="142876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500430" y="1643050"/>
            <a:ext cx="2016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Lato Regular"/>
              </a:rPr>
              <a:t>Гипоталамус</a:t>
            </a:r>
            <a:endParaRPr lang="ru-RU" sz="2400" dirty="0">
              <a:latin typeface="Lato Regular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6500826" y="2143116"/>
            <a:ext cx="1785950" cy="128588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6715140" y="2571744"/>
            <a:ext cx="1409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Lato Regular"/>
              </a:rPr>
              <a:t>Гипофиз</a:t>
            </a:r>
            <a:endParaRPr lang="ru-RU" sz="2400" dirty="0">
              <a:latin typeface="Lato Regular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71604" y="1500174"/>
            <a:ext cx="1243995" cy="646331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Lato Regular"/>
              </a:rPr>
              <a:t>Нервные </a:t>
            </a:r>
          </a:p>
          <a:p>
            <a:r>
              <a:rPr lang="ru-RU" dirty="0" smtClean="0">
                <a:latin typeface="Lato Regular"/>
              </a:rPr>
              <a:t>импульсы</a:t>
            </a:r>
            <a:endParaRPr lang="ru-RU" dirty="0">
              <a:latin typeface="Lato Regular"/>
            </a:endParaRPr>
          </a:p>
        </p:txBody>
      </p:sp>
      <p:sp>
        <p:nvSpPr>
          <p:cNvPr id="17" name="Стрелка вправо 16"/>
          <p:cNvSpPr/>
          <p:nvPr/>
        </p:nvSpPr>
        <p:spPr>
          <a:xfrm rot="1855638">
            <a:off x="5659929" y="2141300"/>
            <a:ext cx="914522" cy="3166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6000760" y="1357298"/>
            <a:ext cx="2154308" cy="646331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ru-RU" dirty="0" err="1" smtClean="0">
                <a:latin typeface="Lato Regular"/>
              </a:rPr>
              <a:t>Релизинг-гормоны</a:t>
            </a:r>
            <a:endParaRPr lang="ru-RU" dirty="0" smtClean="0">
              <a:latin typeface="Lato Regular"/>
            </a:endParaRPr>
          </a:p>
          <a:p>
            <a:pPr algn="ctr"/>
            <a:r>
              <a:rPr lang="ru-RU" dirty="0" err="1" smtClean="0">
                <a:latin typeface="Lato Regular"/>
              </a:rPr>
              <a:t>Статины</a:t>
            </a:r>
            <a:endParaRPr lang="ru-RU" dirty="0">
              <a:latin typeface="Lato Regular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2071670" y="5214950"/>
            <a:ext cx="2143140" cy="121444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857884" y="5429264"/>
            <a:ext cx="886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Lato Regular"/>
              </a:rPr>
              <a:t>ЖВС</a:t>
            </a:r>
            <a:endParaRPr lang="ru-RU" sz="2400" dirty="0">
              <a:latin typeface="Lato Regular"/>
            </a:endParaRPr>
          </a:p>
        </p:txBody>
      </p:sp>
      <p:sp>
        <p:nvSpPr>
          <p:cNvPr id="22" name="Стрелка вправо 21"/>
          <p:cNvSpPr/>
          <p:nvPr/>
        </p:nvSpPr>
        <p:spPr>
          <a:xfrm rot="6195728">
            <a:off x="5888011" y="4034600"/>
            <a:ext cx="1495085" cy="3166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6929454" y="3786190"/>
            <a:ext cx="1928826" cy="1200329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Lato Regular"/>
              </a:rPr>
              <a:t>Гормоны, стимулирующие выработку гормонов ЖВС</a:t>
            </a:r>
            <a:endParaRPr lang="ru-RU" dirty="0">
              <a:latin typeface="Lato Regular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14546" y="5357826"/>
            <a:ext cx="1928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Lato Regular"/>
              </a:rPr>
              <a:t>Органы </a:t>
            </a:r>
          </a:p>
          <a:p>
            <a:pPr algn="ctr"/>
            <a:r>
              <a:rPr lang="ru-RU" sz="2400" dirty="0" smtClean="0">
                <a:latin typeface="Lato Regular"/>
              </a:rPr>
              <a:t>и ткани</a:t>
            </a:r>
            <a:endParaRPr lang="ru-RU" sz="2400" dirty="0">
              <a:latin typeface="Lato Regular"/>
            </a:endParaRPr>
          </a:p>
        </p:txBody>
      </p:sp>
      <p:sp>
        <p:nvSpPr>
          <p:cNvPr id="25" name="Стрелка вправо 24"/>
          <p:cNvSpPr/>
          <p:nvPr/>
        </p:nvSpPr>
        <p:spPr>
          <a:xfrm rot="10800000">
            <a:off x="4357686" y="5643578"/>
            <a:ext cx="914522" cy="3166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4286248" y="5072074"/>
            <a:ext cx="1132618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Lato Regular"/>
              </a:rPr>
              <a:t>Гормоны</a:t>
            </a:r>
            <a:endParaRPr lang="ru-RU" dirty="0">
              <a:latin typeface="Lato Regular"/>
            </a:endParaRPr>
          </a:p>
        </p:txBody>
      </p:sp>
      <p:sp>
        <p:nvSpPr>
          <p:cNvPr id="28" name="Штриховая стрелка вправо 27"/>
          <p:cNvSpPr/>
          <p:nvPr/>
        </p:nvSpPr>
        <p:spPr>
          <a:xfrm rot="14379704">
            <a:off x="1508145" y="4037308"/>
            <a:ext cx="1636773" cy="785818"/>
          </a:xfrm>
          <a:prstGeom prst="stripedRight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428596" y="4572008"/>
            <a:ext cx="1643074" cy="92333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Lato Regular"/>
              </a:rPr>
              <a:t>Различные варианты сигналов</a:t>
            </a:r>
            <a:endParaRPr lang="ru-RU" dirty="0">
              <a:latin typeface="Lato Regular"/>
            </a:endParaRPr>
          </a:p>
        </p:txBody>
      </p:sp>
      <p:sp>
        <p:nvSpPr>
          <p:cNvPr id="30" name="Стрелка вправо 29"/>
          <p:cNvSpPr/>
          <p:nvPr/>
        </p:nvSpPr>
        <p:spPr>
          <a:xfrm rot="8834183">
            <a:off x="3429274" y="4040516"/>
            <a:ext cx="3409093" cy="3166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Выгнутая вниз стрелка 30"/>
          <p:cNvSpPr/>
          <p:nvPr/>
        </p:nvSpPr>
        <p:spPr>
          <a:xfrm>
            <a:off x="3857620" y="6143644"/>
            <a:ext cx="2143140" cy="571480"/>
          </a:xfrm>
          <a:prstGeom prst="curvedUp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357686" y="3429000"/>
            <a:ext cx="1132618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Lato Regular"/>
              </a:rPr>
              <a:t>Гормоны</a:t>
            </a:r>
            <a:endParaRPr lang="ru-RU" dirty="0">
              <a:latin typeface="Lato Regular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285852" y="214290"/>
            <a:ext cx="69817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336699"/>
                </a:solidFill>
              </a:rPr>
              <a:t>Передача сигналов между ЦНС и ЖВС</a:t>
            </a:r>
            <a:endParaRPr lang="ru-RU" sz="3200" b="1" dirty="0">
              <a:solidFill>
                <a:srgbClr val="336699"/>
              </a:solidFill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142852"/>
            <a:ext cx="77153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27146"/>
                </a:solidFill>
              </a:rPr>
              <a:t>Работа с железами внутренней секреции: что можно делать травами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1428736"/>
            <a:ext cx="7572428" cy="3416320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1. Стимулировать выработку гормонов.</a:t>
            </a:r>
            <a:r>
              <a:rPr lang="ru-RU" sz="2400" dirty="0" smtClean="0"/>
              <a:t> </a:t>
            </a:r>
            <a:endParaRPr lang="ru-RU" sz="2400" dirty="0" smtClean="0"/>
          </a:p>
          <a:p>
            <a:r>
              <a:rPr lang="ru-RU" sz="2400" dirty="0" smtClean="0"/>
              <a:t>2. </a:t>
            </a:r>
            <a:r>
              <a:rPr lang="ru-RU" sz="2400" dirty="0" smtClean="0"/>
              <a:t>Использовать растения, в состав которых входят </a:t>
            </a:r>
            <a:r>
              <a:rPr lang="ru-RU" sz="2400" dirty="0" err="1" smtClean="0"/>
              <a:t>гормоноподобные</a:t>
            </a:r>
            <a:r>
              <a:rPr lang="ru-RU" sz="2400" dirty="0" smtClean="0"/>
              <a:t> вещества.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3. Поддерживать ткани </a:t>
            </a:r>
            <a:r>
              <a:rPr lang="ru-RU" sz="2400" dirty="0" err="1" smtClean="0"/>
              <a:t>жвс</a:t>
            </a:r>
            <a:r>
              <a:rPr lang="ru-RU" sz="2400" dirty="0" smtClean="0"/>
              <a:t> (снимать воспаление, улучшать питание (состояние сосудов, </a:t>
            </a:r>
            <a:r>
              <a:rPr lang="ru-RU" sz="2400" dirty="0" err="1" smtClean="0"/>
              <a:t>жкт</a:t>
            </a:r>
            <a:r>
              <a:rPr lang="ru-RU" sz="2400" dirty="0" smtClean="0"/>
              <a:t> и др.).</a:t>
            </a:r>
          </a:p>
          <a:p>
            <a:r>
              <a:rPr lang="ru-RU" sz="2400" dirty="0" smtClean="0"/>
              <a:t>4. Работать с нервной системой.</a:t>
            </a:r>
            <a:br>
              <a:rPr lang="ru-RU" sz="2400" dirty="0" smtClean="0"/>
            </a:br>
            <a:r>
              <a:rPr lang="ru-RU" sz="2400" dirty="0" smtClean="0"/>
              <a:t>5. Налаживать мозговое кровообращение.</a:t>
            </a:r>
            <a:br>
              <a:rPr lang="ru-RU" sz="2400" dirty="0" smtClean="0"/>
            </a:br>
            <a:r>
              <a:rPr lang="ru-RU" sz="2400" dirty="0" smtClean="0"/>
              <a:t>6. Налаживать работу органов и тканей.</a:t>
            </a:r>
            <a:br>
              <a:rPr lang="ru-RU" sz="2400" dirty="0" smtClean="0"/>
            </a:br>
            <a:r>
              <a:rPr lang="ru-RU" sz="2400" dirty="0" smtClean="0"/>
              <a:t>7. Поддерживать силы организма.</a:t>
            </a: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928670"/>
            <a:ext cx="7393535" cy="421484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285984" y="214290"/>
            <a:ext cx="43548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827146"/>
                </a:solidFill>
              </a:rPr>
              <a:t>Гипофиз и гипоталамус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786" y="5429264"/>
            <a:ext cx="73581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Система гипоталамус-гипофиз – главный посредник между </a:t>
            </a:r>
            <a:r>
              <a:rPr lang="ru-RU" sz="2400" dirty="0" err="1" smtClean="0">
                <a:solidFill>
                  <a:schemeClr val="accent6">
                    <a:lumMod val="50000"/>
                  </a:schemeClr>
                </a:solidFill>
              </a:rPr>
              <a:t>цнс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 и телом.</a:t>
            </a: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2071678"/>
            <a:ext cx="141346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гипоталамус</a:t>
            </a:r>
            <a:endParaRPr lang="ru-RU" dirty="0"/>
          </a:p>
        </p:txBody>
      </p:sp>
      <p:cxnSp>
        <p:nvCxnSpPr>
          <p:cNvPr id="8" name="Прямая соединительная линия 7"/>
          <p:cNvCxnSpPr>
            <a:stCxn id="6" idx="3"/>
          </p:cNvCxnSpPr>
          <p:nvPr/>
        </p:nvCxnSpPr>
        <p:spPr>
          <a:xfrm>
            <a:off x="1913498" y="2256344"/>
            <a:ext cx="1229742" cy="74402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1000100" y="1214422"/>
            <a:ext cx="7358113" cy="2923873"/>
          </a:xfrm>
          <a:prstGeom prst="rect">
            <a:avLst/>
          </a:prstGeom>
          <a:ln w="19050">
            <a:solidFill>
              <a:schemeClr val="bg2">
                <a:lumMod val="50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1. </a:t>
            </a:r>
            <a:r>
              <a:rPr lang="ru-RU" dirty="0" smtClean="0">
                <a:latin typeface="Calibri" pitchFamily="34" charset="0"/>
              </a:rPr>
              <a:t>Вырабатывает </a:t>
            </a:r>
            <a:r>
              <a:rPr lang="ru-RU" dirty="0" err="1" smtClean="0">
                <a:latin typeface="Calibri" pitchFamily="34" charset="0"/>
              </a:rPr>
              <a:t>релизинг-гормоны</a:t>
            </a:r>
            <a:r>
              <a:rPr lang="ru-RU" dirty="0" smtClean="0">
                <a:latin typeface="Calibri" pitchFamily="34" charset="0"/>
              </a:rPr>
              <a:t> (</a:t>
            </a:r>
            <a:r>
              <a:rPr lang="ru-RU" dirty="0" err="1" smtClean="0">
                <a:latin typeface="Calibri" pitchFamily="34" charset="0"/>
              </a:rPr>
              <a:t>либерины</a:t>
            </a:r>
            <a:r>
              <a:rPr lang="ru-RU" dirty="0" smtClean="0">
                <a:latin typeface="Calibri" pitchFamily="34" charset="0"/>
              </a:rPr>
              <a:t>), активизирующие выработку гипофизарных гормонов</a:t>
            </a:r>
            <a:r>
              <a:rPr lang="ru-RU" dirty="0" smtClean="0">
                <a:latin typeface="Calibri" pitchFamily="34" charset="0"/>
              </a:rPr>
              <a:t>.</a:t>
            </a: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endParaRPr lang="ru-RU" dirty="0" smtClean="0">
              <a:latin typeface="Calibri" pitchFamily="34" charset="0"/>
            </a:endParaRP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2. Вырабатывает </a:t>
            </a:r>
            <a:r>
              <a:rPr lang="ru-RU" dirty="0" err="1" smtClean="0">
                <a:latin typeface="Calibri" pitchFamily="34" charset="0"/>
              </a:rPr>
              <a:t>статины</a:t>
            </a:r>
            <a:r>
              <a:rPr lang="ru-RU" dirty="0" smtClean="0">
                <a:latin typeface="Calibri" pitchFamily="34" charset="0"/>
              </a:rPr>
              <a:t> – вещества, подавляющие </a:t>
            </a:r>
            <a:r>
              <a:rPr lang="ru-RU" dirty="0" smtClean="0">
                <a:latin typeface="Calibri" pitchFamily="34" charset="0"/>
              </a:rPr>
              <a:t>выработку </a:t>
            </a:r>
            <a:r>
              <a:rPr lang="ru-RU" dirty="0" smtClean="0">
                <a:latin typeface="Calibri" pitchFamily="34" charset="0"/>
              </a:rPr>
              <a:t>гипофизарных гормонов</a:t>
            </a:r>
            <a:r>
              <a:rPr lang="ru-RU" dirty="0" smtClean="0">
                <a:latin typeface="Calibri" pitchFamily="34" charset="0"/>
              </a:rPr>
              <a:t>.</a:t>
            </a: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endParaRPr lang="ru-RU" dirty="0" smtClean="0">
              <a:latin typeface="Calibri" pitchFamily="34" charset="0"/>
            </a:endParaRP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3. Служит «переводчиком» с языка нервных сигналов на язык сигналов химических (гормональных). </a:t>
            </a:r>
            <a:endParaRPr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43240" y="142852"/>
            <a:ext cx="24424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827146"/>
                </a:solidFill>
              </a:rPr>
              <a:t>Гипоталамус</a:t>
            </a:r>
            <a:endParaRPr lang="ru-RU" sz="3200" b="1" dirty="0">
              <a:solidFill>
                <a:srgbClr val="82714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500034" y="571480"/>
            <a:ext cx="8143932" cy="6109361"/>
          </a:xfrm>
          <a:prstGeom prst="rect">
            <a:avLst/>
          </a:prstGeom>
          <a:ln w="19050">
            <a:solidFill>
              <a:schemeClr val="bg2">
                <a:lumMod val="50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1. </a:t>
            </a:r>
            <a:r>
              <a:rPr lang="ru-RU" u="sng" dirty="0" smtClean="0">
                <a:latin typeface="Calibri" pitchFamily="34" charset="0"/>
              </a:rPr>
              <a:t>Вырабатывает гормоны, влияющие на весь организм.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  - Соматотропный гормон (СТГ).</a:t>
            </a:r>
          </a:p>
          <a:p>
            <a:pPr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  - Вазопрессин (усиливает обратное всасывание жидкости в почках, повышает тонус гладкой мускулатуры).</a:t>
            </a:r>
          </a:p>
          <a:p>
            <a:pPr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  - Окситоцин (сокращение матки, выделение молока).</a:t>
            </a:r>
          </a:p>
          <a:p>
            <a:pPr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  - </a:t>
            </a:r>
            <a:r>
              <a:rPr lang="ru-RU" dirty="0" err="1" smtClean="0">
                <a:latin typeface="Calibri" pitchFamily="34" charset="0"/>
              </a:rPr>
              <a:t>Липотропин</a:t>
            </a:r>
            <a:r>
              <a:rPr lang="ru-RU" dirty="0" smtClean="0">
                <a:latin typeface="Calibri" pitchFamily="34" charset="0"/>
              </a:rPr>
              <a:t> (расщепление жиров).</a:t>
            </a:r>
          </a:p>
          <a:p>
            <a:pPr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  - Меланотропин (выработка меланина</a:t>
            </a:r>
            <a:r>
              <a:rPr lang="ru-RU" dirty="0" smtClean="0">
                <a:latin typeface="Calibri" pitchFamily="34" charset="0"/>
              </a:rPr>
              <a:t>).</a:t>
            </a:r>
          </a:p>
          <a:p>
            <a:pPr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smtClean="0">
                <a:latin typeface="Calibri" pitchFamily="34" charset="0"/>
              </a:rPr>
              <a:t> - Пролактин (выработка молока, замедление жирового обмена, задержка жидкости, подавление выработки ЛГ и ФСГ).</a:t>
            </a:r>
          </a:p>
          <a:p>
            <a:pPr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endParaRPr lang="ru-RU" dirty="0" smtClean="0">
              <a:latin typeface="Calibri" pitchFamily="34" charset="0"/>
            </a:endParaRP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2. </a:t>
            </a:r>
            <a:r>
              <a:rPr lang="ru-RU" u="sng" dirty="0" smtClean="0">
                <a:latin typeface="Calibri" pitchFamily="34" charset="0"/>
              </a:rPr>
              <a:t>Вырабатывает гормоны, регулирующие работу других желёз</a:t>
            </a:r>
            <a:r>
              <a:rPr lang="ru-RU" dirty="0" smtClean="0">
                <a:latin typeface="Calibri" pitchFamily="34" charset="0"/>
              </a:rPr>
              <a:t>.</a:t>
            </a: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  - Адренокортикотропный гормон (АКТГ) – надпочечники.</a:t>
            </a:r>
            <a:br>
              <a:rPr lang="ru-RU" dirty="0" smtClean="0">
                <a:latin typeface="Calibri" pitchFamily="34" charset="0"/>
              </a:rPr>
            </a:br>
            <a:r>
              <a:rPr lang="ru-RU" dirty="0" smtClean="0">
                <a:latin typeface="Calibri" pitchFamily="34" charset="0"/>
              </a:rPr>
              <a:t>  - </a:t>
            </a:r>
            <a:r>
              <a:rPr lang="ru-RU" dirty="0" err="1" smtClean="0">
                <a:latin typeface="Calibri" pitchFamily="34" charset="0"/>
              </a:rPr>
              <a:t>Тиреотропный</a:t>
            </a:r>
            <a:r>
              <a:rPr lang="ru-RU" dirty="0" smtClean="0">
                <a:latin typeface="Calibri" pitchFamily="34" charset="0"/>
              </a:rPr>
              <a:t> гормон (ТТГ) – щитовидная железа. </a:t>
            </a: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  - Фолликулостимулирующий гормон (ФСГ) – яичники, яички.</a:t>
            </a: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  - Пролактин – молочные железы.</a:t>
            </a: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latin typeface="Calibri" pitchFamily="34" charset="0"/>
              </a:rPr>
              <a:t>  - </a:t>
            </a:r>
            <a:r>
              <a:rPr lang="ru-RU" dirty="0" err="1" smtClean="0">
                <a:latin typeface="Calibri" pitchFamily="34" charset="0"/>
              </a:rPr>
              <a:t>Лютеинизирующий</a:t>
            </a:r>
            <a:r>
              <a:rPr lang="ru-RU" dirty="0" smtClean="0">
                <a:latin typeface="Calibri" pitchFamily="34" charset="0"/>
              </a:rPr>
              <a:t> гормон (ЛГ) – выработка     прогестерона и тестостерона.</a:t>
            </a:r>
            <a:endParaRPr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86116" y="0"/>
            <a:ext cx="16916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827146"/>
                </a:solidFill>
              </a:rPr>
              <a:t>Гипофиз</a:t>
            </a:r>
            <a:endParaRPr lang="ru-RU" sz="3200" b="1" dirty="0">
              <a:solidFill>
                <a:srgbClr val="827146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5918" y="142852"/>
            <a:ext cx="582217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27146"/>
                </a:solidFill>
              </a:rPr>
              <a:t>Система гипоталамус-гипофиз, </a:t>
            </a:r>
          </a:p>
          <a:p>
            <a:pPr algn="ctr"/>
            <a:r>
              <a:rPr lang="ru-RU" sz="3200" b="1" dirty="0" smtClean="0">
                <a:solidFill>
                  <a:srgbClr val="827146"/>
                </a:solidFill>
              </a:rPr>
              <a:t>как воздействуем</a:t>
            </a:r>
            <a:endParaRPr lang="ru-RU" sz="3200" b="1" dirty="0">
              <a:solidFill>
                <a:srgbClr val="827146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48" y="1214422"/>
            <a:ext cx="7929618" cy="5401479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300" u="sng" dirty="0" smtClean="0"/>
              <a:t>Система очень чувствительна ко всем изменениям</a:t>
            </a:r>
            <a:r>
              <a:rPr lang="ru-RU" sz="2300" dirty="0" smtClean="0"/>
              <a:t>:</a:t>
            </a:r>
            <a:br>
              <a:rPr lang="ru-RU" sz="2300" dirty="0" smtClean="0"/>
            </a:br>
            <a:r>
              <a:rPr lang="ru-RU" sz="2300" dirty="0" smtClean="0"/>
              <a:t>- Физическая нагрузка</a:t>
            </a:r>
          </a:p>
          <a:p>
            <a:r>
              <a:rPr lang="ru-RU" sz="2300" dirty="0" smtClean="0"/>
              <a:t>- Умственная нагрузка</a:t>
            </a:r>
          </a:p>
          <a:p>
            <a:pPr>
              <a:buFontTx/>
              <a:buChar char="-"/>
            </a:pPr>
            <a:r>
              <a:rPr lang="ru-RU" sz="2300" dirty="0" smtClean="0"/>
              <a:t> Стресс</a:t>
            </a:r>
          </a:p>
          <a:p>
            <a:pPr>
              <a:buFontTx/>
              <a:buChar char="-"/>
            </a:pPr>
            <a:r>
              <a:rPr lang="ru-RU" sz="2300" dirty="0" smtClean="0"/>
              <a:t> </a:t>
            </a:r>
            <a:r>
              <a:rPr lang="ru-RU" sz="2300" dirty="0" smtClean="0"/>
              <a:t>Поступление кислорода</a:t>
            </a:r>
          </a:p>
          <a:p>
            <a:pPr>
              <a:buFontTx/>
              <a:buChar char="-"/>
            </a:pPr>
            <a:r>
              <a:rPr lang="ru-RU" sz="2300" dirty="0" smtClean="0"/>
              <a:t> Поступление глюкозы.</a:t>
            </a:r>
          </a:p>
          <a:p>
            <a:r>
              <a:rPr lang="ru-RU" sz="2300" dirty="0" smtClean="0"/>
              <a:t>Реагирует, запуская цепочки гормональных реакций.</a:t>
            </a:r>
            <a:br>
              <a:rPr lang="ru-RU" sz="2300" dirty="0" smtClean="0"/>
            </a:br>
            <a:r>
              <a:rPr lang="ru-RU" sz="2300" dirty="0" smtClean="0"/>
              <a:t/>
            </a:r>
            <a:br>
              <a:rPr lang="ru-RU" sz="2300" dirty="0" smtClean="0"/>
            </a:br>
            <a:r>
              <a:rPr lang="ru-RU" sz="2300" u="sng" dirty="0" smtClean="0"/>
              <a:t>Воздействовать на эту систему мы можем только, работая с органами и кровообращением</a:t>
            </a:r>
            <a:r>
              <a:rPr lang="ru-RU" sz="2300" dirty="0" smtClean="0"/>
              <a:t>.</a:t>
            </a:r>
          </a:p>
          <a:p>
            <a:pPr>
              <a:buFontTx/>
              <a:buChar char="-"/>
            </a:pPr>
            <a:r>
              <a:rPr lang="ru-RU" sz="2300" dirty="0" smtClean="0"/>
              <a:t>Налаживаем мозговое кровообращение и сон.</a:t>
            </a:r>
            <a:br>
              <a:rPr lang="ru-RU" sz="2300" dirty="0" smtClean="0"/>
            </a:br>
            <a:r>
              <a:rPr lang="ru-RU" sz="2300" dirty="0" smtClean="0"/>
              <a:t>- Налаживаем работу пищеварения.</a:t>
            </a:r>
            <a:br>
              <a:rPr lang="ru-RU" sz="2300" dirty="0" smtClean="0"/>
            </a:br>
            <a:r>
              <a:rPr lang="ru-RU" sz="2300" dirty="0" smtClean="0"/>
              <a:t>- Убираем отёки.</a:t>
            </a:r>
            <a:br>
              <a:rPr lang="ru-RU" sz="2300" dirty="0" smtClean="0"/>
            </a:br>
            <a:r>
              <a:rPr lang="ru-RU" sz="2300" dirty="0" smtClean="0"/>
              <a:t>- Налаживаем работу сердца и дыхательной системы.</a:t>
            </a:r>
          </a:p>
          <a:p>
            <a:pPr>
              <a:buFontTx/>
              <a:buChar char="-"/>
            </a:pPr>
            <a:r>
              <a:rPr lang="ru-RU" sz="2300" dirty="0" smtClean="0"/>
              <a:t> Противостоим стрессам и вовремя отдыхаем.</a:t>
            </a:r>
            <a:endParaRPr lang="ru-RU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2277</TotalTime>
  <Words>1664</Words>
  <PresentationFormat>Экран (4:3)</PresentationFormat>
  <Paragraphs>291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Olga</dc:creator>
  <cp:lastModifiedBy>Olga</cp:lastModifiedBy>
  <cp:revision>14</cp:revision>
  <dcterms:created xsi:type="dcterms:W3CDTF">2026-04-06T19:06:27Z</dcterms:created>
  <dcterms:modified xsi:type="dcterms:W3CDTF">2026-04-08T09:09:08Z</dcterms:modified>
</cp:coreProperties>
</file>