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0" r:id="rId4"/>
    <p:sldId id="259" r:id="rId5"/>
    <p:sldId id="261" r:id="rId6"/>
    <p:sldId id="287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96" r:id="rId16"/>
    <p:sldId id="297" r:id="rId17"/>
    <p:sldId id="288" r:id="rId18"/>
    <p:sldId id="270" r:id="rId19"/>
    <p:sldId id="289" r:id="rId20"/>
    <p:sldId id="271" r:id="rId21"/>
    <p:sldId id="275" r:id="rId22"/>
    <p:sldId id="276" r:id="rId23"/>
    <p:sldId id="279" r:id="rId24"/>
    <p:sldId id="273" r:id="rId25"/>
    <p:sldId id="274" r:id="rId26"/>
    <p:sldId id="277" r:id="rId27"/>
    <p:sldId id="278" r:id="rId28"/>
    <p:sldId id="280" r:id="rId29"/>
    <p:sldId id="283" r:id="rId30"/>
    <p:sldId id="284" r:id="rId31"/>
    <p:sldId id="285" r:id="rId32"/>
    <p:sldId id="286" r:id="rId33"/>
    <p:sldId id="290" r:id="rId34"/>
    <p:sldId id="291" r:id="rId35"/>
    <p:sldId id="295" r:id="rId36"/>
    <p:sldId id="292" r:id="rId37"/>
    <p:sldId id="293" r:id="rId38"/>
    <p:sldId id="294" r:id="rId39"/>
    <p:sldId id="298" r:id="rId40"/>
    <p:sldId id="29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3A38"/>
    <a:srgbClr val="FF505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8398B-31BA-4973-B153-A7B99961331A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E833F-D569-4DF3-A4A4-27F836FCE1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833F-D569-4DF3-A4A4-27F836FCE168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857232"/>
            <a:ext cx="8643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E3A38"/>
                </a:solidFill>
              </a:rPr>
              <a:t>Мозговое кровообращение, сердце </a:t>
            </a:r>
          </a:p>
          <a:p>
            <a:pPr algn="ctr"/>
            <a:r>
              <a:rPr lang="ru-RU" sz="5400" b="1" dirty="0" smtClean="0">
                <a:solidFill>
                  <a:srgbClr val="9E3A38"/>
                </a:solidFill>
              </a:rPr>
              <a:t>и </a:t>
            </a:r>
          </a:p>
          <a:p>
            <a:pPr algn="ctr"/>
            <a:r>
              <a:rPr lang="ru-RU" sz="5400" b="1" dirty="0" smtClean="0">
                <a:solidFill>
                  <a:srgbClr val="9E3A38"/>
                </a:solidFill>
              </a:rPr>
              <a:t>артериальное давление</a:t>
            </a:r>
            <a:endParaRPr lang="ru-RU" sz="5400" b="1" dirty="0">
              <a:solidFill>
                <a:srgbClr val="9E3A3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льциноз клапан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14686"/>
            <a:ext cx="5572164" cy="2878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1714488"/>
            <a:ext cx="4929222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митрального клапана чаще кальцинируются не створки, а фиброзное кольцо, к которому они крепятся. Результат тот же самый.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6000768"/>
            <a:ext cx="51432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Кальцинированные аортальные клапаны</a:t>
            </a:r>
            <a:endParaRPr lang="ru-RU" sz="2200" dirty="0"/>
          </a:p>
        </p:txBody>
      </p:sp>
      <p:pic>
        <p:nvPicPr>
          <p:cNvPr id="5" name="Рисунок 4" descr="Кальцинаты на аортальном клапан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714488"/>
            <a:ext cx="2942087" cy="4714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785794"/>
            <a:ext cx="8501122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кальцинации створки клапана не полностью смыкаются и не полностью открываются.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142852"/>
            <a:ext cx="5628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Кальцинация сердечных клапанов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071546"/>
            <a:ext cx="7767692" cy="4893647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-457200">
              <a:buSzPct val="100000"/>
              <a:buAutoNum type="arabicPeriod"/>
              <a:defRPr sz="2300"/>
            </a:pPr>
            <a:r>
              <a:rPr lang="ru-RU" sz="2400" dirty="0" smtClean="0"/>
              <a:t>При врождённых пороках – только операция.</a:t>
            </a:r>
            <a:br>
              <a:rPr lang="ru-RU" sz="2400" dirty="0" smtClean="0"/>
            </a:br>
            <a:r>
              <a:rPr lang="ru-RU" sz="2400" dirty="0" smtClean="0"/>
              <a:t>2.   При нарушении синтеза соединительной ткани</a:t>
            </a:r>
            <a:br>
              <a:rPr lang="ru-RU" sz="2400" dirty="0" smtClean="0"/>
            </a:br>
            <a:r>
              <a:rPr lang="ru-RU" sz="2400" dirty="0" smtClean="0"/>
              <a:t>-    Работаем с пищеварительной системой, в первую очередь – с кишечником и печенью.</a:t>
            </a: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sz="2400" dirty="0" smtClean="0"/>
              <a:t>Работаем с почками.</a:t>
            </a: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sz="2400" dirty="0" smtClean="0"/>
              <a:t>Работаем с щитовидной железой.</a:t>
            </a: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sz="2400" dirty="0" smtClean="0"/>
              <a:t>Пьём травы, улучшающие синтез соединительной ткани, и восполняем «строительный материал» (коллаген, желатин, холодцы и т. д.)</a:t>
            </a:r>
          </a:p>
          <a:p>
            <a:pPr indent="-457200">
              <a:buSzPct val="100000"/>
              <a:buAutoNum type="arabicPeriod" startAt="3"/>
              <a:defRPr sz="2300"/>
            </a:pPr>
            <a:r>
              <a:rPr lang="ru-RU" sz="2400" dirty="0" err="1" smtClean="0"/>
              <a:t>Кальцинаты</a:t>
            </a:r>
            <a:r>
              <a:rPr lang="ru-RU" sz="2400" dirty="0" smtClean="0"/>
              <a:t>: используем </a:t>
            </a:r>
            <a:r>
              <a:rPr lang="ru-RU" sz="2400" dirty="0" err="1" smtClean="0"/>
              <a:t>солегонные</a:t>
            </a:r>
            <a:r>
              <a:rPr lang="ru-RU" sz="2400" dirty="0" smtClean="0"/>
              <a:t> и почечные травы. </a:t>
            </a:r>
            <a:r>
              <a:rPr lang="ru-RU" sz="2400" u="sng" dirty="0" smtClean="0"/>
              <a:t>Избегаем избыточного поступления кальция в организм.</a:t>
            </a:r>
          </a:p>
          <a:p>
            <a:pPr indent="-457200">
              <a:buSzPct val="100000"/>
              <a:buAutoNum type="arabicPeriod" startAt="3"/>
              <a:defRPr sz="2300"/>
            </a:pPr>
            <a:r>
              <a:rPr lang="ru-RU" sz="2400" dirty="0" smtClean="0"/>
              <a:t>Нарушение работы мышц – работаем с сосудами</a:t>
            </a:r>
            <a:r>
              <a:rPr lang="ru-RU" dirty="0" smtClean="0">
                <a:latin typeface=" Lato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357166"/>
            <a:ext cx="799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Нарушения работы клапанов сердца, что делаем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14298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Может поражаться внутренняя оболочка сердца и клапаны (эндокардит), сердечная мышца (миокардит) и околосердечная сумка (перикардит) или всё сразу.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214290"/>
            <a:ext cx="5917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Инфекционные заболевания сердца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643182"/>
            <a:ext cx="8001056" cy="193899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Причины.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-Бактериальная инфекция (стрептококки, стафилококки и </a:t>
            </a:r>
            <a:r>
              <a:rPr lang="ru-RU" sz="2400" dirty="0" err="1" smtClean="0"/>
              <a:t>др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- Вирусная инфекция (аденовирус, краснуха, </a:t>
            </a:r>
            <a:r>
              <a:rPr lang="ru-RU" sz="2400" dirty="0" err="1" smtClean="0"/>
              <a:t>цитомегаловирус</a:t>
            </a:r>
            <a:r>
              <a:rPr lang="ru-RU" sz="2400" dirty="0" smtClean="0"/>
              <a:t> и др.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785786" y="1285860"/>
            <a:ext cx="7858180" cy="155427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Профилактика</a:t>
            </a:r>
            <a:r>
              <a:rPr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sz="2400" dirty="0" smtClean="0"/>
              <a:t>Пролечиваем хронические инфекции. Как и в случае почек, инфекция проникает с кровотоком.</a:t>
            </a:r>
            <a:br>
              <a:rPr lang="ru-RU" sz="2400" dirty="0" smtClean="0"/>
            </a:br>
            <a:r>
              <a:rPr lang="ru-RU" sz="2400" dirty="0" smtClean="0"/>
              <a:t>2.   Укрепляем иммунитет (все травы, дающие силы).</a:t>
            </a:r>
          </a:p>
        </p:txBody>
      </p:sp>
      <p:sp>
        <p:nvSpPr>
          <p:cNvPr id="3" name="TextBox 6"/>
          <p:cNvSpPr txBox="1"/>
          <p:nvPr/>
        </p:nvSpPr>
        <p:spPr>
          <a:xfrm>
            <a:off x="785786" y="2928934"/>
            <a:ext cx="7858180" cy="2923877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Если заболели</a:t>
            </a:r>
            <a:r>
              <a:rPr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err="1" smtClean="0"/>
              <a:t>Противоинфекционные</a:t>
            </a:r>
            <a:r>
              <a:rPr lang="ru-RU" dirty="0" smtClean="0"/>
              <a:t> травы.</a:t>
            </a:r>
            <a:br>
              <a:rPr lang="ru-RU" dirty="0" smtClean="0"/>
            </a:br>
            <a:r>
              <a:rPr lang="ru-RU" dirty="0" smtClean="0"/>
              <a:t>2.   Противовоспалительные травы.</a:t>
            </a:r>
          </a:p>
          <a:p>
            <a:pPr indent="-457200">
              <a:buSzPct val="100000"/>
              <a:buAutoNum type="arabicPeriod" startAt="3"/>
              <a:defRPr sz="2300"/>
            </a:pPr>
            <a:r>
              <a:rPr lang="ru-RU" dirty="0" err="1" smtClean="0"/>
              <a:t>Кроворазжижающие</a:t>
            </a:r>
            <a:r>
              <a:rPr lang="ru-RU" dirty="0" smtClean="0"/>
              <a:t> травы.</a:t>
            </a:r>
          </a:p>
          <a:p>
            <a:pPr indent="-457200">
              <a:buSzPct val="100000"/>
              <a:buAutoNum type="arabicPeriod" startAt="3"/>
              <a:defRPr sz="2300"/>
            </a:pPr>
            <a:r>
              <a:rPr lang="ru-RU" dirty="0" smtClean="0"/>
              <a:t>Травы, улучшающие регенерацию.</a:t>
            </a:r>
          </a:p>
          <a:p>
            <a:pPr indent="-457200">
              <a:buSzPct val="100000"/>
              <a:buAutoNum type="arabicPeriod" startAt="3"/>
              <a:defRPr sz="2300"/>
            </a:pPr>
            <a:r>
              <a:rPr lang="ru-RU" dirty="0" smtClean="0"/>
              <a:t>Как вспомогательные – почечные (уменьшение отёка) и дыхательные (уменьшение нагрузки на сердце).</a:t>
            </a:r>
          </a:p>
          <a:p>
            <a:pPr indent="-457200">
              <a:buSzPct val="100000"/>
              <a:buAutoNum type="arabicPeriod" startAt="3"/>
              <a:defRPr sz="2300"/>
            </a:pPr>
            <a:r>
              <a:rPr lang="ru-RU" u="sng" dirty="0" smtClean="0"/>
              <a:t>Строго дозируем нагрузку</a:t>
            </a:r>
            <a:r>
              <a:rPr lang="ru-RU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357166"/>
            <a:ext cx="5917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Инфекционные заболевания сердца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Инфаркт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миокада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это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гибель и некроз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участка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сердечной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мышцы. Все причины связаны с нарушением кровоснабжения – плохие сосуды, тромбоз,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стеноз.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142852"/>
            <a:ext cx="3199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Инфаркт миокарда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714348" y="1857364"/>
            <a:ext cx="7767692" cy="4693593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делать после инфаркта</a:t>
            </a:r>
            <a:r>
              <a:rPr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Используем сосудистые травы, улучшающие регенерацию: </a:t>
            </a:r>
            <a:r>
              <a:rPr lang="ru-RU" dirty="0" smtClean="0"/>
              <a:t>арника, </a:t>
            </a:r>
            <a:r>
              <a:rPr lang="ru-RU" dirty="0" smtClean="0"/>
              <a:t>донник, </a:t>
            </a:r>
            <a:r>
              <a:rPr lang="ru-RU" dirty="0" smtClean="0"/>
              <a:t>календула, таволга, </a:t>
            </a:r>
            <a:r>
              <a:rPr lang="ru-RU" dirty="0" err="1" smtClean="0"/>
              <a:t>гинкго</a:t>
            </a:r>
            <a:r>
              <a:rPr lang="ru-RU" dirty="0" smtClean="0"/>
              <a:t>, подорожник, </a:t>
            </a:r>
            <a:r>
              <a:rPr lang="ru-RU" dirty="0" smtClean="0"/>
              <a:t>берёза, </a:t>
            </a:r>
            <a:r>
              <a:rPr lang="ru-RU" dirty="0" smtClean="0"/>
              <a:t>лист лопуха и др.</a:t>
            </a:r>
            <a:br>
              <a:rPr lang="ru-RU" dirty="0" smtClean="0"/>
            </a:br>
            <a:r>
              <a:rPr lang="ru-RU" dirty="0" smtClean="0"/>
              <a:t>2.   </a:t>
            </a:r>
            <a:r>
              <a:rPr lang="ru-RU" dirty="0" err="1" smtClean="0"/>
              <a:t>Кроворазжижающие</a:t>
            </a:r>
            <a:r>
              <a:rPr lang="ru-RU" dirty="0" smtClean="0"/>
              <a:t> травы: донник, </a:t>
            </a:r>
            <a:r>
              <a:rPr lang="ru-RU" dirty="0" smtClean="0"/>
              <a:t>ива, </a:t>
            </a:r>
            <a:r>
              <a:rPr lang="ru-RU" dirty="0" smtClean="0"/>
              <a:t>каштан, </a:t>
            </a:r>
            <a:r>
              <a:rPr lang="ru-RU" dirty="0" smtClean="0"/>
              <a:t>софора, таволга и </a:t>
            </a:r>
            <a:r>
              <a:rPr lang="ru-RU" dirty="0" smtClean="0"/>
              <a:t>т. д. – </a:t>
            </a:r>
            <a:r>
              <a:rPr lang="ru-RU" u="sng" dirty="0" smtClean="0"/>
              <a:t>обязательно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4.   Травы, улучшающие дыхание (астра, медуница, чабрец). </a:t>
            </a:r>
          </a:p>
          <a:p>
            <a:pPr indent="-457200">
              <a:buSzPct val="100000"/>
              <a:buAutoNum type="arabicPeriod" startAt="5"/>
              <a:defRPr sz="2300"/>
            </a:pPr>
            <a:r>
              <a:rPr lang="ru-RU" dirty="0" smtClean="0"/>
              <a:t>Травы</a:t>
            </a:r>
            <a:r>
              <a:rPr lang="ru-RU" dirty="0" smtClean="0"/>
              <a:t>, улучшающие питание </a:t>
            </a:r>
            <a:r>
              <a:rPr lang="ru-RU" dirty="0" smtClean="0"/>
              <a:t>сердечной мышцы: </a:t>
            </a:r>
            <a:r>
              <a:rPr lang="ru-RU" dirty="0" smtClean="0"/>
              <a:t>боярышник, плоды рябины, шиповник, </a:t>
            </a:r>
            <a:r>
              <a:rPr lang="ru-RU" dirty="0" smtClean="0"/>
              <a:t>кизил, люцерна</a:t>
            </a:r>
            <a:r>
              <a:rPr lang="ru-RU" dirty="0" smtClean="0"/>
              <a:t>, клевер, </a:t>
            </a:r>
            <a:r>
              <a:rPr lang="ru-RU" dirty="0" smtClean="0"/>
              <a:t>чина и др..</a:t>
            </a:r>
            <a:endParaRPr lang="ru-RU" dirty="0" smtClean="0"/>
          </a:p>
          <a:p>
            <a:pPr indent="-457200">
              <a:buSzPct val="100000"/>
              <a:buAutoNum type="arabicPeriod" startAt="5"/>
              <a:defRPr sz="2300"/>
            </a:pPr>
            <a:r>
              <a:rPr lang="ru-RU" dirty="0" smtClean="0"/>
              <a:t>Мягкие </a:t>
            </a:r>
            <a:r>
              <a:rPr lang="ru-RU" dirty="0" err="1" smtClean="0"/>
              <a:t>кардиотоники</a:t>
            </a:r>
            <a:r>
              <a:rPr lang="ru-RU" dirty="0" smtClean="0"/>
              <a:t> (</a:t>
            </a:r>
            <a:r>
              <a:rPr lang="ru-RU" dirty="0" err="1" smtClean="0"/>
              <a:t>василистник</a:t>
            </a:r>
            <a:r>
              <a:rPr lang="ru-RU" dirty="0" smtClean="0"/>
              <a:t>, лист ландыша) в маленьких дозировках (1 чайная ложка).</a:t>
            </a:r>
          </a:p>
          <a:p>
            <a:pPr indent="-457200">
              <a:buSzPct val="100000"/>
              <a:buAutoNum type="arabicPeriod" startAt="5"/>
              <a:defRPr sz="2300"/>
            </a:pPr>
            <a:r>
              <a:rPr lang="ru-RU" dirty="0" smtClean="0"/>
              <a:t>Работаем с сосудами и пищеварением.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142852"/>
            <a:ext cx="2586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Частота пульса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857232"/>
            <a:ext cx="7572428" cy="41549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Частый пульс (80 у/мин и больше).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Причины: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sz="2400" dirty="0" smtClean="0"/>
              <a:t>Пустота сердца – компенсаторный вариант.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sz="2400" dirty="0" smtClean="0"/>
              <a:t>Нервозность.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sz="2400" dirty="0" smtClean="0"/>
              <a:t>Гипертиреоз или аутоиммунный </a:t>
            </a:r>
            <a:r>
              <a:rPr lang="ru-RU" sz="2400" dirty="0" err="1" smtClean="0"/>
              <a:t>тиреоидит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u="sng" dirty="0" smtClean="0"/>
              <a:t>Что делать: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1.   Использовать </a:t>
            </a:r>
            <a:r>
              <a:rPr lang="ru-RU" sz="2400" dirty="0" smtClean="0"/>
              <a:t>травы, увеличивающие амплитуду сердечных сокращений: пустырник, буквицу, чистец.</a:t>
            </a:r>
          </a:p>
          <a:p>
            <a:pPr indent="-457200">
              <a:buSzPct val="100000"/>
              <a:buAutoNum type="arabicPeriod" startAt="2"/>
              <a:defRPr sz="2300"/>
            </a:pPr>
            <a:r>
              <a:rPr lang="ru-RU" sz="2400" dirty="0" smtClean="0"/>
              <a:t>Убирать пустоту сердца.</a:t>
            </a:r>
          </a:p>
          <a:p>
            <a:pPr indent="-457200">
              <a:buSzPct val="100000"/>
              <a:buAutoNum type="arabicPeriod" startAt="2"/>
              <a:defRPr sz="2300"/>
            </a:pPr>
            <a:r>
              <a:rPr lang="ru-RU" sz="2400" dirty="0" smtClean="0"/>
              <a:t>Использовать успокаивающие травы (мяту, </a:t>
            </a:r>
            <a:r>
              <a:rPr lang="ru-RU" sz="2400" dirty="0" err="1" smtClean="0"/>
              <a:t>зюзник</a:t>
            </a:r>
            <a:r>
              <a:rPr lang="ru-RU" sz="2400" dirty="0" smtClean="0"/>
              <a:t>, пустырник, мелиссу, котовник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5214950"/>
            <a:ext cx="7790722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Частый пульс у детей – норма!!! Ничего с этим не делаем.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142852"/>
            <a:ext cx="2586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Частота пульса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000108"/>
            <a:ext cx="7786741" cy="45243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 Редкий пульс (меньше 60 у/мин).</a:t>
            </a:r>
            <a:br>
              <a:rPr lang="ru-RU" sz="2400" b="1" dirty="0" smtClean="0"/>
            </a:br>
            <a:r>
              <a:rPr lang="ru-RU" sz="2400" u="sng" dirty="0" smtClean="0"/>
              <a:t>Причины.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sz="2400" dirty="0" smtClean="0"/>
              <a:t>Слабая работа щитовидной железы.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sz="2400" dirty="0" smtClean="0"/>
              <a:t>Сильное, тренированное сердце, бывает у спортсменов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u="sng" dirty="0" smtClean="0"/>
              <a:t>Что делать</a:t>
            </a:r>
            <a:r>
              <a:rPr lang="ru-RU" sz="2400" dirty="0" smtClean="0"/>
              <a:t>.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1. Использовать </a:t>
            </a:r>
            <a:r>
              <a:rPr lang="ru-RU" sz="2400" dirty="0" smtClean="0"/>
              <a:t>травы, активизирующие работу щитовидной железы (дурнишник, бобовые, травы, богатые йодом).</a:t>
            </a:r>
          </a:p>
          <a:p>
            <a:pPr indent="-457200">
              <a:buSzPct val="100000"/>
              <a:buAutoNum type="arabicPeriod" startAt="2"/>
              <a:defRPr sz="2300"/>
            </a:pPr>
            <a:r>
              <a:rPr lang="ru-RU" sz="2400" dirty="0" smtClean="0"/>
              <a:t>Если есть дефицит работы сердца – использовать травы, улучшающие питание сердечной мышцы и сосудистые травы, при необходимости – </a:t>
            </a:r>
            <a:r>
              <a:rPr lang="ru-RU" sz="2400" dirty="0" err="1" smtClean="0"/>
              <a:t>кардиотоники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6"/>
          <p:cNvSpPr txBox="1"/>
          <p:nvPr/>
        </p:nvSpPr>
        <p:spPr>
          <a:xfrm>
            <a:off x="357158" y="4071942"/>
            <a:ext cx="8358246" cy="256993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Правая </a:t>
            </a:r>
            <a:r>
              <a:rPr lang="ru-RU" dirty="0" smtClean="0"/>
              <a:t>и левая сонные артерии (около 70-85% крови). Доставляют кровь к передним отделам головного мозга, в том числе – к большим </a:t>
            </a:r>
            <a:r>
              <a:rPr lang="ru-RU" dirty="0" smtClean="0"/>
              <a:t>полушариям </a:t>
            </a:r>
            <a:r>
              <a:rPr lang="ru-RU" dirty="0" smtClean="0"/>
              <a:t>и к лицевым мышцам.</a:t>
            </a:r>
          </a:p>
          <a:p>
            <a:pPr marL="493199" indent="-457200">
              <a:buSzPct val="100000"/>
              <a:buAutoNum type="arabicPeriod"/>
              <a:defRPr sz="2300"/>
            </a:pPr>
            <a:endParaRPr lang="ru-RU" dirty="0" smtClean="0"/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Позвоночные артерии (15-30% крови). Доставляют кровь к задним отделам головного мозга (мозжечок, задний мозг, продолговатый мозг).</a:t>
            </a:r>
            <a:endParaRPr/>
          </a:p>
        </p:txBody>
      </p:sp>
      <p:pic>
        <p:nvPicPr>
          <p:cNvPr id="7" name="Рисунок 6" descr="img_16117915876841-1-1024x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714356"/>
            <a:ext cx="3143272" cy="312485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 descr="Сонная артер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14356"/>
            <a:ext cx="3929090" cy="3251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142852"/>
            <a:ext cx="793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Кровоснабжение головного мозга. Приток крови.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ac10412ea5e49f2d2077100092505b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928670"/>
            <a:ext cx="2979510" cy="4143380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42910" y="4000504"/>
            <a:ext cx="2143140" cy="614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 Lato"/>
                <a:ea typeface="+mn-ea"/>
                <a:cs typeface="+mn-cs"/>
              </a:rPr>
              <a:t>Внутренняя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 Lato"/>
                <a:ea typeface="+mn-ea"/>
                <a:cs typeface="+mn-cs"/>
              </a:rPr>
              <a:t>ярёмная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 Lato"/>
                <a:ea typeface="+mn-ea"/>
                <a:cs typeface="+mn-cs"/>
              </a:rPr>
              <a:t> вена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 Lato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 Lato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929322" y="2214554"/>
            <a:ext cx="2071702" cy="614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 Lato"/>
                <a:ea typeface="+mn-ea"/>
                <a:cs typeface="+mn-cs"/>
              </a:rPr>
              <a:t>Наружная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 Lato"/>
                <a:ea typeface="+mn-ea"/>
                <a:cs typeface="+mn-cs"/>
              </a:rPr>
              <a:t> ярёмная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 Lato"/>
                <a:ea typeface="+mn-ea"/>
                <a:cs typeface="+mn-cs"/>
              </a:rPr>
              <a:t> вена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 Lato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 Lato"/>
              <a:ea typeface="+mn-ea"/>
              <a:cs typeface="+mn-cs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4786314" y="2714620"/>
            <a:ext cx="1357322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571736" y="3571876"/>
            <a:ext cx="1928826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7224" y="142852"/>
            <a:ext cx="769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Кровоснабжение головного мозга. Отток крови.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357826"/>
            <a:ext cx="8001056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Весь отток крови идёт по ярёмным венам. Через венозное русло сбрасываются и излишки мозговой жидкости – ликвора. 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6"/>
          <p:cNvSpPr txBox="1"/>
          <p:nvPr/>
        </p:nvSpPr>
        <p:spPr>
          <a:xfrm>
            <a:off x="857224" y="571480"/>
            <a:ext cx="7767692" cy="2923877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Причины</a:t>
            </a:r>
            <a:r>
              <a:rPr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>
              <a:solidFill>
                <a:schemeClr val="accent2">
                  <a:lumMod val="75000"/>
                </a:schemeClr>
              </a:solidFill>
            </a:endParaRP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Сужение просвета артерий (холестериновый и соляной налёт, бляшки на стенках, спазм сосудов).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Нарушение работы сердца</a:t>
            </a:r>
            <a:r>
              <a:rPr lang="ru-RU" dirty="0" smtClean="0"/>
              <a:t>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Сильная усталость и недосыпание.</a:t>
            </a:r>
            <a:endParaRPr lang="ru-RU" dirty="0" smtClean="0"/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Сильная кровопотеря.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Венозный застой в ногах или брюшной полости.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Нарушение оттока, венозный застой в голове.</a:t>
            </a: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57224" y="3500438"/>
            <a:ext cx="7767692" cy="327782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 может проявляться</a:t>
            </a:r>
            <a:r>
              <a:rPr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>
              <a:solidFill>
                <a:schemeClr val="accent2">
                  <a:lumMod val="75000"/>
                </a:schemeClr>
              </a:solidFill>
            </a:endParaRP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Головные боли, головокружение, ухудшение зрения.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Снижение внимания и памяти.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Нарушение сна.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Подъём </a:t>
            </a:r>
            <a:r>
              <a:rPr lang="ru-RU" dirty="0" smtClean="0"/>
              <a:t>артериального давления</a:t>
            </a:r>
            <a:r>
              <a:rPr lang="ru-RU" dirty="0" smtClean="0"/>
              <a:t>.</a:t>
            </a:r>
          </a:p>
          <a:p>
            <a:pPr marL="493199" indent="-457200">
              <a:buSzPct val="100000"/>
              <a:buFontTx/>
              <a:buAutoNum type="arabicPeriod"/>
              <a:defRPr sz="2300"/>
            </a:pPr>
            <a:r>
              <a:rPr lang="ru-RU" dirty="0" smtClean="0"/>
              <a:t>Повышение количества глюкозы в крови (повышен сахар).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Тахикардия</a:t>
            </a:r>
            <a:r>
              <a:rPr lang="ru-RU" dirty="0" smtClean="0"/>
              <a:t>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Бледность лица.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786050" y="0"/>
            <a:ext cx="3326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Нарушение притока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lia_54294944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500438"/>
            <a:ext cx="2089731" cy="1583050"/>
          </a:xfrm>
          <a:prstGeom prst="rect">
            <a:avLst/>
          </a:prstGeom>
        </p:spPr>
      </p:pic>
      <p:pic>
        <p:nvPicPr>
          <p:cNvPr id="3" name="Рисунок 2" descr="8bee7128561a20a0a9bf1de4e79ae2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285860"/>
            <a:ext cx="2286016" cy="2011584"/>
          </a:xfrm>
          <a:prstGeom prst="rect">
            <a:avLst/>
          </a:prstGeom>
        </p:spPr>
      </p:pic>
      <p:sp>
        <p:nvSpPr>
          <p:cNvPr id="4" name="Двойная стрелка влево/вправо 3"/>
          <p:cNvSpPr/>
          <p:nvPr/>
        </p:nvSpPr>
        <p:spPr>
          <a:xfrm rot="2178662">
            <a:off x="4731714" y="3237857"/>
            <a:ext cx="2094058" cy="261008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сердц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143248"/>
            <a:ext cx="1768117" cy="2029455"/>
          </a:xfrm>
          <a:prstGeom prst="rect">
            <a:avLst/>
          </a:prstGeom>
        </p:spPr>
      </p:pic>
      <p:sp>
        <p:nvSpPr>
          <p:cNvPr id="6" name="Двойная стрелка влево/вправо 5"/>
          <p:cNvSpPr/>
          <p:nvPr/>
        </p:nvSpPr>
        <p:spPr>
          <a:xfrm rot="19493669">
            <a:off x="1737783" y="3225686"/>
            <a:ext cx="2139839" cy="261008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2000232" y="4143380"/>
            <a:ext cx="4500594" cy="285752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142852"/>
            <a:ext cx="7643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Великая триада: мозговое кровообращение, сердце, состояние сосудов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4643446"/>
            <a:ext cx="4590744" cy="193899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Влияет на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ru-RU" sz="2400" dirty="0" smtClean="0"/>
              <a:t> Состояние головного мозга.</a:t>
            </a:r>
          </a:p>
          <a:p>
            <a:pPr>
              <a:buFontTx/>
              <a:buChar char="-"/>
            </a:pPr>
            <a:r>
              <a:rPr lang="ru-RU" sz="2400" dirty="0" smtClean="0"/>
              <a:t> Сон.</a:t>
            </a:r>
            <a:br>
              <a:rPr lang="ru-RU" sz="2400" dirty="0" smtClean="0"/>
            </a:br>
            <a:r>
              <a:rPr lang="ru-RU" sz="2400" dirty="0" smtClean="0"/>
              <a:t>- Артериальное давление.</a:t>
            </a:r>
            <a:br>
              <a:rPr lang="ru-RU" sz="2400" dirty="0" smtClean="0"/>
            </a:br>
            <a:r>
              <a:rPr lang="ru-RU" sz="2400" dirty="0" smtClean="0"/>
              <a:t>- Энергию, бодрость, настроение.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14290"/>
            <a:ext cx="598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Нарушение притока. Как распознать.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857232"/>
            <a:ext cx="7715304" cy="563231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u="sng" dirty="0" smtClean="0"/>
              <a:t>Головные боли и головокружения.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- На усталость, нервы, голод, высокое атмосферное давление.</a:t>
            </a:r>
            <a:br>
              <a:rPr lang="ru-RU" sz="2400" dirty="0" smtClean="0"/>
            </a:br>
            <a:r>
              <a:rPr lang="ru-RU" sz="2400" dirty="0" smtClean="0"/>
              <a:t>    - Становится легче, если полежать.</a:t>
            </a:r>
            <a:br>
              <a:rPr lang="ru-RU" sz="2400" dirty="0" smtClean="0"/>
            </a:br>
            <a:r>
              <a:rPr lang="ru-RU" sz="2400" dirty="0" smtClean="0"/>
              <a:t>2. </a:t>
            </a:r>
            <a:r>
              <a:rPr lang="ru-RU" sz="2400" u="sng" dirty="0" smtClean="0"/>
              <a:t>Нарушения сна.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- Спать хочется, но заснуть мешают мысли.</a:t>
            </a:r>
            <a:br>
              <a:rPr lang="ru-RU" sz="2400" dirty="0" smtClean="0"/>
            </a:br>
            <a:r>
              <a:rPr lang="ru-RU" sz="2400" dirty="0" smtClean="0"/>
              <a:t>    - Утром голова включается не сразу. Утром есть хочется.</a:t>
            </a:r>
            <a:br>
              <a:rPr lang="ru-RU" sz="2400" dirty="0" smtClean="0"/>
            </a:br>
            <a:r>
              <a:rPr lang="ru-RU" sz="2400" dirty="0" smtClean="0"/>
              <a:t>3. </a:t>
            </a:r>
            <a:r>
              <a:rPr lang="ru-RU" sz="2400" u="sng" dirty="0" smtClean="0"/>
              <a:t>Зависимость от еды</a:t>
            </a:r>
            <a:r>
              <a:rPr lang="ru-RU" sz="2400" dirty="0" smtClean="0"/>
              <a:t>. Становится плохо, если вовремя не поесть: рассеивается внимание, появляется раздражительность.</a:t>
            </a:r>
          </a:p>
          <a:p>
            <a:r>
              <a:rPr lang="ru-RU" sz="2400" dirty="0" smtClean="0"/>
              <a:t>4. Если есть </a:t>
            </a:r>
            <a:r>
              <a:rPr lang="ru-RU" sz="2400" u="sng" dirty="0" smtClean="0"/>
              <a:t>подъём давления</a:t>
            </a:r>
            <a:r>
              <a:rPr lang="ru-RU" sz="2400" dirty="0" smtClean="0"/>
              <a:t>, он </a:t>
            </a:r>
            <a:r>
              <a:rPr lang="ru-RU" sz="2400" u="sng" dirty="0" smtClean="0"/>
              <a:t>вечерний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5. К вечеру зрение может снижаться. Плохо видят в темноте.</a:t>
            </a:r>
          </a:p>
          <a:p>
            <a:r>
              <a:rPr lang="ru-RU" sz="2400" dirty="0" smtClean="0"/>
              <a:t>6. </a:t>
            </a:r>
            <a:r>
              <a:rPr lang="ru-RU" sz="2400" u="sng" dirty="0" smtClean="0"/>
              <a:t>Сухость </a:t>
            </a:r>
            <a:r>
              <a:rPr lang="ru-RU" sz="2400" u="sng" dirty="0" smtClean="0"/>
              <a:t>во рту, глазах, носу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14290"/>
            <a:ext cx="5026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Травы при нарушении притока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928670"/>
            <a:ext cx="7358114" cy="45243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Устраняем причины нарушения.</a:t>
            </a:r>
            <a:br>
              <a:rPr lang="ru-RU" sz="2400" dirty="0" smtClean="0"/>
            </a:br>
            <a:r>
              <a:rPr lang="ru-RU" sz="2400" dirty="0" smtClean="0"/>
              <a:t>    - «Чистим» сосуды от отложений холестерина и солей (диета + травы на пищеварение + почечные + </a:t>
            </a:r>
            <a:r>
              <a:rPr lang="ru-RU" sz="2400" dirty="0" err="1" smtClean="0"/>
              <a:t>солегонные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    - Успокаивающие травы + </a:t>
            </a:r>
            <a:r>
              <a:rPr lang="ru-RU" sz="2400" dirty="0" err="1" smtClean="0"/>
              <a:t>спазмолитики</a:t>
            </a:r>
            <a:r>
              <a:rPr lang="ru-RU" sz="2400" dirty="0" smtClean="0"/>
              <a:t> + больше спать и вовремя есть.</a:t>
            </a:r>
            <a:br>
              <a:rPr lang="ru-RU" sz="2400" dirty="0" smtClean="0"/>
            </a:br>
            <a:r>
              <a:rPr lang="ru-RU" sz="2400" dirty="0" smtClean="0"/>
              <a:t>    - Работаем с венозными застоями (укрепление стенок сосудов + </a:t>
            </a:r>
            <a:r>
              <a:rPr lang="ru-RU" sz="2400" dirty="0" err="1" smtClean="0"/>
              <a:t>кроворазжижающие</a:t>
            </a:r>
            <a:r>
              <a:rPr lang="ru-RU" sz="2400" dirty="0" smtClean="0"/>
              <a:t> травы).</a:t>
            </a:r>
            <a:br>
              <a:rPr lang="ru-RU" sz="2400" dirty="0" smtClean="0"/>
            </a:br>
            <a:r>
              <a:rPr lang="ru-RU" sz="2400" dirty="0" smtClean="0"/>
              <a:t>    - Если надо – </a:t>
            </a:r>
            <a:r>
              <a:rPr lang="ru-RU" sz="2400" dirty="0" err="1" smtClean="0"/>
              <a:t>кардиотоники</a:t>
            </a:r>
            <a:r>
              <a:rPr lang="ru-RU" sz="2400" dirty="0" smtClean="0"/>
              <a:t> и другие травы, укрепляющие сердце.</a:t>
            </a:r>
            <a:br>
              <a:rPr lang="ru-RU" sz="2400" dirty="0" smtClean="0"/>
            </a:br>
            <a:r>
              <a:rPr lang="ru-RU" sz="2400" dirty="0" smtClean="0"/>
              <a:t>2. </a:t>
            </a:r>
            <a:r>
              <a:rPr lang="ru-RU" sz="2400" u="sng" dirty="0" smtClean="0"/>
              <a:t>Травы притока</a:t>
            </a:r>
            <a:r>
              <a:rPr lang="ru-RU" sz="2400" dirty="0" smtClean="0"/>
              <a:t>. Дербенник, вероника, зубчатка, очанка, марьянники.     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880747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14356"/>
            <a:ext cx="3299295" cy="4397060"/>
          </a:xfrm>
          <a:prstGeom prst="rect">
            <a:avLst/>
          </a:prstGeom>
        </p:spPr>
      </p:pic>
      <p:pic>
        <p:nvPicPr>
          <p:cNvPr id="3" name="Рисунок 2" descr="20170728Lythrum_salicari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714356"/>
            <a:ext cx="3268289" cy="4357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7422" y="142852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Дербенник (плакун –трава)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143512"/>
            <a:ext cx="8286808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Свойства</a:t>
            </a:r>
            <a:r>
              <a:rPr lang="ru-RU" sz="2400" dirty="0" smtClean="0"/>
              <a:t>: усиливает приток крови к голове, </a:t>
            </a:r>
            <a:r>
              <a:rPr lang="ru-RU" sz="2400" dirty="0" err="1" smtClean="0"/>
              <a:t>противоинфекционное</a:t>
            </a:r>
            <a:r>
              <a:rPr lang="ru-RU" sz="2400" dirty="0" smtClean="0"/>
              <a:t>, вяжущее, используется при опущении органов. При передозировке тяжёлая голова и сброс лишней жидкости через слёзы и нос. Поэтому – плакун.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000875" cy="55911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6072206"/>
            <a:ext cx="471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Сирин и Алконост на Плакун-траве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142852"/>
            <a:ext cx="3249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Нарушение оттока.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928662" y="785794"/>
            <a:ext cx="7767692" cy="327782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Причины</a:t>
            </a:r>
            <a:r>
              <a:rPr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>
              <a:solidFill>
                <a:schemeClr val="accent2">
                  <a:lumMod val="75000"/>
                </a:schemeClr>
              </a:solidFill>
            </a:endParaRP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Отёки и застои любого происхождения.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Нарушение работы сердца.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Нарушение работы почек.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Воспалительные процессы, затрагивающие мозг (</a:t>
            </a:r>
            <a:r>
              <a:rPr lang="ru-RU" dirty="0" smtClean="0"/>
              <a:t>энцефалит, менингит) </a:t>
            </a:r>
            <a:r>
              <a:rPr lang="ru-RU" dirty="0" smtClean="0"/>
              <a:t>и носоглотку (включая </a:t>
            </a:r>
            <a:r>
              <a:rPr lang="ru-RU" dirty="0" err="1" smtClean="0"/>
              <a:t>орви</a:t>
            </a:r>
            <a:r>
              <a:rPr lang="ru-RU" dirty="0" smtClean="0"/>
              <a:t>).</a:t>
            </a:r>
            <a:endParaRPr lang="ru-RU" dirty="0" smtClean="0"/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Травмы головы.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Мышечные спазмы в области шеи.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Мощная работа сердца. Отток слабее притока</a:t>
            </a:r>
            <a:r>
              <a:rPr lang="ru-RU" dirty="0" smtClean="0">
                <a:latin typeface=" Lato"/>
              </a:rPr>
              <a:t>.</a:t>
            </a:r>
            <a:endParaRPr>
              <a:latin typeface=" La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071942"/>
            <a:ext cx="7767692" cy="256993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 может проявляться</a:t>
            </a:r>
            <a:r>
              <a:rPr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>
              <a:solidFill>
                <a:schemeClr val="accent2">
                  <a:lumMod val="75000"/>
                </a:schemeClr>
              </a:solidFill>
            </a:endParaRP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Головные боли, головокружение, ухудшение зрения.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Снижение внимания и памяти.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Нарушение сна.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Подъём давления.</a:t>
            </a:r>
          </a:p>
          <a:p>
            <a:pPr marL="493199" indent="-457200">
              <a:buSzPct val="100000"/>
              <a:buFontTx/>
              <a:buAutoNum type="arabicPeriod"/>
              <a:defRPr sz="2300"/>
            </a:pPr>
            <a:r>
              <a:rPr lang="ru-RU" dirty="0" smtClean="0"/>
              <a:t>Повышение уровня глюкозы в крови.</a:t>
            </a:r>
          </a:p>
          <a:p>
            <a:pPr marL="493199" indent="-457200">
              <a:buSzPct val="100000"/>
              <a:buAutoNum type="arabicPeriod"/>
              <a:defRPr sz="2300"/>
            </a:pPr>
            <a:r>
              <a:rPr lang="ru-RU" dirty="0" smtClean="0"/>
              <a:t>Упадок сил, нет радости, депрессия.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42852"/>
            <a:ext cx="573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Нарушение оттока. Как распознать.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785794"/>
            <a:ext cx="8001056" cy="563231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u="sng" dirty="0" smtClean="0"/>
              <a:t>Головные боли и головокружения</a:t>
            </a:r>
            <a:r>
              <a:rPr lang="ru-RU" sz="2400" dirty="0" smtClean="0"/>
              <a:t>. </a:t>
            </a:r>
          </a:p>
          <a:p>
            <a:pPr marL="457200" indent="-457200"/>
            <a:r>
              <a:rPr lang="ru-RU" sz="2400" dirty="0" smtClean="0"/>
              <a:t>       - Голова тяжёлая, застойная.</a:t>
            </a:r>
            <a:br>
              <a:rPr lang="ru-RU" sz="2400" dirty="0" smtClean="0"/>
            </a:br>
            <a:r>
              <a:rPr lang="ru-RU" sz="2400" dirty="0" smtClean="0"/>
              <a:t>- Лёжать хуже. Легче, если подвигаться.</a:t>
            </a:r>
            <a:br>
              <a:rPr lang="ru-RU" sz="2400" dirty="0" smtClean="0"/>
            </a:br>
            <a:r>
              <a:rPr lang="ru-RU" sz="2400" dirty="0" smtClean="0"/>
              <a:t>- Хуже при понижении атмосферного давления.</a:t>
            </a:r>
          </a:p>
          <a:p>
            <a:pPr marL="457200" indent="-457200">
              <a:buAutoNum type="arabicPeriod" startAt="2"/>
            </a:pPr>
            <a:r>
              <a:rPr lang="ru-RU" sz="2400" u="sng" dirty="0" smtClean="0"/>
              <a:t>Нарушения сна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- Спать вечером не хочется, заснуть трудно.</a:t>
            </a:r>
            <a:br>
              <a:rPr lang="ru-RU" sz="2400" dirty="0" smtClean="0"/>
            </a:br>
            <a:r>
              <a:rPr lang="ru-RU" sz="2400" dirty="0" smtClean="0"/>
              <a:t>- Могут быть ночные пробуждения, потом трудно уснуть.</a:t>
            </a:r>
            <a:br>
              <a:rPr lang="ru-RU" sz="2400" dirty="0" smtClean="0"/>
            </a:br>
            <a:r>
              <a:rPr lang="ru-RU" sz="2400" dirty="0" smtClean="0"/>
              <a:t>- Человек просыпается раньше, чем надо, проспав 5-6 часов.</a:t>
            </a:r>
            <a:br>
              <a:rPr lang="ru-RU" sz="2400" dirty="0" smtClean="0"/>
            </a:br>
            <a:r>
              <a:rPr lang="ru-RU" sz="2400" dirty="0" smtClean="0"/>
              <a:t>- Утром тело не отдохнувшее. Может быть скованность, разбитость. Утренние отёки, заложенность носа.</a:t>
            </a:r>
            <a:br>
              <a:rPr lang="ru-RU" sz="2400" dirty="0" smtClean="0"/>
            </a:br>
            <a:r>
              <a:rPr lang="ru-RU" sz="2400" dirty="0" smtClean="0"/>
              <a:t>- Утром есть не хочется.</a:t>
            </a:r>
          </a:p>
          <a:p>
            <a:pPr marL="457200" indent="-457200">
              <a:buAutoNum type="arabicPeriod" startAt="2"/>
            </a:pPr>
            <a:r>
              <a:rPr lang="ru-RU" sz="2400" u="sng" dirty="0" smtClean="0"/>
              <a:t>Подъём давления</a:t>
            </a:r>
            <a:r>
              <a:rPr lang="ru-RU" sz="2400" dirty="0" smtClean="0"/>
              <a:t> – утром или ночью.</a:t>
            </a:r>
          </a:p>
          <a:p>
            <a:pPr marL="457200" indent="-457200">
              <a:buAutoNum type="arabicPeriod" startAt="2"/>
            </a:pPr>
            <a:r>
              <a:rPr lang="ru-RU" sz="2400" u="sng" dirty="0" smtClean="0"/>
              <a:t>Зрение хуже утром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142852"/>
            <a:ext cx="5025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Нарушение оттока. Что делать.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785794"/>
            <a:ext cx="7358114" cy="45243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По возможности, устраняем причины.</a:t>
            </a:r>
          </a:p>
          <a:p>
            <a:pPr marL="457200" indent="-457200"/>
            <a:r>
              <a:rPr lang="ru-RU" sz="2400" dirty="0" smtClean="0"/>
              <a:t> </a:t>
            </a:r>
            <a:r>
              <a:rPr lang="ru-RU" sz="2400" dirty="0" smtClean="0"/>
              <a:t>     - Заботимся о здоровье сосудов.</a:t>
            </a:r>
          </a:p>
          <a:p>
            <a:pPr marL="457200" indent="-457200"/>
            <a:r>
              <a:rPr lang="ru-RU" sz="2400" dirty="0" smtClean="0"/>
              <a:t> </a:t>
            </a:r>
            <a:r>
              <a:rPr lang="ru-RU" sz="2400" dirty="0" smtClean="0"/>
              <a:t>     - Лечим носоглотку как источник отёка.</a:t>
            </a:r>
          </a:p>
          <a:p>
            <a:pPr marL="457200" indent="-457200"/>
            <a:r>
              <a:rPr lang="ru-RU" sz="2400" dirty="0" smtClean="0"/>
              <a:t> </a:t>
            </a:r>
            <a:r>
              <a:rPr lang="ru-RU" sz="2400" dirty="0" smtClean="0"/>
              <a:t>     - Поддерживаем сердце, </a:t>
            </a:r>
            <a:r>
              <a:rPr lang="ru-RU" sz="2400" dirty="0" err="1" smtClean="0"/>
              <a:t>кардиотоники</a:t>
            </a:r>
            <a:r>
              <a:rPr lang="ru-RU" sz="2400" dirty="0" smtClean="0"/>
              <a:t>.</a:t>
            </a:r>
          </a:p>
          <a:p>
            <a:pPr marL="457200" indent="-457200"/>
            <a:r>
              <a:rPr lang="ru-RU" sz="2400" dirty="0" smtClean="0"/>
              <a:t> </a:t>
            </a:r>
            <a:r>
              <a:rPr lang="ru-RU" sz="2400" dirty="0" smtClean="0"/>
              <a:t>     - Убираем отёки, застои и воспалительные процессы везде, где они есть.</a:t>
            </a:r>
          </a:p>
          <a:p>
            <a:pPr marL="457200" indent="-457200">
              <a:buAutoNum type="arabicPeriod" startAt="2"/>
            </a:pPr>
            <a:r>
              <a:rPr lang="ru-RU" sz="2400" dirty="0" smtClean="0"/>
              <a:t>Физические упражнения на ночь. </a:t>
            </a:r>
            <a:endParaRPr lang="ru-RU" sz="2400" dirty="0" smtClean="0"/>
          </a:p>
          <a:p>
            <a:pPr marL="457200" indent="-457200">
              <a:buAutoNum type="arabicPeriod" startAt="2"/>
            </a:pPr>
            <a:r>
              <a:rPr lang="ru-RU" sz="2400" dirty="0" smtClean="0"/>
              <a:t>Спать на высокой подушке</a:t>
            </a:r>
          </a:p>
          <a:p>
            <a:pPr marL="457200" indent="-457200">
              <a:buAutoNum type="arabicPeriod" startAt="2"/>
            </a:pPr>
            <a:r>
              <a:rPr lang="ru-RU" sz="2400" dirty="0" smtClean="0"/>
              <a:t>Травы оттока: первоцвет, багульник, розмарин, иван-чай, брусника, вербейник, толокнянка, </a:t>
            </a:r>
            <a:r>
              <a:rPr lang="ru-RU" sz="2400" dirty="0" err="1" smtClean="0"/>
              <a:t>шикша</a:t>
            </a:r>
            <a:r>
              <a:rPr lang="ru-RU" sz="2400" dirty="0" smtClean="0"/>
              <a:t>, вереск. Днём – по мере необходимости, на ночь – обязательно!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429264"/>
            <a:ext cx="778674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Нарушение оттока ночью приближает старение,  может давать ночные приступы эпилепсии, провоцировать депрессию, ускорять деменцию.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81880377_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642918"/>
            <a:ext cx="4906572" cy="3262207"/>
          </a:xfrm>
          <a:prstGeom prst="rect">
            <a:avLst/>
          </a:prstGeom>
        </p:spPr>
      </p:pic>
      <p:pic>
        <p:nvPicPr>
          <p:cNvPr id="4" name="Рисунок 3" descr="Кровать Петра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42918"/>
            <a:ext cx="3298257" cy="3243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142852"/>
            <a:ext cx="2144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 Lato"/>
              </a:rPr>
              <a:t>Кровать Петра 1</a:t>
            </a:r>
            <a:endParaRPr lang="ru-RU" sz="2000" dirty="0">
              <a:latin typeface=" La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142852"/>
            <a:ext cx="3673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 Lato"/>
              </a:rPr>
              <a:t>Походная кровать Бонапарта</a:t>
            </a:r>
            <a:endParaRPr lang="ru-RU" sz="2000" dirty="0">
              <a:latin typeface=" 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071942"/>
            <a:ext cx="8286808" cy="193899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18-19 веках считалось, что полезно спать полусидя, это предотвращает удар (инсульт).</a:t>
            </a:r>
            <a:br>
              <a:rPr lang="ru-RU" sz="2400" dirty="0" smtClean="0"/>
            </a:br>
            <a:r>
              <a:rPr lang="ru-RU" sz="2400" dirty="0" smtClean="0"/>
              <a:t>Подходит для людей с мощным сердцем, у которых отток не успевает за притоком (Пётр 1) и людей, склонным к отёкам (Бонапарт).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8072494" cy="2677656"/>
          </a:xfrm>
          <a:prstGeom prst="rect">
            <a:avLst/>
          </a:prstGeom>
          <a:ln w="19050">
            <a:solidFill>
              <a:srgbClr val="41877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indent="-457200">
              <a:buSzPct val="100000"/>
              <a:defRPr sz="2300"/>
            </a:pPr>
            <a:r>
              <a:rPr lang="ru-RU" sz="2400" dirty="0" smtClean="0"/>
              <a:t>При всех нарушениях кровообращения головы </a:t>
            </a:r>
            <a:r>
              <a:rPr lang="ru-RU" sz="2400" dirty="0" smtClean="0"/>
              <a:t>используем </a:t>
            </a:r>
            <a:r>
              <a:rPr lang="ru-RU" sz="2400" dirty="0" smtClean="0"/>
              <a:t>травы, улучшающие капиллярное кровообращение. </a:t>
            </a: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sz="2400" u="sng" dirty="0" err="1" smtClean="0"/>
              <a:t>Кроворазжижающие</a:t>
            </a:r>
            <a:r>
              <a:rPr lang="ru-RU" sz="2400" u="sng" dirty="0" smtClean="0"/>
              <a:t> травы </a:t>
            </a:r>
            <a:r>
              <a:rPr lang="ru-RU" sz="2400" dirty="0" smtClean="0"/>
              <a:t>(донник, каштан, ива и др.)</a:t>
            </a: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sz="2400" u="sng" dirty="0" smtClean="0"/>
              <a:t>Травы, улучшающие регенерацию</a:t>
            </a:r>
            <a:r>
              <a:rPr lang="ru-RU" sz="2400" dirty="0" smtClean="0"/>
              <a:t> (арника, </a:t>
            </a:r>
            <a:r>
              <a:rPr lang="ru-RU" sz="2400" dirty="0" err="1" smtClean="0"/>
              <a:t>гинкго</a:t>
            </a:r>
            <a:r>
              <a:rPr lang="ru-RU" sz="2400" dirty="0" smtClean="0"/>
              <a:t>, </a:t>
            </a:r>
            <a:r>
              <a:rPr lang="ru-RU" sz="2400" dirty="0" smtClean="0"/>
              <a:t>календула</a:t>
            </a:r>
            <a:r>
              <a:rPr lang="ru-RU" sz="2400" dirty="0" smtClean="0"/>
              <a:t>, таволга, </a:t>
            </a:r>
            <a:r>
              <a:rPr lang="ru-RU" sz="2400" dirty="0" smtClean="0"/>
              <a:t>цветы боярышника, цветы и лист калины, лист </a:t>
            </a:r>
            <a:r>
              <a:rPr lang="ru-RU" sz="2400" dirty="0" smtClean="0"/>
              <a:t>лопуха, донник, астра, </a:t>
            </a:r>
            <a:r>
              <a:rPr lang="ru-RU" sz="2400" dirty="0" smtClean="0"/>
              <a:t>кардамон, подорожник и </a:t>
            </a:r>
            <a:r>
              <a:rPr lang="ru-RU" sz="2400" dirty="0" smtClean="0"/>
              <a:t>др.).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28" y="142852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Травы для улучшения капиллярного кровообращения головы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Arnica_unalascensis_var._tschonoskyi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18" y="3905254"/>
            <a:ext cx="4000526" cy="2667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7752" y="4500570"/>
            <a:ext cx="4000528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Арника (цветки и трава).</a:t>
            </a:r>
            <a:br>
              <a:rPr lang="ru-RU" sz="2400" dirty="0" smtClean="0"/>
            </a:br>
            <a:r>
              <a:rPr lang="ru-RU" sz="2400" dirty="0" smtClean="0"/>
              <a:t>Улучшает капиллярное кровообращение, регенератор, </a:t>
            </a:r>
            <a:r>
              <a:rPr lang="ru-RU" sz="2400" dirty="0" err="1" smtClean="0"/>
              <a:t>кардиотоник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6686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Сон, сердце и мозговое кровообращение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857232"/>
            <a:ext cx="7929618" cy="5755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u="sng" dirty="0" smtClean="0"/>
              <a:t>1 вариант</a:t>
            </a:r>
            <a:r>
              <a:rPr lang="ru-RU" sz="2300" dirty="0" smtClean="0"/>
              <a:t>. Человек быстро засыпает, долго спит, тяжело встаёт. Утром голова не сразу приходит в себя. Есть утром хочется, отёков утром нет. Частый вариант – не хватает часов сна.</a:t>
            </a:r>
          </a:p>
          <a:p>
            <a:r>
              <a:rPr lang="ru-RU" sz="2300" dirty="0" smtClean="0"/>
              <a:t>У нас – нарушение притока крови к голове. На ночь дать немного дербенника. Днём – тоже добавить дербенник.</a:t>
            </a:r>
          </a:p>
          <a:p>
            <a:endParaRPr lang="ru-RU" sz="2300" dirty="0" smtClean="0"/>
          </a:p>
          <a:p>
            <a:r>
              <a:rPr lang="ru-RU" sz="2300" u="sng" dirty="0" smtClean="0"/>
              <a:t>2 вариант</a:t>
            </a:r>
            <a:r>
              <a:rPr lang="ru-RU" sz="2300" dirty="0" smtClean="0"/>
              <a:t>. Спать не хочется. Уснул с трудом, ночью просыпается или просыпается рано. Утром тело не отдохнувшее, может быть скованность, разбитость. Голова работает. Есть утром не хочется. Могут быть отёки и утренняя заложенность носа.</a:t>
            </a:r>
            <a:br>
              <a:rPr lang="ru-RU" sz="2300" dirty="0" smtClean="0"/>
            </a:br>
            <a:r>
              <a:rPr lang="ru-RU" sz="2300" dirty="0" smtClean="0"/>
              <a:t>Это нарушение оттока. На ночь даём первоцвет или багульник, дозировка – опытным путём.</a:t>
            </a:r>
            <a:br>
              <a:rPr lang="ru-RU" sz="2300" dirty="0" smtClean="0"/>
            </a:br>
            <a:r>
              <a:rPr lang="ru-RU" sz="2300" dirty="0" smtClean="0"/>
              <a:t>Если утром много мокроты – добавляем </a:t>
            </a:r>
            <a:r>
              <a:rPr lang="ru-RU" sz="2300" dirty="0" err="1" smtClean="0"/>
              <a:t>противоинфекционные</a:t>
            </a:r>
            <a:r>
              <a:rPr lang="ru-RU" sz="2300" dirty="0" smtClean="0"/>
              <a:t> травы, в т. ч. днём.</a:t>
            </a:r>
            <a:endParaRPr lang="ru-RU"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art_ru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2"/>
            <a:ext cx="7315200" cy="6545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446" y="142852"/>
            <a:ext cx="3228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Строение сердца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686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Сон, сердце и мозговое кровообращение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857232"/>
            <a:ext cx="8001056" cy="563231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u="sng" dirty="0" smtClean="0"/>
              <a:t>3 вариант.</a:t>
            </a:r>
            <a:r>
              <a:rPr lang="ru-RU" sz="2400" dirty="0" smtClean="0"/>
              <a:t> Человек хочет спать, ложится и не может уснуть. Сон чуткий. Может просыпаться несколько раз и снова засыпать. Утром – пробуждение раньше времени. Не выспался. </a:t>
            </a:r>
            <a:br>
              <a:rPr lang="ru-RU" sz="2400" dirty="0" smtClean="0"/>
            </a:br>
            <a:r>
              <a:rPr lang="ru-RU" sz="2400" dirty="0" smtClean="0"/>
              <a:t>Это история про нервы + может быть нарушение притока. Дать на ночь </a:t>
            </a:r>
            <a:r>
              <a:rPr lang="ru-RU" sz="2400" dirty="0" err="1" smtClean="0"/>
              <a:t>зюзник</a:t>
            </a:r>
            <a:r>
              <a:rPr lang="ru-RU" sz="2400" dirty="0" smtClean="0"/>
              <a:t>, возможно – немного дербенника. </a:t>
            </a:r>
            <a:br>
              <a:rPr lang="ru-RU" sz="2400" dirty="0" smtClean="0"/>
            </a:br>
            <a:r>
              <a:rPr lang="ru-RU" sz="2400" dirty="0" smtClean="0"/>
              <a:t>Если отёки </a:t>
            </a:r>
            <a:r>
              <a:rPr lang="ru-RU" sz="2400" dirty="0" smtClean="0"/>
              <a:t>есть, утром есть не хочется </a:t>
            </a:r>
            <a:r>
              <a:rPr lang="ru-RU" sz="2400" dirty="0" smtClean="0"/>
              <a:t>– на ночь </a:t>
            </a:r>
            <a:r>
              <a:rPr lang="ru-RU" sz="2400" dirty="0" smtClean="0"/>
              <a:t> + травы </a:t>
            </a:r>
            <a:r>
              <a:rPr lang="ru-RU" sz="2400" dirty="0" smtClean="0"/>
              <a:t>оттока</a:t>
            </a:r>
            <a:r>
              <a:rPr lang="ru-RU" sz="2400" dirty="0" smtClean="0"/>
              <a:t>. Днём – успокаивающие и укрепляющие травы.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4 вариант</a:t>
            </a:r>
            <a:r>
              <a:rPr lang="ru-RU" sz="2400" dirty="0" smtClean="0"/>
              <a:t>. Сон слишком глубокий, не разбудишь. Вариант – полиурия, прерывистый сон. Возможны плохие сны. Возможно апноэ. </a:t>
            </a:r>
            <a:br>
              <a:rPr lang="ru-RU" sz="2400" dirty="0" smtClean="0"/>
            </a:br>
            <a:r>
              <a:rPr lang="ru-RU" sz="2400" dirty="0" smtClean="0"/>
              <a:t>Это всё про плохую работу сердца, в том числе – ночью. Добавляем </a:t>
            </a:r>
            <a:r>
              <a:rPr lang="ru-RU" sz="2400" dirty="0" err="1" smtClean="0"/>
              <a:t>кардиотоники</a:t>
            </a:r>
            <a:r>
              <a:rPr lang="ru-RU" sz="2400" dirty="0" smtClean="0"/>
              <a:t> в ночь, </a:t>
            </a:r>
            <a:r>
              <a:rPr lang="ru-RU" sz="2400" u="sng" dirty="0" smtClean="0"/>
              <a:t>подбирая дозировку</a:t>
            </a:r>
            <a:r>
              <a:rPr lang="ru-RU" sz="2400" dirty="0" smtClean="0"/>
              <a:t>. Слишком много – будет застойная голова.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14290"/>
            <a:ext cx="1991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Гипертония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857232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 Lato"/>
              </a:rPr>
              <a:t>Подъём артериального давления всегда вызван нехваткой притока крови к головному мозгу.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 Lato"/>
              </a:rPr>
              <a:t>По сути, есть всего два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 Lato"/>
              </a:rPr>
              <a:t>способа срочно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 Lato"/>
              </a:rPr>
              <a:t>убрать этот дефицит: усилить работу сердца или поднять давление в артериях.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3000372"/>
            <a:ext cx="8143932" cy="267765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Причины подъёма давления.</a:t>
            </a:r>
            <a:br>
              <a:rPr lang="ru-RU" sz="2400" dirty="0" smtClean="0"/>
            </a:br>
            <a:r>
              <a:rPr lang="ru-RU" sz="2400" dirty="0" smtClean="0"/>
              <a:t>1. Плохие сосуды, сосуды не успевают за переменами среды (проблемы стенки, закупорка холестерином, отёк и др.).</a:t>
            </a:r>
            <a:br>
              <a:rPr lang="ru-RU" sz="2400" dirty="0" smtClean="0"/>
            </a:br>
            <a:r>
              <a:rPr lang="ru-RU" sz="2400" dirty="0" smtClean="0"/>
              <a:t>2. Слабая работа сердца.</a:t>
            </a:r>
            <a:br>
              <a:rPr lang="ru-RU" sz="2400" dirty="0" smtClean="0"/>
            </a:br>
            <a:r>
              <a:rPr lang="ru-RU" sz="2400" dirty="0" smtClean="0"/>
              <a:t>3. Отёки.</a:t>
            </a:r>
            <a:br>
              <a:rPr lang="ru-RU" sz="2400" dirty="0" smtClean="0"/>
            </a:br>
            <a:r>
              <a:rPr lang="ru-RU" sz="2400" dirty="0" smtClean="0"/>
              <a:t>4. Нарушение притока артериальной крови, любое.</a:t>
            </a:r>
            <a:br>
              <a:rPr lang="ru-RU" sz="2400" dirty="0" smtClean="0"/>
            </a:br>
            <a:r>
              <a:rPr lang="ru-RU" sz="2400" dirty="0" smtClean="0"/>
              <a:t>5. Стресс.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14290"/>
            <a:ext cx="4064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Гипертония. Что делаем.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856357"/>
            <a:ext cx="8072494" cy="5755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1. </a:t>
            </a:r>
            <a:r>
              <a:rPr lang="ru-RU" sz="2300" u="sng" dirty="0" smtClean="0"/>
              <a:t>Следим за здоровьем сосудов</a:t>
            </a:r>
            <a:r>
              <a:rPr lang="ru-RU" sz="2300" dirty="0" smtClean="0"/>
              <a:t>.</a:t>
            </a:r>
            <a:br>
              <a:rPr lang="ru-RU" sz="2300" dirty="0" smtClean="0"/>
            </a:br>
            <a:r>
              <a:rPr lang="ru-RU" sz="2300" dirty="0" smtClean="0"/>
              <a:t>    - Главное – работа пищеварительной системы (холестерин, солевой обмен, состояние стенки сосудов).</a:t>
            </a:r>
            <a:br>
              <a:rPr lang="ru-RU" sz="2300" dirty="0" smtClean="0"/>
            </a:br>
            <a:r>
              <a:rPr lang="ru-RU" sz="2300" dirty="0" smtClean="0"/>
              <a:t>    - Убираем отёки сосудов (работа почек, дыхательной системы, пищеварительной системы, работа щитовидной железы).</a:t>
            </a:r>
            <a:br>
              <a:rPr lang="ru-RU" sz="2300" dirty="0" smtClean="0"/>
            </a:br>
            <a:r>
              <a:rPr lang="ru-RU" sz="2300" dirty="0" smtClean="0"/>
              <a:t>2. </a:t>
            </a:r>
            <a:r>
              <a:rPr lang="ru-RU" sz="2300" u="sng" dirty="0" smtClean="0"/>
              <a:t>Здоровье сердца</a:t>
            </a:r>
            <a:r>
              <a:rPr lang="ru-RU" sz="2300" dirty="0" smtClean="0"/>
              <a:t>. </a:t>
            </a:r>
            <a:br>
              <a:rPr lang="ru-RU" sz="2300" dirty="0" smtClean="0"/>
            </a:br>
            <a:r>
              <a:rPr lang="ru-RU" sz="2300" dirty="0" smtClean="0"/>
              <a:t>   - Та же самая работа с сосудами и соединительной тканью.</a:t>
            </a:r>
            <a:br>
              <a:rPr lang="ru-RU" sz="2300" dirty="0" smtClean="0"/>
            </a:br>
            <a:r>
              <a:rPr lang="ru-RU" sz="2300" dirty="0" smtClean="0"/>
              <a:t>   - Борьба с инфекциями.</a:t>
            </a:r>
          </a:p>
          <a:p>
            <a:r>
              <a:rPr lang="ru-RU" sz="2300" dirty="0" smtClean="0"/>
              <a:t>   - </a:t>
            </a:r>
            <a:r>
              <a:rPr lang="ru-RU" sz="2300" dirty="0" err="1" smtClean="0"/>
              <a:t>Кардиотоники</a:t>
            </a:r>
            <a:r>
              <a:rPr lang="ru-RU" sz="2300" dirty="0" smtClean="0"/>
              <a:t> по мере необходимости.</a:t>
            </a:r>
            <a:br>
              <a:rPr lang="ru-RU" sz="2300" dirty="0" smtClean="0"/>
            </a:br>
            <a:r>
              <a:rPr lang="ru-RU" sz="2300" dirty="0" smtClean="0"/>
              <a:t>3. </a:t>
            </a:r>
            <a:r>
              <a:rPr lang="ru-RU" sz="2300" u="sng" dirty="0" smtClean="0"/>
              <a:t>Мозговое кровообращение.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   - Убираем венозный застой (работа с сосудами, инфекцией носоглотки, отёками).</a:t>
            </a:r>
            <a:br>
              <a:rPr lang="ru-RU" sz="2300" dirty="0" smtClean="0"/>
            </a:br>
            <a:r>
              <a:rPr lang="ru-RU" sz="2300" dirty="0" smtClean="0"/>
              <a:t>   - Если надо – травы притока.</a:t>
            </a:r>
            <a:br>
              <a:rPr lang="ru-RU" sz="2300" dirty="0" smtClean="0"/>
            </a:br>
            <a:r>
              <a:rPr lang="ru-RU" sz="2300" dirty="0" smtClean="0"/>
              <a:t>   - Всегда полезны травы, улучшающие капиллярное кровообращение.</a:t>
            </a:r>
            <a:endParaRPr lang="ru-RU" sz="23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214290"/>
            <a:ext cx="3805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Гипертония. Варианты.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857232"/>
            <a:ext cx="8001056" cy="489364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</a:t>
            </a:r>
            <a:r>
              <a:rPr lang="ru-RU" sz="2400" b="1" u="sng" dirty="0" smtClean="0"/>
              <a:t>Давление поднимается во вторую половину дня, на усталости</a:t>
            </a:r>
            <a:r>
              <a:rPr lang="ru-RU" sz="2400" b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- Поддерживаем сердце + травы, дающие силы + травы притока днём.</a:t>
            </a:r>
            <a:br>
              <a:rPr lang="ru-RU" sz="2400" dirty="0" smtClean="0"/>
            </a:br>
            <a:r>
              <a:rPr lang="ru-RU" sz="2400" b="1" dirty="0" smtClean="0"/>
              <a:t>2. </a:t>
            </a:r>
            <a:r>
              <a:rPr lang="ru-RU" sz="2400" b="1" u="sng" dirty="0" smtClean="0"/>
              <a:t>Давление поднимается утром</a:t>
            </a:r>
            <a:r>
              <a:rPr lang="ru-RU" sz="2400" b="1" dirty="0" smtClean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-  Работаем с мозговым кровообращением, почками и отёками. Спать на высокой подушке.</a:t>
            </a:r>
            <a:br>
              <a:rPr lang="ru-RU" sz="2400" dirty="0" smtClean="0"/>
            </a:br>
            <a:r>
              <a:rPr lang="ru-RU" sz="2400" b="1" dirty="0" smtClean="0"/>
              <a:t>3.</a:t>
            </a:r>
            <a:r>
              <a:rPr lang="ru-RU" sz="2400" dirty="0" smtClean="0"/>
              <a:t> </a:t>
            </a:r>
            <a:r>
              <a:rPr lang="ru-RU" sz="2400" b="1" u="sng" dirty="0" smtClean="0"/>
              <a:t>Давление поднимается на перемену погоды.</a:t>
            </a:r>
          </a:p>
          <a:p>
            <a:r>
              <a:rPr lang="ru-RU" sz="2400" dirty="0" smtClean="0"/>
              <a:t>  - Работаем с сосудами + мозговым кровообращением. На плохую погоду – травы оттока, на ясную – травы притока.</a:t>
            </a:r>
            <a:br>
              <a:rPr lang="ru-RU" sz="2400" dirty="0" smtClean="0"/>
            </a:br>
            <a:r>
              <a:rPr lang="ru-RU" sz="2400" b="1" dirty="0" smtClean="0"/>
              <a:t>4.</a:t>
            </a:r>
            <a:r>
              <a:rPr lang="ru-RU" sz="2400" dirty="0" smtClean="0"/>
              <a:t> </a:t>
            </a:r>
            <a:r>
              <a:rPr lang="ru-RU" sz="2400" b="1" u="sng" dirty="0" smtClean="0"/>
              <a:t>Давление поднимается на нервах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 - Работаем с сосудами + успокаивающие травы + </a:t>
            </a:r>
            <a:r>
              <a:rPr lang="ru-RU" sz="2400" dirty="0" err="1" smtClean="0"/>
              <a:t>спазмолитики</a:t>
            </a:r>
            <a:r>
              <a:rPr lang="ru-RU" sz="2400" dirty="0" smtClean="0"/>
              <a:t>.   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929330"/>
            <a:ext cx="7408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Скорая помощь при давлении –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василистник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+ донник.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285728"/>
            <a:ext cx="180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Гипотония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214414" y="1000108"/>
            <a:ext cx="7000924" cy="1508105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Причины</a:t>
            </a:r>
            <a:r>
              <a:rPr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Врождённая конституция пустоты органов.</a:t>
            </a:r>
          </a:p>
          <a:p>
            <a:pPr indent="-457200">
              <a:buSzPct val="100000"/>
              <a:buAutoNum type="arabicPeriod" startAt="2"/>
              <a:defRPr sz="2300"/>
            </a:pPr>
            <a:r>
              <a:rPr lang="ru-RU" dirty="0" smtClean="0"/>
              <a:t>Врождённые слабые сосуды.</a:t>
            </a:r>
          </a:p>
          <a:p>
            <a:pPr indent="-457200">
              <a:buSzPct val="100000"/>
              <a:buAutoNum type="arabicPeriod" startAt="2"/>
              <a:defRPr sz="2300"/>
            </a:pPr>
            <a:r>
              <a:rPr lang="ru-RU" dirty="0" smtClean="0"/>
              <a:t>Усталость, голод, кровопотеря.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214414" y="2643182"/>
            <a:ext cx="7000924" cy="2923877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делать</a:t>
            </a:r>
            <a:r>
              <a:rPr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Побольше двигаться, скелетные мышцы – второе сердце.</a:t>
            </a:r>
          </a:p>
          <a:p>
            <a:pPr indent="-457200">
              <a:buSzPct val="100000"/>
              <a:buAutoNum type="arabicPeriod" startAt="2"/>
              <a:defRPr sz="2300"/>
            </a:pPr>
            <a:r>
              <a:rPr lang="ru-RU" dirty="0" smtClean="0"/>
              <a:t>Убирать пустоту сердца и других органов.</a:t>
            </a:r>
          </a:p>
          <a:p>
            <a:pPr indent="-457200">
              <a:buSzPct val="100000"/>
              <a:buAutoNum type="arabicPeriod" startAt="2"/>
              <a:defRPr sz="2300"/>
            </a:pPr>
            <a:r>
              <a:rPr lang="ru-RU" dirty="0" smtClean="0"/>
              <a:t>Использовать </a:t>
            </a:r>
            <a:r>
              <a:rPr lang="ru-RU" dirty="0" err="1" smtClean="0"/>
              <a:t>адаптогены</a:t>
            </a:r>
            <a:r>
              <a:rPr lang="ru-RU" dirty="0" smtClean="0"/>
              <a:t>.</a:t>
            </a:r>
          </a:p>
          <a:p>
            <a:pPr indent="-457200">
              <a:buSzPct val="100000"/>
              <a:buFontTx/>
              <a:buAutoNum type="arabicPeriod" startAt="2"/>
              <a:defRPr sz="2300"/>
            </a:pPr>
            <a:r>
              <a:rPr lang="ru-RU" dirty="0" smtClean="0"/>
              <a:t>Использовать сосудистые травы – укреплять сосуды.</a:t>
            </a:r>
          </a:p>
          <a:p>
            <a:pPr indent="-457200">
              <a:buSzPct val="100000"/>
              <a:buAutoNum type="arabicPeriod" startAt="2"/>
              <a:defRPr sz="2300"/>
            </a:pPr>
            <a:r>
              <a:rPr lang="ru-RU" dirty="0" smtClean="0"/>
              <a:t>Пить </a:t>
            </a:r>
            <a:r>
              <a:rPr lang="ru-RU" dirty="0" err="1" smtClean="0"/>
              <a:t>кроворазжижающие</a:t>
            </a:r>
            <a:r>
              <a:rPr lang="ru-RU" dirty="0" smtClean="0"/>
              <a:t> травы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0"/>
            <a:ext cx="569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Инсульт (инфаркт головного мозга)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78579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Нарушение мозгового кровообращения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участка мозга с гибелью нейронов.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643050"/>
            <a:ext cx="6643734" cy="36317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b="1" u="sng" dirty="0" smtClean="0"/>
              <a:t>Причины.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1. Плохие сосуды.</a:t>
            </a:r>
            <a:br>
              <a:rPr lang="ru-RU" sz="2300" dirty="0" smtClean="0"/>
            </a:br>
            <a:r>
              <a:rPr lang="ru-RU" sz="2300" dirty="0" smtClean="0"/>
              <a:t>2. Слабая работа сердца.</a:t>
            </a:r>
          </a:p>
          <a:p>
            <a:r>
              <a:rPr lang="ru-RU" sz="2300" dirty="0" smtClean="0"/>
              <a:t>3. Отложение солей на позвоночнике и </a:t>
            </a:r>
            <a:r>
              <a:rPr lang="ru-RU" sz="2300" dirty="0" err="1" smtClean="0"/>
              <a:t>пережимание</a:t>
            </a:r>
            <a:r>
              <a:rPr lang="ru-RU" sz="2300" dirty="0" smtClean="0"/>
              <a:t> позвоночных артерий.</a:t>
            </a:r>
          </a:p>
          <a:p>
            <a:r>
              <a:rPr lang="ru-RU" sz="2300" b="1" u="sng" dirty="0" smtClean="0"/>
              <a:t>Последствия.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- Нарушение речи + </a:t>
            </a:r>
            <a:r>
              <a:rPr lang="ru-RU" sz="2300" dirty="0" err="1" smtClean="0"/>
              <a:t>дисграфия</a:t>
            </a:r>
            <a:r>
              <a:rPr lang="ru-RU" sz="2300" dirty="0" smtClean="0"/>
              <a:t>.</a:t>
            </a:r>
            <a:br>
              <a:rPr lang="ru-RU" sz="2300" dirty="0" smtClean="0"/>
            </a:br>
            <a:r>
              <a:rPr lang="ru-RU" sz="2300" dirty="0" smtClean="0"/>
              <a:t>- Частичный паралич.</a:t>
            </a:r>
            <a:br>
              <a:rPr lang="ru-RU" sz="2300" dirty="0" smtClean="0"/>
            </a:br>
            <a:r>
              <a:rPr lang="ru-RU" sz="2300" dirty="0" smtClean="0"/>
              <a:t>- Нарушения психики.</a:t>
            </a:r>
            <a:br>
              <a:rPr lang="ru-RU" sz="2300" dirty="0" smtClean="0"/>
            </a:br>
            <a:r>
              <a:rPr lang="ru-RU" sz="2300" dirty="0" smtClean="0"/>
              <a:t>- Общая слабость.</a:t>
            </a:r>
            <a:endParaRPr lang="ru-RU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429264"/>
            <a:ext cx="778674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</a:rPr>
              <a:t>Если поражение небольшое, человек может полностью восстановиться. При большом очаге поражения восстановление только частичное и всегда задета психика.</a:t>
            </a:r>
            <a:endParaRPr lang="ru-RU" sz="23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142852"/>
            <a:ext cx="3218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Инсульт. Варианты.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785794"/>
            <a:ext cx="7929618" cy="469359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b="1" dirty="0" smtClean="0"/>
              <a:t>1. Ишемический инсульт.</a:t>
            </a:r>
            <a:r>
              <a:rPr lang="ru-RU" sz="2300" dirty="0" smtClean="0"/>
              <a:t> Кровь к участку головы не пришла.</a:t>
            </a:r>
            <a:br>
              <a:rPr lang="ru-RU" sz="2300" dirty="0" smtClean="0"/>
            </a:br>
            <a:r>
              <a:rPr lang="ru-RU" sz="2300" u="sng" dirty="0" smtClean="0"/>
              <a:t>Причины</a:t>
            </a:r>
            <a:r>
              <a:rPr lang="ru-RU" sz="2300" dirty="0" smtClean="0"/>
              <a:t>.</a:t>
            </a:r>
            <a:br>
              <a:rPr lang="ru-RU" sz="2300" dirty="0" smtClean="0"/>
            </a:br>
            <a:r>
              <a:rPr lang="ru-RU" sz="2300" dirty="0" smtClean="0"/>
              <a:t>- Проблемы сосудов (нарушение работы стенок, стеноз, тромбоз).</a:t>
            </a:r>
            <a:br>
              <a:rPr lang="ru-RU" sz="2300" dirty="0" smtClean="0"/>
            </a:br>
            <a:r>
              <a:rPr lang="ru-RU" sz="2300" dirty="0" smtClean="0"/>
              <a:t>- Нарушение мозгового кровообращения по любому типу.</a:t>
            </a:r>
            <a:br>
              <a:rPr lang="ru-RU" sz="2300" dirty="0" smtClean="0"/>
            </a:br>
            <a:r>
              <a:rPr lang="ru-RU" sz="2300" dirty="0" smtClean="0"/>
              <a:t>- Резкий перепад давления в сосудах головы (был застой – человек резко встал; частый вариант – после дефекации, стресс (резко сжались сосуды)).</a:t>
            </a:r>
            <a:br>
              <a:rPr lang="ru-RU" sz="2300" dirty="0" smtClean="0"/>
            </a:br>
            <a:r>
              <a:rPr lang="ru-RU" sz="2300" dirty="0" smtClean="0"/>
              <a:t>- Слабая работа сердца, в т. ч. при переутомлении.</a:t>
            </a:r>
            <a:br>
              <a:rPr lang="ru-RU" sz="2300" dirty="0" smtClean="0"/>
            </a:br>
            <a:r>
              <a:rPr lang="ru-RU" sz="2300" b="1" dirty="0" smtClean="0"/>
              <a:t>2. Геморрагический инсульт</a:t>
            </a:r>
            <a:r>
              <a:rPr lang="ru-RU" sz="2300" dirty="0" smtClean="0"/>
              <a:t>.</a:t>
            </a:r>
            <a:r>
              <a:rPr lang="ru-RU" sz="2300" dirty="0" smtClean="0"/>
              <a:t> Разрыв сосуда </a:t>
            </a:r>
            <a:r>
              <a:rPr lang="ru-RU" sz="2300" dirty="0" smtClean="0"/>
              <a:t>головы. </a:t>
            </a:r>
            <a:br>
              <a:rPr lang="ru-RU" sz="2300" dirty="0" smtClean="0"/>
            </a:br>
            <a:r>
              <a:rPr lang="ru-RU" sz="2300" u="sng" dirty="0" smtClean="0"/>
              <a:t>Причины.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- Слабая стенка артерии (аневризма).</a:t>
            </a:r>
          </a:p>
          <a:p>
            <a:r>
              <a:rPr lang="ru-RU" sz="2300" dirty="0" smtClean="0"/>
              <a:t>- Закупорка просвета артерии (тромб, холестерин + соли).</a:t>
            </a:r>
            <a:endParaRPr lang="ru-RU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643578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Препараты от давления спасают от геморрагического инсульта, но повышают частоту ишемических инсультов.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142852"/>
            <a:ext cx="4508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Инсульт. Профилактика.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500174"/>
            <a:ext cx="7500989" cy="378565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Следить за здоровьем сосудов = нормализовать пищеварение + травы на регенерацию.</a:t>
            </a:r>
          </a:p>
          <a:p>
            <a:r>
              <a:rPr lang="ru-RU" sz="2400" dirty="0" smtClean="0"/>
              <a:t>2. Убирать отёки.</a:t>
            </a:r>
            <a:br>
              <a:rPr lang="ru-RU" sz="2400" dirty="0" smtClean="0"/>
            </a:br>
            <a:r>
              <a:rPr lang="ru-RU" sz="2400" dirty="0" smtClean="0"/>
              <a:t>3. Убирать отложения солей в позвоночнике (</a:t>
            </a:r>
            <a:r>
              <a:rPr lang="ru-RU" sz="2400" dirty="0" err="1" smtClean="0"/>
              <a:t>солегонные</a:t>
            </a:r>
            <a:r>
              <a:rPr lang="ru-RU" sz="2400" dirty="0" smtClean="0"/>
              <a:t> травы)</a:t>
            </a:r>
            <a:br>
              <a:rPr lang="ru-RU" sz="2400" dirty="0" smtClean="0"/>
            </a:br>
            <a:r>
              <a:rPr lang="ru-RU" sz="2400" dirty="0" smtClean="0"/>
              <a:t>4. Здоровье сердца.</a:t>
            </a:r>
            <a:br>
              <a:rPr lang="ru-RU" sz="2400" dirty="0" smtClean="0"/>
            </a:br>
            <a:r>
              <a:rPr lang="ru-RU" sz="2400" dirty="0" smtClean="0"/>
              <a:t>5. При застойном ночном кровообращении не вставать резко. Сперва побыть полусидя, только потом вставать. Не переходить резко к физической активности.</a:t>
            </a:r>
            <a:br>
              <a:rPr lang="ru-RU" sz="2400" dirty="0" smtClean="0"/>
            </a:br>
            <a:r>
              <a:rPr lang="ru-RU" sz="2400" dirty="0" smtClean="0"/>
              <a:t>6. Дозировать нагрузку, особенно в пожилом возрасте.</a:t>
            </a:r>
            <a:endParaRPr lang="ru-RU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14290"/>
            <a:ext cx="5865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Восстановление после инсульта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000108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E3A38"/>
                </a:solidFill>
              </a:rPr>
              <a:t>Чем раньше и активнее начать реабилитацию, тем лучше результат. </a:t>
            </a:r>
          </a:p>
          <a:p>
            <a:pPr algn="ctr"/>
            <a:r>
              <a:rPr lang="ru-RU" sz="2400" dirty="0" smtClean="0">
                <a:solidFill>
                  <a:srgbClr val="9E3A38"/>
                </a:solidFill>
              </a:rPr>
              <a:t>Первый год после инсульта – самый важный.</a:t>
            </a:r>
            <a:endParaRPr lang="ru-RU" sz="2400" dirty="0">
              <a:solidFill>
                <a:srgbClr val="9E3A3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571744"/>
            <a:ext cx="7991145" cy="23083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Травы начинаем пить, как только человек может сам глотать.</a:t>
            </a:r>
            <a:br>
              <a:rPr lang="ru-RU" sz="2400" dirty="0" smtClean="0"/>
            </a:br>
            <a:r>
              <a:rPr lang="ru-RU" sz="2400" dirty="0" smtClean="0"/>
              <a:t>2. Занятия с логопедом при нарушении речи, с физиотерапевтом – при нарушении моторики.</a:t>
            </a:r>
            <a:br>
              <a:rPr lang="ru-RU" sz="2400" dirty="0" smtClean="0"/>
            </a:br>
            <a:r>
              <a:rPr lang="ru-RU" sz="2400" dirty="0" smtClean="0"/>
              <a:t>3. Не исключено, что понадобится психолог – тяжёлый инсульт полностью ломает жизнь.</a:t>
            </a:r>
            <a:endParaRPr lang="ru-RU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14290"/>
            <a:ext cx="4078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Травы после инсульта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071546"/>
            <a:ext cx="8001056" cy="41549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Всё на регенерацию сосудов. Идеальная пара – арника + донник. Если арники нет – астра, календула.</a:t>
            </a:r>
          </a:p>
          <a:p>
            <a:r>
              <a:rPr lang="ru-RU" sz="2400" dirty="0" smtClean="0"/>
              <a:t>Ещё травы после инсульта. Цветы боярышника, цветы и листья калины, таволга, лист ивы, лаванда.</a:t>
            </a:r>
            <a:br>
              <a:rPr lang="ru-RU" sz="2400" dirty="0" smtClean="0"/>
            </a:br>
            <a:r>
              <a:rPr lang="ru-RU" sz="2400" dirty="0" smtClean="0"/>
              <a:t>2. </a:t>
            </a:r>
            <a:r>
              <a:rPr lang="ru-RU" sz="2400" dirty="0" err="1" smtClean="0"/>
              <a:t>Кроворазжижающие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3. Снимающие спазм сосудов. Чабрец, розмарин, душица, майоран, лаванда.</a:t>
            </a:r>
            <a:br>
              <a:rPr lang="ru-RU" sz="2400" dirty="0" smtClean="0"/>
            </a:br>
            <a:r>
              <a:rPr lang="ru-RU" sz="2400" dirty="0" smtClean="0"/>
              <a:t>4. Укрепляем сосуды (травы на пищеварение + улучшение синтеза соединительной ткани).</a:t>
            </a:r>
            <a:br>
              <a:rPr lang="ru-RU" sz="2400" dirty="0" smtClean="0"/>
            </a:br>
            <a:r>
              <a:rPr lang="ru-RU" sz="2400" dirty="0" smtClean="0"/>
              <a:t>5. Регуляция мозгового кровообращения. Нет отёкам!</a:t>
            </a:r>
            <a:br>
              <a:rPr lang="ru-RU" sz="2400" dirty="0" smtClean="0"/>
            </a:br>
            <a:r>
              <a:rPr lang="ru-RU" sz="2400" dirty="0" smtClean="0"/>
              <a:t>6. Поддержка сердца.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5357826"/>
            <a:ext cx="8001056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E3A38"/>
                </a:solidFill>
              </a:rPr>
              <a:t>Арника + донник, по столовой ложке на 0,5 л. </a:t>
            </a:r>
          </a:p>
          <a:p>
            <a:pPr algn="ctr"/>
            <a:r>
              <a:rPr lang="ru-RU" sz="2400" dirty="0" smtClean="0">
                <a:solidFill>
                  <a:srgbClr val="9E3A38"/>
                </a:solidFill>
              </a:rPr>
              <a:t>Выпить в течение дня, глотками.</a:t>
            </a:r>
          </a:p>
          <a:p>
            <a:pPr algn="ctr"/>
            <a:r>
              <a:rPr lang="ru-RU" sz="2400" dirty="0" smtClean="0">
                <a:solidFill>
                  <a:srgbClr val="9E3A38"/>
                </a:solidFill>
              </a:rPr>
              <a:t>Если вместо арники календула или астра – 1,5 ложки.</a:t>
            </a:r>
            <a:endParaRPr lang="ru-RU" sz="2400" dirty="0">
              <a:solidFill>
                <a:srgbClr val="9E3A3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апаны сердц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928670"/>
            <a:ext cx="7609216" cy="4664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40" y="142852"/>
            <a:ext cx="2762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Клапаны сердца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14488"/>
            <a:ext cx="6899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Благодарю за внимание!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857224" y="928670"/>
            <a:ext cx="7643866" cy="5262979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Нарушение движения крови внутри сердца.</a:t>
            </a:r>
            <a:br>
              <a:rPr lang="ru-RU" sz="2400" dirty="0" smtClean="0">
                <a:cs typeface="Lato" pitchFamily="34" charset="0"/>
              </a:rPr>
            </a:br>
            <a:r>
              <a:rPr lang="ru-RU" sz="2400" dirty="0" smtClean="0">
                <a:cs typeface="Lato" pitchFamily="34" charset="0"/>
              </a:rPr>
              <a:t>- Дырки в перегородках (врождённые пороки развития).</a:t>
            </a:r>
            <a:br>
              <a:rPr lang="ru-RU" sz="2400" dirty="0" smtClean="0">
                <a:cs typeface="Lato" pitchFamily="34" charset="0"/>
              </a:rPr>
            </a:br>
            <a:r>
              <a:rPr lang="ru-RU" sz="2400" dirty="0" smtClean="0">
                <a:cs typeface="Lato" pitchFamily="34" charset="0"/>
              </a:rPr>
              <a:t>- Нарушение работы клапанов, врождённые или приобретённые.</a:t>
            </a:r>
            <a:endParaRPr lang="ru-RU" sz="2400" dirty="0" smtClean="0">
              <a:cs typeface="Lato" pitchFamily="34" charset="0"/>
            </a:endParaRP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Нарушение питания сердечной мышцы (ишемические процессы). </a:t>
            </a:r>
            <a:endParaRPr sz="2400">
              <a:cs typeface="Lato" pitchFamily="34" charset="0"/>
            </a:endParaRP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Нарушение </a:t>
            </a:r>
            <a:r>
              <a:rPr lang="ru-RU" sz="2400" dirty="0" smtClean="0">
                <a:cs typeface="Lato" pitchFamily="34" charset="0"/>
              </a:rPr>
              <a:t>проходимости крупных сосудов.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Воспалительные процессы, затрагивающие сердечную мышцу или перикард.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Нарушение мозгового кровообращения.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Общее истощение ресурсов </a:t>
            </a:r>
            <a:r>
              <a:rPr lang="ru-RU" sz="2400" dirty="0" smtClean="0">
                <a:cs typeface="Lato" pitchFamily="34" charset="0"/>
              </a:rPr>
              <a:t>организма:  стресс</a:t>
            </a:r>
            <a:r>
              <a:rPr lang="ru-RU" sz="2400" dirty="0" smtClean="0">
                <a:cs typeface="Lato" pitchFamily="34" charset="0"/>
              </a:rPr>
              <a:t>,  избыточная нагрузка, болезни, голод, старость, сильная </a:t>
            </a:r>
            <a:r>
              <a:rPr lang="ru-RU" sz="2400" dirty="0" smtClean="0">
                <a:cs typeface="Lato" pitchFamily="34" charset="0"/>
              </a:rPr>
              <a:t>кровопотеря.</a:t>
            </a:r>
            <a:endParaRPr lang="ru-RU" sz="2400" dirty="0" smtClean="0">
              <a:cs typeface="Lat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142852"/>
            <a:ext cx="3915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Сердце и его проблемы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71546"/>
            <a:ext cx="8072494" cy="378565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Проявление проблем: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Слабость и утомляемость.</a:t>
            </a:r>
            <a:br>
              <a:rPr lang="ru-RU" sz="2400" dirty="0" smtClean="0"/>
            </a:br>
            <a:r>
              <a:rPr lang="ru-RU" sz="2400" dirty="0" smtClean="0"/>
              <a:t>- Нехватка воздуха и отдышка.</a:t>
            </a:r>
            <a:br>
              <a:rPr lang="ru-RU" sz="2400" dirty="0" smtClean="0"/>
            </a:br>
            <a:r>
              <a:rPr lang="ru-RU" sz="2400" dirty="0" smtClean="0"/>
              <a:t>- Головокружение.</a:t>
            </a:r>
            <a:br>
              <a:rPr lang="ru-RU" sz="2400" dirty="0" smtClean="0"/>
            </a:br>
            <a:r>
              <a:rPr lang="ru-RU" sz="2400" dirty="0" smtClean="0"/>
              <a:t>- Сердечные отёки – усиливаются к вечеру, спадают за ночь.</a:t>
            </a:r>
            <a:br>
              <a:rPr lang="ru-RU" sz="2400" dirty="0" smtClean="0"/>
            </a:br>
            <a:r>
              <a:rPr lang="ru-RU" sz="2400" dirty="0" smtClean="0"/>
              <a:t>- Снижение аппетита.</a:t>
            </a:r>
          </a:p>
          <a:p>
            <a:r>
              <a:rPr lang="ru-RU" sz="2400" dirty="0" smtClean="0"/>
              <a:t>- Сердцебиение.</a:t>
            </a:r>
            <a:br>
              <a:rPr lang="ru-RU" sz="2400" dirty="0" smtClean="0"/>
            </a:br>
            <a:r>
              <a:rPr lang="ru-RU" sz="2400" dirty="0" smtClean="0"/>
              <a:t>- Боли в области сердца.</a:t>
            </a:r>
            <a:br>
              <a:rPr lang="ru-RU" sz="2400" dirty="0" smtClean="0"/>
            </a:br>
            <a:r>
              <a:rPr lang="ru-RU" sz="2400" dirty="0" smtClean="0"/>
              <a:t>- Подъём артериального давления, когда человек устаёт (чаще вечером, но может и раньше).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36" y="357166"/>
            <a:ext cx="3915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Сердце и его проблемы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07207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Сердечную мышцу можно тренировать!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Разумная физическая нагрузка приветствуется!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000108"/>
            <a:ext cx="7429552" cy="23083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Основные </a:t>
            </a:r>
            <a:r>
              <a:rPr lang="ru-RU" sz="2400" u="sng" dirty="0" smtClean="0"/>
              <a:t>причины, </a:t>
            </a:r>
            <a:r>
              <a:rPr lang="ru-RU" sz="2400" u="sng" dirty="0" smtClean="0"/>
              <a:t>приводящие к ишемическим </a:t>
            </a:r>
            <a:r>
              <a:rPr lang="ru-RU" sz="2400" u="sng" dirty="0" smtClean="0"/>
              <a:t>процессам</a:t>
            </a:r>
            <a:r>
              <a:rPr lang="ru-RU" sz="2400" dirty="0" smtClean="0"/>
              <a:t> – нарушение работы сосудов (структура стенки, кровеносное русло). </a:t>
            </a:r>
          </a:p>
          <a:p>
            <a:r>
              <a:rPr lang="ru-RU" sz="2400" dirty="0" smtClean="0"/>
              <a:t>В свою очередь, здоровье сосудов напрямую связано со здоровьем внутренних органов, прежде всего – пищеварительной системы и почек.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43174" y="357166"/>
            <a:ext cx="3987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Ишемические процессы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429000"/>
            <a:ext cx="7429552" cy="304698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Используем травы:</a:t>
            </a:r>
          </a:p>
          <a:p>
            <a:r>
              <a:rPr lang="ru-RU" sz="2400" dirty="0" smtClean="0"/>
              <a:t>- Всё, что нужно для восстановления нормального кровотока и работы стенок сосудов.</a:t>
            </a:r>
            <a:br>
              <a:rPr lang="ru-RU" sz="2400" dirty="0" smtClean="0"/>
            </a:br>
            <a:r>
              <a:rPr lang="ru-RU" sz="2400" dirty="0" smtClean="0"/>
              <a:t>- Травы на регенерацию.</a:t>
            </a:r>
            <a:br>
              <a:rPr lang="ru-RU" sz="2400" dirty="0" smtClean="0"/>
            </a:br>
            <a:r>
              <a:rPr lang="ru-RU" sz="2400" dirty="0" smtClean="0"/>
              <a:t>- Травы, питающие мышцы, в том числе – сердечную мышцу: плоды боярышника, рябины, </a:t>
            </a:r>
            <a:r>
              <a:rPr lang="ru-RU" sz="2400" dirty="0" err="1" smtClean="0"/>
              <a:t>аронии</a:t>
            </a:r>
            <a:r>
              <a:rPr lang="ru-RU" sz="2400" dirty="0" smtClean="0"/>
              <a:t>, кизила, айвы, астрагал, клевер, чина, </a:t>
            </a:r>
            <a:r>
              <a:rPr lang="ru-RU" sz="2400" dirty="0" err="1" smtClean="0"/>
              <a:t>карагана</a:t>
            </a:r>
            <a:r>
              <a:rPr lang="ru-RU" sz="2400" dirty="0" smtClean="0"/>
              <a:t> и др.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err="1" smtClean="0"/>
              <a:t>Кардиотоники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57158" y="785794"/>
            <a:ext cx="8501122" cy="575542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Проблемы подвижности крови.</a:t>
            </a:r>
            <a:br>
              <a:rPr lang="ru-RU" dirty="0" smtClean="0"/>
            </a:br>
            <a:r>
              <a:rPr lang="ru-RU" dirty="0" smtClean="0"/>
              <a:t>    - Вязкость крови, тромбоз.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    - Отёки.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    - Механические преграды на пути кровотока (холестериновые и соляные бляшки, спазм сосудов).</a:t>
            </a:r>
          </a:p>
          <a:p>
            <a:pPr indent="-457200">
              <a:buSzPct val="100000"/>
              <a:buAutoNum type="arabicPeriod" startAt="2"/>
              <a:defRPr sz="2300"/>
            </a:pPr>
            <a:r>
              <a:rPr lang="ru-RU" dirty="0" smtClean="0"/>
              <a:t>Плохо сокращаются стенки сосудов.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    - Соляной или холестериновый налёт.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    - Истончение соединительной ткани.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    - Отёки.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    - Расслабление гладкой мускулатуры сосудов под действием медикаментов.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    - Спазм сосудов под действием стресса или токсинов.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    - Отёчная стенка сосудов. </a:t>
            </a:r>
          </a:p>
          <a:p>
            <a:pPr indent="-457200">
              <a:buSzPct val="100000"/>
              <a:buAutoNum type="arabicPeriod" startAt="3"/>
              <a:defRPr sz="2300"/>
            </a:pPr>
            <a:r>
              <a:rPr lang="ru-RU" dirty="0" smtClean="0"/>
              <a:t>Приходит недостаточно крови (</a:t>
            </a:r>
            <a:r>
              <a:rPr lang="ru-RU" dirty="0" err="1" smtClean="0"/>
              <a:t>варикоз</a:t>
            </a:r>
            <a:r>
              <a:rPr lang="ru-RU" dirty="0" smtClean="0"/>
              <a:t>, кровопотеря).  </a:t>
            </a:r>
            <a:endParaRPr lang="ru-RU" dirty="0" smtClean="0"/>
          </a:p>
          <a:p>
            <a:pPr indent="-457200">
              <a:buSzPct val="100000"/>
              <a:buAutoNum type="arabicPeriod" startAt="3"/>
              <a:defRPr sz="2300"/>
            </a:pPr>
            <a:r>
              <a:rPr lang="ru-RU" dirty="0" smtClean="0"/>
              <a:t>Воспалительные процессы в органах и </a:t>
            </a:r>
            <a:r>
              <a:rPr lang="ru-RU" dirty="0" smtClean="0"/>
              <a:t>тканях.</a:t>
            </a:r>
          </a:p>
          <a:p>
            <a:pPr indent="-457200">
              <a:buSzPct val="100000"/>
              <a:buAutoNum type="arabicPeriod" startAt="3"/>
              <a:defRPr sz="2300"/>
            </a:pPr>
            <a:r>
              <a:rPr lang="ru-RU" dirty="0" smtClean="0"/>
              <a:t>Нарушение синтеза эритроцитов (общая слабость, онкология).</a:t>
            </a: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42910" y="142852"/>
            <a:ext cx="807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Причины появления ишемии = проблемы сосудов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928662" y="1500174"/>
            <a:ext cx="7143800" cy="193899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indent="-457200">
              <a:buSzPct val="100000"/>
              <a:buAutoNum type="arabicPeriod"/>
              <a:defRPr sz="2300"/>
            </a:pPr>
            <a:r>
              <a:rPr lang="ru-RU" sz="2400" dirty="0" smtClean="0"/>
              <a:t>Врождённые пороки развития.</a:t>
            </a:r>
          </a:p>
          <a:p>
            <a:pPr indent="-457200">
              <a:buSzPct val="100000"/>
              <a:buAutoNum type="arabicPeriod" startAt="2"/>
              <a:defRPr sz="2300"/>
            </a:pPr>
            <a:r>
              <a:rPr lang="ru-RU" sz="2400" dirty="0" smtClean="0"/>
              <a:t>Нарушение </a:t>
            </a:r>
            <a:r>
              <a:rPr lang="ru-RU" sz="2400" dirty="0" smtClean="0"/>
              <a:t>синтеза соединительной ткани.</a:t>
            </a:r>
          </a:p>
          <a:p>
            <a:pPr indent="-457200">
              <a:buSzPct val="100000"/>
              <a:buAutoNum type="arabicPeriod" startAt="2"/>
              <a:defRPr sz="2300"/>
            </a:pPr>
            <a:r>
              <a:rPr lang="ru-RU" sz="2400" dirty="0" smtClean="0"/>
              <a:t>Осаждение </a:t>
            </a:r>
            <a:r>
              <a:rPr lang="ru-RU" sz="2400" dirty="0" err="1" smtClean="0"/>
              <a:t>кальцинатов</a:t>
            </a:r>
            <a:r>
              <a:rPr lang="ru-RU" sz="2400" dirty="0" smtClean="0"/>
              <a:t> на створках клапанов.</a:t>
            </a:r>
            <a:br>
              <a:rPr lang="ru-RU" sz="2400" dirty="0" smtClean="0"/>
            </a:br>
            <a:r>
              <a:rPr lang="ru-RU" sz="2400" dirty="0" smtClean="0"/>
              <a:t>4.   Нарушение работы мышц, к которым крепятся сухожилия створчатых клапанов.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8794" y="285728"/>
            <a:ext cx="4783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Причины нарушения работы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клапанов сердца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3857628"/>
            <a:ext cx="5831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Чаще всего кальцинируются аортальный и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митральный клапаны сердца.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1404</Words>
  <PresentationFormat>Экран (4:3)</PresentationFormat>
  <Paragraphs>225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19</cp:revision>
  <dcterms:created xsi:type="dcterms:W3CDTF">2026-03-31T12:05:00Z</dcterms:created>
  <dcterms:modified xsi:type="dcterms:W3CDTF">2026-04-01T07:57:34Z</dcterms:modified>
</cp:coreProperties>
</file>