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93" r:id="rId4"/>
    <p:sldId id="288" r:id="rId5"/>
    <p:sldId id="257" r:id="rId6"/>
    <p:sldId id="259" r:id="rId7"/>
    <p:sldId id="260" r:id="rId8"/>
    <p:sldId id="258" r:id="rId9"/>
    <p:sldId id="262" r:id="rId10"/>
    <p:sldId id="263" r:id="rId11"/>
    <p:sldId id="264" r:id="rId12"/>
    <p:sldId id="265" r:id="rId13"/>
    <p:sldId id="268" r:id="rId14"/>
    <p:sldId id="267" r:id="rId15"/>
    <p:sldId id="289" r:id="rId16"/>
    <p:sldId id="269" r:id="rId17"/>
    <p:sldId id="270" r:id="rId18"/>
    <p:sldId id="271" r:id="rId19"/>
    <p:sldId id="272" r:id="rId20"/>
    <p:sldId id="276" r:id="rId21"/>
    <p:sldId id="292" r:id="rId22"/>
    <p:sldId id="274" r:id="rId23"/>
    <p:sldId id="273" r:id="rId24"/>
    <p:sldId id="275" r:id="rId25"/>
    <p:sldId id="277" r:id="rId26"/>
    <p:sldId id="290" r:id="rId27"/>
    <p:sldId id="278" r:id="rId28"/>
    <p:sldId id="291" r:id="rId29"/>
    <p:sldId id="279" r:id="rId30"/>
    <p:sldId id="280" r:id="rId31"/>
    <p:sldId id="281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1142984"/>
            <a:ext cx="808779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Сосуды и кровь. </a:t>
            </a:r>
            <a:endParaRPr lang="en-US" sz="5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Что 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мешает 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нормальному</a:t>
            </a:r>
            <a:endParaRPr lang="en-US" sz="5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кровообращению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4929198"/>
            <a:ext cx="1968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Лекция 7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0"/>
            <a:ext cx="5053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Кровь, которая плохо течёт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642918"/>
            <a:ext cx="7929618" cy="56323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1. Густая кровь</a:t>
            </a:r>
            <a:r>
              <a:rPr lang="ru-RU" sz="2400" dirty="0" smtClean="0"/>
              <a:t>. Много форменных элементов – эритроциты на верхней границы нормы, много тромбоцитов.</a:t>
            </a:r>
            <a:br>
              <a:rPr lang="ru-RU" sz="2400" dirty="0" smtClean="0"/>
            </a:br>
            <a:r>
              <a:rPr lang="ru-RU" sz="2400" dirty="0" smtClean="0"/>
              <a:t>- </a:t>
            </a:r>
            <a:r>
              <a:rPr lang="ru-RU" sz="2400" u="sng" dirty="0" smtClean="0"/>
              <a:t>Повышенное количество эритроцито</a:t>
            </a:r>
            <a:r>
              <a:rPr lang="ru-RU" sz="2400" dirty="0" smtClean="0"/>
              <a:t>в – гипоксия. Другой вариант – онкология. </a:t>
            </a:r>
          </a:p>
          <a:p>
            <a:pPr>
              <a:buFontTx/>
              <a:buChar char="-"/>
            </a:pPr>
            <a:r>
              <a:rPr lang="ru-RU" sz="2400" u="sng" dirty="0" smtClean="0"/>
              <a:t>Повышенное количество лейкоцитов</a:t>
            </a:r>
            <a:r>
              <a:rPr lang="ru-RU" sz="2400" dirty="0" smtClean="0"/>
              <a:t> – активный воспалительный процесс.</a:t>
            </a:r>
            <a:br>
              <a:rPr lang="ru-RU" sz="2400" dirty="0" smtClean="0"/>
            </a:br>
            <a:r>
              <a:rPr lang="ru-RU" sz="2400" dirty="0" smtClean="0"/>
              <a:t>- </a:t>
            </a:r>
            <a:r>
              <a:rPr lang="ru-RU" sz="2400" u="sng" dirty="0" smtClean="0"/>
              <a:t>Повышенное количество тромбоцитов</a:t>
            </a:r>
            <a:r>
              <a:rPr lang="ru-RU" sz="2400" dirty="0" smtClean="0"/>
              <a:t> – повреждение стенок сосудов (инфекция, травма, аутоиммунное воспаление) + венозный застой.</a:t>
            </a:r>
          </a:p>
          <a:p>
            <a:pPr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u="sng" dirty="0" smtClean="0"/>
              <a:t>При </a:t>
            </a:r>
            <a:r>
              <a:rPr lang="ru-RU" sz="2400" u="sng" dirty="0" smtClean="0"/>
              <a:t>сильной потере жидкости. </a:t>
            </a:r>
            <a:endParaRPr lang="ru-RU" sz="2400" u="sng" dirty="0" smtClean="0"/>
          </a:p>
          <a:p>
            <a:r>
              <a:rPr lang="ru-RU" sz="2400" b="1" dirty="0" smtClean="0"/>
              <a:t>2. Кровь </a:t>
            </a:r>
            <a:r>
              <a:rPr lang="ru-RU" sz="2400" b="1" dirty="0" smtClean="0"/>
              <a:t>вязкая</a:t>
            </a:r>
            <a:r>
              <a:rPr lang="ru-RU" sz="2400" dirty="0" smtClean="0"/>
              <a:t>, </a:t>
            </a:r>
            <a:r>
              <a:rPr lang="ru-RU" sz="2400" u="sng" dirty="0" smtClean="0"/>
              <a:t>при пальпации артерии ощущается, как кисель</a:t>
            </a:r>
            <a:r>
              <a:rPr lang="ru-RU" sz="2400" dirty="0" smtClean="0"/>
              <a:t>. </a:t>
            </a:r>
            <a:r>
              <a:rPr lang="ru-RU" sz="2400" dirty="0" smtClean="0"/>
              <a:t>Указывает </a:t>
            </a:r>
            <a:r>
              <a:rPr lang="ru-RU" sz="2400" dirty="0" smtClean="0"/>
              <a:t>на воспалительный процесс, чаще всего, на инфекционный. При повреждении стенок сосудов образуются волокна фибрина.</a:t>
            </a:r>
            <a:endParaRPr lang="ru-RU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92830471_mikro-organy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928670"/>
            <a:ext cx="4572032" cy="4572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918" y="214290"/>
            <a:ext cx="6055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Волокна фибрина и эритроциты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9" y="5715016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</a:t>
            </a:r>
            <a:r>
              <a:rPr lang="ru-RU" sz="2400" dirty="0" err="1" smtClean="0"/>
              <a:t>фибриновых</a:t>
            </a:r>
            <a:r>
              <a:rPr lang="ru-RU" sz="2400" dirty="0" smtClean="0"/>
              <a:t> волокнах могут запутаться разные клетки. Как правило внутри тромба – смесь разных клеток.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14290"/>
            <a:ext cx="4639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Густая кровь, что делаем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928670"/>
            <a:ext cx="8501122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1. Гипоксия. Варианты – проблемы лёгких, сердца, гипотония.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err="1" smtClean="0"/>
              <a:t>Противоинфекционные</a:t>
            </a:r>
            <a:r>
              <a:rPr lang="ru-RU" sz="2400" dirty="0" smtClean="0"/>
              <a:t> травы (если нужно) + травы, улучшающие дыхательные функции (астра, медуница, чабрец) + травы, разжижающие кровь + травы, поддерживающие сердце + </a:t>
            </a:r>
            <a:r>
              <a:rPr lang="ru-RU" sz="2400" dirty="0" err="1" smtClean="0"/>
              <a:t>адаптогены</a:t>
            </a:r>
            <a:r>
              <a:rPr lang="ru-RU" sz="2400" dirty="0" smtClean="0"/>
              <a:t>. Дыхательная гимнастика. Двигаться на воздухе.</a:t>
            </a:r>
            <a:br>
              <a:rPr lang="ru-RU" sz="2400" dirty="0" smtClean="0"/>
            </a:br>
            <a:r>
              <a:rPr lang="ru-RU" sz="2400" b="1" dirty="0" smtClean="0"/>
              <a:t>2. Вязкая кровь. </a:t>
            </a:r>
          </a:p>
          <a:p>
            <a:r>
              <a:rPr lang="ru-RU" sz="2400" dirty="0" smtClean="0"/>
              <a:t> Всегда - </a:t>
            </a:r>
            <a:r>
              <a:rPr lang="ru-RU" sz="2400" dirty="0" err="1" smtClean="0"/>
              <a:t>противоинфекционные</a:t>
            </a:r>
            <a:r>
              <a:rPr lang="ru-RU" sz="2400" dirty="0" smtClean="0"/>
              <a:t> травы + </a:t>
            </a:r>
            <a:r>
              <a:rPr lang="ru-RU" sz="2400" dirty="0" err="1" smtClean="0"/>
              <a:t>кроворазжижающие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травы</a:t>
            </a:r>
            <a:r>
              <a:rPr lang="ru-RU" sz="2400" dirty="0" smtClean="0"/>
              <a:t> </a:t>
            </a:r>
            <a:r>
              <a:rPr lang="ru-RU" sz="2400" dirty="0" smtClean="0"/>
              <a:t>+ </a:t>
            </a:r>
            <a:r>
              <a:rPr lang="ru-RU" sz="2400" dirty="0" err="1" smtClean="0"/>
              <a:t>травы</a:t>
            </a:r>
            <a:r>
              <a:rPr lang="ru-RU" sz="2400" dirty="0" smtClean="0"/>
              <a:t> на регенераци</a:t>
            </a:r>
            <a:r>
              <a:rPr lang="ru-RU" sz="2400" dirty="0" smtClean="0"/>
              <a:t>ю</a:t>
            </a:r>
            <a:r>
              <a:rPr lang="ru-RU" sz="2400" dirty="0" smtClean="0"/>
              <a:t>. Больше пить во время болезни.</a:t>
            </a:r>
            <a:br>
              <a:rPr lang="ru-RU" sz="2400" dirty="0" smtClean="0"/>
            </a:br>
            <a:r>
              <a:rPr lang="ru-RU" sz="2400" b="1" dirty="0" smtClean="0"/>
              <a:t>3. Венозный застой. </a:t>
            </a:r>
            <a:r>
              <a:rPr lang="ru-RU" sz="2400" dirty="0" smtClean="0"/>
              <a:t>Гимнастика, массаж, пиявки. Из трав – </a:t>
            </a:r>
            <a:r>
              <a:rPr lang="ru-RU" sz="2400" dirty="0" err="1" smtClean="0"/>
              <a:t>кардиотоники</a:t>
            </a:r>
            <a:r>
              <a:rPr lang="ru-RU" sz="2400" dirty="0" smtClean="0"/>
              <a:t> + </a:t>
            </a:r>
            <a:r>
              <a:rPr lang="ru-RU" sz="2400" dirty="0" err="1" smtClean="0"/>
              <a:t>кроворазжижающие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b="1" dirty="0" smtClean="0"/>
              <a:t>4. Если есть потеря жидкости</a:t>
            </a:r>
            <a:r>
              <a:rPr lang="ru-RU" sz="2400" dirty="0" smtClean="0"/>
              <a:t> – восполняем её.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643578"/>
            <a:ext cx="8429684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Травы, разжижающие кровь </a:t>
            </a:r>
            <a:r>
              <a:rPr lang="ru-RU" sz="2400" dirty="0" smtClean="0"/>
              <a:t>– донник, каштан, </a:t>
            </a:r>
            <a:r>
              <a:rPr lang="ru-RU" sz="2400" dirty="0" smtClean="0"/>
              <a:t>таволга, ива </a:t>
            </a:r>
            <a:r>
              <a:rPr lang="ru-RU" sz="2400" dirty="0" smtClean="0"/>
              <a:t>и др</a:t>
            </a:r>
            <a:r>
              <a:rPr lang="ru-RU" sz="2400" dirty="0" smtClean="0"/>
              <a:t>. используем </a:t>
            </a:r>
            <a:r>
              <a:rPr lang="ru-RU" sz="2400" dirty="0" smtClean="0"/>
              <a:t>как внутрь, так и наружно.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68" y="214290"/>
            <a:ext cx="1259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Отёки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928670"/>
            <a:ext cx="7786742" cy="489364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u="sng" dirty="0" smtClean="0"/>
              <a:t>При пальпации</a:t>
            </a:r>
            <a:r>
              <a:rPr lang="ru-RU" sz="2400" dirty="0" smtClean="0"/>
              <a:t> артерия ощущается, как </a:t>
            </a:r>
            <a:r>
              <a:rPr lang="ru-RU" sz="2400" dirty="0" smtClean="0"/>
              <a:t>палец резиновой </a:t>
            </a:r>
            <a:r>
              <a:rPr lang="ru-RU" sz="2400" dirty="0" smtClean="0"/>
              <a:t>перчатки, в которую налили воду. Стенка </a:t>
            </a:r>
            <a:r>
              <a:rPr lang="ru-RU" sz="2400" dirty="0" smtClean="0"/>
              <a:t>растянута, кажется </a:t>
            </a:r>
            <a:r>
              <a:rPr lang="ru-RU" sz="2400" dirty="0" smtClean="0"/>
              <a:t>тоньше, чем она есть, а сосуд шире, чем он есть. </a:t>
            </a:r>
            <a:br>
              <a:rPr lang="ru-RU" sz="2400" dirty="0" smtClean="0"/>
            </a:br>
            <a:r>
              <a:rPr lang="ru-RU" sz="2400" u="sng" dirty="0" smtClean="0"/>
              <a:t>Нарушается работа стенок сосудов</a:t>
            </a:r>
            <a:r>
              <a:rPr lang="ru-RU" sz="2400" dirty="0" smtClean="0"/>
              <a:t> и уменьшается разница давления в артериальном и венозном русле. </a:t>
            </a:r>
            <a:r>
              <a:rPr lang="ru-RU" sz="2400" u="sng" dirty="0" smtClean="0"/>
              <a:t>Причина</a:t>
            </a:r>
            <a:r>
              <a:rPr lang="ru-RU" sz="2400" dirty="0" smtClean="0"/>
              <a:t> </a:t>
            </a:r>
            <a:r>
              <a:rPr lang="ru-RU" sz="2400" dirty="0" smtClean="0"/>
              <a:t>– отёк в любом </a:t>
            </a:r>
            <a:r>
              <a:rPr lang="ru-RU" sz="2400" dirty="0" smtClean="0"/>
              <a:t>месте, любой природы.</a:t>
            </a:r>
            <a:br>
              <a:rPr lang="ru-RU" sz="2400" dirty="0" smtClean="0"/>
            </a:br>
            <a:r>
              <a:rPr lang="ru-RU" sz="2400" dirty="0" smtClean="0"/>
              <a:t>Варианты – проблемы дыхательной системы, пищеварительной, почек, сердца, гипотиреоз. Причины могут сочетаться.</a:t>
            </a:r>
            <a:br>
              <a:rPr lang="ru-RU" sz="2400" dirty="0" smtClean="0"/>
            </a:br>
            <a:endParaRPr lang="ru-RU" sz="2400" dirty="0" smtClean="0"/>
          </a:p>
          <a:p>
            <a:r>
              <a:rPr lang="ru-RU" sz="2400" u="sng" dirty="0" smtClean="0"/>
              <a:t>Что делаем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Думаем про причину. Стараемся её устранить. Одновременно – почечные и мочегонные травы.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00" y="214290"/>
            <a:ext cx="7265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Стенки сосудов и нарушение их работы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857232"/>
            <a:ext cx="8001056" cy="57554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SzPct val="100000"/>
              <a:defRPr sz="2300"/>
            </a:pPr>
            <a:r>
              <a:rPr lang="ru-RU" b="1" dirty="0" smtClean="0"/>
              <a:t>1.    </a:t>
            </a:r>
            <a:r>
              <a:rPr lang="ru-RU" b="1" u="sng" dirty="0" smtClean="0"/>
              <a:t>Эндотелий</a:t>
            </a:r>
            <a:r>
              <a:rPr lang="ru-RU" dirty="0" smtClean="0"/>
              <a:t>. На нём могут оседать соли и холестерин.</a:t>
            </a:r>
            <a:endParaRPr lang="ru-RU" dirty="0" smtClean="0"/>
          </a:p>
          <a:p>
            <a:pPr>
              <a:buSzPct val="100000"/>
              <a:buFontTx/>
              <a:buChar char="-"/>
              <a:defRPr sz="2300"/>
            </a:pPr>
            <a:r>
              <a:rPr lang="ru-RU" dirty="0" smtClean="0"/>
              <a:t> соли (лучевая артерия на ощупь как каменная трубка).</a:t>
            </a:r>
          </a:p>
          <a:p>
            <a:pPr>
              <a:buSzPct val="100000"/>
              <a:buFontTx/>
              <a:buChar char="-"/>
              <a:defRPr sz="2300"/>
            </a:pPr>
            <a:r>
              <a:rPr lang="ru-RU" dirty="0" smtClean="0"/>
              <a:t> холестерин (лучевая артерия на ощупь как трубка из толстого латекса</a:t>
            </a:r>
            <a:r>
              <a:rPr lang="ru-RU" dirty="0" smtClean="0"/>
              <a:t>).</a:t>
            </a:r>
            <a:br>
              <a:rPr lang="ru-RU" dirty="0" smtClean="0"/>
            </a:br>
            <a:r>
              <a:rPr lang="ru-RU" dirty="0" smtClean="0"/>
              <a:t>Чаще всего – и то, и другое.</a:t>
            </a:r>
            <a:endParaRPr lang="ru-RU" dirty="0" smtClean="0"/>
          </a:p>
          <a:p>
            <a:pPr>
              <a:buSzPct val="100000"/>
              <a:defRPr sz="2300"/>
            </a:pPr>
            <a:r>
              <a:rPr lang="ru-RU" b="1" dirty="0" smtClean="0"/>
              <a:t>2. </a:t>
            </a:r>
            <a:r>
              <a:rPr lang="ru-RU" b="1" u="sng" dirty="0" smtClean="0"/>
              <a:t>Слой соединительной ткани</a:t>
            </a:r>
            <a:r>
              <a:rPr lang="ru-RU" dirty="0" smtClean="0"/>
              <a:t>. Слишком </a:t>
            </a:r>
            <a:r>
              <a:rPr lang="ru-RU" dirty="0" smtClean="0"/>
              <a:t>тонкий слой соединительной ткани, стенка легко растягивается.</a:t>
            </a:r>
            <a:br>
              <a:rPr lang="ru-RU" dirty="0" smtClean="0"/>
            </a:br>
            <a:r>
              <a:rPr lang="ru-RU" b="1" dirty="0" smtClean="0"/>
              <a:t>3.</a:t>
            </a:r>
            <a:r>
              <a:rPr lang="ru-RU" dirty="0" smtClean="0"/>
              <a:t> </a:t>
            </a:r>
            <a:r>
              <a:rPr lang="ru-RU" b="1" u="sng" dirty="0" smtClean="0"/>
              <a:t>Стенка </a:t>
            </a:r>
            <a:r>
              <a:rPr lang="ru-RU" b="1" u="sng" dirty="0" smtClean="0"/>
              <a:t>сосудов растянута отёком</a:t>
            </a:r>
            <a:r>
              <a:rPr lang="ru-RU" dirty="0" smtClean="0"/>
              <a:t>, </a:t>
            </a:r>
            <a:r>
              <a:rPr lang="ru-RU" dirty="0" smtClean="0"/>
              <a:t>нормально работать </a:t>
            </a:r>
            <a:r>
              <a:rPr lang="ru-RU" dirty="0" smtClean="0"/>
              <a:t>сосуду трудно.</a:t>
            </a:r>
          </a:p>
          <a:p>
            <a:pPr>
              <a:buSzPct val="100000"/>
              <a:defRPr sz="2300"/>
            </a:pPr>
            <a:r>
              <a:rPr lang="ru-RU" b="1" dirty="0" smtClean="0"/>
              <a:t>4.</a:t>
            </a:r>
            <a:r>
              <a:rPr lang="ru-RU" dirty="0" smtClean="0"/>
              <a:t> </a:t>
            </a:r>
            <a:r>
              <a:rPr lang="ru-RU" b="1" u="sng" dirty="0" smtClean="0"/>
              <a:t>Сама стенка сосуда отёчная</a:t>
            </a:r>
            <a:r>
              <a:rPr lang="ru-RU" dirty="0" smtClean="0"/>
              <a:t>. Причина – аутоиммунные процессы.</a:t>
            </a:r>
            <a:endParaRPr lang="ru-RU" dirty="0" smtClean="0"/>
          </a:p>
          <a:p>
            <a:pPr>
              <a:buSzPct val="100000"/>
              <a:defRPr sz="2300"/>
            </a:pPr>
            <a:r>
              <a:rPr lang="ru-RU" b="1" dirty="0" smtClean="0"/>
              <a:t>5.</a:t>
            </a:r>
            <a:r>
              <a:rPr lang="ru-RU" dirty="0" smtClean="0"/>
              <a:t> </a:t>
            </a:r>
            <a:r>
              <a:rPr lang="ru-RU" b="1" u="sng" dirty="0" smtClean="0"/>
              <a:t>Гладкая мускулатура сосуда </a:t>
            </a:r>
            <a:r>
              <a:rPr lang="ru-RU" b="1" u="sng" dirty="0" smtClean="0"/>
              <a:t>всегда расслаблена.</a:t>
            </a:r>
            <a:r>
              <a:rPr lang="ru-RU" dirty="0" smtClean="0"/>
              <a:t> Воздействие </a:t>
            </a:r>
            <a:r>
              <a:rPr lang="ru-RU" dirty="0" smtClean="0"/>
              <a:t>медикаментозных препаратов (препараты от давления, антидепрессанты,  противоэпилептические препараты, ряд нейролептиков).</a:t>
            </a:r>
          </a:p>
          <a:p>
            <a:pPr>
              <a:buSzPct val="100000"/>
              <a:defRPr sz="2300"/>
            </a:pPr>
            <a:r>
              <a:rPr lang="ru-RU" b="1" dirty="0" smtClean="0"/>
              <a:t>6.</a:t>
            </a:r>
            <a:r>
              <a:rPr lang="ru-RU" dirty="0" smtClean="0"/>
              <a:t> </a:t>
            </a:r>
            <a:r>
              <a:rPr lang="ru-RU" b="1" u="sng" dirty="0" smtClean="0"/>
              <a:t>Гладкая мускулатура сосуда </a:t>
            </a:r>
            <a:r>
              <a:rPr lang="ru-RU" b="1" u="sng" dirty="0" err="1" smtClean="0"/>
              <a:t>спазмирована</a:t>
            </a:r>
            <a:r>
              <a:rPr lang="ru-RU" dirty="0" smtClean="0"/>
              <a:t>. Стресс.</a:t>
            </a:r>
            <a:endParaRPr lang="ru-RU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>
          <a:xfrm>
            <a:off x="642910" y="1000108"/>
            <a:ext cx="8001056" cy="1862048"/>
          </a:xfrm>
          <a:prstGeom prst="rect">
            <a:avLst/>
          </a:prstGeom>
          <a:ln w="1905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300" u="sng">
                <a:solidFill>
                  <a:srgbClr val="41877A"/>
                </a:solidFill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Причины.</a:t>
            </a:r>
          </a:p>
          <a:p>
            <a:pPr marL="457200" indent="-457200">
              <a:buSzPct val="100000"/>
              <a:buAutoNum type="arabicPeriod"/>
              <a:defRPr sz="2300"/>
            </a:pPr>
            <a:r>
              <a:rPr lang="ru-RU" dirty="0" smtClean="0"/>
              <a:t>Нарушение работы пищеварительного тракта и почек.</a:t>
            </a:r>
          </a:p>
          <a:p>
            <a:pPr marL="457200" indent="-457200">
              <a:buSzPct val="100000"/>
              <a:buAutoNum type="arabicPeriod"/>
              <a:defRPr sz="2300"/>
            </a:pPr>
            <a:r>
              <a:rPr lang="ru-RU" dirty="0" smtClean="0"/>
              <a:t>Избыточное </a:t>
            </a:r>
            <a:r>
              <a:rPr lang="ru-RU" dirty="0" smtClean="0"/>
              <a:t>всасывание кальция из кишечника</a:t>
            </a:r>
            <a:r>
              <a:rPr lang="ru-RU" dirty="0" smtClean="0"/>
              <a:t>.</a:t>
            </a:r>
          </a:p>
          <a:p>
            <a:pPr marL="457200" indent="-457200">
              <a:buSzPct val="100000"/>
              <a:buAutoNum type="arabicPeriod"/>
              <a:defRPr sz="2300"/>
            </a:pPr>
            <a:r>
              <a:rPr lang="ru-RU" dirty="0" smtClean="0"/>
              <a:t>Нарушение работы паращитовидных желёз и щитовидной железы.</a:t>
            </a:r>
            <a:endParaRPr lang="ru-RU" dirty="0" smtClean="0"/>
          </a:p>
        </p:txBody>
      </p:sp>
      <p:sp>
        <p:nvSpPr>
          <p:cNvPr id="5" name="TextBox 5"/>
          <p:cNvSpPr txBox="1"/>
          <p:nvPr/>
        </p:nvSpPr>
        <p:spPr>
          <a:xfrm>
            <a:off x="642910" y="2928934"/>
            <a:ext cx="8001058" cy="2215991"/>
          </a:xfrm>
          <a:prstGeom prst="rect">
            <a:avLst/>
          </a:prstGeom>
          <a:ln w="1905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300" u="sng">
                <a:solidFill>
                  <a:srgbClr val="41877A"/>
                </a:solidFill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Что делать</a:t>
            </a:r>
          </a:p>
          <a:p>
            <a:pPr>
              <a:buSzPct val="100000"/>
              <a:defRPr sz="2300"/>
            </a:pPr>
            <a:r>
              <a:rPr lang="ru-RU" dirty="0" smtClean="0"/>
              <a:t>1. Налаживать работу пищеварительного тракта. </a:t>
            </a:r>
          </a:p>
          <a:p>
            <a:pPr>
              <a:buSzPct val="100000"/>
              <a:defRPr sz="2300"/>
            </a:pPr>
            <a:r>
              <a:rPr lang="ru-RU" dirty="0" smtClean="0"/>
              <a:t>2. </a:t>
            </a:r>
            <a:r>
              <a:rPr lang="ru-RU" dirty="0" smtClean="0"/>
              <a:t>Использовать травы, растворяющие соли, прежде всего – </a:t>
            </a:r>
            <a:r>
              <a:rPr lang="ru-RU" dirty="0" err="1" smtClean="0"/>
              <a:t>кальцинаты</a:t>
            </a:r>
            <a:r>
              <a:rPr lang="ru-RU" dirty="0" smtClean="0"/>
              <a:t> (сабельник, спорыш, сирень, марена и др.).</a:t>
            </a:r>
            <a:endParaRPr lang="ru-RU" dirty="0" smtClean="0"/>
          </a:p>
          <a:p>
            <a:pPr>
              <a:buSzPct val="100000"/>
              <a:defRPr sz="2300"/>
            </a:pPr>
            <a:r>
              <a:rPr lang="ru-RU" dirty="0" smtClean="0"/>
              <a:t>3. </a:t>
            </a:r>
            <a:r>
              <a:rPr lang="ru-RU" dirty="0" smtClean="0"/>
              <a:t>Избегать препаратов, повышающих количество кальция в организме, особенно у пожилых людей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214414" y="214290"/>
            <a:ext cx="6790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Отложение солей на стенках сосудов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14290"/>
            <a:ext cx="4499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Зачем  нам холестерин?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1071546"/>
            <a:ext cx="7000924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Холестерин нужен для: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1. Синтеза клеточных мембран.</a:t>
            </a:r>
            <a:br>
              <a:rPr lang="ru-RU" sz="2400" dirty="0" smtClean="0"/>
            </a:br>
            <a:r>
              <a:rPr lang="ru-RU" sz="2400" dirty="0" smtClean="0"/>
              <a:t>2. Образования желчных кислот.</a:t>
            </a:r>
            <a:br>
              <a:rPr lang="ru-RU" sz="2400" dirty="0" smtClean="0"/>
            </a:br>
            <a:r>
              <a:rPr lang="ru-RU" sz="2400" dirty="0" smtClean="0"/>
              <a:t>3. Синтеза половых гормонов.</a:t>
            </a:r>
            <a:br>
              <a:rPr lang="ru-RU" sz="2400" dirty="0" smtClean="0"/>
            </a:br>
            <a:r>
              <a:rPr lang="ru-RU" sz="2400" dirty="0" smtClean="0"/>
              <a:t>4. Синтеза кортикостероидных гормонов.</a:t>
            </a:r>
            <a:br>
              <a:rPr lang="ru-RU" sz="2400" dirty="0" smtClean="0"/>
            </a:br>
            <a:r>
              <a:rPr lang="ru-RU" sz="2400" dirty="0" smtClean="0"/>
              <a:t>5. Синтеза витамина </a:t>
            </a:r>
            <a:r>
              <a:rPr lang="en-US" sz="2400" dirty="0" smtClean="0"/>
              <a:t>D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3500438"/>
            <a:ext cx="7000924" cy="26776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 sz="2800">
                <a:solidFill>
                  <a:srgbClr val="984807"/>
                </a:solidFill>
              </a:defRPr>
            </a:pPr>
            <a:r>
              <a:rPr lang="ru-RU" sz="2400" dirty="0" smtClean="0"/>
              <a:t>Около 80% холестерина синтезируется в организме, и только около 20% </a:t>
            </a:r>
            <a:r>
              <a:rPr lang="ru-RU" sz="2400" dirty="0" smtClean="0"/>
              <a:t>поступает </a:t>
            </a:r>
            <a:r>
              <a:rPr lang="ru-RU" sz="2400" dirty="0" smtClean="0"/>
              <a:t>из пищи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Синтез холестерина: </a:t>
            </a:r>
            <a:r>
              <a:rPr lang="ru-RU" sz="2400" u="sng" dirty="0" smtClean="0"/>
              <a:t>печень</a:t>
            </a:r>
            <a:r>
              <a:rPr lang="ru-RU" sz="2400" dirty="0" smtClean="0"/>
              <a:t>, кишечник, кожа.</a:t>
            </a:r>
            <a:br>
              <a:rPr lang="ru-RU" sz="2400" dirty="0" smtClean="0"/>
            </a:br>
            <a:r>
              <a:rPr lang="ru-RU" sz="2400" dirty="0" smtClean="0"/>
              <a:t>Транспорт холестерина осуществляется в связках с белками. </a:t>
            </a:r>
          </a:p>
          <a:p>
            <a:pPr algn="ctr">
              <a:defRPr sz="2800">
                <a:solidFill>
                  <a:srgbClr val="984807"/>
                </a:solidFill>
              </a:defRPr>
            </a:pPr>
            <a:r>
              <a:rPr lang="ru-RU" sz="2400" dirty="0" smtClean="0"/>
              <a:t>В анализах определяется количество </a:t>
            </a:r>
            <a:r>
              <a:rPr lang="ru-RU" sz="2400" dirty="0" err="1" smtClean="0"/>
              <a:t>липопротеинов</a:t>
            </a:r>
            <a:r>
              <a:rPr lang="ru-RU" sz="2400" dirty="0" smtClean="0"/>
              <a:t> (ЛП) разной плотности.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0"/>
            <a:ext cx="6736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Разные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липопротеины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и их функция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785794"/>
          <a:ext cx="7858180" cy="5556283"/>
        </p:xfrm>
        <a:graphic>
          <a:graphicData uri="http://schemas.openxmlformats.org/drawingml/2006/table">
            <a:tbl>
              <a:tblPr/>
              <a:tblGrid>
                <a:gridCol w="1857388"/>
                <a:gridCol w="1346918"/>
                <a:gridCol w="4653874"/>
              </a:tblGrid>
              <a:tr h="510189">
                <a:tc>
                  <a:txBody>
                    <a:bodyPr/>
                    <a:lstStyle/>
                    <a:p>
                      <a:pPr algn="l" fontAlgn="t"/>
                      <a:r>
                        <a:rPr lang="ru-RU" b="1" dirty="0">
                          <a:solidFill>
                            <a:schemeClr val="tx1"/>
                          </a:solidFill>
                          <a:latin typeface="ProximaNova"/>
                        </a:rPr>
                        <a:t>Класс</a:t>
                      </a:r>
                    </a:p>
                  </a:txBody>
                  <a:tcPr marL="76200" marR="76200" marT="76200" marB="7620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ProximaNova"/>
                        </a:rPr>
                        <a:t>Размер</a:t>
                      </a:r>
                      <a:endParaRPr lang="ru-RU" b="1" dirty="0">
                        <a:solidFill>
                          <a:schemeClr val="tx1"/>
                        </a:solidFill>
                        <a:latin typeface="ProximaNova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1" dirty="0">
                          <a:solidFill>
                            <a:schemeClr val="tx1"/>
                          </a:solidFill>
                          <a:latin typeface="ProximaNova"/>
                        </a:rPr>
                        <a:t>Функция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654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 smtClean="0">
                          <a:solidFill>
                            <a:srgbClr val="333333"/>
                          </a:solidFill>
                        </a:rPr>
                        <a:t>ЛПВП (высокой плотности)</a:t>
                      </a:r>
                      <a:endParaRPr lang="ru-RU" dirty="0">
                        <a:solidFill>
                          <a:srgbClr val="333333"/>
                        </a:solidFill>
                      </a:endParaRPr>
                    </a:p>
                  </a:txBody>
                  <a:tcPr marL="76200" marR="76200" marT="76200" marB="7620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solidFill>
                            <a:srgbClr val="333333"/>
                          </a:solidFill>
                        </a:rPr>
                        <a:t>4–14 нм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>
                          <a:solidFill>
                            <a:srgbClr val="333333"/>
                          </a:solidFill>
                        </a:rPr>
                        <a:t>Транспорт холестерина от периферийных тканей к </a:t>
                      </a:r>
                      <a:r>
                        <a:rPr lang="ru-RU" sz="2000" dirty="0" smtClean="0">
                          <a:solidFill>
                            <a:srgbClr val="333333"/>
                          </a:solidFill>
                        </a:rPr>
                        <a:t>печени.</a:t>
                      </a:r>
                      <a:endParaRPr lang="ru-RU" sz="2000" dirty="0">
                        <a:solidFill>
                          <a:srgbClr val="333333"/>
                        </a:solidFill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768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 smtClean="0">
                          <a:solidFill>
                            <a:srgbClr val="333333"/>
                          </a:solidFill>
                        </a:rPr>
                        <a:t>ЛПНП (низкой плотности) </a:t>
                      </a:r>
                      <a:endParaRPr lang="ru-RU" dirty="0">
                        <a:solidFill>
                          <a:srgbClr val="333333"/>
                        </a:solidFill>
                      </a:endParaRPr>
                    </a:p>
                  </a:txBody>
                  <a:tcPr marL="76200" marR="76200" marT="76200" marB="7620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solidFill>
                            <a:srgbClr val="333333"/>
                          </a:solidFill>
                        </a:rPr>
                        <a:t>20–22,5 нм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>
                          <a:solidFill>
                            <a:srgbClr val="333333"/>
                          </a:solidFill>
                        </a:rPr>
                        <a:t>Транспорт холестерина, </a:t>
                      </a:r>
                      <a:r>
                        <a:rPr lang="ru-RU" sz="2000" dirty="0" err="1">
                          <a:solidFill>
                            <a:srgbClr val="333333"/>
                          </a:solidFill>
                        </a:rPr>
                        <a:t>триглицеридов</a:t>
                      </a:r>
                      <a:r>
                        <a:rPr lang="ru-RU" sz="2000" dirty="0">
                          <a:solidFill>
                            <a:srgbClr val="333333"/>
                          </a:solidFill>
                        </a:rPr>
                        <a:t> и </a:t>
                      </a:r>
                      <a:r>
                        <a:rPr lang="ru-RU" sz="2000" dirty="0" err="1">
                          <a:solidFill>
                            <a:srgbClr val="333333"/>
                          </a:solidFill>
                        </a:rPr>
                        <a:t>фосфолипидов</a:t>
                      </a:r>
                      <a:r>
                        <a:rPr lang="ru-RU" sz="2000" dirty="0">
                          <a:solidFill>
                            <a:srgbClr val="333333"/>
                          </a:solidFill>
                        </a:rPr>
                        <a:t> от печени к периферийным </a:t>
                      </a:r>
                      <a:r>
                        <a:rPr lang="ru-RU" sz="2000" dirty="0" smtClean="0">
                          <a:solidFill>
                            <a:srgbClr val="333333"/>
                          </a:solidFill>
                        </a:rPr>
                        <a:t>тканям.</a:t>
                      </a:r>
                      <a:endParaRPr lang="ru-RU" sz="2000" dirty="0">
                        <a:solidFill>
                          <a:srgbClr val="333333"/>
                        </a:solidFill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726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 smtClean="0">
                          <a:solidFill>
                            <a:srgbClr val="333333"/>
                          </a:solidFill>
                        </a:rPr>
                        <a:t>ЛППП (промежуточной плотности)</a:t>
                      </a:r>
                      <a:endParaRPr lang="ru-RU" dirty="0">
                        <a:solidFill>
                          <a:srgbClr val="333333"/>
                        </a:solidFill>
                      </a:endParaRPr>
                    </a:p>
                  </a:txBody>
                  <a:tcPr marL="76200" marR="76200" marT="76200" marB="7620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solidFill>
                            <a:srgbClr val="333333"/>
                          </a:solidFill>
                        </a:rPr>
                        <a:t>25–35 нм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>
                          <a:solidFill>
                            <a:srgbClr val="333333"/>
                          </a:solidFill>
                        </a:rPr>
                        <a:t>Транспорт холестерина, </a:t>
                      </a:r>
                      <a:r>
                        <a:rPr lang="ru-RU" sz="2000" dirty="0" err="1">
                          <a:solidFill>
                            <a:srgbClr val="333333"/>
                          </a:solidFill>
                        </a:rPr>
                        <a:t>триглицеридов</a:t>
                      </a:r>
                      <a:r>
                        <a:rPr lang="ru-RU" sz="2000" dirty="0">
                          <a:solidFill>
                            <a:srgbClr val="333333"/>
                          </a:solidFill>
                        </a:rPr>
                        <a:t> и </a:t>
                      </a:r>
                      <a:r>
                        <a:rPr lang="ru-RU" sz="2000" dirty="0" err="1">
                          <a:solidFill>
                            <a:srgbClr val="333333"/>
                          </a:solidFill>
                        </a:rPr>
                        <a:t>фосфолипидов</a:t>
                      </a:r>
                      <a:r>
                        <a:rPr lang="ru-RU" sz="2000" dirty="0">
                          <a:solidFill>
                            <a:srgbClr val="333333"/>
                          </a:solidFill>
                        </a:rPr>
                        <a:t> от печени к периферийным </a:t>
                      </a:r>
                      <a:r>
                        <a:rPr lang="ru-RU" sz="2000" dirty="0" smtClean="0">
                          <a:solidFill>
                            <a:srgbClr val="333333"/>
                          </a:solidFill>
                        </a:rPr>
                        <a:t>тканям.</a:t>
                      </a:r>
                      <a:endParaRPr lang="ru-RU" sz="2000" dirty="0">
                        <a:solidFill>
                          <a:srgbClr val="333333"/>
                        </a:solidFill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8169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 smtClean="0">
                          <a:solidFill>
                            <a:srgbClr val="333333"/>
                          </a:solidFill>
                        </a:rPr>
                        <a:t>ЛПОНП (очень низкой плотности)</a:t>
                      </a:r>
                      <a:endParaRPr lang="ru-RU" dirty="0">
                        <a:solidFill>
                          <a:srgbClr val="333333"/>
                        </a:solidFill>
                      </a:endParaRPr>
                    </a:p>
                  </a:txBody>
                  <a:tcPr marL="76200" marR="76200" marT="76200" marB="7620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solidFill>
                            <a:srgbClr val="333333"/>
                          </a:solidFill>
                        </a:rPr>
                        <a:t>30–80 нм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>
                          <a:solidFill>
                            <a:srgbClr val="333333"/>
                          </a:solidFill>
                        </a:rPr>
                        <a:t>Транспорт холестерина, </a:t>
                      </a:r>
                      <a:r>
                        <a:rPr lang="ru-RU" sz="2000" dirty="0" err="1">
                          <a:solidFill>
                            <a:srgbClr val="333333"/>
                          </a:solidFill>
                        </a:rPr>
                        <a:t>триглицеридов</a:t>
                      </a:r>
                      <a:r>
                        <a:rPr lang="ru-RU" sz="2000" dirty="0">
                          <a:solidFill>
                            <a:srgbClr val="333333"/>
                          </a:solidFill>
                        </a:rPr>
                        <a:t> и </a:t>
                      </a:r>
                      <a:r>
                        <a:rPr lang="ru-RU" sz="2000" dirty="0" err="1">
                          <a:solidFill>
                            <a:srgbClr val="333333"/>
                          </a:solidFill>
                        </a:rPr>
                        <a:t>фосфолипидов</a:t>
                      </a:r>
                      <a:r>
                        <a:rPr lang="ru-RU" sz="2000" dirty="0">
                          <a:solidFill>
                            <a:srgbClr val="333333"/>
                          </a:solidFill>
                        </a:rPr>
                        <a:t> от печени к периферийным </a:t>
                      </a:r>
                      <a:r>
                        <a:rPr lang="ru-RU" sz="2000" dirty="0" smtClean="0">
                          <a:solidFill>
                            <a:srgbClr val="333333"/>
                          </a:solidFill>
                        </a:rPr>
                        <a:t>тканям.</a:t>
                      </a:r>
                      <a:endParaRPr lang="ru-RU" sz="2000" dirty="0">
                        <a:solidFill>
                          <a:srgbClr val="333333"/>
                        </a:solidFill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8169"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solidFill>
                            <a:srgbClr val="333333"/>
                          </a:solidFill>
                        </a:rPr>
                        <a:t>Хиломикроны</a:t>
                      </a:r>
                    </a:p>
                  </a:txBody>
                  <a:tcPr marL="76200" marR="76200" marT="76200" marB="7620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solidFill>
                            <a:srgbClr val="333333"/>
                          </a:solidFill>
                        </a:rPr>
                        <a:t>75–1200 нм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>
                          <a:solidFill>
                            <a:srgbClr val="333333"/>
                          </a:solidFill>
                        </a:rPr>
                        <a:t>Транспорт холестерина и жирных кислот, поступающих с пищей, из кишечника в периферические ткани и </a:t>
                      </a:r>
                      <a:r>
                        <a:rPr lang="ru-RU" sz="2000" dirty="0" smtClean="0">
                          <a:solidFill>
                            <a:srgbClr val="333333"/>
                          </a:solidFill>
                        </a:rPr>
                        <a:t>печень.</a:t>
                      </a:r>
                      <a:endParaRPr lang="ru-RU" sz="2000" dirty="0">
                        <a:solidFill>
                          <a:srgbClr val="333333"/>
                        </a:solidFill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85728"/>
            <a:ext cx="6645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Нарушение баланса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липопротеинов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071546"/>
            <a:ext cx="7858180" cy="30469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u="sng" dirty="0" smtClean="0"/>
              <a:t>Причины.</a:t>
            </a:r>
          </a:p>
          <a:p>
            <a:pPr marL="457200" indent="-457200"/>
            <a:r>
              <a:rPr lang="ru-RU" sz="2400" dirty="0" smtClean="0"/>
              <a:t>1. Проблемы пищеварительной системы </a:t>
            </a:r>
          </a:p>
          <a:p>
            <a:pPr marL="457200" indent="-457200"/>
            <a:r>
              <a:rPr lang="ru-RU" sz="2400" dirty="0" smtClean="0"/>
              <a:t>(желудок, печень, желчный, поджелудочная, кишечник).</a:t>
            </a:r>
          </a:p>
          <a:p>
            <a:pPr marL="457200" indent="-457200"/>
            <a:r>
              <a:rPr lang="ru-RU" sz="2400" dirty="0" smtClean="0"/>
              <a:t>2. Избыток потребления.</a:t>
            </a:r>
          </a:p>
          <a:p>
            <a:pPr marL="457200" indent="-457200"/>
            <a:endParaRPr lang="ru-RU" sz="2400" dirty="0" smtClean="0"/>
          </a:p>
          <a:p>
            <a:pPr marL="457200" indent="-457200"/>
            <a:r>
              <a:rPr lang="ru-RU" sz="2400" b="1" u="sng" dirty="0" smtClean="0"/>
              <a:t>Что делаем.</a:t>
            </a:r>
          </a:p>
          <a:p>
            <a:pPr marL="457200" indent="-457200"/>
            <a:r>
              <a:rPr lang="ru-RU" sz="2400" dirty="0" smtClean="0"/>
              <a:t>Налаживаем работу пищеварительной системы.</a:t>
            </a:r>
          </a:p>
          <a:p>
            <a:pPr marL="457200" indent="-457200"/>
            <a:r>
              <a:rPr lang="ru-RU" sz="2400" dirty="0" smtClean="0"/>
              <a:t>Специальных трав, снижающих синтез холестерина, нет.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48" y="4214818"/>
            <a:ext cx="785818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Сныть, лопух, цикорий, </a:t>
            </a:r>
            <a:r>
              <a:rPr lang="ru-RU" sz="2400" dirty="0" err="1" smtClean="0"/>
              <a:t>володушка</a:t>
            </a:r>
            <a:r>
              <a:rPr lang="ru-RU" sz="2400" dirty="0" smtClean="0"/>
              <a:t>, петрушка, одуванчик, якорцы, люцерна, спорыш и др. травы, позиционирующиеся, как снижающие холестерин, реально работают на улучшение работы пищеварительной системы.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42852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Истончение соединительной ткани стенки сосудов и венозных клапанов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500034" y="1285860"/>
            <a:ext cx="8143932" cy="1862048"/>
          </a:xfrm>
          <a:prstGeom prst="rect">
            <a:avLst/>
          </a:prstGeom>
          <a:ln w="1905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300" u="sng">
                <a:solidFill>
                  <a:srgbClr val="41877A"/>
                </a:solidFill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Причины.</a:t>
            </a:r>
          </a:p>
          <a:p>
            <a:pPr marL="457200" indent="-457200">
              <a:buSzPct val="100000"/>
              <a:buAutoNum type="arabicPeriod"/>
              <a:defRPr sz="2300"/>
            </a:pPr>
            <a:r>
              <a:rPr lang="ru-RU" dirty="0" smtClean="0"/>
              <a:t>Нарушение синтеза соединительной ткани.</a:t>
            </a:r>
          </a:p>
          <a:p>
            <a:pPr marL="457200" indent="-457200">
              <a:buSzPct val="100000"/>
              <a:buAutoNum type="arabicPeriod"/>
              <a:defRPr sz="2300"/>
            </a:pPr>
            <a:r>
              <a:rPr lang="ru-RU" dirty="0" smtClean="0"/>
              <a:t>Нарушение работы пищеварительного тракта, особенно кишечника. </a:t>
            </a:r>
          </a:p>
          <a:p>
            <a:pPr marL="457200" indent="-457200">
              <a:buSzPct val="100000"/>
              <a:buAutoNum type="arabicPeriod"/>
              <a:defRPr sz="2300"/>
            </a:pPr>
            <a:r>
              <a:rPr lang="ru-RU" dirty="0" smtClean="0"/>
              <a:t>Общая слабость.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500034" y="3214686"/>
            <a:ext cx="8143932" cy="3277820"/>
          </a:xfrm>
          <a:prstGeom prst="rect">
            <a:avLst/>
          </a:prstGeom>
          <a:ln w="1905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300" u="sng">
                <a:solidFill>
                  <a:srgbClr val="41877A"/>
                </a:solidFill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Что делать</a:t>
            </a:r>
          </a:p>
          <a:p>
            <a:pPr>
              <a:buSzPct val="100000"/>
              <a:defRPr sz="2300"/>
            </a:pPr>
            <a:r>
              <a:rPr lang="ru-RU" dirty="0" smtClean="0"/>
              <a:t>1. Налаживать работу пищеварительного тракта.</a:t>
            </a:r>
            <a:br>
              <a:rPr lang="ru-RU" dirty="0" smtClean="0"/>
            </a:br>
            <a:r>
              <a:rPr lang="ru-RU" dirty="0" smtClean="0"/>
              <a:t>2. Соблюдать диету. </a:t>
            </a:r>
          </a:p>
          <a:p>
            <a:pPr>
              <a:buSzPct val="100000"/>
              <a:defRPr sz="2300"/>
            </a:pPr>
            <a:r>
              <a:rPr lang="ru-RU" dirty="0" smtClean="0"/>
              <a:t>3. Налаживать работу желёз внутренней секреции, особенно – щитовидной железы (дурнишник, софора, дрок, астрагал и др.).</a:t>
            </a:r>
          </a:p>
          <a:p>
            <a:pPr>
              <a:buSzPct val="100000"/>
              <a:defRPr sz="2300"/>
            </a:pPr>
            <a:r>
              <a:rPr lang="ru-RU" dirty="0" smtClean="0"/>
              <a:t>4. В пищу: желатин, холодец, можно использовать препараты коллагена и </a:t>
            </a:r>
            <a:r>
              <a:rPr lang="ru-RU" dirty="0" err="1" smtClean="0"/>
              <a:t>хитозан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5. </a:t>
            </a:r>
            <a:r>
              <a:rPr lang="ru-RU" u="sng" dirty="0" smtClean="0"/>
              <a:t>Травы, улучшающие синтез соединительной ткани</a:t>
            </a:r>
            <a:r>
              <a:rPr lang="ru-RU" dirty="0" smtClean="0"/>
              <a:t>: герань, окопник, живокость, </a:t>
            </a:r>
            <a:r>
              <a:rPr lang="ru-RU" dirty="0" err="1" smtClean="0"/>
              <a:t>бораго</a:t>
            </a:r>
            <a:r>
              <a:rPr lang="ru-RU" dirty="0" smtClean="0"/>
              <a:t> и др.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овеносная систем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2714644" cy="6568926"/>
          </a:xfrm>
          <a:prstGeom prst="rect">
            <a:avLst/>
          </a:prstGeom>
        </p:spPr>
      </p:pic>
      <p:sp>
        <p:nvSpPr>
          <p:cNvPr id="3" name="TextBox 5"/>
          <p:cNvSpPr txBox="1"/>
          <p:nvPr/>
        </p:nvSpPr>
        <p:spPr>
          <a:xfrm>
            <a:off x="3000364" y="571480"/>
            <a:ext cx="5715040" cy="3277820"/>
          </a:xfrm>
          <a:prstGeom prst="rect">
            <a:avLst/>
          </a:prstGeom>
          <a:ln w="19050">
            <a:solidFill>
              <a:srgbClr val="41877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457200" indent="-457200">
              <a:buSzPct val="100000"/>
              <a:defRPr sz="2300"/>
            </a:pPr>
            <a:r>
              <a:rPr lang="ru-RU" u="sng" dirty="0" smtClean="0">
                <a:latin typeface="Lato" pitchFamily="34" charset="0"/>
                <a:cs typeface="Lato" pitchFamily="34" charset="0"/>
              </a:rPr>
              <a:t>Большой круг кровообращения. </a:t>
            </a:r>
          </a:p>
          <a:p>
            <a:pPr marL="457200" indent="-457200">
              <a:buSzPct val="100000"/>
              <a:buAutoNum type="arabicPeriod"/>
              <a:defRPr sz="2300"/>
            </a:pPr>
            <a:r>
              <a:rPr lang="ru-RU" dirty="0" smtClean="0">
                <a:latin typeface="Lato" pitchFamily="34" charset="0"/>
                <a:cs typeface="Lato" pitchFamily="34" charset="0"/>
              </a:rPr>
              <a:t>Из левого желудочка артериальная кровь по аорте уходит к органам.</a:t>
            </a:r>
            <a:endParaRPr>
              <a:latin typeface="Lato" pitchFamily="34" charset="0"/>
              <a:cs typeface="Lato" pitchFamily="34" charset="0"/>
            </a:endParaRPr>
          </a:p>
          <a:p>
            <a:pPr marL="457200" indent="-457200">
              <a:buSzPct val="100000"/>
              <a:buAutoNum type="arabicPeriod"/>
              <a:defRPr sz="2300"/>
            </a:pPr>
            <a:r>
              <a:rPr lang="ru-RU" dirty="0" smtClean="0">
                <a:latin typeface="Lato" pitchFamily="34" charset="0"/>
                <a:cs typeface="Lato" pitchFamily="34" charset="0"/>
              </a:rPr>
              <a:t>По системе вен кровь возвращается к правому предсердию – по верхней полой вене и нижней полой вене</a:t>
            </a:r>
            <a:r>
              <a:rPr smtClean="0">
                <a:latin typeface="Lato" pitchFamily="34" charset="0"/>
                <a:cs typeface="Lato" pitchFamily="34" charset="0"/>
              </a:rPr>
              <a:t>.</a:t>
            </a:r>
            <a:r>
              <a:rPr lang="ru-RU" dirty="0" smtClean="0">
                <a:latin typeface="Lato" pitchFamily="34" charset="0"/>
                <a:cs typeface="Lato" pitchFamily="34" charset="0"/>
              </a:rPr>
              <a:t> Кровь от кишечника проходит через печень, и только потом попадает в нижнюю полую вену.</a:t>
            </a:r>
            <a:endParaRPr>
              <a:latin typeface="Lato" pitchFamily="34" charset="0"/>
              <a:cs typeface="Lato" pitchFamily="34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3000364" y="4000504"/>
            <a:ext cx="5715040" cy="2215991"/>
          </a:xfrm>
          <a:prstGeom prst="rect">
            <a:avLst/>
          </a:prstGeom>
          <a:ln w="19050">
            <a:solidFill>
              <a:srgbClr val="41877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457200" indent="-457200">
              <a:buSzPct val="100000"/>
              <a:defRPr sz="2300"/>
            </a:pPr>
            <a:r>
              <a:rPr lang="ru-RU" u="sng" dirty="0" smtClean="0">
                <a:latin typeface="Lato" pitchFamily="34" charset="0"/>
                <a:cs typeface="Lato" pitchFamily="34" charset="0"/>
              </a:rPr>
              <a:t>Малый круг кровообращения. </a:t>
            </a:r>
          </a:p>
          <a:p>
            <a:pPr marL="457200" indent="-457200">
              <a:buSzPct val="100000"/>
              <a:buAutoNum type="arabicPeriod"/>
              <a:defRPr sz="2300"/>
            </a:pPr>
            <a:r>
              <a:rPr lang="ru-RU" dirty="0" smtClean="0">
                <a:latin typeface="Lato" pitchFamily="34" charset="0"/>
                <a:cs typeface="Lato" pitchFamily="34" charset="0"/>
              </a:rPr>
              <a:t>Из правого желудочка венозная кровь по лёгочной артерии попадает к лёгким. </a:t>
            </a:r>
            <a:endParaRPr>
              <a:latin typeface="Lato" pitchFamily="34" charset="0"/>
              <a:cs typeface="Lato" pitchFamily="34" charset="0"/>
            </a:endParaRPr>
          </a:p>
          <a:p>
            <a:pPr marL="457200" indent="-457200">
              <a:buSzPct val="100000"/>
              <a:buAutoNum type="arabicPeriod"/>
              <a:defRPr sz="2300"/>
            </a:pPr>
            <a:r>
              <a:rPr lang="ru-RU" dirty="0" smtClean="0">
                <a:latin typeface="Lato" pitchFamily="34" charset="0"/>
                <a:cs typeface="Lato" pitchFamily="34" charset="0"/>
              </a:rPr>
              <a:t>По лёгочной вене кровь возвращается к левому предсердию.</a:t>
            </a:r>
            <a:endParaRPr>
              <a:latin typeface="Lato" pitchFamily="34" charset="0"/>
              <a:cs typeface="Lato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42852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Варикоз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714356"/>
            <a:ext cx="8001088" cy="1862048"/>
          </a:xfrm>
          <a:prstGeom prst="rect">
            <a:avLst/>
          </a:prstGeom>
          <a:ln w="1905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300" u="sng">
                <a:solidFill>
                  <a:srgbClr val="41877A"/>
                </a:solidFill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Набор проблем</a:t>
            </a:r>
          </a:p>
          <a:p>
            <a:pPr indent="-457200">
              <a:buSzPct val="100000"/>
              <a:buAutoNum type="arabicPeriod"/>
              <a:defRPr sz="2300"/>
            </a:pPr>
            <a:r>
              <a:rPr lang="ru-RU" dirty="0" smtClean="0"/>
              <a:t>Тонкие, растягивающиеся стенки вен</a:t>
            </a:r>
            <a:r>
              <a:rPr lang="ru-RU" dirty="0" smtClean="0"/>
              <a:t>.</a:t>
            </a:r>
          </a:p>
          <a:p>
            <a:pPr indent="-457200">
              <a:buSzPct val="100000"/>
              <a:buAutoNum type="arabicPeriod"/>
              <a:defRPr sz="2300"/>
            </a:pPr>
            <a:r>
              <a:rPr lang="ru-RU" dirty="0" smtClean="0"/>
              <a:t>Слабые  венозные клапаны.</a:t>
            </a:r>
            <a:endParaRPr lang="ru-RU" dirty="0" smtClean="0"/>
          </a:p>
          <a:p>
            <a:pPr indent="-457200">
              <a:buSzPct val="100000"/>
              <a:buAutoNum type="arabicPeriod"/>
              <a:defRPr sz="2300"/>
            </a:pPr>
            <a:r>
              <a:rPr lang="ru-RU" dirty="0" smtClean="0"/>
              <a:t>Застой крови.</a:t>
            </a:r>
          </a:p>
          <a:p>
            <a:pPr indent="-457200">
              <a:buSzPct val="100000"/>
              <a:buAutoNum type="arabicPeriod"/>
              <a:defRPr sz="2300"/>
            </a:pPr>
            <a:r>
              <a:rPr lang="ru-RU" dirty="0" smtClean="0"/>
              <a:t>Тромбоз, сопровождающий застой.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48" y="2714620"/>
            <a:ext cx="8001088" cy="3631763"/>
          </a:xfrm>
          <a:prstGeom prst="rect">
            <a:avLst/>
          </a:prstGeom>
          <a:ln w="1905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300" u="sng">
                <a:solidFill>
                  <a:srgbClr val="41877A"/>
                </a:solidFill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Что делать</a:t>
            </a:r>
          </a:p>
          <a:p>
            <a:pPr indent="-457200">
              <a:buSzPct val="100000"/>
              <a:buAutoNum type="arabicPeriod"/>
              <a:defRPr sz="2300"/>
            </a:pPr>
            <a:r>
              <a:rPr lang="ru-RU" dirty="0" smtClean="0"/>
              <a:t>Укреплять стенки сосудов (улучшаем синтез соединительной ткани).</a:t>
            </a:r>
          </a:p>
          <a:p>
            <a:pPr indent="-457200">
              <a:buSzPct val="100000"/>
              <a:buAutoNum type="arabicPeriod"/>
              <a:defRPr sz="2300"/>
            </a:pPr>
            <a:r>
              <a:rPr lang="ru-RU" dirty="0" smtClean="0"/>
              <a:t>Убираем застойное кровообращение.</a:t>
            </a:r>
          </a:p>
          <a:p>
            <a:pPr indent="-457200">
              <a:buSzPct val="100000"/>
              <a:buFontTx/>
              <a:buChar char="-"/>
              <a:defRPr sz="2300"/>
            </a:pPr>
            <a:r>
              <a:rPr lang="ru-RU" dirty="0" smtClean="0"/>
              <a:t>Работаем с печенью.</a:t>
            </a:r>
          </a:p>
          <a:p>
            <a:pPr indent="-457200">
              <a:buSzPct val="100000"/>
              <a:buFontTx/>
              <a:buChar char="-"/>
              <a:defRPr sz="2300"/>
            </a:pPr>
            <a:r>
              <a:rPr lang="ru-RU" dirty="0" smtClean="0"/>
              <a:t>Используем </a:t>
            </a:r>
            <a:r>
              <a:rPr lang="ru-RU" dirty="0" err="1" smtClean="0"/>
              <a:t>кардиотоники</a:t>
            </a:r>
            <a:r>
              <a:rPr lang="ru-RU" dirty="0" smtClean="0"/>
              <a:t>.</a:t>
            </a:r>
          </a:p>
          <a:p>
            <a:pPr indent="-457200">
              <a:buSzPct val="100000"/>
              <a:buFontTx/>
              <a:buChar char="-"/>
              <a:defRPr sz="2300"/>
            </a:pPr>
            <a:r>
              <a:rPr lang="ru-RU" dirty="0" smtClean="0"/>
              <a:t>Делаем упражнения, как при застое лимфы.</a:t>
            </a:r>
          </a:p>
          <a:p>
            <a:pPr indent="-457200">
              <a:buSzPct val="100000"/>
              <a:buAutoNum type="arabicPeriod" startAt="3"/>
              <a:defRPr sz="2300"/>
            </a:pPr>
            <a:r>
              <a:rPr lang="ru-RU" dirty="0" smtClean="0"/>
              <a:t>Пьём </a:t>
            </a:r>
            <a:r>
              <a:rPr lang="ru-RU" dirty="0" err="1" smtClean="0"/>
              <a:t>кроворазжижающие</a:t>
            </a:r>
            <a:r>
              <a:rPr lang="ru-RU" dirty="0" smtClean="0"/>
              <a:t> травы и применяем их наружно.</a:t>
            </a:r>
          </a:p>
          <a:p>
            <a:pPr indent="-457200">
              <a:buSzPct val="100000"/>
              <a:buAutoNum type="arabicPeriod" startAt="3"/>
              <a:defRPr sz="2300"/>
            </a:pPr>
            <a:r>
              <a:rPr lang="ru-RU" dirty="0" smtClean="0"/>
              <a:t>Пьём травы, улучшающие регенерацию и используем их наружно (мази, обёртывания).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214290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Механическое сдавливание, нарушающее движение крови и лимфы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285860"/>
            <a:ext cx="8358246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Распространённые бытовые варианты</a:t>
            </a:r>
            <a:r>
              <a:rPr lang="ru-RU" sz="2400" b="1" dirty="0" smtClean="0"/>
              <a:t>.</a:t>
            </a:r>
          </a:p>
          <a:p>
            <a:r>
              <a:rPr lang="ru-RU" sz="2400" dirty="0" smtClean="0"/>
              <a:t>1. Сдавливающая и врезающаяся одежда с большим количеством эластичных волокон, тугая резинка, узкая обувь.</a:t>
            </a:r>
            <a:br>
              <a:rPr lang="ru-RU" sz="2400" dirty="0" smtClean="0"/>
            </a:br>
            <a:r>
              <a:rPr lang="ru-RU" sz="2400" dirty="0" smtClean="0"/>
              <a:t>2. Бюстгальтеры с «косточками». Если грудь увеличивается перед месячными – нужно иметь бельё другого размера.</a:t>
            </a:r>
            <a:br>
              <a:rPr lang="ru-RU" sz="2400" dirty="0" smtClean="0"/>
            </a:br>
            <a:r>
              <a:rPr lang="ru-RU" sz="2400" dirty="0" smtClean="0"/>
              <a:t>3. Туго затянутые пояса, в том числе – лечебные.</a:t>
            </a:r>
            <a:br>
              <a:rPr lang="ru-RU" sz="2400" dirty="0" smtClean="0"/>
            </a:br>
            <a:r>
              <a:rPr lang="ru-RU" sz="2400" dirty="0" smtClean="0"/>
              <a:t>4. </a:t>
            </a:r>
            <a:r>
              <a:rPr lang="ru-RU" sz="2400" dirty="0" smtClean="0"/>
              <a:t>Жёсткий матрас для человека небольшого веса и для людей, спящих на животе и на боку.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5. Подушка</a:t>
            </a:r>
            <a:r>
              <a:rPr lang="ru-RU" sz="2400" dirty="0" smtClean="0"/>
              <a:t>, которая заставляет тело подстраиваться под свою форму.</a:t>
            </a:r>
            <a:endParaRPr lang="ru-RU" sz="2400" dirty="0" smtClean="0"/>
          </a:p>
          <a:p>
            <a:r>
              <a:rPr lang="ru-RU" sz="2400" dirty="0" smtClean="0"/>
              <a:t>6. Передавливание собственным телом (нога на ноге, долго сидеть, сжав живот (особенно полному человеку) и др.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5857892"/>
            <a:ext cx="6351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Результат – ухудшение питания тканей, застои и всё, что они дают.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42852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Гладкая мускулатура расслаблена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642910" y="1000108"/>
            <a:ext cx="8001056" cy="800219"/>
          </a:xfrm>
          <a:prstGeom prst="rect">
            <a:avLst/>
          </a:prstGeom>
          <a:ln w="1905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300" u="sng">
                <a:solidFill>
                  <a:srgbClr val="41877A"/>
                </a:solidFill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Причины.</a:t>
            </a:r>
          </a:p>
          <a:p>
            <a:pPr marL="457200" indent="-457200">
              <a:buSzPct val="100000"/>
              <a:defRPr sz="2300"/>
            </a:pPr>
            <a:r>
              <a:rPr lang="ru-RU" dirty="0" smtClean="0"/>
              <a:t>Медикаментозное воздействие.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1928802"/>
            <a:ext cx="8001058" cy="3277820"/>
          </a:xfrm>
          <a:prstGeom prst="rect">
            <a:avLst/>
          </a:prstGeom>
          <a:ln w="1905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300" u="sng">
                <a:solidFill>
                  <a:srgbClr val="41877A"/>
                </a:solidFill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Что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делать.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SzPct val="100000"/>
              <a:defRPr sz="2300"/>
            </a:pPr>
            <a:r>
              <a:rPr lang="ru-RU" dirty="0" smtClean="0"/>
              <a:t>- По возможности, решать проблему, вынуждающую принимать эти медикаменты. </a:t>
            </a:r>
            <a:br>
              <a:rPr lang="ru-RU" dirty="0" smtClean="0"/>
            </a:br>
            <a:r>
              <a:rPr lang="ru-RU" dirty="0" smtClean="0"/>
              <a:t>- Стараться травами заменять медикаменты, вызывающие постоянную дилатацию сосудов.</a:t>
            </a:r>
            <a:br>
              <a:rPr lang="ru-RU" dirty="0" smtClean="0"/>
            </a:br>
            <a:r>
              <a:rPr lang="ru-RU" dirty="0" smtClean="0"/>
              <a:t>- Использовать травы, тонизирующие гладкую мускулатуру (буквица, пустырник, чистец, горцы, крапива, пастушья сумка).</a:t>
            </a:r>
          </a:p>
          <a:p>
            <a:pPr>
              <a:buSzPct val="100000"/>
              <a:buFontTx/>
              <a:buChar char="-"/>
              <a:defRPr sz="2300"/>
            </a:pPr>
            <a:r>
              <a:rPr lang="ru-RU" dirty="0" smtClean="0"/>
              <a:t>Использовать </a:t>
            </a:r>
            <a:r>
              <a:rPr lang="ru-RU" dirty="0" err="1" smtClean="0"/>
              <a:t>кардиотоники</a:t>
            </a:r>
            <a:r>
              <a:rPr lang="ru-RU" dirty="0" smtClean="0"/>
              <a:t>.</a:t>
            </a:r>
          </a:p>
          <a:p>
            <a:pPr>
              <a:buSzPct val="100000"/>
              <a:buFontTx/>
              <a:buChar char="-"/>
              <a:defRPr sz="2300"/>
            </a:pPr>
            <a:r>
              <a:rPr lang="ru-RU" dirty="0" smtClean="0"/>
              <a:t>Побольше двигаться.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42852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Отёчность стенки сосудов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642910" y="857232"/>
            <a:ext cx="8001056" cy="1154162"/>
          </a:xfrm>
          <a:prstGeom prst="rect">
            <a:avLst/>
          </a:prstGeom>
          <a:ln w="1905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300" u="sng">
                <a:solidFill>
                  <a:srgbClr val="41877A"/>
                </a:solidFill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Причины.</a:t>
            </a:r>
          </a:p>
          <a:p>
            <a:pPr marL="457200" indent="-457200">
              <a:buSzPct val="100000"/>
              <a:buAutoNum type="arabicPeriod"/>
              <a:defRPr sz="2300"/>
            </a:pPr>
            <a:r>
              <a:rPr lang="ru-RU" dirty="0" smtClean="0"/>
              <a:t>Затяжной стресс.</a:t>
            </a:r>
          </a:p>
          <a:p>
            <a:pPr marL="457200" indent="-457200">
              <a:buSzPct val="100000"/>
              <a:buAutoNum type="arabicPeriod"/>
              <a:defRPr sz="2300"/>
            </a:pPr>
            <a:r>
              <a:rPr lang="ru-RU" dirty="0" smtClean="0"/>
              <a:t>Аутоиммунные процессы.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642910" y="2071678"/>
            <a:ext cx="8001058" cy="3631763"/>
          </a:xfrm>
          <a:prstGeom prst="rect">
            <a:avLst/>
          </a:prstGeom>
          <a:ln w="1905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300" u="sng">
                <a:solidFill>
                  <a:srgbClr val="41877A"/>
                </a:solidFill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Что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делать.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SzPct val="100000"/>
              <a:buAutoNum type="arabicPeriod"/>
              <a:defRPr sz="2300"/>
            </a:pPr>
            <a:r>
              <a:rPr lang="ru-RU" dirty="0" smtClean="0"/>
              <a:t>Восполнять энергию организма (восполнять </a:t>
            </a:r>
            <a:r>
              <a:rPr lang="ru-RU" dirty="0" err="1" smtClean="0"/>
              <a:t>ци</a:t>
            </a:r>
            <a:r>
              <a:rPr lang="ru-RU" dirty="0" smtClean="0"/>
              <a:t>).</a:t>
            </a:r>
          </a:p>
          <a:p>
            <a:pPr marL="457200" indent="-457200">
              <a:buSzPct val="100000"/>
              <a:buFontTx/>
              <a:buChar char="-"/>
              <a:defRPr sz="2300"/>
            </a:pPr>
            <a:r>
              <a:rPr lang="ru-RU" dirty="0" smtClean="0"/>
              <a:t>Питание.</a:t>
            </a:r>
          </a:p>
          <a:p>
            <a:pPr marL="457200" indent="-457200">
              <a:buSzPct val="100000"/>
              <a:buFontTx/>
              <a:buChar char="-"/>
              <a:defRPr sz="2300"/>
            </a:pPr>
            <a:r>
              <a:rPr lang="ru-RU" dirty="0" smtClean="0"/>
              <a:t>Дыхание.</a:t>
            </a:r>
          </a:p>
          <a:p>
            <a:pPr marL="457200" indent="-457200">
              <a:buSzPct val="100000"/>
              <a:buFontTx/>
              <a:buChar char="-"/>
              <a:defRPr sz="2300"/>
            </a:pPr>
            <a:r>
              <a:rPr lang="ru-RU" dirty="0" err="1" smtClean="0"/>
              <a:t>Кардиотоники</a:t>
            </a:r>
            <a:r>
              <a:rPr lang="ru-RU" dirty="0" smtClean="0"/>
              <a:t>.</a:t>
            </a:r>
            <a:endParaRPr lang="ru-RU" dirty="0" smtClean="0"/>
          </a:p>
          <a:p>
            <a:pPr marL="457200" indent="-457200">
              <a:buSzPct val="100000"/>
              <a:buFontTx/>
              <a:buChar char="-"/>
              <a:defRPr sz="2300"/>
            </a:pPr>
            <a:r>
              <a:rPr lang="ru-RU" dirty="0" smtClean="0"/>
              <a:t>Травы, поддерживающие железы внутренней секреции и </a:t>
            </a:r>
            <a:r>
              <a:rPr lang="ru-RU" dirty="0" err="1" smtClean="0"/>
              <a:t>адаптогены</a:t>
            </a:r>
            <a:r>
              <a:rPr lang="ru-RU" dirty="0" smtClean="0"/>
              <a:t>.</a:t>
            </a:r>
          </a:p>
          <a:p>
            <a:pPr marL="457200" indent="-457200">
              <a:buSzPct val="100000"/>
              <a:buAutoNum type="arabicPeriod" startAt="2"/>
              <a:defRPr sz="2300"/>
            </a:pPr>
            <a:r>
              <a:rPr lang="ru-RU" dirty="0" smtClean="0"/>
              <a:t>Успокаивающие травы.</a:t>
            </a:r>
          </a:p>
          <a:p>
            <a:pPr marL="457200" indent="-457200">
              <a:buSzPct val="100000"/>
              <a:buAutoNum type="arabicPeriod" startAt="2"/>
              <a:defRPr sz="2300"/>
            </a:pPr>
            <a:r>
              <a:rPr lang="ru-RU" dirty="0" smtClean="0"/>
              <a:t>Травы, уменьшающие выработку антител (</a:t>
            </a:r>
            <a:r>
              <a:rPr lang="ru-RU" dirty="0" err="1" smtClean="0"/>
              <a:t>зюзник</a:t>
            </a:r>
            <a:r>
              <a:rPr lang="ru-RU" dirty="0" smtClean="0"/>
              <a:t>, череда, буквица, будра, </a:t>
            </a:r>
            <a:r>
              <a:rPr lang="ru-RU" dirty="0" err="1" smtClean="0"/>
              <a:t>зопник</a:t>
            </a:r>
            <a:r>
              <a:rPr lang="ru-RU" dirty="0" smtClean="0"/>
              <a:t>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24" y="5715016"/>
            <a:ext cx="7715304" cy="954107"/>
          </a:xfrm>
          <a:prstGeom prst="rect">
            <a:avLst/>
          </a:prstGeom>
          <a:ln w="19050"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800">
                <a:solidFill>
                  <a:srgbClr val="984807"/>
                </a:solidFill>
              </a:defRPr>
            </a:pPr>
            <a:r>
              <a:rPr lang="ru-RU" dirty="0" smtClean="0"/>
              <a:t>Курильщики, использующие </a:t>
            </a:r>
            <a:r>
              <a:rPr lang="ru-RU" dirty="0" err="1" smtClean="0"/>
              <a:t>ангиодилататоры</a:t>
            </a:r>
            <a:r>
              <a:rPr lang="ru-RU" dirty="0" smtClean="0"/>
              <a:t>, нередко увеличивают частоту курения. 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42852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Спазмированные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стенки сосудов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642910" y="857232"/>
            <a:ext cx="8001056" cy="800219"/>
          </a:xfrm>
          <a:prstGeom prst="rect">
            <a:avLst/>
          </a:prstGeom>
          <a:ln w="1905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300" u="sng">
                <a:solidFill>
                  <a:srgbClr val="41877A"/>
                </a:solidFill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Причины.</a:t>
            </a:r>
          </a:p>
          <a:p>
            <a:pPr marL="457200" indent="-457200">
              <a:buSzPct val="100000"/>
              <a:defRPr sz="2300"/>
            </a:pPr>
            <a:r>
              <a:rPr lang="ru-RU" dirty="0" smtClean="0"/>
              <a:t>Стресс, тревожность.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1857364"/>
            <a:ext cx="8001058" cy="2569934"/>
          </a:xfrm>
          <a:prstGeom prst="rect">
            <a:avLst/>
          </a:prstGeom>
          <a:ln w="1905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300" u="sng">
                <a:solidFill>
                  <a:srgbClr val="41877A"/>
                </a:solidFill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Что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делать.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SzPct val="100000"/>
              <a:buFontTx/>
              <a:buChar char="-"/>
              <a:defRPr sz="2300"/>
            </a:pPr>
            <a:r>
              <a:rPr lang="ru-RU" dirty="0" smtClean="0"/>
              <a:t>      Использовать успокаивающие травы.</a:t>
            </a:r>
          </a:p>
          <a:p>
            <a:pPr marL="457200" indent="-457200">
              <a:buSzPct val="100000"/>
              <a:buFontTx/>
              <a:buChar char="-"/>
              <a:defRPr sz="2300"/>
            </a:pPr>
            <a:r>
              <a:rPr lang="ru-RU" dirty="0" smtClean="0"/>
              <a:t>Восполнять энергию организма </a:t>
            </a:r>
            <a:r>
              <a:rPr lang="ru-RU" dirty="0" smtClean="0"/>
              <a:t>(чем слабее человек, тем более он нервный).</a:t>
            </a:r>
            <a:endParaRPr lang="ru-RU" dirty="0" smtClean="0"/>
          </a:p>
          <a:p>
            <a:pPr marL="457200" indent="-457200">
              <a:buSzPct val="100000"/>
              <a:buFontTx/>
              <a:buChar char="-"/>
              <a:defRPr sz="2300"/>
            </a:pPr>
            <a:r>
              <a:rPr lang="ru-RU" dirty="0" smtClean="0"/>
              <a:t>Использовать травы, расслабляющие гладкую мускулатуру (базилик, мята, чистотел, малина, лапчатки, </a:t>
            </a:r>
            <a:r>
              <a:rPr lang="ru-RU" dirty="0" err="1" smtClean="0"/>
              <a:t>репешок</a:t>
            </a:r>
            <a:r>
              <a:rPr lang="ru-RU" dirty="0" smtClean="0"/>
              <a:t>, одуванчик и др</a:t>
            </a:r>
            <a:r>
              <a:rPr lang="ru-RU" dirty="0" smtClean="0"/>
              <a:t>.).</a:t>
            </a:r>
            <a:endParaRPr lang="ru-RU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42852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Васкулит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000108"/>
            <a:ext cx="8001088" cy="1154162"/>
          </a:xfrm>
          <a:prstGeom prst="rect">
            <a:avLst/>
          </a:prstGeom>
          <a:ln w="1905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300" u="sng">
                <a:solidFill>
                  <a:srgbClr val="41877A"/>
                </a:solidFill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Набор проблем</a:t>
            </a:r>
          </a:p>
          <a:p>
            <a:pPr indent="-457200">
              <a:buSzPct val="100000"/>
              <a:buAutoNum type="arabicPeriod"/>
              <a:defRPr sz="2300"/>
            </a:pPr>
            <a:r>
              <a:rPr lang="ru-RU" dirty="0" smtClean="0"/>
              <a:t>Воспалительный процесс аутоиммунного характера..</a:t>
            </a:r>
          </a:p>
          <a:p>
            <a:pPr indent="-457200">
              <a:buSzPct val="100000"/>
              <a:buAutoNum type="arabicPeriod"/>
              <a:defRPr sz="2300"/>
            </a:pPr>
            <a:r>
              <a:rPr lang="ru-RU" dirty="0" smtClean="0"/>
              <a:t>Тромбоз, сопровождающий повреждение стенок сосудов.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786" y="2357430"/>
            <a:ext cx="8001088" cy="2569934"/>
          </a:xfrm>
          <a:prstGeom prst="rect">
            <a:avLst/>
          </a:prstGeom>
          <a:ln w="1905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300" u="sng">
                <a:solidFill>
                  <a:srgbClr val="41877A"/>
                </a:solidFill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Что делать</a:t>
            </a:r>
          </a:p>
          <a:p>
            <a:pPr indent="-457200">
              <a:buSzPct val="100000"/>
              <a:buAutoNum type="arabicPeriod"/>
              <a:defRPr sz="2300"/>
            </a:pPr>
            <a:r>
              <a:rPr lang="ru-RU" dirty="0" smtClean="0"/>
              <a:t>Используем успокаивающие травы и травы, снижающие выработку антител</a:t>
            </a:r>
            <a:r>
              <a:rPr lang="ru-RU" dirty="0" smtClean="0"/>
              <a:t>.</a:t>
            </a:r>
          </a:p>
          <a:p>
            <a:pPr indent="-457200">
              <a:buSzPct val="100000"/>
              <a:buAutoNum type="arabicPeriod"/>
              <a:defRPr sz="2300"/>
            </a:pPr>
            <a:r>
              <a:rPr lang="ru-RU" dirty="0" smtClean="0"/>
              <a:t>Общеукрепляющие травы.</a:t>
            </a:r>
            <a:endParaRPr lang="ru-RU" dirty="0" smtClean="0"/>
          </a:p>
          <a:p>
            <a:pPr indent="-457200">
              <a:buSzPct val="100000"/>
              <a:buAutoNum type="arabicPeriod" startAt="3"/>
              <a:defRPr sz="2300"/>
            </a:pPr>
            <a:r>
              <a:rPr lang="ru-RU" dirty="0" smtClean="0"/>
              <a:t>Пьём </a:t>
            </a:r>
            <a:r>
              <a:rPr lang="ru-RU" dirty="0" smtClean="0"/>
              <a:t>травы, улучшающие регенерацию и используем их наружно (мази, обёртывания</a:t>
            </a:r>
            <a:r>
              <a:rPr lang="ru-RU" dirty="0" smtClean="0"/>
              <a:t>).</a:t>
            </a:r>
            <a:endParaRPr lang="ru-RU" dirty="0" smtClean="0"/>
          </a:p>
          <a:p>
            <a:pPr indent="-457200">
              <a:buSzPct val="100000"/>
              <a:buAutoNum type="arabicPeriod" startAt="3"/>
              <a:defRPr sz="2300"/>
            </a:pPr>
            <a:r>
              <a:rPr lang="ru-RU" dirty="0" smtClean="0"/>
              <a:t>Пьём </a:t>
            </a:r>
            <a:r>
              <a:rPr lang="ru-RU" dirty="0" err="1" smtClean="0"/>
              <a:t>кроворазжижающие</a:t>
            </a:r>
            <a:r>
              <a:rPr lang="ru-RU" dirty="0" smtClean="0"/>
              <a:t> травы и применяем их наружно.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23d9500fe7a803db7bcc367e9689fc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4357694"/>
            <a:ext cx="3786182" cy="21278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0364" y="142852"/>
            <a:ext cx="3265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Диаметр сосудов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785794"/>
            <a:ext cx="8001057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 пальпации лучезапястной артерии мы чувствуем, какого она диаметра: широкая, узкая, средняя.</a:t>
            </a:r>
            <a:br>
              <a:rPr lang="ru-RU" sz="2400" dirty="0" smtClean="0"/>
            </a:br>
            <a:r>
              <a:rPr lang="ru-RU" sz="2400" dirty="0" smtClean="0"/>
              <a:t>Человек рождается с сосудами определённого диаметра, и этот показатель не меняется, исключая отёки. </a:t>
            </a:r>
            <a:br>
              <a:rPr lang="ru-RU" sz="2400" dirty="0" smtClean="0"/>
            </a:br>
            <a:r>
              <a:rPr lang="ru-RU" sz="2400" dirty="0" smtClean="0"/>
              <a:t>Диаметр сосудов определяет мощь человека.</a:t>
            </a:r>
            <a:br>
              <a:rPr lang="ru-RU" sz="2400" dirty="0" smtClean="0"/>
            </a:br>
            <a:r>
              <a:rPr lang="ru-RU" sz="2400" dirty="0" smtClean="0"/>
              <a:t>Люди с широкими сосудами – мощные, могут долго и интенсивно работать. Люди с тонкими сосудами должны работать с перерывами на отдых. Хороши на коротких задачах.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00628" y="4286256"/>
            <a:ext cx="3714776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Плохой вариант – крупный человек с узкими сосудами. Очень большая нагрузка на сердце.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786050" y="6072206"/>
            <a:ext cx="6054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Выбираем себе работу по своим сосудам! )))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214290"/>
            <a:ext cx="6269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Диаметр сосудов на разных руках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071546"/>
            <a:ext cx="8001056" cy="2569934"/>
          </a:xfrm>
          <a:prstGeom prst="rect">
            <a:avLst/>
          </a:prstGeom>
          <a:ln w="1905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300" u="sng">
                <a:solidFill>
                  <a:srgbClr val="41877A"/>
                </a:solidFill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Как влияет</a:t>
            </a:r>
          </a:p>
          <a:p>
            <a:pPr marL="0" lvl="1" indent="-457200">
              <a:buSzPct val="100000"/>
              <a:defRPr sz="2300"/>
            </a:pPr>
            <a:r>
              <a:rPr lang="ru-RU" dirty="0" smtClean="0"/>
              <a:t>При постоянном доминировании одного из полушарий усиливается кровоток по «его» стороне. На этой стороне органы будут </a:t>
            </a:r>
            <a:r>
              <a:rPr lang="ru-RU" dirty="0" err="1" smtClean="0"/>
              <a:t>кровоснабжаться</a:t>
            </a:r>
            <a:r>
              <a:rPr lang="ru-RU" dirty="0" smtClean="0"/>
              <a:t> лучше, но будут сильнее откладываться соли и холестерин.</a:t>
            </a:r>
            <a:br>
              <a:rPr lang="ru-RU" dirty="0" smtClean="0"/>
            </a:br>
            <a:r>
              <a:rPr lang="ru-RU" dirty="0" smtClean="0"/>
              <a:t>Другая сторона тела будет слабее, более вероятна «пустота» </a:t>
            </a:r>
            <a:r>
              <a:rPr lang="ru-RU" dirty="0" smtClean="0"/>
              <a:t>органов, по сосудам - </a:t>
            </a:r>
            <a:r>
              <a:rPr lang="ru-RU" dirty="0" err="1" smtClean="0"/>
              <a:t>варикоз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2910" y="3714752"/>
            <a:ext cx="8001088" cy="1862048"/>
          </a:xfrm>
          <a:prstGeom prst="rect">
            <a:avLst/>
          </a:prstGeom>
          <a:ln w="1905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300" u="sng">
                <a:solidFill>
                  <a:srgbClr val="41877A"/>
                </a:solidFill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Как изменить</a:t>
            </a:r>
          </a:p>
          <a:p>
            <a:pPr indent="-457200">
              <a:buSzPct val="100000"/>
              <a:buAutoNum type="arabicPeriod"/>
              <a:defRPr sz="2300"/>
            </a:pPr>
            <a:r>
              <a:rPr lang="ru-RU" dirty="0" smtClean="0"/>
              <a:t>Чередовать занятия.</a:t>
            </a:r>
          </a:p>
          <a:p>
            <a:pPr indent="-457200">
              <a:buSzPct val="100000"/>
              <a:buAutoNum type="arabicPeriod"/>
              <a:defRPr sz="2300"/>
            </a:pPr>
            <a:r>
              <a:rPr lang="ru-RU" dirty="0" smtClean="0"/>
              <a:t>Втираем мази из сосудистых трав в область правой или левой сонной артерии (усиливаем работу более «слабого» полушария).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00_Blood_ce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000108"/>
            <a:ext cx="8031280" cy="52864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5402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Форменные элементы крови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5643578"/>
            <a:ext cx="160172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Эритроцит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14810" y="1142984"/>
            <a:ext cx="148265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Лейкоцит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43504" y="5715016"/>
            <a:ext cx="166404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Тромбоцит</a:t>
            </a:r>
            <a:endParaRPr lang="ru-RU" sz="24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214290"/>
            <a:ext cx="7787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Форменные элементы крови. Эритроциты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928670"/>
            <a:ext cx="8001056" cy="48936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Синтезируются в красном костном мозге. Живут 3-4 месяца. Утилизируются в печени.</a:t>
            </a:r>
          </a:p>
          <a:p>
            <a:r>
              <a:rPr lang="ru-RU" sz="2400" dirty="0" smtClean="0"/>
              <a:t>Переносят кислород.</a:t>
            </a:r>
            <a:br>
              <a:rPr lang="ru-RU" sz="2400" dirty="0" smtClean="0"/>
            </a:br>
            <a:r>
              <a:rPr lang="ru-RU" sz="2400" dirty="0" smtClean="0"/>
              <a:t>Причины снижения:</a:t>
            </a:r>
            <a:br>
              <a:rPr lang="ru-RU" sz="2400" dirty="0" smtClean="0"/>
            </a:br>
            <a:r>
              <a:rPr lang="ru-RU" sz="2400" dirty="0" smtClean="0"/>
              <a:t>1. Кровопотери. У женщин – обильные месячные.</a:t>
            </a:r>
            <a:br>
              <a:rPr lang="ru-RU" sz="2400" dirty="0" smtClean="0"/>
            </a:br>
            <a:r>
              <a:rPr lang="ru-RU" sz="2400" dirty="0" smtClean="0"/>
              <a:t>2. Проблемы с пищеварением.</a:t>
            </a:r>
            <a:br>
              <a:rPr lang="ru-RU" sz="2400" dirty="0" smtClean="0"/>
            </a:br>
            <a:r>
              <a:rPr lang="ru-RU" sz="2400" dirty="0" smtClean="0"/>
              <a:t>3. Проблемы с почками.</a:t>
            </a:r>
            <a:br>
              <a:rPr lang="ru-RU" sz="2400" dirty="0" smtClean="0"/>
            </a:br>
            <a:r>
              <a:rPr lang="ru-RU" sz="2400" dirty="0" smtClean="0"/>
              <a:t>4. Химическая и лучевая терапия.</a:t>
            </a:r>
            <a:br>
              <a:rPr lang="ru-RU" sz="2400" dirty="0" smtClean="0"/>
            </a:br>
            <a:r>
              <a:rPr lang="ru-RU" sz="2400" dirty="0" smtClean="0"/>
              <a:t>5. Общая слабость.</a:t>
            </a:r>
            <a:br>
              <a:rPr lang="ru-RU" sz="2400" dirty="0" smtClean="0"/>
            </a:br>
            <a:r>
              <a:rPr lang="ru-RU" sz="2400" u="sng" dirty="0" smtClean="0"/>
              <a:t>Травы, усиливающие синтез эритроцитов</a:t>
            </a:r>
            <a:r>
              <a:rPr lang="ru-RU" sz="2400" dirty="0" smtClean="0"/>
              <a:t>: медуница, крапива, рябина, шиповник, яблоки, боярышник, лист моркови, лист винограда, </a:t>
            </a:r>
            <a:r>
              <a:rPr lang="ru-RU" sz="2400" dirty="0" err="1" smtClean="0"/>
              <a:t>арония</a:t>
            </a:r>
            <a:r>
              <a:rPr lang="ru-RU" sz="2400" dirty="0" smtClean="0"/>
              <a:t> (черноплодная рябина), петрушка, гречиха, спорыш.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вижение лимф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26" y="285728"/>
            <a:ext cx="6489570" cy="628654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14290"/>
            <a:ext cx="7737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Форменные элементы крови. Лейкоциты.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785794"/>
            <a:ext cx="7858180" cy="56323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Синтезируются в красном костном мозге. Часть переходит в кровяное русло, часть – в лимфатическую систему.</a:t>
            </a:r>
            <a:br>
              <a:rPr lang="ru-RU" sz="2400" dirty="0" smtClean="0"/>
            </a:br>
            <a:r>
              <a:rPr lang="ru-RU" sz="2400" dirty="0" smtClean="0"/>
              <a:t>Участвуют в иммунном ответе, распознавании инфекции, уничтожают клетки возбудителей, участвуют в аллергической реакции (как начало, так и подавление). В случае вирусной инфекции уничтожается заражённая клетка. Также уничтожают неправильные клетки и старые клетки. Могут выходить из кровеносного русла в ткани. </a:t>
            </a:r>
            <a:br>
              <a:rPr lang="ru-RU" sz="2400" dirty="0" smtClean="0"/>
            </a:br>
            <a:r>
              <a:rPr lang="ru-RU" sz="2400" dirty="0" smtClean="0"/>
              <a:t>Соотношение разных типов лейкоцитов – диагностический признак.</a:t>
            </a:r>
            <a:br>
              <a:rPr lang="ru-RU" sz="2400" dirty="0" smtClean="0"/>
            </a:br>
            <a:r>
              <a:rPr lang="ru-RU" sz="2400" u="sng" dirty="0" smtClean="0"/>
              <a:t>Причины снижения</a:t>
            </a:r>
            <a:r>
              <a:rPr lang="ru-RU" sz="2400" dirty="0" smtClean="0"/>
              <a:t>: общая слабость, химиотерапия и лучевая терапия при онкологии. </a:t>
            </a:r>
            <a:br>
              <a:rPr lang="ru-RU" sz="2400" dirty="0" smtClean="0"/>
            </a:br>
            <a:r>
              <a:rPr lang="ru-RU" sz="2400" u="sng" dirty="0" smtClean="0"/>
              <a:t>Причины повышения</a:t>
            </a:r>
            <a:r>
              <a:rPr lang="ru-RU" sz="2400" dirty="0" smtClean="0"/>
              <a:t>: инфекция, лейкоз.</a:t>
            </a:r>
          </a:p>
          <a:p>
            <a:r>
              <a:rPr lang="ru-RU" sz="2400" u="sng" dirty="0" smtClean="0"/>
              <a:t>Травы, повышающие синтез лейкоцитов</a:t>
            </a:r>
            <a:r>
              <a:rPr lang="ru-RU" sz="2400" dirty="0" smtClean="0"/>
              <a:t>: донник, астрагал, солодка, софора.</a:t>
            </a:r>
            <a:endParaRPr lang="ru-RU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14290"/>
            <a:ext cx="7980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Форменные элементы крови. Тромбоциты.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071546"/>
            <a:ext cx="8143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Синтезируются в красном костном мозге путём «</a:t>
            </a:r>
            <a:r>
              <a:rPr lang="ru-RU" sz="2400" dirty="0" err="1" smtClean="0"/>
              <a:t>отшнуровывания</a:t>
            </a:r>
            <a:r>
              <a:rPr lang="ru-RU" sz="2400" dirty="0" smtClean="0"/>
              <a:t>» от крупных клеток. Живут 5-8 дней утилизируются в печени и селезёнке. Участвуют в образовании тромба.</a:t>
            </a:r>
            <a:br>
              <a:rPr lang="ru-RU" sz="2400" dirty="0" smtClean="0"/>
            </a:br>
            <a:r>
              <a:rPr lang="ru-RU" sz="2400" dirty="0" smtClean="0"/>
              <a:t>В активную форму переходят по химическим сигналам, говорящих о повреждении клетки (коллаген, тромбин и др.).</a:t>
            </a:r>
            <a:br>
              <a:rPr lang="ru-RU" sz="2400" dirty="0" smtClean="0"/>
            </a:br>
            <a:r>
              <a:rPr lang="ru-RU" sz="2400" dirty="0" smtClean="0"/>
              <a:t>Причины снижения: общая слабость, поражение костного мозга (химиотерапия, лучевая терапия).</a:t>
            </a:r>
            <a:br>
              <a:rPr lang="ru-RU" sz="2400" dirty="0" smtClean="0"/>
            </a:br>
            <a:r>
              <a:rPr lang="ru-RU" sz="2400" u="sng" dirty="0" smtClean="0"/>
              <a:t>Травы, усиливающие выработку тромбоцитов</a:t>
            </a:r>
            <a:r>
              <a:rPr lang="ru-RU" sz="2400" dirty="0" smtClean="0"/>
              <a:t>: тысячелистник, крапива.</a:t>
            </a:r>
            <a:endParaRPr lang="ru-RU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071678"/>
            <a:ext cx="7733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Благодарю за внимание!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оение сосуд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14356"/>
            <a:ext cx="8796324" cy="55039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8860" y="0"/>
            <a:ext cx="396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Как устроены сосуды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ritrocity_alcohol_ja_rus_alkogol_v_krovialkogolnaya_zavisimost_spirt_alkogolizm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5" y="1214422"/>
            <a:ext cx="4279423" cy="2786082"/>
          </a:xfrm>
          <a:prstGeom prst="rect">
            <a:avLst/>
          </a:prstGeom>
        </p:spPr>
      </p:pic>
      <p:pic>
        <p:nvPicPr>
          <p:cNvPr id="3" name="Рисунок 2" descr="capillary-with-red-blood-cells-in-single-file--endothelium--human-scalp-400x-139802607-5ac13f82c5542e003780f5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214422"/>
            <a:ext cx="3714424" cy="27860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8860" y="142852"/>
            <a:ext cx="396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Как устроены сосуды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4000504"/>
            <a:ext cx="4214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Артерия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При сжатии внутренняя оболочка образует складки.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43570" y="4000504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Капилляр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Стенка из одного слоя клеток.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бота венозных клапанов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785794"/>
            <a:ext cx="7358114" cy="55333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7686" y="3214686"/>
            <a:ext cx="65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85918" y="785794"/>
            <a:ext cx="1047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 сердцу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6248" y="5072074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Клапан закрыт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0"/>
            <a:ext cx="8619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Работа венозных клапанов и мышечная помпа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5786454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Работа клапанов во время сокращения мышц нижних конечностей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72132" y="5934670"/>
            <a:ext cx="3143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Работа клапанов во время расслабления мышц нижних конечностей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7951576" cy="30003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28926" y="214290"/>
            <a:ext cx="317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Тканевый обмен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857628"/>
            <a:ext cx="8572560" cy="28007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Большинство капилляров имеют непрерывную стенку.</a:t>
            </a:r>
            <a:br>
              <a:rPr lang="ru-RU" sz="2200" dirty="0" smtClean="0"/>
            </a:br>
            <a:r>
              <a:rPr lang="ru-RU" sz="2200" dirty="0" smtClean="0"/>
              <a:t>Там, где идёт более интенсивный обмен содержимым (почечные клубочки, кишечник, железы внутренней секреции и др.) у капилляров есть очень тонкие участки – </a:t>
            </a:r>
            <a:r>
              <a:rPr lang="ru-RU" sz="2200" dirty="0" err="1" smtClean="0"/>
              <a:t>фенестры</a:t>
            </a:r>
            <a:r>
              <a:rPr lang="ru-RU" sz="2200" dirty="0" smtClean="0"/>
              <a:t>, через которые вещества легче проходят. </a:t>
            </a:r>
            <a:br>
              <a:rPr lang="ru-RU" sz="2200" dirty="0" smtClean="0"/>
            </a:br>
            <a:r>
              <a:rPr lang="ru-RU" sz="2200" dirty="0" smtClean="0"/>
              <a:t>Там, где происходит кроветворение (красный костный мозг, селезёнка, печень) есть широкие перфорированные </a:t>
            </a:r>
            <a:r>
              <a:rPr lang="ru-RU" sz="2200" dirty="0" smtClean="0"/>
              <a:t>капилляры </a:t>
            </a:r>
            <a:r>
              <a:rPr lang="ru-RU" sz="2200" dirty="0" smtClean="0"/>
              <a:t>с щелями в стенках, через которые могут проходить клетки крови.</a:t>
            </a:r>
            <a:endParaRPr lang="ru-RU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348" y="1000108"/>
            <a:ext cx="7715304" cy="48936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Артерии. </a:t>
            </a:r>
            <a:r>
              <a:rPr lang="ru-RU" sz="2400" dirty="0" smtClean="0"/>
              <a:t>Кровь движется за счёт сердечных сокращений + за счёт сокращения мышечных волокон артерии, при этом давление в артерии поднимается.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u="sng" dirty="0" smtClean="0"/>
              <a:t>Вены</a:t>
            </a:r>
            <a:r>
              <a:rPr lang="ru-RU" sz="2400" dirty="0" smtClean="0"/>
              <a:t>. Кровь движется за счёт</a:t>
            </a:r>
            <a:r>
              <a:rPr lang="ru-RU" sz="2400" dirty="0" smtClean="0"/>
              <a:t> </a:t>
            </a:r>
            <a:r>
              <a:rPr lang="ru-RU" sz="2400" dirty="0" smtClean="0"/>
              <a:t>сердечных </a:t>
            </a:r>
            <a:r>
              <a:rPr lang="ru-RU" sz="2400" dirty="0" smtClean="0"/>
              <a:t>сокращений + </a:t>
            </a:r>
            <a:r>
              <a:rPr lang="ru-RU" sz="2400" dirty="0" smtClean="0"/>
              <a:t>дыхательные движения (на выдохе и вдохе меняется давление в грудной клетке) + за </a:t>
            </a:r>
            <a:r>
              <a:rPr lang="ru-RU" sz="2400" dirty="0" smtClean="0"/>
              <a:t>счёт сокращений </a:t>
            </a:r>
            <a:r>
              <a:rPr lang="ru-RU" sz="2400" dirty="0" smtClean="0"/>
              <a:t>скелетных мышц и работы клапанов.</a:t>
            </a:r>
            <a:br>
              <a:rPr lang="ru-RU" sz="2400" dirty="0" smtClean="0"/>
            </a:br>
            <a:r>
              <a:rPr lang="ru-RU" sz="2400" dirty="0" smtClean="0"/>
              <a:t>Вне мышц (мозг, подкожные вены) – только за счёт сердечных сокращений и дыхательных движений.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u="sng" dirty="0" smtClean="0"/>
              <a:t>Капилляры</a:t>
            </a:r>
            <a:r>
              <a:rPr lang="ru-RU" sz="2400" dirty="0" smtClean="0"/>
              <a:t>. Кровь движется за счёт разницы давления в артериальном и венозном русле.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643174" y="142852"/>
            <a:ext cx="3227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Движение крови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42852"/>
            <a:ext cx="8075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Что мешает нормальному движению крови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285852" y="1214422"/>
            <a:ext cx="7000924" cy="3108543"/>
          </a:xfrm>
          <a:prstGeom prst="rect">
            <a:avLst/>
          </a:prstGeom>
          <a:ln w="1905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457200" indent="-457200">
              <a:buSzPct val="100000"/>
              <a:buAutoNum type="arabicPeriod"/>
              <a:defRPr sz="2300"/>
            </a:pPr>
            <a:r>
              <a:rPr lang="ru-RU" sz="2800" dirty="0" smtClean="0"/>
              <a:t>Проблемы с текучестью крови.</a:t>
            </a:r>
          </a:p>
          <a:p>
            <a:pPr marL="457200" indent="-457200">
              <a:buSzPct val="100000"/>
              <a:buAutoNum type="arabicPeriod" startAt="2"/>
              <a:defRPr sz="2300"/>
            </a:pPr>
            <a:r>
              <a:rPr lang="ru-RU" sz="2800" dirty="0" smtClean="0"/>
              <a:t>Нарушена работа стенок сосудов.</a:t>
            </a:r>
          </a:p>
          <a:p>
            <a:pPr marL="457200" indent="-457200">
              <a:buSzPct val="100000"/>
              <a:buAutoNum type="arabicPeriod" startAt="2"/>
              <a:defRPr sz="2300"/>
            </a:pPr>
            <a:r>
              <a:rPr lang="ru-RU" sz="2800" dirty="0" smtClean="0"/>
              <a:t>Есть механические препятствия для </a:t>
            </a:r>
            <a:r>
              <a:rPr lang="ru-RU" sz="2800" dirty="0" smtClean="0"/>
              <a:t>кровотока.</a:t>
            </a:r>
            <a:endParaRPr lang="ru-RU" sz="2800" dirty="0" smtClean="0"/>
          </a:p>
          <a:p>
            <a:pPr marL="514350" indent="-514350">
              <a:buSzPct val="100000"/>
              <a:buAutoNum type="arabicPeriod" startAt="4"/>
              <a:defRPr sz="2300"/>
            </a:pPr>
            <a:r>
              <a:rPr lang="ru-RU" sz="2800" dirty="0" smtClean="0"/>
              <a:t>Плохая </a:t>
            </a:r>
            <a:r>
              <a:rPr lang="ru-RU" sz="2800" dirty="0" smtClean="0"/>
              <a:t>работа сердца.</a:t>
            </a:r>
          </a:p>
          <a:p>
            <a:pPr marL="514350" indent="-514350">
              <a:buSzPct val="100000"/>
              <a:buAutoNum type="arabicPeriod" startAt="4"/>
              <a:defRPr sz="2300"/>
            </a:pPr>
            <a:r>
              <a:rPr lang="ru-RU" sz="2800" dirty="0" smtClean="0"/>
              <a:t>Слабая работа скелетных мышц</a:t>
            </a:r>
            <a:r>
              <a:rPr lang="ru-RU" sz="2800" dirty="0" smtClean="0"/>
              <a:t>.</a:t>
            </a:r>
          </a:p>
          <a:p>
            <a:pPr marL="514350" indent="-514350">
              <a:buSzPct val="100000"/>
              <a:buAutoNum type="arabicPeriod" startAt="4"/>
              <a:defRPr sz="2300"/>
            </a:pPr>
            <a:r>
              <a:rPr lang="ru-RU" sz="2800" dirty="0" smtClean="0"/>
              <a:t>Отёки. </a:t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2678</TotalTime>
  <Words>1141</Words>
  <PresentationFormat>Экран (4:3)</PresentationFormat>
  <Paragraphs>184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Olga</cp:lastModifiedBy>
  <cp:revision>14</cp:revision>
  <dcterms:created xsi:type="dcterms:W3CDTF">2026-03-23T12:09:27Z</dcterms:created>
  <dcterms:modified xsi:type="dcterms:W3CDTF">2026-03-25T08:50:51Z</dcterms:modified>
</cp:coreProperties>
</file>