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88" r:id="rId3"/>
    <p:sldId id="259" r:id="rId4"/>
    <p:sldId id="257" r:id="rId5"/>
    <p:sldId id="290" r:id="rId6"/>
    <p:sldId id="261" r:id="rId7"/>
    <p:sldId id="289" r:id="rId8"/>
    <p:sldId id="260" r:id="rId9"/>
    <p:sldId id="262" r:id="rId10"/>
    <p:sldId id="263" r:id="rId11"/>
    <p:sldId id="291" r:id="rId12"/>
    <p:sldId id="264" r:id="rId13"/>
    <p:sldId id="265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5" r:id="rId35"/>
    <p:sldId id="313" r:id="rId36"/>
    <p:sldId id="314" r:id="rId37"/>
    <p:sldId id="26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ADFA0-72FA-4435-AFCE-B2EDDFBA4DB3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13C5C-04A6-4465-A0F9-F94882F57A1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3C5C-04A6-4465-A0F9-F94882F57A1E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3" y="714356"/>
            <a:ext cx="814393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Почки и выделительная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система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Использование трав при проблемах почек.</a:t>
            </a:r>
            <a:endParaRPr lang="en-US" sz="4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4929198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Лекция 6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000504"/>
            <a:ext cx="2315037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214290"/>
            <a:ext cx="3003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Гломерулонефрит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000108"/>
            <a:ext cx="8364341" cy="46166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Причины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2400" dirty="0" smtClean="0"/>
              <a:t> инфекция, интоксикация, аутоиммунные процессы.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571612"/>
            <a:ext cx="8286808" cy="341632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Что делать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ru-RU" sz="2400" dirty="0" smtClean="0"/>
              <a:t> Пить </a:t>
            </a:r>
            <a:r>
              <a:rPr lang="ru-RU" sz="2400" dirty="0" err="1" smtClean="0"/>
              <a:t>противоинфекционные</a:t>
            </a:r>
            <a:r>
              <a:rPr lang="ru-RU" sz="2400" dirty="0" smtClean="0"/>
              <a:t> травы.</a:t>
            </a:r>
          </a:p>
          <a:p>
            <a:pPr>
              <a:buFontTx/>
              <a:buChar char="-"/>
            </a:pPr>
            <a:r>
              <a:rPr lang="ru-RU" sz="2400" dirty="0" smtClean="0"/>
              <a:t> Пить травы, поддерживающие сосуды (улучшающие регенерацию).</a:t>
            </a:r>
          </a:p>
          <a:p>
            <a:pPr>
              <a:buFontTx/>
              <a:buChar char="-"/>
            </a:pPr>
            <a:r>
              <a:rPr lang="ru-RU" sz="2400" dirty="0" smtClean="0"/>
              <a:t> Пить травы, улучшающие работу почек.</a:t>
            </a:r>
          </a:p>
          <a:p>
            <a:pPr>
              <a:buFontTx/>
              <a:buChar char="-"/>
            </a:pPr>
            <a:r>
              <a:rPr lang="ru-RU" sz="2400" dirty="0" smtClean="0"/>
              <a:t> Соблюдать диету, пить травы, уменьшающие интоксикацию.</a:t>
            </a:r>
          </a:p>
          <a:p>
            <a:pPr>
              <a:buFontTx/>
              <a:buChar char="-"/>
            </a:pPr>
            <a:r>
              <a:rPr lang="ru-RU" sz="2400" dirty="0" smtClean="0"/>
              <a:t> Пить успокаивающие </a:t>
            </a:r>
            <a:r>
              <a:rPr lang="ru-RU" sz="2400" dirty="0" smtClean="0"/>
              <a:t>травы. 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 Пить противоаллергические </a:t>
            </a:r>
            <a:r>
              <a:rPr lang="ru-RU" sz="2400" dirty="0" smtClean="0"/>
              <a:t>травы</a:t>
            </a:r>
            <a:r>
              <a:rPr lang="ru-RU" sz="2400" dirty="0" smtClean="0"/>
              <a:t> и травы, снижающие выработку антител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5357826"/>
            <a:ext cx="8286808" cy="120032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/>
              <a:t>Гломерулонефрит</a:t>
            </a:r>
            <a:r>
              <a:rPr lang="ru-RU" sz="2400" dirty="0" smtClean="0"/>
              <a:t> может привести к хронической почечной недостаточности. Если это происходит, работаем, как с </a:t>
            </a:r>
            <a:r>
              <a:rPr lang="ru-RU" sz="2400" dirty="0" err="1" smtClean="0"/>
              <a:t>гломерулонефритом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40" y="1428738"/>
            <a:ext cx="142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928670"/>
            <a:ext cx="8072493" cy="433965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300" b="1" u="sng" dirty="0" smtClean="0">
                <a:solidFill>
                  <a:schemeClr val="accent3">
                    <a:lumMod val="50000"/>
                  </a:schemeClr>
                </a:solidFill>
              </a:rPr>
              <a:t>«Почечные» </a:t>
            </a:r>
            <a:r>
              <a:rPr lang="ru-RU" sz="2300" b="1" u="sng" dirty="0" err="1" smtClean="0">
                <a:solidFill>
                  <a:schemeClr val="accent3">
                    <a:lumMod val="50000"/>
                  </a:schemeClr>
                </a:solidFill>
              </a:rPr>
              <a:t>противоинфекционные</a:t>
            </a:r>
            <a:r>
              <a:rPr lang="ru-RU" sz="2300" b="1" u="sng" dirty="0" smtClean="0">
                <a:solidFill>
                  <a:schemeClr val="accent3">
                    <a:lumMod val="50000"/>
                  </a:schemeClr>
                </a:solidFill>
              </a:rPr>
              <a:t> травы:</a:t>
            </a:r>
            <a:endParaRPr lang="ru-RU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300" dirty="0" smtClean="0"/>
              <a:t>Толокнянка, лист брусники, </a:t>
            </a:r>
            <a:r>
              <a:rPr lang="ru-RU" sz="2300" dirty="0" err="1" smtClean="0"/>
              <a:t>шикша</a:t>
            </a:r>
            <a:r>
              <a:rPr lang="ru-RU" sz="2300" dirty="0" smtClean="0"/>
              <a:t>, кора осины и тополя, лист берёзы (зрелый), лист и корневища кубышки, семена укропа</a:t>
            </a:r>
            <a:r>
              <a:rPr lang="ru-RU" sz="2300" dirty="0" smtClean="0"/>
              <a:t>, </a:t>
            </a:r>
            <a:r>
              <a:rPr lang="ru-RU" sz="2300" dirty="0" smtClean="0"/>
              <a:t>побеги черники, </a:t>
            </a:r>
            <a:r>
              <a:rPr lang="ru-RU" sz="2300" dirty="0" err="1" smtClean="0"/>
              <a:t>грушанка</a:t>
            </a:r>
            <a:r>
              <a:rPr lang="ru-RU" sz="2300" dirty="0" smtClean="0"/>
              <a:t>, вереск, лист </a:t>
            </a:r>
            <a:r>
              <a:rPr lang="ru-RU" sz="2300" dirty="0" smtClean="0"/>
              <a:t>грецкого ореха, плоды можжевельника.</a:t>
            </a:r>
          </a:p>
          <a:p>
            <a:endParaRPr lang="ru-RU" sz="2300" dirty="0" smtClean="0"/>
          </a:p>
          <a:p>
            <a:r>
              <a:rPr lang="ru-RU" sz="2300" b="1" u="sng" dirty="0" smtClean="0">
                <a:solidFill>
                  <a:schemeClr val="accent3">
                    <a:lumMod val="50000"/>
                  </a:schemeClr>
                </a:solidFill>
              </a:rPr>
              <a:t>Травы, улучшающие работу почек:</a:t>
            </a:r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300" dirty="0" smtClean="0"/>
              <a:t>яснотка, </a:t>
            </a:r>
            <a:r>
              <a:rPr lang="ru-RU" sz="2300" dirty="0" smtClean="0"/>
              <a:t>зеленчук, </a:t>
            </a:r>
            <a:r>
              <a:rPr lang="ru-RU" sz="2300" dirty="0" err="1" smtClean="0"/>
              <a:t>эрва</a:t>
            </a:r>
            <a:r>
              <a:rPr lang="ru-RU" sz="2300" dirty="0" smtClean="0"/>
              <a:t> </a:t>
            </a:r>
            <a:r>
              <a:rPr lang="ru-RU" sz="2300" dirty="0" smtClean="0"/>
              <a:t>шерстистая, </a:t>
            </a:r>
            <a:r>
              <a:rPr lang="ru-RU" sz="2300" dirty="0" err="1" smtClean="0"/>
              <a:t>ортосифон</a:t>
            </a:r>
            <a:r>
              <a:rPr lang="ru-RU" sz="2300" dirty="0" smtClean="0"/>
              <a:t>, котовник, мелисса, </a:t>
            </a:r>
            <a:r>
              <a:rPr lang="ru-RU" sz="2300" dirty="0" smtClean="0"/>
              <a:t>мята, лист </a:t>
            </a:r>
            <a:r>
              <a:rPr lang="ru-RU" sz="2300" dirty="0" smtClean="0"/>
              <a:t>смородины, </a:t>
            </a:r>
            <a:r>
              <a:rPr lang="ru-RU" sz="2300" dirty="0" smtClean="0"/>
              <a:t>подорожник (лист и семена), </a:t>
            </a:r>
            <a:r>
              <a:rPr lang="ru-RU" sz="2300" dirty="0" smtClean="0"/>
              <a:t>лист </a:t>
            </a:r>
            <a:r>
              <a:rPr lang="ru-RU" sz="2300" dirty="0" smtClean="0"/>
              <a:t>и корни лопуха</a:t>
            </a:r>
            <a:r>
              <a:rPr lang="ru-RU" sz="2300" dirty="0" smtClean="0"/>
              <a:t>, </a:t>
            </a:r>
            <a:r>
              <a:rPr lang="ru-RU" sz="2300" dirty="0" smtClean="0"/>
              <a:t>лист одуванчика, корневище </a:t>
            </a:r>
            <a:r>
              <a:rPr lang="ru-RU" sz="2300" dirty="0" smtClean="0"/>
              <a:t>частухи подорожниковой, кардамон, имбирь, корица, </a:t>
            </a:r>
            <a:r>
              <a:rPr lang="ru-RU" sz="2300" dirty="0" err="1" smtClean="0"/>
              <a:t>леспедеца</a:t>
            </a:r>
            <a:r>
              <a:rPr lang="ru-RU" sz="2300" dirty="0" smtClean="0"/>
              <a:t>, золотой ус, </a:t>
            </a:r>
            <a:r>
              <a:rPr lang="ru-RU" sz="2300" dirty="0" err="1" smtClean="0"/>
              <a:t>репешок</a:t>
            </a:r>
            <a:r>
              <a:rPr lang="ru-RU" sz="2300" dirty="0" smtClean="0"/>
              <a:t>, золотарник, иван-чай, подмаренник и др.</a:t>
            </a:r>
            <a:endParaRPr lang="ru-RU" sz="2300" dirty="0"/>
          </a:p>
        </p:txBody>
      </p:sp>
      <p:sp>
        <p:nvSpPr>
          <p:cNvPr id="8" name="TextBox 7"/>
          <p:cNvSpPr txBox="1"/>
          <p:nvPr/>
        </p:nvSpPr>
        <p:spPr>
          <a:xfrm>
            <a:off x="2714612" y="142852"/>
            <a:ext cx="3607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«Почечные» травы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amium_album_Jasnota_biała_2019-04-28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714357"/>
            <a:ext cx="2893239" cy="3857652"/>
          </a:xfrm>
          <a:prstGeom prst="rect">
            <a:avLst/>
          </a:prstGeom>
        </p:spPr>
      </p:pic>
      <p:pic>
        <p:nvPicPr>
          <p:cNvPr id="5" name="Рисунок 4" descr="Lamium maculat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19" y="714356"/>
            <a:ext cx="5143536" cy="3857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8926" y="142852"/>
            <a:ext cx="3702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Яснотки разных видов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4500570"/>
            <a:ext cx="18922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Яснотка белая</a:t>
            </a:r>
            <a:endParaRPr lang="ru-RU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4786314" y="4500570"/>
            <a:ext cx="23810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Яснотка пятнистая</a:t>
            </a:r>
            <a:endParaRPr lang="ru-RU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5000636"/>
            <a:ext cx="8429684" cy="150810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300" b="1" u="sng" dirty="0" smtClean="0">
                <a:solidFill>
                  <a:schemeClr val="accent3">
                    <a:lumMod val="50000"/>
                  </a:schemeClr>
                </a:solidFill>
              </a:rPr>
              <a:t>Действие.</a:t>
            </a:r>
            <a:r>
              <a:rPr lang="ru-RU" sz="2300" dirty="0" smtClean="0"/>
              <a:t> Противовоспалительное, сокращает гладкую мускулатуру, улучшает фильтрацию мочи, мочегонное, применяется при </a:t>
            </a:r>
            <a:r>
              <a:rPr lang="ru-RU" sz="2300" dirty="0" err="1" smtClean="0"/>
              <a:t>гломерулонефритах</a:t>
            </a:r>
            <a:r>
              <a:rPr lang="ru-RU" sz="2300" dirty="0" smtClean="0"/>
              <a:t> и хронической почечной недостаточности. Разбивает слизи, отхаркивающее. </a:t>
            </a:r>
            <a:endParaRPr lang="ru-RU" sz="2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584_0a6d74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714356"/>
            <a:ext cx="3357903" cy="45720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6248" y="1428736"/>
            <a:ext cx="4500594" cy="341632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«При хронической почечной недостаточности жёлтая яснотка, </a:t>
            </a:r>
            <a:r>
              <a:rPr lang="ru-RU" sz="2400" dirty="0" smtClean="0"/>
              <a:t>смешанная в равных частях</a:t>
            </a:r>
          </a:p>
          <a:p>
            <a:r>
              <a:rPr lang="ru-RU" sz="2400" dirty="0" smtClean="0"/>
              <a:t>с подмаренником и золотарником, дает наилучшие результаты. </a:t>
            </a:r>
            <a:endParaRPr lang="ru-RU" sz="2400" dirty="0" smtClean="0"/>
          </a:p>
          <a:p>
            <a:r>
              <a:rPr lang="ru-RU" sz="2400" dirty="0" smtClean="0"/>
              <a:t>Если </a:t>
            </a:r>
            <a:r>
              <a:rPr lang="ru-RU" sz="2400" dirty="0" smtClean="0"/>
              <a:t>нет </a:t>
            </a:r>
            <a:r>
              <a:rPr lang="ru-RU" sz="2400" dirty="0" smtClean="0"/>
              <a:t>желтой яснотки</a:t>
            </a:r>
            <a:r>
              <a:rPr lang="ru-RU" sz="2400" dirty="0" smtClean="0"/>
              <a:t>, можно взять </a:t>
            </a:r>
            <a:r>
              <a:rPr lang="ru-RU" sz="2400" dirty="0" smtClean="0"/>
              <a:t>белую».</a:t>
            </a:r>
            <a:br>
              <a:rPr lang="ru-RU" sz="2400" dirty="0" smtClean="0"/>
            </a:br>
            <a:r>
              <a:rPr lang="ru-RU" sz="2400" dirty="0" smtClean="0"/>
              <a:t>Мария </a:t>
            </a:r>
            <a:r>
              <a:rPr lang="ru-RU" sz="2400" dirty="0" err="1" smtClean="0"/>
              <a:t>Трэбэн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72066" y="214290"/>
            <a:ext cx="29214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Зеленчук жёлтый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(жёлтая яснотка)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928670"/>
            <a:ext cx="7929618" cy="2569934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300" b="1" u="sng" dirty="0" smtClean="0"/>
              <a:t>Если в моче эритроциты</a:t>
            </a:r>
            <a:r>
              <a:rPr lang="ru-RU" sz="2300" b="1" u="sng" dirty="0" smtClean="0"/>
              <a:t>: </a:t>
            </a:r>
            <a:endParaRPr lang="ru-RU" sz="2300" dirty="0" smtClean="0"/>
          </a:p>
          <a:p>
            <a:r>
              <a:rPr lang="ru-RU" sz="2300" dirty="0" smtClean="0"/>
              <a:t>Тысячелистник, кора калины, крапива, </a:t>
            </a:r>
            <a:r>
              <a:rPr lang="ru-RU" sz="2300" dirty="0" smtClean="0"/>
              <a:t>лист </a:t>
            </a:r>
            <a:r>
              <a:rPr lang="ru-RU" sz="2300" dirty="0" smtClean="0"/>
              <a:t>бадана</a:t>
            </a:r>
            <a:r>
              <a:rPr lang="ru-RU" sz="2300" dirty="0" smtClean="0"/>
              <a:t>. </a:t>
            </a:r>
            <a:endParaRPr lang="ru-RU" sz="2300" dirty="0" smtClean="0"/>
          </a:p>
          <a:p>
            <a:r>
              <a:rPr lang="ru-RU" sz="2300" dirty="0"/>
              <a:t/>
            </a:r>
            <a:br>
              <a:rPr lang="ru-RU" sz="2300" dirty="0"/>
            </a:br>
            <a:r>
              <a:rPr lang="ru-RU" sz="2300" b="1" u="sng" dirty="0" smtClean="0"/>
              <a:t>При </a:t>
            </a:r>
            <a:r>
              <a:rPr lang="ru-RU" sz="2300" b="1" u="sng" dirty="0" err="1" smtClean="0"/>
              <a:t>гломерулонефрите</a:t>
            </a:r>
            <a:r>
              <a:rPr lang="ru-RU" sz="2300" b="1" u="sng" dirty="0" smtClean="0"/>
              <a:t> не рекомендуется </a:t>
            </a:r>
            <a:r>
              <a:rPr lang="ru-RU" sz="2300" dirty="0" smtClean="0"/>
              <a:t>пить травы, богатые смолами (хвойные, почки берёзы, осины, тополя) и травы, богатые кремнием (хвощи, спорыш в больших </a:t>
            </a:r>
            <a:r>
              <a:rPr lang="ru-RU" sz="2300" dirty="0" smtClean="0"/>
              <a:t>дозировках, злаки с жёсткими листьями).</a:t>
            </a:r>
            <a:endParaRPr lang="ru-RU" sz="2300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3643314"/>
            <a:ext cx="7929618" cy="2215991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При любых почечных проблемах начинают откладываться соли. </a:t>
            </a:r>
          </a:p>
          <a:p>
            <a:r>
              <a:rPr lang="ru-RU" sz="2300" dirty="0" smtClean="0"/>
              <a:t>Поэтому в любой почечный сбор добавляем </a:t>
            </a:r>
            <a:r>
              <a:rPr lang="ru-RU" sz="2300" u="sng" dirty="0" err="1" smtClean="0"/>
              <a:t>солегонные</a:t>
            </a:r>
            <a:r>
              <a:rPr lang="ru-RU" sz="2300" u="sng" dirty="0" smtClean="0"/>
              <a:t> травы</a:t>
            </a:r>
            <a:r>
              <a:rPr lang="ru-RU" sz="2300" dirty="0" smtClean="0"/>
              <a:t>: сабельник, спорыш, лист или цветки сирени, корни шиповника, корневища марены, корни и стебли подсолнечника, лист ясеня, веточки оливы и др.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6050" y="214290"/>
            <a:ext cx="3410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Гломерулонефрит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1000108"/>
            <a:ext cx="5429288" cy="5047536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300" dirty="0" smtClean="0"/>
              <a:t>Яснотка – 5-6 частей</a:t>
            </a:r>
          </a:p>
          <a:p>
            <a:pPr marL="457200" indent="-457200"/>
            <a:r>
              <a:rPr lang="ru-RU" sz="2300" dirty="0" smtClean="0"/>
              <a:t>Побеги черники 3 части</a:t>
            </a:r>
          </a:p>
          <a:p>
            <a:pPr marL="457200" indent="-457200"/>
            <a:r>
              <a:rPr lang="ru-RU" sz="2300" dirty="0" smtClean="0"/>
              <a:t>Кора осины (смолоть) – 3 части</a:t>
            </a:r>
          </a:p>
          <a:p>
            <a:pPr marL="457200" indent="-457200"/>
            <a:r>
              <a:rPr lang="ru-RU" sz="2300" dirty="0" smtClean="0"/>
              <a:t>Толокнянка (смолоть) – 3 части</a:t>
            </a:r>
          </a:p>
          <a:p>
            <a:pPr marL="457200" indent="-457200"/>
            <a:r>
              <a:rPr lang="ru-RU" sz="2300" dirty="0" smtClean="0"/>
              <a:t>Донник – 1-3 части</a:t>
            </a:r>
          </a:p>
          <a:p>
            <a:pPr marL="457200" indent="-457200"/>
            <a:r>
              <a:rPr lang="ru-RU" sz="2300" dirty="0" smtClean="0"/>
              <a:t>Календула – 3-5 частей</a:t>
            </a:r>
          </a:p>
          <a:p>
            <a:pPr marL="457200" indent="-457200"/>
            <a:r>
              <a:rPr lang="ru-RU" sz="2300" dirty="0" smtClean="0"/>
              <a:t>Таволга – 3-5 частей</a:t>
            </a:r>
          </a:p>
          <a:p>
            <a:pPr marL="457200" indent="-457200"/>
            <a:r>
              <a:rPr lang="ru-RU" sz="2300" dirty="0" smtClean="0"/>
              <a:t>Фиалка – 1 часть</a:t>
            </a:r>
          </a:p>
          <a:p>
            <a:pPr marL="457200" indent="-457200"/>
            <a:r>
              <a:rPr lang="ru-RU" sz="2300" dirty="0" smtClean="0"/>
              <a:t>Череда – 2-3 части</a:t>
            </a:r>
          </a:p>
          <a:p>
            <a:pPr marL="457200" indent="-457200"/>
            <a:r>
              <a:rPr lang="ru-RU" sz="2300" dirty="0" smtClean="0"/>
              <a:t>Тысячелистник </a:t>
            </a:r>
            <a:r>
              <a:rPr lang="ru-RU" sz="2300" dirty="0" smtClean="0"/>
              <a:t>– </a:t>
            </a:r>
            <a:r>
              <a:rPr lang="ru-RU" sz="2300" dirty="0" smtClean="0"/>
              <a:t>1-3 </a:t>
            </a:r>
            <a:r>
              <a:rPr lang="ru-RU" sz="2300" dirty="0" smtClean="0"/>
              <a:t>части</a:t>
            </a:r>
          </a:p>
          <a:p>
            <a:pPr marL="457200" indent="-457200"/>
            <a:r>
              <a:rPr lang="ru-RU" sz="2300" dirty="0" smtClean="0"/>
              <a:t>Лапчатка </a:t>
            </a:r>
            <a:r>
              <a:rPr lang="ru-RU" sz="2300" dirty="0" smtClean="0"/>
              <a:t>гусиная – 4 </a:t>
            </a:r>
            <a:r>
              <a:rPr lang="ru-RU" sz="2300" dirty="0" smtClean="0"/>
              <a:t>части</a:t>
            </a:r>
          </a:p>
          <a:p>
            <a:pPr marL="457200" indent="-457200"/>
            <a:r>
              <a:rPr lang="ru-RU" sz="2300" dirty="0" err="1" smtClean="0"/>
              <a:t>Зюзник</a:t>
            </a:r>
            <a:r>
              <a:rPr lang="ru-RU" sz="2300" dirty="0" smtClean="0"/>
              <a:t> </a:t>
            </a:r>
            <a:r>
              <a:rPr lang="ru-RU" sz="2300" dirty="0" smtClean="0"/>
              <a:t>– 5 </a:t>
            </a:r>
            <a:r>
              <a:rPr lang="ru-RU" sz="2300" dirty="0" smtClean="0"/>
              <a:t>частей</a:t>
            </a:r>
          </a:p>
          <a:p>
            <a:pPr marL="457200" indent="-457200"/>
            <a:r>
              <a:rPr lang="ru-RU" sz="2300" dirty="0" smtClean="0"/>
              <a:t>Сирень </a:t>
            </a:r>
            <a:r>
              <a:rPr lang="ru-RU" sz="2300" dirty="0" smtClean="0"/>
              <a:t>– 2-3 </a:t>
            </a:r>
            <a:r>
              <a:rPr lang="ru-RU" sz="2300" dirty="0" smtClean="0"/>
              <a:t>части</a:t>
            </a:r>
          </a:p>
          <a:p>
            <a:pPr marL="457200" indent="-457200"/>
            <a:r>
              <a:rPr lang="ru-RU" sz="2300" dirty="0" smtClean="0"/>
              <a:t>Имбирь – </a:t>
            </a:r>
            <a:r>
              <a:rPr lang="ru-RU" sz="2300" dirty="0" smtClean="0"/>
              <a:t>¼ части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5852" y="214290"/>
            <a:ext cx="6156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Пример сбора при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гломерулонефрите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95509" y="3244334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–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1000108"/>
            <a:ext cx="7715304" cy="4893647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Причины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/>
              <a:t>Инфекция – самая частая причина.</a:t>
            </a:r>
          </a:p>
          <a:p>
            <a:pPr>
              <a:buFontTx/>
              <a:buChar char="-"/>
            </a:pPr>
            <a:r>
              <a:rPr lang="ru-RU" sz="2400" dirty="0" smtClean="0"/>
              <a:t>Интоксикация.</a:t>
            </a:r>
            <a:endParaRPr lang="ru-RU" sz="2400" dirty="0" smtClean="0"/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Что </a:t>
            </a: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делать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/>
              <a:t> Пить </a:t>
            </a:r>
            <a:r>
              <a:rPr lang="ru-RU" sz="2400" dirty="0" err="1" smtClean="0"/>
              <a:t>противоинфекционные</a:t>
            </a:r>
            <a:r>
              <a:rPr lang="ru-RU" sz="2400" dirty="0" smtClean="0"/>
              <a:t> травы.</a:t>
            </a:r>
          </a:p>
          <a:p>
            <a:pPr>
              <a:buFontTx/>
              <a:buChar char="-"/>
            </a:pPr>
            <a:r>
              <a:rPr lang="ru-RU" sz="2400" dirty="0" smtClean="0"/>
              <a:t> Пить травы, поддерживающие сосуды (улучшающие регенерацию).</a:t>
            </a:r>
          </a:p>
          <a:p>
            <a:pPr>
              <a:buFontTx/>
              <a:buChar char="-"/>
            </a:pPr>
            <a:r>
              <a:rPr lang="ru-RU" sz="2400" dirty="0" smtClean="0"/>
              <a:t> Пить травы, улучшающие работу почек.</a:t>
            </a:r>
          </a:p>
          <a:p>
            <a:pPr>
              <a:buFontTx/>
              <a:buChar char="-"/>
            </a:pPr>
            <a:r>
              <a:rPr lang="ru-RU" sz="2400" dirty="0" smtClean="0"/>
              <a:t> Соблюдать диету, пить травы, уменьшающие интоксикацию.</a:t>
            </a:r>
          </a:p>
          <a:p>
            <a:pPr>
              <a:buFontTx/>
              <a:buChar char="-"/>
            </a:pPr>
            <a:r>
              <a:rPr lang="ru-RU" sz="2400" dirty="0" smtClean="0"/>
              <a:t>Пить противоаллергические травы.</a:t>
            </a:r>
          </a:p>
          <a:p>
            <a:pPr>
              <a:buFontTx/>
              <a:buChar char="-"/>
            </a:pPr>
            <a:r>
              <a:rPr lang="ru-RU" sz="2400" dirty="0" smtClean="0"/>
              <a:t>Пить </a:t>
            </a:r>
            <a:r>
              <a:rPr lang="ru-RU" sz="2400" dirty="0" err="1" smtClean="0"/>
              <a:t>солегонные</a:t>
            </a:r>
            <a:r>
              <a:rPr lang="ru-RU" sz="2400" dirty="0" smtClean="0"/>
              <a:t> травы.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786050" y="214290"/>
            <a:ext cx="2318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Пиелонефрит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928670"/>
            <a:ext cx="8215370" cy="4893647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dirty="0" smtClean="0"/>
              <a:t>Яснотка – 5-6 частей</a:t>
            </a:r>
          </a:p>
          <a:p>
            <a:pPr marL="457200" indent="-457200"/>
            <a:r>
              <a:rPr lang="ru-RU" sz="2400" dirty="0" smtClean="0"/>
              <a:t>Побеги черники 3 части</a:t>
            </a:r>
          </a:p>
          <a:p>
            <a:pPr marL="457200" indent="-457200"/>
            <a:r>
              <a:rPr lang="ru-RU" sz="2400" dirty="0" smtClean="0"/>
              <a:t>Кора осины (смолоть) – 3 части</a:t>
            </a:r>
          </a:p>
          <a:p>
            <a:pPr marL="457200" indent="-457200"/>
            <a:r>
              <a:rPr lang="ru-RU" sz="2400" dirty="0" smtClean="0"/>
              <a:t>Плоды можжевельника обыкновенного (смолоть) – </a:t>
            </a:r>
            <a:r>
              <a:rPr lang="ru-RU" sz="2400" dirty="0" smtClean="0"/>
              <a:t>1-2 части</a:t>
            </a:r>
            <a:endParaRPr lang="ru-RU" sz="2400" dirty="0" smtClean="0"/>
          </a:p>
          <a:p>
            <a:pPr marL="457200" indent="-457200"/>
            <a:r>
              <a:rPr lang="ru-RU" sz="2400" dirty="0" smtClean="0"/>
              <a:t>Толокнянка (смолоть) – 3 части</a:t>
            </a:r>
          </a:p>
          <a:p>
            <a:pPr marL="457200" indent="-457200"/>
            <a:r>
              <a:rPr lang="ru-RU" sz="2400" dirty="0" smtClean="0"/>
              <a:t>Донник – 1-3 части</a:t>
            </a:r>
          </a:p>
          <a:p>
            <a:pPr marL="457200" indent="-457200"/>
            <a:r>
              <a:rPr lang="ru-RU" sz="2400" dirty="0" smtClean="0"/>
              <a:t>Календула – 3-5 частей</a:t>
            </a:r>
          </a:p>
          <a:p>
            <a:pPr marL="457200" indent="-457200"/>
            <a:r>
              <a:rPr lang="ru-RU" sz="2400" dirty="0" smtClean="0"/>
              <a:t>Таволга – 3-5 частей</a:t>
            </a:r>
          </a:p>
          <a:p>
            <a:pPr marL="457200" indent="-457200"/>
            <a:r>
              <a:rPr lang="ru-RU" sz="2400" dirty="0" smtClean="0"/>
              <a:t>Спорыш – 3-5 частей</a:t>
            </a:r>
          </a:p>
          <a:p>
            <a:pPr marL="457200" indent="-457200"/>
            <a:r>
              <a:rPr lang="ru-RU" sz="2400" dirty="0" smtClean="0"/>
              <a:t>Чага - 1-3 части</a:t>
            </a:r>
          </a:p>
          <a:p>
            <a:pPr marL="457200" indent="-457200"/>
            <a:r>
              <a:rPr lang="ru-RU" sz="2400" dirty="0" smtClean="0"/>
              <a:t>Лапчатка </a:t>
            </a:r>
            <a:r>
              <a:rPr lang="ru-RU" sz="2400" dirty="0" err="1" smtClean="0"/>
              <a:t>гусинная</a:t>
            </a:r>
            <a:r>
              <a:rPr lang="ru-RU" sz="2400" dirty="0" smtClean="0"/>
              <a:t> 4 части</a:t>
            </a:r>
          </a:p>
          <a:p>
            <a:pPr marL="457200" indent="-457200"/>
            <a:r>
              <a:rPr lang="ru-RU" sz="2400" dirty="0" smtClean="0"/>
              <a:t>Сирень 1-2 части</a:t>
            </a:r>
          </a:p>
          <a:p>
            <a:pPr marL="457200" indent="-457200"/>
            <a:r>
              <a:rPr lang="ru-RU" sz="2400" dirty="0" smtClean="0"/>
              <a:t>Имбирь ¼ части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5852" y="214290"/>
            <a:ext cx="6156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Пример сбора при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гломерулонефрите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48" y="857232"/>
            <a:ext cx="7929618" cy="4893647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Причины.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Врождённые особенности развития.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Хронические воспалительные заболевания</a:t>
            </a:r>
          </a:p>
          <a:p>
            <a:r>
              <a:rPr lang="ru-RU" sz="2400" dirty="0" smtClean="0"/>
              <a:t>3.   Общее ослабление организма по разным причинам:</a:t>
            </a:r>
          </a:p>
          <a:p>
            <a:pPr>
              <a:buFontTx/>
              <a:buChar char="-"/>
            </a:pPr>
            <a:r>
              <a:rPr lang="ru-RU" sz="2400" dirty="0" smtClean="0"/>
              <a:t> Стресс, особенно длительный;</a:t>
            </a:r>
          </a:p>
          <a:p>
            <a:pPr>
              <a:buFontTx/>
              <a:buChar char="-"/>
            </a:pPr>
            <a:r>
              <a:rPr lang="ru-RU" sz="2400" dirty="0" smtClean="0"/>
              <a:t> Страхи (в том числе – детские);</a:t>
            </a:r>
          </a:p>
          <a:p>
            <a:pPr>
              <a:buFontTx/>
              <a:buChar char="-"/>
            </a:pPr>
            <a:r>
              <a:rPr lang="ru-RU" sz="2400" dirty="0" smtClean="0"/>
              <a:t> Старость;</a:t>
            </a:r>
          </a:p>
          <a:p>
            <a:pPr>
              <a:buFontTx/>
              <a:buChar char="-"/>
            </a:pPr>
            <a:r>
              <a:rPr lang="ru-RU" sz="2400" dirty="0" smtClean="0"/>
              <a:t> Голод, избыточные диеты, избыточные посты, иногда –вегетарианство;</a:t>
            </a:r>
          </a:p>
          <a:p>
            <a:pPr>
              <a:buFontTx/>
              <a:buChar char="-"/>
            </a:pPr>
            <a:r>
              <a:rPr lang="ru-RU" sz="2400" dirty="0" smtClean="0"/>
              <a:t> Ослабление после болезни;</a:t>
            </a:r>
          </a:p>
          <a:p>
            <a:pPr>
              <a:buFontTx/>
              <a:buChar char="-"/>
            </a:pPr>
            <a:r>
              <a:rPr lang="ru-RU" sz="2400" dirty="0" smtClean="0"/>
              <a:t> Слабая работа сердца;</a:t>
            </a:r>
          </a:p>
          <a:p>
            <a:pPr>
              <a:buFontTx/>
              <a:buChar char="-"/>
            </a:pPr>
            <a:r>
              <a:rPr lang="ru-RU" sz="2400" dirty="0" smtClean="0"/>
              <a:t> Ослабление при избыточной нагрузке, как физической, так и умственной.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57488" y="142852"/>
            <a:ext cx="2688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Пустота почек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662" y="1071546"/>
            <a:ext cx="7429552" cy="2677656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Что делать с точки зрения традиционной китайской </a:t>
            </a: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медицины.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/>
              <a:t>Согревать (восполнять </a:t>
            </a:r>
            <a:r>
              <a:rPr lang="ru-RU" sz="2400" dirty="0" err="1" smtClean="0"/>
              <a:t>ян</a:t>
            </a:r>
            <a:r>
              <a:rPr lang="ru-RU" sz="2400" dirty="0" smtClean="0"/>
              <a:t> почек).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Восполнять </a:t>
            </a:r>
            <a:r>
              <a:rPr lang="ru-RU" sz="2400" dirty="0" err="1" smtClean="0"/>
              <a:t>ци</a:t>
            </a:r>
            <a:r>
              <a:rPr lang="ru-RU" sz="2400" dirty="0" smtClean="0"/>
              <a:t> и улучшать восприятие </a:t>
            </a:r>
            <a:r>
              <a:rPr lang="ru-RU" sz="2400" dirty="0" err="1" smtClean="0"/>
              <a:t>ци</a:t>
            </a:r>
            <a:r>
              <a:rPr lang="ru-RU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Восполнять </a:t>
            </a:r>
            <a:r>
              <a:rPr lang="ru-RU" sz="2400" dirty="0" err="1" smtClean="0"/>
              <a:t>цзин</a:t>
            </a:r>
            <a:r>
              <a:rPr lang="ru-RU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Увлажнять (восполнять </a:t>
            </a:r>
            <a:r>
              <a:rPr lang="ru-RU" sz="2400" dirty="0" err="1" smtClean="0"/>
              <a:t>инь</a:t>
            </a:r>
            <a:r>
              <a:rPr lang="ru-RU" sz="2400" dirty="0" smtClean="0"/>
              <a:t> почек).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Выводить лишнюю воду.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5852" y="4000504"/>
            <a:ext cx="6786610" cy="150810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При любом варианте слабости почек в рецепте сбора должны быть травы, выполняющие все эти функции. </a:t>
            </a:r>
          </a:p>
          <a:p>
            <a:pPr algn="ctr"/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Смещаем только акценты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latin typeface="Lato Light Italic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6116" y="285728"/>
            <a:ext cx="2688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Пустота почек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оч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857232"/>
            <a:ext cx="7808938" cy="56305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4546" y="214290"/>
            <a:ext cx="3038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Строение почки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285728"/>
            <a:ext cx="8215370" cy="2308324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Травы, согревающие почки: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/>
              <a:t>кардамон, имбирь, корица, </a:t>
            </a:r>
            <a:r>
              <a:rPr lang="ru-RU" sz="2400" dirty="0" smtClean="0"/>
              <a:t>гвоздика, чёрный перец, ядрышки </a:t>
            </a:r>
            <a:r>
              <a:rPr lang="ru-RU" sz="2400" dirty="0" smtClean="0"/>
              <a:t>грецкого ореха, семена лука (дозировка – в пределах чайной ложки), лист горянки</a:t>
            </a:r>
            <a:r>
              <a:rPr lang="en-US" sz="2400" dirty="0" smtClean="0"/>
              <a:t> </a:t>
            </a:r>
            <a:r>
              <a:rPr lang="ru-RU" sz="2400" dirty="0" smtClean="0"/>
              <a:t>(</a:t>
            </a:r>
            <a:r>
              <a:rPr lang="en-US" sz="2400" i="1" dirty="0" err="1" smtClean="0"/>
              <a:t>Epimedium</a:t>
            </a:r>
            <a:r>
              <a:rPr lang="en-US" sz="2400" dirty="0" smtClean="0"/>
              <a:t>)</a:t>
            </a:r>
            <a:r>
              <a:rPr lang="ru-RU" sz="2400" dirty="0" smtClean="0"/>
              <a:t>, барбарис (плоды, лист, побеги, корни), астрагал, </a:t>
            </a:r>
            <a:r>
              <a:rPr lang="ru-RU" sz="2400" dirty="0" err="1" smtClean="0"/>
              <a:t>карагана</a:t>
            </a:r>
            <a:r>
              <a:rPr lang="ru-RU" sz="2400" dirty="0" smtClean="0"/>
              <a:t>, </a:t>
            </a:r>
            <a:r>
              <a:rPr lang="ru-RU" sz="2400" dirty="0" smtClean="0"/>
              <a:t>девясил, дягиль.</a:t>
            </a:r>
            <a:endParaRPr lang="ru-RU" sz="2400" dirty="0" smtClean="0"/>
          </a:p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Продукты </a:t>
            </a: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животного происхождения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2400" dirty="0" smtClean="0"/>
              <a:t>пантокрин, желатин.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2714620"/>
            <a:ext cx="8215370" cy="3046988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Травы, восполняющие </a:t>
            </a:r>
            <a:r>
              <a:rPr lang="ru-RU" sz="2400" b="1" u="sng" dirty="0" err="1" smtClean="0">
                <a:solidFill>
                  <a:schemeClr val="accent3">
                    <a:lumMod val="50000"/>
                  </a:schemeClr>
                </a:solidFill>
              </a:rPr>
              <a:t>ци</a:t>
            </a: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ru-RU" sz="2400" b="1" u="sng" dirty="0" err="1" smtClean="0">
                <a:solidFill>
                  <a:schemeClr val="accent3">
                    <a:lumMod val="50000"/>
                  </a:schemeClr>
                </a:solidFill>
              </a:rPr>
              <a:t>цзин</a:t>
            </a: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 почек: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/>
              <a:t>плоды шиповника</a:t>
            </a:r>
            <a:r>
              <a:rPr lang="ru-RU" sz="2400" dirty="0" smtClean="0"/>
              <a:t>, </a:t>
            </a:r>
            <a:r>
              <a:rPr lang="ru-RU" sz="2400" dirty="0" smtClean="0"/>
              <a:t>кизила, шелковицы, авокадо, </a:t>
            </a:r>
            <a:r>
              <a:rPr lang="ru-RU" sz="2400" dirty="0" err="1" smtClean="0"/>
              <a:t>карагана</a:t>
            </a:r>
            <a:r>
              <a:rPr lang="ru-RU" sz="2400" dirty="0" smtClean="0"/>
              <a:t>, астрагал, солодка, финики, семена подорожника, семена крапивы, кедровый орех, просо, чёрный кунжут, адонис, </a:t>
            </a:r>
            <a:r>
              <a:rPr lang="ru-RU" sz="2400" dirty="0" err="1" smtClean="0"/>
              <a:t>грушанка</a:t>
            </a:r>
            <a:r>
              <a:rPr lang="ru-RU" sz="2400" dirty="0" smtClean="0"/>
              <a:t>, зверобой</a:t>
            </a:r>
            <a:r>
              <a:rPr lang="ru-RU" sz="2400" dirty="0" smtClean="0"/>
              <a:t>, слоевища </a:t>
            </a:r>
            <a:r>
              <a:rPr lang="ru-RU" sz="2400" dirty="0" err="1" smtClean="0"/>
              <a:t>цетрарии</a:t>
            </a:r>
            <a:r>
              <a:rPr lang="ru-RU" sz="2400" dirty="0" smtClean="0"/>
              <a:t>, </a:t>
            </a:r>
            <a:r>
              <a:rPr lang="ru-RU" sz="2400" dirty="0" err="1" smtClean="0"/>
              <a:t>Аралиевые</a:t>
            </a:r>
            <a:r>
              <a:rPr lang="ru-RU" sz="2400" dirty="0" smtClean="0"/>
              <a:t> (женьшень, заманиха, элеутерококк, аралия</a:t>
            </a:r>
            <a:r>
              <a:rPr lang="ru-RU" sz="2400" dirty="0" smtClean="0"/>
              <a:t>), </a:t>
            </a:r>
            <a:r>
              <a:rPr lang="ru-RU" sz="2400" dirty="0" smtClean="0"/>
              <a:t>девясил, </a:t>
            </a:r>
            <a:r>
              <a:rPr lang="ru-RU" sz="2400" dirty="0" smtClean="0"/>
              <a:t>корень лопуха.</a:t>
            </a:r>
            <a:endParaRPr lang="ru-RU" sz="2400" dirty="0" smtClean="0"/>
          </a:p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Продукты животного происхождения</a:t>
            </a:r>
            <a:r>
              <a:rPr lang="ru-RU" sz="2400" u="sng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2400" dirty="0" smtClean="0"/>
              <a:t> рыба, морепродукты,                 перга, маточное молочко.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571480"/>
            <a:ext cx="8001056" cy="1938992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Травы, восполняющие </a:t>
            </a:r>
            <a:r>
              <a:rPr lang="ru-RU" sz="2400" b="1" u="sng" dirty="0" err="1" smtClean="0">
                <a:solidFill>
                  <a:schemeClr val="accent3">
                    <a:lumMod val="50000"/>
                  </a:schemeClr>
                </a:solidFill>
              </a:rPr>
              <a:t>инь</a:t>
            </a: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 почек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/>
              <a:t>яснотка, зеленчук, лист берёзы, лист лопуха, лист и семена подорожника, </a:t>
            </a:r>
            <a:r>
              <a:rPr lang="ru-RU" sz="2400" dirty="0" err="1" smtClean="0"/>
              <a:t>шикша</a:t>
            </a:r>
            <a:r>
              <a:rPr lang="ru-RU" sz="2400" dirty="0" smtClean="0"/>
              <a:t>, вереск, яснотка, </a:t>
            </a:r>
            <a:r>
              <a:rPr lang="ru-RU" sz="2400" dirty="0" err="1" smtClean="0"/>
              <a:t>ортосифон</a:t>
            </a:r>
            <a:r>
              <a:rPr lang="ru-RU" sz="2400" dirty="0" smtClean="0"/>
              <a:t>, мелисса, </a:t>
            </a:r>
            <a:r>
              <a:rPr lang="ru-RU" sz="2400" dirty="0" smtClean="0"/>
              <a:t>мята, </a:t>
            </a:r>
            <a:r>
              <a:rPr lang="ru-RU" sz="2400" dirty="0" smtClean="0"/>
              <a:t>спаржа, женьшень</a:t>
            </a:r>
            <a:r>
              <a:rPr lang="ru-RU" sz="2400" dirty="0" smtClean="0"/>
              <a:t>, </a:t>
            </a:r>
            <a:r>
              <a:rPr lang="ru-RU" sz="2400" dirty="0" smtClean="0"/>
              <a:t>корневища пиона</a:t>
            </a:r>
            <a:r>
              <a:rPr lang="ru-RU" sz="2400" dirty="0" smtClean="0"/>
              <a:t>, синеголовник, </a:t>
            </a:r>
            <a:r>
              <a:rPr lang="ru-RU" sz="2400" dirty="0" smtClean="0"/>
              <a:t>сныть</a:t>
            </a:r>
            <a:r>
              <a:rPr lang="ru-RU" sz="2400" dirty="0" smtClean="0"/>
              <a:t>, </a:t>
            </a:r>
            <a:r>
              <a:rPr lang="ru-RU" sz="2400" dirty="0" err="1" smtClean="0"/>
              <a:t>володушка</a:t>
            </a:r>
            <a:r>
              <a:rPr lang="ru-RU" sz="2400" dirty="0" smtClean="0"/>
              <a:t>, </a:t>
            </a:r>
            <a:r>
              <a:rPr lang="ru-RU" sz="2400" dirty="0" smtClean="0"/>
              <a:t>корневища </a:t>
            </a:r>
            <a:r>
              <a:rPr lang="ru-RU" sz="2400" dirty="0" smtClean="0"/>
              <a:t>пырея, чёрный кунжут </a:t>
            </a:r>
            <a:r>
              <a:rPr lang="ru-RU" sz="2400" dirty="0" smtClean="0"/>
              <a:t>и др.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48" y="2571744"/>
            <a:ext cx="8001056" cy="2308324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Травы, выводящие лишнюю воду: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/>
              <a:t>подорожник, лист смородины, лист берёзы, лист толокнянки, </a:t>
            </a:r>
            <a:r>
              <a:rPr lang="ru-RU" sz="2400" dirty="0" smtClean="0"/>
              <a:t>таволга, лист </a:t>
            </a:r>
            <a:r>
              <a:rPr lang="ru-RU" sz="2400" dirty="0" smtClean="0"/>
              <a:t>брусники, </a:t>
            </a:r>
            <a:r>
              <a:rPr lang="ru-RU" sz="2400" dirty="0" err="1" smtClean="0"/>
              <a:t>шикша</a:t>
            </a:r>
            <a:r>
              <a:rPr lang="ru-RU" sz="2400" dirty="0" smtClean="0"/>
              <a:t>, мята, адонис, хвощ, вербейник, первоцвет, иван-чай, спорыш, трутовики (берёзовый, лиственничная губка), чага, арбуз, </a:t>
            </a:r>
            <a:r>
              <a:rPr lang="ru-RU" sz="2400" dirty="0" smtClean="0"/>
              <a:t>лист лопуха, дурнишник, кукурузные </a:t>
            </a:r>
            <a:r>
              <a:rPr lang="ru-RU" sz="2400" dirty="0" smtClean="0"/>
              <a:t>рыльца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32" y="928670"/>
            <a:ext cx="4857784" cy="5262979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dirty="0" smtClean="0"/>
              <a:t>Астрагал – 2 части</a:t>
            </a:r>
          </a:p>
          <a:p>
            <a:pPr marL="457200" indent="-457200"/>
            <a:r>
              <a:rPr lang="ru-RU" sz="2400" dirty="0" smtClean="0"/>
              <a:t>Дягиль – 2 части</a:t>
            </a:r>
          </a:p>
          <a:p>
            <a:pPr marL="457200" indent="-457200"/>
            <a:r>
              <a:rPr lang="ru-RU" sz="2400" dirty="0" smtClean="0"/>
              <a:t>Пион – 2 </a:t>
            </a:r>
            <a:r>
              <a:rPr lang="ru-RU" sz="2400" dirty="0" smtClean="0"/>
              <a:t>части</a:t>
            </a:r>
          </a:p>
          <a:p>
            <a:pPr marL="457200" indent="-457200"/>
            <a:r>
              <a:rPr lang="ru-RU" sz="2400" dirty="0" smtClean="0"/>
              <a:t>Корень лопуха – 2 часть</a:t>
            </a:r>
            <a:endParaRPr lang="ru-RU" sz="2400" dirty="0" smtClean="0"/>
          </a:p>
          <a:p>
            <a:pPr marL="457200" indent="-457200"/>
            <a:r>
              <a:rPr lang="ru-RU" sz="2400" dirty="0" smtClean="0"/>
              <a:t>Чага – 4 части</a:t>
            </a:r>
          </a:p>
          <a:p>
            <a:pPr marL="457200" indent="-457200"/>
            <a:r>
              <a:rPr lang="ru-RU" sz="2400" dirty="0" smtClean="0"/>
              <a:t>Лист смородины – 2 </a:t>
            </a:r>
            <a:r>
              <a:rPr lang="ru-RU" sz="2400" dirty="0" smtClean="0"/>
              <a:t>части</a:t>
            </a:r>
          </a:p>
          <a:p>
            <a:pPr marL="457200" indent="-457200"/>
            <a:r>
              <a:rPr lang="ru-RU" sz="2400" dirty="0" smtClean="0"/>
              <a:t>Лист подорожника – 2 части</a:t>
            </a:r>
            <a:endParaRPr lang="ru-RU" sz="2400" dirty="0" smtClean="0"/>
          </a:p>
          <a:p>
            <a:pPr marL="457200" indent="-457200"/>
            <a:r>
              <a:rPr lang="ru-RU" sz="2400" dirty="0" smtClean="0"/>
              <a:t>Яснотка </a:t>
            </a:r>
            <a:r>
              <a:rPr lang="ru-RU" sz="2400" dirty="0" smtClean="0"/>
              <a:t>– 4 части</a:t>
            </a:r>
          </a:p>
          <a:p>
            <a:pPr marL="457200" indent="-457200"/>
            <a:r>
              <a:rPr lang="ru-RU" sz="2400" dirty="0" smtClean="0"/>
              <a:t>Толокнянка 1-3 части</a:t>
            </a:r>
          </a:p>
          <a:p>
            <a:pPr marL="457200" indent="-457200"/>
            <a:r>
              <a:rPr lang="ru-RU" sz="2400" dirty="0" smtClean="0"/>
              <a:t>Спорыш – 5 частей</a:t>
            </a:r>
          </a:p>
          <a:p>
            <a:pPr marL="457200" indent="-457200"/>
            <a:r>
              <a:rPr lang="ru-RU" sz="2400" dirty="0" smtClean="0"/>
              <a:t>Лист лопуха </a:t>
            </a:r>
            <a:r>
              <a:rPr lang="ru-RU" sz="2400" dirty="0" smtClean="0"/>
              <a:t>– 4 части</a:t>
            </a:r>
          </a:p>
          <a:p>
            <a:pPr marL="457200" indent="-457200"/>
            <a:r>
              <a:rPr lang="ru-RU" sz="2400" dirty="0" err="1" smtClean="0"/>
              <a:t>Репешок</a:t>
            </a:r>
            <a:r>
              <a:rPr lang="ru-RU" sz="2400" dirty="0" smtClean="0"/>
              <a:t> – 3 части</a:t>
            </a:r>
          </a:p>
          <a:p>
            <a:pPr marL="457200" indent="-457200"/>
            <a:r>
              <a:rPr lang="ru-RU" sz="2400" dirty="0" smtClean="0"/>
              <a:t>Корица – ½ </a:t>
            </a:r>
            <a:r>
              <a:rPr lang="ru-RU" sz="2400" dirty="0" smtClean="0"/>
              <a:t>части</a:t>
            </a:r>
          </a:p>
          <a:p>
            <a:pPr marL="457200" indent="-457200"/>
            <a:r>
              <a:rPr lang="ru-RU" sz="2400" dirty="0" smtClean="0"/>
              <a:t>Имбирь – ½ части</a:t>
            </a:r>
            <a:endParaRPr lang="ru-RU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57356" y="214290"/>
            <a:ext cx="5324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Пример сбора при пустоте почек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857232"/>
            <a:ext cx="7500990" cy="2308324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Причины.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/>
              <a:t>Застой жидкости, вызванный любыми </a:t>
            </a:r>
            <a:r>
              <a:rPr lang="ru-RU" sz="2400" dirty="0" smtClean="0"/>
              <a:t>причинами:</a:t>
            </a:r>
            <a:endParaRPr lang="ru-RU" sz="2400" dirty="0" smtClean="0"/>
          </a:p>
          <a:p>
            <a:pPr marL="342900" indent="-342900">
              <a:buFontTx/>
              <a:buChar char="-"/>
            </a:pPr>
            <a:r>
              <a:rPr lang="az-Cyrl-AZ" sz="2400" dirty="0" smtClean="0"/>
              <a:t>Застой, вызванный воспалением.</a:t>
            </a:r>
            <a:endParaRPr lang="az-Cyrl-AZ" sz="2400" dirty="0" smtClean="0"/>
          </a:p>
          <a:p>
            <a:pPr marL="342900" indent="-342900">
              <a:buFontTx/>
              <a:buChar char="-"/>
            </a:pPr>
            <a:r>
              <a:rPr lang="az-Cyrl-AZ" sz="2400" dirty="0" smtClean="0"/>
              <a:t>Застой в печени и кишечнике.</a:t>
            </a:r>
          </a:p>
          <a:p>
            <a:pPr marL="342900" indent="-342900">
              <a:buFontTx/>
              <a:buChar char="-"/>
            </a:pPr>
            <a:r>
              <a:rPr lang="az-Cyrl-AZ" sz="2400" dirty="0" smtClean="0"/>
              <a:t>Нарушение работы поджелудочной железы.</a:t>
            </a:r>
          </a:p>
          <a:p>
            <a:pPr marL="342900" indent="-342900">
              <a:buFontTx/>
              <a:buChar char="-"/>
            </a:pPr>
            <a:r>
              <a:rPr lang="az-Cyrl-AZ" sz="2400" dirty="0" smtClean="0"/>
              <a:t>Застой в лёгких.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3286124"/>
            <a:ext cx="7500990" cy="2677656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Что делать.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az-Cyrl-AZ" sz="2400" dirty="0" smtClean="0"/>
              <a:t>Разруливать все застойные процессы.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err="1" smtClean="0"/>
              <a:t>Противоинфекционные</a:t>
            </a:r>
            <a:r>
              <a:rPr lang="ru-RU" sz="2400" dirty="0" smtClean="0"/>
              <a:t> травы.</a:t>
            </a:r>
          </a:p>
          <a:p>
            <a:pPr marL="457200" indent="-457200">
              <a:buAutoNum type="arabicPeriod"/>
            </a:pPr>
            <a:r>
              <a:rPr lang="az-Cyrl-AZ" sz="2400" dirty="0" smtClean="0"/>
              <a:t>Мочегонные травы.</a:t>
            </a:r>
          </a:p>
          <a:p>
            <a:pPr marL="457200" indent="-457200">
              <a:buAutoNum type="arabicPeriod"/>
            </a:pPr>
            <a:r>
              <a:rPr lang="az-Cyrl-AZ" sz="2400" dirty="0" smtClean="0"/>
              <a:t>Противовоспалительные </a:t>
            </a:r>
            <a:r>
              <a:rPr lang="az-Cyrl-AZ" sz="2400" dirty="0" smtClean="0"/>
              <a:t>травы.</a:t>
            </a:r>
            <a:endParaRPr lang="az-Cyrl-AZ" sz="2400" dirty="0" smtClean="0"/>
          </a:p>
          <a:p>
            <a:r>
              <a:rPr lang="az-Cyrl-AZ" sz="2400" dirty="0" smtClean="0"/>
              <a:t>5.   Травы, питающие инь почек</a:t>
            </a:r>
            <a:r>
              <a:rPr lang="az-Cyrl-AZ" sz="2400" dirty="0" smtClean="0"/>
              <a:t>.</a:t>
            </a:r>
            <a:br>
              <a:rPr lang="az-Cyrl-AZ" sz="2400" dirty="0" smtClean="0"/>
            </a:br>
            <a:r>
              <a:rPr lang="az-Cyrl-AZ" sz="2400" dirty="0" smtClean="0"/>
              <a:t>6.   Постановка пиявок, массаж, физическая активность.</a:t>
            </a:r>
            <a:endParaRPr lang="ru-RU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000232" y="142852"/>
            <a:ext cx="56650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</a:rPr>
              <a:t>Кисты в почках (и не только там)</a:t>
            </a:r>
            <a:endParaRPr lang="ru-RU" sz="3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857232"/>
            <a:ext cx="7129970" cy="1938992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Причины.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/>
              <a:t>Пустота </a:t>
            </a:r>
            <a:r>
              <a:rPr lang="ru-RU" sz="2400" dirty="0" smtClean="0"/>
              <a:t>почек (общая слабость).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az-Cyrl-AZ" sz="2400" dirty="0" smtClean="0"/>
              <a:t>Нарушение работы пищеварительного тракта (поджелудочная железа, кишечник).</a:t>
            </a:r>
          </a:p>
          <a:p>
            <a:pPr marL="457200" indent="-457200">
              <a:buAutoNum type="arabicPeriod"/>
            </a:pPr>
            <a:r>
              <a:rPr lang="az-Cyrl-AZ" sz="2400" dirty="0" smtClean="0"/>
              <a:t>Гипотиреоз.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14414" y="2786058"/>
            <a:ext cx="7143800" cy="341632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Что делать.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/>
              <a:t>Налаживать работу пищеварительного тракта.</a:t>
            </a:r>
          </a:p>
          <a:p>
            <a:pPr marL="457200" indent="-457200">
              <a:buAutoNum type="arabicPeriod"/>
            </a:pPr>
            <a:r>
              <a:rPr lang="az-Cyrl-AZ" sz="2400" dirty="0" smtClean="0"/>
              <a:t>Налаживать работу почек.</a:t>
            </a:r>
          </a:p>
          <a:p>
            <a:pPr marL="457200" indent="-457200">
              <a:buAutoNum type="arabicPeriod"/>
            </a:pPr>
            <a:r>
              <a:rPr lang="az-Cyrl-AZ" sz="2400" dirty="0" smtClean="0"/>
              <a:t>Поддерживать щитовидную железу (Бобовые – солодка, астрагал, софора японская, дрок; дурнишник).</a:t>
            </a:r>
          </a:p>
          <a:p>
            <a:pPr marL="457200" indent="-457200">
              <a:buAutoNum type="arabicPeriod"/>
            </a:pPr>
            <a:r>
              <a:rPr lang="az-Cyrl-AZ" sz="2400" dirty="0" smtClean="0"/>
              <a:t>Пить травы, улучшающие синтез соединительной ткани.</a:t>
            </a:r>
          </a:p>
          <a:p>
            <a:pPr marL="457200" indent="-457200">
              <a:buAutoNum type="arabicPeriod"/>
            </a:pPr>
            <a:r>
              <a:rPr lang="az-Cyrl-AZ" sz="2400" dirty="0" smtClean="0"/>
              <a:t>Пить травы “тянущие вверх”.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14678" y="214290"/>
            <a:ext cx="30155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</a:rPr>
              <a:t>Опущение почек</a:t>
            </a:r>
            <a:endParaRPr lang="ru-RU" sz="3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2910" y="357166"/>
            <a:ext cx="8001056" cy="1200329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Травы, улучшающие синтез соединительной ткани: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/>
              <a:t>герань (все виды), окопник (лист и корень), синяк, медуница, </a:t>
            </a:r>
            <a:r>
              <a:rPr lang="ru-RU" sz="2400" dirty="0" err="1" smtClean="0"/>
              <a:t>бораго</a:t>
            </a:r>
            <a:r>
              <a:rPr lang="ru-RU" sz="2400" dirty="0" smtClean="0"/>
              <a:t>, живокость высокая, пион.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10" y="1643050"/>
            <a:ext cx="8001056" cy="1200329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Травы, «тянущие вверх», использующиеся при опущениях органов: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/>
              <a:t>кора и лист ольхи, веточки и лист вишни, кора дуба, дербенник, подмаренник цепкий.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10" y="2857496"/>
            <a:ext cx="8001056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При опущении почек часто ощущается дискомфорт в почечной области, когда человек лежит.</a:t>
            </a:r>
          </a:p>
        </p:txBody>
      </p:sp>
      <p:pic>
        <p:nvPicPr>
          <p:cNvPr id="8" name="Рисунок 7" descr="geran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786189"/>
            <a:ext cx="3738431" cy="28225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43372" y="4000504"/>
            <a:ext cx="4500594" cy="230832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Герань луговая</a:t>
            </a:r>
            <a:r>
              <a:rPr lang="ru-RU" sz="2400" dirty="0" smtClean="0"/>
              <a:t>. Противовоспалительное, вяжущее, улучшает синтез соединительной ткани (хрящи, кости, связки, волосы, ногти и др.)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1142984"/>
            <a:ext cx="7929618" cy="4524315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Причины.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/>
              <a:t>Проблемы пищеварения.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Хронические воспалительные заболевания почек.</a:t>
            </a:r>
          </a:p>
          <a:p>
            <a:pPr marL="457200" indent="-457200">
              <a:buAutoNum type="arabicPeriod" startAt="3"/>
            </a:pPr>
            <a:r>
              <a:rPr lang="ru-RU" sz="2400" dirty="0" smtClean="0"/>
              <a:t>Пустота почек.</a:t>
            </a:r>
          </a:p>
          <a:p>
            <a:pPr marL="457200" indent="-457200">
              <a:buAutoNum type="arabicPeriod" startAt="3"/>
            </a:pPr>
            <a:r>
              <a:rPr lang="ru-RU" sz="2400" dirty="0" smtClean="0"/>
              <a:t>Застойные процессы в почках.</a:t>
            </a:r>
          </a:p>
          <a:p>
            <a:pPr marL="457200" indent="-457200">
              <a:buAutoNum type="arabicPeriod" startAt="3"/>
            </a:pPr>
            <a:r>
              <a:rPr lang="ru-RU" sz="2400" dirty="0" smtClean="0"/>
              <a:t>Инфекция.</a:t>
            </a:r>
          </a:p>
          <a:p>
            <a:pPr marL="457200" indent="-457200">
              <a:buAutoNum type="arabicPeriod" startAt="3"/>
            </a:pPr>
            <a:r>
              <a:rPr lang="ru-RU" sz="2400" dirty="0" smtClean="0"/>
              <a:t>Нарушение работы паращитовидных желёз.</a:t>
            </a:r>
          </a:p>
          <a:p>
            <a:pPr marL="457200" indent="-457200">
              <a:buAutoNum type="arabicPeriod" startAt="3"/>
            </a:pPr>
            <a:r>
              <a:rPr lang="ru-RU" sz="2400" dirty="0" smtClean="0"/>
              <a:t>Избыток кальция в крови (приём препаратов кальция, приём витамина </a:t>
            </a:r>
            <a:r>
              <a:rPr lang="en-US" sz="2400" dirty="0" smtClean="0"/>
              <a:t>D3</a:t>
            </a:r>
            <a:r>
              <a:rPr lang="ru-RU" sz="2400" dirty="0" smtClean="0"/>
              <a:t>, сильно кальцинированная вода).</a:t>
            </a:r>
            <a:endParaRPr lang="ru-RU" sz="2400" dirty="0" smtClean="0"/>
          </a:p>
          <a:p>
            <a:pPr marL="457200" indent="-457200">
              <a:buAutoNum type="arabicPeriod" startAt="3"/>
            </a:pPr>
            <a:r>
              <a:rPr lang="ru-RU" sz="2400" dirty="0" smtClean="0"/>
              <a:t>Генетически обусловленные нарушения метаболизма (</a:t>
            </a:r>
            <a:r>
              <a:rPr lang="ru-RU" sz="2400" dirty="0" err="1" smtClean="0"/>
              <a:t>цистиновые</a:t>
            </a:r>
            <a:r>
              <a:rPr lang="ru-RU" sz="2400" dirty="0" smtClean="0"/>
              <a:t> и </a:t>
            </a:r>
            <a:r>
              <a:rPr lang="ru-RU" sz="2400" dirty="0" err="1" smtClean="0"/>
              <a:t>ксантиновые</a:t>
            </a:r>
            <a:r>
              <a:rPr lang="ru-RU" sz="2400" dirty="0" smtClean="0"/>
              <a:t> </a:t>
            </a:r>
            <a:r>
              <a:rPr lang="ru-RU" sz="2400" dirty="0" smtClean="0"/>
              <a:t>камни, встречаются очень редко).</a:t>
            </a:r>
            <a:endParaRPr lang="ru-RU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928926" y="285728"/>
            <a:ext cx="28014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</a:rPr>
              <a:t>Камни в почках</a:t>
            </a:r>
            <a:endParaRPr lang="ru-RU" sz="3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48" y="642918"/>
            <a:ext cx="7858180" cy="3046988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Наиболее часто встречающиеся типы камней.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/>
              <a:t>Оксалаты – кальциевые соли щавелевой кислоты.</a:t>
            </a:r>
          </a:p>
          <a:p>
            <a:pPr marL="457200" indent="-457200">
              <a:buAutoNum type="arabicPeriod"/>
            </a:pPr>
            <a:r>
              <a:rPr lang="ru-RU" sz="2400" dirty="0" err="1" smtClean="0"/>
              <a:t>Ураты</a:t>
            </a:r>
            <a:r>
              <a:rPr lang="ru-RU" sz="2400" dirty="0" smtClean="0"/>
              <a:t> – </a:t>
            </a:r>
            <a:r>
              <a:rPr lang="ru-RU" sz="2400" dirty="0" smtClean="0"/>
              <a:t> </a:t>
            </a:r>
            <a:r>
              <a:rPr lang="en-US" sz="2400" dirty="0" smtClean="0"/>
              <a:t>Na </a:t>
            </a:r>
            <a:r>
              <a:rPr lang="ru-RU" sz="2400" dirty="0" smtClean="0"/>
              <a:t>и </a:t>
            </a:r>
            <a:r>
              <a:rPr lang="ru-RU" sz="2400" dirty="0" smtClean="0"/>
              <a:t>К </a:t>
            </a:r>
            <a:r>
              <a:rPr lang="ru-RU" sz="2400" dirty="0" smtClean="0"/>
              <a:t>соли </a:t>
            </a:r>
            <a:r>
              <a:rPr lang="ru-RU" sz="2400" dirty="0" smtClean="0"/>
              <a:t>мочевой кислоты.</a:t>
            </a:r>
          </a:p>
          <a:p>
            <a:pPr marL="457200" indent="-457200">
              <a:buAutoNum type="arabicPeriod" startAt="3"/>
            </a:pPr>
            <a:r>
              <a:rPr lang="ru-RU" sz="2400" u="sng" dirty="0" err="1" smtClean="0"/>
              <a:t>Струвитные</a:t>
            </a:r>
            <a:r>
              <a:rPr lang="ru-RU" sz="2400" u="sng" dirty="0" smtClean="0"/>
              <a:t> камни </a:t>
            </a:r>
            <a:r>
              <a:rPr lang="ru-RU" sz="2400" dirty="0" smtClean="0"/>
              <a:t>– фосфат магния и аммония. </a:t>
            </a:r>
            <a:endParaRPr lang="ru-RU" sz="2400" dirty="0" smtClean="0"/>
          </a:p>
          <a:p>
            <a:pPr marL="457200" indent="-457200">
              <a:buAutoNum type="arabicPeriod" startAt="3"/>
            </a:pPr>
            <a:r>
              <a:rPr lang="ru-RU" sz="2400" dirty="0" smtClean="0"/>
              <a:t>Фосфаты кальция – соли фосфорной кислоты</a:t>
            </a:r>
            <a:r>
              <a:rPr lang="ru-RU" sz="2400" dirty="0" smtClean="0"/>
              <a:t>. </a:t>
            </a:r>
            <a:endParaRPr lang="ru-RU" sz="2400" dirty="0" smtClean="0"/>
          </a:p>
          <a:p>
            <a:pPr marL="457200" indent="-457200">
              <a:buAutoNum type="arabicPeriod" startAt="3"/>
            </a:pPr>
            <a:r>
              <a:rPr lang="ru-RU" sz="2400" dirty="0" smtClean="0"/>
              <a:t>Карбонатные камни – кальциевые соли угольной </a:t>
            </a:r>
            <a:r>
              <a:rPr lang="ru-RU" sz="2400" dirty="0" smtClean="0"/>
              <a:t>кислоты.</a:t>
            </a:r>
            <a:br>
              <a:rPr lang="ru-RU" sz="2400" dirty="0" smtClean="0"/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1,2 – нарушение обмена веществ; 3,4,5 - инфекция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 descr="uratnye-kamni-6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929066"/>
            <a:ext cx="1571636" cy="1571636"/>
          </a:xfrm>
          <a:prstGeom prst="rect">
            <a:avLst/>
          </a:prstGeom>
        </p:spPr>
      </p:pic>
      <p:pic>
        <p:nvPicPr>
          <p:cNvPr id="9" name="Рисунок 8" descr="fosfatnye-kamni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929066"/>
            <a:ext cx="2052074" cy="1571636"/>
          </a:xfrm>
          <a:prstGeom prst="rect">
            <a:avLst/>
          </a:prstGeom>
        </p:spPr>
      </p:pic>
      <p:pic>
        <p:nvPicPr>
          <p:cNvPr id="10" name="Рисунок 9" descr="оксалаты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3929066"/>
            <a:ext cx="1946124" cy="1571612"/>
          </a:xfrm>
          <a:prstGeom prst="rect">
            <a:avLst/>
          </a:prstGeom>
        </p:spPr>
      </p:pic>
      <p:pic>
        <p:nvPicPr>
          <p:cNvPr id="14" name="Рисунок 13" descr="струвитный камень.jpg_larg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3929066"/>
            <a:ext cx="1485621" cy="20002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8596" y="6286520"/>
            <a:ext cx="6500858" cy="44627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Чаще всего встречаются смешанные камни.</a:t>
            </a:r>
          </a:p>
        </p:txBody>
      </p:sp>
      <p:sp>
        <p:nvSpPr>
          <p:cNvPr id="17" name="TextBox 10"/>
          <p:cNvSpPr txBox="1"/>
          <p:nvPr/>
        </p:nvSpPr>
        <p:spPr>
          <a:xfrm>
            <a:off x="1214414" y="5357826"/>
            <a:ext cx="142876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535353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оксалаты кальция</a:t>
            </a:r>
            <a:endParaRPr sz="2000">
              <a:solidFill>
                <a:schemeClr val="tx1"/>
              </a:solidFill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5000628" y="5500702"/>
            <a:ext cx="142876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535353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фосфаты кальция</a:t>
            </a:r>
            <a:endParaRPr sz="2000">
              <a:solidFill>
                <a:schemeClr val="tx1"/>
              </a:solidFill>
            </a:endParaRPr>
          </a:p>
        </p:txBody>
      </p:sp>
      <p:sp>
        <p:nvSpPr>
          <p:cNvPr id="19" name="TextBox 10"/>
          <p:cNvSpPr txBox="1"/>
          <p:nvPr/>
        </p:nvSpPr>
        <p:spPr>
          <a:xfrm>
            <a:off x="3214678" y="5500702"/>
            <a:ext cx="142876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535353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ураты</a:t>
            </a:r>
            <a:endParaRPr sz="2000">
              <a:solidFill>
                <a:schemeClr val="tx1"/>
              </a:solidFill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6643702" y="5500702"/>
            <a:ext cx="2071702" cy="101566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535353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струвитный</a:t>
            </a:r>
            <a:r>
              <a:rPr lang="ru-RU" sz="2000" dirty="0" smtClean="0">
                <a:solidFill>
                  <a:schemeClr val="tx1"/>
                </a:solidFill>
              </a:rPr>
              <a:t> коралловидный камень</a:t>
            </a:r>
            <a:endParaRPr sz="200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3240" y="0"/>
            <a:ext cx="28014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</a:rPr>
              <a:t>Камни в почках</a:t>
            </a:r>
            <a:endParaRPr lang="ru-RU" sz="3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786" y="1142984"/>
            <a:ext cx="7929618" cy="4524315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Кальциевые камни</a:t>
            </a:r>
          </a:p>
          <a:p>
            <a:pPr indent="-457200">
              <a:buAutoNum type="arabicPeriod"/>
            </a:pPr>
            <a:r>
              <a:rPr lang="ru-RU" sz="2400" dirty="0" smtClean="0"/>
              <a:t>Ограничить употребление продуктов, богатых кальцием, прекратить приём препаратов кальция и препаратов, усиливающих всасывание кальция из кишечника (витамин </a:t>
            </a:r>
            <a:r>
              <a:rPr lang="en-US" sz="2400" dirty="0" smtClean="0"/>
              <a:t>D)</a:t>
            </a:r>
            <a:r>
              <a:rPr lang="ru-RU" sz="2400" dirty="0" smtClean="0"/>
              <a:t>. </a:t>
            </a:r>
          </a:p>
          <a:p>
            <a:pPr indent="-457200">
              <a:buAutoNum type="arabicPeriod"/>
            </a:pPr>
            <a:r>
              <a:rPr lang="ru-RU" sz="2400" dirty="0" smtClean="0"/>
              <a:t>Можно использовать лимонную кислоту – она образует с кальцием растворимые соли (пить домашние лимонады).</a:t>
            </a:r>
          </a:p>
          <a:p>
            <a:pPr indent="-457200">
              <a:buAutoNum type="arabicPeriod"/>
            </a:pPr>
            <a:r>
              <a:rPr lang="ru-RU" sz="2400" dirty="0" smtClean="0"/>
              <a:t>Налаживаем работу пищеварительного тракта.</a:t>
            </a:r>
          </a:p>
          <a:p>
            <a:pPr indent="-457200">
              <a:buAutoNum type="arabicPeriod"/>
            </a:pPr>
            <a:r>
              <a:rPr lang="ru-RU" sz="2400" dirty="0" smtClean="0"/>
              <a:t>Поддерживаем почки.</a:t>
            </a:r>
          </a:p>
          <a:p>
            <a:pPr indent="-457200">
              <a:buAutoNum type="arabicPeriod"/>
            </a:pPr>
            <a:r>
              <a:rPr lang="ru-RU" sz="2400" dirty="0" smtClean="0"/>
              <a:t>Пьём травы, растворяющие камни и одновременно -  </a:t>
            </a:r>
            <a:r>
              <a:rPr lang="ru-RU" sz="2400" dirty="0" err="1" smtClean="0"/>
              <a:t>травы-спазмолитики</a:t>
            </a:r>
            <a:r>
              <a:rPr lang="ru-RU" sz="24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488" y="142852"/>
            <a:ext cx="36615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</a:rPr>
              <a:t>Растворение камней</a:t>
            </a:r>
            <a:endParaRPr lang="ru-RU" sz="3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5786" y="3000372"/>
            <a:ext cx="7929618" cy="2677656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Фосфатные камни и </a:t>
            </a:r>
            <a:r>
              <a:rPr lang="ru-RU" sz="2400" b="1" u="sng" dirty="0" err="1" smtClean="0">
                <a:solidFill>
                  <a:schemeClr val="accent3">
                    <a:lumMod val="50000"/>
                  </a:schemeClr>
                </a:solidFill>
              </a:rPr>
              <a:t>струвиты</a:t>
            </a:r>
            <a:endParaRPr lang="ru-RU" sz="24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 smtClean="0"/>
              <a:t>1. Налаживаем работу пищеварительного тракта.</a:t>
            </a:r>
          </a:p>
          <a:p>
            <a:r>
              <a:rPr lang="ru-RU" sz="2400" dirty="0" smtClean="0"/>
              <a:t>2. Налаживаем работу почек.</a:t>
            </a:r>
            <a:endParaRPr lang="ru-RU" sz="2400" b="1" u="sng" dirty="0" smtClean="0">
              <a:solidFill>
                <a:srgbClr val="41877A"/>
              </a:solidFill>
            </a:endParaRPr>
          </a:p>
          <a:p>
            <a:pPr indent="-457200"/>
            <a:r>
              <a:rPr lang="ru-RU" sz="2400" dirty="0" smtClean="0"/>
              <a:t>3. Пьём </a:t>
            </a:r>
            <a:r>
              <a:rPr lang="ru-RU" sz="2400" dirty="0" err="1" smtClean="0"/>
              <a:t>противоинфекционные</a:t>
            </a:r>
            <a:r>
              <a:rPr lang="ru-RU" sz="2400" dirty="0" smtClean="0"/>
              <a:t> травы. </a:t>
            </a:r>
          </a:p>
          <a:p>
            <a:pPr indent="-457200"/>
            <a:r>
              <a:rPr lang="ru-RU" sz="2400" dirty="0" smtClean="0"/>
              <a:t>4. Пьём травы, подкисляющие мочу (содержащие </a:t>
            </a:r>
            <a:r>
              <a:rPr lang="ru-RU" sz="2400" dirty="0" smtClean="0"/>
              <a:t>арбутин: толокнянку</a:t>
            </a:r>
            <a:r>
              <a:rPr lang="ru-RU" sz="2400" dirty="0" smtClean="0"/>
              <a:t>, бруснику, </a:t>
            </a:r>
            <a:r>
              <a:rPr lang="ru-RU" sz="2400" dirty="0" smtClean="0"/>
              <a:t>вереск, лист </a:t>
            </a:r>
            <a:r>
              <a:rPr lang="ru-RU" sz="2400" dirty="0" smtClean="0"/>
              <a:t>груши, </a:t>
            </a:r>
            <a:r>
              <a:rPr lang="ru-RU" sz="2400" dirty="0" err="1" smtClean="0"/>
              <a:t>грушанку</a:t>
            </a:r>
            <a:r>
              <a:rPr lang="ru-RU" sz="2400" dirty="0" smtClean="0"/>
              <a:t>), корень и побеги барбариса.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786" y="928670"/>
            <a:ext cx="7929618" cy="1938992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err="1" smtClean="0">
                <a:solidFill>
                  <a:schemeClr val="accent3">
                    <a:lumMod val="50000"/>
                  </a:schemeClr>
                </a:solidFill>
              </a:rPr>
              <a:t>Ураты</a:t>
            </a:r>
            <a:endParaRPr lang="ru-RU" sz="24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indent="-457200">
              <a:buAutoNum type="arabicPeriod"/>
            </a:pPr>
            <a:r>
              <a:rPr lang="ru-RU" sz="2400" dirty="0" smtClean="0"/>
              <a:t>Налаживаем работу печени.</a:t>
            </a:r>
          </a:p>
          <a:p>
            <a:pPr indent="-457200">
              <a:buAutoNum type="arabicPeriod"/>
            </a:pPr>
            <a:r>
              <a:rPr lang="ru-RU" sz="2400" dirty="0" smtClean="0"/>
              <a:t>Налаживаем работу почек.</a:t>
            </a:r>
          </a:p>
          <a:p>
            <a:pPr indent="-457200">
              <a:buFontTx/>
              <a:buAutoNum type="arabicPeriod"/>
            </a:pPr>
            <a:r>
              <a:rPr lang="ru-RU" sz="2400" dirty="0" smtClean="0"/>
              <a:t>Пьём травы, растворяющие камни и одновременно -  </a:t>
            </a:r>
            <a:r>
              <a:rPr lang="ru-RU" sz="2400" dirty="0" err="1" smtClean="0"/>
              <a:t>травы-спазмолитики</a:t>
            </a:r>
            <a:r>
              <a:rPr lang="ru-RU" sz="2400" dirty="0" smtClean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488" y="142852"/>
            <a:ext cx="36615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</a:rPr>
              <a:t>Растворение камней</a:t>
            </a:r>
            <a:endParaRPr lang="ru-RU" sz="3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ефр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85794"/>
            <a:ext cx="4942051" cy="5286412"/>
          </a:xfrm>
          <a:prstGeom prst="rect">
            <a:avLst/>
          </a:prstGeom>
          <a:ln w="3175">
            <a:solidFill>
              <a:schemeClr val="accent3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786182" y="142852"/>
            <a:ext cx="15039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</a:rPr>
              <a:t>Нефрон</a:t>
            </a:r>
            <a:endParaRPr lang="ru-RU" sz="3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785794"/>
            <a:ext cx="3571900" cy="5262979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Поражение коркового слоя </a:t>
            </a:r>
            <a:r>
              <a:rPr lang="ru-RU" sz="2400" dirty="0" smtClean="0">
                <a:cs typeface="Calibri"/>
              </a:rPr>
              <a:t>→</a:t>
            </a:r>
            <a:r>
              <a:rPr lang="ru-RU" sz="2400" dirty="0" smtClean="0"/>
              <a:t> </a:t>
            </a:r>
            <a:r>
              <a:rPr lang="ru-RU" sz="2400" dirty="0" smtClean="0"/>
              <a:t>нарушение фильтрации крови. </a:t>
            </a:r>
            <a:r>
              <a:rPr lang="ru-RU" sz="2400" dirty="0" smtClean="0"/>
              <a:t>Интоксикация. </a:t>
            </a:r>
            <a:r>
              <a:rPr lang="ru-RU" sz="2400" dirty="0" err="1" smtClean="0"/>
              <a:t>Гломерулонфриты</a:t>
            </a:r>
            <a:r>
              <a:rPr lang="ru-RU" sz="2400" dirty="0" smtClean="0"/>
              <a:t>.</a:t>
            </a:r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Поражение мозгового слоя </a:t>
            </a:r>
            <a:r>
              <a:rPr lang="ru-RU" sz="2400" dirty="0" smtClean="0"/>
              <a:t>почек </a:t>
            </a:r>
            <a:r>
              <a:rPr lang="ru-RU" sz="2400" dirty="0" smtClean="0">
                <a:latin typeface="Calibri"/>
                <a:cs typeface="Calibri"/>
              </a:rPr>
              <a:t>→ </a:t>
            </a:r>
            <a:r>
              <a:rPr lang="ru-RU" sz="2400" dirty="0" smtClean="0"/>
              <a:t>нарушение </a:t>
            </a:r>
            <a:r>
              <a:rPr lang="ru-RU" sz="2400" dirty="0" smtClean="0"/>
              <a:t>всасывания жидкости и электролитов. </a:t>
            </a:r>
            <a:r>
              <a:rPr lang="ru-RU" sz="2400" dirty="0" err="1" smtClean="0"/>
              <a:t>Пиелонефриты</a:t>
            </a:r>
            <a:r>
              <a:rPr lang="ru-RU" sz="2400" dirty="0" smtClean="0"/>
              <a:t>.</a:t>
            </a:r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857232"/>
            <a:ext cx="314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cs typeface="Browallia New" pitchFamily="34" charset="-34"/>
              </a:rPr>
              <a:t>Почечный клубочек (</a:t>
            </a:r>
            <a:r>
              <a:rPr lang="ru-RU" sz="1600" b="1" dirty="0" err="1" smtClean="0">
                <a:cs typeface="Browallia New" pitchFamily="34" charset="-34"/>
              </a:rPr>
              <a:t>гломерула</a:t>
            </a:r>
            <a:r>
              <a:rPr lang="ru-RU" sz="1600" b="1" dirty="0" smtClean="0">
                <a:cs typeface="Browallia New" pitchFamily="34" charset="-34"/>
              </a:rPr>
              <a:t>)</a:t>
            </a:r>
            <a:r>
              <a:rPr lang="ru-RU" dirty="0" smtClean="0">
                <a:cs typeface="Browallia New" pitchFamily="34" charset="-34"/>
              </a:rPr>
              <a:t> </a:t>
            </a:r>
            <a:endParaRPr lang="ru-RU" dirty="0">
              <a:cs typeface="Browallia New" pitchFamily="34" charset="-34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2000233" y="1357300"/>
            <a:ext cx="857254" cy="4286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1285860"/>
            <a:ext cx="4857784" cy="4524315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dirty="0" smtClean="0"/>
              <a:t>Спорыш – 5-9 частей</a:t>
            </a:r>
          </a:p>
          <a:p>
            <a:pPr marL="457200" indent="-457200"/>
            <a:r>
              <a:rPr lang="ru-RU" sz="2400" dirty="0" smtClean="0"/>
              <a:t>Подорожник – 5-7 частей</a:t>
            </a:r>
          </a:p>
          <a:p>
            <a:pPr marL="457200" indent="-457200"/>
            <a:r>
              <a:rPr lang="ru-RU" sz="2400" dirty="0" smtClean="0"/>
              <a:t>Лист лопуха – 5-7 частей</a:t>
            </a:r>
          </a:p>
          <a:p>
            <a:pPr marL="457200" indent="-457200"/>
            <a:r>
              <a:rPr lang="ru-RU" sz="2400" dirty="0" smtClean="0"/>
              <a:t>Корень лопуха – 5-7 частей</a:t>
            </a:r>
          </a:p>
          <a:p>
            <a:pPr marL="457200" indent="-457200"/>
            <a:r>
              <a:rPr lang="ru-RU" sz="2400" dirty="0" smtClean="0"/>
              <a:t>Корни одуванчика – 1-3 части</a:t>
            </a:r>
          </a:p>
          <a:p>
            <a:pPr marL="457200" indent="-457200"/>
            <a:r>
              <a:rPr lang="ru-RU" sz="2400" dirty="0" smtClean="0"/>
              <a:t>Лист одуванчика – 1-3 части</a:t>
            </a:r>
          </a:p>
          <a:p>
            <a:pPr marL="457200" indent="-457200"/>
            <a:r>
              <a:rPr lang="ru-RU" sz="2400" dirty="0" smtClean="0"/>
              <a:t>Донник – 1-3 части</a:t>
            </a:r>
          </a:p>
          <a:p>
            <a:pPr marL="457200" indent="-457200"/>
            <a:r>
              <a:rPr lang="ru-RU" sz="2400" dirty="0" smtClean="0"/>
              <a:t>Клевер – 1-3 части</a:t>
            </a:r>
          </a:p>
          <a:p>
            <a:pPr marL="457200" indent="-457200"/>
            <a:r>
              <a:rPr lang="ru-RU" sz="2400" dirty="0" smtClean="0"/>
              <a:t>Мята – 1-3 части</a:t>
            </a:r>
          </a:p>
          <a:p>
            <a:pPr marL="457200" indent="-457200"/>
            <a:r>
              <a:rPr lang="ru-RU" sz="2400" dirty="0" smtClean="0"/>
              <a:t>Зверобой – 1-3 части</a:t>
            </a:r>
          </a:p>
          <a:p>
            <a:pPr marL="457200" indent="-457200"/>
            <a:r>
              <a:rPr lang="ru-RU" sz="2400" dirty="0" smtClean="0"/>
              <a:t>Тысячелистник – 1-3 части</a:t>
            </a:r>
          </a:p>
          <a:p>
            <a:pPr marL="457200" indent="-457200"/>
            <a:r>
              <a:rPr lang="ru-RU" sz="2400" dirty="0" smtClean="0"/>
              <a:t>Толокнянка – 1-3 части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5852" y="214290"/>
            <a:ext cx="65515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</a:rPr>
              <a:t>Пример сбора, растворяющего камни</a:t>
            </a:r>
          </a:p>
          <a:p>
            <a:pPr algn="ctr"/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</a:rPr>
              <a:t>(по К.А. </a:t>
            </a:r>
            <a:r>
              <a:rPr lang="ru-RU" sz="3000" b="1" dirty="0" err="1" smtClean="0">
                <a:solidFill>
                  <a:schemeClr val="accent3">
                    <a:lumMod val="50000"/>
                  </a:schemeClr>
                </a:solidFill>
              </a:rPr>
              <a:t>Трескунову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ru-RU" sz="3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5857892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Этот сбор подробно разбирается в книге К.А.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Трескунова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«Записки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фитотерапевта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».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1000108"/>
            <a:ext cx="7715304" cy="2677656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Функции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2400" b="1" dirty="0" smtClean="0">
                <a:solidFill>
                  <a:srgbClr val="41877A"/>
                </a:solidFill>
              </a:rPr>
              <a:t> 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Накопление мочи.</a:t>
            </a:r>
          </a:p>
          <a:p>
            <a:pPr>
              <a:buFontTx/>
              <a:buChar char="-"/>
            </a:pPr>
            <a:r>
              <a:rPr lang="ru-RU" sz="2400" dirty="0" smtClean="0"/>
              <a:t>Выведение мочи.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Моча, приходящая в мочевой пузырь от разных почек различается. В мочевом пузыре она смешивается. Анализ мочи даёт усреднённую картину.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71604" y="2357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3857628"/>
            <a:ext cx="7715304" cy="2308324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Причины недомоганий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/>
              <a:t>Инфекции (нисходящая +восходящая).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Воспаления, не связанные с инфекцией (царапины от камней, ожоги при лучевой терапии)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Нарушение работы </a:t>
            </a:r>
            <a:r>
              <a:rPr lang="ru-RU" sz="2400" dirty="0" smtClean="0"/>
              <a:t>сфинктеров (недержание).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Опущение мочевого пузыря.</a:t>
            </a:r>
            <a:endParaRPr lang="ru-RU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857488" y="142852"/>
            <a:ext cx="30315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</a:rPr>
              <a:t>Мочевой пузырь</a:t>
            </a:r>
            <a:endParaRPr lang="ru-RU" sz="3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714356"/>
            <a:ext cx="8215370" cy="6001643"/>
          </a:xfrm>
          <a:prstGeom prst="rect">
            <a:avLst/>
          </a:prstGeom>
          <a:noFill/>
          <a:ln w="19050">
            <a:solidFill>
              <a:srgbClr val="41877A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Причины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/>
              <a:t> Инфекция – самая частая причина</a:t>
            </a:r>
            <a:r>
              <a:rPr lang="ru-RU" sz="2400" dirty="0" smtClean="0"/>
              <a:t>. Чаще бывает у женщин из-за более короткой уретры (мочевыводящего канала) .</a:t>
            </a:r>
            <a:endParaRPr lang="ru-RU" sz="2400" dirty="0" smtClean="0"/>
          </a:p>
          <a:p>
            <a:pPr>
              <a:buFontTx/>
              <a:buChar char="-"/>
            </a:pPr>
            <a:endParaRPr lang="ru-RU" sz="2400" dirty="0" smtClean="0"/>
          </a:p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Проявление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2400" b="1" dirty="0" smtClean="0">
                <a:solidFill>
                  <a:srgbClr val="41877A"/>
                </a:solidFill>
              </a:rPr>
              <a:t> </a:t>
            </a:r>
            <a:r>
              <a:rPr lang="ru-RU" sz="2400" dirty="0" smtClean="0"/>
              <a:t>учащённое мочеиспускание, позывы на мочеиспускание при отсутствии мочи, резь в конце мочеиспускания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Что </a:t>
            </a: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делать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ru-RU" sz="2400" dirty="0" smtClean="0"/>
              <a:t> Лежать в тепле.</a:t>
            </a:r>
          </a:p>
          <a:p>
            <a:pPr>
              <a:buFontTx/>
              <a:buChar char="-"/>
            </a:pPr>
            <a:r>
              <a:rPr lang="ru-RU" sz="2400" dirty="0" smtClean="0"/>
              <a:t> Пить </a:t>
            </a:r>
            <a:r>
              <a:rPr lang="ru-RU" sz="2400" dirty="0" err="1" smtClean="0"/>
              <a:t>противоинфекционные</a:t>
            </a:r>
            <a:r>
              <a:rPr lang="ru-RU" sz="2400" dirty="0" smtClean="0"/>
              <a:t> травы.</a:t>
            </a:r>
          </a:p>
          <a:p>
            <a:pPr>
              <a:buFontTx/>
              <a:buChar char="-"/>
            </a:pPr>
            <a:r>
              <a:rPr lang="ru-RU" sz="2400" dirty="0" smtClean="0"/>
              <a:t> Пить травы – </a:t>
            </a:r>
            <a:r>
              <a:rPr lang="ru-RU" sz="2400" dirty="0" err="1" smtClean="0"/>
              <a:t>спазмолитики</a:t>
            </a:r>
            <a:r>
              <a:rPr lang="ru-RU" sz="2400" dirty="0" smtClean="0"/>
              <a:t>.</a:t>
            </a:r>
          </a:p>
          <a:p>
            <a:pPr>
              <a:buFontTx/>
              <a:buChar char="-"/>
            </a:pPr>
            <a:r>
              <a:rPr lang="ru-RU" sz="2400" dirty="0" smtClean="0"/>
              <a:t> Пить травы, улучшающие работу </a:t>
            </a:r>
            <a:r>
              <a:rPr lang="ru-RU" sz="2400" dirty="0" smtClean="0"/>
              <a:t>почек.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 Пить противовоспалительные травы.</a:t>
            </a:r>
          </a:p>
          <a:p>
            <a:pPr>
              <a:buFontTx/>
              <a:buChar char="-"/>
            </a:pPr>
            <a:r>
              <a:rPr lang="ru-RU" sz="2400" dirty="0" smtClean="0"/>
              <a:t> Если кровь в моче – </a:t>
            </a:r>
            <a:r>
              <a:rPr lang="ru-RU" sz="2400" dirty="0" smtClean="0"/>
              <a:t>кровоостанавливающие </a:t>
            </a:r>
            <a:r>
              <a:rPr lang="ru-RU" sz="2400" dirty="0" smtClean="0"/>
              <a:t>травы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- Свечи и </a:t>
            </a:r>
            <a:r>
              <a:rPr lang="ru-RU" sz="2400" dirty="0" err="1" smtClean="0"/>
              <a:t>микроклизмы</a:t>
            </a:r>
            <a:r>
              <a:rPr lang="ru-RU" sz="2400" dirty="0" smtClean="0"/>
              <a:t> с </a:t>
            </a:r>
            <a:r>
              <a:rPr lang="ru-RU" sz="2400" dirty="0" err="1" smtClean="0"/>
              <a:t>противоинфекционными</a:t>
            </a:r>
            <a:r>
              <a:rPr lang="ru-RU" sz="2400" dirty="0" smtClean="0"/>
              <a:t> травами.</a:t>
            </a:r>
            <a:endParaRPr lang="ru-RU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57620" y="142852"/>
            <a:ext cx="13292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</a:rPr>
              <a:t>Цистит</a:t>
            </a:r>
            <a:endParaRPr lang="ru-RU" sz="3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4500570"/>
            <a:ext cx="7572428" cy="193899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</a:rPr>
              <a:t>При всех воспалительных заболеваниях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почек и мочевого пузыря используем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микроклизмы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, свечи и мази.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Мази можно наносить на проекцию органов, вводить во влагалище и в задний проход.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142852"/>
            <a:ext cx="13292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</a:rPr>
              <a:t>Цистит</a:t>
            </a:r>
            <a:endParaRPr lang="ru-RU" sz="3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1" y="1071546"/>
            <a:ext cx="6858048" cy="304698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С чем путают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Резь в конце мочеиспускания может давать песок. При этом мочи обычное количество. Кровь может присутствовать – камешки царапают слизистую.</a:t>
            </a:r>
          </a:p>
          <a:p>
            <a:endParaRPr lang="ru-RU" sz="2400" dirty="0" smtClean="0"/>
          </a:p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Не инфекционный цистит</a:t>
            </a:r>
            <a:r>
              <a:rPr lang="ru-RU" sz="2400" dirty="0" smtClean="0"/>
              <a:t> -  работаем так же, как с вызванным инфекцией, но делаем упор на травы с регенерационным действием.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1071546"/>
            <a:ext cx="7429552" cy="1200329"/>
          </a:xfrm>
          <a:prstGeom prst="rect">
            <a:avLst/>
          </a:prstGeom>
          <a:noFill/>
          <a:ln w="19050">
            <a:solidFill>
              <a:srgbClr val="41877A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Проявление.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6000"/>
            <a:r>
              <a:rPr lang="ru-RU" sz="2400" dirty="0" smtClean="0"/>
              <a:t>Днём человек ходит в туалет не часто, ночью встаёт по несколько раз.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3714752"/>
            <a:ext cx="7429552" cy="1508105"/>
          </a:xfrm>
          <a:prstGeom prst="rect">
            <a:avLst/>
          </a:prstGeom>
          <a:noFill/>
          <a:ln w="19050">
            <a:solidFill>
              <a:srgbClr val="41877A"/>
            </a:solidFill>
          </a:ln>
        </p:spPr>
        <p:txBody>
          <a:bodyPr wrap="square" rtlCol="0">
            <a:spAutoFit/>
          </a:bodyPr>
          <a:lstStyle/>
          <a:p>
            <a:r>
              <a:rPr lang="ru-RU" sz="2300" b="1" u="sng" dirty="0" smtClean="0">
                <a:solidFill>
                  <a:schemeClr val="accent3">
                    <a:lumMod val="50000"/>
                  </a:schemeClr>
                </a:solidFill>
              </a:rPr>
              <a:t>Что делать.</a:t>
            </a:r>
            <a:endParaRPr lang="ru-RU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300" dirty="0" smtClean="0"/>
              <a:t>Восполнять пустоту почек.</a:t>
            </a:r>
          </a:p>
          <a:p>
            <a:pPr marL="457200" indent="-457200">
              <a:buAutoNum type="arabicPeriod"/>
            </a:pPr>
            <a:r>
              <a:rPr lang="ru-RU" sz="2300" dirty="0" smtClean="0"/>
              <a:t>Использовать </a:t>
            </a:r>
            <a:r>
              <a:rPr lang="ru-RU" sz="2300" dirty="0" err="1" smtClean="0"/>
              <a:t>кардиотоники</a:t>
            </a:r>
            <a:r>
              <a:rPr lang="ru-RU" sz="2300" dirty="0" smtClean="0"/>
              <a:t> и другие травы, поддерживающие </a:t>
            </a:r>
            <a:r>
              <a:rPr lang="ru-RU" sz="2300" dirty="0" smtClean="0"/>
              <a:t>сердце, в первую очередь - днём</a:t>
            </a:r>
            <a:r>
              <a:rPr lang="ru-RU" sz="2300" dirty="0" smtClean="0">
                <a:latin typeface="Lato Light Italic"/>
              </a:rPr>
              <a:t>.</a:t>
            </a:r>
            <a:endParaRPr lang="ru-RU" sz="2300" dirty="0" smtClean="0">
              <a:latin typeface="Lato Light Ital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357430"/>
            <a:ext cx="7429552" cy="1200329"/>
          </a:xfrm>
          <a:prstGeom prst="rect">
            <a:avLst/>
          </a:prstGeom>
          <a:noFill/>
          <a:ln w="19050">
            <a:solidFill>
              <a:srgbClr val="41877A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Причины.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/>
              <a:t>Пустота почек.</a:t>
            </a:r>
          </a:p>
          <a:p>
            <a:pPr marL="457200" indent="-457200">
              <a:buAutoNum type="arabicPeriod"/>
            </a:pPr>
            <a:r>
              <a:rPr lang="ru-RU" sz="2400" u="sng" dirty="0" smtClean="0"/>
              <a:t>Слабая работа сердца.</a:t>
            </a:r>
            <a:endParaRPr lang="ru-RU" sz="24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285728"/>
            <a:ext cx="70277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</a:rPr>
              <a:t>Ночная полиурия (чаще у старых людей)</a:t>
            </a:r>
            <a:endParaRPr lang="ru-RU" sz="3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28244" y="1052736"/>
            <a:ext cx="6705857" cy="156966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Причины.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/>
              <a:t>Пустота почек.</a:t>
            </a:r>
          </a:p>
          <a:p>
            <a:pPr marL="457200" indent="-457200">
              <a:buAutoNum type="arabicPeriod"/>
            </a:pPr>
            <a:r>
              <a:rPr lang="az-Cyrl-AZ" sz="2400" dirty="0" smtClean="0"/>
              <a:t>Инфекция мочевыводящих путей</a:t>
            </a:r>
            <a:r>
              <a:rPr lang="az-Cyrl-AZ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az-Cyrl-AZ" sz="2400" dirty="0" smtClean="0"/>
              <a:t>Опущение мочевого пузыря.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2786058"/>
            <a:ext cx="6705857" cy="156966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Что делать.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/>
              <a:t>Восполнять пустоту </a:t>
            </a:r>
            <a:r>
              <a:rPr lang="ru-RU" sz="2400" dirty="0" smtClean="0"/>
              <a:t>почек (укреплять организм; в старости - </a:t>
            </a:r>
            <a:r>
              <a:rPr lang="ru-RU" sz="2400" dirty="0" err="1" smtClean="0"/>
              <a:t>кардиотоники</a:t>
            </a:r>
            <a:r>
              <a:rPr lang="ru-RU" sz="2400" dirty="0" smtClean="0"/>
              <a:t>).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err="1" smtClean="0"/>
              <a:t>Противоинфекционные</a:t>
            </a:r>
            <a:r>
              <a:rPr lang="ru-RU" sz="2400" dirty="0" smtClean="0"/>
              <a:t> травы.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4414" y="4572008"/>
            <a:ext cx="6705857" cy="156966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Травы, помогающие при недержании мочи.</a:t>
            </a:r>
          </a:p>
          <a:p>
            <a:pPr indent="-457200"/>
            <a:r>
              <a:rPr lang="ru-RU" sz="2400" dirty="0" smtClean="0"/>
              <a:t>Кора и почки осины и тополя, толокнянка, корневища пырея, семена укропа, корневища герани, трава герани.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6050" y="214290"/>
            <a:ext cx="32901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</a:rPr>
              <a:t>Недержание мочи</a:t>
            </a:r>
            <a:endParaRPr lang="ru-RU" sz="3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928670"/>
            <a:ext cx="7059103" cy="1938992"/>
          </a:xfrm>
          <a:prstGeom prst="rect">
            <a:avLst/>
          </a:prstGeom>
          <a:noFill/>
          <a:ln w="19050">
            <a:solidFill>
              <a:srgbClr val="41877A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Причины.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/>
              <a:t>Пустота </a:t>
            </a:r>
            <a:r>
              <a:rPr lang="ru-RU" sz="2400" dirty="0" smtClean="0"/>
              <a:t>почек. Врождённая слабость или более медленное развитие мочевыводящей системы у конкретного ребёнка.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az-Cyrl-AZ" sz="2400" dirty="0" smtClean="0"/>
              <a:t>Страх, стресс.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3000372"/>
            <a:ext cx="7072362" cy="2677656"/>
          </a:xfrm>
          <a:prstGeom prst="rect">
            <a:avLst/>
          </a:prstGeom>
          <a:noFill/>
          <a:ln w="19050">
            <a:solidFill>
              <a:srgbClr val="41877A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Что делать.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/>
              <a:t>Восполнять пустоту почек (прежде всего, пустоту </a:t>
            </a:r>
            <a:r>
              <a:rPr lang="ru-RU" sz="2400" dirty="0" err="1" smtClean="0"/>
              <a:t>ци</a:t>
            </a:r>
            <a:r>
              <a:rPr lang="ru-RU" sz="2400" dirty="0" smtClean="0"/>
              <a:t> – пить травы, дающие силы</a:t>
            </a:r>
            <a:r>
              <a:rPr lang="ru-RU" sz="2400" dirty="0" smtClean="0"/>
              <a:t>).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Дозирование нагрузки, как физической, так и нагрузки на мозг (умственной, эмоциональной).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Отдых.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Успокаивающие травы.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8926" y="214290"/>
            <a:ext cx="26755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err="1" smtClean="0">
                <a:solidFill>
                  <a:schemeClr val="accent3">
                    <a:lumMod val="50000"/>
                  </a:schemeClr>
                </a:solidFill>
              </a:rPr>
              <a:t>Энурез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</a:rPr>
              <a:t> у детей</a:t>
            </a:r>
            <a:endParaRPr lang="ru-RU" sz="3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5857892"/>
            <a:ext cx="7072362" cy="83099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Травы: зверобой, </a:t>
            </a:r>
            <a:r>
              <a:rPr lang="ru-RU" sz="2400" dirty="0" err="1" smtClean="0"/>
              <a:t>репешок</a:t>
            </a:r>
            <a:r>
              <a:rPr lang="ru-RU" sz="2400" dirty="0" smtClean="0"/>
              <a:t>, трясунка средняя.</a:t>
            </a:r>
            <a:br>
              <a:rPr lang="ru-RU" sz="2400" dirty="0" smtClean="0"/>
            </a:br>
            <a:r>
              <a:rPr lang="ru-RU" sz="2400" dirty="0" err="1" smtClean="0"/>
              <a:t>Адаптогены</a:t>
            </a:r>
            <a:r>
              <a:rPr lang="ru-RU" sz="2400" dirty="0" smtClean="0"/>
              <a:t> и всё укрепляющее.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Zittergras_Briza_media@201306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57166"/>
            <a:ext cx="6572264" cy="4929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29256" y="4786322"/>
            <a:ext cx="247978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Трясунка средняя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5500702"/>
            <a:ext cx="7733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</a:rPr>
              <a:t>Благодарю за внимание!</a:t>
            </a:r>
            <a:endParaRPr lang="ru-RU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071546"/>
            <a:ext cx="7858180" cy="267765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Регулируют водный </a:t>
            </a:r>
            <a:r>
              <a:rPr lang="ru-RU" sz="2400" dirty="0" smtClean="0"/>
              <a:t>обмен и баланс.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Выводят с мочой ряд продуктов метаболизма.</a:t>
            </a:r>
          </a:p>
          <a:p>
            <a:pPr>
              <a:buFontTx/>
              <a:buChar char="-"/>
            </a:pPr>
            <a:r>
              <a:rPr lang="ru-RU" sz="2400" dirty="0" smtClean="0"/>
              <a:t>Осуществляют </a:t>
            </a:r>
            <a:r>
              <a:rPr lang="ru-RU" sz="2400" dirty="0" err="1" smtClean="0"/>
              <a:t>детоксикационную</a:t>
            </a:r>
            <a:r>
              <a:rPr lang="ru-RU" sz="2400" dirty="0" smtClean="0"/>
              <a:t> функцию.</a:t>
            </a:r>
          </a:p>
          <a:p>
            <a:pPr>
              <a:buFontTx/>
              <a:buChar char="-"/>
            </a:pPr>
            <a:r>
              <a:rPr lang="ru-RU" sz="2400" dirty="0" smtClean="0"/>
              <a:t>Поддерживают баланс электролитов в крови.</a:t>
            </a:r>
          </a:p>
          <a:p>
            <a:pPr>
              <a:buFontTx/>
              <a:buChar char="-"/>
            </a:pPr>
            <a:r>
              <a:rPr lang="ru-RU" sz="2400" dirty="0" smtClean="0"/>
              <a:t>Влияют на работу надпочечников</a:t>
            </a:r>
            <a:r>
              <a:rPr lang="ru-RU" sz="2400" dirty="0" smtClean="0"/>
              <a:t>.</a:t>
            </a:r>
          </a:p>
          <a:p>
            <a:pPr>
              <a:buFontTx/>
              <a:buChar char="-"/>
            </a:pPr>
            <a:r>
              <a:rPr lang="ru-RU" sz="2400" dirty="0" smtClean="0"/>
              <a:t>Стимулируют выработку эритроцитов.</a:t>
            </a:r>
            <a:br>
              <a:rPr lang="ru-RU" sz="2400" dirty="0" smtClean="0"/>
            </a:br>
            <a:r>
              <a:rPr lang="ru-RU" sz="2400" dirty="0" smtClean="0"/>
              <a:t>-Участвуют в гормональном обмене.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929058" y="285728"/>
            <a:ext cx="1297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Почки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3857628"/>
            <a:ext cx="7858180" cy="120032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err="1" smtClean="0">
                <a:solidFill>
                  <a:schemeClr val="accent3">
                    <a:lumMod val="50000"/>
                  </a:schemeClr>
                </a:solidFill>
              </a:rPr>
              <a:t>Детоксикация</a:t>
            </a: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Через почки проходит всё, что минуло пищеварительный тракт: то, что всосалось через кожу или лёгочную ткань.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5143512"/>
            <a:ext cx="7858180" cy="120032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Почечный аппарат продолжает формироваться после рождения в первый год жизни. Параллельно формируется «взрослый» мочевой пузырь.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42852"/>
            <a:ext cx="6572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Почки с точки зрения традиционной китайской медицины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214422"/>
            <a:ext cx="8358246" cy="518603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300" dirty="0" smtClean="0"/>
              <a:t>1</a:t>
            </a:r>
            <a:r>
              <a:rPr lang="ru-RU" sz="2200" dirty="0" smtClean="0"/>
              <a:t>. Управляют </a:t>
            </a:r>
            <a:r>
              <a:rPr lang="ru-RU" sz="2200" dirty="0" smtClean="0"/>
              <a:t>водой (регулируют водный обмен). «Светлую» воду направляют вверх, «мутную» – вниз, в мочевой </a:t>
            </a:r>
            <a:r>
              <a:rPr lang="ru-RU" sz="2200" dirty="0" err="1" smtClean="0"/>
              <a:t>пузырь.я</a:t>
            </a:r>
            <a:endParaRPr lang="ru-RU" sz="2200" dirty="0" smtClean="0"/>
          </a:p>
          <a:p>
            <a:pPr>
              <a:buFontTx/>
              <a:buChar char="-"/>
            </a:pPr>
            <a:endParaRPr lang="ru-RU" sz="2200" dirty="0" smtClean="0"/>
          </a:p>
          <a:p>
            <a:r>
              <a:rPr lang="ru-RU" sz="2200" dirty="0" smtClean="0"/>
              <a:t>2. Отвечают </a:t>
            </a:r>
            <a:r>
              <a:rPr lang="ru-RU" sz="2200" dirty="0" smtClean="0"/>
              <a:t>за восприятие </a:t>
            </a:r>
            <a:r>
              <a:rPr lang="ru-RU" sz="2200" dirty="0" err="1" smtClean="0"/>
              <a:t>ци</a:t>
            </a:r>
            <a:r>
              <a:rPr lang="ru-RU" sz="2200" dirty="0" smtClean="0"/>
              <a:t> (силы). Воспринимают </a:t>
            </a:r>
            <a:r>
              <a:rPr lang="ru-RU" sz="2200" dirty="0" err="1" smtClean="0"/>
              <a:t>ци</a:t>
            </a:r>
            <a:r>
              <a:rPr lang="ru-RU" sz="2200" dirty="0" smtClean="0"/>
              <a:t>, которую лёгкие получают при вдохе, передают её дальше, помогают дышать полной грудью</a:t>
            </a:r>
            <a:r>
              <a:rPr lang="ru-RU" sz="2200" dirty="0" smtClean="0"/>
              <a:t>. При недостатке – холод в конечностях, астения.</a:t>
            </a:r>
            <a:endParaRPr lang="ru-RU" sz="2200" dirty="0" smtClean="0"/>
          </a:p>
          <a:p>
            <a:pPr>
              <a:buFontTx/>
              <a:buChar char="-"/>
            </a:pPr>
            <a:endParaRPr lang="ru-RU" sz="2200" dirty="0" smtClean="0"/>
          </a:p>
          <a:p>
            <a:r>
              <a:rPr lang="ru-RU" sz="2200" dirty="0" smtClean="0"/>
              <a:t>3. Хранит </a:t>
            </a:r>
            <a:r>
              <a:rPr lang="ru-RU" sz="2200" dirty="0" err="1" smtClean="0"/>
              <a:t>цзин</a:t>
            </a:r>
            <a:r>
              <a:rPr lang="ru-RU" sz="2200" dirty="0" smtClean="0"/>
              <a:t> (энергию – данную от </a:t>
            </a:r>
            <a:r>
              <a:rPr lang="ru-RU" sz="2200" dirty="0" err="1" smtClean="0"/>
              <a:t>рожения</a:t>
            </a:r>
            <a:r>
              <a:rPr lang="ru-RU" sz="2200" dirty="0" smtClean="0"/>
              <a:t> и приобретённую). </a:t>
            </a:r>
            <a:r>
              <a:rPr lang="ru-RU" sz="2200" dirty="0" err="1" smtClean="0"/>
              <a:t>Цзин</a:t>
            </a:r>
            <a:r>
              <a:rPr lang="ru-RU" sz="2200" dirty="0" smtClean="0"/>
              <a:t> определяет ход жизни </a:t>
            </a:r>
            <a:r>
              <a:rPr lang="ru-RU" sz="2200" dirty="0" smtClean="0"/>
              <a:t>человека: рост, развитие, размножение. </a:t>
            </a:r>
          </a:p>
          <a:p>
            <a:r>
              <a:rPr lang="ru-RU" sz="2200" dirty="0" smtClean="0"/>
              <a:t>При </a:t>
            </a:r>
            <a:r>
              <a:rPr lang="ru-RU" sz="2200" dirty="0" smtClean="0"/>
              <a:t>недостатке </a:t>
            </a:r>
            <a:r>
              <a:rPr lang="ru-RU" sz="2200" dirty="0" err="1" smtClean="0"/>
              <a:t>цзин</a:t>
            </a:r>
            <a:r>
              <a:rPr lang="ru-RU" sz="2200" dirty="0" smtClean="0"/>
              <a:t> человек рано стареет и рано теряет способность к репродукции. </a:t>
            </a:r>
            <a:r>
              <a:rPr lang="ru-RU" sz="2200" dirty="0" err="1" smtClean="0"/>
              <a:t>Цзин</a:t>
            </a:r>
            <a:r>
              <a:rPr lang="ru-RU" sz="2200" dirty="0" smtClean="0"/>
              <a:t> возрастает по мере достижения зрелости, убывает по мере старения</a:t>
            </a:r>
            <a:r>
              <a:rPr lang="ru-RU" sz="2200" dirty="0" smtClean="0"/>
              <a:t>.</a:t>
            </a:r>
            <a:r>
              <a:rPr lang="ru-RU" sz="2200" dirty="0" smtClean="0"/>
              <a:t> При оскудении падают защитные силы организма, ослабевает иммунитет, снижается активность всего организма.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142984"/>
            <a:ext cx="8001056" cy="415498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-Почки обеспечивают рост, развитие и размножение организма.</a:t>
            </a:r>
          </a:p>
          <a:p>
            <a:pPr>
              <a:buFontTx/>
              <a:buChar char="-"/>
            </a:pPr>
            <a:r>
              <a:rPr lang="ru-RU" sz="2400" dirty="0" smtClean="0"/>
              <a:t>Почки обеспечивают крепость костей и зубов.</a:t>
            </a:r>
          </a:p>
          <a:p>
            <a:pPr>
              <a:buFontTx/>
              <a:buChar char="-"/>
            </a:pPr>
            <a:r>
              <a:rPr lang="ru-RU" sz="2400" dirty="0" smtClean="0"/>
              <a:t>Почки питают головной и спинной мозг.</a:t>
            </a:r>
          </a:p>
          <a:p>
            <a:pPr>
              <a:buFontTx/>
              <a:buChar char="-"/>
            </a:pPr>
            <a:r>
              <a:rPr lang="ru-RU" sz="2400" dirty="0" smtClean="0"/>
              <a:t>Великолепие почек проявляется на волосах.</a:t>
            </a:r>
          </a:p>
          <a:p>
            <a:pPr>
              <a:buFontTx/>
              <a:buChar char="-"/>
            </a:pPr>
            <a:r>
              <a:rPr lang="ru-RU" sz="2400" dirty="0" smtClean="0"/>
              <a:t>Отверстия почек – уши, уретра и </a:t>
            </a:r>
            <a:r>
              <a:rPr lang="ru-RU" sz="2400" dirty="0" err="1" smtClean="0"/>
              <a:t>анус</a:t>
            </a:r>
            <a:r>
              <a:rPr lang="ru-RU" sz="2400" dirty="0" smtClean="0"/>
              <a:t>. </a:t>
            </a:r>
            <a:r>
              <a:rPr lang="ru-RU" sz="2400" dirty="0" smtClean="0"/>
              <a:t>При </a:t>
            </a:r>
            <a:r>
              <a:rPr lang="ru-RU" sz="2400" dirty="0" smtClean="0"/>
              <a:t>слабости почек снижается слух, появляется шум в ушах. Может развиться недержание мочи и кала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-Удерживают и питают плод. Слабость – выкидыш.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Эмоции </a:t>
            </a:r>
            <a:r>
              <a:rPr lang="ru-RU" sz="2400" dirty="0" smtClean="0"/>
              <a:t>почек – страх. Страх ранит почки.</a:t>
            </a:r>
          </a:p>
          <a:p>
            <a:pPr>
              <a:buFontTx/>
              <a:buChar char="-"/>
            </a:pPr>
            <a:r>
              <a:rPr lang="ru-RU" sz="2400" dirty="0" smtClean="0"/>
              <a:t>Почки, как «</a:t>
            </a:r>
            <a:r>
              <a:rPr lang="ru-RU" sz="2400" dirty="0" err="1" smtClean="0"/>
              <a:t>иньский</a:t>
            </a:r>
            <a:r>
              <a:rPr lang="ru-RU" sz="2400" dirty="0" smtClean="0"/>
              <a:t>» орган, не любят холод.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28728" y="142852"/>
            <a:ext cx="6572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Почки с точки зрения традиционной китайской медицины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5429264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Главная тема почек в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ткм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– хранение энергии.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Парный орган – мочевой пузырь.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714356"/>
            <a:ext cx="7429552" cy="304698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Отёки лица, век, рук, стоп, </a:t>
            </a:r>
            <a:r>
              <a:rPr lang="ru-RU" sz="2400" u="sng" dirty="0" smtClean="0"/>
              <a:t>усиливающиеся утром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При излишней </a:t>
            </a:r>
            <a:r>
              <a:rPr lang="ru-RU" sz="2400" dirty="0" smtClean="0"/>
              <a:t>потливости.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Мало мочи. Моча слишком тёмная.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Много мочи, моча совсем светлая.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Если </a:t>
            </a:r>
            <a:r>
              <a:rPr lang="ru-RU" sz="2400" dirty="0" smtClean="0"/>
              <a:t>болят </a:t>
            </a:r>
            <a:r>
              <a:rPr lang="ru-RU" sz="2400" dirty="0" smtClean="0"/>
              <a:t>спина или </a:t>
            </a:r>
            <a:r>
              <a:rPr lang="ru-RU" sz="2400" dirty="0" smtClean="0"/>
              <a:t>суставы.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При появлении кист в любом </a:t>
            </a:r>
            <a:r>
              <a:rPr lang="ru-RU" sz="2400" dirty="0" smtClean="0"/>
              <a:t>месте.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При зябкости, чувстве холода в </a:t>
            </a:r>
            <a:r>
              <a:rPr lang="ru-RU" sz="2400" dirty="0" smtClean="0"/>
              <a:t>области поясницы.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Лицо круглое, сглаженное, не видно скул.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357422" y="142852"/>
            <a:ext cx="4766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Когда начинать беспокоиться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Без имени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3786190"/>
            <a:ext cx="2444322" cy="2500330"/>
          </a:xfrm>
          <a:prstGeom prst="rect">
            <a:avLst/>
          </a:prstGeom>
        </p:spPr>
      </p:pic>
      <p:pic>
        <p:nvPicPr>
          <p:cNvPr id="5" name="Рисунок 4" descr="Girls___Models_Model_Zooey_Deschanel_with_a_flower_107632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786190"/>
            <a:ext cx="4000528" cy="25003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6182" y="6286520"/>
            <a:ext cx="2311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Почечные отёки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214290"/>
            <a:ext cx="4408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От чего страдают почки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1000108"/>
            <a:ext cx="7643866" cy="2215991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300" dirty="0" smtClean="0"/>
              <a:t>Инфекции (</a:t>
            </a:r>
            <a:r>
              <a:rPr lang="ru-RU" sz="2300" dirty="0" smtClean="0"/>
              <a:t>через кровь).</a:t>
            </a:r>
            <a:endParaRPr lang="ru-RU" sz="2300" dirty="0" smtClean="0"/>
          </a:p>
          <a:p>
            <a:pPr marL="457200" indent="-457200">
              <a:buAutoNum type="arabicPeriod"/>
            </a:pPr>
            <a:r>
              <a:rPr lang="ru-RU" sz="2300" dirty="0" smtClean="0"/>
              <a:t>Интоксикация, в том числе – пищевая.</a:t>
            </a:r>
          </a:p>
          <a:p>
            <a:pPr marL="457200" indent="-457200">
              <a:buAutoNum type="arabicPeriod"/>
            </a:pPr>
            <a:r>
              <a:rPr lang="ru-RU" sz="2300" dirty="0" smtClean="0"/>
              <a:t>Аутоиммунные процессы.</a:t>
            </a:r>
          </a:p>
          <a:p>
            <a:pPr marL="457200" indent="-457200">
              <a:buAutoNum type="arabicPeriod"/>
            </a:pPr>
            <a:r>
              <a:rPr lang="ru-RU" sz="2300" dirty="0" smtClean="0"/>
              <a:t>Врождённые патологии.</a:t>
            </a:r>
          </a:p>
          <a:p>
            <a:pPr marL="457200" indent="-457200">
              <a:buAutoNum type="arabicPeriod"/>
            </a:pPr>
            <a:r>
              <a:rPr lang="ru-RU" sz="2300" dirty="0" smtClean="0"/>
              <a:t>«Пустота </a:t>
            </a:r>
            <a:r>
              <a:rPr lang="ru-RU" sz="2300" dirty="0" smtClean="0"/>
              <a:t>почек» – </a:t>
            </a:r>
            <a:r>
              <a:rPr lang="ru-RU" sz="2300" dirty="0" smtClean="0"/>
              <a:t>общая нехватка сил (старость, болезни, стресс).</a:t>
            </a:r>
            <a:endParaRPr lang="ru-RU" sz="23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28662" y="3357562"/>
            <a:ext cx="7643866" cy="230832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Почки не любят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 smtClean="0"/>
              <a:t>1. Холод.</a:t>
            </a:r>
            <a:br>
              <a:rPr lang="ru-RU" sz="2400" dirty="0" smtClean="0"/>
            </a:br>
            <a:r>
              <a:rPr lang="ru-RU" sz="2400" dirty="0" smtClean="0"/>
              <a:t>2. Погрешности диеты.</a:t>
            </a:r>
            <a:br>
              <a:rPr lang="ru-RU" sz="2400" dirty="0" smtClean="0"/>
            </a:br>
            <a:r>
              <a:rPr lang="ru-RU" sz="2400" dirty="0" smtClean="0"/>
              <a:t>3. Избыток </a:t>
            </a:r>
            <a:r>
              <a:rPr lang="ru-RU" sz="2400" dirty="0" err="1" smtClean="0"/>
              <a:t>ароматики</a:t>
            </a:r>
            <a:r>
              <a:rPr lang="ru-RU" sz="2400" dirty="0" smtClean="0"/>
              <a:t>, нанесённой на кожу или вдыхаемой лёгкими.</a:t>
            </a:r>
            <a:br>
              <a:rPr lang="ru-RU" sz="2400" dirty="0" smtClean="0"/>
            </a:br>
            <a:r>
              <a:rPr lang="ru-RU" sz="2400" dirty="0" smtClean="0"/>
              <a:t>4. Стресс.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714356"/>
            <a:ext cx="7572428" cy="452431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Поражение коркового слоя – нарушение фильтрации крови. </a:t>
            </a:r>
            <a:r>
              <a:rPr lang="ru-RU" sz="2400" dirty="0" err="1" smtClean="0"/>
              <a:t>Гломерулонфриты</a:t>
            </a:r>
            <a:r>
              <a:rPr lang="ru-RU" sz="2400" dirty="0" smtClean="0"/>
              <a:t>.</a:t>
            </a:r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Поражение мозгового слоя почек, нарушение всасывания жидкости и электролитов. </a:t>
            </a:r>
            <a:r>
              <a:rPr lang="ru-RU" sz="2400" dirty="0" err="1" smtClean="0"/>
              <a:t>Пиелонефриты</a:t>
            </a:r>
            <a:r>
              <a:rPr lang="ru-RU" sz="2400" dirty="0" smtClean="0"/>
              <a:t>.</a:t>
            </a:r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Пустота почек (слабая работа без явных патологий).</a:t>
            </a:r>
            <a:endParaRPr lang="ru-RU" sz="2400" dirty="0" smtClean="0"/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Образование песка и камней.</a:t>
            </a:r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Образование кист.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57488" y="0"/>
            <a:ext cx="3244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Проблемы почек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5357826"/>
            <a:ext cx="7572428" cy="120032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Острый </a:t>
            </a:r>
            <a:r>
              <a:rPr lang="ru-RU" sz="2400" dirty="0" err="1" smtClean="0"/>
              <a:t>гломерулонефрит</a:t>
            </a:r>
            <a:r>
              <a:rPr lang="ru-RU" sz="2400" dirty="0" smtClean="0"/>
              <a:t> и </a:t>
            </a:r>
            <a:r>
              <a:rPr lang="ru-RU" sz="2400" dirty="0" err="1" smtClean="0"/>
              <a:t>пиелонефрит</a:t>
            </a:r>
            <a:r>
              <a:rPr lang="ru-RU" sz="2400" dirty="0" smtClean="0"/>
              <a:t> – </a:t>
            </a:r>
            <a:r>
              <a:rPr lang="ru-RU" sz="2400" dirty="0" err="1" smtClean="0"/>
              <a:t>скоропомощная</a:t>
            </a:r>
            <a:r>
              <a:rPr lang="ru-RU" sz="2400" dirty="0" smtClean="0"/>
              <a:t> история. </a:t>
            </a:r>
          </a:p>
          <a:p>
            <a:r>
              <a:rPr lang="ru-RU" sz="2400" dirty="0" smtClean="0"/>
              <a:t>Хронические проблемы лечим травами.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</TotalTime>
  <Words>2335</Words>
  <PresentationFormat>Экран (4:3)</PresentationFormat>
  <Paragraphs>320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Olga</cp:lastModifiedBy>
  <cp:revision>24</cp:revision>
  <dcterms:created xsi:type="dcterms:W3CDTF">2026-03-16T19:33:27Z</dcterms:created>
  <dcterms:modified xsi:type="dcterms:W3CDTF">2026-03-18T08:52:58Z</dcterms:modified>
</cp:coreProperties>
</file>