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57" r:id="rId4"/>
    <p:sldId id="288" r:id="rId5"/>
    <p:sldId id="290" r:id="rId6"/>
    <p:sldId id="287" r:id="rId7"/>
    <p:sldId id="289" r:id="rId8"/>
    <p:sldId id="258" r:id="rId9"/>
    <p:sldId id="291" r:id="rId10"/>
    <p:sldId id="292" r:id="rId11"/>
    <p:sldId id="293" r:id="rId12"/>
    <p:sldId id="294" r:id="rId13"/>
    <p:sldId id="259" r:id="rId14"/>
    <p:sldId id="260" r:id="rId15"/>
    <p:sldId id="295" r:id="rId16"/>
    <p:sldId id="296" r:id="rId17"/>
    <p:sldId id="297" r:id="rId18"/>
    <p:sldId id="298" r:id="rId19"/>
    <p:sldId id="299" r:id="rId20"/>
    <p:sldId id="300" r:id="rId21"/>
    <p:sldId id="261" r:id="rId22"/>
    <p:sldId id="301" r:id="rId23"/>
    <p:sldId id="302" r:id="rId24"/>
    <p:sldId id="303" r:id="rId25"/>
    <p:sldId id="304" r:id="rId26"/>
    <p:sldId id="262" r:id="rId27"/>
    <p:sldId id="305" r:id="rId28"/>
    <p:sldId id="263" r:id="rId29"/>
    <p:sldId id="264" r:id="rId30"/>
    <p:sldId id="265" r:id="rId31"/>
    <p:sldId id="266" r:id="rId32"/>
    <p:sldId id="267" r:id="rId33"/>
    <p:sldId id="306" r:id="rId34"/>
    <p:sldId id="268" r:id="rId35"/>
    <p:sldId id="269" r:id="rId36"/>
    <p:sldId id="307" r:id="rId37"/>
    <p:sldId id="30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610136"/>
            <a:ext cx="75009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Пищеварительная система – самая древняя, самая влиятельная. </a:t>
            </a:r>
          </a:p>
          <a:p>
            <a:pPr algn="ctr"/>
            <a:endParaRPr 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Применение трав при проблемах пищеварения.</a:t>
            </a:r>
            <a:endParaRPr lang="ru-RU" sz="3600" dirty="0" smtClean="0"/>
          </a:p>
          <a:p>
            <a:pPr algn="ctr"/>
            <a:endParaRPr 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Часть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42852"/>
            <a:ext cx="8003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Эта капризная поджелудочная. Любит - не любит.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785794"/>
            <a:ext cx="8215370" cy="30469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 любит: </a:t>
            </a:r>
          </a:p>
          <a:p>
            <a:r>
              <a:rPr lang="ru-RU" sz="2400" dirty="0" smtClean="0"/>
              <a:t>1. Сырые овощи и фрукты. Особенно капусту, редьку, редис, кислые яблоки, лук, </a:t>
            </a:r>
            <a:r>
              <a:rPr lang="ru-RU" sz="2400" dirty="0" smtClean="0"/>
              <a:t>чеснок, виноград. </a:t>
            </a:r>
            <a:endParaRPr lang="ru-RU" sz="2400" dirty="0" smtClean="0"/>
          </a:p>
          <a:p>
            <a:r>
              <a:rPr lang="ru-RU" sz="2400" dirty="0" smtClean="0"/>
              <a:t>2. Горчицу, хрен, красный перец.</a:t>
            </a:r>
          </a:p>
          <a:p>
            <a:r>
              <a:rPr lang="ru-RU" sz="2400" dirty="0" smtClean="0"/>
              <a:t>3. Избыток сладкого и мучного</a:t>
            </a:r>
            <a:r>
              <a:rPr lang="ru-RU" sz="2400" dirty="0" smtClean="0"/>
              <a:t>. Крупы.</a:t>
            </a:r>
            <a:endParaRPr lang="ru-RU" sz="2400" dirty="0" smtClean="0"/>
          </a:p>
          <a:p>
            <a:r>
              <a:rPr lang="ru-RU" sz="2400" dirty="0" smtClean="0"/>
              <a:t>4. Орехи, семечки, сухофрукты, чипсы и прочий «сухой корм». </a:t>
            </a:r>
            <a:r>
              <a:rPr lang="ru-RU" sz="2400" dirty="0" smtClean="0"/>
              <a:t>Орехи и сухофрукты замачиваем или запариваем!!!</a:t>
            </a:r>
            <a:endParaRPr lang="ru-RU" sz="2400" dirty="0" smtClean="0"/>
          </a:p>
          <a:p>
            <a:r>
              <a:rPr lang="ru-RU" sz="2400" dirty="0" smtClean="0"/>
              <a:t>5. </a:t>
            </a:r>
            <a:r>
              <a:rPr lang="ru-RU" sz="2400" dirty="0" smtClean="0"/>
              <a:t>Избыток жирного.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3929066"/>
            <a:ext cx="8215370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Любит: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Тушёные овощи. Особенно кабачок, тыкву, стручковую фасоль, бамию</a:t>
            </a:r>
            <a:r>
              <a:rPr lang="ru-RU" sz="24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Нежирные мясо и рыбу.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Цитрусы.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Имбирь, корицу, кардамон, чёрный перец.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Авокадо, папайю.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214290"/>
            <a:ext cx="5739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Диабет 1 типа (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инсулинзависимый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928670"/>
            <a:ext cx="814393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Возникает у людей с генетической предрасположенностью.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571612"/>
            <a:ext cx="8143932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Чем можно помочь</a:t>
            </a:r>
            <a:r>
              <a:rPr lang="ru-RU" sz="24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Поддержка сосудов. Используем регенерирующие травы.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Поддержка почек.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Поддержка других органов пищеварительной системы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Поддержка других желёз внутренней секреции.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Регуляция мозгового кровообращения.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Травы, снижающие уровень сахара в крови: створки фасоли, </a:t>
            </a:r>
            <a:r>
              <a:rPr lang="ru-RU" sz="2400" dirty="0" err="1" smtClean="0"/>
              <a:t>галега</a:t>
            </a:r>
            <a:r>
              <a:rPr lang="ru-RU" sz="2400" dirty="0" smtClean="0"/>
              <a:t>, </a:t>
            </a:r>
            <a:r>
              <a:rPr lang="ru-RU" sz="2400" dirty="0" err="1" smtClean="0"/>
              <a:t>стевия</a:t>
            </a:r>
            <a:r>
              <a:rPr lang="ru-RU" sz="2400" dirty="0" smtClean="0"/>
              <a:t>, побеги черники, девясил, клубни топинамбура, корень лопуха, манжетка, </a:t>
            </a:r>
            <a:r>
              <a:rPr lang="ru-RU" sz="2400" dirty="0" smtClean="0"/>
              <a:t>крапива 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14290"/>
            <a:ext cx="6116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Диабет 2 типа (инсулиннезависимый)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928670"/>
            <a:ext cx="8280984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Возникает при длительных комплексных нарушениях работы пищеварительной системы. </a:t>
            </a:r>
          </a:p>
          <a:p>
            <a:pPr>
              <a:buFontTx/>
              <a:buChar char="-"/>
            </a:pPr>
            <a:r>
              <a:rPr lang="ru-RU" sz="2400" dirty="0" smtClean="0"/>
              <a:t>Часто одновременно присутствует жировой </a:t>
            </a:r>
            <a:r>
              <a:rPr lang="ru-RU" sz="2400" dirty="0" err="1" smtClean="0"/>
              <a:t>гепатоз</a:t>
            </a:r>
            <a:r>
              <a:rPr lang="ru-RU" sz="2400" dirty="0" smtClean="0"/>
              <a:t> печени, проблемы с желудком и кишечником.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857496"/>
            <a:ext cx="828684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Что делать</a:t>
            </a:r>
            <a:r>
              <a:rPr lang="ru-RU" sz="24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Соблюдать щадящую диету.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/>
              <a:t>Пить травы, поддерживающие работу всего подреберья.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Не пить пищеварительные ферменты (по возможности).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Стараться плавно, на фоне трав, уходить от препаратов, снижающих уровень сахара в тканях (</a:t>
            </a:r>
            <a:r>
              <a:rPr lang="ru-RU" sz="2400" dirty="0" err="1" smtClean="0"/>
              <a:t>метформин</a:t>
            </a:r>
            <a:r>
              <a:rPr lang="ru-RU" sz="2400" dirty="0" smtClean="0"/>
              <a:t> и др.).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ечен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00042"/>
            <a:ext cx="8001056" cy="60828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71670" y="142852"/>
            <a:ext cx="1321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Печень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68" y="142852"/>
            <a:ext cx="1321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Печень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785794"/>
            <a:ext cx="7715304" cy="48936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Участвует в процессах пищеварения.</a:t>
            </a:r>
            <a:br>
              <a:rPr lang="ru-RU" sz="2400" dirty="0" smtClean="0"/>
            </a:br>
            <a:r>
              <a:rPr lang="ru-RU" sz="2400" dirty="0" smtClean="0"/>
              <a:t>2. Участвует в </a:t>
            </a:r>
            <a:r>
              <a:rPr lang="ru-RU" sz="2400" dirty="0" err="1" smtClean="0"/>
              <a:t>детоксикации</a:t>
            </a:r>
            <a:r>
              <a:rPr lang="ru-RU" sz="2400" dirty="0" smtClean="0"/>
              <a:t> продуктов метаболизма.</a:t>
            </a:r>
            <a:br>
              <a:rPr lang="ru-RU" sz="2400" dirty="0" smtClean="0"/>
            </a:br>
            <a:r>
              <a:rPr lang="ru-RU" sz="2400" dirty="0" smtClean="0"/>
              <a:t>3. Выработка гормонов.</a:t>
            </a:r>
            <a:br>
              <a:rPr lang="ru-RU" sz="2400" dirty="0" smtClean="0"/>
            </a:br>
            <a:r>
              <a:rPr lang="ru-RU" sz="2400" dirty="0" smtClean="0"/>
              <a:t>4. Участвует в гормональном обмене (переработка гормонов других желёз, гормональный пул).</a:t>
            </a:r>
            <a:br>
              <a:rPr lang="ru-RU" sz="2400" dirty="0" smtClean="0"/>
            </a:br>
            <a:r>
              <a:rPr lang="ru-RU" sz="2400" dirty="0" smtClean="0"/>
              <a:t>5. Поддерживает баланс витаминов всех групп.</a:t>
            </a:r>
          </a:p>
          <a:p>
            <a:r>
              <a:rPr lang="ru-RU" sz="2400" dirty="0" smtClean="0"/>
              <a:t>6. Накопительная функция. Запасы гликогена, витаминов А, </a:t>
            </a:r>
            <a:r>
              <a:rPr lang="en-US" sz="2400" dirty="0" smtClean="0"/>
              <a:t>D, B12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7. Депо крови.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8. Синтез желчных кислот и </a:t>
            </a:r>
            <a:r>
              <a:rPr lang="ru-RU" sz="2400" dirty="0" err="1" smtClean="0"/>
              <a:t>холистерина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9. Синтез пигментов.</a:t>
            </a:r>
            <a:br>
              <a:rPr lang="ru-RU" sz="2400" dirty="0" smtClean="0"/>
            </a:br>
            <a:r>
              <a:rPr lang="ru-RU" sz="2400" dirty="0" smtClean="0"/>
              <a:t>10. Синтез ряда белков плазмы крови. На стадии плода – участие в кроветворении.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285728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Печень с точки зрения традиционной китайской медицины. Движение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ци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214422"/>
            <a:ext cx="7929618" cy="52629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Печень отвечает за движение </a:t>
            </a:r>
            <a:r>
              <a:rPr lang="ru-RU" sz="2400" b="1" dirty="0" err="1" smtClean="0"/>
              <a:t>ци</a:t>
            </a:r>
            <a:r>
              <a:rPr lang="ru-RU" sz="2400" b="1" dirty="0" smtClean="0"/>
              <a:t> </a:t>
            </a:r>
            <a:r>
              <a:rPr lang="ru-RU" sz="2400" b="1" dirty="0" smtClean="0"/>
              <a:t>во </a:t>
            </a:r>
            <a:r>
              <a:rPr lang="ru-RU" sz="2400" b="1" dirty="0" smtClean="0"/>
              <a:t>всём организме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(</a:t>
            </a:r>
            <a:r>
              <a:rPr lang="ru-RU" sz="2400" b="1" dirty="0" smtClean="0"/>
              <a:t>за круговорот энергии во всём организме).</a:t>
            </a:r>
          </a:p>
          <a:p>
            <a:endParaRPr lang="ru-RU" sz="2400" dirty="0" smtClean="0"/>
          </a:p>
          <a:p>
            <a:r>
              <a:rPr lang="ru-RU" sz="2400" dirty="0" smtClean="0"/>
              <a:t> 1. Застойная печень порождает застои во всём организме (венозный застой головы, застой в нижней части живота, молочных железах и т. д.). Вызывает образование уплотнений.</a:t>
            </a:r>
          </a:p>
          <a:p>
            <a:endParaRPr lang="ru-RU" sz="2400" dirty="0" smtClean="0"/>
          </a:p>
          <a:p>
            <a:r>
              <a:rPr lang="ru-RU" sz="2400" dirty="0" smtClean="0"/>
              <a:t>2. Движение </a:t>
            </a:r>
            <a:r>
              <a:rPr lang="ru-RU" sz="2400" dirty="0" err="1" smtClean="0"/>
              <a:t>ци</a:t>
            </a:r>
            <a:r>
              <a:rPr lang="ru-RU" sz="2400" dirty="0" smtClean="0"/>
              <a:t> сказывается на эмоциях. Слабая </a:t>
            </a:r>
            <a:r>
              <a:rPr lang="ru-RU" sz="2400" dirty="0" smtClean="0"/>
              <a:t>печень и </a:t>
            </a:r>
            <a:r>
              <a:rPr lang="ru-RU" sz="2400" dirty="0" smtClean="0"/>
              <a:t>слабое движение энергии порождают уныние, печаль, депрессию.</a:t>
            </a:r>
          </a:p>
          <a:p>
            <a:r>
              <a:rPr lang="ru-RU" sz="2400" dirty="0" smtClean="0"/>
              <a:t>Избыток активности печени порождает бурные эмоции – гнев, возбудимость, раздражительность, которые могут привести к нарушению сна.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285728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Печень с точки зрения традиционной китайской медицины. Движение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ци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4"/>
            <a:ext cx="8001056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 Регулирует работу желчного пузыря, желудка и поджелудочной железы. Стимулирует все процессы пищеварения. </a:t>
            </a:r>
          </a:p>
          <a:p>
            <a:r>
              <a:rPr lang="ru-RU" sz="2400" dirty="0" smtClean="0"/>
              <a:t>Слабая печень – слабые желудок и поджелудочная.</a:t>
            </a:r>
          </a:p>
          <a:p>
            <a:r>
              <a:rPr lang="ru-RU" sz="2400" dirty="0" smtClean="0"/>
              <a:t>Избыточная печень ведёт к раздражению желудка и поджелудочной.</a:t>
            </a:r>
          </a:p>
          <a:p>
            <a:endParaRPr lang="ru-RU" sz="2400" dirty="0" smtClean="0"/>
          </a:p>
          <a:p>
            <a:r>
              <a:rPr lang="ru-RU" sz="2400" dirty="0" smtClean="0"/>
              <a:t>Отвечает за выработку желчи и активность желчного пузыря. При проблемах печени – застой желчи и </a:t>
            </a:r>
            <a:r>
              <a:rPr lang="ru-RU" sz="2400" dirty="0" err="1" smtClean="0"/>
              <a:t>дискинезия</a:t>
            </a:r>
            <a:r>
              <a:rPr lang="ru-RU" sz="2400" dirty="0" smtClean="0"/>
              <a:t> желчевыводящих путей.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85728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Печень с точки зрения традиционной китайской медицины. Движение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ци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571612"/>
            <a:ext cx="7715304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4. Печень даёт энергию для водного обмена, который регулируется почками, поджелудочной и лёгкими. Недостаток работы вызывает отёки и застои жидкости, провоцирует образование кист.</a:t>
            </a:r>
          </a:p>
          <a:p>
            <a:endParaRPr lang="ru-RU" sz="2400" dirty="0" smtClean="0"/>
          </a:p>
          <a:p>
            <a:r>
              <a:rPr lang="ru-RU" sz="2400" dirty="0" smtClean="0"/>
              <a:t>5. Печень влияет на репродукцию. У женщин – гармонизирует менструальный цикл, у мужчин – влияет на выработку семени и семяизвержение. </a:t>
            </a:r>
            <a:endParaRPr lang="ru-RU" sz="2400" dirty="0" smtClean="0"/>
          </a:p>
          <a:p>
            <a:r>
              <a:rPr lang="ru-RU" sz="2400" dirty="0" smtClean="0"/>
              <a:t>Слабая </a:t>
            </a:r>
            <a:r>
              <a:rPr lang="ru-RU" sz="2400" dirty="0" smtClean="0"/>
              <a:t>печень может привести к бесплодию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6. Хранит кровь, питает сердце, определяет спокойствие человека.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85728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Печень с точки зрения традиционной китайской медицины. За какие органы отвечает.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357298"/>
            <a:ext cx="8215370" cy="48936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Состояние печени отражается на ногтях и связках (а также волосах, хрящах суставов и межпозвоночных дисков и т. д.). При проблемной печени возникают артрозы.</a:t>
            </a:r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Печень влияет на глаза и выработку слёзной жидкости.</a:t>
            </a:r>
          </a:p>
          <a:p>
            <a:pPr marL="457200" indent="-457200">
              <a:buFontTx/>
              <a:buChar char="-"/>
            </a:pPr>
            <a:r>
              <a:rPr lang="ru-RU" sz="2400" dirty="0" smtClean="0"/>
              <a:t>При недостаточной работе печени глаза сухие. </a:t>
            </a:r>
          </a:p>
          <a:p>
            <a:pPr marL="457200" indent="-457200">
              <a:buFontTx/>
              <a:buChar char="-"/>
            </a:pPr>
            <a:r>
              <a:rPr lang="ru-RU" sz="2400" dirty="0" smtClean="0"/>
              <a:t>При нарушении работы, застоях – глаза слезятся. </a:t>
            </a:r>
          </a:p>
          <a:p>
            <a:pPr marL="457200" indent="-457200">
              <a:buFontTx/>
              <a:buChar char="-"/>
            </a:pPr>
            <a:r>
              <a:rPr lang="ru-RU" sz="2400" dirty="0" smtClean="0"/>
              <a:t>При пустоте печени снижается зрение, в том числе – ночное.</a:t>
            </a:r>
          </a:p>
          <a:p>
            <a:pPr marL="457200" indent="-457200">
              <a:buFontTx/>
              <a:buChar char="-"/>
            </a:pPr>
            <a:r>
              <a:rPr lang="ru-RU" sz="2400" dirty="0" smtClean="0"/>
              <a:t>При жаре печени (воспалении) краснеют склеры глаз.</a:t>
            </a:r>
          </a:p>
          <a:p>
            <a:pPr marL="457200" indent="-457200">
              <a:buFontTx/>
              <a:buChar char="-"/>
            </a:pPr>
            <a:r>
              <a:rPr lang="ru-RU" sz="2400" dirty="0" smtClean="0"/>
              <a:t>При воспалении и застое желчи желтеют склеры глаз.</a:t>
            </a:r>
          </a:p>
          <a:p>
            <a:pPr marL="457200" indent="-457200">
              <a:buFontTx/>
              <a:buChar char="-"/>
            </a:pPr>
            <a:r>
              <a:rPr lang="ru-RU" sz="2400" dirty="0" smtClean="0"/>
              <a:t>При нарушении работы печени происходит избыточная пигментация хрусталика, развивается катаракта.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357166"/>
            <a:ext cx="3066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Проблемы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печени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1285860"/>
            <a:ext cx="642942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Слабость работы (холод печени)</a:t>
            </a:r>
            <a:br>
              <a:rPr lang="ru-RU" sz="2400" dirty="0" smtClean="0"/>
            </a:br>
            <a:r>
              <a:rPr lang="ru-RU" sz="2400" dirty="0" smtClean="0"/>
              <a:t>- Избыточность работы (жар печени)</a:t>
            </a:r>
            <a:endParaRPr lang="ru-RU" sz="2400" dirty="0" smtClean="0"/>
          </a:p>
          <a:p>
            <a:r>
              <a:rPr lang="ru-RU" sz="2400" dirty="0" smtClean="0"/>
              <a:t>- Застойные процессы </a:t>
            </a:r>
            <a:endParaRPr lang="ru-RU" sz="2400" dirty="0" smtClean="0"/>
          </a:p>
          <a:p>
            <a:r>
              <a:rPr lang="ru-RU" sz="2400" dirty="0" smtClean="0"/>
              <a:t>- Воспаление</a:t>
            </a:r>
            <a:r>
              <a:rPr lang="ru-RU" sz="2400" dirty="0" smtClean="0"/>
              <a:t>, вызванное разными причинами</a:t>
            </a:r>
          </a:p>
          <a:p>
            <a:r>
              <a:rPr lang="ru-RU" sz="2400" dirty="0" smtClean="0"/>
              <a:t>(интоксикация, инфекция, механические препятствия оттоку желчи).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ncrea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857232"/>
            <a:ext cx="7835900" cy="4686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214290"/>
            <a:ext cx="8501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Поджелудочная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железа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85728"/>
            <a:ext cx="6468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Слабость работы печени (холод печени)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000108"/>
            <a:ext cx="8096255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Причины: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Нарушение диеты.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Физическое переутомление.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Нервное переутомление, тоска, подавленное состояние.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Старость и связанная с ней слабость.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Болезни и связанная с ними слабость.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Врождённая слабость.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4000504"/>
            <a:ext cx="8143932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Проявления:</a:t>
            </a:r>
          </a:p>
          <a:p>
            <a:r>
              <a:rPr lang="ru-RU" sz="2400" dirty="0" smtClean="0"/>
              <a:t>Депрессия, ощущение бесцельности, вялое пищеварение, сниженный аппетит, сухость глаз, ломкость ногтей, снижение зрения, особенно – сумеречного.</a:t>
            </a: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8422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Слабость работы печени (холод печени). Что делать.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000108"/>
            <a:ext cx="7929618" cy="48936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Укреплять организм, восстанавливать силы. </a:t>
            </a:r>
            <a:r>
              <a:rPr lang="ru-RU" sz="2400" dirty="0" err="1" smtClean="0"/>
              <a:t>кардиотоники</a:t>
            </a:r>
            <a:r>
              <a:rPr lang="ru-RU" sz="2400" dirty="0" smtClean="0"/>
              <a:t>, </a:t>
            </a:r>
            <a:r>
              <a:rPr lang="ru-RU" sz="2400" dirty="0" err="1" smtClean="0"/>
              <a:t>адаптогены</a:t>
            </a:r>
            <a:r>
              <a:rPr lang="ru-RU" sz="2400" dirty="0" smtClean="0"/>
              <a:t>, </a:t>
            </a:r>
            <a:r>
              <a:rPr lang="ru-RU" sz="2400" dirty="0" smtClean="0"/>
              <a:t>разумное питание, разумная </a:t>
            </a:r>
            <a:r>
              <a:rPr lang="ru-RU" sz="2400" dirty="0" smtClean="0"/>
              <a:t>нагрузка, отдых).</a:t>
            </a:r>
            <a:br>
              <a:rPr lang="ru-RU" sz="2400" dirty="0" smtClean="0"/>
            </a:br>
            <a:r>
              <a:rPr lang="ru-RU" sz="2400" dirty="0" smtClean="0"/>
              <a:t>2. Пить травы, активизирующие работу печени.</a:t>
            </a:r>
          </a:p>
          <a:p>
            <a:pPr>
              <a:buFontTx/>
              <a:buChar char="-"/>
            </a:pPr>
            <a:r>
              <a:rPr lang="ru-RU" sz="2400" b="1" dirty="0" smtClean="0"/>
              <a:t>Горечи</a:t>
            </a:r>
            <a:r>
              <a:rPr lang="ru-RU" sz="2400" dirty="0" smtClean="0"/>
              <a:t>: вахта, горечавка, цикорий, аир, хризантема, полынь, </a:t>
            </a:r>
            <a:r>
              <a:rPr lang="ru-RU" sz="2400" u="sng" dirty="0" err="1" smtClean="0"/>
              <a:t>василистник</a:t>
            </a:r>
            <a:r>
              <a:rPr lang="ru-RU" sz="2400" dirty="0" smtClean="0"/>
              <a:t> и др.</a:t>
            </a:r>
            <a:br>
              <a:rPr lang="ru-RU" sz="2400" dirty="0" smtClean="0"/>
            </a:br>
            <a:r>
              <a:rPr lang="ru-RU" sz="2400" b="1" dirty="0" smtClean="0"/>
              <a:t>- Желчегонные травы</a:t>
            </a:r>
            <a:r>
              <a:rPr lang="ru-RU" sz="2400" dirty="0" smtClean="0"/>
              <a:t>:</a:t>
            </a:r>
            <a:r>
              <a:rPr lang="ru-RU" sz="2400" dirty="0" smtClean="0"/>
              <a:t> лист и корень одуванчика</a:t>
            </a:r>
            <a:r>
              <a:rPr lang="ru-RU" sz="2400" dirty="0" smtClean="0"/>
              <a:t>, бессмертник, чеснок и др.</a:t>
            </a:r>
            <a:br>
              <a:rPr lang="ru-RU" sz="2400" dirty="0" smtClean="0"/>
            </a:br>
            <a:r>
              <a:rPr lang="ru-RU" sz="2400" b="1" dirty="0" smtClean="0"/>
              <a:t>- Специи</a:t>
            </a:r>
            <a:r>
              <a:rPr lang="ru-RU" sz="2400" dirty="0" smtClean="0"/>
              <a:t>: хрен, горчица, </a:t>
            </a:r>
            <a:r>
              <a:rPr lang="ru-RU" sz="2400" dirty="0" smtClean="0"/>
              <a:t>кориандр, мускатный орех, тмин, анис, фенхель, розмарин, аир и </a:t>
            </a:r>
            <a:r>
              <a:rPr lang="ru-RU" sz="2400" dirty="0" smtClean="0"/>
              <a:t>др.</a:t>
            </a:r>
            <a:br>
              <a:rPr lang="ru-RU" sz="2400" dirty="0" smtClean="0"/>
            </a:br>
            <a:r>
              <a:rPr lang="ru-RU" sz="2400" b="1" dirty="0" smtClean="0"/>
              <a:t>- Травы, укрепляющие печень: </a:t>
            </a:r>
            <a:r>
              <a:rPr lang="ru-RU" sz="2400" dirty="0" smtClean="0"/>
              <a:t>корни лопуха, </a:t>
            </a:r>
            <a:r>
              <a:rPr lang="ru-RU" sz="2400" dirty="0" err="1" smtClean="0"/>
              <a:t>левзеи</a:t>
            </a:r>
            <a:r>
              <a:rPr lang="ru-RU" sz="2400" dirty="0" smtClean="0"/>
              <a:t>, девясила; чертополох, семена лопуха и </a:t>
            </a:r>
            <a:r>
              <a:rPr lang="ru-RU" sz="2400" dirty="0" err="1" smtClean="0"/>
              <a:t>расторопши</a:t>
            </a:r>
            <a:r>
              <a:rPr lang="ru-RU" sz="2400" dirty="0" smtClean="0"/>
              <a:t>.</a:t>
            </a:r>
          </a:p>
          <a:p>
            <a:pPr>
              <a:buFontTx/>
              <a:buChar char="-"/>
            </a:pP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14290"/>
            <a:ext cx="4696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Застойные явления в печени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857232"/>
            <a:ext cx="785818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Причины</a:t>
            </a:r>
            <a:r>
              <a:rPr lang="ru-RU" sz="2400" dirty="0" smtClean="0"/>
              <a:t>: </a:t>
            </a:r>
          </a:p>
          <a:p>
            <a:r>
              <a:rPr lang="ru-RU" sz="2400" dirty="0" smtClean="0"/>
              <a:t>1. Нарушение диеты и переедание</a:t>
            </a:r>
            <a:endParaRPr lang="ru-RU" sz="2400" dirty="0" smtClean="0"/>
          </a:p>
          <a:p>
            <a:r>
              <a:rPr lang="ru-RU" sz="2400" dirty="0" smtClean="0"/>
              <a:t>2. Эмоциональные </a:t>
            </a:r>
            <a:r>
              <a:rPr lang="ru-RU" sz="2400" dirty="0" smtClean="0"/>
              <a:t>расстройства, унылость</a:t>
            </a:r>
          </a:p>
          <a:p>
            <a:r>
              <a:rPr lang="ru-RU" sz="2400" dirty="0" smtClean="0"/>
              <a:t>3. Недостаток </a:t>
            </a:r>
            <a:r>
              <a:rPr lang="ru-RU" sz="2400" dirty="0" smtClean="0"/>
              <a:t>физической активности</a:t>
            </a:r>
          </a:p>
          <a:p>
            <a:r>
              <a:rPr lang="ru-RU" sz="2400" dirty="0" smtClean="0"/>
              <a:t>4. Воспалительные процессы</a:t>
            </a:r>
            <a:br>
              <a:rPr lang="ru-RU" sz="2400" dirty="0" smtClean="0"/>
            </a:br>
            <a:r>
              <a:rPr lang="ru-RU" sz="2400" dirty="0" smtClean="0"/>
              <a:t>5. Проблемы желчного пузыря, желудка и поджелудочной.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3357562"/>
            <a:ext cx="785818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Проявления</a:t>
            </a:r>
            <a:r>
              <a:rPr lang="ru-RU" sz="2400" dirty="0" smtClean="0"/>
              <a:t>:</a:t>
            </a:r>
          </a:p>
          <a:p>
            <a:pPr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dirty="0" err="1" smtClean="0"/>
              <a:t>Распирание</a:t>
            </a:r>
            <a:r>
              <a:rPr lang="ru-RU" sz="2400" dirty="0" smtClean="0"/>
              <a:t> </a:t>
            </a:r>
            <a:r>
              <a:rPr lang="ru-RU" sz="2400" dirty="0" smtClean="0"/>
              <a:t>в подреберье, боль, вздутие живота, сдавливание в груди, подъём артериального давления. 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dirty="0" smtClean="0"/>
              <a:t>Унылость</a:t>
            </a:r>
            <a:r>
              <a:rPr lang="ru-RU" sz="2400" dirty="0" smtClean="0"/>
              <a:t>, подавленное настроение. </a:t>
            </a:r>
          </a:p>
          <a:p>
            <a:r>
              <a:rPr lang="ru-RU" sz="2400" dirty="0" smtClean="0"/>
              <a:t>- У </a:t>
            </a:r>
            <a:r>
              <a:rPr lang="ru-RU" sz="2400" dirty="0" smtClean="0"/>
              <a:t>женщин – набухание и боль в молочных железах, нарушение цикла, болезненные месячные, миомы.</a:t>
            </a:r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85794"/>
            <a:ext cx="7929618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Диета. Полезны разгрузочные </a:t>
            </a:r>
            <a:r>
              <a:rPr lang="ru-RU" sz="2400" dirty="0" smtClean="0"/>
              <a:t>дни.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Разумная физическая нагрузка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Пить травы, убирающие застой в печени: мята, цитрусы, </a:t>
            </a:r>
            <a:r>
              <a:rPr lang="ru-RU" sz="2400" dirty="0" err="1" smtClean="0"/>
              <a:t>володушка</a:t>
            </a:r>
            <a:r>
              <a:rPr lang="ru-RU" sz="2400" dirty="0" smtClean="0"/>
              <a:t>, сныть, лист смородины, лист лопуха, лист берёзы, лист лещины, </a:t>
            </a:r>
            <a:r>
              <a:rPr lang="ru-RU" sz="2400" dirty="0" smtClean="0"/>
              <a:t>лавровый </a:t>
            </a:r>
            <a:r>
              <a:rPr lang="ru-RU" sz="2400" dirty="0" smtClean="0"/>
              <a:t>лист, лист подорожника</a:t>
            </a:r>
            <a:r>
              <a:rPr lang="ru-RU" sz="2400" dirty="0" smtClean="0"/>
              <a:t>, </a:t>
            </a:r>
            <a:r>
              <a:rPr lang="ru-RU" sz="2400" dirty="0" smtClean="0"/>
              <a:t>лист груши, </a:t>
            </a:r>
            <a:r>
              <a:rPr lang="ru-RU" sz="2400" dirty="0" smtClean="0"/>
              <a:t>морковь (трава, семена, корни), </a:t>
            </a:r>
            <a:r>
              <a:rPr lang="ru-RU" sz="2400" dirty="0" err="1" smtClean="0"/>
              <a:t>бедренец</a:t>
            </a:r>
            <a:r>
              <a:rPr lang="ru-RU" sz="2400" dirty="0" smtClean="0"/>
              <a:t>, </a:t>
            </a:r>
            <a:r>
              <a:rPr lang="ru-RU" sz="2400" dirty="0" smtClean="0"/>
              <a:t>петрушка, </a:t>
            </a:r>
            <a:r>
              <a:rPr lang="ru-RU" sz="2400" dirty="0" err="1" smtClean="0"/>
              <a:t>василистник</a:t>
            </a:r>
            <a:r>
              <a:rPr lang="ru-RU" sz="2400" dirty="0" smtClean="0"/>
              <a:t>, живокость, </a:t>
            </a:r>
            <a:r>
              <a:rPr lang="ru-RU" sz="2400" dirty="0" smtClean="0"/>
              <a:t>плющ, копытень, будра </a:t>
            </a:r>
            <a:r>
              <a:rPr lang="ru-RU" sz="2400" dirty="0" smtClean="0"/>
              <a:t>и др.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Пить противовоспалительные травы</a:t>
            </a:r>
            <a:r>
              <a:rPr lang="ru-RU" sz="24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Жирное перед едой.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Приводить в порядок другие отделы пищеварительного тракта.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28728" y="214290"/>
            <a:ext cx="6631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Застойные явления в печени. Что делать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5786454"/>
            <a:ext cx="8286808" cy="83099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Рецепт. Холодный настой листьев плюща. 1 свежий лист залить стаканом воды. Настоять ночь. Выпить в течение дня.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pngtree-ivy-leaf-botany-fresh-png-image_103779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43512"/>
            <a:ext cx="972496" cy="701600"/>
          </a:xfrm>
          <a:prstGeom prst="rect">
            <a:avLst/>
          </a:prstGeom>
        </p:spPr>
      </p:pic>
      <p:pic>
        <p:nvPicPr>
          <p:cNvPr id="6" name="Рисунок 5" descr="51402d56fdec9348156947203017ca7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857232"/>
            <a:ext cx="1046150" cy="101565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85728"/>
            <a:ext cx="6444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Избыточная работа печени, жар печени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928670"/>
            <a:ext cx="7572428" cy="156966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Причины</a:t>
            </a:r>
            <a:r>
              <a:rPr lang="ru-RU" sz="2400" dirty="0" smtClean="0"/>
              <a:t>: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Нарушение диеты.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Нервное напряжение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Застой </a:t>
            </a:r>
            <a:r>
              <a:rPr lang="ru-RU" sz="2400" dirty="0" err="1" smtClean="0"/>
              <a:t>ци</a:t>
            </a:r>
            <a:r>
              <a:rPr lang="ru-RU" sz="2400" dirty="0" smtClean="0"/>
              <a:t> печени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571744"/>
            <a:ext cx="7572428" cy="193899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Проявления</a:t>
            </a:r>
            <a:r>
              <a:rPr lang="ru-RU" sz="2400" dirty="0" smtClean="0"/>
              <a:t>:</a:t>
            </a:r>
          </a:p>
          <a:p>
            <a:r>
              <a:rPr lang="ru-RU" sz="2400" dirty="0" err="1" smtClean="0"/>
              <a:t>Распирание</a:t>
            </a:r>
            <a:r>
              <a:rPr lang="ru-RU" sz="2400" dirty="0" smtClean="0"/>
              <a:t> в подреберье, боль, вздутие живота, сдавливание в груди, подъём артериального давления. </a:t>
            </a:r>
          </a:p>
          <a:p>
            <a:r>
              <a:rPr lang="ru-RU" sz="2400" dirty="0" smtClean="0"/>
              <a:t>Горький или кислый вкус во рту.</a:t>
            </a:r>
          </a:p>
          <a:p>
            <a:r>
              <a:rPr lang="ru-RU" sz="2400" dirty="0" smtClean="0"/>
              <a:t>Раздражительность. Голод.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4929198"/>
            <a:ext cx="792961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При продолжительном симптоме жара печени он может перейти в холод.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4290"/>
            <a:ext cx="8394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Избыточная работа печени, жар печени. Что делать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928670"/>
            <a:ext cx="7858180" cy="415498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Разумная </a:t>
            </a:r>
            <a:r>
              <a:rPr lang="ru-RU" sz="2400" dirty="0" smtClean="0"/>
              <a:t>диета (каши, кабачок, рыба).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Успокаивающие травы с не горьким </a:t>
            </a:r>
            <a:r>
              <a:rPr lang="ru-RU" sz="2400" dirty="0" smtClean="0"/>
              <a:t>вкусом (</a:t>
            </a:r>
            <a:r>
              <a:rPr lang="ru-RU" sz="2400" dirty="0" err="1" smtClean="0"/>
              <a:t>зюзник</a:t>
            </a:r>
            <a:r>
              <a:rPr lang="ru-RU" sz="2400" dirty="0" smtClean="0"/>
              <a:t>, иван-чай, липа, мелисса).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Приведение эмоций в порядок (душевная работа).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Травы, убирающие застой.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Холодные </a:t>
            </a:r>
            <a:r>
              <a:rPr lang="ru-RU" sz="2400" dirty="0" smtClean="0"/>
              <a:t>травы не горькие травы: </a:t>
            </a:r>
            <a:r>
              <a:rPr lang="ru-RU" sz="2400" dirty="0" smtClean="0"/>
              <a:t>листья злаков, отвар овса, подорожник, мята, плети огурца</a:t>
            </a:r>
            <a:r>
              <a:rPr lang="ru-RU" sz="2400" dirty="0" smtClean="0"/>
              <a:t>, </a:t>
            </a:r>
            <a:r>
              <a:rPr lang="ru-RU" sz="2400" dirty="0" err="1" smtClean="0"/>
              <a:t>володушка</a:t>
            </a:r>
            <a:r>
              <a:rPr lang="ru-RU" sz="2400" dirty="0" smtClean="0"/>
              <a:t>, </a:t>
            </a:r>
            <a:r>
              <a:rPr lang="ru-RU" sz="2400" dirty="0" smtClean="0"/>
              <a:t>сныть, таволга, куркума.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Примочки </a:t>
            </a:r>
            <a:r>
              <a:rPr lang="ru-RU" sz="2400" dirty="0" smtClean="0"/>
              <a:t>из противовоспалительных трав на </a:t>
            </a:r>
            <a:r>
              <a:rPr lang="ru-RU" sz="2400" dirty="0" smtClean="0"/>
              <a:t>область печени и </a:t>
            </a:r>
            <a:r>
              <a:rPr lang="ru-RU" sz="2400" dirty="0" smtClean="0"/>
              <a:t>подреберья.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Не лежать на правом боку, усиливая застой.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5143512"/>
            <a:ext cx="7858179" cy="12003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Если воспаление вызвано инфекцией (вирусный гепатит), добавляем антивирусные травы: таволгу, лист облепихи, лист берёзы, розмарин, чистотел, лавр, эвкалипт.</a:t>
            </a:r>
            <a:endParaRPr lang="ru-RU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214290"/>
            <a:ext cx="3071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Желчный пузырь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928670"/>
            <a:ext cx="8001056" cy="83099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Функции: накопление и выброс желчи.</a:t>
            </a:r>
            <a:br>
              <a:rPr lang="ru-RU" sz="2400" dirty="0" smtClean="0"/>
            </a:br>
            <a:r>
              <a:rPr lang="ru-RU" sz="2400" dirty="0" smtClean="0"/>
              <a:t>ТКМ: отвечает за решительность суждений и поступков.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1857364"/>
            <a:ext cx="8001056" cy="452431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Проблемы</a:t>
            </a:r>
            <a:r>
              <a:rPr lang="ru-RU" sz="2400" dirty="0" smtClean="0"/>
              <a:t>: застой и </a:t>
            </a:r>
            <a:r>
              <a:rPr lang="ru-RU" sz="2400" dirty="0" err="1" smtClean="0"/>
              <a:t>дискинезия</a:t>
            </a:r>
            <a:r>
              <a:rPr lang="ru-RU" sz="2400" dirty="0" smtClean="0"/>
              <a:t>. При застое могут образовываться камни.</a:t>
            </a:r>
            <a:br>
              <a:rPr lang="ru-RU" sz="2400" dirty="0" smtClean="0"/>
            </a:br>
            <a:r>
              <a:rPr lang="ru-RU" sz="2400" u="sng" dirty="0" smtClean="0"/>
              <a:t>Причины</a:t>
            </a:r>
            <a:r>
              <a:rPr lang="ru-RU" sz="2400" dirty="0" smtClean="0"/>
              <a:t>: </a:t>
            </a:r>
            <a:br>
              <a:rPr lang="ru-RU" sz="2400" dirty="0" smtClean="0"/>
            </a:br>
            <a:r>
              <a:rPr lang="ru-RU" sz="2400" dirty="0" smtClean="0"/>
              <a:t>- Проблемы печени (слабость, застой, избыточность).</a:t>
            </a:r>
            <a:br>
              <a:rPr lang="ru-RU" sz="2400" dirty="0" smtClean="0"/>
            </a:br>
            <a:r>
              <a:rPr lang="ru-RU" sz="2400" dirty="0" smtClean="0"/>
              <a:t>- Изменение формы (изгибы, перетяжки), врождённые или приобретённые (обжорство, подъём тяжестей и др.)</a:t>
            </a:r>
            <a:br>
              <a:rPr lang="ru-RU" sz="2400" dirty="0" smtClean="0"/>
            </a:br>
            <a:r>
              <a:rPr lang="ru-RU" sz="2400" dirty="0" smtClean="0"/>
              <a:t>- Воспаление в области фатерова сосочка (в поджелудочной железе или в 12-ти перстной кишке).</a:t>
            </a:r>
            <a:br>
              <a:rPr lang="ru-RU" sz="2400" dirty="0" smtClean="0"/>
            </a:br>
            <a:r>
              <a:rPr lang="ru-RU" sz="2400" dirty="0" smtClean="0"/>
              <a:t>- Камни в желчных протоках.</a:t>
            </a:r>
            <a:br>
              <a:rPr lang="ru-RU" sz="2400" dirty="0" smtClean="0"/>
            </a:br>
            <a:r>
              <a:rPr lang="ru-RU" sz="2400" dirty="0" smtClean="0"/>
              <a:t>- Инфекция.</a:t>
            </a:r>
            <a:br>
              <a:rPr lang="ru-RU" sz="2400" dirty="0" smtClean="0"/>
            </a:br>
            <a:r>
              <a:rPr lang="ru-RU" sz="2400" u="sng" dirty="0" smtClean="0"/>
              <a:t>Проявление</a:t>
            </a:r>
            <a:r>
              <a:rPr lang="ru-RU" sz="2400" dirty="0" smtClean="0"/>
              <a:t>: боль, тяжесть, горький или кислый вкус во рту. Проблемы передаются другим органам подреберья.</a:t>
            </a:r>
            <a:endParaRPr lang="ru-RU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142852"/>
            <a:ext cx="6040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Решаем проблемы желчного пузыря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785794"/>
            <a:ext cx="8215370" cy="267765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u="sng" dirty="0" smtClean="0"/>
              <a:t>Как убрать застой</a:t>
            </a:r>
            <a:r>
              <a:rPr lang="ru-RU" sz="24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За 10-15 мин. до еды съесть что-то жирное (кусочек сала, сливочного масла). Разжевать, рассосать.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Привести в порядок работу печени.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Травы, улучшающие моторику желчного пузыря: дымянка, корень и побеги барбариса, кориандр, куркума, мускатный </a:t>
            </a:r>
            <a:r>
              <a:rPr lang="ru-RU" sz="2400" dirty="0" smtClean="0"/>
              <a:t>орех, аир.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3500438"/>
            <a:ext cx="8215370" cy="304698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Камни в желчном. Что делать</a:t>
            </a:r>
            <a:r>
              <a:rPr lang="ru-RU" sz="24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Убираем застой желчного пузыря.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Пьём травы, растворяющие соли: </a:t>
            </a:r>
            <a:r>
              <a:rPr lang="ru-RU" sz="2400" u="sng" dirty="0" smtClean="0"/>
              <a:t>корни шиповника</a:t>
            </a:r>
            <a:r>
              <a:rPr lang="ru-RU" sz="2400" dirty="0" smtClean="0"/>
              <a:t>, сабельник, спорыш, сирень, подмаренник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Одновременно пьём </a:t>
            </a:r>
            <a:r>
              <a:rPr lang="ru-RU" sz="2400" dirty="0" err="1" smtClean="0"/>
              <a:t>травы-спазмолитики</a:t>
            </a:r>
            <a:r>
              <a:rPr lang="ru-RU" sz="2400" dirty="0" smtClean="0"/>
              <a:t>: лапчатку, малину, базилик, чистотел.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Избегаем сильных </a:t>
            </a:r>
            <a:r>
              <a:rPr lang="ru-RU" sz="2400" dirty="0" smtClean="0"/>
              <a:t>желчегонных, резких движений и поднятия тяжестей. Это может сдвинуть камень.</a:t>
            </a:r>
            <a:endParaRPr lang="ru-RU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42852"/>
            <a:ext cx="6776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Рецепт при воспалении желчного пузыря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000108"/>
            <a:ext cx="7643866" cy="12003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 ч. л. измельчённых корневищ аира залить холодной водой на ночь. </a:t>
            </a:r>
            <a:br>
              <a:rPr lang="ru-RU" sz="2400" dirty="0" smtClean="0"/>
            </a:br>
            <a:r>
              <a:rPr lang="ru-RU" sz="2400" dirty="0" smtClean="0"/>
              <a:t>Выпивать 1 глоток до еды, 1 глоток после.</a:t>
            </a:r>
            <a:endParaRPr lang="ru-RU" sz="2400" dirty="0"/>
          </a:p>
        </p:txBody>
      </p:sp>
      <p:pic>
        <p:nvPicPr>
          <p:cNvPr id="266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285992"/>
            <a:ext cx="3789616" cy="2486936"/>
          </a:xfrm>
          <a:prstGeom prst="rect">
            <a:avLst/>
          </a:prstGeom>
          <a:noFill/>
        </p:spPr>
      </p:pic>
      <p:pic>
        <p:nvPicPr>
          <p:cNvPr id="6" name="Рисунок 5" descr="62465831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4857760"/>
            <a:ext cx="2786082" cy="18499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2428868"/>
            <a:ext cx="4357718" cy="230832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Рецепт работает на непонятные проблемы подреберья. Когда есть дискомфорт, а где и что, понять не получается даже с помощью современных методов исследования.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5500702"/>
            <a:ext cx="4643470" cy="83099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Аир – антисептик, </a:t>
            </a:r>
            <a:r>
              <a:rPr lang="ru-RU" sz="2400" dirty="0" err="1" smtClean="0"/>
              <a:t>спазмолитик</a:t>
            </a:r>
            <a:r>
              <a:rPr lang="ru-RU" sz="2400" dirty="0" smtClean="0"/>
              <a:t>, горечь, ароматное растение.</a:t>
            </a:r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998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000108"/>
            <a:ext cx="6010490" cy="51887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8992" y="285728"/>
            <a:ext cx="2963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Тонкий кишечник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01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Поджелудочная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железа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1214422"/>
            <a:ext cx="7429552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Очень важная железа для процесса пищеварения. Ферменты участвуют в расщеплении белков, жиров, углеводов, нуклеиновых кислот. </a:t>
            </a:r>
          </a:p>
          <a:p>
            <a:r>
              <a:rPr lang="ru-RU" sz="2400" dirty="0" smtClean="0"/>
              <a:t>Гормональные функции – регуляция связывания и высвобождения глюкозы, регуляция роста, регуляция работы щитовидной железы.</a:t>
            </a:r>
            <a:endParaRPr lang="ru-RU" sz="2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3714752"/>
            <a:ext cx="5836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 ТКМ поджелудочная железа = селезёнка.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8992" y="285728"/>
            <a:ext cx="2963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Тонкий кишечник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000108"/>
            <a:ext cx="8358278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Функции: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-Окончательное переваривание пищи под действием ферментов и кишечной флоры.</a:t>
            </a:r>
          </a:p>
          <a:p>
            <a:pPr>
              <a:buFontTx/>
              <a:buChar char="-"/>
            </a:pPr>
            <a:r>
              <a:rPr lang="ru-RU" sz="2400" dirty="0" smtClean="0"/>
              <a:t>Всасывание продуктов </a:t>
            </a:r>
            <a:r>
              <a:rPr lang="ru-RU" sz="2400" dirty="0" smtClean="0"/>
              <a:t>пищеварения.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Продукция гормонов, регулирующих работу других отделов </a:t>
            </a:r>
            <a:r>
              <a:rPr lang="ru-RU" sz="2400" dirty="0" smtClean="0"/>
              <a:t>ЖКТ.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Моторная функция – продвижение содержимого кишечника</a:t>
            </a:r>
            <a:endParaRPr lang="ru-RU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928670"/>
            <a:ext cx="7858179" cy="526297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- </a:t>
            </a:r>
            <a:r>
              <a:rPr lang="ru-RU" sz="2400" dirty="0" smtClean="0"/>
              <a:t>Нарушение работы верхних отделов пищеварительной системы (желудок, печень, поджелудочная, желчный пузырь).</a:t>
            </a:r>
          </a:p>
          <a:p>
            <a:r>
              <a:rPr lang="ru-RU" sz="2400" dirty="0" smtClean="0"/>
              <a:t>- </a:t>
            </a:r>
            <a:r>
              <a:rPr lang="ru-RU" sz="2400" dirty="0" err="1" smtClean="0"/>
              <a:t>Дисбактериоз</a:t>
            </a:r>
            <a:r>
              <a:rPr lang="ru-RU" sz="2400" dirty="0" smtClean="0"/>
              <a:t>.</a:t>
            </a:r>
          </a:p>
          <a:p>
            <a:pPr>
              <a:buFontTx/>
              <a:buChar char="-"/>
            </a:pPr>
            <a:r>
              <a:rPr lang="ru-RU" sz="2400" dirty="0" smtClean="0"/>
              <a:t>Воспалительные </a:t>
            </a:r>
            <a:r>
              <a:rPr lang="ru-RU" sz="2400" dirty="0" smtClean="0"/>
              <a:t>процессы, </a:t>
            </a:r>
            <a:r>
              <a:rPr lang="ru-RU" sz="2400" dirty="0" smtClean="0"/>
              <a:t>вызванные интоксикацией, </a:t>
            </a:r>
            <a:r>
              <a:rPr lang="ru-RU" sz="2400" dirty="0" smtClean="0"/>
              <a:t>инфекциями, </a:t>
            </a:r>
            <a:r>
              <a:rPr lang="ru-RU" sz="2400" dirty="0" smtClean="0"/>
              <a:t>или аутоиммунной природы. </a:t>
            </a:r>
            <a:endParaRPr lang="ru-RU" sz="2400" dirty="0" smtClean="0"/>
          </a:p>
          <a:p>
            <a:r>
              <a:rPr lang="ru-RU" sz="2400" dirty="0" smtClean="0"/>
              <a:t>При </a:t>
            </a:r>
            <a:r>
              <a:rPr lang="ru-RU" sz="2400" dirty="0" smtClean="0"/>
              <a:t>воспалительных процессах всегда нарушается всасывание питательных </a:t>
            </a:r>
            <a:r>
              <a:rPr lang="ru-RU" sz="2400" dirty="0" smtClean="0"/>
              <a:t>веществ, выработка </a:t>
            </a:r>
            <a:r>
              <a:rPr lang="ru-RU" sz="2400" dirty="0" smtClean="0"/>
              <a:t>ферментов и гормонов. Следствие – </a:t>
            </a:r>
            <a:r>
              <a:rPr lang="ru-RU" sz="2400" dirty="0" smtClean="0"/>
              <a:t>общая слабость</a:t>
            </a:r>
            <a:r>
              <a:rPr lang="ru-RU" sz="2400" dirty="0" smtClean="0"/>
              <a:t>.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r>
              <a:rPr lang="ru-RU" sz="2400" u="sng" dirty="0" smtClean="0"/>
              <a:t>Проявление</a:t>
            </a:r>
            <a:r>
              <a:rPr lang="ru-RU" sz="2400" dirty="0" smtClean="0"/>
              <a:t>. Боли в животе, метеоризм, </a:t>
            </a:r>
            <a:r>
              <a:rPr lang="ru-RU" sz="2400" dirty="0" smtClean="0"/>
              <a:t>понос, слабость, нарушение обменных процессов во всём организме (гормональный обмен, синтез соединительной ткани и др.).</a:t>
            </a:r>
            <a:endParaRPr lang="ru-RU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928794" y="357166"/>
            <a:ext cx="4779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Тонкий кишечник, проблемы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357166"/>
            <a:ext cx="5002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Тонкий кишечник, что делаем.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071546"/>
            <a:ext cx="8215370" cy="193899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Дисбактериоз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400" dirty="0" smtClean="0"/>
              <a:t>1. Налаживаем работу органов подреберья</a:t>
            </a:r>
            <a:r>
              <a:rPr lang="ru-RU" sz="2400" dirty="0" smtClean="0"/>
              <a:t> </a:t>
            </a:r>
            <a:r>
              <a:rPr lang="ru-RU" sz="2400" dirty="0" smtClean="0"/>
              <a:t>(сбор для живота, диета).</a:t>
            </a:r>
          </a:p>
          <a:p>
            <a:r>
              <a:rPr lang="ru-RU" sz="2400" dirty="0" smtClean="0"/>
              <a:t>2. Едим </a:t>
            </a:r>
            <a:r>
              <a:rPr lang="ru-RU" sz="2400" dirty="0" err="1" smtClean="0"/>
              <a:t>цетрарию</a:t>
            </a:r>
            <a:r>
              <a:rPr lang="ru-RU" sz="2400" dirty="0" smtClean="0"/>
              <a:t> – 1 ст. л. в день. Можно </a:t>
            </a:r>
            <a:r>
              <a:rPr lang="ru-RU" sz="2400" dirty="0" err="1" smtClean="0"/>
              <a:t>псилиум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400" dirty="0" smtClean="0"/>
              <a:t>3. </a:t>
            </a:r>
            <a:r>
              <a:rPr lang="ru-RU" sz="2400" dirty="0" err="1" smtClean="0"/>
              <a:t>Пробиотики</a:t>
            </a:r>
            <a:r>
              <a:rPr lang="ru-RU" sz="2400" dirty="0" smtClean="0"/>
              <a:t> – как временная мера.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3143248"/>
            <a:ext cx="8215370" cy="193899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Инфекция – вяжущие (корни кровохлёбки, бадана) + травы, богатые </a:t>
            </a:r>
            <a:r>
              <a:rPr lang="ru-RU" sz="2400" dirty="0" err="1" smtClean="0"/>
              <a:t>каротиноидами</a:t>
            </a:r>
            <a:r>
              <a:rPr lang="ru-RU" sz="2400" dirty="0" smtClean="0"/>
              <a:t> (морковь, календула).</a:t>
            </a:r>
            <a:br>
              <a:rPr lang="ru-RU" sz="2400" dirty="0" smtClean="0"/>
            </a:br>
            <a:r>
              <a:rPr lang="ru-RU" sz="2400" dirty="0" smtClean="0"/>
              <a:t>Аутоиммунные воспаления – сбор для живота + вяжущие + успокаивающие, уменьшающие выработку антител (</a:t>
            </a:r>
            <a:r>
              <a:rPr lang="ru-RU" sz="2400" dirty="0" err="1" smtClean="0"/>
              <a:t>зюзник</a:t>
            </a:r>
            <a:r>
              <a:rPr lang="ru-RU" sz="2400" dirty="0" smtClean="0"/>
              <a:t>, буквица, будра, пустырник) + травы, дающие силы.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5357826"/>
            <a:ext cx="878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Помимо питья используем мази и примочки на область живота.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142852"/>
            <a:ext cx="3117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Толстый кишечник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 descr="26665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2029511"/>
            <a:ext cx="3832197" cy="3308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86446" y="5857892"/>
            <a:ext cx="1758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Прямая кишка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072066" y="5000636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Слепая </a:t>
            </a:r>
          </a:p>
          <a:p>
            <a:r>
              <a:rPr lang="ru-RU" sz="2000" dirty="0" smtClean="0"/>
              <a:t>кишка</a:t>
            </a:r>
            <a:endParaRPr lang="ru-RU" sz="20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500694" y="4786322"/>
            <a:ext cx="50006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00496" y="2928934"/>
            <a:ext cx="1454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Ободочная </a:t>
            </a:r>
          </a:p>
          <a:p>
            <a:pPr algn="ctr"/>
            <a:r>
              <a:rPr lang="ru-RU" sz="2000" dirty="0" smtClean="0"/>
              <a:t>кишка</a:t>
            </a:r>
            <a:endParaRPr lang="ru-RU" sz="20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10800000">
            <a:off x="5429256" y="3357562"/>
            <a:ext cx="242889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286380" y="3571876"/>
            <a:ext cx="28575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5357818" y="2857496"/>
            <a:ext cx="1143008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86644" y="5000636"/>
            <a:ext cx="1639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Сигмовидная</a:t>
            </a:r>
          </a:p>
          <a:p>
            <a:r>
              <a:rPr lang="ru-RU" sz="2000" dirty="0" smtClean="0"/>
              <a:t>кишка</a:t>
            </a:r>
            <a:endParaRPr lang="ru-RU" sz="2000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7358082" y="4786322"/>
            <a:ext cx="357190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57884" y="571480"/>
            <a:ext cx="2786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Жировые привески, соединяющие толстый кишечник с большим сальником</a:t>
            </a:r>
            <a:endParaRPr lang="ru-RU" sz="2000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10800000">
            <a:off x="10358478" y="1857364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6500826" y="2143116"/>
            <a:ext cx="928694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6200000" flipH="1">
            <a:off x="6965173" y="2035959"/>
            <a:ext cx="85725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00034" y="928670"/>
            <a:ext cx="3500462" cy="378565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Функции: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Завершающие этапы пищеварения и всасывания пищи.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Всасывание жидкости и солей.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Формирование кала</a:t>
            </a:r>
            <a:r>
              <a:rPr lang="ru-RU" sz="24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Задержка кала.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Дефекация.</a:t>
            </a:r>
          </a:p>
          <a:p>
            <a:pPr marL="457200" indent="-457200">
              <a:buAutoNum type="arabicPeriod"/>
            </a:pP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00034" y="4786322"/>
            <a:ext cx="3500462" cy="156966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Настои </a:t>
            </a:r>
            <a:r>
              <a:rPr lang="ru-RU" sz="2400" dirty="0" smtClean="0"/>
              <a:t>трав можно вводить с помощью </a:t>
            </a:r>
            <a:r>
              <a:rPr lang="ru-RU" sz="2400" dirty="0" err="1" smtClean="0"/>
              <a:t>микроклизм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(объём 30-50 мл).</a:t>
            </a:r>
            <a:endParaRPr lang="ru-RU" sz="24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6000760" y="5214950"/>
            <a:ext cx="100013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214290"/>
            <a:ext cx="3117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Толстый кишечник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928670"/>
            <a:ext cx="7715304" cy="230832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Проблемы: </a:t>
            </a:r>
            <a:br>
              <a:rPr lang="ru-RU" sz="2400" dirty="0" smtClean="0"/>
            </a:br>
            <a:r>
              <a:rPr lang="ru-RU" sz="2400" dirty="0" smtClean="0"/>
              <a:t>- Воспаление (инфекция или аутоиммунное).</a:t>
            </a:r>
            <a:br>
              <a:rPr lang="ru-RU" sz="2400" dirty="0" smtClean="0"/>
            </a:br>
            <a:r>
              <a:rPr lang="ru-RU" sz="2400" dirty="0" smtClean="0"/>
              <a:t>- Нарушение моторики (запоры).</a:t>
            </a:r>
          </a:p>
          <a:p>
            <a:r>
              <a:rPr lang="ru-RU" sz="2400" dirty="0" smtClean="0"/>
              <a:t>- Воспалительные </a:t>
            </a:r>
            <a:r>
              <a:rPr lang="ru-RU" sz="2400" dirty="0" smtClean="0"/>
              <a:t>процессы разной этиологии. В толстом кишечнике они приводят к нарушению всасывания жидкости, отёкам, застойным процессам и поносам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3357562"/>
            <a:ext cx="7715304" cy="12003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Воспаление – работаем так же, как с тонким кишечником, + ограничение приёма пищи + сладкий чай (восполняем потерю жидкости). </a:t>
            </a:r>
            <a:r>
              <a:rPr lang="ru-RU" sz="2400" dirty="0" err="1" smtClean="0"/>
              <a:t>Регидрон</a:t>
            </a:r>
            <a:r>
              <a:rPr lang="ru-RU" sz="2400" dirty="0" smtClean="0"/>
              <a:t>, сорбенты.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4929198"/>
            <a:ext cx="7715304" cy="156966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Рецепт при остром неудержимый поносе, «водой».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Сделать пересыщенный раствор соли, соль должна перестать растворяться.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Выпить от нескольких глотков до 1 стакана.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142852"/>
            <a:ext cx="1367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Запоры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714356"/>
            <a:ext cx="8286808" cy="230832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Спастический запор</a:t>
            </a:r>
            <a:r>
              <a:rPr lang="ru-RU" sz="2400" dirty="0" smtClean="0"/>
              <a:t>. Кал сухой, твёрдый. «Козий кал».</a:t>
            </a:r>
            <a:br>
              <a:rPr lang="ru-RU" sz="2400" dirty="0" smtClean="0"/>
            </a:br>
            <a:r>
              <a:rPr lang="ru-RU" sz="2400" u="sng" dirty="0" smtClean="0"/>
              <a:t>Причины</a:t>
            </a:r>
            <a:r>
              <a:rPr lang="ru-RU" sz="2400" dirty="0" smtClean="0"/>
              <a:t>: нервы.</a:t>
            </a:r>
            <a:br>
              <a:rPr lang="ru-RU" sz="2400" dirty="0" smtClean="0"/>
            </a:br>
            <a:r>
              <a:rPr lang="ru-RU" sz="2400" u="sng" dirty="0" smtClean="0"/>
              <a:t>Что делаем</a:t>
            </a:r>
            <a:r>
              <a:rPr lang="ru-RU" sz="2400" dirty="0" smtClean="0"/>
              <a:t>. Пьём успокаивающие травы (валериана, </a:t>
            </a:r>
            <a:r>
              <a:rPr lang="ru-RU" sz="2400" dirty="0" err="1" smtClean="0"/>
              <a:t>зюзник</a:t>
            </a:r>
            <a:r>
              <a:rPr lang="ru-RU" sz="2400" dirty="0" smtClean="0"/>
              <a:t>) + </a:t>
            </a:r>
            <a:r>
              <a:rPr lang="ru-RU" sz="2400" dirty="0" err="1" smtClean="0"/>
              <a:t>спазмолитики</a:t>
            </a:r>
            <a:r>
              <a:rPr lang="ru-RU" sz="2400" dirty="0" smtClean="0"/>
              <a:t> (базилик, семена аниса, фенхеля, укропа).</a:t>
            </a:r>
            <a:br>
              <a:rPr lang="ru-RU" sz="2400" dirty="0" smtClean="0"/>
            </a:br>
            <a:r>
              <a:rPr lang="ru-RU" sz="2400" dirty="0" smtClean="0"/>
              <a:t>Отводим достаточное время на поход туалет. Свечи и мази – чтобы не травмировать </a:t>
            </a:r>
            <a:r>
              <a:rPr lang="ru-RU" sz="2400" dirty="0" err="1" smtClean="0"/>
              <a:t>анус</a:t>
            </a:r>
            <a:r>
              <a:rPr lang="ru-RU" sz="2400" dirty="0" smtClean="0"/>
              <a:t>. Если надо – клизма.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3143248"/>
            <a:ext cx="8286808" cy="304698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Атонический запор</a:t>
            </a:r>
            <a:r>
              <a:rPr lang="ru-RU" sz="2400" dirty="0" smtClean="0"/>
              <a:t>. Кал не сухой. Не полное опорожнение.</a:t>
            </a:r>
            <a:br>
              <a:rPr lang="ru-RU" sz="2400" dirty="0" smtClean="0"/>
            </a:br>
            <a:r>
              <a:rPr lang="ru-RU" sz="2400" dirty="0" smtClean="0"/>
              <a:t>Причины. Слабость, отсутствие движения, ряд препаратов, в т. ч. антидепрессанты и препараты от давления.</a:t>
            </a:r>
            <a:br>
              <a:rPr lang="ru-RU" sz="2400" dirty="0" smtClean="0"/>
            </a:br>
            <a:r>
              <a:rPr lang="ru-RU" sz="2400" u="sng" dirty="0" smtClean="0"/>
              <a:t>Что делаем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1. Травы, тонизирующие гладкую мускулатуру: </a:t>
            </a:r>
            <a:r>
              <a:rPr lang="ru-RU" sz="2400" dirty="0" err="1" smtClean="0"/>
              <a:t>сенна</a:t>
            </a:r>
            <a:r>
              <a:rPr lang="ru-RU" sz="2400" dirty="0" smtClean="0"/>
              <a:t>, крушина, горцы, крапива, свёкла, лебеда, шпинат.</a:t>
            </a:r>
            <a:br>
              <a:rPr lang="ru-RU" sz="2400" dirty="0" smtClean="0"/>
            </a:br>
            <a:r>
              <a:rPr lang="ru-RU" sz="2400" dirty="0" smtClean="0"/>
              <a:t>2. Травы, дающие силы (</a:t>
            </a:r>
            <a:r>
              <a:rPr lang="ru-RU" sz="2400" dirty="0" err="1" smtClean="0"/>
              <a:t>кардиотоники</a:t>
            </a:r>
            <a:r>
              <a:rPr lang="ru-RU" sz="2400" dirty="0" smtClean="0"/>
              <a:t>, </a:t>
            </a:r>
            <a:r>
              <a:rPr lang="ru-RU" sz="2400" dirty="0" err="1" smtClean="0"/>
              <a:t>адаптогены</a:t>
            </a:r>
            <a:r>
              <a:rPr lang="ru-RU" sz="2400" dirty="0" smtClean="0"/>
              <a:t>).</a:t>
            </a:r>
            <a:br>
              <a:rPr lang="ru-RU" sz="2400" dirty="0" smtClean="0"/>
            </a:br>
            <a:r>
              <a:rPr lang="ru-RU" sz="2400" dirty="0" smtClean="0"/>
              <a:t>3. Массаж живота, упражнения на пресс.</a:t>
            </a:r>
            <a:endParaRPr lang="ru-RU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000108"/>
            <a:ext cx="8286808" cy="12003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Травы при гельминтозах: полыни цитварная и горькая, пижма,  корневища и лист папоротников (щитовники, кочедыжник), аир, гвоздика, девясил, чеснок, семена тыквы.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714612" y="214290"/>
            <a:ext cx="4037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Травы при гельминтозах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357430"/>
            <a:ext cx="8286808" cy="83099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Помним, что эти травы, сами по себе, довольно жёсткие, соблюдаем дозировку, помним о противопоказаниях.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3357562"/>
            <a:ext cx="8465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C00000"/>
                </a:solidFill>
              </a:rPr>
              <a:t>Папоротник пьём </a:t>
            </a:r>
            <a:r>
              <a:rPr lang="ru-RU" sz="2400" u="sng" dirty="0" smtClean="0">
                <a:solidFill>
                  <a:srgbClr val="C00000"/>
                </a:solidFill>
              </a:rPr>
              <a:t>1 день, </a:t>
            </a:r>
            <a:r>
              <a:rPr lang="ru-RU" sz="2400" u="sng" dirty="0" smtClean="0">
                <a:solidFill>
                  <a:srgbClr val="C00000"/>
                </a:solidFill>
              </a:rPr>
              <a:t>не курсом!!!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Дозировка корневищ папоротника: 2 (3) чайных ложки на 0,4 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0166" y="4429132"/>
            <a:ext cx="598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solidFill>
                  <a:srgbClr val="C00000"/>
                </a:solidFill>
              </a:rPr>
              <a:t>При беременности – никакой </a:t>
            </a:r>
            <a:r>
              <a:rPr lang="ru-RU" sz="2400" u="sng" dirty="0" err="1" smtClean="0">
                <a:solidFill>
                  <a:srgbClr val="C00000"/>
                </a:solidFill>
              </a:rPr>
              <a:t>глистогонки</a:t>
            </a:r>
            <a:r>
              <a:rPr lang="ru-RU" sz="2400" u="sng" dirty="0" smtClean="0">
                <a:solidFill>
                  <a:srgbClr val="C00000"/>
                </a:solidFill>
              </a:rPr>
              <a:t>!!!</a:t>
            </a:r>
            <a:endParaRPr lang="ru-RU" sz="2400" u="sng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382" y="5143512"/>
            <a:ext cx="628657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C00000"/>
                </a:solidFill>
              </a:rPr>
              <a:t>Ещё нельзя</a:t>
            </a:r>
            <a:r>
              <a:rPr lang="ru-RU" sz="2400" dirty="0" smtClean="0">
                <a:solidFill>
                  <a:srgbClr val="C00000"/>
                </a:solidFill>
              </a:rPr>
              <a:t>: при проблемах печени и почек.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Не стоит при общей слабости и уязвимости.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714488"/>
            <a:ext cx="6899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</a:rPr>
              <a:t>Благодарю за внимание!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0"/>
            <a:ext cx="8501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Поджелудочная железа с точки зрения традиционной китайской медицины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000108"/>
            <a:ext cx="8429684" cy="56323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Трансформирует и распределяет энергию пищи (питает все органы). Нарушение – слабость.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Трансформирует и распределяет жидкости в организме. Нарушение – сухость и зуд кожи, отёки, понос.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Питает мышцы. Нарушение – мышечная слабость, атрофия. 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/>
              <a:t>Поднимает светлую </a:t>
            </a:r>
            <a:r>
              <a:rPr lang="ru-RU" sz="2400" dirty="0" err="1" smtClean="0"/>
              <a:t>ци</a:t>
            </a:r>
            <a:r>
              <a:rPr lang="ru-RU" sz="2400" dirty="0" smtClean="0"/>
              <a:t> </a:t>
            </a:r>
            <a:r>
              <a:rPr lang="ru-RU" sz="2400" dirty="0" smtClean="0"/>
              <a:t>вверх (питание </a:t>
            </a:r>
            <a:r>
              <a:rPr lang="ru-RU" sz="2400" dirty="0" smtClean="0"/>
              <a:t>мозга, </a:t>
            </a:r>
            <a:r>
              <a:rPr lang="ru-RU" sz="2400" dirty="0" smtClean="0"/>
              <a:t>препятствует </a:t>
            </a:r>
            <a:r>
              <a:rPr lang="ru-RU" sz="2400" dirty="0" smtClean="0"/>
              <a:t>опущению </a:t>
            </a:r>
            <a:r>
              <a:rPr lang="ru-RU" sz="2400" dirty="0" smtClean="0"/>
              <a:t>органов). </a:t>
            </a:r>
            <a:r>
              <a:rPr lang="ru-RU" sz="2400" dirty="0" smtClean="0"/>
              <a:t>Нарушение – головокружения, опущение и выпадение органов.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Удерживает кровь. При слабости - появляются синяки, возможны маточные и кишечные кровотечения.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Жидкость селезёнки – слюна. Отвечает за нормальное слюноотделение. Нарушение – избыток или недостаток слюноотделения.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Парный орган – желудок. Поддерживает его нормальную работу.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4290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Таким образом, с поджелудочной железой мы работаем не только тогда, когда она </a:t>
            </a:r>
            <a:r>
              <a:rPr lang="ru-RU" sz="2800" b="1" dirty="0" smtClean="0">
                <a:solidFill>
                  <a:srgbClr val="C00000"/>
                </a:solidFill>
              </a:rPr>
              <a:t>болит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357298"/>
            <a:ext cx="7786742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На поджелудочную обращаем внимание</a:t>
            </a:r>
            <a:r>
              <a:rPr lang="ru-RU" sz="2400" dirty="0" smtClean="0"/>
              <a:t>:</a:t>
            </a:r>
          </a:p>
          <a:p>
            <a:pPr>
              <a:buFontTx/>
              <a:buChar char="-"/>
            </a:pPr>
            <a:r>
              <a:rPr lang="ru-RU" sz="2400" dirty="0" smtClean="0"/>
              <a:t>При слабости и головокружении.</a:t>
            </a:r>
          </a:p>
          <a:p>
            <a:pPr>
              <a:buFontTx/>
              <a:buChar char="-"/>
            </a:pPr>
            <a:r>
              <a:rPr lang="ru-RU" sz="2400" dirty="0" smtClean="0"/>
              <a:t>При сухости во рту.</a:t>
            </a:r>
          </a:p>
          <a:p>
            <a:pPr>
              <a:buFontTx/>
              <a:buChar char="-"/>
            </a:pPr>
            <a:r>
              <a:rPr lang="ru-RU" sz="2400" dirty="0" smtClean="0"/>
              <a:t>При сухости кожи и волос.</a:t>
            </a:r>
          </a:p>
          <a:p>
            <a:pPr>
              <a:buFontTx/>
              <a:buChar char="-"/>
            </a:pPr>
            <a:r>
              <a:rPr lang="ru-RU" sz="2400" dirty="0" smtClean="0"/>
              <a:t>При слабости стенок сосудов (синяки, носовые кровотечения, красные точки на коже).</a:t>
            </a:r>
          </a:p>
          <a:p>
            <a:pPr>
              <a:buFontTx/>
              <a:buChar char="-"/>
            </a:pPr>
            <a:r>
              <a:rPr lang="ru-RU" sz="2400" dirty="0" smtClean="0"/>
              <a:t>При опущении органов.</a:t>
            </a:r>
          </a:p>
          <a:p>
            <a:pPr>
              <a:buFontTx/>
              <a:buChar char="-"/>
            </a:pPr>
            <a:r>
              <a:rPr lang="ru-RU" sz="2400" dirty="0" smtClean="0"/>
              <a:t>При маточных кровотечениях и избыточно обильных месячных.</a:t>
            </a:r>
          </a:p>
          <a:p>
            <a:pPr>
              <a:buFontTx/>
              <a:buChar char="-"/>
            </a:pPr>
            <a:r>
              <a:rPr lang="ru-RU" sz="2400" dirty="0" smtClean="0"/>
              <a:t>При плохой работе желудка.</a:t>
            </a:r>
          </a:p>
          <a:p>
            <a:pPr>
              <a:buFontTx/>
              <a:buChar char="-"/>
            </a:pPr>
            <a:r>
              <a:rPr lang="ru-RU" sz="2400" dirty="0" smtClean="0"/>
              <a:t>При поносах.</a:t>
            </a:r>
          </a:p>
          <a:p>
            <a:pPr>
              <a:buFontTx/>
              <a:buChar char="-"/>
            </a:pPr>
            <a:r>
              <a:rPr lang="ru-RU" sz="2400" dirty="0" smtClean="0"/>
              <a:t>При отёках.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357166"/>
            <a:ext cx="7459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Основная проблема – пустота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слабая работа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1500174"/>
            <a:ext cx="5845190" cy="30469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Причины</a:t>
            </a:r>
            <a:r>
              <a:rPr lang="ru-RU" sz="2400" dirty="0" smtClean="0"/>
              <a:t>: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Нарушение диеты.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Физическое переутомление.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Умственное переутомление.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Старость и связанная с ней слабость.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Болезни и связанная с ними слабость.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Врождённая слабость</a:t>
            </a:r>
            <a:r>
              <a:rPr lang="ru-RU" sz="24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Нарушение работы других органов </a:t>
            </a:r>
            <a:r>
              <a:rPr lang="ru-RU" sz="2400" dirty="0" err="1" smtClean="0"/>
              <a:t>жкт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5679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Пустота селезёнки (слабая работа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928670"/>
            <a:ext cx="8215370" cy="52629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Что делать.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Избегать переутомлений, независимо от причин. Отдыхать.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/>
              <a:t>Комфортная диета.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Пить травы, дающие силы. </a:t>
            </a:r>
            <a:r>
              <a:rPr lang="ru-RU" sz="2400" u="sng" dirty="0" smtClean="0"/>
              <a:t>Поджелудочная любит женьшень</a:t>
            </a:r>
            <a:r>
              <a:rPr lang="ru-RU" sz="24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При необходимости – успокаивающие травы.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Пить травы, улучшающие работу поджелудочной железы (</a:t>
            </a:r>
            <a:r>
              <a:rPr lang="ru-RU" sz="2400" u="sng" dirty="0" err="1" smtClean="0"/>
              <a:t>репешок</a:t>
            </a:r>
            <a:r>
              <a:rPr lang="ru-RU" sz="2400" dirty="0" smtClean="0"/>
              <a:t>, </a:t>
            </a:r>
            <a:r>
              <a:rPr lang="ru-RU" sz="2400" u="sng" dirty="0" smtClean="0"/>
              <a:t>трава </a:t>
            </a:r>
            <a:r>
              <a:rPr lang="ru-RU" sz="2400" u="sng" dirty="0" smtClean="0"/>
              <a:t>лапчатки</a:t>
            </a:r>
            <a:r>
              <a:rPr lang="ru-RU" sz="2400" dirty="0" smtClean="0"/>
              <a:t> </a:t>
            </a:r>
            <a:r>
              <a:rPr lang="ru-RU" sz="2400" dirty="0" smtClean="0"/>
              <a:t>(разные виды), </a:t>
            </a:r>
            <a:r>
              <a:rPr lang="ru-RU" sz="2400" u="sng" dirty="0" err="1" smtClean="0"/>
              <a:t>курильский</a:t>
            </a:r>
            <a:r>
              <a:rPr lang="ru-RU" sz="2400" u="sng" dirty="0" smtClean="0"/>
              <a:t> чай</a:t>
            </a:r>
            <a:r>
              <a:rPr lang="ru-RU" sz="2400" dirty="0" smtClean="0"/>
              <a:t>, </a:t>
            </a:r>
            <a:r>
              <a:rPr lang="ru-RU" sz="2400" u="sng" dirty="0" smtClean="0"/>
              <a:t>кровохлёбка</a:t>
            </a:r>
            <a:r>
              <a:rPr lang="ru-RU" sz="2400" dirty="0" smtClean="0"/>
              <a:t>, </a:t>
            </a:r>
            <a:r>
              <a:rPr lang="ru-RU" sz="2400" u="sng" dirty="0" smtClean="0"/>
              <a:t>сабельник</a:t>
            </a:r>
            <a:r>
              <a:rPr lang="ru-RU" sz="2400" dirty="0" smtClean="0"/>
              <a:t>, корневища </a:t>
            </a:r>
            <a:r>
              <a:rPr lang="ru-RU" sz="2400" u="sng" dirty="0" smtClean="0"/>
              <a:t>лапчатки прямостоячей (калгана</a:t>
            </a:r>
            <a:r>
              <a:rPr lang="ru-RU" sz="2400" dirty="0" smtClean="0"/>
              <a:t>), </a:t>
            </a:r>
            <a:r>
              <a:rPr lang="ru-RU" sz="2400" u="sng" dirty="0" smtClean="0"/>
              <a:t>побеги черники</a:t>
            </a:r>
            <a:r>
              <a:rPr lang="ru-RU" sz="2400" dirty="0" smtClean="0"/>
              <a:t>, </a:t>
            </a:r>
            <a:r>
              <a:rPr lang="ru-RU" sz="2400" u="sng" dirty="0" err="1" smtClean="0"/>
              <a:t>грушанка</a:t>
            </a:r>
            <a:r>
              <a:rPr lang="ru-RU" sz="2400" dirty="0" smtClean="0"/>
              <a:t>, вереск, мальва, алтей, </a:t>
            </a:r>
            <a:r>
              <a:rPr lang="ru-RU" sz="2400" dirty="0" err="1" smtClean="0"/>
              <a:t>галега</a:t>
            </a:r>
            <a:r>
              <a:rPr lang="ru-RU" sz="2400" dirty="0" smtClean="0"/>
              <a:t>, створки фасоли</a:t>
            </a:r>
            <a:r>
              <a:rPr lang="ru-RU" sz="2400" dirty="0" smtClean="0"/>
              <a:t>,).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Поджелудочная любит травы с вяжущим действием (подчёркнуты).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epeshok-500x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714356"/>
            <a:ext cx="3714776" cy="3714776"/>
          </a:xfrm>
          <a:prstGeom prst="rect">
            <a:avLst/>
          </a:prstGeom>
        </p:spPr>
      </p:pic>
      <p:pic>
        <p:nvPicPr>
          <p:cNvPr id="4" name="Рисунок 3" descr="agrimonia_eupatoria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86010"/>
            <a:ext cx="3143272" cy="43938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1670" y="0"/>
            <a:ext cx="1571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Репешок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572008"/>
            <a:ext cx="8143932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Применение: проблемы </a:t>
            </a:r>
            <a:r>
              <a:rPr lang="ru-RU" sz="2200" dirty="0" err="1" smtClean="0"/>
              <a:t>жкт</a:t>
            </a:r>
            <a:r>
              <a:rPr lang="ru-RU" sz="2200" dirty="0" smtClean="0"/>
              <a:t>, почек. Используется при проблемах печени, поджелудочной, кишечника, мастопатии, укорочении менструального цикла.</a:t>
            </a:r>
            <a:br>
              <a:rPr lang="ru-RU" sz="2200" dirty="0" smtClean="0"/>
            </a:br>
            <a:r>
              <a:rPr lang="ru-RU" sz="2200" dirty="0" smtClean="0"/>
              <a:t>Собирается трава с цветами или зелёными плодами. </a:t>
            </a:r>
            <a:br>
              <a:rPr lang="ru-RU" sz="2200" dirty="0" smtClean="0"/>
            </a:br>
            <a:r>
              <a:rPr lang="ru-RU" sz="2200" dirty="0" smtClean="0"/>
              <a:t>Противовоспалительное, </a:t>
            </a:r>
            <a:r>
              <a:rPr lang="ru-RU" sz="2200" dirty="0" err="1" smtClean="0"/>
              <a:t>спазмолитик</a:t>
            </a:r>
            <a:r>
              <a:rPr lang="ru-RU" sz="2200" dirty="0" smtClean="0"/>
              <a:t>, не сильное вяжущее, улучшает выработку прогестерона.</a:t>
            </a:r>
            <a:endParaRPr lang="ru-RU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14290"/>
            <a:ext cx="5948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Воспаление поджелудочной железы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857232"/>
            <a:ext cx="7643866" cy="193899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Причины</a:t>
            </a:r>
            <a:r>
              <a:rPr lang="ru-RU" sz="2400" dirty="0" smtClean="0"/>
              <a:t>: </a:t>
            </a:r>
          </a:p>
          <a:p>
            <a:pPr>
              <a:buFontTx/>
              <a:buChar char="-"/>
            </a:pPr>
            <a:r>
              <a:rPr lang="ru-RU" sz="2400" dirty="0" smtClean="0"/>
              <a:t>Нарушение диеты.</a:t>
            </a:r>
          </a:p>
          <a:p>
            <a:pPr>
              <a:buFontTx/>
              <a:buChar char="-"/>
            </a:pPr>
            <a:r>
              <a:rPr lang="ru-RU" sz="2400" dirty="0" smtClean="0"/>
              <a:t>Заброс желчи.</a:t>
            </a:r>
          </a:p>
          <a:p>
            <a:pPr>
              <a:buFontTx/>
              <a:buChar char="-"/>
            </a:pPr>
            <a:r>
              <a:rPr lang="ru-RU" sz="2400" dirty="0" smtClean="0"/>
              <a:t>Воспалительный процесс в 12-ти перстной кишке, отёк и перекрытие протоков поджелудочной железы.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2928934"/>
            <a:ext cx="7643866" cy="378565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Что делать</a:t>
            </a:r>
            <a:r>
              <a:rPr lang="ru-RU" sz="2400" dirty="0" smtClean="0"/>
              <a:t>.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Пить противовоспалительные травы и травы, улучшающие работу поджелудочной </a:t>
            </a:r>
            <a:r>
              <a:rPr lang="ru-RU" sz="2400" dirty="0" smtClean="0"/>
              <a:t>железы и </a:t>
            </a:r>
            <a:r>
              <a:rPr lang="ru-RU" sz="2400" dirty="0" err="1" smtClean="0"/>
              <a:t>травы-спазмолитики</a:t>
            </a:r>
            <a:r>
              <a:rPr lang="ru-RU" sz="2400" dirty="0" smtClean="0"/>
              <a:t> .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Использовать </a:t>
            </a:r>
            <a:r>
              <a:rPr lang="ru-RU" sz="2400" dirty="0" smtClean="0"/>
              <a:t>мази и примочки на проекцию органа</a:t>
            </a:r>
            <a:r>
              <a:rPr lang="ru-RU" sz="2400" dirty="0" smtClean="0"/>
              <a:t>. 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Приводить в порядок другие органы подреберья, влияющие на поджелудочную железу.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Соблюдать диету</a:t>
            </a:r>
            <a:r>
              <a:rPr lang="ru-RU" sz="24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Сбор для живота (прошлая лекция). Можно усилить побегами черники.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2444</TotalTime>
  <Words>2126</Words>
  <PresentationFormat>Экран (4:3)</PresentationFormat>
  <Paragraphs>248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Olga</cp:lastModifiedBy>
  <cp:revision>12</cp:revision>
  <dcterms:created xsi:type="dcterms:W3CDTF">2026-03-09T16:15:43Z</dcterms:created>
  <dcterms:modified xsi:type="dcterms:W3CDTF">2026-03-11T09:04:27Z</dcterms:modified>
</cp:coreProperties>
</file>