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9" r:id="rId2"/>
    <p:sldId id="257" r:id="rId3"/>
    <p:sldId id="291" r:id="rId4"/>
    <p:sldId id="292" r:id="rId5"/>
    <p:sldId id="293" r:id="rId6"/>
    <p:sldId id="294" r:id="rId7"/>
    <p:sldId id="258" r:id="rId8"/>
    <p:sldId id="295" r:id="rId9"/>
    <p:sldId id="296" r:id="rId10"/>
    <p:sldId id="259" r:id="rId11"/>
    <p:sldId id="297" r:id="rId12"/>
    <p:sldId id="260" r:id="rId13"/>
    <p:sldId id="261" r:id="rId14"/>
    <p:sldId id="262" r:id="rId15"/>
    <p:sldId id="299" r:id="rId16"/>
    <p:sldId id="300" r:id="rId17"/>
    <p:sldId id="298" r:id="rId18"/>
    <p:sldId id="263" r:id="rId19"/>
    <p:sldId id="264" r:id="rId20"/>
    <p:sldId id="301" r:id="rId21"/>
    <p:sldId id="302" r:id="rId22"/>
    <p:sldId id="303" r:id="rId23"/>
    <p:sldId id="304" r:id="rId24"/>
    <p:sldId id="305" r:id="rId25"/>
    <p:sldId id="307" r:id="rId26"/>
    <p:sldId id="306" r:id="rId27"/>
    <p:sldId id="266" r:id="rId28"/>
    <p:sldId id="267" r:id="rId29"/>
    <p:sldId id="269" r:id="rId30"/>
    <p:sldId id="268" r:id="rId31"/>
    <p:sldId id="270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B12E4-A57E-4A04-8A96-FCF0796C937B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B139B-F1E7-4AED-8E9F-AED1867A16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B139B-F1E7-4AED-8E9F-AED1867A1658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610136"/>
            <a:ext cx="75009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Пищеварительная система – самая древняя, самая влиятельная. </a:t>
            </a:r>
            <a:endParaRPr lang="ru-RU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Применение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трав при проблемах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пищеварения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3600" dirty="0" smtClean="0"/>
          </a:p>
          <a:p>
            <a:pPr algn="ctr"/>
            <a:endParaRPr lang="ru-RU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Часть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ru-RU" sz="4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142852"/>
            <a:ext cx="2613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И что нам есть?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642918"/>
            <a:ext cx="7929618" cy="41549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Мясо: птица – фермерская, баранина, крольчатина, говядина (50:50), свинина – если естественные корма. На рынке мясо качественнее и дешевле.</a:t>
            </a:r>
            <a:br>
              <a:rPr lang="ru-RU" sz="2400" dirty="0" smtClean="0"/>
            </a:br>
            <a:r>
              <a:rPr lang="ru-RU" sz="2400" dirty="0" smtClean="0"/>
              <a:t>Речная и морская рыба.</a:t>
            </a:r>
            <a:br>
              <a:rPr lang="ru-RU" sz="2400" dirty="0" smtClean="0"/>
            </a:br>
            <a:r>
              <a:rPr lang="ru-RU" sz="2400" dirty="0" smtClean="0"/>
              <a:t>Молочные продукты – от знакомой коровы.</a:t>
            </a:r>
            <a:br>
              <a:rPr lang="ru-RU" sz="2400" dirty="0" smtClean="0"/>
            </a:br>
            <a:r>
              <a:rPr lang="ru-RU" sz="2400" dirty="0" smtClean="0"/>
              <a:t>Сладкое – выбираем производителя или делаем сами. </a:t>
            </a:r>
            <a:br>
              <a:rPr lang="ru-RU" sz="2400" dirty="0" smtClean="0"/>
            </a:br>
            <a:r>
              <a:rPr lang="ru-RU" sz="2400" dirty="0" smtClean="0"/>
              <a:t>Крупы.</a:t>
            </a:r>
            <a:br>
              <a:rPr lang="ru-RU" sz="2400" dirty="0" smtClean="0"/>
            </a:br>
            <a:r>
              <a:rPr lang="ru-RU" sz="2400" dirty="0" smtClean="0"/>
              <a:t>Приправы – смешиваем сами.</a:t>
            </a:r>
            <a:br>
              <a:rPr lang="ru-RU" sz="2400" dirty="0" smtClean="0"/>
            </a:br>
            <a:r>
              <a:rPr lang="ru-RU" sz="2400" dirty="0" smtClean="0"/>
              <a:t>Соусы – делаем сами или выбираем производителя.</a:t>
            </a:r>
            <a:br>
              <a:rPr lang="ru-RU" sz="2400" dirty="0" smtClean="0"/>
            </a:br>
            <a:r>
              <a:rPr lang="ru-RU" sz="2400" dirty="0" smtClean="0"/>
              <a:t>Фрукты и овощи, сезонные или заморозку.</a:t>
            </a:r>
            <a:br>
              <a:rPr lang="ru-RU" sz="2400" dirty="0" smtClean="0"/>
            </a:br>
            <a:r>
              <a:rPr lang="ru-RU" sz="2400" dirty="0" smtClean="0"/>
              <a:t>Грибы – то, что собрали сами.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4857760"/>
            <a:ext cx="83702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1. Не </a:t>
            </a:r>
            <a:r>
              <a:rPr lang="ru-RU" sz="2400" dirty="0" smtClean="0">
                <a:solidFill>
                  <a:srgbClr val="C00000"/>
                </a:solidFill>
              </a:rPr>
              <a:t>стоит экономить на еде. Здоровье дороже. 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2. Иногда можно что угодно.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3. У разных проблем по здоровью свои ограничения по диете.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4. Домашняя еда – не всегда синоним здоровой.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5. Если на что-то тянет, съешьте это, или поймите причину.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жк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878758"/>
            <a:ext cx="7841934" cy="5979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0298" y="142852"/>
            <a:ext cx="4060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Пищеварительный тракт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6644" y="642918"/>
            <a:ext cx="16430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/>
              <a:t>На пути пищи среда меняется с щелочной на кислую и обратно.</a:t>
            </a:r>
            <a:endParaRPr lang="ru-RU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928670"/>
            <a:ext cx="314327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/>
              <a:t>Тракт – дорога. </a:t>
            </a:r>
          </a:p>
          <a:p>
            <a:r>
              <a:rPr lang="ru-RU" sz="2100" dirty="0" smtClean="0"/>
              <a:t>И проблемы у него дорожные: нарушение направления и скорости движения, заторы.</a:t>
            </a:r>
            <a:endParaRPr lang="ru-RU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142852"/>
            <a:ext cx="2737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Ротовая полость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071546"/>
            <a:ext cx="8072494" cy="48936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Слабощелочная среда. Измельчение пищи и начало обработки ферментами слюнных желёз.</a:t>
            </a:r>
            <a:br>
              <a:rPr lang="ru-RU" sz="2400" dirty="0" smtClean="0"/>
            </a:br>
            <a:r>
              <a:rPr lang="ru-RU" sz="2400" dirty="0" smtClean="0"/>
              <a:t>Начало всасывания через слизистую ротовой полости.</a:t>
            </a:r>
            <a:br>
              <a:rPr lang="ru-RU" sz="2400" dirty="0" smtClean="0"/>
            </a:br>
            <a:r>
              <a:rPr lang="ru-RU" sz="2400" dirty="0" smtClean="0"/>
              <a:t>Проблемы: воспаление зубов и дёсен.</a:t>
            </a:r>
            <a:br>
              <a:rPr lang="ru-RU" sz="2400" dirty="0" smtClean="0"/>
            </a:br>
            <a:r>
              <a:rPr lang="ru-RU" sz="2400" u="sng" dirty="0" smtClean="0"/>
              <a:t>Источник воспаления</a:t>
            </a:r>
            <a:r>
              <a:rPr lang="ru-RU" sz="2400" dirty="0" smtClean="0"/>
              <a:t>: травмы, инфекция.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Количество бактерий в ротовой полости растёт, если есть питательная среда (остатки пищи), места, где можно укрыться (дырка в зубе, зазоры между десной и зубом) и при нарушении работы нижних отделов пищеварительного тракта (отрыжка пищей, заброс желчи или желудочного сока, нарушение кислотности среды).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уб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0"/>
            <a:ext cx="6640364" cy="664684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85794"/>
            <a:ext cx="8072494" cy="57554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300" u="sng" dirty="0" smtClean="0"/>
              <a:t>Зубы и как они портятся 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1. На поверхности и остатках пищи поселяются бактерии. Они подкисляют среду, и это провоцирует разрушение эмали </a:t>
            </a:r>
            <a:r>
              <a:rPr lang="ru-RU" sz="2300" dirty="0" smtClean="0">
                <a:latin typeface="Calibri"/>
                <a:cs typeface="Calibri"/>
              </a:rPr>
              <a:t>→ кариес. </a:t>
            </a:r>
            <a:r>
              <a:rPr lang="ru-RU" sz="2300" u="sng" dirty="0" smtClean="0">
                <a:latin typeface="Calibri"/>
                <a:cs typeface="Calibri"/>
              </a:rPr>
              <a:t>Чтобы этого не было </a:t>
            </a:r>
            <a:r>
              <a:rPr lang="ru-RU" sz="2300" dirty="0" smtClean="0">
                <a:latin typeface="Calibri"/>
                <a:cs typeface="Calibri"/>
              </a:rPr>
              <a:t>– чистить и держать во рту гвоздику, аир, использовать эфирные масла для полосканий (капля на стакан) и добавок в пасту.</a:t>
            </a:r>
            <a:br>
              <a:rPr lang="ru-RU" sz="2300" dirty="0" smtClean="0">
                <a:latin typeface="Calibri"/>
                <a:cs typeface="Calibri"/>
              </a:rPr>
            </a:br>
            <a:r>
              <a:rPr lang="ru-RU" sz="2300" dirty="0" smtClean="0">
                <a:latin typeface="Calibri"/>
                <a:cs typeface="Calibri"/>
              </a:rPr>
              <a:t>2. Инфекция носоглотки – может перепасть зубу через кровь и лимфу. Пролечиваем инфекции. </a:t>
            </a:r>
            <a:r>
              <a:rPr lang="ru-RU" sz="2300" u="sng" dirty="0" smtClean="0">
                <a:latin typeface="Calibri"/>
                <a:cs typeface="Calibri"/>
              </a:rPr>
              <a:t>На стрессе падает иммунитет и часто портятся зубы.</a:t>
            </a:r>
            <a:r>
              <a:rPr lang="ru-RU" sz="2300" dirty="0" smtClean="0">
                <a:latin typeface="Calibri"/>
                <a:cs typeface="Calibri"/>
              </a:rPr>
              <a:t/>
            </a:r>
            <a:br>
              <a:rPr lang="ru-RU" sz="2300" dirty="0" smtClean="0">
                <a:latin typeface="Calibri"/>
                <a:cs typeface="Calibri"/>
              </a:rPr>
            </a:br>
            <a:r>
              <a:rPr lang="ru-RU" sz="2300" dirty="0" smtClean="0">
                <a:latin typeface="Calibri"/>
                <a:cs typeface="Calibri"/>
              </a:rPr>
              <a:t>3. Нарушение питания зубов ← проблемы сосудов. Зуб становится более хрупким. Используем травы, усиливающие регенерацию.</a:t>
            </a:r>
            <a:br>
              <a:rPr lang="ru-RU" sz="2300" dirty="0" smtClean="0">
                <a:latin typeface="Calibri"/>
                <a:cs typeface="Calibri"/>
              </a:rPr>
            </a:br>
            <a:r>
              <a:rPr lang="ru-RU" sz="2300" u="sng" dirty="0" smtClean="0">
                <a:latin typeface="Calibri"/>
                <a:cs typeface="Calibri"/>
              </a:rPr>
              <a:t>Воспаление дёсен</a:t>
            </a:r>
            <a:r>
              <a:rPr lang="ru-RU" sz="2300" dirty="0" smtClean="0">
                <a:latin typeface="Calibri"/>
                <a:cs typeface="Calibri"/>
              </a:rPr>
              <a:t>. Инфекция + мелкие травмы + проблемы сосудов.</a:t>
            </a:r>
            <a:br>
              <a:rPr lang="ru-RU" sz="2300" dirty="0" smtClean="0">
                <a:latin typeface="Calibri"/>
                <a:cs typeface="Calibri"/>
              </a:rPr>
            </a:br>
            <a:r>
              <a:rPr lang="ru-RU" sz="2300" dirty="0" err="1" smtClean="0">
                <a:latin typeface="Calibri"/>
                <a:cs typeface="Calibri"/>
              </a:rPr>
              <a:t>Противоинфекционные</a:t>
            </a:r>
            <a:r>
              <a:rPr lang="ru-RU" sz="2300" dirty="0" smtClean="0">
                <a:latin typeface="Calibri"/>
                <a:cs typeface="Calibri"/>
              </a:rPr>
              <a:t> + противовоспалительные, усиливающие регенерацию + кровоостанавливающие.</a:t>
            </a:r>
            <a:endParaRPr lang="ru-RU" sz="2300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142852"/>
            <a:ext cx="7162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Зубы и дёсны: как они портятся и что делать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785794"/>
            <a:ext cx="8358246" cy="48936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Что </a:t>
            </a:r>
            <a:r>
              <a:rPr lang="ru-RU" sz="2400" b="1" dirty="0" smtClean="0"/>
              <a:t>бывает:</a:t>
            </a:r>
            <a:r>
              <a:rPr lang="ru-RU" sz="2400" dirty="0" smtClean="0"/>
              <a:t> жжение, налёт на языке, снижение вкусовых ощущений.</a:t>
            </a:r>
          </a:p>
          <a:p>
            <a:r>
              <a:rPr lang="ru-RU" sz="2400" b="1" dirty="0" smtClean="0"/>
              <a:t>Чем вызвано: </a:t>
            </a:r>
          </a:p>
          <a:p>
            <a:r>
              <a:rPr lang="ru-RU" sz="2400" u="sng" dirty="0" smtClean="0"/>
              <a:t>Жжение</a:t>
            </a:r>
            <a:r>
              <a:rPr lang="ru-RU" sz="2400" dirty="0" smtClean="0"/>
              <a:t> </a:t>
            </a:r>
            <a:r>
              <a:rPr lang="ru-RU" sz="2400" dirty="0" smtClean="0"/>
              <a:t>– солями </a:t>
            </a:r>
            <a:r>
              <a:rPr lang="ru-RU" sz="2400" dirty="0" smtClean="0"/>
              <a:t>оксалатов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r>
              <a:rPr lang="ru-RU" sz="2400" u="sng" dirty="0" smtClean="0"/>
              <a:t>Налёт </a:t>
            </a:r>
            <a:r>
              <a:rPr lang="ru-RU" sz="2400" u="sng" dirty="0" smtClean="0"/>
              <a:t>на языке</a:t>
            </a:r>
            <a:r>
              <a:rPr lang="ru-RU" sz="2400" dirty="0" smtClean="0"/>
              <a:t> – нарушением работы других отделов пищеварительной системы,</a:t>
            </a:r>
          </a:p>
          <a:p>
            <a:r>
              <a:rPr lang="ru-RU" sz="2400" dirty="0" smtClean="0"/>
              <a:t>Снижение вкусовой чувствительности – очень толстый налёт или воспалительный процесс в ротоглотке.</a:t>
            </a:r>
          </a:p>
          <a:p>
            <a:r>
              <a:rPr lang="ru-RU" sz="2400" b="1" dirty="0" smtClean="0"/>
              <a:t>Что делать:</a:t>
            </a:r>
          </a:p>
          <a:p>
            <a:r>
              <a:rPr lang="ru-RU" sz="2400" dirty="0" smtClean="0"/>
              <a:t>При жжении – пить </a:t>
            </a:r>
            <a:r>
              <a:rPr lang="ru-RU" sz="2400" dirty="0" err="1" smtClean="0"/>
              <a:t>солегонные</a:t>
            </a:r>
            <a:r>
              <a:rPr lang="ru-RU" sz="2400" dirty="0" smtClean="0"/>
              <a:t> </a:t>
            </a:r>
            <a:r>
              <a:rPr lang="ru-RU" sz="2400" dirty="0" smtClean="0"/>
              <a:t>травы (горец </a:t>
            </a:r>
            <a:r>
              <a:rPr lang="ru-RU" sz="2400" dirty="0" err="1" smtClean="0"/>
              <a:t>птичий=спорыш</a:t>
            </a:r>
            <a:r>
              <a:rPr lang="ru-RU" sz="2400" dirty="0" smtClean="0"/>
              <a:t>)</a:t>
            </a:r>
            <a:endParaRPr lang="ru-RU" sz="2400" dirty="0" smtClean="0"/>
          </a:p>
          <a:p>
            <a:r>
              <a:rPr lang="ru-RU" sz="2400" dirty="0" smtClean="0"/>
              <a:t>При налёте на языке – работать с пищеварительной системой </a:t>
            </a:r>
          </a:p>
          <a:p>
            <a:r>
              <a:rPr lang="ru-RU" sz="2400" dirty="0" smtClean="0"/>
              <a:t>При воспалительных процессах – работать с причиной и воспалением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714744" y="142852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Язык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9601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68" y="142852"/>
            <a:ext cx="1820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Пищевод.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628650"/>
            <a:ext cx="8308181" cy="61093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300" b="1" u="sng" dirty="0" smtClean="0"/>
              <a:t>Частая проблема – спазм пищевода.</a:t>
            </a:r>
            <a:endParaRPr lang="ru-RU" sz="2300" dirty="0" smtClean="0"/>
          </a:p>
          <a:p>
            <a:r>
              <a:rPr lang="ru-RU" sz="2300" b="1" dirty="0" smtClean="0"/>
              <a:t>Причины:</a:t>
            </a:r>
            <a:r>
              <a:rPr lang="ru-RU" sz="2300" dirty="0" smtClean="0"/>
              <a:t> </a:t>
            </a:r>
          </a:p>
          <a:p>
            <a:r>
              <a:rPr lang="ru-RU" sz="2300" dirty="0" smtClean="0"/>
              <a:t>1. Нервы. </a:t>
            </a:r>
          </a:p>
          <a:p>
            <a:r>
              <a:rPr lang="ru-RU" sz="2300" dirty="0" smtClean="0"/>
              <a:t>2. Раздражение при попадании желудочного сока или других едких субстанций. </a:t>
            </a:r>
            <a:endParaRPr lang="ru-RU" sz="2300" dirty="0" smtClean="0"/>
          </a:p>
          <a:p>
            <a:endParaRPr lang="ru-RU" sz="2300" dirty="0" smtClean="0"/>
          </a:p>
          <a:p>
            <a:r>
              <a:rPr lang="ru-RU" sz="2300" b="1" dirty="0" smtClean="0"/>
              <a:t>Что делать. </a:t>
            </a:r>
          </a:p>
          <a:p>
            <a:r>
              <a:rPr lang="ru-RU" sz="2300" u="sng" dirty="0" smtClean="0"/>
              <a:t>Нервы</a:t>
            </a:r>
            <a:r>
              <a:rPr lang="ru-RU" sz="2300" dirty="0" smtClean="0"/>
              <a:t>– </a:t>
            </a:r>
            <a:r>
              <a:rPr lang="ru-RU" sz="2300" dirty="0" smtClean="0"/>
              <a:t>пить успокаивающие травы и </a:t>
            </a:r>
            <a:r>
              <a:rPr lang="ru-RU" sz="2300" dirty="0" err="1" smtClean="0"/>
              <a:t>травы-спазмолитики</a:t>
            </a:r>
            <a:r>
              <a:rPr lang="ru-RU" sz="2300" dirty="0" smtClean="0"/>
              <a:t> (базилик, </a:t>
            </a:r>
            <a:r>
              <a:rPr lang="ru-RU" sz="2300" dirty="0" smtClean="0"/>
              <a:t>мята, мелисса, лаванда, анис</a:t>
            </a:r>
            <a:r>
              <a:rPr lang="ru-RU" sz="2300" dirty="0" smtClean="0"/>
              <a:t>, </a:t>
            </a:r>
            <a:r>
              <a:rPr lang="ru-RU" sz="2300" dirty="0" smtClean="0"/>
              <a:t>малина, лапчатка, липа).</a:t>
            </a:r>
          </a:p>
          <a:p>
            <a:endParaRPr lang="ru-RU" sz="2300" dirty="0" smtClean="0"/>
          </a:p>
          <a:p>
            <a:r>
              <a:rPr lang="ru-RU" sz="2300" u="sng" dirty="0" smtClean="0"/>
              <a:t>При желудочном </a:t>
            </a:r>
            <a:r>
              <a:rPr lang="ru-RU" sz="2300" u="sng" dirty="0" err="1" smtClean="0"/>
              <a:t>рефлюксе</a:t>
            </a:r>
            <a:r>
              <a:rPr lang="ru-RU" sz="2300" u="sng" dirty="0" smtClean="0"/>
              <a:t> (</a:t>
            </a:r>
            <a:r>
              <a:rPr lang="ru-RU" sz="2300" u="sng" dirty="0" err="1" smtClean="0"/>
              <a:t>гастроэзофагеальная</a:t>
            </a:r>
            <a:r>
              <a:rPr lang="ru-RU" sz="2300" u="sng" dirty="0" smtClean="0"/>
              <a:t> </a:t>
            </a:r>
            <a:r>
              <a:rPr lang="ru-RU" sz="2300" u="sng" dirty="0" err="1" smtClean="0"/>
              <a:t>рефлюксная</a:t>
            </a:r>
            <a:r>
              <a:rPr lang="ru-RU" sz="2300" u="sng" dirty="0" smtClean="0"/>
              <a:t> болезнь (ГЭРБ</a:t>
            </a:r>
            <a:r>
              <a:rPr lang="ru-RU" sz="2300" dirty="0" smtClean="0"/>
              <a:t>)) – лечить желудок. </a:t>
            </a:r>
          </a:p>
          <a:p>
            <a:r>
              <a:rPr lang="ru-RU" sz="2300" dirty="0" smtClean="0"/>
              <a:t>При попадании любого раздражающего агента, независимо от происхождения,  пить обволакивающие и </a:t>
            </a:r>
            <a:r>
              <a:rPr lang="ru-RU" sz="2300" dirty="0" smtClean="0"/>
              <a:t>заживляющие </a:t>
            </a:r>
            <a:r>
              <a:rPr lang="ru-RU" sz="2300" dirty="0" smtClean="0"/>
              <a:t>травы.</a:t>
            </a:r>
          </a:p>
          <a:p>
            <a:endParaRPr lang="ru-RU" sz="2300" dirty="0" smtClean="0"/>
          </a:p>
          <a:p>
            <a:r>
              <a:rPr lang="ru-RU" sz="2300" dirty="0" smtClean="0"/>
              <a:t>Обволакивающие травы: семена подорожника, </a:t>
            </a:r>
            <a:r>
              <a:rPr lang="ru-RU" sz="2300" dirty="0" smtClean="0"/>
              <a:t>семена </a:t>
            </a:r>
            <a:r>
              <a:rPr lang="ru-RU" sz="2300" dirty="0" err="1" smtClean="0"/>
              <a:t>чиа</a:t>
            </a:r>
            <a:r>
              <a:rPr lang="ru-RU" sz="2300" dirty="0" smtClean="0"/>
              <a:t>, мальва, алтей, </a:t>
            </a:r>
            <a:r>
              <a:rPr lang="ru-RU" sz="2300" dirty="0" err="1" smtClean="0"/>
              <a:t>цетрария</a:t>
            </a:r>
            <a:r>
              <a:rPr lang="ru-RU" sz="2300" dirty="0" smtClean="0"/>
              <a:t>, фенхель, </a:t>
            </a:r>
            <a:r>
              <a:rPr lang="ru-RU" sz="2300" dirty="0" smtClean="0"/>
              <a:t>анис</a:t>
            </a:r>
            <a:endParaRPr lang="ru-RU" sz="2300" dirty="0"/>
          </a:p>
        </p:txBody>
      </p:sp>
    </p:spTree>
    <p:extLst>
      <p:ext uri="{BB962C8B-B14F-4D97-AF65-F5344CB8AC3E}">
        <p14:creationId xmlns="" xmlns:p14="http://schemas.microsoft.com/office/powerpoint/2010/main" val="669141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подреберь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285860"/>
            <a:ext cx="5257800" cy="345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546" y="214290"/>
            <a:ext cx="2181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Подреберье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356" y="1155672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Печень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86520" y="1155672"/>
            <a:ext cx="1333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Желудок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557958" y="2084366"/>
            <a:ext cx="2285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Поджелудочная железа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85794" y="3870316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Желчный пузырь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128802" y="5084762"/>
            <a:ext cx="383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Двенадцатиперстная кишка</a:t>
            </a:r>
            <a:endParaRPr lang="ru-RU" sz="24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14480" y="1571612"/>
            <a:ext cx="728686" cy="487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6215074" y="1512862"/>
            <a:ext cx="342884" cy="273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535736" y="2620960"/>
            <a:ext cx="487378" cy="414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2343116" y="3513126"/>
            <a:ext cx="642942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2843182" y="4799010"/>
            <a:ext cx="71438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71538" y="5786454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Органы подреберья отвечают за </a:t>
            </a:r>
            <a:r>
              <a:rPr lang="ru-RU" sz="2400" dirty="0" smtClean="0">
                <a:solidFill>
                  <a:srgbClr val="C00000"/>
                </a:solidFill>
              </a:rPr>
              <a:t>химическую и ферментативную </a:t>
            </a:r>
            <a:r>
              <a:rPr lang="ru-RU" sz="2400" dirty="0" smtClean="0">
                <a:solidFill>
                  <a:srgbClr val="C00000"/>
                </a:solidFill>
              </a:rPr>
              <a:t>обработку пищи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5074" y="4429132"/>
            <a:ext cx="2380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Фатеров сосочек</a:t>
            </a:r>
            <a:endParaRPr lang="ru-RU" sz="24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571868" y="4214818"/>
            <a:ext cx="2571768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atomical-components-of-the-stomach-biodigita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142984"/>
            <a:ext cx="7299854" cy="47247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0430" y="142852"/>
            <a:ext cx="1573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Желудок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84" y="1643050"/>
            <a:ext cx="1396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Пищевод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43504" y="1000108"/>
            <a:ext cx="1136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Кардия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357950" y="1428736"/>
            <a:ext cx="1878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Дно желудка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857356" y="2428868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Область </a:t>
            </a:r>
            <a:r>
              <a:rPr lang="ru-RU" sz="2400" dirty="0" err="1" smtClean="0"/>
              <a:t>кардии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3071810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Малая кривизна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00826" y="4572008"/>
            <a:ext cx="14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Большая кривизна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58016" y="3286124"/>
            <a:ext cx="13573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Складки тела желудка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5500702"/>
            <a:ext cx="2643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Антральный</a:t>
            </a:r>
            <a:r>
              <a:rPr lang="ru-RU" sz="2400" dirty="0" smtClean="0"/>
              <a:t> отдел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5000636"/>
            <a:ext cx="2214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Привратник</a:t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 err="1" smtClean="0"/>
              <a:t>пилорический</a:t>
            </a:r>
            <a:r>
              <a:rPr lang="ru-RU" sz="2400" dirty="0" smtClean="0"/>
              <a:t> сфинктер)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3786190"/>
            <a:ext cx="3000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Двенадцатиперстная кишка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142852"/>
            <a:ext cx="1573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Желудок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785794"/>
            <a:ext cx="7715303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Мешок для переваривания пищи. Может растягиваться за счёт складок.</a:t>
            </a:r>
            <a:br>
              <a:rPr lang="ru-RU" sz="2400" dirty="0" smtClean="0"/>
            </a:br>
            <a:r>
              <a:rPr lang="ru-RU" sz="2400" dirty="0" smtClean="0"/>
              <a:t>«Завязки» мешка. Кардиальный сфинктер – отделяет от пищевода. </a:t>
            </a:r>
            <a:r>
              <a:rPr lang="ru-RU" sz="2400" dirty="0" err="1" smtClean="0"/>
              <a:t>Пилорический</a:t>
            </a:r>
            <a:r>
              <a:rPr lang="ru-RU" sz="2400" dirty="0" smtClean="0"/>
              <a:t> – от 12-ти перстной кишки.</a:t>
            </a:r>
            <a:br>
              <a:rPr lang="ru-RU" sz="2400" dirty="0" smtClean="0"/>
            </a:br>
            <a:r>
              <a:rPr lang="ru-RU" sz="2400" dirty="0" smtClean="0"/>
              <a:t>За счёт перистальтики + сила тяжести пища движется вниз.</a:t>
            </a:r>
            <a:br>
              <a:rPr lang="ru-RU" sz="2400" dirty="0" smtClean="0"/>
            </a:br>
            <a:r>
              <a:rPr lang="ru-RU" sz="2400" dirty="0" smtClean="0"/>
              <a:t>Дно – больше всего желёз, вырабатывающих соляную кислоту. У мужчин их больше, чем у женщин.</a:t>
            </a:r>
            <a:br>
              <a:rPr lang="ru-RU" sz="2400" dirty="0" smtClean="0"/>
            </a:br>
            <a:r>
              <a:rPr lang="ru-RU" sz="2400" dirty="0" err="1" smtClean="0"/>
              <a:t>Антральный</a:t>
            </a:r>
            <a:r>
              <a:rPr lang="ru-RU" sz="2400" dirty="0" smtClean="0"/>
              <a:t> отдел – наименее кислая среда.</a:t>
            </a:r>
            <a:br>
              <a:rPr lang="ru-RU" sz="2400" dirty="0" smtClean="0"/>
            </a:br>
            <a:r>
              <a:rPr lang="ru-RU" sz="2400" dirty="0" smtClean="0"/>
              <a:t>Кислотность меняется, в зависимости от активности желудка, от сильно кислой до почти нейтральной, когда пища не поступает.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928670"/>
            <a:ext cx="7858181" cy="48936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 smtClean="0"/>
              <a:t>Перерабатывает пищу и питает </a:t>
            </a:r>
            <a:r>
              <a:rPr lang="ru-RU" sz="2400" dirty="0" smtClean="0"/>
              <a:t>всё тело. Без </a:t>
            </a:r>
            <a:r>
              <a:rPr lang="ru-RU" sz="2400" dirty="0" smtClean="0"/>
              <a:t>неё </a:t>
            </a:r>
            <a:r>
              <a:rPr lang="ru-RU" sz="2400" dirty="0" smtClean="0"/>
              <a:t>невозможны рост, обновление тканей, нормальное функционирование органов.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Участвует в поддержании водного баланса организма, отвечает за всасывание жидкостей, может выводить избыток жидкостей (с разжиженным калом</a:t>
            </a:r>
            <a:r>
              <a:rPr lang="ru-RU" sz="2400" dirty="0" smtClean="0"/>
              <a:t>).</a:t>
            </a:r>
            <a:endParaRPr lang="ru-RU" sz="2400" dirty="0" smtClean="0"/>
          </a:p>
          <a:p>
            <a:pPr marL="342900" indent="-342900">
              <a:buFontTx/>
              <a:buChar char="-"/>
            </a:pPr>
            <a:r>
              <a:rPr lang="ru-RU" sz="2400" dirty="0" smtClean="0"/>
              <a:t>Участвует в кровообразовании.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Участвует в </a:t>
            </a:r>
            <a:r>
              <a:rPr lang="ru-RU" sz="2400" dirty="0" err="1" smtClean="0"/>
              <a:t>детоксикации</a:t>
            </a:r>
            <a:r>
              <a:rPr lang="ru-RU" sz="2400" dirty="0" smtClean="0"/>
              <a:t> продуктов обмена.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Выводит непереваренные остатки пищи.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Вырабатывает гормоны и регулирует работу ряда желёз внутренней </a:t>
            </a:r>
            <a:r>
              <a:rPr lang="ru-RU" sz="2400" dirty="0" smtClean="0"/>
              <a:t>секреции (инсулин, глюкагон и др.). 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Поддерживает баланс ряда гормонов </a:t>
            </a:r>
            <a:r>
              <a:rPr lang="ru-RU" sz="2400" dirty="0" smtClean="0"/>
              <a:t>в </a:t>
            </a:r>
            <a:r>
              <a:rPr lang="ru-RU" sz="2400" dirty="0" smtClean="0"/>
              <a:t>кровеносном </a:t>
            </a:r>
            <a:r>
              <a:rPr lang="ru-RU" sz="2400" dirty="0" smtClean="0"/>
              <a:t>русле (гормоны щитовидной железы, эстрогены и др.).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00298" y="142852"/>
            <a:ext cx="4387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Пищеварительная система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142852"/>
            <a:ext cx="8358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Желудок с точки зрения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традиционной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китайской медицины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285860"/>
            <a:ext cx="8358246" cy="230832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Сила (</a:t>
            </a:r>
            <a:r>
              <a:rPr lang="ru-RU" sz="2400" dirty="0" err="1" smtClean="0"/>
              <a:t>ци</a:t>
            </a:r>
            <a:r>
              <a:rPr lang="ru-RU" sz="2400" dirty="0" smtClean="0"/>
              <a:t>) направлена вниз. Туда идёт всё мутное, оставляя голову ясной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Если желудок повреждён, направление может измениться:</a:t>
            </a:r>
          </a:p>
          <a:p>
            <a:r>
              <a:rPr lang="ru-RU" sz="2400" dirty="0" smtClean="0"/>
              <a:t>это рвота, отрыжка, заброс желудочного сока в пищевод. Парным органом желудка считается поджелудочная железа (селезёнка в ТКМ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3714752"/>
            <a:ext cx="8358246" cy="193899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 бывает с желудком. Слабость (пустота </a:t>
            </a:r>
            <a:r>
              <a:rPr lang="ru-RU" sz="2400" dirty="0" err="1" smtClean="0"/>
              <a:t>ци</a:t>
            </a:r>
            <a:r>
              <a:rPr lang="ru-RU" sz="2400" dirty="0" smtClean="0"/>
              <a:t>), </a:t>
            </a:r>
          </a:p>
          <a:p>
            <a:r>
              <a:rPr lang="ru-RU" sz="2400" dirty="0" smtClean="0"/>
              <a:t>Несварение (застой </a:t>
            </a:r>
            <a:r>
              <a:rPr lang="ru-RU" sz="2400" dirty="0" err="1" smtClean="0"/>
              <a:t>ци</a:t>
            </a:r>
            <a:r>
              <a:rPr lang="ru-RU" sz="2400" dirty="0" smtClean="0"/>
              <a:t>),</a:t>
            </a:r>
          </a:p>
          <a:p>
            <a:r>
              <a:rPr lang="ru-RU" sz="2400" dirty="0" smtClean="0"/>
              <a:t>Повреждение слизистой желудка (повреждение </a:t>
            </a:r>
            <a:r>
              <a:rPr lang="ru-RU" sz="2400" dirty="0" err="1" smtClean="0"/>
              <a:t>инь</a:t>
            </a:r>
            <a:r>
              <a:rPr lang="ru-RU" sz="2400" dirty="0" smtClean="0"/>
              <a:t>)</a:t>
            </a:r>
            <a:br>
              <a:rPr lang="ru-RU" sz="2400" dirty="0" smtClean="0"/>
            </a:br>
            <a:r>
              <a:rPr lang="ru-RU" sz="2400" dirty="0" smtClean="0"/>
              <a:t>Избыточная активность, воспаление, повышенная кислотность (избыток </a:t>
            </a:r>
            <a:r>
              <a:rPr lang="ru-RU" sz="2400" dirty="0" err="1" smtClean="0"/>
              <a:t>ян</a:t>
            </a:r>
            <a:r>
              <a:rPr lang="ru-RU" sz="2400" dirty="0" smtClean="0"/>
              <a:t>) </a:t>
            </a:r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14290"/>
            <a:ext cx="7195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Пустота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ци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желудка (слабость пищеварения)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785794"/>
            <a:ext cx="8143932" cy="221599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300" u="sng" dirty="0" smtClean="0"/>
              <a:t>Чем вызвано</a:t>
            </a:r>
            <a:r>
              <a:rPr lang="ru-RU" sz="2300" dirty="0" smtClean="0"/>
              <a:t>: общей слабостью организма, болезнью, стрессом, </a:t>
            </a:r>
            <a:r>
              <a:rPr lang="ru-RU" sz="2300" dirty="0" smtClean="0"/>
              <a:t>старостью, интоксикацией</a:t>
            </a:r>
            <a:r>
              <a:rPr lang="ru-RU" sz="2300" dirty="0" smtClean="0"/>
              <a:t>, слабостью работы пищеварительных желез</a:t>
            </a:r>
            <a:r>
              <a:rPr lang="ru-RU" sz="2300" dirty="0" smtClean="0"/>
              <a:t>. Может быть временной или постоянной. 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u="sng" dirty="0" smtClean="0"/>
              <a:t>Как проявляется</a:t>
            </a:r>
            <a:r>
              <a:rPr lang="ru-RU" sz="2300" dirty="0" smtClean="0"/>
              <a:t>: отсутствие аппетита, плохо переваривается </a:t>
            </a:r>
            <a:r>
              <a:rPr lang="ru-RU" sz="2300" dirty="0" smtClean="0"/>
              <a:t>еда, особенно - мясо</a:t>
            </a:r>
            <a:r>
              <a:rPr lang="ru-RU" sz="2300" dirty="0" smtClean="0"/>
              <a:t>, тяжесть после еды, отрыжка воздухом.</a:t>
            </a:r>
            <a:endParaRPr lang="ru-RU" sz="2300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071810"/>
            <a:ext cx="8143932" cy="363176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300" u="sng" dirty="0" smtClean="0"/>
              <a:t>Что делать</a:t>
            </a:r>
            <a:r>
              <a:rPr lang="ru-RU" sz="2300" dirty="0" smtClean="0"/>
              <a:t>.</a:t>
            </a:r>
          </a:p>
          <a:p>
            <a:r>
              <a:rPr lang="ru-RU" sz="2300" dirty="0" smtClean="0"/>
              <a:t>1. Укреплять весь организм (</a:t>
            </a:r>
            <a:r>
              <a:rPr lang="ru-RU" sz="2300" dirty="0" err="1" smtClean="0"/>
              <a:t>кардиотоники</a:t>
            </a:r>
            <a:r>
              <a:rPr lang="ru-RU" sz="2300" dirty="0" smtClean="0"/>
              <a:t>, </a:t>
            </a:r>
            <a:r>
              <a:rPr lang="ru-RU" sz="2300" dirty="0" err="1" smtClean="0"/>
              <a:t>адаптогены</a:t>
            </a:r>
            <a:r>
              <a:rPr lang="ru-RU" sz="2300" dirty="0" smtClean="0"/>
              <a:t>, травы, поддерживающие железы внутренней секреции, в том числе – печень и поджелудочную).</a:t>
            </a:r>
          </a:p>
          <a:p>
            <a:r>
              <a:rPr lang="ru-RU" sz="2300" dirty="0" smtClean="0"/>
              <a:t>2. Есть то, что в данном состоянии способен усвоить </a:t>
            </a:r>
            <a:r>
              <a:rPr lang="ru-RU" sz="2300" dirty="0" smtClean="0"/>
              <a:t>организм (более лёгкая еда, если надо –</a:t>
            </a:r>
            <a:r>
              <a:rPr lang="ru-RU" sz="2300" dirty="0" smtClean="0"/>
              <a:t>пищу измельчить</a:t>
            </a:r>
            <a:r>
              <a:rPr lang="ru-RU" sz="2300" dirty="0" smtClean="0"/>
              <a:t>).</a:t>
            </a:r>
            <a:endParaRPr lang="ru-RU" sz="2300" dirty="0" smtClean="0"/>
          </a:p>
          <a:p>
            <a:r>
              <a:rPr lang="ru-RU" sz="2300" dirty="0" smtClean="0"/>
              <a:t>3. Травы, помогающие желудку: фенхель, тмин, анис</a:t>
            </a:r>
            <a:r>
              <a:rPr lang="ru-RU" sz="2300" dirty="0" smtClean="0"/>
              <a:t>, девясил</a:t>
            </a:r>
            <a:r>
              <a:rPr lang="ru-RU" sz="2300" dirty="0" smtClean="0"/>
              <a:t>, дягиль, </a:t>
            </a:r>
            <a:r>
              <a:rPr lang="ru-RU" sz="2300" dirty="0" smtClean="0"/>
              <a:t>розмарин, аир, шиповник и боярышник, специи.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4. При необходимости – успокаивающие травы</a:t>
            </a:r>
            <a:r>
              <a:rPr lang="ru-RU" sz="2300" dirty="0" smtClean="0"/>
              <a:t>.</a:t>
            </a:r>
            <a:br>
              <a:rPr lang="ru-RU" sz="2300" dirty="0" smtClean="0"/>
            </a:br>
            <a:r>
              <a:rPr lang="ru-RU" sz="2300" dirty="0" smtClean="0"/>
              <a:t>5. При необходимости – пищеварительные ферменты.</a:t>
            </a:r>
            <a:endParaRPr lang="ru-RU" sz="23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42852"/>
            <a:ext cx="7723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Застой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ци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желудка (скопление пищи в желудке)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785794"/>
            <a:ext cx="8215370" cy="230832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Чем вызвано</a:t>
            </a:r>
            <a:r>
              <a:rPr lang="ru-RU" sz="2400" dirty="0" smtClean="0"/>
              <a:t>: </a:t>
            </a:r>
            <a:r>
              <a:rPr lang="ru-RU" sz="2400" dirty="0" smtClean="0"/>
              <a:t>переедание, нарушение диеты, перистальтики, нарушение </a:t>
            </a:r>
            <a:r>
              <a:rPr lang="ru-RU" sz="2400" dirty="0" smtClean="0"/>
              <a:t>работы поджелудочной и печени.</a:t>
            </a:r>
            <a:br>
              <a:rPr lang="ru-RU" sz="2400" dirty="0" smtClean="0"/>
            </a:br>
            <a:r>
              <a:rPr lang="ru-RU" sz="2400" u="sng" dirty="0" smtClean="0"/>
              <a:t>Как проявляется</a:t>
            </a:r>
            <a:r>
              <a:rPr lang="ru-RU" sz="2400" dirty="0" smtClean="0"/>
              <a:t>: отсутствие аппетита, тяжесть после еды, боль в подреберье, отрыжка пищей, кислая отрыжка, плохой запах изо рта, толстый налёт на языке, метеоризм, вздутие живота, тошнота, рвота, запор.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214686"/>
            <a:ext cx="8215370" cy="34163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Что делать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1. Соблюдать диету. Не переедать. Полезны разгрузочные дни</a:t>
            </a:r>
            <a:r>
              <a:rPr lang="ru-RU" sz="2400" dirty="0" smtClean="0"/>
              <a:t>. </a:t>
            </a:r>
            <a:endParaRPr lang="ru-RU" sz="2400" dirty="0" smtClean="0"/>
          </a:p>
          <a:p>
            <a:r>
              <a:rPr lang="ru-RU" sz="2400" dirty="0" smtClean="0"/>
              <a:t>2. Травы, помогающие желудку.</a:t>
            </a:r>
          </a:p>
          <a:p>
            <a:r>
              <a:rPr lang="ru-RU" sz="2400" dirty="0" smtClean="0"/>
              <a:t>3. Травы, направляющие </a:t>
            </a:r>
            <a:r>
              <a:rPr lang="ru-RU" sz="2400" dirty="0" err="1" smtClean="0"/>
              <a:t>ци</a:t>
            </a:r>
            <a:r>
              <a:rPr lang="ru-RU" sz="2400" dirty="0" smtClean="0"/>
              <a:t> желудка вниз: сок цитрусов, кожура мандарина и </a:t>
            </a:r>
            <a:r>
              <a:rPr lang="ru-RU" sz="2400" dirty="0" smtClean="0"/>
              <a:t>апельсина (обработанная или прошлогодняя), </a:t>
            </a:r>
            <a:r>
              <a:rPr lang="ru-RU" sz="2400" dirty="0" smtClean="0"/>
              <a:t>проростки ячменя (</a:t>
            </a:r>
            <a:r>
              <a:rPr lang="ru-RU" sz="2400" u="sng" dirty="0" smtClean="0"/>
              <a:t>останавливают лактацию</a:t>
            </a:r>
            <a:r>
              <a:rPr lang="ru-RU" sz="2400" dirty="0" smtClean="0"/>
              <a:t>!), ромашка, подорожник, фенхель, </a:t>
            </a:r>
            <a:r>
              <a:rPr lang="ru-RU" sz="2400" dirty="0" smtClean="0"/>
              <a:t>анис, мята, розмарин, базилик, чага, аир, дягиль. 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42852"/>
            <a:ext cx="7030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Недостаток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инь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желудка (слабая слизистая)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785794"/>
            <a:ext cx="8143932" cy="304698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Чем вызвано</a:t>
            </a:r>
            <a:r>
              <a:rPr lang="ru-RU" sz="2400" dirty="0" smtClean="0"/>
              <a:t>: нарушением диеты </a:t>
            </a:r>
            <a:r>
              <a:rPr lang="ru-RU" sz="2400" dirty="0" smtClean="0"/>
              <a:t>(сухой корм, </a:t>
            </a:r>
            <a:r>
              <a:rPr lang="ru-RU" sz="2400" dirty="0" smtClean="0"/>
              <a:t>избыток острого и горького), стрессом, слабостью работы пищеварительных </a:t>
            </a:r>
            <a:r>
              <a:rPr lang="ru-RU" sz="2400" dirty="0" smtClean="0"/>
              <a:t>желез.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u="sng" dirty="0" smtClean="0"/>
              <a:t>Как проявляется</a:t>
            </a:r>
            <a:r>
              <a:rPr lang="ru-RU" sz="2400" dirty="0" smtClean="0"/>
              <a:t>: нет аппетита или </a:t>
            </a:r>
            <a:r>
              <a:rPr lang="ru-RU" sz="2400" dirty="0" smtClean="0"/>
              <a:t>же слабый </a:t>
            </a:r>
            <a:r>
              <a:rPr lang="ru-RU" sz="2400" dirty="0" smtClean="0"/>
              <a:t>голод и одновременная неспособность есть, отрыжка воздухом, сухость во рту и в горле, сухой </a:t>
            </a:r>
            <a:r>
              <a:rPr lang="ru-RU" sz="2400" dirty="0" smtClean="0"/>
              <a:t>кал, боль, тяжесть. </a:t>
            </a:r>
            <a:endParaRPr lang="ru-RU" sz="2400" dirty="0" smtClean="0"/>
          </a:p>
          <a:p>
            <a:r>
              <a:rPr lang="ru-RU" sz="2400" dirty="0" smtClean="0"/>
              <a:t>Снижена кислотность </a:t>
            </a:r>
            <a:r>
              <a:rPr lang="ru-RU" sz="2400" dirty="0" smtClean="0"/>
              <a:t>желудка </a:t>
            </a:r>
            <a:r>
              <a:rPr lang="ru-RU" sz="2400" dirty="0" smtClean="0">
                <a:latin typeface="Calibri"/>
                <a:cs typeface="Calibri"/>
              </a:rPr>
              <a:t>→</a:t>
            </a:r>
            <a:r>
              <a:rPr lang="ru-RU" sz="2400" dirty="0" smtClean="0"/>
              <a:t> </a:t>
            </a:r>
            <a:r>
              <a:rPr lang="ru-RU" sz="2400" dirty="0" smtClean="0"/>
              <a:t>может развиться атрофический гастрит.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3857628"/>
            <a:ext cx="8143932" cy="267765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Что делать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1. Соблюдать диету. Больше жидкой пищи, лучше пережёвывать.</a:t>
            </a:r>
          </a:p>
          <a:p>
            <a:r>
              <a:rPr lang="ru-RU" sz="2400" dirty="0" smtClean="0"/>
              <a:t>2. Травы, помогающие желудку, печени и поджелудочной.</a:t>
            </a:r>
          </a:p>
          <a:p>
            <a:r>
              <a:rPr lang="ru-RU" sz="2400" dirty="0" smtClean="0"/>
              <a:t>3. Обволакивающие травы: семена подорожника, </a:t>
            </a:r>
            <a:r>
              <a:rPr lang="ru-RU" sz="2400" dirty="0" err="1" smtClean="0"/>
              <a:t>чиа</a:t>
            </a:r>
            <a:r>
              <a:rPr lang="ru-RU" sz="2400" dirty="0" smtClean="0"/>
              <a:t>, отвар овса, мальва, алтей, фенхель, </a:t>
            </a:r>
            <a:r>
              <a:rPr lang="ru-RU" sz="2400" dirty="0" smtClean="0"/>
              <a:t>анис.</a:t>
            </a:r>
          </a:p>
          <a:p>
            <a:r>
              <a:rPr lang="ru-RU" sz="2400" dirty="0" smtClean="0"/>
              <a:t>4</a:t>
            </a:r>
            <a:r>
              <a:rPr lang="ru-RU" sz="2400" dirty="0" smtClean="0"/>
              <a:t>. Укрепляющие травы. Если надо – успокаивающие.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142852"/>
            <a:ext cx="4606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Огонь желудка (избыток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ян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642918"/>
            <a:ext cx="8358246" cy="256993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300" u="sng" dirty="0" smtClean="0"/>
              <a:t>Чем вызвано</a:t>
            </a:r>
            <a:r>
              <a:rPr lang="ru-RU" sz="2300" dirty="0" smtClean="0"/>
              <a:t>: нарушением диеты (избыток жирной и острой пищи), избыточная мозговая активность, </a:t>
            </a:r>
            <a:r>
              <a:rPr lang="ru-RU" sz="2300" dirty="0" smtClean="0"/>
              <a:t>гнев, заброс желчи.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u="sng" dirty="0" smtClean="0"/>
              <a:t>Как проявляется</a:t>
            </a:r>
            <a:r>
              <a:rPr lang="ru-RU" sz="2300" dirty="0" smtClean="0"/>
              <a:t>: Повышенный аппетит, жажда с тягой к холодным напиткам, запах изо рта, кислая отрыжка, тошнота после еды.</a:t>
            </a:r>
          </a:p>
          <a:p>
            <a:r>
              <a:rPr lang="ru-RU" sz="2300" dirty="0" smtClean="0"/>
              <a:t>Повышена кислотность желудка, может развиться </a:t>
            </a:r>
            <a:r>
              <a:rPr lang="ru-RU" sz="2300" dirty="0" err="1" smtClean="0"/>
              <a:t>гиперацидный</a:t>
            </a:r>
            <a:r>
              <a:rPr lang="ru-RU" sz="2300" dirty="0" smtClean="0"/>
              <a:t> гастрит.</a:t>
            </a:r>
            <a:endParaRPr lang="ru-RU" sz="23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3357562"/>
            <a:ext cx="8358246" cy="32778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300" u="sng" dirty="0" smtClean="0"/>
              <a:t>Что делать</a:t>
            </a:r>
            <a:r>
              <a:rPr lang="ru-RU" sz="2300" dirty="0" smtClean="0"/>
              <a:t>. </a:t>
            </a:r>
            <a:endParaRPr lang="ru-RU" sz="2300" dirty="0" smtClean="0"/>
          </a:p>
          <a:p>
            <a:r>
              <a:rPr lang="ru-RU" sz="2300" dirty="0" smtClean="0"/>
              <a:t>1</a:t>
            </a:r>
            <a:r>
              <a:rPr lang="ru-RU" sz="2300" dirty="0" smtClean="0"/>
              <a:t>. Соблюдать диету и умеренность в еде. </a:t>
            </a:r>
          </a:p>
          <a:p>
            <a:r>
              <a:rPr lang="ru-RU" sz="2300" dirty="0" smtClean="0"/>
              <a:t>2. Травы, помогающие желудку, печени и поджелудочной.</a:t>
            </a:r>
          </a:p>
          <a:p>
            <a:r>
              <a:rPr lang="ru-RU" sz="2300" dirty="0" smtClean="0"/>
              <a:t>3. Обволакивающие травы: семена подорожника, </a:t>
            </a:r>
            <a:r>
              <a:rPr lang="ru-RU" sz="2300" dirty="0" err="1" smtClean="0"/>
              <a:t>чиа</a:t>
            </a:r>
            <a:r>
              <a:rPr lang="ru-RU" sz="2300" dirty="0" smtClean="0"/>
              <a:t>, отвар овса, мальва, алтей, фенхель, анис, ромашка.</a:t>
            </a:r>
          </a:p>
          <a:p>
            <a:r>
              <a:rPr lang="ru-RU" sz="2300" dirty="0" smtClean="0"/>
              <a:t>4. Холодные травы: листья злаков, подорожник, мята, липа.</a:t>
            </a:r>
          </a:p>
          <a:p>
            <a:r>
              <a:rPr lang="ru-RU" sz="2300" dirty="0" smtClean="0"/>
              <a:t>5. Успокаивающие </a:t>
            </a:r>
            <a:r>
              <a:rPr lang="ru-RU" sz="2300" u="sng" dirty="0" smtClean="0"/>
              <a:t>не горькие</a:t>
            </a:r>
            <a:r>
              <a:rPr lang="ru-RU" sz="2300" dirty="0" smtClean="0"/>
              <a:t> травы (валериана, синюха, иван-чай, </a:t>
            </a:r>
            <a:r>
              <a:rPr lang="ru-RU" sz="2300" dirty="0" err="1" smtClean="0"/>
              <a:t>зюзник</a:t>
            </a:r>
            <a:r>
              <a:rPr lang="ru-RU" sz="2300" dirty="0" smtClean="0"/>
              <a:t>, пассифлора).</a:t>
            </a:r>
          </a:p>
          <a:p>
            <a:r>
              <a:rPr lang="ru-RU" sz="2300" dirty="0" smtClean="0"/>
              <a:t>6. Приводим эмоции в порядок (душевная работа).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214290"/>
            <a:ext cx="157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Рефлюкс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785794"/>
            <a:ext cx="8143932" cy="193899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dirty="0" smtClean="0"/>
              <a:t>Заброс желудочного сока в пищевод</a:t>
            </a:r>
            <a:r>
              <a:rPr lang="ru-RU" sz="2400" dirty="0" smtClean="0"/>
              <a:t> (кислота во рту).</a:t>
            </a:r>
          </a:p>
          <a:p>
            <a:pPr marL="457200" indent="-457200"/>
            <a:r>
              <a:rPr lang="ru-RU" sz="2400" u="sng" dirty="0" smtClean="0"/>
              <a:t>Что делать</a:t>
            </a:r>
            <a:r>
              <a:rPr lang="ru-RU" sz="24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Устранять раздражение желудка </a:t>
            </a:r>
            <a:r>
              <a:rPr lang="ru-RU" sz="2400" dirty="0" smtClean="0"/>
              <a:t>(слабость и застой </a:t>
            </a:r>
            <a:r>
              <a:rPr lang="ru-RU" sz="2400" dirty="0" err="1" smtClean="0"/>
              <a:t>ци</a:t>
            </a:r>
            <a:r>
              <a:rPr lang="ru-RU" sz="2400" dirty="0" smtClean="0"/>
              <a:t>, избыток </a:t>
            </a:r>
            <a:r>
              <a:rPr lang="ru-RU" sz="2400" dirty="0" err="1" smtClean="0"/>
              <a:t>ян</a:t>
            </a:r>
            <a:r>
              <a:rPr lang="ru-RU" sz="2400" dirty="0" smtClean="0"/>
              <a:t>).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Пить обволакивающие травы.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2786058"/>
            <a:ext cx="8143932" cy="230832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Заброс желчи в желудок </a:t>
            </a:r>
            <a:r>
              <a:rPr lang="ru-RU" sz="2400" b="1" dirty="0" smtClean="0"/>
              <a:t>и пищевод </a:t>
            </a:r>
            <a:r>
              <a:rPr lang="ru-RU" sz="2400" dirty="0" smtClean="0"/>
              <a:t>(горечь </a:t>
            </a:r>
            <a:r>
              <a:rPr lang="ru-RU" sz="2400" dirty="0" smtClean="0"/>
              <a:t>во рту).</a:t>
            </a:r>
          </a:p>
          <a:p>
            <a:r>
              <a:rPr lang="ru-RU" sz="2400" u="sng" dirty="0" smtClean="0"/>
              <a:t>Что делать</a:t>
            </a:r>
            <a:r>
              <a:rPr lang="ru-RU" sz="24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Устранить </a:t>
            </a:r>
            <a:r>
              <a:rPr lang="ru-RU" sz="2400" dirty="0" smtClean="0"/>
              <a:t>раздражение желудка (обволакивающие травы, противовоспалительные травы)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При необходимости – дополнительно поработать с желчным и печенью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5214950"/>
            <a:ext cx="850112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u="sng" dirty="0" smtClean="0"/>
              <a:t>Жирное перед едой – лучший рецепт от </a:t>
            </a:r>
            <a:r>
              <a:rPr lang="ru-RU" sz="2300" u="sng" dirty="0" err="1" smtClean="0"/>
              <a:t>рефлюкса</a:t>
            </a:r>
            <a:r>
              <a:rPr lang="ru-RU" sz="2300" dirty="0" smtClean="0"/>
              <a:t>. За 10-15 мин до еды (если забыли – непосредственно, перед) съесть маленький, с ноготь, кусочек сала или масла, можно чайную ложку растительного масла. Подержать во рту.</a:t>
            </a:r>
            <a:endParaRPr lang="ru-RU" sz="23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142852"/>
            <a:ext cx="3793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Гастрит и язва желудка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785794"/>
            <a:ext cx="8072494" cy="56323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Может быть как при пониженной (недостаточность) так и при пониженной (избыточность) кислотности.</a:t>
            </a:r>
            <a:br>
              <a:rPr lang="ru-RU" sz="2400" dirty="0" smtClean="0"/>
            </a:br>
            <a:r>
              <a:rPr lang="ru-RU" sz="2400" dirty="0" smtClean="0"/>
              <a:t>В зависимости от этого тонизируем пищеварение или успокаиваем.</a:t>
            </a:r>
            <a:br>
              <a:rPr lang="ru-RU" sz="2400" dirty="0" smtClean="0"/>
            </a:br>
            <a:r>
              <a:rPr lang="ru-RU" sz="2400" u="sng" dirty="0" smtClean="0"/>
              <a:t>Тонизируют</a:t>
            </a:r>
            <a:r>
              <a:rPr lang="ru-RU" sz="2400" dirty="0" smtClean="0"/>
              <a:t>: </a:t>
            </a:r>
            <a:br>
              <a:rPr lang="ru-RU" sz="2400" dirty="0" smtClean="0"/>
            </a:br>
            <a:r>
              <a:rPr lang="ru-RU" sz="2400" dirty="0" smtClean="0"/>
              <a:t>- горечи (лист берёзы, вахта, горечавка);</a:t>
            </a:r>
            <a:br>
              <a:rPr lang="ru-RU" sz="2400" dirty="0" smtClean="0"/>
            </a:br>
            <a:r>
              <a:rPr lang="ru-RU" sz="2400" dirty="0" smtClean="0"/>
              <a:t>- усиливающие работу печени (</a:t>
            </a:r>
            <a:r>
              <a:rPr lang="ru-RU" sz="2400" dirty="0" err="1" smtClean="0"/>
              <a:t>расторопша</a:t>
            </a:r>
            <a:r>
              <a:rPr lang="ru-RU" sz="2400" dirty="0" smtClean="0"/>
              <a:t>, корень лопуха, девясил, чертополох, корень одуванчика, цикория);</a:t>
            </a:r>
            <a:br>
              <a:rPr lang="ru-RU" sz="2400" dirty="0" smtClean="0"/>
            </a:br>
            <a:r>
              <a:rPr lang="ru-RU" sz="2400" dirty="0" smtClean="0"/>
              <a:t>- специи (кориандр, тмин, </a:t>
            </a:r>
            <a:r>
              <a:rPr lang="ru-RU" sz="2400" dirty="0" err="1" smtClean="0"/>
              <a:t>кумин</a:t>
            </a:r>
            <a:r>
              <a:rPr lang="ru-RU" sz="2400" dirty="0" smtClean="0"/>
              <a:t>, имбирь, мускат, гвоздика, корица и др.).</a:t>
            </a:r>
            <a:br>
              <a:rPr lang="ru-RU" sz="2400" dirty="0" smtClean="0"/>
            </a:br>
            <a:r>
              <a:rPr lang="ru-RU" sz="2400" u="sng" dirty="0" smtClean="0"/>
              <a:t>Успокаивают: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холодные травы (мята, листья злаков, подорожник и др.)</a:t>
            </a:r>
            <a:br>
              <a:rPr lang="ru-RU" sz="2400" dirty="0" smtClean="0"/>
            </a:br>
            <a:r>
              <a:rPr lang="ru-RU" sz="2400" dirty="0" smtClean="0"/>
              <a:t>- обволакивающие (семена подорожника, липа, отвар плодов овса, мальва, алтей и др.)</a:t>
            </a:r>
            <a:br>
              <a:rPr lang="ru-RU" sz="2400" dirty="0" smtClean="0"/>
            </a:br>
            <a:r>
              <a:rPr lang="ru-RU" sz="2400" dirty="0" smtClean="0"/>
              <a:t>- куркума.</a:t>
            </a:r>
            <a:endParaRPr lang="ru-RU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142852"/>
            <a:ext cx="3793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Гастрит и язва желудка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714356"/>
            <a:ext cx="8823762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2. Обязательно – обволакивающие травы.</a:t>
            </a:r>
            <a:br>
              <a:rPr lang="ru-RU" sz="2400" dirty="0" smtClean="0"/>
            </a:br>
            <a:r>
              <a:rPr lang="ru-RU" sz="2400" dirty="0" smtClean="0"/>
              <a:t>3. Заживляющие (ромашка, календула, лист берёзы, подорожник, сныть, крапива и др.).</a:t>
            </a:r>
            <a:br>
              <a:rPr lang="ru-RU" sz="2400" dirty="0" smtClean="0"/>
            </a:br>
            <a:r>
              <a:rPr lang="ru-RU" sz="2400" dirty="0" smtClean="0"/>
              <a:t>4. Травы с мягким </a:t>
            </a:r>
            <a:r>
              <a:rPr lang="ru-RU" sz="2400" dirty="0" err="1" smtClean="0"/>
              <a:t>противоинфекционным</a:t>
            </a:r>
            <a:r>
              <a:rPr lang="ru-RU" sz="2400" dirty="0" smtClean="0"/>
              <a:t> действием (тысячелистник, зверобой, берёза, </a:t>
            </a:r>
            <a:r>
              <a:rPr lang="ru-RU" sz="2400" dirty="0" err="1" smtClean="0"/>
              <a:t>грушанка</a:t>
            </a:r>
            <a:r>
              <a:rPr lang="ru-RU" sz="2400" dirty="0" smtClean="0"/>
              <a:t>, грецкий орех). </a:t>
            </a:r>
            <a:br>
              <a:rPr lang="ru-RU" sz="2400" dirty="0" smtClean="0"/>
            </a:br>
            <a:r>
              <a:rPr lang="ru-RU" sz="2400" dirty="0" smtClean="0"/>
              <a:t>5. Если надо – </a:t>
            </a:r>
            <a:r>
              <a:rPr lang="ru-RU" sz="2400" dirty="0" err="1" smtClean="0"/>
              <a:t>кровоостанавивающие</a:t>
            </a:r>
            <a:r>
              <a:rPr lang="ru-RU" sz="2400" dirty="0" smtClean="0"/>
              <a:t> (тысячелистник, крапива).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3214686"/>
            <a:ext cx="878687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Обнаружили </a:t>
            </a:r>
            <a:r>
              <a:rPr lang="en-US" sz="2400" i="1" dirty="0" smtClean="0"/>
              <a:t>Helicobacter pylori</a:t>
            </a:r>
            <a:r>
              <a:rPr lang="ru-RU" sz="2400" dirty="0" smtClean="0"/>
              <a:t>? </a:t>
            </a:r>
            <a:r>
              <a:rPr lang="ru-RU" sz="2400" u="sng" dirty="0" smtClean="0"/>
              <a:t>Не спешите пить антибиотик.</a:t>
            </a:r>
            <a:br>
              <a:rPr lang="ru-RU" sz="2400" u="sng" dirty="0" smtClean="0"/>
            </a:br>
            <a:r>
              <a:rPr lang="ru-RU" sz="2400" u="sng" dirty="0" smtClean="0"/>
              <a:t>Если заживёт слизистая – бактерия исчезнет сама</a:t>
            </a:r>
            <a:r>
              <a:rPr lang="ru-RU" sz="2400" dirty="0" smtClean="0"/>
              <a:t>.  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4429132"/>
            <a:ext cx="8715436" cy="83099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Ещё один рецепт при гастрите. Съедать лист золотого уса, 1-2 в день.</a:t>
            </a:r>
            <a:endParaRPr lang="ru-RU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142852"/>
            <a:ext cx="5481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Сбор при гастрите и язве желудка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857232"/>
            <a:ext cx="8072494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Подорожник, лист – 3 части </a:t>
            </a:r>
            <a:br>
              <a:rPr lang="ru-RU" sz="2400" dirty="0" smtClean="0"/>
            </a:br>
            <a:r>
              <a:rPr lang="ru-RU" sz="2400" dirty="0" smtClean="0"/>
              <a:t>Крапива, трава – 1 часть </a:t>
            </a:r>
            <a:br>
              <a:rPr lang="ru-RU" sz="2400" dirty="0" smtClean="0"/>
            </a:br>
            <a:r>
              <a:rPr lang="ru-RU" sz="2400" dirty="0" smtClean="0"/>
              <a:t>Липа (цветы или лист) – 1 часть</a:t>
            </a:r>
          </a:p>
          <a:p>
            <a:r>
              <a:rPr lang="ru-RU" sz="2400" dirty="0" smtClean="0"/>
              <a:t>Ромашка – 2 части</a:t>
            </a:r>
            <a:br>
              <a:rPr lang="ru-RU" sz="2400" dirty="0" smtClean="0"/>
            </a:br>
            <a:r>
              <a:rPr lang="ru-RU" sz="2400" dirty="0" smtClean="0"/>
              <a:t>Лист берёзы – 1 часть</a:t>
            </a:r>
            <a:br>
              <a:rPr lang="ru-RU" sz="2400" dirty="0" smtClean="0"/>
            </a:br>
            <a:r>
              <a:rPr lang="ru-RU" sz="2400" dirty="0" smtClean="0"/>
              <a:t>Корень алтея - 1 часть</a:t>
            </a:r>
          </a:p>
          <a:p>
            <a:r>
              <a:rPr lang="ru-RU" sz="2400" dirty="0" smtClean="0"/>
              <a:t>Лапчатка гусиная – 1 часть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643314"/>
            <a:ext cx="8072494" cy="30469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Подорожник -</a:t>
            </a:r>
            <a:r>
              <a:rPr lang="ru-RU" sz="2400" dirty="0" smtClean="0"/>
              <a:t> регенерация, снятие </a:t>
            </a:r>
            <a:r>
              <a:rPr lang="ru-RU" sz="2400" dirty="0" smtClean="0"/>
              <a:t>воспаления и отёка.</a:t>
            </a:r>
          </a:p>
          <a:p>
            <a:r>
              <a:rPr lang="ru-RU" sz="2400" dirty="0" smtClean="0"/>
              <a:t>Крапива - регенерация</a:t>
            </a:r>
            <a:r>
              <a:rPr lang="ru-RU" sz="2400" dirty="0" smtClean="0"/>
              <a:t>, кровоостанавливающе, улучшает </a:t>
            </a:r>
            <a:r>
              <a:rPr lang="ru-RU" sz="2400" dirty="0" smtClean="0"/>
              <a:t>перистальтику.</a:t>
            </a:r>
          </a:p>
          <a:p>
            <a:r>
              <a:rPr lang="ru-RU" sz="2400" dirty="0" smtClean="0"/>
              <a:t>Липа </a:t>
            </a:r>
            <a:r>
              <a:rPr lang="ru-RU" sz="2400" dirty="0" smtClean="0"/>
              <a:t>– обволакивающее, заживляющее.</a:t>
            </a:r>
          </a:p>
          <a:p>
            <a:r>
              <a:rPr lang="ru-RU" sz="2400" dirty="0" smtClean="0"/>
              <a:t>Ромашка </a:t>
            </a:r>
            <a:r>
              <a:rPr lang="ru-RU" sz="2400" dirty="0" smtClean="0"/>
              <a:t>- </a:t>
            </a:r>
            <a:r>
              <a:rPr lang="ru-RU" sz="2400" dirty="0" smtClean="0"/>
              <a:t>обволакивающее, </a:t>
            </a:r>
            <a:r>
              <a:rPr lang="ru-RU" sz="2400" dirty="0" smtClean="0"/>
              <a:t>заживляющее. </a:t>
            </a:r>
          </a:p>
          <a:p>
            <a:r>
              <a:rPr lang="ru-RU" sz="2400" dirty="0" smtClean="0"/>
              <a:t>Лист берёзы </a:t>
            </a:r>
            <a:r>
              <a:rPr lang="ru-RU" sz="2400" dirty="0" smtClean="0"/>
              <a:t>– </a:t>
            </a:r>
            <a:r>
              <a:rPr lang="ru-RU" sz="2400" dirty="0" err="1" smtClean="0"/>
              <a:t>противоинфекционное</a:t>
            </a:r>
            <a:r>
              <a:rPr lang="ru-RU" sz="2400" dirty="0" smtClean="0"/>
              <a:t>, заживляющее.</a:t>
            </a:r>
          </a:p>
          <a:p>
            <a:r>
              <a:rPr lang="ru-RU" sz="2400" dirty="0" smtClean="0"/>
              <a:t>Корень алтея </a:t>
            </a:r>
            <a:r>
              <a:rPr lang="ru-RU" sz="2400" dirty="0" smtClean="0"/>
              <a:t> - обволакивающее, заживляющее.</a:t>
            </a:r>
          </a:p>
          <a:p>
            <a:r>
              <a:rPr lang="ru-RU" sz="2400" dirty="0" smtClean="0"/>
              <a:t>Лапчатка гусиная </a:t>
            </a:r>
            <a:r>
              <a:rPr lang="ru-RU" sz="2400" dirty="0" smtClean="0"/>
              <a:t>– заживляющее.</a:t>
            </a:r>
            <a:endParaRPr lang="ru-RU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1571612"/>
            <a:ext cx="3275256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Подорожник - 2 части</a:t>
            </a:r>
          </a:p>
          <a:p>
            <a:r>
              <a:rPr lang="ru-RU" sz="2400" dirty="0" smtClean="0"/>
              <a:t>Ромашка - 2 части</a:t>
            </a:r>
          </a:p>
          <a:p>
            <a:r>
              <a:rPr lang="ru-RU" sz="2400" dirty="0" smtClean="0"/>
              <a:t>Мята - 2 части</a:t>
            </a:r>
          </a:p>
          <a:p>
            <a:r>
              <a:rPr lang="ru-RU" sz="2400" dirty="0" smtClean="0"/>
              <a:t>Тысячелистник - 1 часть</a:t>
            </a:r>
          </a:p>
          <a:p>
            <a:r>
              <a:rPr lang="ru-RU" sz="2400" dirty="0" smtClean="0"/>
              <a:t>Зверобой - 1 часть</a:t>
            </a:r>
          </a:p>
          <a:p>
            <a:r>
              <a:rPr lang="ru-RU" sz="2400" dirty="0" err="1" smtClean="0"/>
              <a:t>Репешок</a:t>
            </a:r>
            <a:r>
              <a:rPr lang="ru-RU" sz="2400" dirty="0" smtClean="0"/>
              <a:t> - 1 часть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285728"/>
            <a:ext cx="81881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Универсальный сбор при проблемах пищеварения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(сбор для живота)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4143380"/>
            <a:ext cx="7358114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 изжоге, язве, гастрите добавить обволакивающих трав, 1 часть. Например, семян подорожника.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Заварить 1 ст. л. На 0,5-0,7 л кипятка. Пить в течение дня на ночь.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42852"/>
            <a:ext cx="7800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Что нужно помнить о пищеварительной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системе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714356"/>
            <a:ext cx="8008374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Это самая древняя система организма. Поэтому она связана со всеми другими системами и оказывает на них существенное влияние</a:t>
            </a:r>
            <a:r>
              <a:rPr lang="ru-RU" sz="2400" dirty="0" smtClean="0"/>
              <a:t>.</a:t>
            </a:r>
            <a:endParaRPr lang="ru-RU" sz="2400" dirty="0"/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Здоровье пищеварительной системы – это один из опорных столпов здоровья организма, на неё завязано здоровье абсолютно всех систем и органов.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3214686"/>
            <a:ext cx="8008374" cy="30469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2. У пищеварительной системы очень скудная симптоматика. По ней не всегда возможно понять, где </a:t>
            </a:r>
            <a:r>
              <a:rPr lang="ru-RU" sz="2400" dirty="0" smtClean="0"/>
              <a:t>именно локализована </a:t>
            </a:r>
            <a:r>
              <a:rPr lang="ru-RU" sz="2400" dirty="0" smtClean="0"/>
              <a:t>проблема. Один и тот же </a:t>
            </a:r>
            <a:r>
              <a:rPr lang="ru-RU" sz="2400" dirty="0" smtClean="0"/>
              <a:t>симптом (боль, понос, запор, изжога, отрыжка и др.) </a:t>
            </a:r>
            <a:r>
              <a:rPr lang="ru-RU" sz="2400" dirty="0" smtClean="0"/>
              <a:t>могут вызвать очень разные </a:t>
            </a:r>
            <a:r>
              <a:rPr lang="ru-RU" sz="2400" dirty="0" smtClean="0"/>
              <a:t>причины и разные органы.</a:t>
            </a:r>
            <a:endParaRPr lang="ru-RU" sz="2400" dirty="0"/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Если не понимаем, где именно проблема, используем противовоспалительные травы и травы, уменьшающие интоксикацию. Они уместны всегда.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2474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4744" y="142852"/>
            <a:ext cx="1324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Изжога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000108"/>
            <a:ext cx="8143932" cy="230832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Не надо искусственно снижать кислотность. Все препараты, которые это делают, не  хороши для печени и поджелудочной.</a:t>
            </a:r>
            <a:br>
              <a:rPr lang="ru-RU" sz="2400" dirty="0" smtClean="0"/>
            </a:br>
            <a:r>
              <a:rPr lang="ru-RU" sz="2400" dirty="0" smtClean="0"/>
              <a:t>2. Диета (не есть то, что вызывает проблемы).</a:t>
            </a:r>
            <a:br>
              <a:rPr lang="ru-RU" sz="2400" dirty="0" smtClean="0"/>
            </a:br>
            <a:r>
              <a:rPr lang="ru-RU" sz="2400" dirty="0" smtClean="0"/>
              <a:t>3. </a:t>
            </a:r>
            <a:r>
              <a:rPr lang="ru-RU" sz="2400" dirty="0" smtClean="0"/>
              <a:t>Привести в порядок печень, желчный и поджелудочную.</a:t>
            </a:r>
          </a:p>
          <a:p>
            <a:r>
              <a:rPr lang="ru-RU" sz="2400" dirty="0" smtClean="0"/>
              <a:t>4. </a:t>
            </a:r>
            <a:r>
              <a:rPr lang="ru-RU" sz="2400" dirty="0" smtClean="0"/>
              <a:t>Сбор для живота с обволакивающими травами.</a:t>
            </a:r>
            <a:endParaRPr lang="ru-RU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0298" y="214290"/>
            <a:ext cx="3950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Травы по симптоматике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3" y="928670"/>
            <a:ext cx="8001056" cy="452431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Тошнота, рвота</a:t>
            </a:r>
            <a:r>
              <a:rPr lang="ru-RU" sz="2400" dirty="0" smtClean="0"/>
              <a:t>. Мята, лимон, имбирь. Желательно – свежий воздух.</a:t>
            </a:r>
            <a:br>
              <a:rPr lang="ru-RU" sz="2400" dirty="0" smtClean="0"/>
            </a:br>
            <a:endParaRPr lang="ru-RU" sz="2400" dirty="0" smtClean="0"/>
          </a:p>
          <a:p>
            <a:r>
              <a:rPr lang="ru-RU" sz="2400" u="sng" dirty="0" smtClean="0"/>
              <a:t>Боль в желудке</a:t>
            </a:r>
            <a:r>
              <a:rPr lang="ru-RU" sz="2400" dirty="0" smtClean="0"/>
              <a:t>. Корень хмеля, дягиля. Дозировка – 1 ч. л.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u="sng" dirty="0" smtClean="0"/>
              <a:t>Икота.</a:t>
            </a:r>
            <a:r>
              <a:rPr lang="ru-RU" sz="2400" dirty="0" smtClean="0"/>
              <a:t> Выпить тёплой воды. </a:t>
            </a:r>
            <a:r>
              <a:rPr lang="ru-RU" sz="2400" dirty="0" err="1" smtClean="0"/>
              <a:t>Спазмолитики</a:t>
            </a:r>
            <a:r>
              <a:rPr lang="ru-RU" sz="2400" dirty="0" smtClean="0"/>
              <a:t> (кардамон, корица, базилик, мята).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u="sng" dirty="0" smtClean="0"/>
              <a:t>Отрыжка</a:t>
            </a:r>
            <a:r>
              <a:rPr lang="ru-RU" sz="2400" dirty="0" smtClean="0"/>
              <a:t> (пищей или воздухом) – уходит при налаживании пищеварения, специальных трав нет. Иногда бывает при спазме, тогда – </a:t>
            </a:r>
            <a:r>
              <a:rPr lang="ru-RU" sz="2400" dirty="0" err="1" smtClean="0"/>
              <a:t>спазмолитики</a:t>
            </a:r>
            <a:r>
              <a:rPr lang="ru-RU" sz="2400" dirty="0" smtClean="0"/>
              <a:t> (мята и др.).</a:t>
            </a:r>
            <a:br>
              <a:rPr lang="ru-RU" sz="2400" dirty="0" smtClean="0"/>
            </a:br>
            <a:endParaRPr lang="ru-RU" sz="2400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714488"/>
            <a:ext cx="6899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</a:rPr>
              <a:t>Благодарю за внимание!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7818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Что нужно помнить о пищеварительной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системе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928670"/>
            <a:ext cx="8096864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3. Пищеварительная система очень хорошо реагирует на травы. </a:t>
            </a:r>
            <a:r>
              <a:rPr lang="ru-RU" sz="2400" dirty="0" smtClean="0"/>
              <a:t>Если </a:t>
            </a:r>
            <a:r>
              <a:rPr lang="ru-RU" sz="2400" dirty="0" smtClean="0"/>
              <a:t>речь не идёт о </a:t>
            </a:r>
            <a:r>
              <a:rPr lang="ru-RU" sz="2400" dirty="0" err="1" smtClean="0"/>
              <a:t>скоропомощном</a:t>
            </a:r>
            <a:r>
              <a:rPr lang="ru-RU" sz="2400" dirty="0" smtClean="0"/>
              <a:t> случае, </a:t>
            </a:r>
            <a:r>
              <a:rPr lang="ru-RU" sz="2400" dirty="0" smtClean="0"/>
              <a:t>травы </a:t>
            </a:r>
            <a:r>
              <a:rPr lang="ru-RU" sz="2400" dirty="0" smtClean="0"/>
              <a:t>эффективнее медикаментозных методов</a:t>
            </a:r>
            <a:r>
              <a:rPr lang="ru-RU" sz="2400" dirty="0" smtClean="0"/>
              <a:t>.</a:t>
            </a:r>
            <a:endParaRPr lang="ru-RU" sz="2400" dirty="0"/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Если вы работаете, а отклика нет – ищите причину.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Возможно, нужна проверка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на онкологию.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949" y="419837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2928934"/>
            <a:ext cx="809686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4. Пищеварительная система не любит концентрированных настоев. Что бы мы ни лечили, концентрацию настоя определяет пищеварительная система.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4214818"/>
            <a:ext cx="8096864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5. Все части пищеварительной системы влияют друг на друга, нарушение работы одного органа </a:t>
            </a:r>
            <a:r>
              <a:rPr lang="ru-RU" sz="2400" dirty="0" smtClean="0"/>
              <a:t>сказывается </a:t>
            </a:r>
            <a:r>
              <a:rPr lang="ru-RU" sz="2400" dirty="0" smtClean="0"/>
              <a:t>на </a:t>
            </a:r>
            <a:r>
              <a:rPr lang="ru-RU" sz="2400" dirty="0" smtClean="0"/>
              <a:t>работе других. Как правило, мы имеем дело с каскадом проблем.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5857892"/>
            <a:ext cx="809686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6. </a:t>
            </a:r>
            <a:r>
              <a:rPr lang="ru-RU" sz="2400" dirty="0" smtClean="0"/>
              <a:t>Пищеварительная система </a:t>
            </a:r>
            <a:r>
              <a:rPr lang="ru-RU" sz="2400" dirty="0" smtClean="0"/>
              <a:t>продолжает формироваться после рождения ребёнка первые годы жизни (0-3).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27378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1071546"/>
            <a:ext cx="7858180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7. </a:t>
            </a:r>
            <a:r>
              <a:rPr lang="ru-RU" sz="2400" dirty="0" smtClean="0"/>
              <a:t>Пищеварительная </a:t>
            </a:r>
            <a:r>
              <a:rPr lang="ru-RU" sz="2400" dirty="0" smtClean="0"/>
              <a:t>система - это экосистема </a:t>
            </a:r>
            <a:r>
              <a:rPr lang="ru-RU" sz="2400" dirty="0" smtClean="0"/>
              <a:t>внутри нас. </a:t>
            </a:r>
            <a:endParaRPr lang="ru-RU" sz="2400" dirty="0" smtClean="0"/>
          </a:p>
          <a:p>
            <a:r>
              <a:rPr lang="ru-RU" sz="2400" dirty="0" smtClean="0"/>
              <a:t>Пищеварение</a:t>
            </a:r>
            <a:r>
              <a:rPr lang="ru-RU" sz="2400" dirty="0" smtClean="0"/>
              <a:t>, помимо работы наших органов, связано с работой симбиотических микроорганизмов.</a:t>
            </a:r>
          </a:p>
          <a:p>
            <a:r>
              <a:rPr lang="ru-RU" sz="2400" dirty="0" smtClean="0"/>
              <a:t>Как в любой экосистеме, </a:t>
            </a:r>
            <a:r>
              <a:rPr lang="ru-RU" sz="2400" dirty="0" smtClean="0"/>
              <a:t>необходим </a:t>
            </a:r>
            <a:r>
              <a:rPr lang="ru-RU" sz="2400" dirty="0" smtClean="0"/>
              <a:t>баланс между </a:t>
            </a:r>
            <a:r>
              <a:rPr lang="ru-RU" sz="2400" dirty="0" smtClean="0"/>
              <a:t>видами. </a:t>
            </a:r>
            <a:r>
              <a:rPr lang="ru-RU" sz="2400" dirty="0" err="1" smtClean="0"/>
              <a:t>Дисбактериоз</a:t>
            </a:r>
            <a:r>
              <a:rPr lang="ru-RU" sz="2400" dirty="0" smtClean="0"/>
              <a:t> </a:t>
            </a:r>
            <a:r>
              <a:rPr lang="ru-RU" sz="2400" dirty="0" smtClean="0"/>
              <a:t>– это нарушение </a:t>
            </a:r>
            <a:r>
              <a:rPr lang="ru-RU" sz="2400" dirty="0" smtClean="0"/>
              <a:t>баланса.</a:t>
            </a:r>
            <a:endParaRPr lang="ru-RU" sz="2400" dirty="0" smtClean="0"/>
          </a:p>
          <a:p>
            <a:endParaRPr lang="ru-RU" sz="2400" dirty="0" smtClean="0"/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Соотношение видов определяет среда, в которой они живут, а эту среду создаёт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качество нашего пищеварения 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еда, которую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мы едим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285728"/>
            <a:ext cx="7818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Что нужно помнить о пищеварительной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системе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4572008"/>
            <a:ext cx="785818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8</a:t>
            </a:r>
            <a:r>
              <a:rPr lang="ru-RU" sz="2400" dirty="0" smtClean="0"/>
              <a:t>. Работать с пищеварительной системой, не выстраивая диету, – это как заживлять рану и, одновременно, её ковырять.</a:t>
            </a:r>
            <a:br>
              <a:rPr lang="ru-RU" sz="2400" dirty="0" smtClean="0"/>
            </a:br>
            <a:r>
              <a:rPr lang="ru-RU" sz="2400" dirty="0" smtClean="0"/>
              <a:t>Универсальной диеты не существует. Есть только общие соображения.</a:t>
            </a:r>
            <a:endParaRPr lang="ru-RU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669141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85728"/>
            <a:ext cx="810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Причины заболеваний пищеварительной системы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071546"/>
            <a:ext cx="7929618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Интоксикация, чаще всего – пищевая (погрешности диеты).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Инфекции (вирусная, бактериальная, грибковая, паразитарная).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Нервное напряжение, стресс.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/>
              <a:t>Травмы.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/>
              <a:t>Врождённые особенности (перегибы желчного пузыря, длина кишечника, генетически обусловленные нарушения метаболизма).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Общая </a:t>
            </a:r>
            <a:r>
              <a:rPr lang="ru-RU" sz="2400" dirty="0" smtClean="0"/>
              <a:t>слабость, </a:t>
            </a:r>
            <a:r>
              <a:rPr lang="ru-RU" sz="2400" dirty="0" smtClean="0"/>
              <a:t>вызывающая слабость работы пищеварительных желёз. Причины - старость, болезнь (включая онкологию), </a:t>
            </a:r>
            <a:r>
              <a:rPr lang="ru-RU" sz="2400" dirty="0" smtClean="0"/>
              <a:t>чрезмерная </a:t>
            </a:r>
            <a:r>
              <a:rPr lang="ru-RU" sz="2400" dirty="0" smtClean="0"/>
              <a:t>усталость, стресс.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669141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42852"/>
            <a:ext cx="7624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Следствия проблем пищеварительной системы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714356"/>
            <a:ext cx="8358246" cy="60016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1.</a:t>
            </a:r>
            <a:r>
              <a:rPr lang="ru-RU" sz="2400" dirty="0" smtClean="0"/>
              <a:t> </a:t>
            </a:r>
            <a:r>
              <a:rPr lang="ru-RU" sz="2400" b="1" u="sng" dirty="0" smtClean="0"/>
              <a:t>ЖКТ</a:t>
            </a:r>
            <a:r>
              <a:rPr lang="ru-RU" sz="2400" dirty="0" smtClean="0"/>
              <a:t>. Воспаление в разных местах, изменение структуры желёз, камни в желчном, отрыжка, изжога, </a:t>
            </a:r>
            <a:r>
              <a:rPr lang="ru-RU" sz="2400" dirty="0" err="1" smtClean="0"/>
              <a:t>рефлюкс</a:t>
            </a:r>
            <a:r>
              <a:rPr lang="ru-RU" sz="2400" dirty="0" smtClean="0"/>
              <a:t>, тошнота, рвота, метеоризм, поносы, запоры, тяжесть и боль после еды, нарушение движения жидкостей, запах изо рта.</a:t>
            </a:r>
            <a:br>
              <a:rPr lang="ru-RU" sz="2400" dirty="0" smtClean="0"/>
            </a:br>
            <a:r>
              <a:rPr lang="ru-RU" sz="2400" b="1" dirty="0" smtClean="0"/>
              <a:t>2.</a:t>
            </a:r>
            <a:r>
              <a:rPr lang="ru-RU" sz="2400" dirty="0" smtClean="0"/>
              <a:t> </a:t>
            </a:r>
            <a:r>
              <a:rPr lang="ru-RU" sz="2400" b="1" u="sng" dirty="0" smtClean="0"/>
              <a:t>Кожа</a:t>
            </a:r>
            <a:r>
              <a:rPr lang="ru-RU" sz="2400" dirty="0" smtClean="0"/>
              <a:t>. Сухость, зуд, трещины на пальцах и пятках, жирность, кожные аллергии.</a:t>
            </a:r>
            <a:br>
              <a:rPr lang="ru-RU" sz="2400" dirty="0" smtClean="0"/>
            </a:br>
            <a:r>
              <a:rPr lang="ru-RU" sz="2400" b="1" dirty="0" smtClean="0"/>
              <a:t>3.</a:t>
            </a:r>
            <a:r>
              <a:rPr lang="ru-RU" sz="2400" dirty="0" smtClean="0"/>
              <a:t> </a:t>
            </a:r>
            <a:r>
              <a:rPr lang="ru-RU" sz="2400" b="1" u="sng" dirty="0" smtClean="0"/>
              <a:t>Сосуды и сердце</a:t>
            </a:r>
            <a:r>
              <a:rPr lang="ru-RU" sz="2400" dirty="0" smtClean="0"/>
              <a:t>. Слабая регенерация, </a:t>
            </a:r>
            <a:r>
              <a:rPr lang="ru-RU" sz="2400" dirty="0" err="1" smtClean="0"/>
              <a:t>варикоз</a:t>
            </a:r>
            <a:r>
              <a:rPr lang="ru-RU" sz="2400" dirty="0" smtClean="0"/>
              <a:t>, </a:t>
            </a:r>
            <a:r>
              <a:rPr lang="ru-RU" sz="2400" dirty="0" smtClean="0">
                <a:cs typeface="Calibri"/>
              </a:rPr>
              <a:t>проблемы клапанов </a:t>
            </a:r>
            <a:r>
              <a:rPr lang="ru-RU" sz="2400" dirty="0" smtClean="0">
                <a:cs typeface="Calibri"/>
              </a:rPr>
              <a:t>сердца, </a:t>
            </a:r>
            <a:r>
              <a:rPr lang="ru-RU" sz="2400" dirty="0" smtClean="0"/>
              <a:t>отложение холестерина и солей </a:t>
            </a:r>
            <a:r>
              <a:rPr lang="ru-RU" sz="2400" dirty="0" smtClean="0">
                <a:latin typeface="Calibri"/>
                <a:cs typeface="Calibri"/>
              </a:rPr>
              <a:t>→ нарушение кровообращения в разных местах, подъём АД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b="1" dirty="0" smtClean="0"/>
              <a:t>4.</a:t>
            </a:r>
            <a:r>
              <a:rPr lang="ru-RU" sz="2400" dirty="0" smtClean="0"/>
              <a:t> </a:t>
            </a:r>
            <a:r>
              <a:rPr lang="ru-RU" sz="2400" b="1" u="sng" dirty="0" smtClean="0"/>
              <a:t>Суставы и позвоночник</a:t>
            </a:r>
            <a:r>
              <a:rPr lang="ru-RU" sz="2400" dirty="0" smtClean="0"/>
              <a:t>. Отложение солей, нарушение питания сустава и его разрушение (артрозы, артриты). Проблемы межпозвоночных дисков.</a:t>
            </a:r>
            <a:br>
              <a:rPr lang="ru-RU" sz="2400" dirty="0" smtClean="0"/>
            </a:br>
            <a:r>
              <a:rPr lang="ru-RU" sz="2400" b="1" dirty="0" smtClean="0"/>
              <a:t>5.</a:t>
            </a:r>
            <a:r>
              <a:rPr lang="ru-RU" sz="2400" dirty="0" smtClean="0"/>
              <a:t> </a:t>
            </a:r>
            <a:r>
              <a:rPr lang="ru-RU" sz="2400" b="1" u="sng" dirty="0" smtClean="0"/>
              <a:t>Почки</a:t>
            </a:r>
            <a:r>
              <a:rPr lang="ru-RU" sz="2400" dirty="0" smtClean="0"/>
              <a:t>. Интоксикация, нарушение солевого и водного баланса. Образование камней.</a:t>
            </a:r>
            <a:br>
              <a:rPr lang="ru-RU" sz="2400" dirty="0" smtClean="0"/>
            </a:br>
            <a:r>
              <a:rPr lang="ru-RU" sz="2400" b="1" dirty="0" smtClean="0"/>
              <a:t>6.</a:t>
            </a:r>
            <a:r>
              <a:rPr lang="ru-RU" sz="2400" dirty="0" smtClean="0"/>
              <a:t> </a:t>
            </a:r>
            <a:r>
              <a:rPr lang="ru-RU" sz="2400" b="1" u="sng" dirty="0" smtClean="0"/>
              <a:t>ЦНС</a:t>
            </a:r>
            <a:r>
              <a:rPr lang="ru-RU" sz="2400" dirty="0" smtClean="0"/>
              <a:t>. Нервозность и депрессии, связанные с проблемами сосудов (питанием мозга) и интоксикацией, общая слабость.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142852"/>
            <a:ext cx="3542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Несколько слов о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еде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642918"/>
            <a:ext cx="8286808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  <a:r>
              <a:rPr lang="ru-RU" sz="2300" dirty="0" smtClean="0"/>
              <a:t>.</a:t>
            </a:r>
            <a:r>
              <a:rPr lang="ru-RU" sz="2300" dirty="0" smtClean="0">
                <a:solidFill>
                  <a:srgbClr val="C00000"/>
                </a:solidFill>
              </a:rPr>
              <a:t> </a:t>
            </a:r>
            <a:r>
              <a:rPr lang="ru-RU" sz="2300" u="sng" dirty="0" smtClean="0"/>
              <a:t>Универсальной диеты не существует. </a:t>
            </a:r>
            <a:r>
              <a:rPr lang="ru-RU" sz="2300" dirty="0" smtClean="0"/>
              <a:t> </a:t>
            </a:r>
            <a:r>
              <a:rPr lang="ru-RU" sz="2300" dirty="0" smtClean="0"/>
              <a:t>Еда </a:t>
            </a:r>
            <a:r>
              <a:rPr lang="ru-RU" sz="2300" dirty="0" smtClean="0"/>
              <a:t>должна меняться в зависимости от:</a:t>
            </a:r>
          </a:p>
          <a:p>
            <a:pPr>
              <a:buFontTx/>
              <a:buChar char="-"/>
            </a:pPr>
            <a:r>
              <a:rPr lang="ru-RU" sz="2300" dirty="0" smtClean="0"/>
              <a:t>Состояния человека (здоров или болен, устал или нет и т. д.) </a:t>
            </a:r>
          </a:p>
          <a:p>
            <a:pPr>
              <a:buFontTx/>
              <a:buChar char="-"/>
            </a:pPr>
            <a:r>
              <a:rPr lang="ru-RU" sz="2300" dirty="0" smtClean="0"/>
              <a:t>Нагрузки физической (больше белка</a:t>
            </a:r>
            <a:r>
              <a:rPr lang="ru-RU" sz="2300" dirty="0" smtClean="0"/>
              <a:t>).</a:t>
            </a:r>
            <a:endParaRPr lang="ru-RU" sz="2300" dirty="0" smtClean="0"/>
          </a:p>
          <a:p>
            <a:pPr>
              <a:buFontTx/>
              <a:buChar char="-"/>
            </a:pPr>
            <a:r>
              <a:rPr lang="ru-RU" sz="2300" dirty="0" smtClean="0"/>
              <a:t>Нагрузки умственной (нужны углеводы</a:t>
            </a:r>
            <a:r>
              <a:rPr lang="ru-RU" sz="2300" dirty="0" smtClean="0"/>
              <a:t>).</a:t>
            </a:r>
            <a:br>
              <a:rPr lang="ru-RU" sz="2300" dirty="0" smtClean="0"/>
            </a:br>
            <a:r>
              <a:rPr lang="ru-RU" sz="2300" dirty="0" smtClean="0"/>
              <a:t>-Состояния ЖКТ (что может и что не может переварить).</a:t>
            </a:r>
            <a:endParaRPr lang="ru-RU" sz="2300" dirty="0" smtClean="0"/>
          </a:p>
          <a:p>
            <a:pPr>
              <a:buFontTx/>
              <a:buChar char="-"/>
            </a:pPr>
            <a:r>
              <a:rPr lang="ru-RU" sz="2300" dirty="0" smtClean="0"/>
              <a:t>Индивидуальных </a:t>
            </a:r>
            <a:r>
              <a:rPr lang="ru-RU" sz="2300" dirty="0" smtClean="0"/>
              <a:t>особенностей и чувствительности. </a:t>
            </a:r>
            <a:endParaRPr lang="ru-RU" sz="23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71526" y="366712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3429000"/>
            <a:ext cx="8286808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</a:t>
            </a:r>
            <a:r>
              <a:rPr lang="ru-RU" sz="2400" u="sng" dirty="0" smtClean="0"/>
              <a:t>. </a:t>
            </a:r>
            <a:r>
              <a:rPr lang="ru-RU" sz="2300" u="sng" dirty="0" smtClean="0"/>
              <a:t>Витамины.</a:t>
            </a:r>
            <a:r>
              <a:rPr lang="ru-RU" sz="2300" dirty="0" smtClean="0"/>
              <a:t> </a:t>
            </a:r>
            <a:r>
              <a:rPr lang="ru-RU" sz="2300" dirty="0" smtClean="0"/>
              <a:t>Часть </a:t>
            </a:r>
            <a:r>
              <a:rPr lang="ru-RU" sz="2300" dirty="0" smtClean="0"/>
              <a:t>витаминов вырабатывает сам организм, часть получается с пищей. Если мы начинаем регулярно есть витамины, организм перестаёт нормально работать сам, </a:t>
            </a:r>
            <a:r>
              <a:rPr lang="ru-RU" sz="2300" dirty="0" smtClean="0"/>
              <a:t>а избыток приходится </a:t>
            </a:r>
            <a:r>
              <a:rPr lang="ru-RU" sz="2300" dirty="0" smtClean="0"/>
              <a:t>выводить из организма.</a:t>
            </a:r>
          </a:p>
          <a:p>
            <a:pPr algn="ctr"/>
            <a:r>
              <a:rPr lang="ru-RU" sz="2300" dirty="0" smtClean="0">
                <a:solidFill>
                  <a:srgbClr val="C00000"/>
                </a:solidFill>
              </a:rPr>
              <a:t>Витамины нужны только </a:t>
            </a:r>
            <a:r>
              <a:rPr lang="ru-RU" sz="2300" dirty="0" smtClean="0">
                <a:solidFill>
                  <a:srgbClr val="C00000"/>
                </a:solidFill>
              </a:rPr>
              <a:t>когда </a:t>
            </a:r>
            <a:r>
              <a:rPr lang="ru-RU" sz="2300" dirty="0" smtClean="0">
                <a:solidFill>
                  <a:srgbClr val="C00000"/>
                </a:solidFill>
              </a:rPr>
              <a:t>человек ослаб. Курсами, а не постоянно. В остальных ситуациях организм должен работать сам. Избыток может вызвать интоксикацию и аллергии.</a:t>
            </a:r>
            <a:endParaRPr lang="ru-RU" sz="2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9141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500042"/>
            <a:ext cx="8643998" cy="618630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3.</a:t>
            </a:r>
            <a:r>
              <a:rPr lang="ru-RU" sz="2200" dirty="0" smtClean="0">
                <a:solidFill>
                  <a:srgbClr val="C00000"/>
                </a:solidFill>
              </a:rPr>
              <a:t> Качество продуктов меняется. </a:t>
            </a:r>
            <a:r>
              <a:rPr lang="ru-RU" sz="2200" dirty="0" smtClean="0"/>
              <a:t>Изменения эти надо учитывать.</a:t>
            </a:r>
          </a:p>
          <a:p>
            <a:r>
              <a:rPr lang="ru-RU" sz="2200" u="sng" dirty="0" smtClean="0"/>
              <a:t>Мясо, птица.</a:t>
            </a:r>
            <a:r>
              <a:rPr lang="ru-RU" sz="2200" dirty="0" smtClean="0"/>
              <a:t> При стойловом выращивании в корм добавляют </a:t>
            </a:r>
            <a:r>
              <a:rPr lang="ru-RU" sz="2200" dirty="0" smtClean="0"/>
              <a:t>эстрогены для быстрого роста </a:t>
            </a:r>
            <a:r>
              <a:rPr lang="ru-RU" sz="2200" dirty="0" smtClean="0"/>
              <a:t>и антибиотики, чтобы не </a:t>
            </a:r>
            <a:r>
              <a:rPr lang="ru-RU" sz="2200" dirty="0" smtClean="0"/>
              <a:t>болели. Нельзя </a:t>
            </a:r>
            <a:r>
              <a:rPr lang="ru-RU" sz="2200" dirty="0" smtClean="0"/>
              <a:t>есть при </a:t>
            </a:r>
            <a:r>
              <a:rPr lang="ru-RU" sz="2200" dirty="0" err="1" smtClean="0"/>
              <a:t>эстроген-зависимых</a:t>
            </a:r>
            <a:r>
              <a:rPr lang="ru-RU" sz="2200" dirty="0" smtClean="0"/>
              <a:t> опухолях (миомы, опухоли молочной железы и др.) и при нарушении менструального цикла, не стоит – при больной печени и поджелудочной.</a:t>
            </a:r>
          </a:p>
          <a:p>
            <a:r>
              <a:rPr lang="ru-RU" sz="2200" u="sng" dirty="0" smtClean="0"/>
              <a:t>Печень.</a:t>
            </a:r>
            <a:r>
              <a:rPr lang="ru-RU" sz="2200" dirty="0" smtClean="0"/>
              <a:t> Накапливает эстрогены (участвует в их метаболизме).</a:t>
            </a:r>
          </a:p>
          <a:p>
            <a:r>
              <a:rPr lang="ru-RU" sz="2200" u="sng" dirty="0" smtClean="0"/>
              <a:t>Дрожжи.</a:t>
            </a:r>
            <a:r>
              <a:rPr lang="ru-RU" sz="2200" dirty="0" smtClean="0"/>
              <a:t> </a:t>
            </a:r>
            <a:r>
              <a:rPr lang="ru-RU" sz="2200" dirty="0" smtClean="0"/>
              <a:t>Новые </a:t>
            </a:r>
            <a:r>
              <a:rPr lang="ru-RU" sz="2200" dirty="0" smtClean="0"/>
              <a:t>штаммы более быстрорастущие. При нарушениях флоры кишечника они не всегда комфортны.</a:t>
            </a:r>
          </a:p>
          <a:p>
            <a:r>
              <a:rPr lang="ru-RU" sz="2200" u="sng" dirty="0" smtClean="0"/>
              <a:t>Молочные продукты</a:t>
            </a:r>
            <a:r>
              <a:rPr lang="ru-RU" sz="2200" dirty="0" smtClean="0"/>
              <a:t>. </a:t>
            </a:r>
            <a:r>
              <a:rPr lang="ru-RU" sz="2200" dirty="0" smtClean="0"/>
              <a:t>Влияет </a:t>
            </a:r>
            <a:r>
              <a:rPr lang="ru-RU" sz="2200" dirty="0" smtClean="0"/>
              <a:t>качество комбикормов и способы переработки молока.</a:t>
            </a:r>
          </a:p>
          <a:p>
            <a:r>
              <a:rPr lang="ru-RU" sz="2200" u="sng" dirty="0" smtClean="0"/>
              <a:t>Колбасные изделия</a:t>
            </a:r>
            <a:r>
              <a:rPr lang="ru-RU" sz="2200" dirty="0" smtClean="0"/>
              <a:t>. Слишком много заменителей </a:t>
            </a:r>
            <a:r>
              <a:rPr lang="ru-RU" sz="2200" dirty="0" smtClean="0"/>
              <a:t>мяса и </a:t>
            </a:r>
            <a:r>
              <a:rPr lang="ru-RU" sz="2200" dirty="0" err="1" smtClean="0"/>
              <a:t>ароматизаторов</a:t>
            </a:r>
            <a:r>
              <a:rPr lang="ru-RU" sz="2200" dirty="0" smtClean="0"/>
              <a:t>.</a:t>
            </a:r>
            <a:endParaRPr lang="ru-RU" sz="2200" dirty="0" smtClean="0"/>
          </a:p>
          <a:p>
            <a:r>
              <a:rPr lang="ru-RU" sz="2200" u="sng" dirty="0" smtClean="0"/>
              <a:t>Сладкое (печенье, конфеты)</a:t>
            </a:r>
            <a:r>
              <a:rPr lang="ru-RU" sz="2200" dirty="0" smtClean="0"/>
              <a:t>. Удешевление производства, замена жиров на более дешёвые, использование </a:t>
            </a:r>
            <a:r>
              <a:rPr lang="ru-RU" sz="2200" dirty="0" err="1" smtClean="0"/>
              <a:t>ароматизаторов</a:t>
            </a:r>
            <a:r>
              <a:rPr lang="ru-RU" sz="2200" dirty="0" smtClean="0"/>
              <a:t> и красителей вместо ягод и фруктов, избыток сахара </a:t>
            </a:r>
            <a:r>
              <a:rPr lang="ru-RU" sz="2200" dirty="0" smtClean="0"/>
              <a:t>(это </a:t>
            </a:r>
            <a:r>
              <a:rPr lang="ru-RU" sz="2200" dirty="0" smtClean="0"/>
              <a:t>дешёвый продукт, увеличивающий вес </a:t>
            </a:r>
            <a:r>
              <a:rPr lang="ru-RU" sz="2200" dirty="0" smtClean="0"/>
              <a:t>товара).</a:t>
            </a:r>
            <a:endParaRPr lang="ru-RU" sz="2200" dirty="0" smtClean="0"/>
          </a:p>
          <a:p>
            <a:r>
              <a:rPr lang="ru-RU" sz="2200" u="sng" dirty="0" smtClean="0"/>
              <a:t>Соусы</a:t>
            </a:r>
            <a:r>
              <a:rPr lang="ru-RU" sz="2200" dirty="0" smtClean="0"/>
              <a:t>. Совсем не стоит покупать. Как и готовые </a:t>
            </a:r>
            <a:r>
              <a:rPr lang="ru-RU" sz="2200" dirty="0" smtClean="0"/>
              <a:t>приправы «для…».</a:t>
            </a:r>
            <a:endParaRPr lang="ru-RU" sz="2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14546" y="0"/>
            <a:ext cx="5351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Несколько слов о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еде в магазине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91418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2239</TotalTime>
  <Words>1960</Words>
  <PresentationFormat>Экран (4:3)</PresentationFormat>
  <Paragraphs>196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Olga</cp:lastModifiedBy>
  <cp:revision>14</cp:revision>
  <dcterms:created xsi:type="dcterms:W3CDTF">2026-03-02T14:54:03Z</dcterms:created>
  <dcterms:modified xsi:type="dcterms:W3CDTF">2026-03-04T08:26:39Z</dcterms:modified>
</cp:coreProperties>
</file>