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89" r:id="rId6"/>
    <p:sldId id="292" r:id="rId7"/>
    <p:sldId id="291" r:id="rId8"/>
    <p:sldId id="259" r:id="rId9"/>
    <p:sldId id="260" r:id="rId10"/>
    <p:sldId id="262" r:id="rId11"/>
    <p:sldId id="290" r:id="rId12"/>
    <p:sldId id="264" r:id="rId13"/>
    <p:sldId id="263" r:id="rId14"/>
    <p:sldId id="265" r:id="rId15"/>
    <p:sldId id="266" r:id="rId16"/>
    <p:sldId id="267" r:id="rId17"/>
    <p:sldId id="268" r:id="rId18"/>
    <p:sldId id="293" r:id="rId19"/>
    <p:sldId id="270" r:id="rId20"/>
    <p:sldId id="271" r:id="rId21"/>
    <p:sldId id="299" r:id="rId22"/>
    <p:sldId id="294" r:id="rId23"/>
    <p:sldId id="295" r:id="rId24"/>
    <p:sldId id="272" r:id="rId25"/>
    <p:sldId id="296" r:id="rId26"/>
    <p:sldId id="273" r:id="rId27"/>
    <p:sldId id="274" r:id="rId28"/>
    <p:sldId id="275" r:id="rId29"/>
    <p:sldId id="276" r:id="rId30"/>
    <p:sldId id="297" r:id="rId31"/>
    <p:sldId id="277" r:id="rId32"/>
    <p:sldId id="279" r:id="rId33"/>
    <p:sldId id="280" r:id="rId34"/>
    <p:sldId id="298" r:id="rId35"/>
    <p:sldId id="278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781" y="218995"/>
            <a:ext cx="5558439" cy="1198710"/>
          </a:xfrm>
          <a:prstGeom prst="rect">
            <a:avLst/>
          </a:prstGeom>
        </p:spPr>
        <p:txBody>
          <a:bodyPr lIns="0" tIns="0" rIns="0" bIns="0" anchor="t"/>
          <a:lstStyle>
            <a:lvl1pPr defTabSz="697095">
              <a:lnSpc>
                <a:spcPct val="100000"/>
              </a:lnSpc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486416" y="6377940"/>
            <a:ext cx="174278" cy="241301"/>
          </a:xfrm>
          <a:prstGeom prst="rect">
            <a:avLst/>
          </a:prstGeom>
        </p:spPr>
        <p:txBody>
          <a:bodyPr lIns="0" tIns="0" rIns="0" bIns="0" anchor="t"/>
          <a:lstStyle>
            <a:lvl1pPr defTabSz="697095">
              <a:defRPr sz="13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000108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Применение трав при инфекционных заболеваниях. </a:t>
            </a:r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Травы при проблемах дыхательной системы.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388106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4572032" cy="457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142852"/>
            <a:ext cx="5787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Розмарин. Семейство Губоцветные.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928670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Действие: </a:t>
            </a:r>
            <a:r>
              <a:rPr lang="ru-RU" sz="2400" dirty="0" err="1" smtClean="0"/>
              <a:t>противоинфекционное</a:t>
            </a:r>
            <a:r>
              <a:rPr lang="ru-RU" sz="2400" dirty="0" smtClean="0"/>
              <a:t> (в т. ч. при герпесе и инфекциях головного мозга), </a:t>
            </a:r>
            <a:r>
              <a:rPr lang="ru-RU" sz="2400" dirty="0" err="1" smtClean="0"/>
              <a:t>спазмолитик</a:t>
            </a:r>
            <a:r>
              <a:rPr lang="ru-RU" sz="2400" dirty="0" smtClean="0"/>
              <a:t>, успокаивающее, трава оттока, улучшает пищеварение и работу почек.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85728"/>
            <a:ext cx="6998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Вспоминаем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противоинфекционные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травы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2144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928670"/>
            <a:ext cx="8572560" cy="29238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u="sng" dirty="0" err="1" smtClean="0"/>
              <a:t>Противоинфекционные</a:t>
            </a:r>
            <a:r>
              <a:rPr lang="ru-RU" sz="2300" u="sng" dirty="0" smtClean="0"/>
              <a:t> травы</a:t>
            </a:r>
            <a:r>
              <a:rPr lang="ru-RU" sz="2300" dirty="0" smtClean="0"/>
              <a:t>: </a:t>
            </a:r>
            <a:r>
              <a:rPr lang="ru-RU" sz="2300" dirty="0" err="1" smtClean="0"/>
              <a:t>цетрария</a:t>
            </a:r>
            <a:r>
              <a:rPr lang="ru-RU" sz="2300" dirty="0" smtClean="0"/>
              <a:t> (исландский мох), эвкалипт (лист, кора), таволга, чистотел, толокнянка, грецкий, </a:t>
            </a:r>
            <a:r>
              <a:rPr lang="ru-RU" sz="2300" dirty="0" err="1" smtClean="0"/>
              <a:t>манчжурский</a:t>
            </a:r>
            <a:r>
              <a:rPr lang="ru-RU" sz="2300" dirty="0" smtClean="0"/>
              <a:t> и чёрный орех (лист и незрелые плоды), бархат амурский (лист, кора), осина и тополь (кора, почки), берёза (лист, почки, кора), лаванда, черноголовка, живучка, чабрец, иссоп, шалфей, хвоя сосны, ели, пихты, веточки туи, можжевельника, кипариса, лавр, полынь, пижма, бархатцы, </a:t>
            </a:r>
            <a:r>
              <a:rPr lang="ru-RU" sz="2300" dirty="0" err="1" smtClean="0"/>
              <a:t>монарда</a:t>
            </a:r>
            <a:r>
              <a:rPr lang="ru-RU" sz="2300" dirty="0" smtClean="0"/>
              <a:t>, имбирь, гвоздика, чёрный перец, корица, куркума и др.</a:t>
            </a:r>
            <a:endParaRPr lang="ru-RU" sz="2300" dirty="0"/>
          </a:p>
        </p:txBody>
      </p:sp>
      <p:pic>
        <p:nvPicPr>
          <p:cNvPr id="7" name="Рисунок 6" descr="rastrepka-monar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929066"/>
            <a:ext cx="4929222" cy="2741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7818" y="5072074"/>
            <a:ext cx="3143272" cy="15696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err="1" smtClean="0"/>
              <a:t>Монарда</a:t>
            </a:r>
            <a:r>
              <a:rPr lang="ru-RU" sz="2400" u="sng" dirty="0" smtClean="0"/>
              <a:t>. Действие</a:t>
            </a:r>
            <a:r>
              <a:rPr lang="ru-RU" sz="2400" dirty="0" smtClean="0"/>
              <a:t>: антивирусное, успокаивающее, спазмолитическое.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142852"/>
            <a:ext cx="5201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Носоглотка. Аллергия.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Полиноз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642918"/>
            <a:ext cx="7500990" cy="15696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Противоаллергические травы в больших дозировках. (Ряска + </a:t>
            </a:r>
            <a:r>
              <a:rPr lang="ru-RU" sz="2400" dirty="0" err="1" smtClean="0"/>
              <a:t>зюзник</a:t>
            </a:r>
            <a:r>
              <a:rPr lang="ru-RU" sz="2400" dirty="0" smtClean="0"/>
              <a:t> по 2-3 ст. л. каждой травы).</a:t>
            </a:r>
            <a:br>
              <a:rPr lang="ru-RU" sz="2400" dirty="0" smtClean="0"/>
            </a:br>
            <a:r>
              <a:rPr lang="ru-RU" sz="2400" dirty="0" smtClean="0"/>
              <a:t>2. Травы оттока – чтобы уменьшить отёк.</a:t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травы.</a:t>
            </a:r>
            <a:endParaRPr lang="ru-RU" sz="2400" dirty="0"/>
          </a:p>
        </p:txBody>
      </p:sp>
      <p:pic>
        <p:nvPicPr>
          <p:cNvPr id="6" name="Рисунок 5" descr="Lycopus_europaeus_15-p.bot-lycop.europ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85992"/>
            <a:ext cx="3714776" cy="2786083"/>
          </a:xfrm>
          <a:prstGeom prst="rect">
            <a:avLst/>
          </a:prstGeom>
        </p:spPr>
      </p:pic>
      <p:pic>
        <p:nvPicPr>
          <p:cNvPr id="7" name="Рисунок 6" descr="mini-zyuz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285992"/>
            <a:ext cx="3357562" cy="33575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5143512"/>
            <a:ext cx="2938625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Зюзник</a:t>
            </a:r>
            <a:r>
              <a:rPr lang="ru-RU" sz="2400" dirty="0" smtClean="0"/>
              <a:t> европейский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786454"/>
            <a:ext cx="8572560" cy="80021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Действие: сильное успокаивающее, уменьшает выработку антител при аутоиммунных процессах. Дозировка: 1 ч. л. – 3-4 ст. л.</a:t>
            </a:r>
            <a:endParaRPr lang="ru-RU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8" y="28572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Отит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857232"/>
            <a:ext cx="7715304" cy="26776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Делаем всё то же самое, что с носом.</a:t>
            </a:r>
            <a:br>
              <a:rPr lang="ru-RU" sz="2400" dirty="0" smtClean="0"/>
            </a:br>
            <a:r>
              <a:rPr lang="ru-RU" sz="2400" u="sng" dirty="0" smtClean="0"/>
              <a:t>Инфекционный отит</a:t>
            </a:r>
            <a:r>
              <a:rPr lang="ru-RU" sz="2400" dirty="0" smtClean="0"/>
              <a:t> –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 + </a:t>
            </a:r>
            <a:r>
              <a:rPr lang="ru-RU" sz="2400" dirty="0" err="1" smtClean="0"/>
              <a:t>травы</a:t>
            </a:r>
            <a:r>
              <a:rPr lang="ru-RU" sz="2400" dirty="0" smtClean="0"/>
              <a:t> оттока. Мажем противовоспалительными мазями вокруг уха и область околоушных лимфатических узлов. Греем эту же область.</a:t>
            </a:r>
            <a:br>
              <a:rPr lang="ru-RU" sz="2400" dirty="0" smtClean="0"/>
            </a:br>
            <a:r>
              <a:rPr lang="ru-RU" sz="2400" u="sng" dirty="0" smtClean="0"/>
              <a:t>Аллергический отит</a:t>
            </a:r>
            <a:r>
              <a:rPr lang="ru-RU" sz="2400" dirty="0" smtClean="0"/>
              <a:t> – противоаллергические травы + </a:t>
            </a:r>
            <a:r>
              <a:rPr lang="ru-RU" sz="2400" dirty="0" err="1" smtClean="0"/>
              <a:t>травы</a:t>
            </a:r>
            <a:r>
              <a:rPr lang="ru-RU" sz="2400" dirty="0" smtClean="0"/>
              <a:t> оттока +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3714752"/>
            <a:ext cx="5005986" cy="23083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Вариант сбора при насморке и отите</a:t>
            </a:r>
          </a:p>
          <a:p>
            <a:r>
              <a:rPr lang="ru-RU" sz="2400" dirty="0" err="1" smtClean="0"/>
              <a:t>Цетрария</a:t>
            </a:r>
            <a:r>
              <a:rPr lang="ru-RU" sz="2400" dirty="0" smtClean="0"/>
              <a:t> – 3 части</a:t>
            </a:r>
            <a:br>
              <a:rPr lang="ru-RU" sz="2400" dirty="0" smtClean="0"/>
            </a:br>
            <a:r>
              <a:rPr lang="ru-RU" sz="2400" dirty="0" smtClean="0"/>
              <a:t>Эвкалипт – 2 части</a:t>
            </a:r>
          </a:p>
          <a:p>
            <a:r>
              <a:rPr lang="ru-RU" sz="2400" dirty="0" smtClean="0"/>
              <a:t>Багульник – 2 части</a:t>
            </a:r>
          </a:p>
          <a:p>
            <a:r>
              <a:rPr lang="ru-RU" sz="2400" dirty="0" smtClean="0"/>
              <a:t>Розмарин - 2 части</a:t>
            </a:r>
          </a:p>
          <a:p>
            <a:r>
              <a:rPr lang="ru-RU" sz="2400" dirty="0" smtClean="0"/>
              <a:t>Первоцвет – 2 части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14290"/>
            <a:ext cx="3516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Аденоиды и полипы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857232"/>
            <a:ext cx="7572428" cy="563231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Часто образуются при сочетании инфекции и стресса (снижение иммунитета, активизация </a:t>
            </a:r>
            <a:r>
              <a:rPr lang="ru-RU" sz="2400" dirty="0" err="1" smtClean="0"/>
              <a:t>эндоинфекции</a:t>
            </a:r>
            <a:r>
              <a:rPr lang="ru-RU" sz="2400" dirty="0" smtClean="0"/>
              <a:t>).</a:t>
            </a:r>
          </a:p>
          <a:p>
            <a:endParaRPr lang="ru-RU" sz="2400" dirty="0" smtClean="0"/>
          </a:p>
          <a:p>
            <a:r>
              <a:rPr lang="ru-RU" sz="2400" u="sng" dirty="0" smtClean="0"/>
              <a:t>Что делаем</a:t>
            </a:r>
            <a:r>
              <a:rPr lang="ru-RU" sz="2400" dirty="0" smtClean="0"/>
              <a:t>. Используем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 + </a:t>
            </a:r>
            <a:r>
              <a:rPr lang="ru-RU" sz="2400" dirty="0" err="1" smtClean="0"/>
              <a:t>травы</a:t>
            </a:r>
            <a:r>
              <a:rPr lang="ru-RU" sz="2400" dirty="0" smtClean="0"/>
              <a:t>, улучшающие отток жидкости от головы + успокаивающие травы.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Уменьшают аденоиды и полипы</a:t>
            </a:r>
            <a:r>
              <a:rPr lang="ru-RU" sz="2400" dirty="0" smtClean="0"/>
              <a:t>: туя, грецкий орех, чистотел.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Из успокаивающих трав при аденоидах и полипах </a:t>
            </a:r>
            <a:r>
              <a:rPr lang="ru-RU" sz="2400" dirty="0" smtClean="0"/>
              <a:t>лучше </a:t>
            </a:r>
            <a:r>
              <a:rPr lang="ru-RU" sz="2400" dirty="0" err="1" smtClean="0"/>
              <a:t>зюзник</a:t>
            </a:r>
            <a:r>
              <a:rPr lang="ru-RU" sz="2400" dirty="0" smtClean="0"/>
              <a:t>, пустырник, буквица – они, дополнительно, снижают выработку антител при аутоиммунных процессах.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14290"/>
            <a:ext cx="3127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Горло и ротоглотка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928670"/>
            <a:ext cx="7858180" cy="452431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 воспалении</a:t>
            </a:r>
            <a:r>
              <a:rPr lang="ru-RU" sz="2400" dirty="0" smtClean="0"/>
              <a:t>: боль, краснота, отёк миндалин, осиплость голоса, увеличение </a:t>
            </a:r>
            <a:r>
              <a:rPr lang="ru-RU" sz="2400" dirty="0" err="1" smtClean="0"/>
              <a:t>подглоточных</a:t>
            </a:r>
            <a:r>
              <a:rPr lang="ru-RU" sz="2400" dirty="0" smtClean="0"/>
              <a:t> лимфатических узлов.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Что делаем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1. Пьём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+ противовоспалительные травы.</a:t>
            </a:r>
            <a:br>
              <a:rPr lang="ru-RU" sz="2400" dirty="0" smtClean="0"/>
            </a:br>
            <a:r>
              <a:rPr lang="ru-RU" sz="2400" dirty="0" smtClean="0"/>
              <a:t>2. Полощем горло.</a:t>
            </a:r>
            <a:br>
              <a:rPr lang="ru-RU" sz="2400" dirty="0" smtClean="0"/>
            </a:br>
            <a:r>
              <a:rPr lang="ru-RU" sz="2400" dirty="0" smtClean="0"/>
              <a:t>3. Держим во рту кусочки аира, имбиря, гвоздику.</a:t>
            </a:r>
            <a:br>
              <a:rPr lang="ru-RU" sz="2400" dirty="0" smtClean="0"/>
            </a:br>
            <a:r>
              <a:rPr lang="ru-RU" sz="2400" dirty="0" smtClean="0"/>
              <a:t>4. Мажем горло снаружи противовоспалительными мазями, делаем компрессы.</a:t>
            </a:r>
            <a:br>
              <a:rPr lang="ru-RU" sz="2400" dirty="0" smtClean="0"/>
            </a:br>
            <a:r>
              <a:rPr lang="ru-RU" sz="2400" dirty="0" smtClean="0"/>
              <a:t>4. Греем. Дышим паром, наматываем шарф.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c3822a6ec98554e7549d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14884"/>
            <a:ext cx="2143116" cy="2143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4612" y="142852"/>
            <a:ext cx="3127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Горло и ротоглотка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85794"/>
            <a:ext cx="8286808" cy="39857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u="sng" dirty="0" smtClean="0"/>
              <a:t>Травы при инфекции гортани и миндалин</a:t>
            </a:r>
            <a:r>
              <a:rPr lang="ru-RU" sz="2300" dirty="0" smtClean="0"/>
              <a:t>: толокнянка, эвкалипт, </a:t>
            </a:r>
            <a:r>
              <a:rPr lang="ru-RU" sz="2300" dirty="0" err="1" smtClean="0"/>
              <a:t>цетрария</a:t>
            </a:r>
            <a:r>
              <a:rPr lang="ru-RU" sz="2300" dirty="0" smtClean="0"/>
              <a:t>, грецкий орех, розмарин, чистотел, таволга, лаванда.</a:t>
            </a:r>
            <a:br>
              <a:rPr lang="ru-RU" sz="2300" dirty="0" smtClean="0"/>
            </a:br>
            <a:r>
              <a:rPr lang="ru-RU" sz="2300" u="sng" dirty="0" smtClean="0"/>
              <a:t>Противовоспалительные</a:t>
            </a:r>
            <a:r>
              <a:rPr lang="ru-RU" sz="2300" dirty="0" smtClean="0"/>
              <a:t>: фиалка, </a:t>
            </a:r>
            <a:r>
              <a:rPr lang="ru-RU" sz="2300" dirty="0" err="1" smtClean="0"/>
              <a:t>репешок</a:t>
            </a:r>
            <a:r>
              <a:rPr lang="ru-RU" sz="2300" dirty="0" smtClean="0"/>
              <a:t>, лист малины, трава лапчатки (разные виды), сабельник,  лист бадана, морковный сок (пьем маленькими глотками, держим во рту).</a:t>
            </a:r>
            <a:br>
              <a:rPr lang="ru-RU" sz="2300" dirty="0" smtClean="0"/>
            </a:br>
            <a:r>
              <a:rPr lang="ru-RU" sz="2300" u="sng" dirty="0" smtClean="0"/>
              <a:t>Эти же травы используем при осиплости голоса </a:t>
            </a:r>
            <a:r>
              <a:rPr lang="ru-RU" sz="2300" dirty="0" smtClean="0"/>
              <a:t> + луковое молоко.</a:t>
            </a:r>
          </a:p>
          <a:p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С горлом очень эффективно работать, используя наружно мази и компрессы. Можно использовать эфирные масла. Хорошо работает компресс из тёртой моркови.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5000636"/>
            <a:ext cx="7143800" cy="150810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Жидкая «Золотая звезда». Бальзам, хорошо снимающий отёки, в том числе – отёки носовых пазух и миндалин, + антивирусное действие. Мажем только снаружи! </a:t>
            </a:r>
            <a:endParaRPr lang="ru-RU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0"/>
            <a:ext cx="165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Лапчатки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662016_838beb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3500462" cy="2327808"/>
          </a:xfrm>
          <a:prstGeom prst="rect">
            <a:avLst/>
          </a:prstGeom>
        </p:spPr>
      </p:pic>
      <p:pic>
        <p:nvPicPr>
          <p:cNvPr id="4" name="Рисунок 3" descr="Без имени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57166"/>
            <a:ext cx="2193952" cy="3500462"/>
          </a:xfrm>
          <a:prstGeom prst="rect">
            <a:avLst/>
          </a:prstGeom>
        </p:spPr>
      </p:pic>
      <p:pic>
        <p:nvPicPr>
          <p:cNvPr id="5" name="Рисунок 4" descr="Potentilla_arena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429000"/>
            <a:ext cx="3571900" cy="2381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2928934"/>
            <a:ext cx="22561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Лапчатка гусиная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5857892"/>
            <a:ext cx="2435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Лапчатка песчаная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3857628"/>
            <a:ext cx="41454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Лапчатка серебристая (горлянка)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429132"/>
            <a:ext cx="4381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Действие: вяжущее, </a:t>
            </a:r>
            <a:r>
              <a:rPr lang="ru-RU" sz="2200" u="sng" dirty="0" smtClean="0"/>
              <a:t>противовоспалительное</a:t>
            </a:r>
            <a:r>
              <a:rPr lang="ru-RU" sz="2200" dirty="0" smtClean="0"/>
              <a:t>, заживляющее, улучшает работу пищеварительной системы и почек, используется при мастопатии.</a:t>
            </a:r>
            <a:endParaRPr lang="ru-RU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85728"/>
            <a:ext cx="377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Трахея, бронхи, лёгкие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8027205" cy="415498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Что бывает</a:t>
            </a:r>
            <a:r>
              <a:rPr lang="ru-RU" sz="2400" dirty="0" smtClean="0"/>
              <a:t>. Кашель, сухой или влажный, заложенность груди, нехватка воздуха, слабость, потливость, отдышка.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Когда болезнь переходит на нижние дыхательные пути, всегда оказывается затронут малый круг кровообращения. Увеличивается нагрузка на сердце. Отсюда слабость.</a:t>
            </a:r>
          </a:p>
          <a:p>
            <a:endParaRPr lang="ru-RU" sz="2400" dirty="0" smtClean="0"/>
          </a:p>
          <a:p>
            <a:r>
              <a:rPr lang="ru-RU" sz="2400" dirty="0" smtClean="0"/>
              <a:t>Слабая работа сердца + воспалительный процесс дают застойные явления. Часть лишней жидкости может уходить через кожу, отсюда потливость, особенно ночная, когда застой сильнее.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8286808" cy="575542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u="sng" dirty="0" smtClean="0"/>
              <a:t>Что делаем.</a:t>
            </a:r>
            <a:br>
              <a:rPr lang="ru-RU" sz="2300" u="sng" dirty="0" smtClean="0"/>
            </a:br>
            <a:r>
              <a:rPr lang="ru-RU" sz="2300" dirty="0" smtClean="0"/>
              <a:t>1. Приём антибиотиков. Не обязательно полный курс, но тут трав может не хватить.</a:t>
            </a:r>
            <a:r>
              <a:rPr lang="ru-RU" sz="2300" u="sng" dirty="0" smtClean="0"/>
              <a:t/>
            </a:r>
            <a:br>
              <a:rPr lang="ru-RU" sz="2300" u="sng" dirty="0" smtClean="0"/>
            </a:br>
            <a:r>
              <a:rPr lang="ru-RU" sz="2300" dirty="0" smtClean="0"/>
              <a:t>2. Пьём </a:t>
            </a:r>
            <a:r>
              <a:rPr lang="ru-RU" sz="2300" dirty="0" err="1" smtClean="0"/>
              <a:t>противоинфекционные</a:t>
            </a:r>
            <a:r>
              <a:rPr lang="ru-RU" sz="2300" dirty="0" smtClean="0"/>
              <a:t> травы. Режим – часто, понемножку. Постоянно поддерживаем концентрацию. Лучшие травы на нижние дыхательные пути – эвкалипт и </a:t>
            </a:r>
            <a:r>
              <a:rPr lang="ru-RU" sz="2300" dirty="0" err="1" smtClean="0"/>
              <a:t>цетрария</a:t>
            </a:r>
            <a:r>
              <a:rPr lang="ru-RU" sz="2300" dirty="0" smtClean="0"/>
              <a:t>.</a:t>
            </a:r>
            <a:br>
              <a:rPr lang="ru-RU" sz="2300" dirty="0" smtClean="0"/>
            </a:br>
            <a:r>
              <a:rPr lang="ru-RU" sz="2300" dirty="0" smtClean="0"/>
              <a:t>3. Пьём травы от кашля травы от кашля.</a:t>
            </a:r>
          </a:p>
          <a:p>
            <a:r>
              <a:rPr lang="ru-RU" sz="2300" dirty="0" smtClean="0"/>
              <a:t>4. Травы, улучшающие дыхательные функции.</a:t>
            </a:r>
            <a:br>
              <a:rPr lang="ru-RU" sz="2300" dirty="0" smtClean="0"/>
            </a:br>
            <a:r>
              <a:rPr lang="ru-RU" sz="2300" dirty="0" smtClean="0"/>
              <a:t>5. Травы, поддерживающие сердце.</a:t>
            </a:r>
            <a:br>
              <a:rPr lang="ru-RU" sz="2300" dirty="0" smtClean="0"/>
            </a:br>
            <a:r>
              <a:rPr lang="ru-RU" sz="2300" dirty="0" smtClean="0"/>
              <a:t>6. При необходимости добавляем противоаллергические травы, травы, улучшающие работу почек и снимающие интоксикацию.</a:t>
            </a:r>
            <a:br>
              <a:rPr lang="ru-RU" sz="2300" dirty="0" smtClean="0"/>
            </a:br>
            <a:r>
              <a:rPr lang="ru-RU" sz="2300" dirty="0" smtClean="0"/>
              <a:t>7. Помогаем убирать застой наружными средствами – камфарный спирт, горчичники, банки, растирания. Сюда же – дыхательная гимнастика.</a:t>
            </a:r>
          </a:p>
          <a:p>
            <a:r>
              <a:rPr lang="ru-RU" sz="2300" dirty="0" smtClean="0"/>
              <a:t>8. Избегаем нагрузок!!! Сидим и лечимся!!!</a:t>
            </a:r>
            <a:br>
              <a:rPr lang="ru-RU" sz="2300" dirty="0" smtClean="0"/>
            </a:br>
            <a:r>
              <a:rPr lang="ru-RU" sz="2300" dirty="0" smtClean="0"/>
              <a:t>9. Тепло. Мягко прогреваем грудную клетку.</a:t>
            </a:r>
            <a:endParaRPr lang="ru-RU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2285984" y="142852"/>
            <a:ext cx="377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Трахея, бронхи, лёгкие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857250"/>
            <a:ext cx="76962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36" y="142852"/>
            <a:ext cx="40732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Дыхательная система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14290"/>
            <a:ext cx="507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 от кашля. Сухой кашель.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85794"/>
            <a:ext cx="8072494" cy="563231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u="sng" dirty="0" smtClean="0"/>
              <a:t>Причины:</a:t>
            </a:r>
            <a:r>
              <a:rPr lang="ru-RU" sz="2400" dirty="0" smtClean="0"/>
              <a:t> воспаление, раздражение как в нижних дыхательных путях, так и в гортани, мокрота, стекающая из верхних дыхательных путей. Может быть вызван инфекцией, аутоиммунными процессами и механическим или химическим раздражением (пыль, аэрозоли, желудочно-пищеводный </a:t>
            </a:r>
            <a:r>
              <a:rPr lang="ru-RU" sz="2400" dirty="0" err="1" smtClean="0"/>
              <a:t>рефлюкс</a:t>
            </a:r>
            <a:r>
              <a:rPr lang="ru-RU" sz="2400" dirty="0" smtClean="0"/>
              <a:t>, смолы от курения и др.).</a:t>
            </a:r>
            <a:br>
              <a:rPr lang="ru-RU" sz="2400" dirty="0" smtClean="0"/>
            </a:br>
            <a:r>
              <a:rPr lang="ru-RU" sz="2400" u="sng" dirty="0" smtClean="0"/>
              <a:t>Используем травы.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1. Обволакивающие (содержащие слизи). Нужно снять раздражение. Корень алтея, мальва, фенхель, анис, </a:t>
            </a:r>
            <a:r>
              <a:rPr lang="ru-RU" sz="2400" dirty="0" err="1" smtClean="0"/>
              <a:t>цетрария</a:t>
            </a:r>
            <a:r>
              <a:rPr lang="ru-RU" sz="2400" dirty="0" smtClean="0"/>
              <a:t>, семена и листья подорожника, цветки и листья липы, цветки коровяка. </a:t>
            </a:r>
            <a:br>
              <a:rPr lang="ru-RU" sz="2400" dirty="0" smtClean="0"/>
            </a:br>
            <a:r>
              <a:rPr lang="ru-RU" sz="2400" dirty="0" smtClean="0"/>
              <a:t>2.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. Базилик, чабрец, липа, розмарин, душица, валериана, малина, чистотел, мята, анис, фенхель, лаванда, подорожник, валериана, донник, ромашка, </a:t>
            </a:r>
            <a:r>
              <a:rPr lang="ru-RU" sz="2400" dirty="0" err="1" smtClean="0"/>
              <a:t>монарда</a:t>
            </a:r>
            <a:r>
              <a:rPr lang="ru-RU" sz="2400" dirty="0" smtClean="0"/>
              <a:t>, шалфей, иссоп, кардамон, корица, имбирь и др.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5143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Дыхательные пути любят тепло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7643866" cy="489364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болезнях стараемся не переохлаждаться.</a:t>
            </a:r>
            <a:br>
              <a:rPr lang="ru-RU" sz="2400" dirty="0" smtClean="0"/>
            </a:br>
            <a:r>
              <a:rPr lang="ru-RU" sz="2400" dirty="0" smtClean="0"/>
              <a:t>Показаны прогревания, в т. ч. физиотерапия.</a:t>
            </a:r>
            <a:br>
              <a:rPr lang="ru-RU" sz="2400" dirty="0" smtClean="0"/>
            </a:br>
            <a:r>
              <a:rPr lang="ru-RU" sz="2400" dirty="0" smtClean="0"/>
              <a:t>Прогреваем поражённую область:</a:t>
            </a:r>
            <a:br>
              <a:rPr lang="ru-RU" sz="2400" dirty="0" smtClean="0"/>
            </a:br>
            <a:r>
              <a:rPr lang="ru-RU" sz="2400" dirty="0" smtClean="0"/>
              <a:t>согревающие чаи, грелка – местно, согревающие мази и растирки.</a:t>
            </a:r>
            <a:br>
              <a:rPr lang="ru-RU" sz="2400" dirty="0" smtClean="0"/>
            </a:br>
            <a:r>
              <a:rPr lang="ru-RU" sz="2400" dirty="0" smtClean="0"/>
              <a:t>При застое нижних дыхательных путей и лёгких показаны горчичники и банки, а также дыхательная гимнастика.</a:t>
            </a:r>
            <a:br>
              <a:rPr lang="ru-RU" sz="2400" dirty="0" smtClean="0"/>
            </a:br>
            <a:r>
              <a:rPr lang="ru-RU" sz="2400" dirty="0" smtClean="0"/>
              <a:t>Аналог горчичников можно сделать из чеснока или хрена. </a:t>
            </a:r>
            <a:br>
              <a:rPr lang="ru-RU" sz="2400" dirty="0" smtClean="0"/>
            </a:br>
            <a:r>
              <a:rPr lang="ru-RU" sz="2400" dirty="0" smtClean="0"/>
              <a:t>Не кладём на голую кожу, обязательно проложить кусок туалетной бумаги или бумажного полотенца.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85860"/>
            <a:ext cx="7715304" cy="19389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Что делать.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Пить успокаивающие травы + </a:t>
            </a:r>
            <a:r>
              <a:rPr lang="ru-RU" sz="2400" dirty="0" err="1" smtClean="0"/>
              <a:t>травы-спазмолитики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u="sng" dirty="0" smtClean="0"/>
              <a:t>Успокаивающие травы</a:t>
            </a:r>
            <a:r>
              <a:rPr lang="ru-RU" sz="2400" dirty="0" smtClean="0"/>
              <a:t>: валериана, синюха, </a:t>
            </a:r>
            <a:r>
              <a:rPr lang="ru-RU" sz="2400" dirty="0" err="1" smtClean="0"/>
              <a:t>зюзник</a:t>
            </a:r>
            <a:r>
              <a:rPr lang="ru-RU" sz="2400" dirty="0" smtClean="0"/>
              <a:t>, пустырник, пассифлора и др.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290"/>
            <a:ext cx="59776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Сухой спастический кашель,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вызванный нервным напряжением.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642319_349071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303910"/>
            <a:ext cx="2358772" cy="3244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6117" y="3786190"/>
            <a:ext cx="5214973" cy="26776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Синюха </a:t>
            </a:r>
            <a:r>
              <a:rPr lang="ru-RU" sz="2400" dirty="0" err="1" smtClean="0"/>
              <a:t>голубая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Действие. Успокаивающее, спазмолитическое. Содержит сапонины, разжижает мокроту.</a:t>
            </a:r>
            <a:br>
              <a:rPr lang="ru-RU" sz="2400" dirty="0" smtClean="0"/>
            </a:br>
            <a:r>
              <a:rPr lang="ru-RU" sz="2400" dirty="0" smtClean="0"/>
              <a:t>Используются корни и трава.</a:t>
            </a:r>
            <a:br>
              <a:rPr lang="ru-RU" sz="2400" dirty="0" smtClean="0"/>
            </a:br>
            <a:r>
              <a:rPr lang="ru-RU" sz="2400" dirty="0" smtClean="0"/>
              <a:t>Дозировка корней 1-2 ч. л., </a:t>
            </a:r>
          </a:p>
          <a:p>
            <a:r>
              <a:rPr lang="ru-RU" sz="2400" dirty="0" smtClean="0"/>
              <a:t>травы – 1-2 ст. л.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42852"/>
            <a:ext cx="452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Сухой спастический кашель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642918"/>
            <a:ext cx="8286808" cy="23083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Аллергический кашель</a:t>
            </a:r>
            <a:r>
              <a:rPr lang="ru-RU" sz="2400" dirty="0" smtClean="0"/>
              <a:t>.</a:t>
            </a:r>
          </a:p>
          <a:p>
            <a:r>
              <a:rPr lang="ru-RU" sz="2400" u="sng" dirty="0" smtClean="0"/>
              <a:t>Что делать.</a:t>
            </a:r>
            <a:r>
              <a:rPr lang="ru-RU" sz="2400" dirty="0" smtClean="0"/>
              <a:t> Избегать аллергена. Если надо – антигистаминные препараты.</a:t>
            </a:r>
            <a:br>
              <a:rPr lang="ru-RU" sz="2400" dirty="0" smtClean="0"/>
            </a:br>
            <a:r>
              <a:rPr lang="ru-RU" sz="2400" dirty="0" smtClean="0"/>
              <a:t>Пить </a:t>
            </a:r>
            <a:r>
              <a:rPr lang="ru-RU" sz="2400" dirty="0" err="1" smtClean="0"/>
              <a:t>травы-спазмолитики</a:t>
            </a:r>
            <a:r>
              <a:rPr lang="ru-RU" sz="2400" dirty="0" smtClean="0"/>
              <a:t> + противоаллергические травы + в качестве вспомогательных, противовоспалительные травы, снижающие интоксикацию и отёк. </a:t>
            </a:r>
          </a:p>
        </p:txBody>
      </p:sp>
      <p:pic>
        <p:nvPicPr>
          <p:cNvPr id="2050" name="Picture 2" descr="C:\Григорьева\Фитотерапия\Осоргина\375b06c82417a5f22b86a76da93b5f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3286148" cy="2465228"/>
          </a:xfrm>
          <a:prstGeom prst="rect">
            <a:avLst/>
          </a:prstGeom>
          <a:noFill/>
        </p:spPr>
      </p:pic>
      <p:pic>
        <p:nvPicPr>
          <p:cNvPr id="2051" name="Picture 3" descr="C:\Григорьева\Фитотерапия\Осоргина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0372"/>
            <a:ext cx="3317342" cy="24818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572140"/>
            <a:ext cx="8286808" cy="115416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Будра </a:t>
            </a:r>
            <a:r>
              <a:rPr lang="ru-RU" sz="2300" dirty="0" err="1" smtClean="0"/>
              <a:t>плющевидная</a:t>
            </a:r>
            <a:r>
              <a:rPr lang="ru-RU" sz="2300" dirty="0" smtClean="0"/>
              <a:t>. Действие: регенерация, </a:t>
            </a:r>
            <a:r>
              <a:rPr lang="ru-RU" sz="2300" dirty="0" err="1" smtClean="0"/>
              <a:t>спазмолитик</a:t>
            </a:r>
            <a:r>
              <a:rPr lang="ru-RU" sz="2300" dirty="0" smtClean="0"/>
              <a:t>, успокаивающее, снижает выработку антител, улучшает работу </a:t>
            </a:r>
            <a:r>
              <a:rPr lang="ru-RU" sz="2300" dirty="0" err="1" smtClean="0"/>
              <a:t>жкт</a:t>
            </a:r>
            <a:r>
              <a:rPr lang="ru-RU" sz="2300" dirty="0" smtClean="0"/>
              <a:t>, лёгких и почек, снижает риск метастазирования печени.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14290"/>
            <a:ext cx="564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 от кашля. Влажный кашель.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8001056" cy="23083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Причина.</a:t>
            </a:r>
            <a:r>
              <a:rPr lang="ru-RU" sz="2400" dirty="0" smtClean="0"/>
              <a:t> Воспалительный процесс, инфекционный или связанный с механическим раздражением (кашель курильщика).</a:t>
            </a:r>
            <a:r>
              <a:rPr lang="ru-RU" sz="2400" u="sng" dirty="0" smtClean="0"/>
              <a:t> </a:t>
            </a:r>
          </a:p>
          <a:p>
            <a:r>
              <a:rPr lang="ru-RU" sz="2400" u="sng" dirty="0" smtClean="0"/>
              <a:t>Что делать.</a:t>
            </a:r>
            <a:r>
              <a:rPr lang="ru-RU" sz="2400" dirty="0" smtClean="0"/>
              <a:t> Пьём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 + </a:t>
            </a:r>
            <a:r>
              <a:rPr lang="ru-RU" sz="2400" dirty="0" err="1" smtClean="0"/>
              <a:t>травы</a:t>
            </a:r>
            <a:r>
              <a:rPr lang="ru-RU" sz="2400" dirty="0" smtClean="0"/>
              <a:t>, разжижающие мокроту + травы, поддерживающие сердце + травы, облегчающие дыхание.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571876"/>
            <a:ext cx="8072494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Разжижают мокроту: первоцвет, фиалка, солодка, истод, термопсис, синюха, мать-и-мачеха, мыльнянка, чабрец, душица, шалфей, иссоп, коровяк и др..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/>
          <p:nvPr/>
        </p:nvSpPr>
        <p:spPr>
          <a:xfrm>
            <a:off x="785786" y="142852"/>
            <a:ext cx="7599783" cy="915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828789">
              <a:lnSpc>
                <a:spcPct val="90000"/>
              </a:lnSpc>
              <a:defRPr sz="7200" b="1">
                <a:solidFill>
                  <a:srgbClr val="41877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Улучшают дыхательные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функции, 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облегчают дыхание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1B228C-CDFB-47E2-8EEF-BE3F7D797499}"/>
              </a:ext>
            </a:extLst>
          </p:cNvPr>
          <p:cNvSpPr txBox="1"/>
          <p:nvPr/>
        </p:nvSpPr>
        <p:spPr>
          <a:xfrm>
            <a:off x="928662" y="1214422"/>
            <a:ext cx="3429024" cy="1146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38405" tIns="19202" rIns="38405" bIns="19202">
            <a:spAutoFit/>
          </a:bodyPr>
          <a:lstStyle/>
          <a:p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Медуница, астра, </a:t>
            </a:r>
            <a:endParaRPr lang="ru-RU" sz="2400" dirty="0"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чабрец, синяк,</a:t>
            </a:r>
            <a:endParaRPr lang="ru-RU" sz="2400" dirty="0"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r>
              <a:rPr lang="ru-RU" sz="2400" dirty="0" err="1" smtClean="0">
                <a:ea typeface="Lato Regular" panose="020F0502020204030203" pitchFamily="34" charset="0"/>
                <a:cs typeface="Lato Regular" panose="020F0502020204030203" pitchFamily="34" charset="0"/>
              </a:rPr>
              <a:t>бораго</a:t>
            </a:r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 (огуречная трава)</a:t>
            </a:r>
            <a:endParaRPr lang="ru-RU" sz="2400" dirty="0"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pic>
        <p:nvPicPr>
          <p:cNvPr id="9" name="Рисунок 3">
            <a:extLst>
              <a:ext uri="{FF2B5EF4-FFF2-40B4-BE49-F238E27FC236}">
                <a16:creationId xmlns="" xmlns:a16="http://schemas.microsoft.com/office/drawing/2014/main" id="{1DE6B953-4490-4418-9999-5B5DB394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142984"/>
            <a:ext cx="3000396" cy="2660352"/>
          </a:xfrm>
          <a:prstGeom prst="rect">
            <a:avLst/>
          </a:prstGeom>
        </p:spPr>
      </p:pic>
      <p:pic>
        <p:nvPicPr>
          <p:cNvPr id="10" name="Рисунок 5">
            <a:extLst>
              <a:ext uri="{FF2B5EF4-FFF2-40B4-BE49-F238E27FC236}">
                <a16:creationId xmlns="" xmlns:a16="http://schemas.microsoft.com/office/drawing/2014/main" id="{D1E43118-908D-44B0-B393-E0FBA6A2F6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571744"/>
            <a:ext cx="2523534" cy="2523535"/>
          </a:xfrm>
          <a:prstGeom prst="rect">
            <a:avLst/>
          </a:prstGeom>
        </p:spPr>
      </p:pic>
      <p:pic>
        <p:nvPicPr>
          <p:cNvPr id="12" name="Рисунок 7">
            <a:extLst>
              <a:ext uri="{FF2B5EF4-FFF2-40B4-BE49-F238E27FC236}">
                <a16:creationId xmlns="" xmlns:a16="http://schemas.microsoft.com/office/drawing/2014/main" id="{FF5CAE77-ADA1-4786-A86B-9BE19844D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929066"/>
            <a:ext cx="2746805" cy="27319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4348" y="5214950"/>
            <a:ext cx="114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300" dirty="0" smtClean="0">
                <a:solidFill>
                  <a:prstClr val="black"/>
                </a:solidFill>
              </a:rPr>
              <a:t>Чабрец</a:t>
            </a:r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6143644"/>
            <a:ext cx="155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Медуница</a:t>
            </a:r>
            <a:endParaRPr lang="ru-RU" sz="2300" dirty="0"/>
          </a:p>
        </p:txBody>
      </p:sp>
      <p:sp>
        <p:nvSpPr>
          <p:cNvPr id="17" name="TextBox 16"/>
          <p:cNvSpPr txBox="1"/>
          <p:nvPr/>
        </p:nvSpPr>
        <p:spPr>
          <a:xfrm>
            <a:off x="6215074" y="3857628"/>
            <a:ext cx="2714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Астра (разные виды). Облегчает дыхание, сосудистое, регенерация.</a:t>
            </a:r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239967548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285728"/>
            <a:ext cx="5432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Травы, поддерживающие сердце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857232"/>
            <a:ext cx="8001056" cy="563231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 травы, усиливающие работу сердца, одновременно </a:t>
            </a:r>
            <a:r>
              <a:rPr lang="ru-RU" sz="2400" dirty="0" err="1" smtClean="0"/>
              <a:t>диуретики</a:t>
            </a:r>
            <a:r>
              <a:rPr lang="ru-RU" sz="2400" dirty="0" smtClean="0"/>
              <a:t>. Все они уменьшают застойные явления, тем самым помогают бороться с воспалением. Другое действие – поддержание сил.</a:t>
            </a:r>
            <a:br>
              <a:rPr lang="ru-RU" sz="2400" dirty="0" smtClean="0"/>
            </a:br>
            <a:r>
              <a:rPr lang="ru-RU" sz="2400" dirty="0" smtClean="0"/>
              <a:t>1. </a:t>
            </a:r>
            <a:r>
              <a:rPr lang="ru-RU" sz="2400" u="sng" dirty="0" err="1" smtClean="0"/>
              <a:t>Кардиотоники</a:t>
            </a:r>
            <a:r>
              <a:rPr lang="ru-RU" sz="2400" dirty="0" smtClean="0"/>
              <a:t>. Содержат сердечные гликозиды.</a:t>
            </a:r>
            <a:br>
              <a:rPr lang="ru-RU" sz="2400" dirty="0" smtClean="0"/>
            </a:br>
            <a:r>
              <a:rPr lang="ru-RU" sz="2400" dirty="0" smtClean="0"/>
              <a:t>- Все Крестоцветные. Большинство – слабые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 (редька, </a:t>
            </a:r>
            <a:r>
              <a:rPr lang="ru-RU" sz="2400" u="sng" dirty="0" err="1" smtClean="0"/>
              <a:t>гулявник</a:t>
            </a:r>
            <a:r>
              <a:rPr lang="ru-RU" sz="2400" dirty="0" smtClean="0"/>
              <a:t>, ярутка и др.) Дозировка – 1 ч. – 1 ст. л.</a:t>
            </a:r>
            <a:br>
              <a:rPr lang="ru-RU" sz="2400" dirty="0" smtClean="0"/>
            </a:br>
            <a:r>
              <a:rPr lang="ru-RU" sz="2400" dirty="0" smtClean="0"/>
              <a:t>Есть очень сильные – </a:t>
            </a:r>
            <a:r>
              <a:rPr lang="ru-RU" sz="2400" u="sng" dirty="0" smtClean="0"/>
              <a:t>желтушник</a:t>
            </a:r>
            <a:r>
              <a:rPr lang="ru-RU" sz="2400" dirty="0" smtClean="0"/>
              <a:t>. Дозировка – 1 ч. л.</a:t>
            </a:r>
          </a:p>
          <a:p>
            <a:r>
              <a:rPr lang="ru-RU" sz="2400" dirty="0" smtClean="0"/>
              <a:t> - Некоторые Лютиковые. Более слабые – живокость, морозник. Более сильные – </a:t>
            </a:r>
            <a:r>
              <a:rPr lang="ru-RU" sz="2400" u="sng" dirty="0" err="1" smtClean="0"/>
              <a:t>василистник</a:t>
            </a:r>
            <a:r>
              <a:rPr lang="ru-RU" sz="2400" dirty="0" smtClean="0"/>
              <a:t>, </a:t>
            </a:r>
            <a:r>
              <a:rPr lang="ru-RU" sz="2400" u="sng" dirty="0" smtClean="0"/>
              <a:t>адонис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- Некоторые Лилейные. </a:t>
            </a:r>
            <a:r>
              <a:rPr lang="ru-RU" sz="2400" u="sng" dirty="0" smtClean="0"/>
              <a:t>Ландыш</a:t>
            </a:r>
            <a:r>
              <a:rPr lang="ru-RU" sz="2400" dirty="0" smtClean="0"/>
              <a:t>, купена.</a:t>
            </a:r>
            <a:br>
              <a:rPr lang="ru-RU" sz="2400" dirty="0" smtClean="0"/>
            </a:br>
            <a:r>
              <a:rPr lang="ru-RU" sz="2400" dirty="0" smtClean="0"/>
              <a:t>2. Усиливают амплитуду сердечных сокращений. Пустырник, буквица, чистец, </a:t>
            </a:r>
            <a:r>
              <a:rPr lang="ru-RU" sz="2400" dirty="0" err="1" smtClean="0"/>
              <a:t>зопник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3. Питают сердечную мышцу: боярышник, шиповник, кизил, рябина.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691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Травы, поддерживающие сердце.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Василистник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52798_f24bc1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214810" cy="3161108"/>
          </a:xfrm>
          <a:prstGeom prst="rect">
            <a:avLst/>
          </a:prstGeom>
        </p:spPr>
      </p:pic>
      <p:pic>
        <p:nvPicPr>
          <p:cNvPr id="4" name="Рисунок 3" descr="821078_2076d8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142984"/>
            <a:ext cx="4246244" cy="318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500570"/>
            <a:ext cx="8572560" cy="19389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Василистник</a:t>
            </a:r>
            <a:r>
              <a:rPr lang="ru-RU" sz="2400" dirty="0" smtClean="0"/>
              <a:t> малый. Действие. Улучшает работу сердца и, соответственно, всех органов, включая лёгкие. Улучшает работу печени. Дозировка: 1 ч. л. – 2 ст. л.</a:t>
            </a:r>
            <a:br>
              <a:rPr lang="ru-RU" sz="2400" dirty="0" smtClean="0"/>
            </a:br>
            <a:r>
              <a:rPr lang="ru-RU" sz="2400" dirty="0" smtClean="0"/>
              <a:t>Кроме малого используем и другие виды.</a:t>
            </a:r>
            <a:br>
              <a:rPr lang="ru-RU" sz="2400" dirty="0" smtClean="0"/>
            </a:br>
            <a:r>
              <a:rPr lang="ru-RU" sz="2400" dirty="0" smtClean="0"/>
              <a:t>На ночь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 даём в меньших дозах, чем днём.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6868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Травы, поддерживающие сердце. Адонис.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841713_a2bfce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857652" cy="2894122"/>
          </a:xfrm>
          <a:prstGeom prst="rect">
            <a:avLst/>
          </a:prstGeom>
        </p:spPr>
      </p:pic>
      <p:pic>
        <p:nvPicPr>
          <p:cNvPr id="4" name="Рисунок 3" descr="703031_889f83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4158" y="1098312"/>
            <a:ext cx="3721180" cy="2830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4286256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Адонис весенний. </a:t>
            </a:r>
            <a:r>
              <a:rPr lang="ru-RU" sz="2400" dirty="0" err="1" smtClean="0"/>
              <a:t>Кардиотоник</a:t>
            </a:r>
            <a:r>
              <a:rPr lang="ru-RU" sz="2400" dirty="0" smtClean="0"/>
              <a:t> + сильный </a:t>
            </a:r>
            <a:r>
              <a:rPr lang="ru-RU" sz="2400" dirty="0" err="1" smtClean="0"/>
              <a:t>диуретик</a:t>
            </a:r>
            <a:r>
              <a:rPr lang="ru-RU" sz="2400" dirty="0" smtClean="0"/>
              <a:t>. Лучшее средство от отёков ног к вечеру. Улучшает дыхание за счёт работы сердца.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521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Травы, поддерживающие сердце. Желтушник.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l04ijroccf1pwmp8zy11po14o6xe8w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0192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07207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Желтушник левкойный, желтушник серый. Сильный </a:t>
            </a:r>
            <a:r>
              <a:rPr lang="ru-RU" sz="2400" dirty="0" err="1" smtClean="0"/>
              <a:t>кардиотоник</a:t>
            </a:r>
            <a:r>
              <a:rPr lang="ru-RU" sz="2400" dirty="0" smtClean="0"/>
              <a:t>. Улучшает дыхание за счёт работы сердца, уменьшает застойные явления в лёгких. Дозировка – 1 ч. л.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28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 чем взаимодействуют верхние дыхательные пути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2786058"/>
            <a:ext cx="3869714" cy="46166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Верхние дыхательные пути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285860"/>
            <a:ext cx="2180725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Головной</a:t>
            </a:r>
            <a:r>
              <a:rPr lang="ru-RU" b="1" dirty="0" smtClean="0"/>
              <a:t> </a:t>
            </a:r>
            <a:r>
              <a:rPr lang="ru-RU" sz="2400" b="1" dirty="0" smtClean="0"/>
              <a:t>мозг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1357298"/>
            <a:ext cx="885884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Глаза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571744"/>
            <a:ext cx="1643074" cy="830997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Голосовые связки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29454" y="4214818"/>
            <a:ext cx="749179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Уши</a:t>
            </a:r>
            <a:endParaRPr lang="ru-RU" sz="2400" b="1" dirty="0"/>
          </a:p>
        </p:txBody>
      </p:sp>
      <p:sp>
        <p:nvSpPr>
          <p:cNvPr id="9" name="Двойная стрелка вверх/вниз 8"/>
          <p:cNvSpPr/>
          <p:nvPr/>
        </p:nvSpPr>
        <p:spPr>
          <a:xfrm rot="19726867" flipH="1">
            <a:off x="3098130" y="1782786"/>
            <a:ext cx="207692" cy="9865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 rot="1739886" flipH="1">
            <a:off x="3354584" y="3313874"/>
            <a:ext cx="211833" cy="15161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Двойная стрелка вверх/вниз 11"/>
          <p:cNvSpPr/>
          <p:nvPr/>
        </p:nvSpPr>
        <p:spPr>
          <a:xfrm rot="19726867" flipH="1">
            <a:off x="6455716" y="3339953"/>
            <a:ext cx="207692" cy="9865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1739886" flipH="1">
            <a:off x="6584616" y="1843757"/>
            <a:ext cx="198995" cy="9865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57554" y="1928802"/>
            <a:ext cx="740395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отёки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16" y="2285992"/>
            <a:ext cx="1852943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отёк и инфекция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15140" y="3429000"/>
            <a:ext cx="1852943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отёк и инфекция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00430" y="4214818"/>
            <a:ext cx="1214446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инфекция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29124" y="4929198"/>
            <a:ext cx="3785845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Пищеварительная система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43372" y="1214422"/>
            <a:ext cx="1018227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Почки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00628" y="1857364"/>
            <a:ext cx="1285883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отёк и инфекция</a:t>
            </a:r>
            <a:endParaRPr lang="ru-RU" dirty="0"/>
          </a:p>
        </p:txBody>
      </p:sp>
      <p:sp>
        <p:nvSpPr>
          <p:cNvPr id="24" name="Двойная стрелка вверх/вниз 23"/>
          <p:cNvSpPr/>
          <p:nvPr/>
        </p:nvSpPr>
        <p:spPr>
          <a:xfrm flipH="1">
            <a:off x="4786314" y="1785926"/>
            <a:ext cx="169552" cy="9865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 flipH="1">
            <a:off x="4857748" y="3429000"/>
            <a:ext cx="214317" cy="14287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072066" y="3714752"/>
            <a:ext cx="928693" cy="92333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 слизей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85720" y="4786322"/>
            <a:ext cx="3830023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Нижние дыхательные пути</a:t>
            </a:r>
            <a:endParaRPr lang="ru-RU" sz="2400" b="1" dirty="0"/>
          </a:p>
        </p:txBody>
      </p:sp>
      <p:sp>
        <p:nvSpPr>
          <p:cNvPr id="29" name="Двойная стрелка вверх/вниз 28"/>
          <p:cNvSpPr/>
          <p:nvPr/>
        </p:nvSpPr>
        <p:spPr>
          <a:xfrm rot="16200000" flipH="1">
            <a:off x="2508258" y="2706662"/>
            <a:ext cx="214315" cy="6588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785918" y="3500438"/>
            <a:ext cx="1471878" cy="4001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воспаление</a:t>
            </a:r>
            <a:endParaRPr lang="ru-RU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14290"/>
            <a:ext cx="204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Отёк лёгких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85794"/>
            <a:ext cx="7929618" cy="267765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Причины: недостаточная работа сердца (больное сердце, или оно не справляется с отёком на фоне инфекции). В результате ухудшается венозный отток, возникает застой и отёк. </a:t>
            </a:r>
          </a:p>
          <a:p>
            <a:r>
              <a:rPr lang="ru-RU" sz="2400" u="sng" dirty="0" smtClean="0"/>
              <a:t>Что делать</a:t>
            </a:r>
            <a:r>
              <a:rPr lang="ru-RU" sz="2400" dirty="0" smtClean="0"/>
              <a:t>. Использовать </a:t>
            </a:r>
            <a:r>
              <a:rPr lang="ru-RU" sz="2400" dirty="0" err="1" smtClean="0"/>
              <a:t>травы-кардиотоники</a:t>
            </a:r>
            <a:r>
              <a:rPr lang="ru-RU" sz="2400" dirty="0" smtClean="0"/>
              <a:t> +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+ мочегонные травы + </a:t>
            </a:r>
            <a:r>
              <a:rPr lang="ru-RU" sz="2400" dirty="0" err="1" smtClean="0"/>
              <a:t>травы</a:t>
            </a:r>
            <a:r>
              <a:rPr lang="ru-RU" sz="2400" dirty="0" smtClean="0"/>
              <a:t>, облегчающие дыхание.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3500438"/>
            <a:ext cx="7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643314"/>
            <a:ext cx="8001056" cy="156966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Мочегонные травы: адонис, лист лопуха, лист смородины, </a:t>
            </a:r>
            <a:r>
              <a:rPr lang="ru-RU" sz="2400" dirty="0" err="1" smtClean="0"/>
              <a:t>шикша</a:t>
            </a:r>
            <a:r>
              <a:rPr lang="ru-RU" sz="2400" dirty="0" smtClean="0"/>
              <a:t>, вереск, лист и ягоды брусники, лист берёзы, корни бузины, побеги бузины травянистой, мята, подорожник и др.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558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Эти же травы используем при плеврите.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8" y="142852"/>
            <a:ext cx="1121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Астма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42918"/>
            <a:ext cx="7786742" cy="600164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Причины</a:t>
            </a:r>
            <a:r>
              <a:rPr lang="ru-RU" sz="2400" dirty="0" smtClean="0"/>
              <a:t>: длительное воспаление, аллергия, аутоиммунные процессы.</a:t>
            </a:r>
            <a:br>
              <a:rPr lang="ru-RU" sz="2400" dirty="0" smtClean="0"/>
            </a:br>
            <a:r>
              <a:rPr lang="ru-RU" sz="2400" dirty="0" smtClean="0"/>
              <a:t>Всегда – застойные процессы в лёгких, спазм бронхов.</a:t>
            </a:r>
            <a:br>
              <a:rPr lang="ru-RU" sz="2400" dirty="0" smtClean="0"/>
            </a:br>
            <a:r>
              <a:rPr lang="ru-RU" sz="2400" dirty="0" smtClean="0"/>
              <a:t>Травы: </a:t>
            </a:r>
            <a:br>
              <a:rPr lang="ru-RU" sz="2400" dirty="0" smtClean="0"/>
            </a:br>
            <a:r>
              <a:rPr lang="ru-RU" sz="2400" dirty="0" smtClean="0"/>
              <a:t>1.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2. Облегчающие дыхание.</a:t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4. Противовоспалительные с упором на регенерацию и снятие отёка: подорожник, лист берёзы, лист лопуха, дягиль, будра и др.</a:t>
            </a:r>
            <a:br>
              <a:rPr lang="ru-RU" sz="2400" dirty="0" smtClean="0"/>
            </a:br>
            <a:r>
              <a:rPr lang="ru-RU" sz="2400" dirty="0" smtClean="0"/>
              <a:t>5.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– на слизи всегда что-то вырастет.</a:t>
            </a:r>
            <a:br>
              <a:rPr lang="ru-RU" sz="2400" dirty="0" smtClean="0"/>
            </a:br>
            <a:r>
              <a:rPr lang="ru-RU" sz="2400" dirty="0" smtClean="0"/>
              <a:t>6. Если надо – противоаллергические и снижающие выработку антител.</a:t>
            </a:r>
            <a:br>
              <a:rPr lang="ru-RU" sz="2400" dirty="0" smtClean="0"/>
            </a:br>
            <a:r>
              <a:rPr lang="ru-RU" sz="2400" dirty="0" smtClean="0"/>
              <a:t>7. Успокаивающие травы. Очень часто аутоиммунные процессы связаны с нервами.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42852"/>
            <a:ext cx="3816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Аллергический кашель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8143932" cy="15696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Избегаем аллергена. </a:t>
            </a:r>
            <a:br>
              <a:rPr lang="ru-RU" sz="2400" dirty="0" smtClean="0"/>
            </a:br>
            <a:r>
              <a:rPr lang="ru-RU" sz="2400" dirty="0" smtClean="0"/>
              <a:t>2. Если приключился – противоаллергические травы +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+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 и разжижающие мокроту.</a:t>
            </a:r>
            <a:endParaRPr lang="ru-RU" sz="2400" dirty="0"/>
          </a:p>
        </p:txBody>
      </p:sp>
      <p:pic>
        <p:nvPicPr>
          <p:cNvPr id="4" name="Рисунок 3" descr="796171_37ed8e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428868"/>
            <a:ext cx="2179002" cy="2901467"/>
          </a:xfrm>
          <a:prstGeom prst="rect">
            <a:avLst/>
          </a:prstGeom>
        </p:spPr>
      </p:pic>
      <p:pic>
        <p:nvPicPr>
          <p:cNvPr id="5" name="Рисунок 4" descr="stachys_officinalis_3-1100x1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428868"/>
            <a:ext cx="2928958" cy="292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5429264"/>
            <a:ext cx="8215370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Буквица лекарственная. Усиливает амплитуду сердечных сокращений, сокращает гладкую мускулатуру, снижает выработку антител.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928670"/>
            <a:ext cx="7929618" cy="489364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болезни всегда снижены дыхательные функции. Это влечёт слабость.</a:t>
            </a:r>
            <a:br>
              <a:rPr lang="ru-RU" sz="2400" dirty="0" smtClean="0"/>
            </a:br>
            <a:r>
              <a:rPr lang="ru-RU" sz="2400" dirty="0" smtClean="0"/>
              <a:t>1. Не даём сильные физические нагрузки.</a:t>
            </a:r>
            <a:br>
              <a:rPr lang="ru-RU" sz="2400" dirty="0" smtClean="0"/>
            </a:br>
            <a:r>
              <a:rPr lang="ru-RU" sz="2400" dirty="0" smtClean="0"/>
              <a:t>2. Травы: поддерживающие сердце и улучшающие дыхательные функции.</a:t>
            </a:r>
            <a:br>
              <a:rPr lang="ru-RU" sz="2400" dirty="0" smtClean="0"/>
            </a:br>
            <a:r>
              <a:rPr lang="ru-RU" sz="2400" dirty="0" smtClean="0"/>
              <a:t>3. Дающие силы. </a:t>
            </a:r>
            <a:br>
              <a:rPr lang="ru-RU" sz="2400" dirty="0" smtClean="0"/>
            </a:br>
            <a:r>
              <a:rPr lang="ru-RU" sz="2400" dirty="0" smtClean="0"/>
              <a:t>    - Бобовые (чина, астрагал, солодка, чечевица и др.)</a:t>
            </a:r>
            <a:br>
              <a:rPr lang="ru-RU" sz="2400" dirty="0" smtClean="0"/>
            </a:br>
            <a:r>
              <a:rPr lang="ru-RU" sz="2400" dirty="0" smtClean="0"/>
              <a:t>    -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- </a:t>
            </a:r>
            <a:r>
              <a:rPr lang="ru-RU" sz="2400" dirty="0" err="1" smtClean="0"/>
              <a:t>Адаптогены</a:t>
            </a:r>
            <a:r>
              <a:rPr lang="ru-RU" sz="2400" dirty="0" smtClean="0"/>
              <a:t> (корень лопуха, дягиля, девясила, женьшень, аралия, элеутерококк и др.)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пьём до полного прекращения симптомов и ещё немножко.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142852"/>
            <a:ext cx="2502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После болезни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525881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Многокомпонентные сборы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857232"/>
            <a:ext cx="8072494" cy="23083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сути – это кубики или </a:t>
            </a:r>
            <a:r>
              <a:rPr lang="ru-RU" sz="2400" dirty="0" err="1" smtClean="0"/>
              <a:t>лего</a:t>
            </a:r>
            <a:r>
              <a:rPr lang="ru-RU" sz="2400" dirty="0" smtClean="0"/>
              <a:t>. Комбинируем блоки, необходимые в конкретной ситуации. </a:t>
            </a:r>
            <a:br>
              <a:rPr lang="ru-RU" sz="2400" dirty="0" smtClean="0"/>
            </a:br>
            <a:r>
              <a:rPr lang="ru-RU" sz="2400" dirty="0" smtClean="0"/>
              <a:t>Каждый блок может состоять из нескольких трав, действующих в нужном направлении. </a:t>
            </a:r>
            <a:br>
              <a:rPr lang="ru-RU" sz="2400" dirty="0" smtClean="0"/>
            </a:br>
            <a:r>
              <a:rPr lang="ru-RU" sz="2400" dirty="0" smtClean="0"/>
              <a:t>Очень хорошо, когда свойства трав из разных блоков перекрываются.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500438"/>
            <a:ext cx="278608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Противоинфекционные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500438"/>
            <a:ext cx="307183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Противоаллергические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429132"/>
            <a:ext cx="271464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Противовоспалительные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572140"/>
            <a:ext cx="292895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Спазмолитики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5500702"/>
            <a:ext cx="307183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 застоев</a:t>
            </a: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14290"/>
            <a:ext cx="517404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Сбор при кашле с мокротой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928670"/>
            <a:ext cx="365061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Мать-и-мачеха - 1 часть</a:t>
            </a:r>
            <a:br>
              <a:rPr lang="ru-RU" sz="2400" dirty="0" smtClean="0"/>
            </a:br>
            <a:r>
              <a:rPr lang="ru-RU" sz="2400" dirty="0" smtClean="0"/>
              <a:t>Фиалка - 2 части</a:t>
            </a:r>
            <a:br>
              <a:rPr lang="ru-RU" sz="2400" dirty="0" smtClean="0"/>
            </a:br>
            <a:r>
              <a:rPr lang="ru-RU" sz="2400" dirty="0" smtClean="0"/>
              <a:t>Лист берёзы - 2 части</a:t>
            </a:r>
          </a:p>
          <a:p>
            <a:r>
              <a:rPr lang="ru-RU" sz="2400" dirty="0" smtClean="0"/>
              <a:t>Хвоя сосны - 1 часть</a:t>
            </a:r>
          </a:p>
          <a:p>
            <a:r>
              <a:rPr lang="ru-RU" sz="2400" dirty="0" smtClean="0"/>
              <a:t>Адонис  - 1 часть </a:t>
            </a:r>
            <a:br>
              <a:rPr lang="ru-RU" sz="2400" dirty="0" smtClean="0"/>
            </a:br>
            <a:r>
              <a:rPr lang="ru-RU" sz="2400" dirty="0" smtClean="0"/>
              <a:t>Чабрец – 3 части</a:t>
            </a:r>
            <a:br>
              <a:rPr lang="ru-RU" sz="2400" dirty="0" smtClean="0"/>
            </a:br>
            <a:r>
              <a:rPr lang="ru-RU" sz="2400" dirty="0" smtClean="0"/>
              <a:t>Лист подорожника 3 части</a:t>
            </a:r>
            <a:br>
              <a:rPr lang="ru-RU" sz="2400" dirty="0" smtClean="0"/>
            </a:br>
            <a:r>
              <a:rPr lang="ru-RU" sz="2400" dirty="0" smtClean="0"/>
              <a:t>Буквица -1 часть</a:t>
            </a:r>
          </a:p>
          <a:p>
            <a:r>
              <a:rPr lang="ru-RU" sz="2400" dirty="0" err="1" smtClean="0"/>
              <a:t>Цетрария</a:t>
            </a:r>
            <a:r>
              <a:rPr lang="ru-RU" sz="2400" dirty="0" smtClean="0"/>
              <a:t> - 3 части</a:t>
            </a:r>
            <a:br>
              <a:rPr lang="ru-RU" sz="2400" dirty="0" smtClean="0"/>
            </a:br>
            <a:r>
              <a:rPr lang="ru-RU" sz="2400" dirty="0" smtClean="0"/>
              <a:t>Эвкалипт - 2 части</a:t>
            </a:r>
            <a:br>
              <a:rPr lang="ru-RU" sz="2400" dirty="0" smtClean="0"/>
            </a:br>
            <a:r>
              <a:rPr lang="ru-RU" sz="2400" dirty="0" smtClean="0"/>
              <a:t>Розмарин – 2 части</a:t>
            </a:r>
            <a:br>
              <a:rPr lang="ru-RU" sz="2400" dirty="0" smtClean="0"/>
            </a:br>
            <a:r>
              <a:rPr lang="ru-RU" sz="2400" dirty="0" smtClean="0"/>
              <a:t>Таволга – 2 части</a:t>
            </a:r>
            <a:br>
              <a:rPr lang="ru-RU" sz="2400" dirty="0" smtClean="0"/>
            </a:br>
            <a:r>
              <a:rPr lang="ru-RU" sz="2400" dirty="0" smtClean="0"/>
              <a:t>Астра – 2 части</a:t>
            </a:r>
            <a:br>
              <a:rPr lang="ru-RU" sz="2400" dirty="0" smtClean="0"/>
            </a:br>
            <a:r>
              <a:rPr lang="ru-RU" sz="2400" dirty="0" smtClean="0"/>
              <a:t>Имбирь ½ </a:t>
            </a:r>
            <a:r>
              <a:rPr lang="ru-RU" sz="2400" dirty="0" smtClean="0"/>
              <a:t>части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928670"/>
            <a:ext cx="4357718" cy="56436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u="sng" dirty="0" smtClean="0"/>
              <a:t>Разжижают мокроту</a:t>
            </a:r>
            <a:r>
              <a:rPr lang="ru-RU" sz="2200" dirty="0" smtClean="0"/>
              <a:t>: мать-и-мачеха, фиалка.</a:t>
            </a:r>
            <a:br>
              <a:rPr lang="ru-RU" sz="2200" dirty="0" smtClean="0"/>
            </a:br>
            <a:r>
              <a:rPr lang="ru-RU" sz="2200" u="sng" dirty="0" err="1" smtClean="0"/>
              <a:t>Протоивоинфекционные</a:t>
            </a:r>
            <a:r>
              <a:rPr lang="ru-RU" sz="2200" dirty="0" smtClean="0"/>
              <a:t>: берёза, сосна, чабрец, </a:t>
            </a:r>
            <a:r>
              <a:rPr lang="ru-RU" sz="2200" dirty="0" err="1" smtClean="0"/>
              <a:t>цетрария</a:t>
            </a:r>
            <a:r>
              <a:rPr lang="ru-RU" sz="2200" dirty="0" smtClean="0"/>
              <a:t>, эвкалипт, таволга, розмарин, имбирь.</a:t>
            </a:r>
            <a:br>
              <a:rPr lang="ru-RU" sz="2200" dirty="0" smtClean="0"/>
            </a:br>
            <a:r>
              <a:rPr lang="ru-RU" sz="2200" u="sng" dirty="0" smtClean="0"/>
              <a:t>Регенерация</a:t>
            </a:r>
            <a:r>
              <a:rPr lang="ru-RU" sz="2200" dirty="0" smtClean="0"/>
              <a:t>: мать-и-мачеха, берёза, подорожник, чабрец, розмарин, астра, таволга.</a:t>
            </a:r>
            <a:br>
              <a:rPr lang="ru-RU" sz="2200" dirty="0" smtClean="0"/>
            </a:br>
            <a:r>
              <a:rPr lang="ru-RU" sz="2200" u="sng" dirty="0" err="1" smtClean="0"/>
              <a:t>Спазмолитики</a:t>
            </a:r>
            <a:r>
              <a:rPr lang="ru-RU" sz="2200" dirty="0" smtClean="0"/>
              <a:t>: чабрец, розмарин, имбирь, подорожник, берёза.</a:t>
            </a:r>
            <a:br>
              <a:rPr lang="ru-RU" sz="2200" dirty="0" smtClean="0"/>
            </a:br>
            <a:r>
              <a:rPr lang="ru-RU" sz="2200" u="sng" dirty="0" smtClean="0"/>
              <a:t>Поддержка сердца</a:t>
            </a:r>
            <a:r>
              <a:rPr lang="ru-RU" sz="2200" dirty="0" smtClean="0"/>
              <a:t>: адонис, буквица, сосна.</a:t>
            </a:r>
            <a:br>
              <a:rPr lang="ru-RU" sz="2200" dirty="0" smtClean="0"/>
            </a:br>
            <a:r>
              <a:rPr lang="ru-RU" sz="2200" u="sng" dirty="0" smtClean="0"/>
              <a:t>Улучшение дыхательных функций</a:t>
            </a:r>
            <a:r>
              <a:rPr lang="ru-RU" sz="2200" dirty="0" smtClean="0"/>
              <a:t>: астра, чабрец, буквица.</a:t>
            </a:r>
            <a:br>
              <a:rPr lang="ru-RU" sz="2200" dirty="0" smtClean="0"/>
            </a:br>
            <a:r>
              <a:rPr lang="ru-RU" sz="2200" u="sng" dirty="0" smtClean="0"/>
              <a:t>Противоаллергические</a:t>
            </a:r>
            <a:r>
              <a:rPr lang="ru-RU" sz="2200" dirty="0" smtClean="0"/>
              <a:t>: фиалка, буквица.</a:t>
            </a:r>
            <a:endParaRPr lang="ru-RU" sz="23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14488"/>
            <a:ext cx="6899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Благодарю за внимание!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23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 чем взаимодействуют нижние дыхательные пути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2786058"/>
            <a:ext cx="3830023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Нижние дыхательные пути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357298"/>
            <a:ext cx="2466381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Нервная система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857760"/>
            <a:ext cx="2857520" cy="830997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Верхние дыхательные пути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4786322"/>
            <a:ext cx="1169423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Сердце</a:t>
            </a:r>
            <a:endParaRPr lang="ru-RU" sz="2400" b="1" dirty="0"/>
          </a:p>
        </p:txBody>
      </p:sp>
      <p:sp>
        <p:nvSpPr>
          <p:cNvPr id="8" name="Двойная стрелка вверх/вниз 7"/>
          <p:cNvSpPr/>
          <p:nvPr/>
        </p:nvSpPr>
        <p:spPr>
          <a:xfrm rot="19726867" flipH="1">
            <a:off x="3098130" y="1782786"/>
            <a:ext cx="207692" cy="9865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 rot="1739886" flipH="1">
            <a:off x="2665488" y="3229597"/>
            <a:ext cx="183982" cy="16132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Двойная стрелка вверх/вниз 9"/>
          <p:cNvSpPr/>
          <p:nvPr/>
        </p:nvSpPr>
        <p:spPr>
          <a:xfrm rot="19726867" flipH="1">
            <a:off x="6180837" y="3227876"/>
            <a:ext cx="217380" cy="15825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 rot="1739886" flipH="1">
            <a:off x="6441741" y="1772320"/>
            <a:ext cx="198995" cy="9865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7224" y="1857364"/>
            <a:ext cx="1643074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Спазм дыхательных мышц, страх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3786190"/>
            <a:ext cx="1357322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Инфекция, мокрота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72264" y="1285860"/>
            <a:ext cx="1018227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Почки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00892" y="2000240"/>
            <a:ext cx="1357322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Инфекция, циркуляция жидкостей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15140" y="3500438"/>
            <a:ext cx="2000264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Малый круг кровообращения, запас  сил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57620" y="1071546"/>
            <a:ext cx="2180725" cy="46166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Головной</a:t>
            </a:r>
            <a:r>
              <a:rPr lang="ru-RU" b="1" dirty="0" smtClean="0"/>
              <a:t> </a:t>
            </a:r>
            <a:r>
              <a:rPr lang="ru-RU" sz="2400" b="1" dirty="0" smtClean="0"/>
              <a:t>мозг </a:t>
            </a:r>
            <a:endParaRPr lang="ru-RU" sz="2400" b="1" dirty="0"/>
          </a:p>
        </p:txBody>
      </p:sp>
      <p:sp>
        <p:nvSpPr>
          <p:cNvPr id="19" name="Двойная стрелка вверх/вниз 18"/>
          <p:cNvSpPr/>
          <p:nvPr/>
        </p:nvSpPr>
        <p:spPr>
          <a:xfrm flipH="1">
            <a:off x="4071934" y="1643050"/>
            <a:ext cx="169552" cy="9865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57686" y="1785926"/>
            <a:ext cx="1357322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Отёк, гипоксия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4980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Нос, носовые и лобные пазухи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00042"/>
            <a:ext cx="8786874" cy="618630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u="sng" dirty="0" smtClean="0"/>
              <a:t>Что бывает при инфекции.</a:t>
            </a:r>
            <a:r>
              <a:rPr lang="ru-RU" sz="2200" dirty="0" smtClean="0"/>
              <a:t> Насморк, стекающая по носоглотке слизь, воспаление и отёк носовых и лобных пазух (гайморит, фронтит). Снижение и потеря обоняния. </a:t>
            </a:r>
          </a:p>
          <a:p>
            <a:r>
              <a:rPr lang="ru-RU" sz="2200" dirty="0" smtClean="0"/>
              <a:t>Ночью (лёжа) отёк сильнее. На этом фоне – нарушение сна. </a:t>
            </a:r>
            <a:br>
              <a:rPr lang="ru-RU" sz="2200" dirty="0" smtClean="0"/>
            </a:br>
            <a:r>
              <a:rPr lang="ru-RU" sz="2200" dirty="0" smtClean="0"/>
              <a:t>В пазухах инфекция может задержаться надолго, реагируя на холод усилением воспаления. </a:t>
            </a:r>
          </a:p>
          <a:p>
            <a:r>
              <a:rPr lang="ru-RU" sz="2200" u="sng" dirty="0" smtClean="0"/>
              <a:t>Что делаем</a:t>
            </a:r>
            <a:r>
              <a:rPr lang="ru-RU" sz="2200" dirty="0" smtClean="0"/>
              <a:t>. </a:t>
            </a:r>
            <a:br>
              <a:rPr lang="ru-RU" sz="2200" dirty="0" smtClean="0"/>
            </a:br>
            <a:r>
              <a:rPr lang="ru-RU" sz="2200" dirty="0" smtClean="0"/>
              <a:t>1. Используем </a:t>
            </a:r>
            <a:r>
              <a:rPr lang="ru-RU" sz="2200" dirty="0" err="1" smtClean="0"/>
              <a:t>противоинфекционные</a:t>
            </a:r>
            <a:r>
              <a:rPr lang="ru-RU" sz="2200" dirty="0" smtClean="0"/>
              <a:t> травы + </a:t>
            </a:r>
            <a:r>
              <a:rPr lang="ru-RU" sz="2200" dirty="0" err="1" smtClean="0"/>
              <a:t>травы</a:t>
            </a:r>
            <a:r>
              <a:rPr lang="ru-RU" sz="2200" dirty="0" smtClean="0"/>
              <a:t>, улучшающие отток жидкости (венозной крови и лимфы) от головы. </a:t>
            </a:r>
            <a:br>
              <a:rPr lang="ru-RU" sz="2200" dirty="0" smtClean="0"/>
            </a:br>
            <a:r>
              <a:rPr lang="ru-RU" sz="2200" dirty="0" smtClean="0"/>
              <a:t>2. Спать на высокой подушке, на ночь – травы оттока.</a:t>
            </a:r>
            <a:br>
              <a:rPr lang="ru-RU" sz="2200" dirty="0" smtClean="0"/>
            </a:br>
            <a:r>
              <a:rPr lang="ru-RU" sz="2200" dirty="0" smtClean="0"/>
              <a:t>3. Мажем проекции пазух противовоспалительными мазями и прогреваем.</a:t>
            </a:r>
            <a:br>
              <a:rPr lang="ru-RU" sz="2200" dirty="0" smtClean="0"/>
            </a:br>
            <a:r>
              <a:rPr lang="ru-RU" sz="2200" dirty="0" smtClean="0"/>
              <a:t>4. Держим во рту гвоздику или аир, или имбирь. </a:t>
            </a:r>
            <a:br>
              <a:rPr lang="ru-RU" sz="2200" dirty="0" smtClean="0"/>
            </a:br>
            <a:r>
              <a:rPr lang="ru-RU" sz="2200" dirty="0" smtClean="0"/>
              <a:t>5. Промывание носа. Подсоленная вода или настой трав (эвкалипт, </a:t>
            </a:r>
            <a:r>
              <a:rPr lang="ru-RU" sz="2200" dirty="0" err="1" smtClean="0"/>
              <a:t>цетрария</a:t>
            </a:r>
            <a:r>
              <a:rPr lang="ru-RU" sz="2200" dirty="0" smtClean="0"/>
              <a:t>). Можно добавить пол капли эфирного масла (лаванда, ладан, эвкалипт). </a:t>
            </a:r>
            <a:br>
              <a:rPr lang="ru-RU" sz="2200" dirty="0" smtClean="0"/>
            </a:br>
            <a:r>
              <a:rPr lang="ru-RU" sz="2200" dirty="0" smtClean="0"/>
              <a:t>6. Если пазухи заложены сильно – буквица или чистец для промывания. Из аптечного – </a:t>
            </a:r>
            <a:r>
              <a:rPr lang="ru-RU" sz="2200" dirty="0" err="1" smtClean="0"/>
              <a:t>малавит</a:t>
            </a:r>
            <a:r>
              <a:rPr lang="ru-RU" sz="2200" dirty="0" smtClean="0"/>
              <a:t> (развести в 20 раз).</a:t>
            </a:r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cimboldo-1024x5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7802880" cy="4099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636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Внешние признаки отёка гайморовых и лобных пазух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bc4a4beddce60bfa595a4b6e8ed7d5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643314"/>
            <a:ext cx="2668658" cy="3038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7929618" cy="526297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Травы, улучшающие отток</a:t>
            </a:r>
            <a:r>
              <a:rPr lang="ru-RU" sz="2400" dirty="0" smtClean="0"/>
              <a:t>: первоцвет (</a:t>
            </a:r>
            <a:r>
              <a:rPr lang="ru-RU" sz="2400" dirty="0" err="1" smtClean="0"/>
              <a:t>=примула</a:t>
            </a:r>
            <a:r>
              <a:rPr lang="ru-RU" sz="2400" dirty="0" smtClean="0"/>
              <a:t>), багульник, розмарин, вербейник, иван-чай, базилик, брусника, толокнянка, рододендрон, вереск и др.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Область применения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>1. Всё, что вызывает отёк на голове: ушиб, сотрясение мозга, стоматологические проблемы – флюс, удаление зубов и операции в полости рта, воспаления носоглотки и носовых пазух (инфекция, аллергия), отиты, все нарушения венозного оттока от головы и связанные с ним нарушения сна.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Этих трав на ночь даём больше, чем днём!</a:t>
            </a:r>
            <a:br>
              <a:rPr lang="ru-RU" sz="2400" u="sng" dirty="0" smtClean="0"/>
            </a:br>
            <a:r>
              <a:rPr lang="ru-RU" sz="2400" dirty="0" smtClean="0"/>
              <a:t>При передозировке днём вызовут сонливость.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28794" y="142852"/>
            <a:ext cx="4319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Травы, улучшающие отток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Григорьева\Фитотерапия\Осоргина\2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4962484" cy="33099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142852"/>
            <a:ext cx="4291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Первоцвет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800" b="1" i="1" dirty="0" err="1" smtClean="0">
                <a:solidFill>
                  <a:schemeClr val="accent3">
                    <a:lumMod val="50000"/>
                  </a:schemeClr>
                </a:solidFill>
              </a:rPr>
              <a:t>Primula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семейство Первоцветные.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500570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Используются листья разных видов. </a:t>
            </a:r>
          </a:p>
          <a:p>
            <a:r>
              <a:rPr lang="ru-RU" sz="2200" dirty="0" smtClean="0"/>
              <a:t>Действие: улучшает венозный отток крови и лимфы  от головы (при травмах, воспалениях и др.), мочегонное, разжижает мокроту (много сапонинов </a:t>
            </a:r>
            <a:r>
              <a:rPr lang="ru-RU" sz="2200" dirty="0" smtClean="0">
                <a:latin typeface="Calibri"/>
                <a:cs typeface="Calibri"/>
              </a:rPr>
              <a:t>→→ при передозировке вызывает тошноту), улучшает сон.</a:t>
            </a:r>
            <a:br>
              <a:rPr lang="ru-RU" sz="2200" dirty="0" smtClean="0">
                <a:latin typeface="Calibri"/>
                <a:cs typeface="Calibri"/>
              </a:rPr>
            </a:br>
            <a:r>
              <a:rPr lang="ru-RU" sz="2200" dirty="0" smtClean="0">
                <a:latin typeface="Calibri"/>
                <a:cs typeface="Calibri"/>
              </a:rPr>
              <a:t>Передозировка  вызывает сонливость.</a:t>
            </a:r>
            <a:br>
              <a:rPr lang="ru-RU" sz="2200" dirty="0" smtClean="0">
                <a:latin typeface="Calibri"/>
                <a:cs typeface="Calibri"/>
              </a:rPr>
            </a:br>
            <a:r>
              <a:rPr lang="ru-RU" sz="2200" dirty="0" smtClean="0">
                <a:latin typeface="Calibri"/>
                <a:cs typeface="Calibri"/>
              </a:rPr>
              <a:t>Доза подбирается индивидуально. День 1 ч.-1 ст. л. Ночь 2-4 ч. л.</a:t>
            </a:r>
            <a:endParaRPr lang="ru-RU" sz="2200" dirty="0"/>
          </a:p>
        </p:txBody>
      </p:sp>
      <p:pic>
        <p:nvPicPr>
          <p:cNvPr id="5" name="Рисунок 4" descr="Primula-acau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0041"/>
            <a:ext cx="2928958" cy="39052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gulnik_bolotnyj_2_H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5060004" cy="4728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32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Багульник болотный. Семейство Вересковые.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1000108"/>
            <a:ext cx="3357586" cy="563231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Используются молодые побеги.</a:t>
            </a:r>
            <a:br>
              <a:rPr lang="ru-RU" sz="2400" dirty="0" smtClean="0"/>
            </a:br>
            <a:r>
              <a:rPr lang="ru-RU" sz="2400" dirty="0" smtClean="0"/>
              <a:t>Действие: улучшение венозного и лимфатического оттока от головы, </a:t>
            </a:r>
            <a:r>
              <a:rPr lang="ru-RU" sz="2400" dirty="0" err="1" smtClean="0"/>
              <a:t>противоинфекционное</a:t>
            </a:r>
            <a:r>
              <a:rPr lang="ru-RU" sz="2400" dirty="0" smtClean="0"/>
              <a:t>, </a:t>
            </a:r>
            <a:r>
              <a:rPr lang="ru-RU" sz="2400" dirty="0" err="1" smtClean="0"/>
              <a:t>спазмолитик</a:t>
            </a:r>
            <a:r>
              <a:rPr lang="ru-RU" sz="2400" dirty="0" smtClean="0"/>
              <a:t>, используется при подагре.</a:t>
            </a:r>
            <a:br>
              <a:rPr lang="ru-RU" sz="2400" dirty="0" smtClean="0"/>
            </a:br>
            <a:r>
              <a:rPr lang="ru-RU" sz="2400" dirty="0" smtClean="0"/>
              <a:t>При передозировке тошнота, головная боль.</a:t>
            </a:r>
            <a:br>
              <a:rPr lang="ru-RU" sz="2400" dirty="0" smtClean="0"/>
            </a:br>
            <a:r>
              <a:rPr lang="ru-RU" sz="2400" dirty="0" smtClean="0"/>
              <a:t>Такое может случиться в жаркий день на болоте с багульником.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5929330"/>
            <a:ext cx="3696397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Дозировка: 1 ч. л. – 1 ст. л.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1241</Words>
  <PresentationFormat>Экран (4:3)</PresentationFormat>
  <Paragraphs>151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9</cp:revision>
  <dcterms:created xsi:type="dcterms:W3CDTF">2026-02-24T12:49:19Z</dcterms:created>
  <dcterms:modified xsi:type="dcterms:W3CDTF">2026-02-27T11:57:02Z</dcterms:modified>
</cp:coreProperties>
</file>