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57" r:id="rId5"/>
    <p:sldId id="258" r:id="rId6"/>
    <p:sldId id="259" r:id="rId7"/>
    <p:sldId id="289" r:id="rId8"/>
    <p:sldId id="261" r:id="rId9"/>
    <p:sldId id="262" r:id="rId10"/>
    <p:sldId id="260" r:id="rId11"/>
    <p:sldId id="263" r:id="rId12"/>
    <p:sldId id="264" r:id="rId13"/>
    <p:sldId id="265" r:id="rId14"/>
    <p:sldId id="266" r:id="rId15"/>
    <p:sldId id="291" r:id="rId16"/>
    <p:sldId id="290" r:id="rId17"/>
    <p:sldId id="268" r:id="rId18"/>
    <p:sldId id="269" r:id="rId19"/>
    <p:sldId id="270" r:id="rId20"/>
    <p:sldId id="292" r:id="rId21"/>
    <p:sldId id="293" r:id="rId22"/>
    <p:sldId id="271" r:id="rId23"/>
    <p:sldId id="272" r:id="rId24"/>
    <p:sldId id="294" r:id="rId25"/>
    <p:sldId id="273" r:id="rId26"/>
    <p:sldId id="274" r:id="rId27"/>
    <p:sldId id="275" r:id="rId28"/>
    <p:sldId id="276" r:id="rId29"/>
    <p:sldId id="277" r:id="rId30"/>
    <p:sldId id="278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781" y="218995"/>
            <a:ext cx="5558439" cy="1198710"/>
          </a:xfrm>
          <a:prstGeom prst="rect">
            <a:avLst/>
          </a:prstGeom>
        </p:spPr>
        <p:txBody>
          <a:bodyPr lIns="0" tIns="0" rIns="0" bIns="0" anchor="t"/>
          <a:lstStyle>
            <a:lvl1pPr defTabSz="697095">
              <a:lnSpc>
                <a:spcPct val="100000"/>
              </a:lnSpc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486416" y="6377940"/>
            <a:ext cx="174278" cy="241301"/>
          </a:xfrm>
          <a:prstGeom prst="rect">
            <a:avLst/>
          </a:prstGeom>
        </p:spPr>
        <p:txBody>
          <a:bodyPr lIns="0" tIns="0" rIns="0" bIns="0" anchor="t"/>
          <a:lstStyle>
            <a:lvl1pPr defTabSz="697095">
              <a:defRPr sz="13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715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Воспалительный процесс и как с ним бороться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Холодные и горячие травы.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Травы при ОРВИ и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ковиде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429264"/>
            <a:ext cx="5300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Григорьева Ольга Вадимовна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3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Травы, уменьшающие воспаление.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215370" cy="26776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Налаживают тканевый обмен </a:t>
            </a:r>
            <a:r>
              <a:rPr lang="ru-RU" sz="2400" b="1" u="sng" dirty="0" smtClean="0"/>
              <a:t>и </a:t>
            </a:r>
            <a:r>
              <a:rPr lang="ru-RU" sz="2400" b="1" u="sng" dirty="0" smtClean="0"/>
              <a:t>усиливают регенерацию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Лист подорожника, лист лопуха, мята, лист берёзы, ромашка,  календула, арника, мать-и-мачеха, лаванда, будра, очитки большой и пурпурный, сушеница, лапчатки (все виды), морковь, герань (все виды), полынь, пижма, лист ивы, лист липы и др.</a:t>
            </a:r>
            <a:br>
              <a:rPr lang="ru-RU" sz="2400" dirty="0" smtClean="0"/>
            </a:br>
            <a:r>
              <a:rPr lang="ru-RU" sz="2400" dirty="0" smtClean="0"/>
              <a:t>Алоэ, </a:t>
            </a:r>
            <a:r>
              <a:rPr lang="ru-RU" sz="2400" dirty="0" err="1" smtClean="0"/>
              <a:t>каланхоэ</a:t>
            </a:r>
            <a:r>
              <a:rPr lang="ru-RU" sz="2400" dirty="0" smtClean="0"/>
              <a:t>, золотой ус.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643314"/>
            <a:ext cx="8215370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Уменьшают отёк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Лист подорожника, лист лопуха, мята, лист берёзы, будра, лист смородины, хвощ, очитки большой и пурпурный, полынь, пижма, лист ивы, лист липы и др.</a:t>
            </a:r>
            <a:br>
              <a:rPr lang="ru-RU" sz="2400" dirty="0" smtClean="0"/>
            </a:br>
            <a:r>
              <a:rPr lang="ru-RU" sz="2400" dirty="0" smtClean="0"/>
              <a:t>Алоэ, </a:t>
            </a:r>
            <a:r>
              <a:rPr lang="ru-RU" sz="2400" dirty="0" err="1" smtClean="0"/>
              <a:t>каланхоэ</a:t>
            </a:r>
            <a:r>
              <a:rPr lang="ru-RU" sz="2400" dirty="0" smtClean="0"/>
              <a:t>, золотой ус.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57214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Все перечисленные травы можно использовать местно при травмах, ожогах, укусах насекомых.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51862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4500594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214290"/>
            <a:ext cx="520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Золотой ус (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каллизия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душистая)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928670"/>
            <a:ext cx="3857652" cy="4493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Применение. Регенерация и налаживание обмена веществ.</a:t>
            </a:r>
          </a:p>
          <a:p>
            <a:r>
              <a:rPr lang="ru-RU" sz="2200" dirty="0" smtClean="0"/>
              <a:t>1. Свежий лист.</a:t>
            </a:r>
            <a:br>
              <a:rPr lang="ru-RU" sz="2200" dirty="0" smtClean="0"/>
            </a:br>
            <a:r>
              <a:rPr lang="ru-RU" sz="2200" dirty="0" smtClean="0"/>
              <a:t>Ушибы, травмы, язвы, ожоги, укусы насекомых, кожные сыпи – лист размять, приложить к больному месту.</a:t>
            </a:r>
            <a:br>
              <a:rPr lang="ru-RU" sz="2200" dirty="0" smtClean="0"/>
            </a:br>
            <a:r>
              <a:rPr lang="ru-RU" sz="2200" dirty="0" smtClean="0"/>
              <a:t>2. Гастрит, дуоденит, отравление, подагра – съедать в день по 1 листу или отжимать сок и выпивать по чайной ложке 2-3 раза в день.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500702"/>
            <a:ext cx="8286808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Настойка (делается из свежих «усов» и побегов). Наружно – при боли в суставах, подагре. Внутрь – проблемы обмена веществ, почек, пищеварения.</a:t>
            </a: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b79cf05b151464c96e11c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928670"/>
            <a:ext cx="5143504" cy="313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4522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Лист берёзы (разные виды)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928670"/>
            <a:ext cx="4500594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Свойства: регенерация, снятие отёка, мочегонное, </a:t>
            </a:r>
            <a:r>
              <a:rPr lang="ru-RU" sz="2400" dirty="0" err="1" smtClean="0"/>
              <a:t>противоинфекционное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(антибактериальное, в том числе – стафилококк, и стрептококк, </a:t>
            </a:r>
            <a:r>
              <a:rPr lang="ru-RU" sz="2400" dirty="0" err="1" smtClean="0"/>
              <a:t>лямблиозы</a:t>
            </a:r>
            <a:r>
              <a:rPr lang="ru-RU" sz="2400" dirty="0" smtClean="0"/>
              <a:t>). Улучшает работу печени, почек, желчного пузыря. Используется при подагре. Наружно – при сыпях, ожогах, проблемах кожи.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786322"/>
            <a:ext cx="757242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молодого, ещё не развернувшегося, листа сильнее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свойства. </a:t>
            </a:r>
            <a:br>
              <a:rPr lang="ru-RU" sz="2400" dirty="0" smtClean="0"/>
            </a:br>
            <a:r>
              <a:rPr lang="ru-RU" sz="2400" dirty="0" smtClean="0"/>
              <a:t>У зрелого – </a:t>
            </a:r>
            <a:r>
              <a:rPr lang="ru-RU" sz="2400" dirty="0" err="1" smtClean="0"/>
              <a:t>детокс</a:t>
            </a:r>
            <a:r>
              <a:rPr lang="ru-RU" sz="2400" dirty="0" smtClean="0"/>
              <a:t> и регенерация.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6143644"/>
            <a:ext cx="509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Дозировка на день: 1 столовая ложка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05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Кровоостанавливающие травы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928670"/>
            <a:ext cx="8001056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Два основных механизма: повлиять на образование тромба и сократить гладкую мускулатуру (сжать сосуды).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Сокращают гладкую мускулатуру</a:t>
            </a:r>
            <a:r>
              <a:rPr lang="ru-RU" sz="2400" dirty="0" smtClean="0"/>
              <a:t>: пастушья сумка, крапива, таволга, горцы (все виды), буквица, кофе.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Влияют на образование тромба</a:t>
            </a:r>
            <a:r>
              <a:rPr lang="ru-RU" sz="2400" dirty="0" smtClean="0"/>
              <a:t>: тысячелистник, кора калины, подорожник, все вяжущие травы (кровохлёбка, кора дуба, кора вяза, корень и лист бадана и др.).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Наружно</a:t>
            </a:r>
            <a:r>
              <a:rPr lang="ru-RU" sz="2400" dirty="0" smtClean="0"/>
              <a:t>: свежую траву растереть и приложить к ране, сухую – растереть и засыпать рану.</a:t>
            </a:r>
            <a:br>
              <a:rPr lang="ru-RU" sz="2400" dirty="0" smtClean="0"/>
            </a:br>
            <a:r>
              <a:rPr lang="ru-RU" sz="2400" u="sng" dirty="0" smtClean="0"/>
              <a:t>Внутрь</a:t>
            </a:r>
            <a:r>
              <a:rPr lang="ru-RU" sz="2400" dirty="0" smtClean="0"/>
              <a:t>: заварить и пить.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871787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482603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714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357166"/>
            <a:ext cx="510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Тысячелистник обыкновенный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1071546"/>
            <a:ext cx="4857784" cy="5047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Используемая часть – трава и листья.</a:t>
            </a:r>
            <a:r>
              <a:rPr lang="ru-RU" sz="2300" dirty="0" smtClean="0"/>
              <a:t>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u="sng" dirty="0" smtClean="0"/>
              <a:t>Наружно</a:t>
            </a:r>
            <a:r>
              <a:rPr lang="ru-RU" sz="2300" dirty="0" smtClean="0"/>
              <a:t> – остановка крови из порезов и ран. Растяжения и ушибы.</a:t>
            </a:r>
            <a:br>
              <a:rPr lang="ru-RU" sz="2300" dirty="0" smtClean="0"/>
            </a:br>
            <a:r>
              <a:rPr lang="ru-RU" sz="2300" u="sng" dirty="0" smtClean="0"/>
              <a:t>Внутрь</a:t>
            </a:r>
            <a:r>
              <a:rPr lang="ru-RU" sz="2300" dirty="0" smtClean="0"/>
              <a:t>. </a:t>
            </a:r>
            <a:br>
              <a:rPr lang="ru-RU" sz="2300" dirty="0" smtClean="0"/>
            </a:br>
            <a:r>
              <a:rPr lang="ru-RU" sz="2300" dirty="0" smtClean="0"/>
              <a:t>1. Любые кровотечения (</a:t>
            </a:r>
            <a:r>
              <a:rPr lang="ru-RU" sz="2300" dirty="0" err="1" smtClean="0"/>
              <a:t>жкт</a:t>
            </a:r>
            <a:r>
              <a:rPr lang="ru-RU" sz="2300" dirty="0" smtClean="0"/>
              <a:t>, мочевыводящие пути, носовые кровотечения, избыточные менструальные кровотечения). </a:t>
            </a:r>
            <a:br>
              <a:rPr lang="ru-RU" sz="2300" dirty="0" smtClean="0"/>
            </a:br>
            <a:r>
              <a:rPr lang="ru-RU" sz="2300" dirty="0" smtClean="0"/>
              <a:t>2. </a:t>
            </a:r>
            <a:r>
              <a:rPr lang="ru-RU" sz="2300" dirty="0" err="1" smtClean="0"/>
              <a:t>Противоинфекционное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>3. Противовоспалительное.</a:t>
            </a:r>
            <a:br>
              <a:rPr lang="ru-RU" sz="2300" dirty="0" smtClean="0"/>
            </a:br>
            <a:r>
              <a:rPr lang="ru-RU" sz="2300" dirty="0" smtClean="0"/>
              <a:t>4. Слабая горечь, улучшение пищеварения.</a:t>
            </a:r>
            <a:br>
              <a:rPr lang="ru-RU" sz="2300" dirty="0" smtClean="0"/>
            </a:br>
            <a:r>
              <a:rPr lang="ru-RU" sz="2300" dirty="0" smtClean="0"/>
              <a:t>5. В онкологии – при тромбопении. Усиливает синтез тромбоцитов.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6286520"/>
            <a:ext cx="4875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Дозировка на день: от 1 ч. л. до 1 ст. л.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214290"/>
            <a:ext cx="3753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Травы при воспалении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785794"/>
            <a:ext cx="821537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Уменьшают боль при воспалении: лист </a:t>
            </a:r>
            <a:r>
              <a:rPr lang="ru-RU" sz="2400" dirty="0" smtClean="0"/>
              <a:t>и корень </a:t>
            </a:r>
            <a:r>
              <a:rPr lang="ru-RU" sz="2400" dirty="0" smtClean="0"/>
              <a:t>дягиля, лаванда, лавровый лист, лист липы, </a:t>
            </a:r>
            <a:r>
              <a:rPr lang="ru-RU" sz="2400" dirty="0" smtClean="0"/>
              <a:t>подорожника, мята, ромашка, полынь, пижма, лист берёзы, корни и листья дягиля, гвоздика (пряность).</a:t>
            </a:r>
          </a:p>
          <a:p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 smtClean="0"/>
              <a:t>раздражении слизистых оболочек используем обволакивающие средства</a:t>
            </a:r>
            <a:r>
              <a:rPr lang="ru-RU" sz="2400" dirty="0" smtClean="0"/>
              <a:t>: корень </a:t>
            </a:r>
            <a:r>
              <a:rPr lang="ru-RU" sz="2400" dirty="0" smtClean="0"/>
              <a:t>алтея</a:t>
            </a:r>
            <a:r>
              <a:rPr lang="ru-RU" sz="2400" dirty="0" smtClean="0"/>
              <a:t>, </a:t>
            </a:r>
            <a:r>
              <a:rPr lang="ru-RU" sz="2400" dirty="0" err="1" smtClean="0"/>
              <a:t>чиа</a:t>
            </a:r>
            <a:r>
              <a:rPr lang="ru-RU" sz="2400" dirty="0" smtClean="0"/>
              <a:t>, семена подорожника, </a:t>
            </a:r>
            <a:r>
              <a:rPr lang="ru-RU" sz="2400" dirty="0" smtClean="0"/>
              <a:t>липу, </a:t>
            </a:r>
            <a:r>
              <a:rPr lang="ru-RU" sz="2400" dirty="0" smtClean="0"/>
              <a:t>мальву, плоды фенхеля и аниса</a:t>
            </a:r>
            <a:r>
              <a:rPr lang="ru-RU" sz="2400" dirty="0" smtClean="0"/>
              <a:t>. Холодный или горячий настой. Отвар плодов овса (варим 20-30 мин.)</a:t>
            </a:r>
            <a:endParaRPr lang="ru-RU" sz="2400" dirty="0" smtClean="0"/>
          </a:p>
        </p:txBody>
      </p:sp>
      <p:pic>
        <p:nvPicPr>
          <p:cNvPr id="2" name="Рисунок 1" descr="fi5p5fz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643422"/>
            <a:ext cx="300039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552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Если воспалительный процесс вызван травмой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857232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Сразу начинаем использовать растения, улучшающие </a:t>
            </a:r>
            <a:r>
              <a:rPr lang="ru-RU" sz="2400" dirty="0" smtClean="0"/>
              <a:t>регенерацию, если надо – кровоостанавливающие.</a:t>
            </a:r>
            <a:br>
              <a:rPr lang="ru-RU" sz="2400" dirty="0" smtClean="0"/>
            </a:br>
            <a:r>
              <a:rPr lang="ru-RU" sz="2400" dirty="0" smtClean="0"/>
              <a:t>Если можно приложить местно – прикладываем. </a:t>
            </a:r>
            <a:r>
              <a:rPr lang="ru-RU" sz="2400" dirty="0" smtClean="0"/>
              <a:t>Если нет – рядом.</a:t>
            </a:r>
            <a:br>
              <a:rPr lang="ru-RU" sz="2400" dirty="0" smtClean="0"/>
            </a:br>
            <a:r>
              <a:rPr lang="ru-RU" sz="2400" dirty="0" smtClean="0"/>
              <a:t>Если трава сухая – заварить, остудить, делать холодные примочки на закрытую кожу. Свежую – размять и приложить.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032615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Ожоги: </a:t>
            </a:r>
            <a:r>
              <a:rPr lang="ru-RU" sz="2400" dirty="0" smtClean="0"/>
              <a:t>алоэ, </a:t>
            </a:r>
            <a:r>
              <a:rPr lang="ru-RU" sz="2400" dirty="0" err="1" smtClean="0"/>
              <a:t>каланхоэ</a:t>
            </a:r>
            <a:r>
              <a:rPr lang="ru-RU" sz="2400" dirty="0" smtClean="0"/>
              <a:t>, золотой </a:t>
            </a:r>
            <a:r>
              <a:rPr lang="ru-RU" sz="2400" dirty="0" smtClean="0"/>
              <a:t>ус, подорожник, лист лопуха, лист капусты, листья очитков – размять и </a:t>
            </a:r>
            <a:r>
              <a:rPr lang="ru-RU" sz="2400" dirty="0" smtClean="0"/>
              <a:t>приложить к </a:t>
            </a:r>
            <a:r>
              <a:rPr lang="ru-RU" sz="2400" dirty="0" smtClean="0"/>
              <a:t>ожогу.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143512"/>
            <a:ext cx="7929618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Эфирное масло лаванды применяем при ожогах, ушибах, растяжениях, укусах насекомых и животных, в чистом виде или с базовым </a:t>
            </a:r>
            <a:r>
              <a:rPr lang="ru-RU" sz="2400" dirty="0" smtClean="0"/>
              <a:t>маслом.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933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445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Аутоиммунное воспаление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857232"/>
            <a:ext cx="7858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Кроме противовоспалительных трав обязательно добавляем противоаллергические в большой дозировке (2-4 столовых ложки). 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Противоаллергические травы (снижают выработку антител): </a:t>
            </a:r>
            <a:r>
              <a:rPr lang="ru-RU" sz="2300" dirty="0" err="1" smtClean="0"/>
              <a:t>зюзник</a:t>
            </a:r>
            <a:r>
              <a:rPr lang="ru-RU" sz="2300" dirty="0" smtClean="0"/>
              <a:t>, ряска, череда, будра, буквица, пустырник, фиалка. </a:t>
            </a:r>
            <a:endParaRPr lang="ru-RU" sz="2300" dirty="0"/>
          </a:p>
        </p:txBody>
      </p:sp>
      <p:pic>
        <p:nvPicPr>
          <p:cNvPr id="4" name="Рисунок 3" descr="2-52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214686"/>
            <a:ext cx="3357586" cy="2961495"/>
          </a:xfrm>
          <a:prstGeom prst="rect">
            <a:avLst/>
          </a:prstGeom>
        </p:spPr>
      </p:pic>
      <p:pic>
        <p:nvPicPr>
          <p:cNvPr id="5" name="Рисунок 4" descr="00159caafb89a40707a23f4c41b5fe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357718" cy="2897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6215082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Зюзник</a:t>
            </a:r>
            <a:r>
              <a:rPr lang="ru-RU" sz="2400" dirty="0" smtClean="0"/>
              <a:t> европейский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6143644"/>
            <a:ext cx="336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Череда </a:t>
            </a:r>
            <a:r>
              <a:rPr lang="ru-RU" sz="2400" dirty="0" err="1" smtClean="0"/>
              <a:t>трёхраздельная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14290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Инфекционное воспаление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2144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752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err="1" smtClean="0"/>
              <a:t>Противоинфекционные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 травы + противовоспалительные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214554"/>
            <a:ext cx="7858180" cy="34163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err="1" smtClean="0"/>
              <a:t>Противоинфекционные</a:t>
            </a:r>
            <a:r>
              <a:rPr lang="ru-RU" sz="2400" u="sng" dirty="0" smtClean="0"/>
              <a:t> травы</a:t>
            </a:r>
            <a:r>
              <a:rPr lang="ru-RU" sz="2400" dirty="0" smtClean="0"/>
              <a:t>: </a:t>
            </a:r>
            <a:r>
              <a:rPr lang="ru-RU" sz="2400" dirty="0" err="1" smtClean="0"/>
              <a:t>цетрария</a:t>
            </a:r>
            <a:r>
              <a:rPr lang="ru-RU" sz="2400" dirty="0" smtClean="0"/>
              <a:t> (исландский мох), эвкалипт (лист, кора), таволга, чистотел, толокнянка, грецкий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манчжурский</a:t>
            </a:r>
            <a:r>
              <a:rPr lang="ru-RU" sz="2400" dirty="0" smtClean="0"/>
              <a:t> и чёрный орех (</a:t>
            </a:r>
            <a:r>
              <a:rPr lang="ru-RU" sz="2400" dirty="0" smtClean="0"/>
              <a:t>лист и незрелые плоды), бархат </a:t>
            </a:r>
            <a:r>
              <a:rPr lang="ru-RU" sz="2400" dirty="0" smtClean="0"/>
              <a:t>амурский (лист, кора</a:t>
            </a:r>
            <a:r>
              <a:rPr lang="ru-RU" sz="2400" dirty="0" smtClean="0"/>
              <a:t>), осина и </a:t>
            </a:r>
            <a:r>
              <a:rPr lang="ru-RU" sz="2400" dirty="0" smtClean="0"/>
              <a:t>тополь (кора, почки</a:t>
            </a:r>
            <a:r>
              <a:rPr lang="ru-RU" sz="2400" dirty="0" smtClean="0"/>
              <a:t>), берёза </a:t>
            </a:r>
            <a:r>
              <a:rPr lang="ru-RU" sz="2400" dirty="0" smtClean="0"/>
              <a:t>(лист, почки, кора</a:t>
            </a:r>
            <a:r>
              <a:rPr lang="ru-RU" sz="2400" dirty="0" smtClean="0"/>
              <a:t>), лаванда, черноголовка, живучка, чабрец, иссоп, шалфей, хвоя сосны, ели, пихты, веточки туи, можжевельника, кипариса, лавр, полынь</a:t>
            </a:r>
            <a:r>
              <a:rPr lang="ru-RU" sz="2400" dirty="0" smtClean="0"/>
              <a:t>, пижма, </a:t>
            </a:r>
            <a:r>
              <a:rPr lang="ru-RU" sz="2400" dirty="0" smtClean="0"/>
              <a:t>бархатцы, </a:t>
            </a:r>
            <a:r>
              <a:rPr lang="ru-RU" sz="2400" dirty="0" err="1" smtClean="0"/>
              <a:t>монарда</a:t>
            </a:r>
            <a:r>
              <a:rPr lang="ru-RU" sz="2400" dirty="0" smtClean="0"/>
              <a:t>, имбирь, гвоздика, чёрный перец, корица, куркума и др.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14290"/>
            <a:ext cx="3218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«Простуды», ОРВИ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215370" cy="26776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Всегда – история про инфекцию, внутреннюю или внешнюю.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Чаще всего простуды – это вирусные инфекции, ОРВИ. К этой же категории сейчас относят </a:t>
            </a:r>
            <a:r>
              <a:rPr lang="ru-RU" sz="2400" dirty="0" err="1" smtClean="0"/>
              <a:t>ковид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Другой вариант – обострение имеющейся хронической инфекции.</a:t>
            </a:r>
            <a:br>
              <a:rPr lang="ru-RU" sz="2400" dirty="0" smtClean="0"/>
            </a:br>
            <a:r>
              <a:rPr lang="ru-RU" sz="2400" dirty="0" smtClean="0"/>
              <a:t>Эти два варианта могут сочетаться.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67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Чем плох воспалительный процесс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215370" cy="56323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Очень </a:t>
            </a:r>
            <a:r>
              <a:rPr lang="ru-RU" sz="2400" dirty="0" smtClean="0"/>
              <a:t>древняя реакция, направленная на изоляцию поражённого участка с последующим его </a:t>
            </a:r>
            <a:r>
              <a:rPr lang="ru-RU" sz="2400" dirty="0" smtClean="0"/>
              <a:t>отторжением и заживлением раны.</a:t>
            </a:r>
          </a:p>
          <a:p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smtClean="0"/>
              <a:t>кишечнополостных, при попадании инородного тела,  </a:t>
            </a:r>
            <a:r>
              <a:rPr lang="ru-RU" sz="2400" dirty="0" smtClean="0"/>
              <a:t>участок с инородным телом отторгается и </a:t>
            </a:r>
            <a:r>
              <a:rPr lang="ru-RU" sz="2400" dirty="0" smtClean="0"/>
              <a:t>заживляется.</a:t>
            </a:r>
            <a:endParaRPr lang="ru-RU" sz="2400" dirty="0" smtClean="0"/>
          </a:p>
          <a:p>
            <a:r>
              <a:rPr lang="ru-RU" sz="2400" dirty="0" smtClean="0"/>
              <a:t>У человека, по сути, происходит то же самое, если занозить палец: изоляция участка, гибель клеток и нагноение, удаление занозы вместе с гноем, регенерация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Реакция организма, направленная на изоляцию участка годится только для маленькой площади </a:t>
            </a:r>
            <a:r>
              <a:rPr lang="ru-RU" sz="2400" dirty="0" smtClean="0"/>
              <a:t>поражения, </a:t>
            </a:r>
            <a:r>
              <a:rPr lang="ru-RU" sz="2400" dirty="0" smtClean="0"/>
              <a:t>и плохо подходит для </a:t>
            </a:r>
            <a:r>
              <a:rPr lang="ru-RU" sz="2400" dirty="0" smtClean="0"/>
              <a:t>большой </a:t>
            </a:r>
            <a:r>
              <a:rPr lang="ru-RU" sz="2400" dirty="0" smtClean="0"/>
              <a:t>площади </a:t>
            </a:r>
            <a:r>
              <a:rPr lang="ru-RU" sz="2400" dirty="0" smtClean="0"/>
              <a:t>или </a:t>
            </a:r>
            <a:r>
              <a:rPr lang="ru-RU" sz="2400" dirty="0" smtClean="0"/>
              <a:t>для </a:t>
            </a:r>
            <a:r>
              <a:rPr lang="ru-RU" sz="2400" dirty="0" smtClean="0"/>
              <a:t>внутренних </a:t>
            </a:r>
            <a:r>
              <a:rPr lang="ru-RU" sz="2400" dirty="0" smtClean="0"/>
              <a:t>органов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77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Холод и жар во время простудных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заболеваний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8215370" cy="34163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начале заболевания – холод. </a:t>
            </a:r>
          </a:p>
          <a:p>
            <a:r>
              <a:rPr lang="ru-RU" sz="2400" dirty="0" smtClean="0"/>
              <a:t>Замёрзший человек, более уязвим для инфекций </a:t>
            </a:r>
          </a:p>
          <a:p>
            <a:r>
              <a:rPr lang="ru-RU" sz="2400" dirty="0" smtClean="0"/>
              <a:t>(не путать с закаливанием!)</a:t>
            </a:r>
          </a:p>
          <a:p>
            <a:r>
              <a:rPr lang="ru-RU" sz="2400" dirty="0" smtClean="0"/>
              <a:t>Мы ощущаем холод и озноб, когда поднимается температура.</a:t>
            </a:r>
          </a:p>
          <a:p>
            <a:endParaRPr lang="ru-RU" sz="2400" dirty="0" smtClean="0"/>
          </a:p>
          <a:p>
            <a:r>
              <a:rPr lang="ru-RU" sz="2400" dirty="0" smtClean="0"/>
              <a:t>Когда подъём температуры закончен, мы ощущаем жар.</a:t>
            </a:r>
          </a:p>
          <a:p>
            <a:r>
              <a:rPr lang="ru-RU" sz="2400" u="sng" dirty="0" smtClean="0"/>
              <a:t>Все воспалительные процессы, включая инфекционные, по сути своей, процессы горячие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78632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соответствии с тем, холод у нас, или жар, мы используем горячие или холодные травы. При лихорадке, когда эти состояния чередуются, мы чередуем и травы.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85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Lato Bold"/>
              </a:rPr>
              <a:t>При симптомах холода (мы мёрзнем)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Lato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85794"/>
            <a:ext cx="8286808" cy="26776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Нужно согреться любым путём</a:t>
            </a:r>
            <a:r>
              <a:rPr lang="ru-RU" sz="2400" dirty="0" smtClean="0"/>
              <a:t>: одеться, использовать грелку (бутылку с горячей водой), принять горячий душ или ванну, если человек здоров, но замёрз – подвигаться</a:t>
            </a:r>
            <a:r>
              <a:rPr lang="ru-RU" sz="2400" dirty="0" smtClean="0"/>
              <a:t>.</a:t>
            </a:r>
            <a:r>
              <a:rPr lang="ru-RU" sz="2400" u="sng" dirty="0" smtClean="0"/>
              <a:t> </a:t>
            </a:r>
            <a:endParaRPr lang="ru-RU" sz="2400" u="sng" dirty="0" smtClean="0"/>
          </a:p>
          <a:p>
            <a:r>
              <a:rPr lang="ru-RU" sz="2400" u="sng" dirty="0" smtClean="0"/>
              <a:t>Используем </a:t>
            </a:r>
            <a:r>
              <a:rPr lang="ru-RU" sz="2400" u="sng" dirty="0" smtClean="0"/>
              <a:t>горячие специи</a:t>
            </a:r>
            <a:r>
              <a:rPr lang="ru-RU" sz="2400" dirty="0" smtClean="0"/>
              <a:t>: 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чёрный перец, душистый перец, гвоздика, имбирь, корица, кардамон, бадьян, куркума, мускатный орех. Все эти специи обладают противовирусным действием. 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Корни девясила и дягиля – тоже горячие.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71876"/>
            <a:ext cx="8286808" cy="19389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Согревающий чай</a:t>
            </a:r>
            <a:r>
              <a:rPr lang="ru-RU" sz="2400" b="1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. 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В любую чайную основу – обычный чай, травяной чай – добавляем специи, так, как добавили бы в глинтвейн, чтобы они чувствовались. </a:t>
            </a:r>
          </a:p>
          <a:p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Специи кладём по вкусу. Если есть только что-то одно – значит, кладём что-то одно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. Пьём, пока холод не отступит.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643578"/>
            <a:ext cx="8286808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Настойки </a:t>
            </a:r>
            <a:r>
              <a:rPr lang="ru-RU" sz="2400" b="1" u="sng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корней девясила или дягиля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. Если 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замёрзли или знобит – 1 ч. л. настойки на стакан горячей воды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14290"/>
            <a:ext cx="3679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При симптомах жара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14356"/>
            <a:ext cx="8286808" cy="57708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Используем холодные травы</a:t>
            </a:r>
            <a:r>
              <a:rPr lang="ru-RU" sz="2400" dirty="0" smtClean="0"/>
              <a:t>. </a:t>
            </a:r>
          </a:p>
          <a:p>
            <a:r>
              <a:rPr lang="ru-RU" sz="2300" dirty="0" smtClean="0"/>
              <a:t>Варианты холодных трав.</a:t>
            </a:r>
            <a:br>
              <a:rPr lang="ru-RU" sz="2300" dirty="0" smtClean="0"/>
            </a:br>
            <a:r>
              <a:rPr lang="ru-RU" sz="2300" dirty="0" smtClean="0"/>
              <a:t>1. Травы, содержащие </a:t>
            </a:r>
            <a:r>
              <a:rPr lang="ru-RU" sz="2300" dirty="0" err="1" smtClean="0"/>
              <a:t>салицилаты</a:t>
            </a:r>
            <a:r>
              <a:rPr lang="ru-RU" sz="2300" dirty="0" smtClean="0"/>
              <a:t>: </a:t>
            </a:r>
            <a:r>
              <a:rPr lang="ru-RU" sz="2300" dirty="0" smtClean="0"/>
              <a:t>ива, кора и листья; липа, кора и листья; малина, побеги и листья; тополь, кора и листья; спирея, лист и цветки боярышника, таволга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2. Травы с сочными листьями: лопух, подорожник, капуста, мать-и-мачеха, очиток, алоэ, золотой ус, </a:t>
            </a:r>
            <a:r>
              <a:rPr lang="ru-RU" sz="2300" dirty="0" err="1" smtClean="0"/>
              <a:t>каланхоэ</a:t>
            </a:r>
            <a:r>
              <a:rPr lang="ru-RU" sz="2300" dirty="0" smtClean="0"/>
              <a:t>, лист берёзы, лист смородины, лист кубышки или кувшинки, сныть и др.</a:t>
            </a:r>
            <a:br>
              <a:rPr lang="ru-RU" sz="2300" dirty="0" smtClean="0"/>
            </a:br>
            <a:r>
              <a:rPr lang="ru-RU" sz="2300" dirty="0" smtClean="0"/>
              <a:t>3. Листья и корневища злаков, листья бамбука.</a:t>
            </a:r>
            <a:br>
              <a:rPr lang="ru-RU" sz="2300" dirty="0" smtClean="0"/>
            </a:br>
            <a:r>
              <a:rPr lang="ru-RU" sz="2300" dirty="0" smtClean="0"/>
              <a:t>4. Мята.</a:t>
            </a:r>
            <a:br>
              <a:rPr lang="ru-RU" sz="2300" dirty="0" smtClean="0"/>
            </a:br>
            <a:r>
              <a:rPr lang="ru-RU" sz="2300" dirty="0" smtClean="0"/>
              <a:t>5. Хвощ.</a:t>
            </a:r>
            <a:br>
              <a:rPr lang="ru-RU" sz="2300" dirty="0" smtClean="0"/>
            </a:br>
            <a:r>
              <a:rPr lang="ru-RU" sz="2300" dirty="0" smtClean="0"/>
              <a:t>6. Цитрусы, сок. Самый холодный – лайм, потом грейпфрут, потом лимон, потом апельсин и мандарин.</a:t>
            </a:r>
          </a:p>
          <a:p>
            <a:r>
              <a:rPr lang="ru-RU" sz="2300" dirty="0" smtClean="0"/>
              <a:t>7. Травы, богатые сапонинами: примула, фиалка, мать-и-мачеха, мыльнянка.</a:t>
            </a:r>
          </a:p>
          <a:p>
            <a:r>
              <a:rPr lang="ru-RU" sz="2300" dirty="0" smtClean="0"/>
              <a:t>8. Холодная специя – куркума.</a:t>
            </a:r>
            <a:endParaRPr lang="ru-RU" sz="23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572428" cy="23083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Холодные и горячие травы можно использовать вне  заболеваний.</a:t>
            </a:r>
            <a:br>
              <a:rPr lang="ru-RU" sz="2400" dirty="0" smtClean="0"/>
            </a:br>
            <a:r>
              <a:rPr lang="ru-RU" sz="2400" dirty="0" smtClean="0"/>
              <a:t>Если вы часто мёрзнете – добавляйте в чай горячих трав.</a:t>
            </a:r>
            <a:br>
              <a:rPr lang="ru-RU" sz="2400" dirty="0" smtClean="0"/>
            </a:br>
            <a:r>
              <a:rPr lang="ru-RU" sz="2400" dirty="0" smtClean="0"/>
              <a:t>Если всё время жарко – холодных.</a:t>
            </a:r>
            <a:br>
              <a:rPr lang="ru-RU" sz="2400" dirty="0" smtClean="0"/>
            </a:br>
            <a:r>
              <a:rPr lang="ru-RU" sz="2400" dirty="0" smtClean="0"/>
              <a:t>В летнюю жару – холодные травы, в мороз – горячие.</a:t>
            </a:r>
            <a:endParaRPr lang="ru-RU" sz="2400" dirty="0"/>
          </a:p>
        </p:txBody>
      </p:sp>
      <p:pic>
        <p:nvPicPr>
          <p:cNvPr id="3" name="Рисунок 4">
            <a:extLst>
              <a:ext uri="{FF2B5EF4-FFF2-40B4-BE49-F238E27FC236}">
                <a16:creationId xmlns="" xmlns:a16="http://schemas.microsoft.com/office/drawing/2014/main" id="{E0B5A91A-C5B2-4F86-97A3-6FA6D2FF1B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286124"/>
            <a:ext cx="4714908" cy="31442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D3AC2E-A269-4BB9-A464-C58B6A34FD59}"/>
              </a:ext>
            </a:extLst>
          </p:cNvPr>
          <p:cNvSpPr txBox="1"/>
          <p:nvPr/>
        </p:nvSpPr>
        <p:spPr>
          <a:xfrm>
            <a:off x="500034" y="1000108"/>
            <a:ext cx="4573166" cy="5139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Таволга, цветки и трава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Малина, листья и плоды 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Ива, кора и листья (все виды)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Рябина, цветки, листья, плоды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Боярышник, цветки и листья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Липа, цветки и листья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Осина, кора и листья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Тополь, кора и листья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Облепиха, листья и веточки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Лох, листья и веточки</a:t>
            </a:r>
          </a:p>
          <a:p>
            <a:r>
              <a:rPr lang="ru-RU" sz="2200" dirty="0">
                <a:ea typeface="Lato Regular" panose="020F0502020204030203" pitchFamily="34" charset="0"/>
                <a:cs typeface="Lato Regular" panose="020F0502020204030203" pitchFamily="34" charset="0"/>
              </a:rPr>
              <a:t>Иссоп</a:t>
            </a:r>
          </a:p>
          <a:p>
            <a:r>
              <a:rPr lang="ru-RU" sz="22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Чабрец</a:t>
            </a:r>
          </a:p>
          <a:p>
            <a:r>
              <a:rPr lang="ru-RU" sz="22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Ягоды клюквы, брусники, </a:t>
            </a:r>
          </a:p>
          <a:p>
            <a:r>
              <a:rPr lang="ru-RU" sz="22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смородины, </a:t>
            </a:r>
            <a:r>
              <a:rPr lang="ru-RU" sz="22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ежевики</a:t>
            </a:r>
          </a:p>
          <a:p>
            <a:endParaRPr lang="ru-RU" sz="2000" dirty="0"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42852"/>
            <a:ext cx="3677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Сбивают температуру</a:t>
            </a:r>
            <a:endParaRPr lang="ru-RU" sz="2800" dirty="0"/>
          </a:p>
        </p:txBody>
      </p:sp>
      <p:pic>
        <p:nvPicPr>
          <p:cNvPr id="7" name="Рисунок 6" descr="HyssopusOfficianalis-650x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71546"/>
            <a:ext cx="4024306" cy="4024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3372" y="5214950"/>
            <a:ext cx="4786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Иссоп лекарственный</a:t>
            </a:r>
            <a:br>
              <a:rPr lang="ru-RU" sz="2200" dirty="0" smtClean="0"/>
            </a:br>
            <a:r>
              <a:rPr lang="ru-RU" sz="2200" dirty="0" smtClean="0"/>
              <a:t>(антивирусное, антибактериальное, </a:t>
            </a:r>
            <a:r>
              <a:rPr lang="ru-RU" sz="2200" dirty="0" err="1" smtClean="0"/>
              <a:t>спазмолитик</a:t>
            </a:r>
            <a:r>
              <a:rPr lang="ru-RU" sz="2200" dirty="0" smtClean="0"/>
              <a:t>, от кашля, уменьшает потоотделение и выработку молока).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38138507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00108"/>
            <a:ext cx="7940536" cy="41549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Таволга</a:t>
            </a:r>
            <a:r>
              <a:rPr lang="ru-RU" sz="2400" dirty="0"/>
              <a:t>, лист облепихи, лист грецкого ореха, эвкалипт, чабрец, розмарин, майоран, душица, имбирь, корица, гвоздика, бадьян, </a:t>
            </a:r>
            <a:r>
              <a:rPr lang="ru-RU" sz="2400" dirty="0" err="1" smtClean="0"/>
              <a:t>цетрария</a:t>
            </a:r>
            <a:r>
              <a:rPr lang="ru-RU" sz="2400" dirty="0" smtClean="0"/>
              <a:t>, анис</a:t>
            </a:r>
            <a:r>
              <a:rPr lang="ru-RU" sz="2400" dirty="0"/>
              <a:t>, фенхель, змееголовник, живучка, черноголовка, чага, хвоя сосны, ели, пихты, веточки туи, можжевельника и кипариса, </a:t>
            </a:r>
            <a:r>
              <a:rPr lang="ru-RU" sz="2400" dirty="0" err="1"/>
              <a:t>монарда</a:t>
            </a:r>
            <a:r>
              <a:rPr lang="ru-RU" sz="2400" dirty="0"/>
              <a:t>, ряска, </a:t>
            </a:r>
            <a:r>
              <a:rPr lang="ru-RU" sz="2400" dirty="0" smtClean="0"/>
              <a:t>лаванда, лист клёна, молодой лист берёзы, цветки боярышника, рябины, черёмухи, чистотел, пижма, полынь, </a:t>
            </a:r>
          </a:p>
          <a:p>
            <a:r>
              <a:rPr lang="ru-RU" sz="2400" dirty="0" smtClean="0"/>
              <a:t>бархат амурский (лист и молодые веточки) цитрусы</a:t>
            </a:r>
            <a:r>
              <a:rPr lang="ru-RU" sz="2400" dirty="0"/>
              <a:t>, аир, </a:t>
            </a:r>
            <a:endParaRPr lang="ru-RU" sz="2400" dirty="0" smtClean="0"/>
          </a:p>
          <a:p>
            <a:r>
              <a:rPr lang="ru-RU" sz="2400" dirty="0" smtClean="0"/>
              <a:t>лук</a:t>
            </a:r>
            <a:r>
              <a:rPr lang="ru-RU" sz="2400" dirty="0"/>
              <a:t>, </a:t>
            </a:r>
            <a:r>
              <a:rPr lang="ru-RU" sz="2400" dirty="0" smtClean="0"/>
              <a:t>чеснок и др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Лишайники: все виды. Чаще всего используется </a:t>
            </a:r>
            <a:r>
              <a:rPr lang="ru-RU" sz="2400" dirty="0" err="1" smtClean="0"/>
              <a:t>цетрария</a:t>
            </a:r>
            <a:r>
              <a:rPr lang="ru-RU" sz="2400" dirty="0" smtClean="0"/>
              <a:t> (исландский мох).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489" y="285728"/>
            <a:ext cx="9125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Травы с антивирусным и антибактериальным действием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66C897-206C-41BB-A1CD-2987DE635C0F}"/>
              </a:ext>
            </a:extLst>
          </p:cNvPr>
          <p:cNvSpPr txBox="1"/>
          <p:nvPr/>
        </p:nvSpPr>
        <p:spPr>
          <a:xfrm>
            <a:off x="642910" y="928670"/>
            <a:ext cx="7929618" cy="4470762"/>
          </a:xfrm>
          <a:prstGeom prst="rect">
            <a:avLst/>
          </a:prstGeom>
          <a:noFill/>
          <a:ln w="12700" cap="flat">
            <a:solidFill>
              <a:schemeClr val="tx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38405" tIns="19202" rIns="38405" bIns="19202">
            <a:spAutoFit/>
          </a:bodyPr>
          <a:lstStyle/>
          <a:p>
            <a:r>
              <a:rPr lang="ru-RU" sz="2400" u="sng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Противопростудная тройчатка</a:t>
            </a:r>
            <a:r>
              <a:rPr lang="ru-RU" sz="2400" dirty="0" smtClean="0">
                <a:ea typeface="Lato Regular" panose="020F0502020204030203" pitchFamily="34" charset="0"/>
                <a:cs typeface="Lato Regular" panose="020F0502020204030203" pitchFamily="34" charset="0"/>
              </a:rPr>
              <a:t>:</a:t>
            </a:r>
            <a:endParaRPr lang="ru-RU" sz="2400" dirty="0"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endParaRPr lang="ru-RU" sz="2400" dirty="0"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r>
              <a:rPr lang="ru-RU" sz="2400" dirty="0">
                <a:ea typeface="Lato Regular" panose="020F0502020204030203" pitchFamily="34" charset="0"/>
                <a:cs typeface="Lato Regular" panose="020F0502020204030203" pitchFamily="34" charset="0"/>
              </a:rPr>
              <a:t>Цетрария 2 части</a:t>
            </a:r>
          </a:p>
          <a:p>
            <a:r>
              <a:rPr lang="ru-RU" sz="2400" dirty="0">
                <a:ea typeface="Lato Regular" panose="020F0502020204030203" pitchFamily="34" charset="0"/>
                <a:cs typeface="Lato Regular" panose="020F0502020204030203" pitchFamily="34" charset="0"/>
              </a:rPr>
              <a:t>Таволга 2 части</a:t>
            </a:r>
          </a:p>
          <a:p>
            <a:r>
              <a:rPr lang="ru-RU" sz="2400" dirty="0">
                <a:ea typeface="Lato Regular" panose="020F0502020204030203" pitchFamily="34" charset="0"/>
                <a:cs typeface="Lato Regular" panose="020F0502020204030203" pitchFamily="34" charset="0"/>
              </a:rPr>
              <a:t>Чистотел 1 часть</a:t>
            </a:r>
          </a:p>
          <a:p>
            <a:endParaRPr lang="ru-RU" sz="2400" dirty="0"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r>
              <a:rPr lang="ru-RU" sz="2400" dirty="0">
                <a:ea typeface="Lato Regular" panose="020F0502020204030203" pitchFamily="34" charset="0"/>
                <a:cs typeface="Lato Regular" panose="020F0502020204030203" pitchFamily="34" charset="0"/>
              </a:rPr>
              <a:t>Можно добавить эвкалипт, 1 часть.</a:t>
            </a:r>
          </a:p>
          <a:p>
            <a:endParaRPr lang="ru-RU" sz="2400" dirty="0"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r>
              <a:rPr lang="ru-RU" sz="2400" dirty="0">
                <a:ea typeface="Lato Regular" panose="020F0502020204030203" pitchFamily="34" charset="0"/>
                <a:cs typeface="Lato Regular" panose="020F0502020204030203" pitchFamily="34" charset="0"/>
              </a:rPr>
              <a:t>Завариваем довольно крепко: на кружку насыпаем 1</a:t>
            </a:r>
            <a:r>
              <a:rPr lang="en-US" sz="2400" dirty="0">
                <a:ea typeface="Lato Regular" panose="020F0502020204030203" pitchFamily="34" charset="0"/>
                <a:cs typeface="Lato Regular" panose="020F0502020204030203" pitchFamily="34" charset="0"/>
              </a:rPr>
              <a:t>/3-1/2</a:t>
            </a:r>
            <a:r>
              <a:rPr lang="ru-RU" sz="2400" dirty="0">
                <a:ea typeface="Lato Regular" panose="020F0502020204030203" pitchFamily="34" charset="0"/>
                <a:cs typeface="Lato Regular" panose="020F0502020204030203" pitchFamily="34" charset="0"/>
              </a:rPr>
              <a:t> сбора, заливаем кипятком. Пьём глотками, глоток примерно каждые 10 минут. Эту же траву заливаем ещё 1-2 раза и выпиваем.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142852"/>
            <a:ext cx="487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Противопростудные рецепты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9291_2062c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85794"/>
            <a:ext cx="6504642" cy="4265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648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Цетрария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исландская (исландский мох)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14351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Противоинфекционное</a:t>
            </a:r>
            <a:r>
              <a:rPr lang="ru-RU" sz="2400" dirty="0" smtClean="0"/>
              <a:t>, при всех заболеваниях дыхательной системы. Не вызывает аллергию.</a:t>
            </a:r>
            <a:br>
              <a:rPr lang="ru-RU" sz="2400" dirty="0" smtClean="0"/>
            </a:br>
            <a:r>
              <a:rPr lang="ru-RU" sz="2400" dirty="0" smtClean="0"/>
              <a:t>Веточки едят, чтобы убрать </a:t>
            </a:r>
            <a:r>
              <a:rPr lang="ru-RU" sz="2400" dirty="0" err="1" smtClean="0"/>
              <a:t>дисбактериоз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487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Противопростудные рецепты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000108"/>
            <a:ext cx="6984776" cy="452431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Луковое молоко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Берём </a:t>
            </a:r>
            <a:r>
              <a:rPr lang="ru-RU" sz="2400" dirty="0" smtClean="0"/>
              <a:t>стакан молока и луковицу средних размеров.</a:t>
            </a:r>
          </a:p>
          <a:p>
            <a:r>
              <a:rPr lang="ru-RU" sz="2400" dirty="0" smtClean="0"/>
              <a:t>Луковицу мелко режем, заливаем холодным молоком и доводим до кипения.</a:t>
            </a:r>
            <a:br>
              <a:rPr lang="ru-RU" sz="2400" dirty="0" smtClean="0"/>
            </a:br>
            <a:r>
              <a:rPr lang="ru-RU" sz="2400" dirty="0" smtClean="0"/>
              <a:t>Остужаем до тёплого, процеживаем. Пьём.</a:t>
            </a:r>
          </a:p>
          <a:p>
            <a:r>
              <a:rPr lang="ru-RU" sz="2400" dirty="0" smtClean="0"/>
              <a:t>Можно добавить мёд по вкусу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При непереносимости молока – просто луковый отвар.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Рецепт работает при начинающемся ОРВИ и при кашле.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142852"/>
            <a:ext cx="124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Ковид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42918"/>
            <a:ext cx="7929618" cy="61093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300" dirty="0" smtClean="0"/>
              <a:t>У </a:t>
            </a:r>
            <a:r>
              <a:rPr lang="ru-RU" sz="2300" dirty="0" err="1" smtClean="0"/>
              <a:t>ковида</a:t>
            </a:r>
            <a:r>
              <a:rPr lang="ru-RU" sz="2300" dirty="0" smtClean="0"/>
              <a:t> более обширное поражение различных систем, есть рецепторы к клеткам дыхательной системы, есть рецепторы к клеткам сосудов. Это дает неприятные последствия – </a:t>
            </a:r>
            <a:r>
              <a:rPr lang="ru-RU" sz="2300" dirty="0" err="1" smtClean="0"/>
              <a:t>постковидные</a:t>
            </a:r>
            <a:r>
              <a:rPr lang="ru-RU" sz="2300" dirty="0" smtClean="0"/>
              <a:t> заболевания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u="sng" dirty="0" smtClean="0"/>
              <a:t>Начало заболевания более смазанное </a:t>
            </a:r>
            <a:r>
              <a:rPr lang="ru-RU" sz="2300" dirty="0" smtClean="0"/>
              <a:t>– ощущение усталости, общей вялости. (У всех нас есть иммунитет к </a:t>
            </a:r>
            <a:r>
              <a:rPr lang="ru-RU" sz="2300" dirty="0" err="1" smtClean="0"/>
              <a:t>ковиду</a:t>
            </a:r>
            <a:r>
              <a:rPr lang="ru-RU" sz="2300" dirty="0" smtClean="0"/>
              <a:t>, и он сейчас редко проявляется ярко).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Простудные симптомы (насморк, горло, кашель) могут быть очень слабыми. </a:t>
            </a:r>
            <a:br>
              <a:rPr lang="ru-RU" sz="2300" dirty="0" smtClean="0"/>
            </a:br>
            <a:r>
              <a:rPr lang="ru-RU" sz="2300" u="sng" dirty="0" smtClean="0"/>
              <a:t>Основная неприятность – последствия</a:t>
            </a:r>
            <a:r>
              <a:rPr lang="ru-RU" sz="2300" dirty="0" smtClean="0"/>
              <a:t>: </a:t>
            </a:r>
            <a:br>
              <a:rPr lang="ru-RU" sz="2300" dirty="0" smtClean="0"/>
            </a:br>
            <a:r>
              <a:rPr lang="ru-RU" sz="2300" dirty="0" smtClean="0"/>
              <a:t>1. Сильное падение иммунитета </a:t>
            </a:r>
            <a:r>
              <a:rPr lang="ru-RU" sz="2300" dirty="0" smtClean="0">
                <a:latin typeface="Calibri"/>
                <a:cs typeface="Calibri"/>
              </a:rPr>
              <a:t>→→ другие инфекции (пневмония, гайморит, герпес). </a:t>
            </a:r>
            <a:br>
              <a:rPr lang="ru-RU" sz="2300" dirty="0" smtClean="0">
                <a:latin typeface="Calibri"/>
                <a:cs typeface="Calibri"/>
              </a:rPr>
            </a:br>
            <a:r>
              <a:rPr lang="ru-RU" sz="2300" dirty="0" smtClean="0">
                <a:latin typeface="Calibri"/>
                <a:cs typeface="Calibri"/>
              </a:rPr>
              <a:t>2. Сосудистые осложнения. Слабость, падение когнитивных функций, зрения, </a:t>
            </a:r>
            <a:r>
              <a:rPr lang="ru-RU" sz="2300" dirty="0" err="1" smtClean="0">
                <a:latin typeface="Calibri"/>
                <a:cs typeface="Calibri"/>
              </a:rPr>
              <a:t>сердечно-сосудистые</a:t>
            </a:r>
            <a:r>
              <a:rPr lang="ru-RU" sz="2300" dirty="0" smtClean="0">
                <a:latin typeface="Calibri"/>
                <a:cs typeface="Calibri"/>
              </a:rPr>
              <a:t> проблемы, проблемы суставов, пищеварения, ЦНС.</a:t>
            </a:r>
            <a:br>
              <a:rPr lang="ru-RU" sz="2300" dirty="0" smtClean="0">
                <a:latin typeface="Calibri"/>
                <a:cs typeface="Calibri"/>
              </a:rPr>
            </a:br>
            <a:r>
              <a:rPr lang="ru-RU" sz="2300" dirty="0" smtClean="0">
                <a:latin typeface="Calibri"/>
                <a:cs typeface="Calibri"/>
              </a:rPr>
              <a:t>3. Обширное поражение и тромбозы.</a:t>
            </a:r>
            <a:endParaRPr lang="ru-RU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796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Причины, вызывающие воспалительный процесс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071678"/>
            <a:ext cx="4063741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Травма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</a:t>
            </a:r>
            <a:r>
              <a:rPr lang="ru-RU" sz="2400" dirty="0" smtClean="0"/>
              <a:t>нородное </a:t>
            </a:r>
            <a:r>
              <a:rPr lang="ru-RU" sz="2400" dirty="0" smtClean="0"/>
              <a:t>тело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Химическое раздражение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Инфекция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Аутоиммунные процессы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214290"/>
            <a:ext cx="331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Ковид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Что делаем.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358247" cy="517064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1. </a:t>
            </a:r>
            <a:r>
              <a:rPr lang="ru-RU" sz="2200" u="sng" dirty="0" smtClean="0"/>
              <a:t>Реагируем на всякие мелкие недомогания и непонятную вялость</a:t>
            </a:r>
            <a:r>
              <a:rPr lang="ru-RU" sz="2200" dirty="0" smtClean="0"/>
              <a:t>  – пьём антивирусные сборы + травы для сосудов (таволга, календула, </a:t>
            </a:r>
            <a:r>
              <a:rPr lang="ru-RU" sz="2200" dirty="0" err="1" smtClean="0"/>
              <a:t>гинкго</a:t>
            </a:r>
            <a:r>
              <a:rPr lang="ru-RU" sz="2200" dirty="0" smtClean="0"/>
              <a:t>, подорожник, цветы калины, астра, лист лопуха, ива, арника).</a:t>
            </a:r>
            <a:br>
              <a:rPr lang="ru-RU" sz="2200" dirty="0" smtClean="0"/>
            </a:br>
            <a:r>
              <a:rPr lang="ru-RU" sz="2200" dirty="0" smtClean="0"/>
              <a:t>2. В остальном всё делаем по симптомам (насморк, кашель и т. д.).</a:t>
            </a:r>
            <a:br>
              <a:rPr lang="ru-RU" sz="2200" dirty="0" smtClean="0"/>
            </a:br>
            <a:r>
              <a:rPr lang="ru-RU" sz="2200" dirty="0" smtClean="0"/>
              <a:t>3. Пьём травы, поднимающие иммунитет, как только падает температура, или если болеем без температуры. (</a:t>
            </a:r>
            <a:r>
              <a:rPr lang="ru-RU" sz="2200" dirty="0" err="1" smtClean="0"/>
              <a:t>Эхинацея</a:t>
            </a:r>
            <a:r>
              <a:rPr lang="ru-RU" sz="2200" dirty="0" smtClean="0"/>
              <a:t>, женьшень, дягиль, девясил, корень лопуха, элеутерококк и др.)</a:t>
            </a:r>
            <a:br>
              <a:rPr lang="ru-RU" sz="2200" dirty="0" smtClean="0"/>
            </a:br>
            <a:r>
              <a:rPr lang="ru-RU" sz="2200" dirty="0" smtClean="0"/>
              <a:t>4. Пьём травы, защищающие </a:t>
            </a:r>
            <a:r>
              <a:rPr lang="ru-RU" sz="2200" dirty="0" err="1" smtClean="0"/>
              <a:t>цнс</a:t>
            </a:r>
            <a:r>
              <a:rPr lang="ru-RU" sz="2200" dirty="0" smtClean="0"/>
              <a:t>: майоран</a:t>
            </a:r>
            <a:r>
              <a:rPr lang="ru-RU" sz="2200" dirty="0" smtClean="0"/>
              <a:t>, базилик, </a:t>
            </a:r>
            <a:r>
              <a:rPr lang="ru-RU" sz="2200" dirty="0" smtClean="0"/>
              <a:t>пион, розмарин, чабрец, сбор </a:t>
            </a:r>
            <a:r>
              <a:rPr lang="ru-RU" sz="2200" dirty="0" smtClean="0"/>
              <a:t>«Прованские травы», </a:t>
            </a:r>
            <a:r>
              <a:rPr lang="ru-RU" sz="2200" dirty="0" smtClean="0"/>
              <a:t>лаванду, </a:t>
            </a:r>
            <a:r>
              <a:rPr lang="ru-RU" sz="2200" dirty="0" err="1" smtClean="0"/>
              <a:t>монарду</a:t>
            </a:r>
            <a:r>
              <a:rPr lang="ru-RU" sz="2200" dirty="0" smtClean="0"/>
              <a:t>, иссоп, кардамон </a:t>
            </a:r>
            <a:r>
              <a:rPr lang="ru-RU" sz="2200" dirty="0" smtClean="0"/>
              <a:t>и др.)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5. При слабости пьём травы, улучшающие работу сердца: плоды боярышника, калины, буквицу, пустырник, адонис, </a:t>
            </a:r>
            <a:r>
              <a:rPr lang="ru-RU" sz="2200" dirty="0" err="1" smtClean="0"/>
              <a:t>василистник</a:t>
            </a:r>
            <a:r>
              <a:rPr lang="ru-RU" sz="2200" dirty="0" smtClean="0"/>
              <a:t> и др.</a:t>
            </a:r>
          </a:p>
          <a:p>
            <a:r>
              <a:rPr lang="ru-RU" sz="2200" dirty="0" smtClean="0"/>
              <a:t>6. Обязательно – травы от тромбоза: </a:t>
            </a:r>
            <a:r>
              <a:rPr lang="ru-RU" sz="2200" u="sng" dirty="0" smtClean="0"/>
              <a:t>донник</a:t>
            </a:r>
            <a:r>
              <a:rPr lang="ru-RU" sz="2200" dirty="0" smtClean="0"/>
              <a:t>, </a:t>
            </a:r>
            <a:r>
              <a:rPr lang="ru-RU" sz="2200" u="sng" dirty="0" smtClean="0"/>
              <a:t>каштан</a:t>
            </a:r>
            <a:r>
              <a:rPr lang="ru-RU" sz="2200" dirty="0" smtClean="0"/>
              <a:t>, таволга.</a:t>
            </a:r>
            <a:endParaRPr lang="ru-RU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714488"/>
            <a:ext cx="6899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Благодарю за внимание!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556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Стадии воспалительного процесса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857232"/>
            <a:ext cx="8215370" cy="56323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b="1" u="sng" dirty="0" smtClean="0"/>
              <a:t>Гиперемия</a:t>
            </a:r>
            <a:r>
              <a:rPr lang="ru-RU" sz="2400" dirty="0" smtClean="0"/>
              <a:t>. На </a:t>
            </a:r>
            <a:r>
              <a:rPr lang="ru-RU" sz="2400" dirty="0" smtClean="0"/>
              <a:t>этой стадии разрушаются клетки, которые контачат с тем, что воспаление вызвало. </a:t>
            </a:r>
            <a:r>
              <a:rPr lang="ru-RU" sz="2400" dirty="0" smtClean="0"/>
              <a:t>Кожа вокруг краснеет. </a:t>
            </a:r>
            <a:r>
              <a:rPr lang="ru-RU" sz="2400" dirty="0" smtClean="0"/>
              <a:t>Содержимое клеток выходит в межклеточное пространство, начинает образовываться отёк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 </a:t>
            </a:r>
            <a:r>
              <a:rPr lang="ru-RU" sz="2400" dirty="0" smtClean="0"/>
              <a:t>ответ на начало воспаления выделяются белки, провоцирующие локальное </a:t>
            </a:r>
            <a:r>
              <a:rPr lang="ru-RU" sz="2400" dirty="0" smtClean="0"/>
              <a:t>повышение </a:t>
            </a:r>
            <a:r>
              <a:rPr lang="ru-RU" sz="2400" dirty="0" smtClean="0"/>
              <a:t>температуры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</a:t>
            </a:r>
            <a:r>
              <a:rPr lang="ru-RU" sz="2400" b="1" dirty="0" smtClean="0"/>
              <a:t>. </a:t>
            </a:r>
            <a:r>
              <a:rPr lang="ru-RU" sz="2400" b="1" u="sng" dirty="0" smtClean="0"/>
              <a:t>Отёк и тромбоз</a:t>
            </a:r>
            <a:r>
              <a:rPr lang="ru-RU" sz="2400" dirty="0" smtClean="0"/>
              <a:t>. </a:t>
            </a:r>
            <a:r>
              <a:rPr lang="ru-RU" sz="2400" dirty="0" smtClean="0"/>
              <a:t>Около места отёка расширяются капилляры, нарушается капиллярное кровообращение, происходит локальный тромбоз мелких сосудов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Воспалённый участок оказывается изолированным от организма</a:t>
            </a:r>
            <a:r>
              <a:rPr lang="ru-RU" sz="2400" dirty="0" smtClean="0"/>
              <a:t>. Продолжается гибель клеток на этом участке.</a:t>
            </a:r>
          </a:p>
          <a:p>
            <a:r>
              <a:rPr lang="ru-RU" sz="2400" dirty="0" smtClean="0"/>
              <a:t>При </a:t>
            </a:r>
            <a:r>
              <a:rPr lang="ru-RU" sz="2400" dirty="0" smtClean="0"/>
              <a:t>отёке сдавливаются нервные окончания, возникает боль</a:t>
            </a:r>
            <a:r>
              <a:rPr lang="ru-RU" sz="2400" dirty="0" smtClean="0"/>
              <a:t>. При долгих застойных процессах могут откладываться </a:t>
            </a:r>
            <a:r>
              <a:rPr lang="ru-RU" sz="2400" dirty="0" err="1" smtClean="0"/>
              <a:t>кальцинаты</a:t>
            </a:r>
            <a:r>
              <a:rPr lang="ru-RU" sz="2400" dirty="0" smtClean="0"/>
              <a:t> (простата, печень, молочные железы и др.).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556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Стадии воспалительного процесса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215370" cy="526297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</a:t>
            </a:r>
            <a:r>
              <a:rPr lang="ru-RU" sz="2400" b="1" u="sng" dirty="0" smtClean="0"/>
              <a:t>Некроз</a:t>
            </a:r>
            <a:r>
              <a:rPr lang="ru-RU" sz="2400" dirty="0" smtClean="0"/>
              <a:t>. </a:t>
            </a:r>
            <a:r>
              <a:rPr lang="ru-RU" sz="2400" dirty="0" smtClean="0"/>
              <a:t>В изолированном участке продолжается гибель клеток. Активизируются макрофаги, которые едят погибшие клетки.</a:t>
            </a:r>
          </a:p>
          <a:p>
            <a:r>
              <a:rPr lang="ru-RU" sz="2400" dirty="0" smtClean="0"/>
              <a:t>Происходит нагноение и некроз тканей в очаге воспаления.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 </a:t>
            </a:r>
            <a:r>
              <a:rPr lang="ru-RU" sz="2400" b="1" u="sng" dirty="0" smtClean="0"/>
              <a:t>Регенерация</a:t>
            </a:r>
            <a:r>
              <a:rPr lang="ru-RU" sz="2400" dirty="0" smtClean="0"/>
              <a:t>. После </a:t>
            </a:r>
            <a:r>
              <a:rPr lang="ru-RU" sz="2400" dirty="0" smtClean="0"/>
              <a:t>того, как некротический процесс заканчивается, происходит постепенная регенерация тканей и восстановление в них капиллярной сети. </a:t>
            </a:r>
          </a:p>
          <a:p>
            <a:r>
              <a:rPr lang="ru-RU" sz="2400" dirty="0" smtClean="0"/>
              <a:t>В случае длительного или обширного воспалительного процесса регенерация нарушается, часть эпителиальных клеток становятся соединительнотканными, происходит фиброз тканей органа.</a:t>
            </a:r>
          </a:p>
          <a:p>
            <a:r>
              <a:rPr lang="ru-RU" sz="2400" dirty="0" smtClean="0"/>
              <a:t>При воспалении органов брюшной полости может активироваться спаечный процесс.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602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Работа с воспалительным процессом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215370" cy="45243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Воспалительный процесс обратим, причём на разных стадиях.</a:t>
            </a:r>
          </a:p>
          <a:p>
            <a:r>
              <a:rPr lang="ru-RU" sz="2400" dirty="0" smtClean="0"/>
              <a:t>Чем раньше мы возьмёмся за его устранение, тем меньше будет неприятных последствий.</a:t>
            </a:r>
          </a:p>
          <a:p>
            <a:r>
              <a:rPr lang="ru-RU" sz="2400" dirty="0" smtClean="0"/>
              <a:t>Наши задачи: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Уменьшить изоляцию воспалённого участка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Наладить тканевое кровообращение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Снять тромбоз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Улучшить регенерацию тканей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Уменьшить интоксикацию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 высокой температуре – снизить её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Устранить причину, вызвавшую </a:t>
            </a:r>
            <a:r>
              <a:rPr lang="ru-RU" sz="2400" dirty="0" smtClean="0"/>
              <a:t>воспаление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572140"/>
            <a:ext cx="835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До тех пор, пока </a:t>
            </a:r>
            <a:r>
              <a:rPr lang="ru-RU" sz="2400" dirty="0" smtClean="0">
                <a:solidFill>
                  <a:srgbClr val="C00000"/>
                </a:solidFill>
              </a:rPr>
              <a:t>продолжается воспалительный </a:t>
            </a:r>
            <a:r>
              <a:rPr lang="ru-RU" sz="2400" dirty="0" smtClean="0">
                <a:solidFill>
                  <a:srgbClr val="C00000"/>
                </a:solidFill>
              </a:rPr>
              <a:t>процесс, </a:t>
            </a:r>
            <a:r>
              <a:rPr lang="ru-RU" sz="2400" dirty="0" smtClean="0">
                <a:solidFill>
                  <a:srgbClr val="C00000"/>
                </a:solidFill>
              </a:rPr>
              <a:t>должна проводиться противовоспалительная терапия.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508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Травы, уменьшающие тромбоз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7154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Донник</a:t>
            </a:r>
            <a:r>
              <a:rPr lang="ru-RU" sz="2400" dirty="0" smtClean="0"/>
              <a:t>, все виды. Противопоказания: лейкоз. Донник способствует активизации синтеза лейкоцитов.</a:t>
            </a:r>
          </a:p>
          <a:p>
            <a:r>
              <a:rPr lang="ru-RU" sz="2400" u="sng" dirty="0" smtClean="0"/>
              <a:t>Каштан конский</a:t>
            </a:r>
            <a:r>
              <a:rPr lang="ru-RU" sz="2400" dirty="0" smtClean="0"/>
              <a:t>, </a:t>
            </a:r>
            <a:r>
              <a:rPr lang="ru-RU" sz="2400" dirty="0" smtClean="0"/>
              <a:t>цветки, листья </a:t>
            </a:r>
            <a:r>
              <a:rPr lang="ru-RU" sz="2400" dirty="0" smtClean="0"/>
              <a:t>и плоды. </a:t>
            </a:r>
          </a:p>
          <a:p>
            <a:r>
              <a:rPr lang="ru-RU" sz="2400" u="sng" dirty="0" smtClean="0"/>
              <a:t>Растения, содержащие </a:t>
            </a:r>
            <a:r>
              <a:rPr lang="ru-RU" sz="2400" u="sng" dirty="0" err="1" smtClean="0"/>
              <a:t>салицилаты</a:t>
            </a:r>
            <a:r>
              <a:rPr lang="ru-RU" sz="2400" dirty="0" smtClean="0"/>
              <a:t> (+ снижают температуру):</a:t>
            </a:r>
            <a:endParaRPr lang="ru-RU" sz="2400" dirty="0" smtClean="0"/>
          </a:p>
          <a:p>
            <a:r>
              <a:rPr lang="ru-RU" sz="2400" dirty="0" smtClean="0"/>
              <a:t>Ива (кора и листья), спирея, таволга, лист малины, цветки рябины и боярышника, цветы и листья </a:t>
            </a:r>
            <a:r>
              <a:rPr lang="ru-RU" sz="2400" dirty="0" smtClean="0"/>
              <a:t>липы и др.</a:t>
            </a:r>
            <a:endParaRPr lang="ru-RU" sz="2400" dirty="0"/>
          </a:p>
        </p:txBody>
      </p:sp>
      <p:pic>
        <p:nvPicPr>
          <p:cNvPr id="4" name="Рисунок 3" descr="e5bc4075009b4d45c88d9944a82316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858" y="3415400"/>
            <a:ext cx="2914649" cy="2590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6072206"/>
            <a:ext cx="275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Донник лекарственный</a:t>
            </a:r>
            <a:endParaRPr lang="ru-RU" sz="2000" dirty="0"/>
          </a:p>
        </p:txBody>
      </p:sp>
      <p:pic>
        <p:nvPicPr>
          <p:cNvPr id="6" name="Рисунок 5" descr="horse-chestn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64" y="3424924"/>
            <a:ext cx="2326505" cy="2577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607220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Каштан конский</a:t>
            </a:r>
            <a:endParaRPr lang="ru-RU" sz="2000" dirty="0"/>
          </a:p>
        </p:txBody>
      </p:sp>
      <p:pic>
        <p:nvPicPr>
          <p:cNvPr id="9" name="Рисунок 8" descr="plants-96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429000"/>
            <a:ext cx="2899916" cy="2586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0430" y="6072206"/>
            <a:ext cx="129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Ива белая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4726" y="49012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677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4356"/>
            <a:ext cx="5072098" cy="3804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42852"/>
            <a:ext cx="7259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Таволга вязолистная (лабазник вязолистный)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643446"/>
            <a:ext cx="8429684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Действия: антивирусное, снятие воспаления, уменьшение тромбоза, регенерация (в том числе – сосудов и эндотелия сосудов), снижение высокой температуры. Вяжущее (особенно корни), кровоостанавливающее, </a:t>
            </a:r>
            <a:r>
              <a:rPr lang="ru-RU" sz="2400" dirty="0" err="1" smtClean="0"/>
              <a:t>антиоксидантное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6286520"/>
            <a:ext cx="4878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Дозировка на день 1 ч. л. – 2-3 ст. л.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T-000112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642918"/>
            <a:ext cx="5572164" cy="424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3766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Липа (цветки и листья)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072074"/>
            <a:ext cx="7858180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Действие: противовоспалительное, снижает температуру, обволакивающее, заживляющее, укрепляет сосуды, успокаивающее.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6286520"/>
            <a:ext cx="462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Дозировка на день 1 ч. л. – 2 ст. л.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1607</Words>
  <PresentationFormat>Экран (4:3)</PresentationFormat>
  <Paragraphs>156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10</cp:revision>
  <dcterms:created xsi:type="dcterms:W3CDTF">2026-02-16T11:55:52Z</dcterms:created>
  <dcterms:modified xsi:type="dcterms:W3CDTF">2026-02-18T10:50:52Z</dcterms:modified>
</cp:coreProperties>
</file>