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473" r:id="rId3"/>
    <p:sldId id="258" r:id="rId4"/>
    <p:sldId id="260" r:id="rId5"/>
    <p:sldId id="311" r:id="rId6"/>
    <p:sldId id="309" r:id="rId7"/>
    <p:sldId id="307" r:id="rId8"/>
    <p:sldId id="306" r:id="rId9"/>
    <p:sldId id="308" r:id="rId10"/>
    <p:sldId id="315" r:id="rId11"/>
    <p:sldId id="324" r:id="rId12"/>
    <p:sldId id="323" r:id="rId13"/>
    <p:sldId id="312" r:id="rId14"/>
    <p:sldId id="474" r:id="rId15"/>
    <p:sldId id="475" r:id="rId16"/>
    <p:sldId id="272" r:id="rId17"/>
    <p:sldId id="429" r:id="rId18"/>
    <p:sldId id="476" r:id="rId19"/>
    <p:sldId id="477" r:id="rId20"/>
    <p:sldId id="329" r:id="rId21"/>
    <p:sldId id="263" r:id="rId22"/>
    <p:sldId id="316" r:id="rId23"/>
    <p:sldId id="478" r:id="rId24"/>
    <p:sldId id="430" r:id="rId25"/>
    <p:sldId id="409" r:id="rId26"/>
    <p:sldId id="267" r:id="rId27"/>
    <p:sldId id="268" r:id="rId28"/>
    <p:sldId id="433" r:id="rId29"/>
    <p:sldId id="270" r:id="rId30"/>
    <p:sldId id="271" r:id="rId31"/>
    <p:sldId id="479" r:id="rId32"/>
    <p:sldId id="322" r:id="rId33"/>
    <p:sldId id="424" r:id="rId34"/>
    <p:sldId id="425" r:id="rId35"/>
    <p:sldId id="426" r:id="rId36"/>
    <p:sldId id="468" r:id="rId37"/>
    <p:sldId id="470" r:id="rId38"/>
    <p:sldId id="431" r:id="rId39"/>
    <p:sldId id="471" r:id="rId40"/>
    <p:sldId id="276" r:id="rId41"/>
    <p:sldId id="320" r:id="rId42"/>
    <p:sldId id="277" r:id="rId43"/>
    <p:sldId id="278" r:id="rId44"/>
    <p:sldId id="279" r:id="rId45"/>
    <p:sldId id="301" r:id="rId46"/>
    <p:sldId id="334" r:id="rId47"/>
    <p:sldId id="281" r:id="rId48"/>
    <p:sldId id="282" r:id="rId49"/>
    <p:sldId id="283" r:id="rId50"/>
    <p:sldId id="502" r:id="rId51"/>
    <p:sldId id="415" r:id="rId52"/>
    <p:sldId id="303" r:id="rId53"/>
    <p:sldId id="522" r:id="rId54"/>
    <p:sldId id="289" r:id="rId55"/>
    <p:sldId id="418" r:id="rId56"/>
    <p:sldId id="291" r:id="rId57"/>
    <p:sldId id="290" r:id="rId5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80C535"/>
    <a:srgbClr val="92D050"/>
    <a:srgbClr val="CCFFCC"/>
    <a:srgbClr val="CCFF99"/>
    <a:srgbClr val="00FF00"/>
    <a:srgbClr val="FF99FF"/>
    <a:srgbClr val="33CC33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11" autoAdjust="0"/>
  </p:normalViewPr>
  <p:slideViewPr>
    <p:cSldViewPr>
      <p:cViewPr varScale="1">
        <p:scale>
          <a:sx n="125" d="100"/>
          <a:sy n="125" d="100"/>
        </p:scale>
        <p:origin x="119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170A-8A2F-4919-A864-1A22AC60BC6B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7F255-C5F4-4D84-AF75-74885509F8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7D67-B2FF-47A2-94F8-E0EC0F5DB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AEEAB-4C91-4EB6-992C-6D34D53E5DF5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5157C-2A9A-4842-98B5-255881CE82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12" y="0"/>
            <a:ext cx="6429388" cy="1857388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Мужчина и женщина: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кто устроен сложнее?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(</a:t>
            </a:r>
            <a:r>
              <a:rPr lang="ru-RU" sz="3200" b="1" dirty="0">
                <a:solidFill>
                  <a:schemeClr val="bg1"/>
                </a:solidFill>
              </a:rPr>
              <a:t>Механизмы формирования половых различий</a:t>
            </a:r>
            <a:r>
              <a:rPr lang="ru-RU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57436"/>
            <a:ext cx="9144000" cy="1314450"/>
          </a:xfrm>
          <a:solidFill>
            <a:srgbClr val="FFC000"/>
          </a:solidFill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Лектор: проф. Смирнова Ольга Вячеславовна,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       </a:t>
            </a:r>
            <a:r>
              <a:rPr lang="ru-RU" dirty="0">
                <a:solidFill>
                  <a:schemeClr val="tx1"/>
                </a:solidFill>
              </a:rPr>
              <a:t>лаб. эндокринологии</a:t>
            </a:r>
          </a:p>
          <a:p>
            <a:r>
              <a:rPr lang="ru-RU" dirty="0">
                <a:solidFill>
                  <a:schemeClr val="tx1"/>
                </a:solidFill>
              </a:rPr>
              <a:t> кафедра физиологии человека и животных биологического факультета МГУ им. М.В. Ломоносова</a:t>
            </a:r>
          </a:p>
        </p:txBody>
      </p:sp>
      <p:pic>
        <p:nvPicPr>
          <p:cNvPr id="14340" name="Picture 4" descr="http://img0.liveinternet.ru/images/attach/c/4/83/804/83804946_12219164428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74" cy="185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28613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Y-</a:t>
            </a:r>
            <a:r>
              <a:rPr lang="ru-RU" sz="2700" b="1" dirty="0">
                <a:solidFill>
                  <a:srgbClr val="FF0000"/>
                </a:solidFill>
              </a:rPr>
              <a:t>хромосома </a:t>
            </a:r>
            <a:br>
              <a:rPr lang="ru-RU" sz="2800" b="1" dirty="0"/>
            </a:br>
            <a:br>
              <a:rPr lang="ru-RU" sz="2800" dirty="0"/>
            </a:br>
            <a:r>
              <a:rPr lang="ru-RU" sz="2700" b="1" dirty="0">
                <a:solidFill>
                  <a:srgbClr val="FF0000"/>
                </a:solidFill>
              </a:rPr>
              <a:t>Формирование семенников</a:t>
            </a:r>
            <a:br>
              <a:rPr lang="ru-RU" sz="2700" dirty="0"/>
            </a:br>
            <a:br>
              <a:rPr lang="ru-RU" sz="2800" dirty="0"/>
            </a:br>
            <a:r>
              <a:rPr lang="ru-RU" sz="2700" b="1" dirty="0"/>
              <a:t>Семенники</a:t>
            </a:r>
            <a:br>
              <a:rPr lang="ru-RU" sz="2700" dirty="0"/>
            </a:br>
            <a:r>
              <a:rPr lang="ru-RU" sz="2700" dirty="0"/>
              <a:t> </a:t>
            </a:r>
            <a:br>
              <a:rPr lang="ru-RU" sz="2800" dirty="0"/>
            </a:br>
            <a:r>
              <a:rPr lang="ru-RU" sz="2700" b="1" dirty="0"/>
              <a:t>Мужские половые гормоны</a:t>
            </a:r>
            <a:br>
              <a:rPr lang="ru-RU" sz="2800" b="1" dirty="0"/>
            </a:br>
            <a:br>
              <a:rPr lang="ru-RU" sz="2800" dirty="0"/>
            </a:br>
            <a:r>
              <a:rPr lang="ru-RU" sz="2700" dirty="0"/>
              <a:t> Формирование мужских половых признаков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57568"/>
            <a:ext cx="9144000" cy="163121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Без половых гормонов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половые признаки развиваются по женскому типу,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независимо от наличия или отсутствия </a:t>
            </a:r>
            <a:r>
              <a:rPr lang="en-US" sz="2000" dirty="0">
                <a:solidFill>
                  <a:schemeClr val="bg1"/>
                </a:solidFill>
              </a:rPr>
              <a:t>Y-</a:t>
            </a:r>
            <a:r>
              <a:rPr lang="ru-RU" sz="2000" dirty="0">
                <a:solidFill>
                  <a:schemeClr val="bg1"/>
                </a:solidFill>
              </a:rPr>
              <a:t>хромосомы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Базисный (нейтральный) пол = тип половых признаков без половых гормонов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(у млекопитающих – женский)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6200000" flipH="1">
            <a:off x="4304108" y="410752"/>
            <a:ext cx="321471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16200000" flipH="1">
            <a:off x="4304108" y="1839511"/>
            <a:ext cx="321471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6200000" flipH="1">
            <a:off x="4304108" y="2553891"/>
            <a:ext cx="321471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6200000" flipH="1">
            <a:off x="4304108" y="1125131"/>
            <a:ext cx="321471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92354"/>
              </p:ext>
            </p:extLst>
          </p:nvPr>
        </p:nvGraphicFramePr>
        <p:xfrm>
          <a:off x="35496" y="1017974"/>
          <a:ext cx="9108504" cy="3563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4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735">
                <a:tc>
                  <a:txBody>
                    <a:bodyPr/>
                    <a:lstStyle/>
                    <a:p>
                      <a:r>
                        <a:rPr lang="ru-RU" sz="1500" dirty="0"/>
                        <a:t>Стадия онтогенеза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cap="all" dirty="0">
                          <a:latin typeface="Times New Roman"/>
                          <a:ea typeface="Times New Roman"/>
                          <a:cs typeface="Times New Roman"/>
                        </a:rPr>
                        <a:t>Самки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63" marR="53163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cap="all" dirty="0">
                          <a:latin typeface="Times New Roman"/>
                          <a:ea typeface="Times New Roman"/>
                          <a:cs typeface="Times New Roman"/>
                        </a:rPr>
                        <a:t>Самцы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63" marR="53163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735">
                <a:tc>
                  <a:txBody>
                    <a:bodyPr/>
                    <a:lstStyle/>
                    <a:p>
                      <a:r>
                        <a:rPr lang="ru-RU" sz="1500" dirty="0"/>
                        <a:t>Оплодотворение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Times New Roman"/>
                          <a:cs typeface="Times New Roman"/>
                        </a:rPr>
                        <a:t>XX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Times New Roman"/>
                          <a:ea typeface="Times New Roman"/>
                          <a:cs typeface="Times New Roman"/>
                        </a:rPr>
                        <a:t>XY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735">
                <a:tc>
                  <a:txBody>
                    <a:bodyPr/>
                    <a:lstStyle/>
                    <a:p>
                      <a:r>
                        <a:rPr lang="ru-RU" sz="1500" dirty="0"/>
                        <a:t>До развития половых желез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Активна одна из Х-хромосом</a:t>
                      </a: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Активна Х-хромосома,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-хромосома неактивна</a:t>
                      </a: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820">
                <a:tc>
                  <a:txBody>
                    <a:bodyPr/>
                    <a:lstStyle/>
                    <a:p>
                      <a:r>
                        <a:rPr lang="ru-RU" sz="2000" b="1" dirty="0"/>
                        <a:t>Развитие половых желез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Активна одна из Х-хромосом</a:t>
                      </a: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Активация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-хромосомы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Активна Х-хромосома</a:t>
                      </a:r>
                      <a:endParaRPr lang="ru-RU" sz="15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929">
                <a:tc>
                  <a:txBody>
                    <a:bodyPr/>
                    <a:lstStyle/>
                    <a:p>
                      <a:r>
                        <a:rPr lang="ru-RU" sz="1500" dirty="0"/>
                        <a:t>После развития половых желез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Активна одна из Х-хромосом</a:t>
                      </a: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/>
                          <a:ea typeface="Times New Roman"/>
                          <a:cs typeface="Times New Roman"/>
                        </a:rPr>
                        <a:t>Активна Х-хромосома,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-хромосома неактивна/</a:t>
                      </a:r>
                      <a:r>
                        <a:rPr lang="ru-RU" sz="15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малоактина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53163" marR="5316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7139"/>
            <a:ext cx="9144000" cy="85725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Женский нейтральный (базисный) пол и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экспрессия половых хромосом в онтогенезе млекопитающих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Количество кодирующих генов  в половых хромосомах и некоторых </a:t>
            </a:r>
            <a:r>
              <a:rPr lang="ru-RU" sz="3600" dirty="0" err="1">
                <a:solidFill>
                  <a:schemeClr val="bg1"/>
                </a:solidFill>
              </a:rPr>
              <a:t>аутосомах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48217"/>
              </p:ext>
            </p:extLst>
          </p:nvPr>
        </p:nvGraphicFramePr>
        <p:xfrm>
          <a:off x="395536" y="1428742"/>
          <a:ext cx="8176992" cy="257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5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ru-RU" sz="2000" dirty="0"/>
                        <a:t>Хромосома</a:t>
                      </a:r>
                    </a:p>
                  </a:txBody>
                  <a:tcPr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Количество кодирующих генов</a:t>
                      </a:r>
                    </a:p>
                  </a:txBody>
                  <a:tcPr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ru-RU" sz="2000" dirty="0"/>
                        <a:t>Х-хромосома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810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Y-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хромосома 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 49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ru-RU" sz="2000" dirty="0"/>
                        <a:t>21 хромосома 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236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ru-RU" sz="2000" dirty="0"/>
                        <a:t>13 хромосома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320</a:t>
                      </a:r>
                    </a:p>
                  </a:txBody>
                  <a:tcPr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85800" y="457201"/>
            <a:ext cx="7772400" cy="2757488"/>
          </a:xfrm>
          <a:solidFill>
            <a:srgbClr val="00206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Роль половых хромосом и половых гормонов в формировании пола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3844"/>
            <a:ext cx="9144000" cy="994172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Генетические механизмы половой дифференцировки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1268016"/>
            <a:ext cx="9144000" cy="23083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  <a:buFontTx/>
              <a:buChar char="•"/>
            </a:pPr>
            <a:r>
              <a:rPr lang="ru-RU" dirty="0"/>
              <a:t>Хромосомный пол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ru-RU" dirty="0" err="1"/>
              <a:t>Гонадный</a:t>
            </a:r>
            <a:r>
              <a:rPr lang="ru-RU" dirty="0"/>
              <a:t> пол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ru-RU" dirty="0"/>
              <a:t>Базисная (нейтральная) программа пола  (программа пола без гормонов)= ЖЕНСКАЯ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ru-RU" dirty="0"/>
              <a:t> База для реализации гормональной программы пола (синтез </a:t>
            </a:r>
            <a:r>
              <a:rPr lang="ru-RU" dirty="0" err="1"/>
              <a:t>полспецифических</a:t>
            </a:r>
            <a:r>
              <a:rPr lang="ru-RU" dirty="0"/>
              <a:t> стероидов гонад; экспрессия рецепторов половых стероидов)</a:t>
            </a:r>
          </a:p>
          <a:p>
            <a:pPr>
              <a:spcBef>
                <a:spcPct val="5000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80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857501" y="696517"/>
            <a:ext cx="350043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Мезодерма первичной почки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571876" y="1821658"/>
            <a:ext cx="207168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Половые тяжи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3286125" y="2786069"/>
            <a:ext cx="257175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err="1"/>
              <a:t>Бипотенциальная</a:t>
            </a:r>
            <a:r>
              <a:rPr lang="ru-RU" dirty="0"/>
              <a:t> гонада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971600" y="4298641"/>
            <a:ext cx="1143000" cy="369332"/>
          </a:xfrm>
          <a:prstGeom prst="rect">
            <a:avLst/>
          </a:prstGeom>
          <a:solidFill>
            <a:srgbClr val="FF66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/>
              <a:t>Яичник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6084168" y="4125517"/>
            <a:ext cx="1261805" cy="369332"/>
          </a:xfrm>
          <a:prstGeom prst="rect">
            <a:avLst/>
          </a:prstGeom>
          <a:solidFill>
            <a:srgbClr val="99FF66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/>
              <a:t>Семенник</a:t>
            </a:r>
          </a:p>
        </p:txBody>
      </p:sp>
      <p:cxnSp>
        <p:nvCxnSpPr>
          <p:cNvPr id="12295" name="Прямая со стрелкой 7"/>
          <p:cNvCxnSpPr>
            <a:cxnSpLocks noChangeShapeType="1"/>
            <a:stCxn id="12290" idx="2"/>
            <a:endCxn id="12291" idx="0"/>
          </p:cNvCxnSpPr>
          <p:nvPr/>
        </p:nvCxnSpPr>
        <p:spPr bwMode="auto">
          <a:xfrm>
            <a:off x="4607720" y="1065849"/>
            <a:ext cx="0" cy="75580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6" name="Прямая со стрелкой 12"/>
          <p:cNvCxnSpPr>
            <a:cxnSpLocks noChangeShapeType="1"/>
            <a:stCxn id="12291" idx="2"/>
            <a:endCxn id="12292" idx="0"/>
          </p:cNvCxnSpPr>
          <p:nvPr/>
        </p:nvCxnSpPr>
        <p:spPr bwMode="auto">
          <a:xfrm flipH="1">
            <a:off x="4572000" y="2190990"/>
            <a:ext cx="35720" cy="59507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7" name="Прямая со стрелкой 17"/>
          <p:cNvCxnSpPr>
            <a:cxnSpLocks noChangeShapeType="1"/>
            <a:stCxn id="12292" idx="2"/>
            <a:endCxn id="12303" idx="1"/>
          </p:cNvCxnSpPr>
          <p:nvPr/>
        </p:nvCxnSpPr>
        <p:spPr bwMode="auto">
          <a:xfrm>
            <a:off x="4572000" y="3432400"/>
            <a:ext cx="642946" cy="23484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8" name="Прямая со стрелкой 19"/>
          <p:cNvCxnSpPr>
            <a:cxnSpLocks noChangeShapeType="1"/>
            <a:endCxn id="12306" idx="0"/>
          </p:cNvCxnSpPr>
          <p:nvPr/>
        </p:nvCxnSpPr>
        <p:spPr bwMode="auto">
          <a:xfrm flipH="1">
            <a:off x="3107522" y="3429001"/>
            <a:ext cx="1500996" cy="16074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299" name="TextBox 20"/>
          <p:cNvSpPr txBox="1">
            <a:spLocks noChangeArrowheads="1"/>
          </p:cNvSpPr>
          <p:nvPr/>
        </p:nvSpPr>
        <p:spPr bwMode="auto">
          <a:xfrm>
            <a:off x="3070102" y="1393033"/>
            <a:ext cx="121614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WT-1, SF-1</a:t>
            </a:r>
            <a:endParaRPr lang="ru-RU" dirty="0"/>
          </a:p>
        </p:txBody>
      </p:sp>
      <p:sp>
        <p:nvSpPr>
          <p:cNvPr id="12300" name="TextBox 21"/>
          <p:cNvSpPr txBox="1">
            <a:spLocks noChangeArrowheads="1"/>
          </p:cNvSpPr>
          <p:nvPr/>
        </p:nvSpPr>
        <p:spPr bwMode="auto">
          <a:xfrm>
            <a:off x="3070102" y="2250283"/>
            <a:ext cx="121614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WT-1, SF-1</a:t>
            </a:r>
            <a:endParaRPr lang="ru-RU" dirty="0"/>
          </a:p>
        </p:txBody>
      </p:sp>
      <p:sp>
        <p:nvSpPr>
          <p:cNvPr id="12301" name="TextBox 22"/>
          <p:cNvSpPr txBox="1">
            <a:spLocks noChangeArrowheads="1"/>
          </p:cNvSpPr>
          <p:nvPr/>
        </p:nvSpPr>
        <p:spPr bwMode="auto">
          <a:xfrm>
            <a:off x="5652132" y="2355727"/>
            <a:ext cx="928697" cy="36933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DAX1, </a:t>
            </a:r>
            <a:endParaRPr lang="ru-RU" dirty="0"/>
          </a:p>
        </p:txBody>
      </p:sp>
      <p:sp>
        <p:nvSpPr>
          <p:cNvPr id="12302" name="TextBox 23"/>
          <p:cNvSpPr txBox="1">
            <a:spLocks noChangeArrowheads="1"/>
          </p:cNvSpPr>
          <p:nvPr/>
        </p:nvSpPr>
        <p:spPr bwMode="auto">
          <a:xfrm>
            <a:off x="971600" y="3867895"/>
            <a:ext cx="1143000" cy="36933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DAX-1</a:t>
            </a:r>
            <a:endParaRPr lang="ru-RU" dirty="0"/>
          </a:p>
        </p:txBody>
      </p:sp>
      <p:sp>
        <p:nvSpPr>
          <p:cNvPr id="12303" name="TextBox 24"/>
          <p:cNvSpPr txBox="1">
            <a:spLocks noChangeArrowheads="1"/>
          </p:cNvSpPr>
          <p:nvPr/>
        </p:nvSpPr>
        <p:spPr bwMode="auto">
          <a:xfrm>
            <a:off x="5214946" y="3482579"/>
            <a:ext cx="928687" cy="369332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SRY</a:t>
            </a:r>
            <a:endParaRPr lang="ru-RU"/>
          </a:p>
        </p:txBody>
      </p:sp>
      <p:sp>
        <p:nvSpPr>
          <p:cNvPr id="12304" name="TextBox 25"/>
          <p:cNvSpPr txBox="1">
            <a:spLocks noChangeArrowheads="1"/>
          </p:cNvSpPr>
          <p:nvPr/>
        </p:nvSpPr>
        <p:spPr bwMode="auto">
          <a:xfrm>
            <a:off x="6500826" y="3482579"/>
            <a:ext cx="1023505" cy="36933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SOX-9 </a:t>
            </a:r>
            <a:endParaRPr lang="ru-RU"/>
          </a:p>
        </p:txBody>
      </p:sp>
      <p:sp>
        <p:nvSpPr>
          <p:cNvPr id="12305" name="Прямоугольник 26"/>
          <p:cNvSpPr>
            <a:spLocks noChangeArrowheads="1"/>
          </p:cNvSpPr>
          <p:nvPr/>
        </p:nvSpPr>
        <p:spPr bwMode="auto">
          <a:xfrm>
            <a:off x="7542000" y="967116"/>
            <a:ext cx="1619665" cy="300082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dirty="0"/>
              <a:t>Гены </a:t>
            </a:r>
            <a:r>
              <a:rPr lang="en-US" sz="1350" dirty="0"/>
              <a:t>Y-</a:t>
            </a:r>
            <a:r>
              <a:rPr lang="ru-RU" sz="1350" dirty="0"/>
              <a:t>хромосомы</a:t>
            </a:r>
          </a:p>
        </p:txBody>
      </p:sp>
      <p:sp>
        <p:nvSpPr>
          <p:cNvPr id="12306" name="TextBox 27"/>
          <p:cNvSpPr txBox="1">
            <a:spLocks noChangeArrowheads="1"/>
          </p:cNvSpPr>
          <p:nvPr/>
        </p:nvSpPr>
        <p:spPr bwMode="auto">
          <a:xfrm>
            <a:off x="2071671" y="3589742"/>
            <a:ext cx="2071702" cy="36933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Wnt4</a:t>
            </a:r>
            <a:r>
              <a:rPr lang="ru-RU" dirty="0"/>
              <a:t> , </a:t>
            </a:r>
            <a:r>
              <a:rPr lang="en-US" dirty="0"/>
              <a:t>R</a:t>
            </a:r>
            <a:r>
              <a:rPr lang="ru-RU" dirty="0"/>
              <a:t>-</a:t>
            </a:r>
            <a:r>
              <a:rPr lang="ru-RU" dirty="0" err="1"/>
              <a:t>спондин</a:t>
            </a:r>
            <a:endParaRPr lang="ru-RU" dirty="0"/>
          </a:p>
        </p:txBody>
      </p:sp>
      <p:sp>
        <p:nvSpPr>
          <p:cNvPr id="12307" name="Text Box 112"/>
          <p:cNvSpPr txBox="1">
            <a:spLocks noChangeArrowheads="1"/>
          </p:cNvSpPr>
          <p:nvPr/>
        </p:nvSpPr>
        <p:spPr bwMode="auto">
          <a:xfrm>
            <a:off x="7542000" y="704995"/>
            <a:ext cx="1601996" cy="30008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dirty="0"/>
              <a:t>Гены Х-хромосомы</a:t>
            </a:r>
          </a:p>
        </p:txBody>
      </p:sp>
      <p:sp>
        <p:nvSpPr>
          <p:cNvPr id="12308" name="Text Box 111"/>
          <p:cNvSpPr txBox="1">
            <a:spLocks noChangeArrowheads="1"/>
          </p:cNvSpPr>
          <p:nvPr/>
        </p:nvSpPr>
        <p:spPr bwMode="auto">
          <a:xfrm>
            <a:off x="7542000" y="1220509"/>
            <a:ext cx="1584323" cy="30008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350" dirty="0"/>
              <a:t>Гены </a:t>
            </a:r>
            <a:r>
              <a:rPr lang="ru-RU" sz="1350" dirty="0" err="1"/>
              <a:t>аутосом</a:t>
            </a:r>
            <a:endParaRPr lang="ru-RU" sz="1350" dirty="0"/>
          </a:p>
        </p:txBody>
      </p:sp>
      <p:sp>
        <p:nvSpPr>
          <p:cNvPr id="12309" name="TextBox 30"/>
          <p:cNvSpPr txBox="1"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Образование пола гонад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6217" y="2355727"/>
            <a:ext cx="928694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SOX-9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7270750" y="2678911"/>
            <a:ext cx="1873250" cy="800339"/>
            <a:chOff x="6804025" y="2133600"/>
            <a:chExt cx="1873250" cy="106711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4" name="Text Box 197"/>
            <p:cNvSpPr txBox="1">
              <a:spLocks noChangeArrowheads="1"/>
            </p:cNvSpPr>
            <p:nvPr/>
          </p:nvSpPr>
          <p:spPr bwMode="auto">
            <a:xfrm>
              <a:off x="7092950" y="2133600"/>
              <a:ext cx="936625" cy="369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/>
                <a:t>Гипотеза:</a:t>
              </a:r>
            </a:p>
          </p:txBody>
        </p:sp>
        <p:sp>
          <p:nvSpPr>
            <p:cNvPr id="25" name="Line 198"/>
            <p:cNvSpPr>
              <a:spLocks noChangeShapeType="1"/>
            </p:cNvSpPr>
            <p:nvPr/>
          </p:nvSpPr>
          <p:spPr bwMode="auto">
            <a:xfrm>
              <a:off x="7092950" y="2997200"/>
              <a:ext cx="100806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199"/>
            <p:cNvSpPr>
              <a:spLocks noChangeShapeType="1"/>
            </p:cNvSpPr>
            <p:nvPr/>
          </p:nvSpPr>
          <p:spPr bwMode="auto">
            <a:xfrm flipV="1">
              <a:off x="7956550" y="2852738"/>
              <a:ext cx="0" cy="14446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00"/>
            <p:cNvSpPr>
              <a:spLocks noChangeShapeType="1"/>
            </p:cNvSpPr>
            <p:nvPr/>
          </p:nvSpPr>
          <p:spPr bwMode="auto">
            <a:xfrm>
              <a:off x="7956550" y="2852738"/>
              <a:ext cx="144463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Text Box 201"/>
            <p:cNvSpPr txBox="1">
              <a:spLocks noChangeArrowheads="1"/>
            </p:cNvSpPr>
            <p:nvPr/>
          </p:nvSpPr>
          <p:spPr bwMode="auto">
            <a:xfrm>
              <a:off x="8172450" y="2708275"/>
              <a:ext cx="504825" cy="492442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 dirty="0"/>
                <a:t>мРНК </a:t>
              </a:r>
              <a:r>
                <a:rPr lang="en-US" sz="1200" dirty="0"/>
                <a:t>Sox9</a:t>
              </a:r>
              <a:endParaRPr lang="ru-RU" sz="1200" dirty="0"/>
            </a:p>
          </p:txBody>
        </p:sp>
        <p:sp>
          <p:nvSpPr>
            <p:cNvPr id="29" name="Text Box 202"/>
            <p:cNvSpPr txBox="1">
              <a:spLocks noChangeArrowheads="1"/>
            </p:cNvSpPr>
            <p:nvPr/>
          </p:nvSpPr>
          <p:spPr bwMode="auto">
            <a:xfrm>
              <a:off x="7308850" y="2492371"/>
              <a:ext cx="504825" cy="246221"/>
            </a:xfrm>
            <a:prstGeom prst="rect">
              <a:avLst/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/>
                <a:t>DAX-1</a:t>
              </a:r>
              <a:endParaRPr lang="ru-RU" sz="1200" dirty="0"/>
            </a:p>
          </p:txBody>
        </p:sp>
        <p:sp>
          <p:nvSpPr>
            <p:cNvPr id="30" name="Line 203"/>
            <p:cNvSpPr>
              <a:spLocks noChangeShapeType="1"/>
            </p:cNvSpPr>
            <p:nvPr/>
          </p:nvSpPr>
          <p:spPr bwMode="auto">
            <a:xfrm>
              <a:off x="7596188" y="2708275"/>
              <a:ext cx="0" cy="215900"/>
            </a:xfrm>
            <a:prstGeom prst="line">
              <a:avLst/>
            </a:prstGeom>
            <a:grp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204"/>
            <p:cNvSpPr>
              <a:spLocks noChangeShapeType="1"/>
            </p:cNvSpPr>
            <p:nvPr/>
          </p:nvSpPr>
          <p:spPr bwMode="auto">
            <a:xfrm>
              <a:off x="7524750" y="2924175"/>
              <a:ext cx="142875" cy="0"/>
            </a:xfrm>
            <a:prstGeom prst="line">
              <a:avLst/>
            </a:prstGeom>
            <a:grp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Line 205"/>
            <p:cNvSpPr>
              <a:spLocks noChangeShapeType="1"/>
            </p:cNvSpPr>
            <p:nvPr/>
          </p:nvSpPr>
          <p:spPr bwMode="auto">
            <a:xfrm>
              <a:off x="7164388" y="2781300"/>
              <a:ext cx="360362" cy="0"/>
            </a:xfrm>
            <a:prstGeom prst="line">
              <a:avLst/>
            </a:prstGeom>
            <a:grp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206"/>
            <p:cNvSpPr>
              <a:spLocks noChangeShapeType="1"/>
            </p:cNvSpPr>
            <p:nvPr/>
          </p:nvSpPr>
          <p:spPr bwMode="auto">
            <a:xfrm>
              <a:off x="7524750" y="2708275"/>
              <a:ext cx="0" cy="144463"/>
            </a:xfrm>
            <a:prstGeom prst="line">
              <a:avLst/>
            </a:prstGeom>
            <a:grp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Text Box 207"/>
            <p:cNvSpPr txBox="1">
              <a:spLocks noChangeArrowheads="1"/>
            </p:cNvSpPr>
            <p:nvPr/>
          </p:nvSpPr>
          <p:spPr bwMode="auto">
            <a:xfrm>
              <a:off x="6804025" y="2708271"/>
              <a:ext cx="288925" cy="2462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/>
                <a:t>Sry</a:t>
              </a:r>
              <a:endParaRPr lang="ru-RU" sz="1200"/>
            </a:p>
          </p:txBody>
        </p:sp>
      </p:grpSp>
      <p:cxnSp>
        <p:nvCxnSpPr>
          <p:cNvPr id="37" name="Прямая со стрелкой 36"/>
          <p:cNvCxnSpPr>
            <a:stCxn id="12303" idx="3"/>
            <a:endCxn id="12304" idx="1"/>
          </p:cNvCxnSpPr>
          <p:nvPr/>
        </p:nvCxnSpPr>
        <p:spPr>
          <a:xfrm>
            <a:off x="6143633" y="3667245"/>
            <a:ext cx="357193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cxnSpLocks/>
            <a:stCxn id="12304" idx="2"/>
            <a:endCxn id="12294" idx="0"/>
          </p:cNvCxnSpPr>
          <p:nvPr/>
        </p:nvCxnSpPr>
        <p:spPr>
          <a:xfrm flipH="1">
            <a:off x="6715071" y="3851911"/>
            <a:ext cx="297508" cy="273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580113" y="3813888"/>
            <a:ext cx="792088" cy="3240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6084168" y="2733768"/>
            <a:ext cx="0" cy="7560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940153" y="2733768"/>
            <a:ext cx="3600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7012579" y="3828827"/>
            <a:ext cx="1491786" cy="571905"/>
          </a:xfrm>
          <a:custGeom>
            <a:avLst/>
            <a:gdLst>
              <a:gd name="connsiteX0" fmla="*/ 0 w 1340069"/>
              <a:gd name="connsiteY0" fmla="*/ 0 h 998483"/>
              <a:gd name="connsiteX1" fmla="*/ 536028 w 1340069"/>
              <a:gd name="connsiteY1" fmla="*/ 835573 h 998483"/>
              <a:gd name="connsiteX2" fmla="*/ 1340069 w 1340069"/>
              <a:gd name="connsiteY2" fmla="*/ 977462 h 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0069" h="998483">
                <a:moveTo>
                  <a:pt x="0" y="0"/>
                </a:moveTo>
                <a:cubicBezTo>
                  <a:pt x="156341" y="336331"/>
                  <a:pt x="312683" y="672663"/>
                  <a:pt x="536028" y="835573"/>
                </a:cubicBezTo>
                <a:cubicBezTo>
                  <a:pt x="759373" y="998483"/>
                  <a:pt x="1049721" y="987972"/>
                  <a:pt x="1340069" y="977462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8532441" y="4191931"/>
            <a:ext cx="611560" cy="369332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АМГ</a:t>
            </a:r>
          </a:p>
        </p:txBody>
      </p:sp>
      <p:cxnSp>
        <p:nvCxnSpPr>
          <p:cNvPr id="46" name="Прямая со стрелкой 45"/>
          <p:cNvCxnSpPr>
            <a:stCxn id="12306" idx="1"/>
            <a:endCxn id="12302" idx="0"/>
          </p:cNvCxnSpPr>
          <p:nvPr/>
        </p:nvCxnSpPr>
        <p:spPr>
          <a:xfrm flipH="1">
            <a:off x="1543100" y="3774408"/>
            <a:ext cx="528571" cy="934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038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478"/>
            <a:ext cx="9144000" cy="85725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100" b="1" dirty="0">
                <a:solidFill>
                  <a:schemeClr val="bg1"/>
                </a:solidFill>
              </a:rPr>
              <a:t>Основы образования пола гонад и соматического пола млекопитающих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125131"/>
            <a:ext cx="8643998" cy="3657600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b="1" dirty="0"/>
              <a:t>Генотипическая половая дифференцировка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b="1" dirty="0"/>
              <a:t>(первичный пол):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accent2"/>
                </a:solidFill>
              </a:rPr>
              <a:t>     </a:t>
            </a:r>
            <a:r>
              <a:rPr lang="ru-RU" sz="2800" b="1" dirty="0">
                <a:solidFill>
                  <a:srgbClr val="0070C0"/>
                </a:solidFill>
              </a:rPr>
              <a:t>Присутствие </a:t>
            </a:r>
            <a:r>
              <a:rPr lang="en-US" sz="2800" b="1" dirty="0">
                <a:solidFill>
                  <a:srgbClr val="0070C0"/>
                </a:solidFill>
              </a:rPr>
              <a:t>Y-</a:t>
            </a:r>
            <a:r>
              <a:rPr lang="ru-RU" sz="2800" b="1" dirty="0">
                <a:solidFill>
                  <a:srgbClr val="0070C0"/>
                </a:solidFill>
              </a:rPr>
              <a:t>хромосомы </a:t>
            </a: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→семенник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     Отсутствие </a:t>
            </a:r>
            <a:r>
              <a:rPr lang="en-US" sz="2800" b="1" dirty="0">
                <a:solidFill>
                  <a:srgbClr val="FF0000"/>
                </a:solidFill>
              </a:rPr>
              <a:t>Y-</a:t>
            </a:r>
            <a:r>
              <a:rPr lang="ru-RU" sz="2800" b="1" dirty="0">
                <a:solidFill>
                  <a:srgbClr val="FF0000"/>
                </a:solidFill>
              </a:rPr>
              <a:t>хромосомы 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→яичник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b="1" dirty="0"/>
              <a:t>Фенотипическая </a:t>
            </a:r>
            <a:r>
              <a:rPr lang="en-US" b="1" dirty="0"/>
              <a:t>(</a:t>
            </a:r>
            <a:r>
              <a:rPr lang="ru-RU" b="1" dirty="0"/>
              <a:t>соматическая</a:t>
            </a:r>
            <a:r>
              <a:rPr lang="en-US" b="1" dirty="0"/>
              <a:t>) </a:t>
            </a:r>
            <a:r>
              <a:rPr lang="ru-RU" b="1" dirty="0"/>
              <a:t>половая дифференцировка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b="1" dirty="0"/>
              <a:t>(вторичный пол):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70C0"/>
                </a:solidFill>
              </a:rPr>
              <a:t>Присутствие АМГ и андрогенов – мужской фенотип</a:t>
            </a:r>
            <a:endParaRPr lang="ru-RU" sz="2800" b="1" dirty="0">
              <a:solidFill>
                <a:srgbClr val="0070C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Отсутствие АМГ и андрогенов – женский фенотип</a:t>
            </a:r>
            <a:endParaRPr lang="ru-RU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4334"/>
            <a:ext cx="9144000" cy="77155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Зависимые от пола особенности формирования половых признаков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23FB230-5DAB-471E-851E-A1904E42E9B2}"/>
              </a:ext>
            </a:extLst>
          </p:cNvPr>
          <p:cNvGrpSpPr/>
          <p:nvPr/>
        </p:nvGrpSpPr>
        <p:grpSpPr>
          <a:xfrm>
            <a:off x="683569" y="1275607"/>
            <a:ext cx="8239071" cy="3656892"/>
            <a:chOff x="-303121" y="1295015"/>
            <a:chExt cx="10478782" cy="3058039"/>
          </a:xfrm>
        </p:grpSpPr>
        <p:sp>
          <p:nvSpPr>
            <p:cNvPr id="15363" name="Text Box 3"/>
            <p:cNvSpPr txBox="1">
              <a:spLocks noChangeArrowheads="1"/>
            </p:cNvSpPr>
            <p:nvPr/>
          </p:nvSpPr>
          <p:spPr bwMode="auto">
            <a:xfrm>
              <a:off x="1000098" y="1375497"/>
              <a:ext cx="1841340" cy="283112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dirty="0"/>
                <a:t>Женский пол</a:t>
              </a:r>
            </a:p>
          </p:txBody>
        </p:sp>
        <p:sp>
          <p:nvSpPr>
            <p:cNvPr id="15364" name="Text Box 4"/>
            <p:cNvSpPr txBox="1">
              <a:spLocks noChangeArrowheads="1"/>
            </p:cNvSpPr>
            <p:nvPr/>
          </p:nvSpPr>
          <p:spPr bwMode="auto">
            <a:xfrm>
              <a:off x="63211" y="1933611"/>
              <a:ext cx="3068123" cy="283112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/>
                <a:t>Хромосомный пол (ХХ)</a:t>
              </a:r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-303121" y="2755335"/>
              <a:ext cx="2293819" cy="489012"/>
            </a:xfrm>
            <a:prstGeom prst="rect">
              <a:avLst/>
            </a:prstGeom>
            <a:solidFill>
              <a:srgbClr val="FF66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/>
                <a:t>Женские половые признаки</a:t>
              </a:r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2148298" y="2689147"/>
              <a:ext cx="2110169" cy="489012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/>
                <a:t>Женский пол гонад = яичники</a:t>
              </a:r>
            </a:p>
          </p:txBody>
        </p:sp>
        <p:sp>
          <p:nvSpPr>
            <p:cNvPr id="15367" name="Line 10"/>
            <p:cNvSpPr>
              <a:spLocks noChangeShapeType="1"/>
            </p:cNvSpPr>
            <p:nvPr/>
          </p:nvSpPr>
          <p:spPr bwMode="auto">
            <a:xfrm flipH="1">
              <a:off x="938963" y="2212621"/>
              <a:ext cx="689944" cy="540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>
              <a:off x="1628907" y="2231525"/>
              <a:ext cx="885281" cy="4488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15369" name="Text Box 12"/>
            <p:cNvSpPr txBox="1">
              <a:spLocks noChangeArrowheads="1"/>
            </p:cNvSpPr>
            <p:nvPr/>
          </p:nvSpPr>
          <p:spPr bwMode="auto">
            <a:xfrm>
              <a:off x="-59606" y="3497396"/>
              <a:ext cx="4392488" cy="424669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/>
                <a:t>Женские половые гормоны  (</a:t>
              </a:r>
              <a:r>
                <a:rPr lang="ru-RU" sz="1100" dirty="0" err="1"/>
                <a:t>эстрогены,прогестины</a:t>
              </a:r>
              <a:r>
                <a:rPr lang="ru-RU" sz="1100" dirty="0"/>
                <a:t> </a:t>
              </a:r>
              <a:r>
                <a:rPr lang="ru-RU" sz="1600" dirty="0"/>
                <a:t>(регуляция)</a:t>
              </a:r>
            </a:p>
          </p:txBody>
        </p:sp>
        <p:sp>
          <p:nvSpPr>
            <p:cNvPr id="15370" name="Line 13"/>
            <p:cNvSpPr>
              <a:spLocks noChangeShapeType="1"/>
            </p:cNvSpPr>
            <p:nvPr/>
          </p:nvSpPr>
          <p:spPr bwMode="auto">
            <a:xfrm>
              <a:off x="2362200" y="18288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15371" name="Text Box 14"/>
            <p:cNvSpPr txBox="1">
              <a:spLocks noChangeArrowheads="1"/>
            </p:cNvSpPr>
            <p:nvPr/>
          </p:nvSpPr>
          <p:spPr bwMode="auto">
            <a:xfrm>
              <a:off x="6705156" y="1295015"/>
              <a:ext cx="2057399" cy="283112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dirty="0">
                  <a:solidFill>
                    <a:schemeClr val="bg1"/>
                  </a:solidFill>
                </a:rPr>
                <a:t>Мужской пол</a:t>
              </a:r>
            </a:p>
          </p:txBody>
        </p:sp>
        <p:sp>
          <p:nvSpPr>
            <p:cNvPr id="15372" name="Text Box 15"/>
            <p:cNvSpPr txBox="1">
              <a:spLocks noChangeArrowheads="1"/>
            </p:cNvSpPr>
            <p:nvPr/>
          </p:nvSpPr>
          <p:spPr bwMode="auto">
            <a:xfrm>
              <a:off x="6206966" y="1673760"/>
              <a:ext cx="2857491" cy="283112"/>
            </a:xfrm>
            <a:prstGeom prst="rect">
              <a:avLst/>
            </a:prstGeom>
            <a:gradFill>
              <a:gsLst>
                <a:gs pos="0">
                  <a:srgbClr val="DDEBCF"/>
                </a:gs>
                <a:gs pos="50000">
                  <a:srgbClr val="FF99FF"/>
                </a:gs>
                <a:gs pos="100000">
                  <a:srgbClr val="156B13"/>
                </a:gs>
              </a:gsLst>
              <a:lin ang="5400000" scaled="0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/>
                <a:t>Хромосомный пол (Х</a:t>
              </a:r>
              <a:r>
                <a:rPr lang="en-US" sz="1600" b="1" dirty="0"/>
                <a:t>Y</a:t>
              </a:r>
              <a:r>
                <a:rPr lang="ru-RU" sz="1600" b="1" dirty="0"/>
                <a:t>)</a:t>
              </a:r>
            </a:p>
          </p:txBody>
        </p:sp>
        <p:sp>
          <p:nvSpPr>
            <p:cNvPr id="15373" name="Text Box 17"/>
            <p:cNvSpPr txBox="1">
              <a:spLocks noChangeArrowheads="1"/>
            </p:cNvSpPr>
            <p:nvPr/>
          </p:nvSpPr>
          <p:spPr bwMode="auto">
            <a:xfrm>
              <a:off x="6323717" y="2526520"/>
              <a:ext cx="2820283" cy="4890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/>
                <a:t>Мужской пол гонад = семенники</a:t>
              </a:r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 flipH="1">
              <a:off x="7841929" y="2231526"/>
              <a:ext cx="0" cy="2949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15375" name="Text Box 20"/>
            <p:cNvSpPr txBox="1">
              <a:spLocks noChangeArrowheads="1"/>
            </p:cNvSpPr>
            <p:nvPr/>
          </p:nvSpPr>
          <p:spPr bwMode="auto">
            <a:xfrm>
              <a:off x="5558170" y="4044204"/>
              <a:ext cx="4617491" cy="308850"/>
            </a:xfrm>
            <a:prstGeom prst="rect">
              <a:avLst/>
            </a:prstGeom>
            <a:solidFill>
              <a:srgbClr val="99FF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/>
                <a:t>Мужские половые признаки</a:t>
              </a:r>
            </a:p>
          </p:txBody>
        </p:sp>
        <p:sp>
          <p:nvSpPr>
            <p:cNvPr id="15376" name="Text Box 21"/>
            <p:cNvSpPr txBox="1">
              <a:spLocks noChangeArrowheads="1"/>
            </p:cNvSpPr>
            <p:nvPr/>
          </p:nvSpPr>
          <p:spPr bwMode="auto">
            <a:xfrm>
              <a:off x="5661092" y="3175655"/>
              <a:ext cx="4295757" cy="591963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Мужские половые гормоны</a:t>
              </a:r>
            </a:p>
            <a:p>
              <a:pPr algn="ctr"/>
              <a:r>
                <a:rPr lang="ru-RU" sz="2000" b="1" dirty="0"/>
                <a:t>ДЕЙСТВУЮТ (их много)</a:t>
              </a:r>
            </a:p>
          </p:txBody>
        </p:sp>
        <p:sp>
          <p:nvSpPr>
            <p:cNvPr id="15377" name="Line 22"/>
            <p:cNvSpPr>
              <a:spLocks noChangeShapeType="1"/>
            </p:cNvSpPr>
            <p:nvPr/>
          </p:nvSpPr>
          <p:spPr bwMode="auto">
            <a:xfrm>
              <a:off x="7841929" y="2947636"/>
              <a:ext cx="0" cy="24345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15378" name="Line 23"/>
            <p:cNvSpPr>
              <a:spLocks noChangeShapeType="1"/>
            </p:cNvSpPr>
            <p:nvPr/>
          </p:nvSpPr>
          <p:spPr bwMode="auto">
            <a:xfrm>
              <a:off x="7841929" y="3751311"/>
              <a:ext cx="0" cy="2928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15380" name="Line 25"/>
            <p:cNvSpPr>
              <a:spLocks noChangeShapeType="1"/>
            </p:cNvSpPr>
            <p:nvPr/>
          </p:nvSpPr>
          <p:spPr bwMode="auto">
            <a:xfrm flipV="1">
              <a:off x="2021217" y="3184575"/>
              <a:ext cx="1213509" cy="308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15381" name="Line 26"/>
            <p:cNvSpPr>
              <a:spLocks noChangeShapeType="1"/>
            </p:cNvSpPr>
            <p:nvPr/>
          </p:nvSpPr>
          <p:spPr bwMode="auto">
            <a:xfrm flipH="1" flipV="1">
              <a:off x="777187" y="3249331"/>
              <a:ext cx="1213510" cy="2439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 sz="11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01480" y="1951011"/>
              <a:ext cx="2726252" cy="28311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Ген </a:t>
              </a:r>
              <a:r>
                <a:rPr lang="en-US" sz="1600" dirty="0"/>
                <a:t>SRY</a:t>
              </a:r>
              <a:r>
                <a:rPr lang="ru-RU" sz="1600" dirty="0"/>
                <a:t> </a:t>
              </a:r>
              <a:r>
                <a:rPr lang="en-US" sz="1600" dirty="0"/>
                <a:t>Y-</a:t>
              </a:r>
              <a:r>
                <a:rPr lang="ru-RU" sz="1600" dirty="0"/>
                <a:t>хромосомы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97577" y="1521811"/>
              <a:ext cx="2143141" cy="1106712"/>
            </a:xfrm>
            <a:prstGeom prst="rect">
              <a:avLst/>
            </a:prstGeom>
            <a:gradFill flip="none" rotWithShape="1">
              <a:gsLst>
                <a:gs pos="0">
                  <a:srgbClr val="FFCCFF"/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Одинаковые у обоих полов  </a:t>
              </a:r>
              <a:r>
                <a:rPr lang="ru-RU" sz="1600" b="1" dirty="0"/>
                <a:t>предшественники половых желез</a:t>
              </a:r>
            </a:p>
          </p:txBody>
        </p:sp>
        <p:cxnSp>
          <p:nvCxnSpPr>
            <p:cNvPr id="32" name="Прямая со стрелкой 31"/>
            <p:cNvCxnSpPr>
              <a:cxnSpLocks/>
              <a:stCxn id="25" idx="1"/>
              <a:endCxn id="15364" idx="3"/>
            </p:cNvCxnSpPr>
            <p:nvPr/>
          </p:nvCxnSpPr>
          <p:spPr>
            <a:xfrm flipH="1">
              <a:off x="3131333" y="2075167"/>
              <a:ext cx="46624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>
              <a:cxnSpLocks/>
              <a:stCxn id="25" idx="3"/>
              <a:endCxn id="22" idx="1"/>
            </p:cNvCxnSpPr>
            <p:nvPr/>
          </p:nvCxnSpPr>
          <p:spPr>
            <a:xfrm>
              <a:off x="5740718" y="2075167"/>
              <a:ext cx="560762" cy="17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8825C35-DBB8-4EE0-90B9-23514034C6D4}"/>
              </a:ext>
            </a:extLst>
          </p:cNvPr>
          <p:cNvSpPr txBox="1"/>
          <p:nvPr/>
        </p:nvSpPr>
        <p:spPr>
          <a:xfrm>
            <a:off x="491548" y="3860260"/>
            <a:ext cx="4355976" cy="1231106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Женские половые гормоны в эмбриогенезе </a:t>
            </a:r>
            <a:r>
              <a:rPr lang="ru-RU" sz="3600" b="1" dirty="0"/>
              <a:t>не</a:t>
            </a:r>
            <a:r>
              <a:rPr lang="ru-RU" sz="2800" b="1" dirty="0"/>
              <a:t> действуют</a:t>
            </a:r>
          </a:p>
          <a:p>
            <a:r>
              <a:rPr lang="ru-RU" dirty="0"/>
              <a:t>(их мало)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F8380AD-6E11-4895-9162-A0D2F8E2883D}"/>
              </a:ext>
            </a:extLst>
          </p:cNvPr>
          <p:cNvCxnSpPr>
            <a:cxnSpLocks/>
          </p:cNvCxnSpPr>
          <p:nvPr/>
        </p:nvCxnSpPr>
        <p:spPr>
          <a:xfrm>
            <a:off x="2861430" y="3579772"/>
            <a:ext cx="242562" cy="212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3CE9716-9496-429C-85FC-4EC64C233EF5}"/>
              </a:ext>
            </a:extLst>
          </p:cNvPr>
          <p:cNvCxnSpPr>
            <a:cxnSpLocks/>
          </p:cNvCxnSpPr>
          <p:nvPr/>
        </p:nvCxnSpPr>
        <p:spPr>
          <a:xfrm flipH="1">
            <a:off x="1858100" y="3713019"/>
            <a:ext cx="390268" cy="120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748BAF3-8BEE-49EA-8919-5DA91E40888D}"/>
              </a:ext>
            </a:extLst>
          </p:cNvPr>
          <p:cNvCxnSpPr>
            <a:cxnSpLocks/>
          </p:cNvCxnSpPr>
          <p:nvPr/>
        </p:nvCxnSpPr>
        <p:spPr>
          <a:xfrm flipV="1">
            <a:off x="2789210" y="3673992"/>
            <a:ext cx="389040" cy="36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446BC46-5AFE-42C6-9675-ADCDFDCF46BD}"/>
              </a:ext>
            </a:extLst>
          </p:cNvPr>
          <p:cNvCxnSpPr>
            <a:cxnSpLocks/>
          </p:cNvCxnSpPr>
          <p:nvPr/>
        </p:nvCxnSpPr>
        <p:spPr>
          <a:xfrm flipH="1">
            <a:off x="2002680" y="3665989"/>
            <a:ext cx="147433" cy="1992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59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735808"/>
            <a:ext cx="1295400" cy="12418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3779839" y="1059658"/>
            <a:ext cx="360362" cy="59412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619261" y="844154"/>
            <a:ext cx="2017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Бисексуальная </a:t>
            </a:r>
            <a:r>
              <a:rPr lang="ru-RU" dirty="0" err="1"/>
              <a:t>прегонада</a:t>
            </a:r>
            <a:endParaRPr lang="ru-RU" dirty="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051056" y="1600207"/>
            <a:ext cx="1800225" cy="646331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Герминативные клетки</a:t>
            </a: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3419872" y="2463739"/>
            <a:ext cx="1295400" cy="1241822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283971" y="3795888"/>
            <a:ext cx="2447925" cy="1200329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Дифференцировка и рост потенциально женских производных </a:t>
            </a:r>
            <a:r>
              <a:rPr lang="ru-RU" dirty="0" err="1"/>
              <a:t>Мюллеровых</a:t>
            </a:r>
            <a:r>
              <a:rPr lang="ru-RU" dirty="0"/>
              <a:t> каналов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575557" y="366712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6877050" y="3543300"/>
            <a:ext cx="2266950" cy="1477328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Дифференцировка по женскому типу внешних репродуктивных органов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52753" y="1"/>
            <a:ext cx="9091247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olidFill>
                  <a:schemeClr val="bg1"/>
                </a:solidFill>
              </a:rPr>
              <a:t>Механизм половой дифференцировки по женскому типу</a:t>
            </a:r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>
            <a:off x="3995738" y="2950375"/>
            <a:ext cx="144462" cy="377429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 rot="20305993">
            <a:off x="2586715" y="2310305"/>
            <a:ext cx="1187450" cy="36933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CCFF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err="1"/>
              <a:t>Оогонии</a:t>
            </a:r>
            <a:endParaRPr lang="ru-RU" dirty="0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2915816" y="2031690"/>
            <a:ext cx="216024" cy="3780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635376" y="2895601"/>
            <a:ext cx="215900" cy="215504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3492501" y="3003954"/>
            <a:ext cx="215900" cy="215503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 rot="187385">
            <a:off x="3635376" y="3057526"/>
            <a:ext cx="287338" cy="215504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492501" y="2787260"/>
            <a:ext cx="215900" cy="215503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5364175" y="627461"/>
            <a:ext cx="720725" cy="369332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ХХ</a:t>
            </a: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flipH="1">
            <a:off x="5724131" y="1006080"/>
            <a:ext cx="397" cy="278980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5724526" y="1006078"/>
            <a:ext cx="1511300" cy="25372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>
            <a:off x="3779923" y="1006081"/>
            <a:ext cx="1944613" cy="809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>
            <a:off x="4355977" y="987576"/>
            <a:ext cx="1368152" cy="14401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1331925" y="2787260"/>
            <a:ext cx="1368425" cy="64633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Клетки </a:t>
            </a:r>
            <a:r>
              <a:rPr lang="ru-RU" dirty="0" err="1"/>
              <a:t>гранулезы</a:t>
            </a:r>
            <a:endParaRPr lang="ru-RU" dirty="0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flipV="1">
            <a:off x="2771787" y="3003948"/>
            <a:ext cx="792163" cy="53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flipH="1">
            <a:off x="3357555" y="3219452"/>
            <a:ext cx="422284" cy="9596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2714624" y="4179106"/>
            <a:ext cx="1296987" cy="369332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Эстрогены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3010426" y="1077644"/>
            <a:ext cx="785810" cy="369332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DAX-1</a:t>
            </a:r>
            <a:endParaRPr lang="ru-RU" dirty="0"/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915817" y="483518"/>
            <a:ext cx="2071702" cy="36933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Wnt4</a:t>
            </a:r>
            <a:r>
              <a:rPr lang="ru-RU" dirty="0"/>
              <a:t> , </a:t>
            </a:r>
            <a:r>
              <a:rPr lang="en-US" dirty="0"/>
              <a:t>R</a:t>
            </a:r>
            <a:r>
              <a:rPr lang="ru-RU" dirty="0"/>
              <a:t>-</a:t>
            </a:r>
            <a:r>
              <a:rPr lang="ru-RU" dirty="0" err="1"/>
              <a:t>спондин</a:t>
            </a:r>
            <a:endParaRPr lang="ru-RU" dirty="0"/>
          </a:p>
        </p:txBody>
      </p:sp>
      <p:cxnSp>
        <p:nvCxnSpPr>
          <p:cNvPr id="32" name="Прямая со стрелкой 31"/>
          <p:cNvCxnSpPr>
            <a:stCxn id="30" idx="2"/>
            <a:endCxn id="28" idx="0"/>
          </p:cNvCxnSpPr>
          <p:nvPr/>
        </p:nvCxnSpPr>
        <p:spPr>
          <a:xfrm flipH="1">
            <a:off x="3403331" y="852850"/>
            <a:ext cx="548337" cy="224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3203849" y="2625756"/>
            <a:ext cx="360040" cy="540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 rot="21273615">
            <a:off x="3635720" y="2477104"/>
            <a:ext cx="931888" cy="36933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CCFF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Яичник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4716016" y="1761666"/>
            <a:ext cx="713240" cy="882094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400" dirty="0"/>
              <a:t>SOX1</a:t>
            </a:r>
            <a:endParaRPr lang="ru-RU" sz="1400" dirty="0"/>
          </a:p>
          <a:p>
            <a:pPr algn="ctr"/>
            <a:r>
              <a:rPr lang="ru-RU" sz="1400" dirty="0"/>
              <a:t>SF1</a:t>
            </a:r>
          </a:p>
          <a:p>
            <a:pPr algn="ctr"/>
            <a:r>
              <a:rPr lang="ru-RU" sz="1400" dirty="0"/>
              <a:t>WT1</a:t>
            </a:r>
          </a:p>
          <a:p>
            <a:pPr algn="ctr"/>
            <a:r>
              <a:rPr lang="ru-RU" sz="1400" dirty="0"/>
              <a:t>GATA4</a:t>
            </a:r>
          </a:p>
        </p:txBody>
      </p:sp>
      <p:cxnSp>
        <p:nvCxnSpPr>
          <p:cNvPr id="41" name="Прямая со стрелкой 40"/>
          <p:cNvCxnSpPr>
            <a:stCxn id="28" idx="2"/>
            <a:endCxn id="39" idx="0"/>
          </p:cNvCxnSpPr>
          <p:nvPr/>
        </p:nvCxnSpPr>
        <p:spPr>
          <a:xfrm>
            <a:off x="3403331" y="1446976"/>
            <a:ext cx="1669305" cy="31469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0825" y="4030266"/>
            <a:ext cx="2376488" cy="738664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/>
              <a:t>Регрессия </a:t>
            </a:r>
            <a:r>
              <a:rPr lang="ru-RU" sz="1400" dirty="0" err="1"/>
              <a:t>мюллеровых</a:t>
            </a:r>
            <a:r>
              <a:rPr lang="ru-RU" sz="1400" dirty="0"/>
              <a:t> каналов и случайных </a:t>
            </a:r>
            <a:r>
              <a:rPr lang="ru-RU" sz="1400" dirty="0" err="1"/>
              <a:t>оогониев</a:t>
            </a:r>
            <a:r>
              <a:rPr lang="ru-RU" sz="1400" dirty="0"/>
              <a:t> </a:t>
            </a: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3275856" y="771550"/>
            <a:ext cx="1295400" cy="124182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3779839" y="1059658"/>
            <a:ext cx="360362" cy="59412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63690" y="483519"/>
            <a:ext cx="20177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dirty="0"/>
              <a:t>Бисексуальная </a:t>
            </a:r>
            <a:r>
              <a:rPr lang="ru-RU" sz="1500" dirty="0" err="1"/>
              <a:t>прегонада</a:t>
            </a:r>
            <a:endParaRPr lang="ru-RU" sz="1500" dirty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619675" y="1275608"/>
            <a:ext cx="1800225" cy="55399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500" dirty="0"/>
              <a:t>Герминативные клетки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215074" y="964402"/>
            <a:ext cx="2214578" cy="646331"/>
          </a:xfrm>
          <a:prstGeom prst="rect">
            <a:avLst/>
          </a:prstGeom>
          <a:solidFill>
            <a:srgbClr val="66FF33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Активация гена </a:t>
            </a:r>
            <a:r>
              <a:rPr lang="en-US" dirty="0"/>
              <a:t>SRY Y-</a:t>
            </a:r>
            <a:r>
              <a:rPr lang="ru-RU" dirty="0"/>
              <a:t>хромосомы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3419475" y="2571751"/>
            <a:ext cx="1295400" cy="124182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3492500" y="2733676"/>
            <a:ext cx="1150938" cy="91797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3924301" y="2842029"/>
            <a:ext cx="215900" cy="215503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4067176" y="3003954"/>
            <a:ext cx="215900" cy="215503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3924301" y="3165878"/>
            <a:ext cx="215900" cy="215503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3779839" y="3003954"/>
            <a:ext cx="215900" cy="215503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2339979" y="2680103"/>
            <a:ext cx="1079894" cy="646331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Клетки </a:t>
            </a:r>
            <a:r>
              <a:rPr lang="ru-RU" dirty="0" err="1"/>
              <a:t>Сертоли</a:t>
            </a:r>
            <a:endParaRPr lang="ru-RU" dirty="0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3276600" y="3057531"/>
            <a:ext cx="647700" cy="535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3995738" y="1383512"/>
            <a:ext cx="0" cy="1566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899592" y="1563639"/>
            <a:ext cx="649288" cy="2483644"/>
          </a:xfrm>
          <a:prstGeom prst="curvedRightArrow">
            <a:avLst>
              <a:gd name="adj1" fmla="val 81321"/>
              <a:gd name="adj2" fmla="val 204010"/>
              <a:gd name="adj3" fmla="val 33333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 flipV="1">
            <a:off x="2555777" y="1995687"/>
            <a:ext cx="359668" cy="7024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 rot="-1941656">
            <a:off x="2156633" y="3677692"/>
            <a:ext cx="1800225" cy="369332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err="1"/>
              <a:t>Сперматогонии</a:t>
            </a:r>
            <a:endParaRPr lang="ru-RU" dirty="0"/>
          </a:p>
        </p:txBody>
      </p:sp>
      <p:sp>
        <p:nvSpPr>
          <p:cNvPr id="17428" name="Oval 20"/>
          <p:cNvSpPr>
            <a:spLocks noChangeArrowheads="1"/>
          </p:cNvSpPr>
          <p:nvPr/>
        </p:nvSpPr>
        <p:spPr bwMode="auto">
          <a:xfrm>
            <a:off x="4284675" y="3274219"/>
            <a:ext cx="71437" cy="270272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9" name="Oval 21"/>
          <p:cNvSpPr>
            <a:spLocks noChangeArrowheads="1"/>
          </p:cNvSpPr>
          <p:nvPr/>
        </p:nvSpPr>
        <p:spPr bwMode="auto">
          <a:xfrm>
            <a:off x="4427550" y="3112294"/>
            <a:ext cx="71437" cy="270272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30" name="Oval 22"/>
          <p:cNvSpPr>
            <a:spLocks noChangeArrowheads="1"/>
          </p:cNvSpPr>
          <p:nvPr/>
        </p:nvSpPr>
        <p:spPr bwMode="auto">
          <a:xfrm>
            <a:off x="4140201" y="3381376"/>
            <a:ext cx="71438" cy="270272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31" name="Oval 23"/>
          <p:cNvSpPr>
            <a:spLocks noChangeArrowheads="1"/>
          </p:cNvSpPr>
          <p:nvPr/>
        </p:nvSpPr>
        <p:spPr bwMode="auto">
          <a:xfrm>
            <a:off x="3995740" y="3381376"/>
            <a:ext cx="71437" cy="270272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4788025" y="3075808"/>
            <a:ext cx="1008062" cy="646331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Клетки </a:t>
            </a:r>
            <a:r>
              <a:rPr lang="ru-RU" dirty="0" err="1"/>
              <a:t>Лейдига</a:t>
            </a:r>
            <a:endParaRPr lang="ru-RU" dirty="0"/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 flipH="1" flipV="1">
            <a:off x="4427537" y="3274225"/>
            <a:ext cx="360486" cy="1076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4211638" y="3112294"/>
            <a:ext cx="215900" cy="1071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H="1">
            <a:off x="4644008" y="3939902"/>
            <a:ext cx="432048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3059835" y="4192195"/>
            <a:ext cx="3599737" cy="52322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/>
              <a:t>Дифференцировка и рост потенциально мужских производных </a:t>
            </a:r>
            <a:r>
              <a:rPr lang="ru-RU" sz="1400" dirty="0" err="1"/>
              <a:t>Вольфовых</a:t>
            </a:r>
            <a:r>
              <a:rPr lang="ru-RU" sz="1400" dirty="0"/>
              <a:t> каналов</a:t>
            </a:r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1691680" y="3147815"/>
            <a:ext cx="714380" cy="36933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АМГ</a:t>
            </a: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5076826" y="3759995"/>
            <a:ext cx="1511300" cy="36933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Тестостерон</a:t>
            </a:r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 flipV="1">
            <a:off x="5940155" y="3543302"/>
            <a:ext cx="360645" cy="1805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41" name="Text Box 33"/>
          <p:cNvSpPr txBox="1">
            <a:spLocks noChangeArrowheads="1"/>
          </p:cNvSpPr>
          <p:nvPr/>
        </p:nvSpPr>
        <p:spPr bwMode="auto">
          <a:xfrm>
            <a:off x="6300800" y="3274220"/>
            <a:ext cx="1584325" cy="369332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5альфа-ДГТ</a:t>
            </a:r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auto">
          <a:xfrm>
            <a:off x="7575557" y="366712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43" name="Text Box 35"/>
          <p:cNvSpPr txBox="1">
            <a:spLocks noChangeArrowheads="1"/>
          </p:cNvSpPr>
          <p:nvPr/>
        </p:nvSpPr>
        <p:spPr bwMode="auto">
          <a:xfrm>
            <a:off x="6804249" y="3939903"/>
            <a:ext cx="2339752" cy="738664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/>
              <a:t>Дифференцировка по мужскому типу внешних репродуктивных органов</a:t>
            </a:r>
          </a:p>
        </p:txBody>
      </p: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-744" y="9630"/>
            <a:ext cx="9144000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olidFill>
                  <a:schemeClr val="bg1"/>
                </a:solidFill>
              </a:rPr>
              <a:t>Механизм половой дифференцировки по мужскому типу</a:t>
            </a:r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>
            <a:off x="7884370" y="3507855"/>
            <a:ext cx="72007" cy="432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46" name="Line 38"/>
          <p:cNvSpPr>
            <a:spLocks noChangeShapeType="1"/>
          </p:cNvSpPr>
          <p:nvPr/>
        </p:nvSpPr>
        <p:spPr bwMode="auto">
          <a:xfrm flipH="1">
            <a:off x="2071671" y="3375433"/>
            <a:ext cx="374636" cy="6965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5076057" y="699542"/>
            <a:ext cx="863798" cy="52322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/>
              <a:t>XY</a:t>
            </a:r>
            <a:endParaRPr lang="ru-RU" sz="2800" b="1" dirty="0"/>
          </a:p>
        </p:txBody>
      </p:sp>
      <p:sp>
        <p:nvSpPr>
          <p:cNvPr id="17448" name="Line 40"/>
          <p:cNvSpPr>
            <a:spLocks noChangeShapeType="1"/>
          </p:cNvSpPr>
          <p:nvPr/>
        </p:nvSpPr>
        <p:spPr bwMode="auto">
          <a:xfrm>
            <a:off x="5580112" y="987576"/>
            <a:ext cx="706970" cy="27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43" name="Прямая со стрелкой 42"/>
          <p:cNvCxnSpPr>
            <a:stCxn id="17446" idx="0"/>
            <a:endCxn id="17427" idx="0"/>
          </p:cNvCxnSpPr>
          <p:nvPr/>
        </p:nvCxnSpPr>
        <p:spPr>
          <a:xfrm>
            <a:off x="2446307" y="3375433"/>
            <a:ext cx="511596" cy="3309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/>
          <p:cNvGrpSpPr/>
          <p:nvPr/>
        </p:nvGrpSpPr>
        <p:grpSpPr>
          <a:xfrm>
            <a:off x="4860033" y="1635647"/>
            <a:ext cx="3998224" cy="1039775"/>
            <a:chOff x="4787900" y="5013323"/>
            <a:chExt cx="3598863" cy="1386364"/>
          </a:xfrm>
        </p:grpSpPr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4787900" y="5661024"/>
              <a:ext cx="1873250" cy="738663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 dirty="0"/>
                <a:t>Миграция предшественников </a:t>
              </a:r>
              <a:r>
                <a:rPr lang="ru-RU" sz="1200" dirty="0" err="1"/>
                <a:t>кл</a:t>
              </a:r>
              <a:r>
                <a:rPr lang="ru-RU" sz="1200" dirty="0"/>
                <a:t>. </a:t>
              </a:r>
              <a:r>
                <a:rPr lang="ru-RU" sz="1200" dirty="0" err="1"/>
                <a:t>Сертоли</a:t>
              </a:r>
              <a:r>
                <a:rPr lang="ru-RU" sz="1200" dirty="0"/>
                <a:t> из </a:t>
              </a:r>
              <a:r>
                <a:rPr lang="ru-RU" sz="1200" dirty="0" err="1"/>
                <a:t>мезонефроса</a:t>
              </a:r>
              <a:r>
                <a:rPr lang="ru-RU" sz="1200" dirty="0"/>
                <a:t> в семенник</a:t>
              </a:r>
            </a:p>
          </p:txBody>
        </p:sp>
        <p:grpSp>
          <p:nvGrpSpPr>
            <p:cNvPr id="56" name="Группа 65"/>
            <p:cNvGrpSpPr/>
            <p:nvPr/>
          </p:nvGrpSpPr>
          <p:grpSpPr>
            <a:xfrm>
              <a:off x="5435600" y="5013323"/>
              <a:ext cx="2951163" cy="1356038"/>
              <a:chOff x="5435600" y="5013323"/>
              <a:chExt cx="2951163" cy="1356038"/>
            </a:xfrm>
          </p:grpSpPr>
          <p:sp>
            <p:nvSpPr>
              <p:cNvPr id="57" name="Text Box 60"/>
              <p:cNvSpPr txBox="1">
                <a:spLocks noChangeArrowheads="1"/>
              </p:cNvSpPr>
              <p:nvPr/>
            </p:nvSpPr>
            <p:spPr bwMode="auto">
              <a:xfrm>
                <a:off x="5435600" y="5013326"/>
                <a:ext cx="431800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Sry</a:t>
                </a:r>
                <a:endParaRPr lang="ru-RU"/>
              </a:p>
            </p:txBody>
          </p:sp>
          <p:sp>
            <p:nvSpPr>
              <p:cNvPr id="59" name="Text Box 62"/>
              <p:cNvSpPr txBox="1">
                <a:spLocks noChangeArrowheads="1"/>
              </p:cNvSpPr>
              <p:nvPr/>
            </p:nvSpPr>
            <p:spPr bwMode="auto">
              <a:xfrm>
                <a:off x="7308850" y="5013323"/>
                <a:ext cx="431800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Sry</a:t>
                </a:r>
                <a:endParaRPr lang="ru-RU"/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 flipH="1">
                <a:off x="5651499" y="5397364"/>
                <a:ext cx="43818" cy="26366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Line 67"/>
              <p:cNvSpPr>
                <a:spLocks noChangeShapeType="1"/>
              </p:cNvSpPr>
              <p:nvPr/>
            </p:nvSpPr>
            <p:spPr bwMode="auto">
              <a:xfrm>
                <a:off x="7510151" y="5397364"/>
                <a:ext cx="0" cy="14446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Text Box 68"/>
              <p:cNvSpPr txBox="1">
                <a:spLocks noChangeArrowheads="1"/>
              </p:cNvSpPr>
              <p:nvPr/>
            </p:nvSpPr>
            <p:spPr bwMode="auto">
              <a:xfrm>
                <a:off x="7308850" y="5445119"/>
                <a:ext cx="504825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/>
                  <a:t>Sox9</a:t>
                </a:r>
                <a:endParaRPr lang="ru-RU"/>
              </a:p>
            </p:txBody>
          </p:sp>
          <p:sp>
            <p:nvSpPr>
              <p:cNvPr id="64" name="Line 69"/>
              <p:cNvSpPr>
                <a:spLocks noChangeShapeType="1"/>
              </p:cNvSpPr>
              <p:nvPr/>
            </p:nvSpPr>
            <p:spPr bwMode="auto">
              <a:xfrm>
                <a:off x="7510151" y="5781406"/>
                <a:ext cx="0" cy="14446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Text Box 71"/>
              <p:cNvSpPr txBox="1">
                <a:spLocks noChangeArrowheads="1"/>
              </p:cNvSpPr>
              <p:nvPr/>
            </p:nvSpPr>
            <p:spPr bwMode="auto">
              <a:xfrm>
                <a:off x="6877050" y="5876919"/>
                <a:ext cx="1509713" cy="492442"/>
              </a:xfrm>
              <a:prstGeom prst="rect">
                <a:avLst/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200" dirty="0"/>
                  <a:t>Дифференцировка </a:t>
                </a:r>
                <a:r>
                  <a:rPr lang="ru-RU" sz="1200" dirty="0" err="1"/>
                  <a:t>кл</a:t>
                </a:r>
                <a:r>
                  <a:rPr lang="ru-RU" sz="1200" dirty="0"/>
                  <a:t>. </a:t>
                </a:r>
                <a:r>
                  <a:rPr lang="ru-RU" sz="1200" dirty="0" err="1"/>
                  <a:t>Сертоли</a:t>
                </a:r>
                <a:endParaRPr lang="ru-RU" sz="1200" dirty="0"/>
              </a:p>
            </p:txBody>
          </p:sp>
          <p:sp>
            <p:nvSpPr>
              <p:cNvPr id="66" name="AutoShape 72"/>
              <p:cNvSpPr>
                <a:spLocks noChangeArrowheads="1"/>
              </p:cNvSpPr>
              <p:nvPr/>
            </p:nvSpPr>
            <p:spPr bwMode="auto">
              <a:xfrm>
                <a:off x="6667549" y="6069440"/>
                <a:ext cx="215900" cy="142874"/>
              </a:xfrm>
              <a:prstGeom prst="rightArrow">
                <a:avLst>
                  <a:gd name="adj1" fmla="val 50000"/>
                  <a:gd name="adj2" fmla="val 37778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cxnSp>
        <p:nvCxnSpPr>
          <p:cNvPr id="68" name="Прямая со стрелкой 67"/>
          <p:cNvCxnSpPr>
            <a:stCxn id="17415" idx="2"/>
            <a:endCxn id="57" idx="3"/>
          </p:cNvCxnSpPr>
          <p:nvPr/>
        </p:nvCxnSpPr>
        <p:spPr>
          <a:xfrm flipH="1">
            <a:off x="6059323" y="1610733"/>
            <a:ext cx="1263040" cy="163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stCxn id="17415" idx="2"/>
            <a:endCxn id="59" idx="0"/>
          </p:cNvCxnSpPr>
          <p:nvPr/>
        </p:nvCxnSpPr>
        <p:spPr>
          <a:xfrm>
            <a:off x="7322363" y="1610733"/>
            <a:ext cx="578224" cy="24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9" name="Line 41"/>
          <p:cNvSpPr>
            <a:spLocks noChangeShapeType="1"/>
          </p:cNvSpPr>
          <p:nvPr/>
        </p:nvSpPr>
        <p:spPr bwMode="auto">
          <a:xfrm flipH="1">
            <a:off x="3929058" y="2625329"/>
            <a:ext cx="4000528" cy="4286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6084168" y="2859782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ХГч</a:t>
            </a:r>
            <a:r>
              <a:rPr lang="ru-RU" dirty="0"/>
              <a:t>, ЛГ</a:t>
            </a:r>
          </a:p>
        </p:txBody>
      </p:sp>
      <p:cxnSp>
        <p:nvCxnSpPr>
          <p:cNvPr id="67" name="Прямая со стрелкой 66"/>
          <p:cNvCxnSpPr>
            <a:stCxn id="58" idx="1"/>
            <a:endCxn id="17432" idx="3"/>
          </p:cNvCxnSpPr>
          <p:nvPr/>
        </p:nvCxnSpPr>
        <p:spPr>
          <a:xfrm flipH="1">
            <a:off x="5796087" y="3044448"/>
            <a:ext cx="288081" cy="3545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stCxn id="17432" idx="2"/>
          </p:cNvCxnSpPr>
          <p:nvPr/>
        </p:nvCxnSpPr>
        <p:spPr>
          <a:xfrm>
            <a:off x="5292056" y="3722139"/>
            <a:ext cx="216049" cy="737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олилиния 72"/>
          <p:cNvSpPr/>
          <p:nvPr/>
        </p:nvSpPr>
        <p:spPr>
          <a:xfrm>
            <a:off x="2977286" y="2334769"/>
            <a:ext cx="2318919" cy="803453"/>
          </a:xfrm>
          <a:custGeom>
            <a:avLst/>
            <a:gdLst>
              <a:gd name="connsiteX0" fmla="*/ 0 w 2318919"/>
              <a:gd name="connsiteY0" fmla="*/ 349910 h 803453"/>
              <a:gd name="connsiteX1" fmla="*/ 1228954 w 2318919"/>
              <a:gd name="connsiteY1" fmla="*/ 64618 h 803453"/>
              <a:gd name="connsiteX2" fmla="*/ 2304288 w 2318919"/>
              <a:gd name="connsiteY2" fmla="*/ 737616 h 803453"/>
              <a:gd name="connsiteX3" fmla="*/ 2304288 w 2318919"/>
              <a:gd name="connsiteY3" fmla="*/ 737616 h 803453"/>
              <a:gd name="connsiteX4" fmla="*/ 2318919 w 2318919"/>
              <a:gd name="connsiteY4" fmla="*/ 803453 h 80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919" h="803453">
                <a:moveTo>
                  <a:pt x="0" y="349910"/>
                </a:moveTo>
                <a:cubicBezTo>
                  <a:pt x="422453" y="174955"/>
                  <a:pt x="844906" y="0"/>
                  <a:pt x="1228954" y="64618"/>
                </a:cubicBezTo>
                <a:cubicBezTo>
                  <a:pt x="1613002" y="129236"/>
                  <a:pt x="2304288" y="737616"/>
                  <a:pt x="2304288" y="737616"/>
                </a:cubicBezTo>
                <a:lnTo>
                  <a:pt x="2304288" y="737616"/>
                </a:lnTo>
                <a:lnTo>
                  <a:pt x="2318919" y="803453"/>
                </a:ln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40C789-27BB-4DCD-BF71-B282C3894715}"/>
              </a:ext>
            </a:extLst>
          </p:cNvPr>
          <p:cNvSpPr txBox="1"/>
          <p:nvPr/>
        </p:nvSpPr>
        <p:spPr>
          <a:xfrm>
            <a:off x="1" y="323096"/>
            <a:ext cx="9143999" cy="41549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Понятие первичного и вторичного пола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65A06-C80C-4905-8259-8A36C7ECA8C2}"/>
              </a:ext>
            </a:extLst>
          </p:cNvPr>
          <p:cNvSpPr txBox="1"/>
          <p:nvPr/>
        </p:nvSpPr>
        <p:spPr>
          <a:xfrm>
            <a:off x="0" y="715512"/>
            <a:ext cx="9144000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100" b="1" dirty="0"/>
              <a:t>Первичный пол</a:t>
            </a:r>
            <a:r>
              <a:rPr lang="ru-RU" sz="2100" dirty="0"/>
              <a:t> </a:t>
            </a:r>
            <a:r>
              <a:rPr lang="ru-RU" dirty="0"/>
              <a:t>– пол половых желез</a:t>
            </a:r>
          </a:p>
          <a:p>
            <a:endParaRPr lang="ru-RU" dirty="0"/>
          </a:p>
          <a:p>
            <a:r>
              <a:rPr lang="ru-RU" sz="2100" b="1" dirty="0"/>
              <a:t>Вторичный пол</a:t>
            </a:r>
            <a:r>
              <a:rPr lang="ru-RU" b="1" dirty="0"/>
              <a:t> </a:t>
            </a:r>
            <a:r>
              <a:rPr lang="ru-RU" dirty="0"/>
              <a:t>– пол внешних и внутренних репродуктивных органов = соматический пол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98639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1438424" y="354712"/>
            <a:ext cx="2214578" cy="32682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000100" y="1214428"/>
            <a:ext cx="7015162" cy="3543300"/>
            <a:chOff x="2362" y="6336"/>
            <a:chExt cx="7106" cy="3600"/>
          </a:xfrm>
        </p:grpSpPr>
        <p:sp>
          <p:nvSpPr>
            <p:cNvPr id="81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62" y="6336"/>
              <a:ext cx="7106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Line 4"/>
            <p:cNvSpPr>
              <a:spLocks noChangeShapeType="1"/>
            </p:cNvSpPr>
            <p:nvPr/>
          </p:nvSpPr>
          <p:spPr bwMode="auto">
            <a:xfrm>
              <a:off x="2954" y="6624"/>
              <a:ext cx="1" cy="2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Line 5"/>
            <p:cNvSpPr>
              <a:spLocks noChangeShapeType="1"/>
            </p:cNvSpPr>
            <p:nvPr/>
          </p:nvSpPr>
          <p:spPr bwMode="auto">
            <a:xfrm>
              <a:off x="2954" y="8784"/>
              <a:ext cx="607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Text Box 7"/>
            <p:cNvSpPr txBox="1">
              <a:spLocks noChangeArrowheads="1"/>
            </p:cNvSpPr>
            <p:nvPr/>
          </p:nvSpPr>
          <p:spPr bwMode="auto">
            <a:xfrm>
              <a:off x="2806" y="8928"/>
              <a:ext cx="254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 dirty="0"/>
                <a:t>0</a:t>
              </a:r>
            </a:p>
          </p:txBody>
        </p:sp>
        <p:sp>
          <p:nvSpPr>
            <p:cNvPr id="8204" name="Text Box 8"/>
            <p:cNvSpPr txBox="1">
              <a:spLocks noChangeArrowheads="1"/>
            </p:cNvSpPr>
            <p:nvPr/>
          </p:nvSpPr>
          <p:spPr bwMode="auto">
            <a:xfrm>
              <a:off x="3842" y="8928"/>
              <a:ext cx="255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40</a:t>
              </a:r>
            </a:p>
          </p:txBody>
        </p:sp>
        <p:sp>
          <p:nvSpPr>
            <p:cNvPr id="8205" name="Line 9"/>
            <p:cNvSpPr>
              <a:spLocks noChangeShapeType="1"/>
            </p:cNvSpPr>
            <p:nvPr/>
          </p:nvSpPr>
          <p:spPr bwMode="auto">
            <a:xfrm>
              <a:off x="3990" y="6624"/>
              <a:ext cx="1" cy="2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3795" y="6390"/>
              <a:ext cx="594" cy="288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 dirty="0"/>
                <a:t>роды</a:t>
              </a:r>
            </a:p>
          </p:txBody>
        </p:sp>
        <p:sp>
          <p:nvSpPr>
            <p:cNvPr id="8207" name="Text Box 11"/>
            <p:cNvSpPr txBox="1">
              <a:spLocks noChangeArrowheads="1"/>
            </p:cNvSpPr>
            <p:nvPr/>
          </p:nvSpPr>
          <p:spPr bwMode="auto">
            <a:xfrm>
              <a:off x="3102" y="9216"/>
              <a:ext cx="594" cy="288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400"/>
                <a:t>недели</a:t>
              </a:r>
            </a:p>
          </p:txBody>
        </p:sp>
        <p:sp>
          <p:nvSpPr>
            <p:cNvPr id="8208" name="Text Box 12"/>
            <p:cNvSpPr txBox="1">
              <a:spLocks noChangeArrowheads="1"/>
            </p:cNvSpPr>
            <p:nvPr/>
          </p:nvSpPr>
          <p:spPr bwMode="auto">
            <a:xfrm>
              <a:off x="3102" y="892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13</a:t>
              </a:r>
            </a:p>
          </p:txBody>
        </p:sp>
        <p:sp>
          <p:nvSpPr>
            <p:cNvPr id="8209" name="Text Box 13"/>
            <p:cNvSpPr txBox="1">
              <a:spLocks noChangeArrowheads="1"/>
            </p:cNvSpPr>
            <p:nvPr/>
          </p:nvSpPr>
          <p:spPr bwMode="auto">
            <a:xfrm>
              <a:off x="3546" y="892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30</a:t>
              </a:r>
            </a:p>
          </p:txBody>
        </p:sp>
        <p:sp>
          <p:nvSpPr>
            <p:cNvPr id="8210" name="Text Box 14"/>
            <p:cNvSpPr txBox="1">
              <a:spLocks noChangeArrowheads="1"/>
            </p:cNvSpPr>
            <p:nvPr/>
          </p:nvSpPr>
          <p:spPr bwMode="auto">
            <a:xfrm>
              <a:off x="4287" y="8928"/>
              <a:ext cx="254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2</a:t>
              </a:r>
            </a:p>
          </p:txBody>
        </p:sp>
        <p:sp>
          <p:nvSpPr>
            <p:cNvPr id="8211" name="Text Box 15"/>
            <p:cNvSpPr txBox="1">
              <a:spLocks noChangeArrowheads="1"/>
            </p:cNvSpPr>
            <p:nvPr/>
          </p:nvSpPr>
          <p:spPr bwMode="auto">
            <a:xfrm>
              <a:off x="5323" y="892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10</a:t>
              </a:r>
            </a:p>
          </p:txBody>
        </p:sp>
        <p:sp>
          <p:nvSpPr>
            <p:cNvPr id="8212" name="Text Box 16"/>
            <p:cNvSpPr txBox="1">
              <a:spLocks noChangeArrowheads="1"/>
            </p:cNvSpPr>
            <p:nvPr/>
          </p:nvSpPr>
          <p:spPr bwMode="auto">
            <a:xfrm>
              <a:off x="6507" y="892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20</a:t>
              </a:r>
            </a:p>
          </p:txBody>
        </p:sp>
        <p:sp>
          <p:nvSpPr>
            <p:cNvPr id="8213" name="Text Box 17"/>
            <p:cNvSpPr txBox="1">
              <a:spLocks noChangeArrowheads="1"/>
            </p:cNvSpPr>
            <p:nvPr/>
          </p:nvSpPr>
          <p:spPr bwMode="auto">
            <a:xfrm>
              <a:off x="7692" y="8928"/>
              <a:ext cx="255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30</a:t>
              </a:r>
            </a:p>
          </p:txBody>
        </p:sp>
        <p:sp>
          <p:nvSpPr>
            <p:cNvPr id="8214" name="Text Box 18"/>
            <p:cNvSpPr txBox="1">
              <a:spLocks noChangeArrowheads="1"/>
            </p:cNvSpPr>
            <p:nvPr/>
          </p:nvSpPr>
          <p:spPr bwMode="auto">
            <a:xfrm>
              <a:off x="8728" y="892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/>
                <a:t>40</a:t>
              </a:r>
            </a:p>
          </p:txBody>
        </p:sp>
        <p:sp>
          <p:nvSpPr>
            <p:cNvPr id="8215" name="Freeform 19"/>
            <p:cNvSpPr>
              <a:spLocks/>
            </p:cNvSpPr>
            <p:nvPr/>
          </p:nvSpPr>
          <p:spPr bwMode="auto">
            <a:xfrm>
              <a:off x="2954" y="6991"/>
              <a:ext cx="5986" cy="1921"/>
            </a:xfrm>
            <a:custGeom>
              <a:avLst/>
              <a:gdLst>
                <a:gd name="T0" fmla="*/ 0 w 7561"/>
                <a:gd name="T1" fmla="*/ 376 h 2401"/>
                <a:gd name="T2" fmla="*/ 29 w 7561"/>
                <a:gd name="T3" fmla="*/ 376 h 2401"/>
                <a:gd name="T4" fmla="*/ 37 w 7561"/>
                <a:gd name="T5" fmla="*/ 345 h 2401"/>
                <a:gd name="T6" fmla="*/ 55 w 7561"/>
                <a:gd name="T7" fmla="*/ 26 h 2401"/>
                <a:gd name="T8" fmla="*/ 87 w 7561"/>
                <a:gd name="T9" fmla="*/ 346 h 2401"/>
                <a:gd name="T10" fmla="*/ 116 w 7561"/>
                <a:gd name="T11" fmla="*/ 346 h 2401"/>
                <a:gd name="T12" fmla="*/ 143 w 7561"/>
                <a:gd name="T13" fmla="*/ 281 h 2401"/>
                <a:gd name="T14" fmla="*/ 173 w 7561"/>
                <a:gd name="T15" fmla="*/ 346 h 2401"/>
                <a:gd name="T16" fmla="*/ 203 w 7561"/>
                <a:gd name="T17" fmla="*/ 362 h 2401"/>
                <a:gd name="T18" fmla="*/ 247 w 7561"/>
                <a:gd name="T19" fmla="*/ 338 h 2401"/>
                <a:gd name="T20" fmla="*/ 299 w 7561"/>
                <a:gd name="T21" fmla="*/ 365 h 2401"/>
                <a:gd name="T22" fmla="*/ 346 w 7561"/>
                <a:gd name="T23" fmla="*/ 367 h 2401"/>
                <a:gd name="T24" fmla="*/ 390 w 7561"/>
                <a:gd name="T25" fmla="*/ 365 h 2401"/>
                <a:gd name="T26" fmla="*/ 432 w 7561"/>
                <a:gd name="T27" fmla="*/ 362 h 2401"/>
                <a:gd name="T28" fmla="*/ 513 w 7561"/>
                <a:gd name="T29" fmla="*/ 342 h 2401"/>
                <a:gd name="T30" fmla="*/ 562 w 7561"/>
                <a:gd name="T31" fmla="*/ 241 h 2401"/>
                <a:gd name="T32" fmla="*/ 627 w 7561"/>
                <a:gd name="T33" fmla="*/ 39 h 2401"/>
                <a:gd name="T34" fmla="*/ 648 w 7561"/>
                <a:gd name="T35" fmla="*/ 6 h 2401"/>
                <a:gd name="T36" fmla="*/ 694 w 7561"/>
                <a:gd name="T37" fmla="*/ 6 h 2401"/>
                <a:gd name="T38" fmla="*/ 741 w 7561"/>
                <a:gd name="T39" fmla="*/ 22 h 2401"/>
                <a:gd name="T40" fmla="*/ 785 w 7561"/>
                <a:gd name="T41" fmla="*/ 46 h 2401"/>
                <a:gd name="T42" fmla="*/ 830 w 7561"/>
                <a:gd name="T43" fmla="*/ 69 h 2401"/>
                <a:gd name="T44" fmla="*/ 871 w 7561"/>
                <a:gd name="T45" fmla="*/ 86 h 2401"/>
                <a:gd name="T46" fmla="*/ 916 w 7561"/>
                <a:gd name="T47" fmla="*/ 103 h 2401"/>
                <a:gd name="T48" fmla="*/ 954 w 7561"/>
                <a:gd name="T49" fmla="*/ 116 h 2401"/>
                <a:gd name="T50" fmla="*/ 1001 w 7561"/>
                <a:gd name="T51" fmla="*/ 130 h 2401"/>
                <a:gd name="T52" fmla="*/ 1039 w 7561"/>
                <a:gd name="T53" fmla="*/ 139 h 2401"/>
                <a:gd name="T54" fmla="*/ 1074 w 7561"/>
                <a:gd name="T55" fmla="*/ 146 h 2401"/>
                <a:gd name="T56" fmla="*/ 1112 w 7561"/>
                <a:gd name="T57" fmla="*/ 157 h 2401"/>
                <a:gd name="T58" fmla="*/ 1130 w 7561"/>
                <a:gd name="T59" fmla="*/ 162 h 2401"/>
                <a:gd name="T60" fmla="*/ 1152 w 7561"/>
                <a:gd name="T61" fmla="*/ 166 h 2401"/>
                <a:gd name="T62" fmla="*/ 1166 w 7561"/>
                <a:gd name="T63" fmla="*/ 170 h 24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61"/>
                <a:gd name="T97" fmla="*/ 0 h 2401"/>
                <a:gd name="T98" fmla="*/ 7561 w 7561"/>
                <a:gd name="T99" fmla="*/ 2401 h 24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61" h="2401">
                  <a:moveTo>
                    <a:pt x="0" y="2241"/>
                  </a:moveTo>
                  <a:cubicBezTo>
                    <a:pt x="78" y="2256"/>
                    <a:pt x="147" y="2272"/>
                    <a:pt x="187" y="2241"/>
                  </a:cubicBezTo>
                  <a:cubicBezTo>
                    <a:pt x="227" y="2210"/>
                    <a:pt x="212" y="2401"/>
                    <a:pt x="241" y="2053"/>
                  </a:cubicBezTo>
                  <a:cubicBezTo>
                    <a:pt x="270" y="1705"/>
                    <a:pt x="308" y="155"/>
                    <a:pt x="361" y="156"/>
                  </a:cubicBezTo>
                  <a:cubicBezTo>
                    <a:pt x="414" y="157"/>
                    <a:pt x="497" y="1743"/>
                    <a:pt x="561" y="2061"/>
                  </a:cubicBezTo>
                  <a:cubicBezTo>
                    <a:pt x="625" y="2379"/>
                    <a:pt x="688" y="2126"/>
                    <a:pt x="748" y="2061"/>
                  </a:cubicBezTo>
                  <a:cubicBezTo>
                    <a:pt x="808" y="1996"/>
                    <a:pt x="859" y="1673"/>
                    <a:pt x="921" y="1673"/>
                  </a:cubicBezTo>
                  <a:cubicBezTo>
                    <a:pt x="983" y="1673"/>
                    <a:pt x="1055" y="1981"/>
                    <a:pt x="1122" y="2061"/>
                  </a:cubicBezTo>
                  <a:cubicBezTo>
                    <a:pt x="1189" y="2141"/>
                    <a:pt x="1241" y="2161"/>
                    <a:pt x="1321" y="2153"/>
                  </a:cubicBezTo>
                  <a:cubicBezTo>
                    <a:pt x="1401" y="2145"/>
                    <a:pt x="1498" y="2010"/>
                    <a:pt x="1601" y="2013"/>
                  </a:cubicBezTo>
                  <a:cubicBezTo>
                    <a:pt x="1704" y="2016"/>
                    <a:pt x="1834" y="2143"/>
                    <a:pt x="1941" y="2173"/>
                  </a:cubicBezTo>
                  <a:cubicBezTo>
                    <a:pt x="2048" y="2203"/>
                    <a:pt x="2144" y="2193"/>
                    <a:pt x="2241" y="2193"/>
                  </a:cubicBezTo>
                  <a:cubicBezTo>
                    <a:pt x="2338" y="2193"/>
                    <a:pt x="2428" y="2180"/>
                    <a:pt x="2521" y="2173"/>
                  </a:cubicBezTo>
                  <a:cubicBezTo>
                    <a:pt x="2614" y="2166"/>
                    <a:pt x="2668" y="2176"/>
                    <a:pt x="2801" y="2153"/>
                  </a:cubicBezTo>
                  <a:cubicBezTo>
                    <a:pt x="2934" y="2130"/>
                    <a:pt x="3181" y="2153"/>
                    <a:pt x="3321" y="2033"/>
                  </a:cubicBezTo>
                  <a:cubicBezTo>
                    <a:pt x="3461" y="1913"/>
                    <a:pt x="3518" y="1733"/>
                    <a:pt x="3641" y="1433"/>
                  </a:cubicBezTo>
                  <a:cubicBezTo>
                    <a:pt x="3764" y="1133"/>
                    <a:pt x="3968" y="466"/>
                    <a:pt x="4061" y="233"/>
                  </a:cubicBezTo>
                  <a:cubicBezTo>
                    <a:pt x="4154" y="0"/>
                    <a:pt x="4128" y="66"/>
                    <a:pt x="4201" y="33"/>
                  </a:cubicBezTo>
                  <a:cubicBezTo>
                    <a:pt x="4274" y="0"/>
                    <a:pt x="4401" y="16"/>
                    <a:pt x="4501" y="33"/>
                  </a:cubicBezTo>
                  <a:cubicBezTo>
                    <a:pt x="4601" y="50"/>
                    <a:pt x="4704" y="93"/>
                    <a:pt x="4801" y="133"/>
                  </a:cubicBezTo>
                  <a:cubicBezTo>
                    <a:pt x="4898" y="173"/>
                    <a:pt x="4984" y="226"/>
                    <a:pt x="5081" y="273"/>
                  </a:cubicBezTo>
                  <a:cubicBezTo>
                    <a:pt x="5178" y="320"/>
                    <a:pt x="5288" y="373"/>
                    <a:pt x="5381" y="413"/>
                  </a:cubicBezTo>
                  <a:cubicBezTo>
                    <a:pt x="5474" y="453"/>
                    <a:pt x="5548" y="480"/>
                    <a:pt x="5641" y="513"/>
                  </a:cubicBezTo>
                  <a:cubicBezTo>
                    <a:pt x="5734" y="546"/>
                    <a:pt x="5851" y="583"/>
                    <a:pt x="5941" y="613"/>
                  </a:cubicBezTo>
                  <a:cubicBezTo>
                    <a:pt x="6031" y="643"/>
                    <a:pt x="6091" y="666"/>
                    <a:pt x="6181" y="693"/>
                  </a:cubicBezTo>
                  <a:cubicBezTo>
                    <a:pt x="6271" y="720"/>
                    <a:pt x="6388" y="750"/>
                    <a:pt x="6481" y="773"/>
                  </a:cubicBezTo>
                  <a:cubicBezTo>
                    <a:pt x="6574" y="796"/>
                    <a:pt x="6661" y="816"/>
                    <a:pt x="6741" y="833"/>
                  </a:cubicBezTo>
                  <a:cubicBezTo>
                    <a:pt x="6821" y="850"/>
                    <a:pt x="6884" y="856"/>
                    <a:pt x="6961" y="873"/>
                  </a:cubicBezTo>
                  <a:cubicBezTo>
                    <a:pt x="7038" y="890"/>
                    <a:pt x="7141" y="916"/>
                    <a:pt x="7201" y="933"/>
                  </a:cubicBezTo>
                  <a:cubicBezTo>
                    <a:pt x="7261" y="950"/>
                    <a:pt x="7278" y="963"/>
                    <a:pt x="7321" y="973"/>
                  </a:cubicBezTo>
                  <a:cubicBezTo>
                    <a:pt x="7364" y="983"/>
                    <a:pt x="7421" y="986"/>
                    <a:pt x="7461" y="993"/>
                  </a:cubicBezTo>
                  <a:cubicBezTo>
                    <a:pt x="7501" y="1000"/>
                    <a:pt x="7540" y="1009"/>
                    <a:pt x="7561" y="101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Freeform 21"/>
            <p:cNvSpPr>
              <a:spLocks/>
            </p:cNvSpPr>
            <p:nvPr/>
          </p:nvSpPr>
          <p:spPr bwMode="auto">
            <a:xfrm>
              <a:off x="2954" y="7290"/>
              <a:ext cx="5922" cy="1504"/>
            </a:xfrm>
            <a:custGeom>
              <a:avLst/>
              <a:gdLst>
                <a:gd name="T0" fmla="*/ 0 w 7480"/>
                <a:gd name="T1" fmla="*/ 314 h 1880"/>
                <a:gd name="T2" fmla="*/ 29 w 7480"/>
                <a:gd name="T3" fmla="*/ 314 h 1880"/>
                <a:gd name="T4" fmla="*/ 58 w 7480"/>
                <a:gd name="T5" fmla="*/ 314 h 1880"/>
                <a:gd name="T6" fmla="*/ 89 w 7480"/>
                <a:gd name="T7" fmla="*/ 302 h 1880"/>
                <a:gd name="T8" fmla="*/ 116 w 7480"/>
                <a:gd name="T9" fmla="*/ 253 h 1880"/>
                <a:gd name="T10" fmla="*/ 133 w 7480"/>
                <a:gd name="T11" fmla="*/ 282 h 1880"/>
                <a:gd name="T12" fmla="*/ 149 w 7480"/>
                <a:gd name="T13" fmla="*/ 298 h 1880"/>
                <a:gd name="T14" fmla="*/ 176 w 7480"/>
                <a:gd name="T15" fmla="*/ 305 h 1880"/>
                <a:gd name="T16" fmla="*/ 207 w 7480"/>
                <a:gd name="T17" fmla="*/ 302 h 1880"/>
                <a:gd name="T18" fmla="*/ 241 w 7480"/>
                <a:gd name="T19" fmla="*/ 302 h 1880"/>
                <a:gd name="T20" fmla="*/ 266 w 7480"/>
                <a:gd name="T21" fmla="*/ 302 h 1880"/>
                <a:gd name="T22" fmla="*/ 294 w 7480"/>
                <a:gd name="T23" fmla="*/ 305 h 1880"/>
                <a:gd name="T24" fmla="*/ 317 w 7480"/>
                <a:gd name="T25" fmla="*/ 302 h 1880"/>
                <a:gd name="T26" fmla="*/ 349 w 7480"/>
                <a:gd name="T27" fmla="*/ 302 h 1880"/>
                <a:gd name="T28" fmla="*/ 380 w 7480"/>
                <a:gd name="T29" fmla="*/ 298 h 1880"/>
                <a:gd name="T30" fmla="*/ 405 w 7480"/>
                <a:gd name="T31" fmla="*/ 302 h 1880"/>
                <a:gd name="T32" fmla="*/ 435 w 7480"/>
                <a:gd name="T33" fmla="*/ 298 h 1880"/>
                <a:gd name="T34" fmla="*/ 463 w 7480"/>
                <a:gd name="T35" fmla="*/ 298 h 1880"/>
                <a:gd name="T36" fmla="*/ 492 w 7480"/>
                <a:gd name="T37" fmla="*/ 298 h 1880"/>
                <a:gd name="T38" fmla="*/ 528 w 7480"/>
                <a:gd name="T39" fmla="*/ 271 h 1880"/>
                <a:gd name="T40" fmla="*/ 571 w 7480"/>
                <a:gd name="T41" fmla="*/ 221 h 1880"/>
                <a:gd name="T42" fmla="*/ 605 w 7480"/>
                <a:gd name="T43" fmla="*/ 165 h 1880"/>
                <a:gd name="T44" fmla="*/ 623 w 7480"/>
                <a:gd name="T45" fmla="*/ 98 h 1880"/>
                <a:gd name="T46" fmla="*/ 637 w 7480"/>
                <a:gd name="T47" fmla="*/ 63 h 1880"/>
                <a:gd name="T48" fmla="*/ 652 w 7480"/>
                <a:gd name="T49" fmla="*/ 34 h 1880"/>
                <a:gd name="T50" fmla="*/ 682 w 7480"/>
                <a:gd name="T51" fmla="*/ 3 h 1880"/>
                <a:gd name="T52" fmla="*/ 772 w 7480"/>
                <a:gd name="T53" fmla="*/ 17 h 1880"/>
                <a:gd name="T54" fmla="*/ 840 w 7480"/>
                <a:gd name="T55" fmla="*/ 53 h 1880"/>
                <a:gd name="T56" fmla="*/ 899 w 7480"/>
                <a:gd name="T57" fmla="*/ 83 h 1880"/>
                <a:gd name="T58" fmla="*/ 923 w 7480"/>
                <a:gd name="T59" fmla="*/ 94 h 1880"/>
                <a:gd name="T60" fmla="*/ 954 w 7480"/>
                <a:gd name="T61" fmla="*/ 104 h 1880"/>
                <a:gd name="T62" fmla="*/ 1013 w 7480"/>
                <a:gd name="T63" fmla="*/ 120 h 1880"/>
                <a:gd name="T64" fmla="*/ 1049 w 7480"/>
                <a:gd name="T65" fmla="*/ 126 h 1880"/>
                <a:gd name="T66" fmla="*/ 1097 w 7480"/>
                <a:gd name="T67" fmla="*/ 132 h 1880"/>
                <a:gd name="T68" fmla="*/ 1154 w 7480"/>
                <a:gd name="T69" fmla="*/ 132 h 18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480"/>
                <a:gd name="T106" fmla="*/ 0 h 1880"/>
                <a:gd name="T107" fmla="*/ 7480 w 7480"/>
                <a:gd name="T108" fmla="*/ 1880 h 18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480" h="1880">
                  <a:moveTo>
                    <a:pt x="0" y="1868"/>
                  </a:moveTo>
                  <a:cubicBezTo>
                    <a:pt x="62" y="1868"/>
                    <a:pt x="125" y="1868"/>
                    <a:pt x="187" y="1868"/>
                  </a:cubicBezTo>
                  <a:cubicBezTo>
                    <a:pt x="249" y="1868"/>
                    <a:pt x="309" y="1880"/>
                    <a:pt x="374" y="1868"/>
                  </a:cubicBezTo>
                  <a:cubicBezTo>
                    <a:pt x="439" y="1856"/>
                    <a:pt x="518" y="1857"/>
                    <a:pt x="580" y="1797"/>
                  </a:cubicBezTo>
                  <a:cubicBezTo>
                    <a:pt x="642" y="1737"/>
                    <a:pt x="701" y="1528"/>
                    <a:pt x="748" y="1508"/>
                  </a:cubicBezTo>
                  <a:cubicBezTo>
                    <a:pt x="795" y="1488"/>
                    <a:pt x="825" y="1632"/>
                    <a:pt x="860" y="1677"/>
                  </a:cubicBezTo>
                  <a:cubicBezTo>
                    <a:pt x="895" y="1722"/>
                    <a:pt x="913" y="1754"/>
                    <a:pt x="960" y="1777"/>
                  </a:cubicBezTo>
                  <a:cubicBezTo>
                    <a:pt x="1007" y="1800"/>
                    <a:pt x="1077" y="1814"/>
                    <a:pt x="1140" y="1817"/>
                  </a:cubicBezTo>
                  <a:cubicBezTo>
                    <a:pt x="1203" y="1820"/>
                    <a:pt x="1271" y="1799"/>
                    <a:pt x="1341" y="1796"/>
                  </a:cubicBezTo>
                  <a:cubicBezTo>
                    <a:pt x="1411" y="1793"/>
                    <a:pt x="1498" y="1796"/>
                    <a:pt x="1561" y="1796"/>
                  </a:cubicBezTo>
                  <a:cubicBezTo>
                    <a:pt x="1624" y="1796"/>
                    <a:pt x="1664" y="1793"/>
                    <a:pt x="1721" y="1796"/>
                  </a:cubicBezTo>
                  <a:cubicBezTo>
                    <a:pt x="1778" y="1799"/>
                    <a:pt x="1844" y="1816"/>
                    <a:pt x="1901" y="1816"/>
                  </a:cubicBezTo>
                  <a:cubicBezTo>
                    <a:pt x="1958" y="1816"/>
                    <a:pt x="2001" y="1799"/>
                    <a:pt x="2061" y="1796"/>
                  </a:cubicBezTo>
                  <a:cubicBezTo>
                    <a:pt x="2121" y="1793"/>
                    <a:pt x="2194" y="1799"/>
                    <a:pt x="2261" y="1796"/>
                  </a:cubicBezTo>
                  <a:cubicBezTo>
                    <a:pt x="2328" y="1793"/>
                    <a:pt x="2401" y="1776"/>
                    <a:pt x="2461" y="1776"/>
                  </a:cubicBezTo>
                  <a:cubicBezTo>
                    <a:pt x="2521" y="1776"/>
                    <a:pt x="2561" y="1796"/>
                    <a:pt x="2621" y="1796"/>
                  </a:cubicBezTo>
                  <a:cubicBezTo>
                    <a:pt x="2681" y="1796"/>
                    <a:pt x="2758" y="1779"/>
                    <a:pt x="2821" y="1776"/>
                  </a:cubicBezTo>
                  <a:cubicBezTo>
                    <a:pt x="2884" y="1773"/>
                    <a:pt x="2941" y="1776"/>
                    <a:pt x="3001" y="1776"/>
                  </a:cubicBezTo>
                  <a:cubicBezTo>
                    <a:pt x="3061" y="1776"/>
                    <a:pt x="3111" y="1803"/>
                    <a:pt x="3181" y="1776"/>
                  </a:cubicBezTo>
                  <a:cubicBezTo>
                    <a:pt x="3251" y="1749"/>
                    <a:pt x="3334" y="1692"/>
                    <a:pt x="3421" y="1615"/>
                  </a:cubicBezTo>
                  <a:cubicBezTo>
                    <a:pt x="3508" y="1538"/>
                    <a:pt x="3618" y="1421"/>
                    <a:pt x="3701" y="1315"/>
                  </a:cubicBezTo>
                  <a:cubicBezTo>
                    <a:pt x="3784" y="1209"/>
                    <a:pt x="3864" y="1100"/>
                    <a:pt x="3920" y="977"/>
                  </a:cubicBezTo>
                  <a:cubicBezTo>
                    <a:pt x="3976" y="854"/>
                    <a:pt x="4007" y="677"/>
                    <a:pt x="4040" y="577"/>
                  </a:cubicBezTo>
                  <a:cubicBezTo>
                    <a:pt x="4073" y="477"/>
                    <a:pt x="4090" y="440"/>
                    <a:pt x="4120" y="377"/>
                  </a:cubicBezTo>
                  <a:cubicBezTo>
                    <a:pt x="4150" y="314"/>
                    <a:pt x="4170" y="257"/>
                    <a:pt x="4220" y="197"/>
                  </a:cubicBezTo>
                  <a:cubicBezTo>
                    <a:pt x="4270" y="137"/>
                    <a:pt x="4290" y="34"/>
                    <a:pt x="4420" y="17"/>
                  </a:cubicBezTo>
                  <a:cubicBezTo>
                    <a:pt x="4550" y="0"/>
                    <a:pt x="4830" y="47"/>
                    <a:pt x="5000" y="97"/>
                  </a:cubicBezTo>
                  <a:cubicBezTo>
                    <a:pt x="5170" y="147"/>
                    <a:pt x="5303" y="250"/>
                    <a:pt x="5440" y="316"/>
                  </a:cubicBezTo>
                  <a:cubicBezTo>
                    <a:pt x="5577" y="382"/>
                    <a:pt x="5730" y="456"/>
                    <a:pt x="5820" y="496"/>
                  </a:cubicBezTo>
                  <a:cubicBezTo>
                    <a:pt x="5910" y="536"/>
                    <a:pt x="5920" y="536"/>
                    <a:pt x="5980" y="556"/>
                  </a:cubicBezTo>
                  <a:cubicBezTo>
                    <a:pt x="6040" y="576"/>
                    <a:pt x="6083" y="589"/>
                    <a:pt x="6180" y="616"/>
                  </a:cubicBezTo>
                  <a:cubicBezTo>
                    <a:pt x="6277" y="643"/>
                    <a:pt x="6457" y="693"/>
                    <a:pt x="6560" y="716"/>
                  </a:cubicBezTo>
                  <a:cubicBezTo>
                    <a:pt x="6663" y="739"/>
                    <a:pt x="6709" y="744"/>
                    <a:pt x="6800" y="756"/>
                  </a:cubicBezTo>
                  <a:cubicBezTo>
                    <a:pt x="6891" y="768"/>
                    <a:pt x="6993" y="783"/>
                    <a:pt x="7106" y="788"/>
                  </a:cubicBezTo>
                  <a:cubicBezTo>
                    <a:pt x="7219" y="793"/>
                    <a:pt x="7418" y="788"/>
                    <a:pt x="7480" y="788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9" name="Line 23"/>
            <p:cNvSpPr>
              <a:spLocks noChangeShapeType="1"/>
            </p:cNvSpPr>
            <p:nvPr/>
          </p:nvSpPr>
          <p:spPr bwMode="auto">
            <a:xfrm flipV="1">
              <a:off x="9024" y="6768"/>
              <a:ext cx="0" cy="20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196" name="Text Box 29"/>
          <p:cNvSpPr txBox="1">
            <a:spLocks noChangeArrowheads="1"/>
          </p:cNvSpPr>
          <p:nvPr/>
        </p:nvSpPr>
        <p:spPr bwMode="auto">
          <a:xfrm>
            <a:off x="6732241" y="1653648"/>
            <a:ext cx="1765331" cy="646331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800" dirty="0"/>
              <a:t>Мужчины (тестостерон)</a:t>
            </a:r>
          </a:p>
        </p:txBody>
      </p:sp>
      <p:sp>
        <p:nvSpPr>
          <p:cNvPr id="8197" name="Text Box 30"/>
          <p:cNvSpPr txBox="1">
            <a:spLocks noChangeArrowheads="1"/>
          </p:cNvSpPr>
          <p:nvPr/>
        </p:nvSpPr>
        <p:spPr bwMode="auto">
          <a:xfrm>
            <a:off x="7072330" y="2857502"/>
            <a:ext cx="1693893" cy="646331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800" dirty="0"/>
              <a:t>Женщины (эстрадиол)</a:t>
            </a:r>
          </a:p>
        </p:txBody>
      </p:sp>
      <p:sp>
        <p:nvSpPr>
          <p:cNvPr id="8195" name="Text Box 28"/>
          <p:cNvSpPr txBox="1">
            <a:spLocks noChangeArrowheads="1"/>
          </p:cNvSpPr>
          <p:nvPr/>
        </p:nvSpPr>
        <p:spPr bwMode="auto">
          <a:xfrm>
            <a:off x="8734" y="38823"/>
            <a:ext cx="9144000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Динамика продукции половых гормонов в развитии человека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7143768" y="3071816"/>
            <a:ext cx="500066" cy="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858016" y="1857370"/>
            <a:ext cx="3571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5000628" y="4071948"/>
            <a:ext cx="794737" cy="22955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1600" dirty="0">
                <a:solidFill>
                  <a:srgbClr val="000000"/>
                </a:solidFill>
              </a:rPr>
              <a:t>годы</a:t>
            </a:r>
            <a:endParaRPr lang="ru-RU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 noChangeAspect="1"/>
          </p:cNvGrpSpPr>
          <p:nvPr/>
        </p:nvGrpSpPr>
        <p:grpSpPr bwMode="auto">
          <a:xfrm>
            <a:off x="428625" y="1393032"/>
            <a:ext cx="7632700" cy="2869406"/>
            <a:chOff x="2362" y="-1074"/>
            <a:chExt cx="7107" cy="3600"/>
          </a:xfrm>
        </p:grpSpPr>
        <p:sp>
          <p:nvSpPr>
            <p:cNvPr id="9222" name="AutoShape 32"/>
            <p:cNvSpPr>
              <a:spLocks noChangeAspect="1" noChangeArrowheads="1"/>
            </p:cNvSpPr>
            <p:nvPr/>
          </p:nvSpPr>
          <p:spPr bwMode="auto">
            <a:xfrm>
              <a:off x="2362" y="-1074"/>
              <a:ext cx="7107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AutoShape 33"/>
            <p:cNvSpPr>
              <a:spLocks noChangeAspect="1" noChangeArrowheads="1"/>
            </p:cNvSpPr>
            <p:nvPr/>
          </p:nvSpPr>
          <p:spPr bwMode="auto">
            <a:xfrm>
              <a:off x="2362" y="-1074"/>
              <a:ext cx="7107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Line 34"/>
            <p:cNvSpPr>
              <a:spLocks noChangeShapeType="1"/>
            </p:cNvSpPr>
            <p:nvPr/>
          </p:nvSpPr>
          <p:spPr bwMode="auto">
            <a:xfrm>
              <a:off x="2954" y="-786"/>
              <a:ext cx="1" cy="2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Line 35"/>
            <p:cNvSpPr>
              <a:spLocks noChangeShapeType="1"/>
            </p:cNvSpPr>
            <p:nvPr/>
          </p:nvSpPr>
          <p:spPr bwMode="auto">
            <a:xfrm>
              <a:off x="2954" y="1374"/>
              <a:ext cx="60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6" name="Text Box 36"/>
            <p:cNvSpPr txBox="1">
              <a:spLocks noChangeArrowheads="1"/>
            </p:cNvSpPr>
            <p:nvPr/>
          </p:nvSpPr>
          <p:spPr bwMode="auto">
            <a:xfrm>
              <a:off x="6359" y="1806"/>
              <a:ext cx="740" cy="288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годы</a:t>
              </a:r>
              <a:endParaRPr lang="ru-RU"/>
            </a:p>
          </p:txBody>
        </p:sp>
        <p:sp>
          <p:nvSpPr>
            <p:cNvPr id="9227" name="Text Box 37"/>
            <p:cNvSpPr txBox="1">
              <a:spLocks noChangeArrowheads="1"/>
            </p:cNvSpPr>
            <p:nvPr/>
          </p:nvSpPr>
          <p:spPr bwMode="auto">
            <a:xfrm>
              <a:off x="2806" y="1518"/>
              <a:ext cx="254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0</a:t>
              </a:r>
              <a:endParaRPr lang="ru-RU"/>
            </a:p>
          </p:txBody>
        </p:sp>
        <p:sp>
          <p:nvSpPr>
            <p:cNvPr id="9228" name="Text Box 38"/>
            <p:cNvSpPr txBox="1">
              <a:spLocks noChangeArrowheads="1"/>
            </p:cNvSpPr>
            <p:nvPr/>
          </p:nvSpPr>
          <p:spPr bwMode="auto">
            <a:xfrm>
              <a:off x="3842" y="1518"/>
              <a:ext cx="255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40</a:t>
              </a:r>
              <a:endParaRPr lang="ru-RU"/>
            </a:p>
          </p:txBody>
        </p:sp>
        <p:sp>
          <p:nvSpPr>
            <p:cNvPr id="9229" name="Line 39"/>
            <p:cNvSpPr>
              <a:spLocks noChangeShapeType="1"/>
            </p:cNvSpPr>
            <p:nvPr/>
          </p:nvSpPr>
          <p:spPr bwMode="auto">
            <a:xfrm>
              <a:off x="3991" y="-786"/>
              <a:ext cx="0" cy="2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0" name="Text Box 40"/>
            <p:cNvSpPr txBox="1">
              <a:spLocks noChangeArrowheads="1"/>
            </p:cNvSpPr>
            <p:nvPr/>
          </p:nvSpPr>
          <p:spPr bwMode="auto">
            <a:xfrm>
              <a:off x="3694" y="2094"/>
              <a:ext cx="594" cy="288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роды</a:t>
              </a:r>
              <a:endParaRPr lang="ru-RU"/>
            </a:p>
          </p:txBody>
        </p:sp>
        <p:sp>
          <p:nvSpPr>
            <p:cNvPr id="9231" name="Text Box 41"/>
            <p:cNvSpPr txBox="1">
              <a:spLocks noChangeArrowheads="1"/>
            </p:cNvSpPr>
            <p:nvPr/>
          </p:nvSpPr>
          <p:spPr bwMode="auto">
            <a:xfrm>
              <a:off x="3102" y="1806"/>
              <a:ext cx="594" cy="288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недели</a:t>
              </a:r>
              <a:endParaRPr lang="ru-RU"/>
            </a:p>
          </p:txBody>
        </p:sp>
        <p:sp>
          <p:nvSpPr>
            <p:cNvPr id="9232" name="Text Box 42"/>
            <p:cNvSpPr txBox="1">
              <a:spLocks noChangeArrowheads="1"/>
            </p:cNvSpPr>
            <p:nvPr/>
          </p:nvSpPr>
          <p:spPr bwMode="auto">
            <a:xfrm>
              <a:off x="3102" y="151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13</a:t>
              </a:r>
              <a:endParaRPr lang="ru-RU"/>
            </a:p>
          </p:txBody>
        </p:sp>
        <p:sp>
          <p:nvSpPr>
            <p:cNvPr id="9233" name="Text Box 43"/>
            <p:cNvSpPr txBox="1">
              <a:spLocks noChangeArrowheads="1"/>
            </p:cNvSpPr>
            <p:nvPr/>
          </p:nvSpPr>
          <p:spPr bwMode="auto">
            <a:xfrm>
              <a:off x="3546" y="151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30</a:t>
              </a:r>
              <a:endParaRPr lang="ru-RU"/>
            </a:p>
          </p:txBody>
        </p:sp>
        <p:sp>
          <p:nvSpPr>
            <p:cNvPr id="9234" name="Text Box 44"/>
            <p:cNvSpPr txBox="1">
              <a:spLocks noChangeArrowheads="1"/>
            </p:cNvSpPr>
            <p:nvPr/>
          </p:nvSpPr>
          <p:spPr bwMode="auto">
            <a:xfrm>
              <a:off x="4287" y="1518"/>
              <a:ext cx="255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2</a:t>
              </a:r>
              <a:endParaRPr lang="ru-RU"/>
            </a:p>
          </p:txBody>
        </p:sp>
        <p:sp>
          <p:nvSpPr>
            <p:cNvPr id="9235" name="Text Box 45"/>
            <p:cNvSpPr txBox="1">
              <a:spLocks noChangeArrowheads="1"/>
            </p:cNvSpPr>
            <p:nvPr/>
          </p:nvSpPr>
          <p:spPr bwMode="auto">
            <a:xfrm>
              <a:off x="5324" y="1518"/>
              <a:ext cx="255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10</a:t>
              </a:r>
              <a:endParaRPr lang="ru-RU"/>
            </a:p>
          </p:txBody>
        </p:sp>
        <p:sp>
          <p:nvSpPr>
            <p:cNvPr id="9236" name="Text Box 46"/>
            <p:cNvSpPr txBox="1">
              <a:spLocks noChangeArrowheads="1"/>
            </p:cNvSpPr>
            <p:nvPr/>
          </p:nvSpPr>
          <p:spPr bwMode="auto">
            <a:xfrm>
              <a:off x="6507" y="1518"/>
              <a:ext cx="257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20</a:t>
              </a:r>
              <a:endParaRPr lang="ru-RU"/>
            </a:p>
          </p:txBody>
        </p:sp>
        <p:sp>
          <p:nvSpPr>
            <p:cNvPr id="9237" name="Text Box 47"/>
            <p:cNvSpPr txBox="1">
              <a:spLocks noChangeArrowheads="1"/>
            </p:cNvSpPr>
            <p:nvPr/>
          </p:nvSpPr>
          <p:spPr bwMode="auto">
            <a:xfrm>
              <a:off x="7692" y="151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30</a:t>
              </a:r>
              <a:endParaRPr lang="ru-RU"/>
            </a:p>
          </p:txBody>
        </p:sp>
        <p:sp>
          <p:nvSpPr>
            <p:cNvPr id="9238" name="Text Box 48"/>
            <p:cNvSpPr txBox="1">
              <a:spLocks noChangeArrowheads="1"/>
            </p:cNvSpPr>
            <p:nvPr/>
          </p:nvSpPr>
          <p:spPr bwMode="auto">
            <a:xfrm>
              <a:off x="8729" y="1518"/>
              <a:ext cx="25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40</a:t>
              </a:r>
              <a:endParaRPr lang="ru-RU"/>
            </a:p>
          </p:txBody>
        </p:sp>
        <p:sp>
          <p:nvSpPr>
            <p:cNvPr id="9239" name="Text Box 50"/>
            <p:cNvSpPr txBox="1">
              <a:spLocks noChangeArrowheads="1"/>
            </p:cNvSpPr>
            <p:nvPr/>
          </p:nvSpPr>
          <p:spPr bwMode="auto">
            <a:xfrm>
              <a:off x="2658" y="-1074"/>
              <a:ext cx="1333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ru-RU"/>
            </a:p>
          </p:txBody>
        </p:sp>
        <p:sp>
          <p:nvSpPr>
            <p:cNvPr id="9240" name="Line 53"/>
            <p:cNvSpPr>
              <a:spLocks noChangeShapeType="1"/>
            </p:cNvSpPr>
            <p:nvPr/>
          </p:nvSpPr>
          <p:spPr bwMode="auto">
            <a:xfrm flipV="1">
              <a:off x="9025" y="-642"/>
              <a:ext cx="0" cy="20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43" name="Freeform 58"/>
            <p:cNvSpPr>
              <a:spLocks/>
            </p:cNvSpPr>
            <p:nvPr/>
          </p:nvSpPr>
          <p:spPr bwMode="auto">
            <a:xfrm>
              <a:off x="2954" y="-336"/>
              <a:ext cx="5923" cy="1737"/>
            </a:xfrm>
            <a:custGeom>
              <a:avLst/>
              <a:gdLst>
                <a:gd name="T0" fmla="*/ 0 w 7481"/>
                <a:gd name="T1" fmla="*/ 875 h 2172"/>
                <a:gd name="T2" fmla="*/ 74 w 7481"/>
                <a:gd name="T3" fmla="*/ 875 h 2172"/>
                <a:gd name="T4" fmla="*/ 107 w 7481"/>
                <a:gd name="T5" fmla="*/ 791 h 2172"/>
                <a:gd name="T6" fmla="*/ 114 w 7481"/>
                <a:gd name="T7" fmla="*/ 660 h 2172"/>
                <a:gd name="T8" fmla="*/ 122 w 7481"/>
                <a:gd name="T9" fmla="*/ 501 h 2172"/>
                <a:gd name="T10" fmla="*/ 126 w 7481"/>
                <a:gd name="T11" fmla="*/ 358 h 2172"/>
                <a:gd name="T12" fmla="*/ 154 w 7481"/>
                <a:gd name="T13" fmla="*/ 51 h 2172"/>
                <a:gd name="T14" fmla="*/ 228 w 7481"/>
                <a:gd name="T15" fmla="*/ 50 h 2172"/>
                <a:gd name="T16" fmla="*/ 367 w 7481"/>
                <a:gd name="T17" fmla="*/ 139 h 2172"/>
                <a:gd name="T18" fmla="*/ 441 w 7481"/>
                <a:gd name="T19" fmla="*/ 182 h 2172"/>
                <a:gd name="T20" fmla="*/ 514 w 7481"/>
                <a:gd name="T21" fmla="*/ 213 h 2172"/>
                <a:gd name="T22" fmla="*/ 587 w 7481"/>
                <a:gd name="T23" fmla="*/ 213 h 2172"/>
                <a:gd name="T24" fmla="*/ 660 w 7481"/>
                <a:gd name="T25" fmla="*/ 203 h 2172"/>
                <a:gd name="T26" fmla="*/ 778 w 7481"/>
                <a:gd name="T27" fmla="*/ 170 h 2172"/>
                <a:gd name="T28" fmla="*/ 882 w 7481"/>
                <a:gd name="T29" fmla="*/ 139 h 2172"/>
                <a:gd name="T30" fmla="*/ 1026 w 7481"/>
                <a:gd name="T31" fmla="*/ 84 h 2172"/>
                <a:gd name="T32" fmla="*/ 1172 w 7481"/>
                <a:gd name="T33" fmla="*/ 88 h 2172"/>
                <a:gd name="T34" fmla="*/ 1238 w 7481"/>
                <a:gd name="T35" fmla="*/ 146 h 2172"/>
                <a:gd name="T36" fmla="*/ 1290 w 7481"/>
                <a:gd name="T37" fmla="*/ 206 h 2172"/>
                <a:gd name="T38" fmla="*/ 1323 w 7481"/>
                <a:gd name="T39" fmla="*/ 286 h 2172"/>
                <a:gd name="T40" fmla="*/ 1399 w 7481"/>
                <a:gd name="T41" fmla="*/ 423 h 2172"/>
                <a:gd name="T42" fmla="*/ 1462 w 7481"/>
                <a:gd name="T43" fmla="*/ 525 h 2172"/>
                <a:gd name="T44" fmla="*/ 1543 w 7481"/>
                <a:gd name="T45" fmla="*/ 653 h 2172"/>
                <a:gd name="T46" fmla="*/ 1617 w 7481"/>
                <a:gd name="T47" fmla="*/ 727 h 2172"/>
                <a:gd name="T48" fmla="*/ 1690 w 7481"/>
                <a:gd name="T49" fmla="*/ 801 h 2172"/>
                <a:gd name="T50" fmla="*/ 1847 w 7481"/>
                <a:gd name="T51" fmla="*/ 816 h 2172"/>
                <a:gd name="T52" fmla="*/ 1985 w 7481"/>
                <a:gd name="T53" fmla="*/ 816 h 2172"/>
                <a:gd name="T54" fmla="*/ 2067 w 7481"/>
                <a:gd name="T55" fmla="*/ 812 h 2172"/>
                <a:gd name="T56" fmla="*/ 2201 w 7481"/>
                <a:gd name="T57" fmla="*/ 812 h 2172"/>
                <a:gd name="T58" fmla="*/ 2339 w 7481"/>
                <a:gd name="T59" fmla="*/ 812 h 2172"/>
                <a:gd name="T60" fmla="*/ 2440 w 7481"/>
                <a:gd name="T61" fmla="*/ 812 h 2172"/>
                <a:gd name="T62" fmla="*/ 2546 w 7481"/>
                <a:gd name="T63" fmla="*/ 812 h 2172"/>
                <a:gd name="T64" fmla="*/ 2649 w 7481"/>
                <a:gd name="T65" fmla="*/ 812 h 2172"/>
                <a:gd name="T66" fmla="*/ 2798 w 7481"/>
                <a:gd name="T67" fmla="*/ 816 h 2172"/>
                <a:gd name="T68" fmla="*/ 2939 w 7481"/>
                <a:gd name="T69" fmla="*/ 816 h 21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481"/>
                <a:gd name="T106" fmla="*/ 0 h 2172"/>
                <a:gd name="T107" fmla="*/ 7481 w 7481"/>
                <a:gd name="T108" fmla="*/ 2172 h 21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481" h="2172">
                  <a:moveTo>
                    <a:pt x="0" y="2138"/>
                  </a:moveTo>
                  <a:cubicBezTo>
                    <a:pt x="78" y="2153"/>
                    <a:pt x="142" y="2172"/>
                    <a:pt x="187" y="2138"/>
                  </a:cubicBezTo>
                  <a:cubicBezTo>
                    <a:pt x="232" y="2104"/>
                    <a:pt x="254" y="2021"/>
                    <a:pt x="271" y="1934"/>
                  </a:cubicBezTo>
                  <a:cubicBezTo>
                    <a:pt x="288" y="1847"/>
                    <a:pt x="284" y="1732"/>
                    <a:pt x="291" y="1614"/>
                  </a:cubicBezTo>
                  <a:cubicBezTo>
                    <a:pt x="298" y="1496"/>
                    <a:pt x="306" y="1347"/>
                    <a:pt x="311" y="1224"/>
                  </a:cubicBezTo>
                  <a:cubicBezTo>
                    <a:pt x="316" y="1101"/>
                    <a:pt x="308" y="1058"/>
                    <a:pt x="321" y="875"/>
                  </a:cubicBezTo>
                  <a:cubicBezTo>
                    <a:pt x="334" y="692"/>
                    <a:pt x="348" y="250"/>
                    <a:pt x="391" y="125"/>
                  </a:cubicBezTo>
                  <a:cubicBezTo>
                    <a:pt x="434" y="0"/>
                    <a:pt x="490" y="88"/>
                    <a:pt x="581" y="124"/>
                  </a:cubicBezTo>
                  <a:cubicBezTo>
                    <a:pt x="672" y="160"/>
                    <a:pt x="845" y="286"/>
                    <a:pt x="935" y="339"/>
                  </a:cubicBezTo>
                  <a:cubicBezTo>
                    <a:pt x="1025" y="392"/>
                    <a:pt x="1059" y="415"/>
                    <a:pt x="1121" y="445"/>
                  </a:cubicBezTo>
                  <a:cubicBezTo>
                    <a:pt x="1183" y="475"/>
                    <a:pt x="1247" y="507"/>
                    <a:pt x="1309" y="519"/>
                  </a:cubicBezTo>
                  <a:cubicBezTo>
                    <a:pt x="1371" y="531"/>
                    <a:pt x="1434" y="523"/>
                    <a:pt x="1496" y="519"/>
                  </a:cubicBezTo>
                  <a:cubicBezTo>
                    <a:pt x="1558" y="515"/>
                    <a:pt x="1600" y="512"/>
                    <a:pt x="1681" y="495"/>
                  </a:cubicBezTo>
                  <a:cubicBezTo>
                    <a:pt x="1762" y="478"/>
                    <a:pt x="1887" y="441"/>
                    <a:pt x="1981" y="415"/>
                  </a:cubicBezTo>
                  <a:cubicBezTo>
                    <a:pt x="2075" y="389"/>
                    <a:pt x="2139" y="374"/>
                    <a:pt x="2244" y="339"/>
                  </a:cubicBezTo>
                  <a:cubicBezTo>
                    <a:pt x="2349" y="304"/>
                    <a:pt x="2488" y="226"/>
                    <a:pt x="2611" y="205"/>
                  </a:cubicBezTo>
                  <a:cubicBezTo>
                    <a:pt x="2734" y="184"/>
                    <a:pt x="2891" y="190"/>
                    <a:pt x="2981" y="215"/>
                  </a:cubicBezTo>
                  <a:cubicBezTo>
                    <a:pt x="3071" y="240"/>
                    <a:pt x="3101" y="307"/>
                    <a:pt x="3151" y="355"/>
                  </a:cubicBezTo>
                  <a:cubicBezTo>
                    <a:pt x="3201" y="403"/>
                    <a:pt x="3245" y="448"/>
                    <a:pt x="3281" y="505"/>
                  </a:cubicBezTo>
                  <a:cubicBezTo>
                    <a:pt x="3317" y="562"/>
                    <a:pt x="3319" y="611"/>
                    <a:pt x="3366" y="699"/>
                  </a:cubicBezTo>
                  <a:cubicBezTo>
                    <a:pt x="3413" y="787"/>
                    <a:pt x="3502" y="937"/>
                    <a:pt x="3561" y="1035"/>
                  </a:cubicBezTo>
                  <a:cubicBezTo>
                    <a:pt x="3620" y="1132"/>
                    <a:pt x="3660" y="1190"/>
                    <a:pt x="3721" y="1284"/>
                  </a:cubicBezTo>
                  <a:cubicBezTo>
                    <a:pt x="3782" y="1378"/>
                    <a:pt x="3861" y="1516"/>
                    <a:pt x="3927" y="1598"/>
                  </a:cubicBezTo>
                  <a:cubicBezTo>
                    <a:pt x="3993" y="1680"/>
                    <a:pt x="4052" y="1718"/>
                    <a:pt x="4114" y="1778"/>
                  </a:cubicBezTo>
                  <a:cubicBezTo>
                    <a:pt x="4176" y="1838"/>
                    <a:pt x="4203" y="1922"/>
                    <a:pt x="4301" y="1958"/>
                  </a:cubicBezTo>
                  <a:cubicBezTo>
                    <a:pt x="4399" y="1994"/>
                    <a:pt x="4576" y="1988"/>
                    <a:pt x="4701" y="1994"/>
                  </a:cubicBezTo>
                  <a:cubicBezTo>
                    <a:pt x="4826" y="2000"/>
                    <a:pt x="4958" y="1996"/>
                    <a:pt x="5051" y="1994"/>
                  </a:cubicBezTo>
                  <a:cubicBezTo>
                    <a:pt x="5144" y="1992"/>
                    <a:pt x="5169" y="1986"/>
                    <a:pt x="5261" y="1984"/>
                  </a:cubicBezTo>
                  <a:cubicBezTo>
                    <a:pt x="5353" y="1982"/>
                    <a:pt x="5486" y="1984"/>
                    <a:pt x="5601" y="1984"/>
                  </a:cubicBezTo>
                  <a:cubicBezTo>
                    <a:pt x="5716" y="1984"/>
                    <a:pt x="5849" y="1984"/>
                    <a:pt x="5951" y="1984"/>
                  </a:cubicBezTo>
                  <a:cubicBezTo>
                    <a:pt x="6053" y="1984"/>
                    <a:pt x="6123" y="1984"/>
                    <a:pt x="6211" y="1984"/>
                  </a:cubicBezTo>
                  <a:cubicBezTo>
                    <a:pt x="6299" y="1984"/>
                    <a:pt x="6393" y="1984"/>
                    <a:pt x="6481" y="1984"/>
                  </a:cubicBezTo>
                  <a:cubicBezTo>
                    <a:pt x="6569" y="1984"/>
                    <a:pt x="6634" y="1982"/>
                    <a:pt x="6741" y="1984"/>
                  </a:cubicBezTo>
                  <a:cubicBezTo>
                    <a:pt x="6848" y="1986"/>
                    <a:pt x="6998" y="1992"/>
                    <a:pt x="7121" y="1994"/>
                  </a:cubicBezTo>
                  <a:cubicBezTo>
                    <a:pt x="7244" y="1996"/>
                    <a:pt x="7406" y="1994"/>
                    <a:pt x="7481" y="1994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44" name="Freeform 59"/>
            <p:cNvSpPr>
              <a:spLocks/>
            </p:cNvSpPr>
            <p:nvPr/>
          </p:nvSpPr>
          <p:spPr bwMode="auto">
            <a:xfrm>
              <a:off x="2954" y="1220"/>
              <a:ext cx="5922" cy="158"/>
            </a:xfrm>
            <a:custGeom>
              <a:avLst/>
              <a:gdLst>
                <a:gd name="T0" fmla="*/ 0 w 7480"/>
                <a:gd name="T1" fmla="*/ 79 h 197"/>
                <a:gd name="T2" fmla="*/ 146 w 7480"/>
                <a:gd name="T3" fmla="*/ 79 h 197"/>
                <a:gd name="T4" fmla="*/ 661 w 7480"/>
                <a:gd name="T5" fmla="*/ 79 h 197"/>
                <a:gd name="T6" fmla="*/ 1253 w 7480"/>
                <a:gd name="T7" fmla="*/ 70 h 197"/>
                <a:gd name="T8" fmla="*/ 1332 w 7480"/>
                <a:gd name="T9" fmla="*/ 57 h 197"/>
                <a:gd name="T10" fmla="*/ 1442 w 7480"/>
                <a:gd name="T11" fmla="*/ 37 h 197"/>
                <a:gd name="T12" fmla="*/ 1617 w 7480"/>
                <a:gd name="T13" fmla="*/ 5 h 197"/>
                <a:gd name="T14" fmla="*/ 1837 w 7480"/>
                <a:gd name="T15" fmla="*/ 5 h 197"/>
                <a:gd name="T16" fmla="*/ 2939 w 7480"/>
                <a:gd name="T17" fmla="*/ 5 h 1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80"/>
                <a:gd name="T28" fmla="*/ 0 h 197"/>
                <a:gd name="T29" fmla="*/ 7480 w 7480"/>
                <a:gd name="T30" fmla="*/ 197 h 1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80" h="197">
                  <a:moveTo>
                    <a:pt x="0" y="193"/>
                  </a:moveTo>
                  <a:cubicBezTo>
                    <a:pt x="47" y="193"/>
                    <a:pt x="94" y="193"/>
                    <a:pt x="374" y="193"/>
                  </a:cubicBezTo>
                  <a:cubicBezTo>
                    <a:pt x="654" y="193"/>
                    <a:pt x="1214" y="197"/>
                    <a:pt x="1683" y="193"/>
                  </a:cubicBezTo>
                  <a:cubicBezTo>
                    <a:pt x="2152" y="189"/>
                    <a:pt x="2906" y="177"/>
                    <a:pt x="3191" y="168"/>
                  </a:cubicBezTo>
                  <a:cubicBezTo>
                    <a:pt x="3476" y="159"/>
                    <a:pt x="3311" y="151"/>
                    <a:pt x="3391" y="138"/>
                  </a:cubicBezTo>
                  <a:cubicBezTo>
                    <a:pt x="3471" y="125"/>
                    <a:pt x="3551" y="110"/>
                    <a:pt x="3671" y="89"/>
                  </a:cubicBezTo>
                  <a:cubicBezTo>
                    <a:pt x="3791" y="68"/>
                    <a:pt x="3947" y="26"/>
                    <a:pt x="4114" y="13"/>
                  </a:cubicBezTo>
                  <a:cubicBezTo>
                    <a:pt x="4281" y="0"/>
                    <a:pt x="4114" y="13"/>
                    <a:pt x="4675" y="13"/>
                  </a:cubicBezTo>
                  <a:cubicBezTo>
                    <a:pt x="5236" y="13"/>
                    <a:pt x="7013" y="13"/>
                    <a:pt x="7480" y="13"/>
                  </a:cubicBezTo>
                </a:path>
              </a:pathLst>
            </a:custGeom>
            <a:noFill/>
            <a:ln w="2857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45" name="Text Box 60"/>
            <p:cNvSpPr txBox="1">
              <a:spLocks noChangeArrowheads="1"/>
            </p:cNvSpPr>
            <p:nvPr/>
          </p:nvSpPr>
          <p:spPr bwMode="auto">
            <a:xfrm>
              <a:off x="2362" y="-642"/>
              <a:ext cx="698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АМГ ♂</a:t>
              </a:r>
              <a:endParaRPr lang="ru-RU"/>
            </a:p>
          </p:txBody>
        </p:sp>
        <p:sp>
          <p:nvSpPr>
            <p:cNvPr id="9246" name="Line 61"/>
            <p:cNvSpPr>
              <a:spLocks noChangeShapeType="1"/>
            </p:cNvSpPr>
            <p:nvPr/>
          </p:nvSpPr>
          <p:spPr bwMode="auto">
            <a:xfrm flipH="1">
              <a:off x="3102" y="-498"/>
              <a:ext cx="29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47" name="Text Box 62"/>
            <p:cNvSpPr txBox="1">
              <a:spLocks noChangeArrowheads="1"/>
            </p:cNvSpPr>
            <p:nvPr/>
          </p:nvSpPr>
          <p:spPr bwMode="auto">
            <a:xfrm>
              <a:off x="8728" y="-642"/>
              <a:ext cx="698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200">
                  <a:solidFill>
                    <a:srgbClr val="000000"/>
                  </a:solidFill>
                </a:rPr>
                <a:t>АМГ ♀</a:t>
              </a:r>
              <a:endParaRPr lang="ru-RU"/>
            </a:p>
          </p:txBody>
        </p:sp>
        <p:sp>
          <p:nvSpPr>
            <p:cNvPr id="9248" name="Line 63"/>
            <p:cNvSpPr>
              <a:spLocks noChangeShapeType="1"/>
            </p:cNvSpPr>
            <p:nvPr/>
          </p:nvSpPr>
          <p:spPr bwMode="auto">
            <a:xfrm>
              <a:off x="8284" y="-498"/>
              <a:ext cx="296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19" name="Text Box 29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Динамика продукции </a:t>
            </a:r>
          </a:p>
          <a:p>
            <a:r>
              <a:rPr lang="ru-RU" sz="2800" dirty="0" err="1">
                <a:solidFill>
                  <a:schemeClr val="bg1"/>
                </a:solidFill>
              </a:rPr>
              <a:t>антимюллерового</a:t>
            </a:r>
            <a:r>
              <a:rPr lang="ru-RU" sz="2800" dirty="0">
                <a:solidFill>
                  <a:schemeClr val="bg1"/>
                </a:solidFill>
              </a:rPr>
              <a:t> гормона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в развитии человека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00628" y="0"/>
            <a:ext cx="4143372" cy="1508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Антимюллеров гормон </a:t>
            </a:r>
          </a:p>
          <a:p>
            <a:r>
              <a:rPr lang="ru-RU" dirty="0"/>
              <a:t>препятствует развитию матки и влагалища и вызывает прекращение развития (инволюцию) предшественников этих органов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865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Временная шкала биологических уровней формирования пола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09600" y="165735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794746"/>
              </p:ext>
            </p:extLst>
          </p:nvPr>
        </p:nvGraphicFramePr>
        <p:xfrm>
          <a:off x="714348" y="642924"/>
          <a:ext cx="7715305" cy="4500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9" name="Document" r:id="rId3" imgW="9563092" imgH="5321651" progId="Word.Document.8">
                  <p:embed/>
                </p:oleObj>
              </mc:Choice>
              <mc:Fallback>
                <p:oleObj name="Document" r:id="rId3" imgW="9563092" imgH="5321651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642924"/>
                        <a:ext cx="7715305" cy="45005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5"/>
          <p:cNvSpPr>
            <a:spLocks noChangeShapeType="1"/>
          </p:cNvSpPr>
          <p:nvPr/>
        </p:nvSpPr>
        <p:spPr bwMode="auto">
          <a:xfrm flipH="1">
            <a:off x="3071802" y="1643056"/>
            <a:ext cx="42938" cy="296135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01" y="1250647"/>
            <a:ext cx="9144000" cy="258532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ru-RU" sz="2400" dirty="0"/>
              <a:t>Репродуктивные органы (морфология)</a:t>
            </a:r>
          </a:p>
          <a:p>
            <a:pPr lvl="1"/>
            <a:endParaRPr lang="ru-RU" sz="2400" dirty="0"/>
          </a:p>
          <a:p>
            <a:pPr lvl="1">
              <a:buFont typeface="Arial" pitchFamily="34" charset="0"/>
              <a:buChar char="•"/>
            </a:pPr>
            <a:r>
              <a:rPr lang="ru-RU" sz="2400" dirty="0"/>
              <a:t>Мозг (клеточный уровень и метаболизм)</a:t>
            </a:r>
          </a:p>
          <a:p>
            <a:pPr lvl="1"/>
            <a:endParaRPr lang="ru-RU" sz="2400" dirty="0"/>
          </a:p>
          <a:p>
            <a:pPr lvl="1">
              <a:buFont typeface="Arial" pitchFamily="34" charset="0"/>
              <a:buChar char="•"/>
            </a:pPr>
            <a:r>
              <a:rPr lang="ru-RU" sz="2400" dirty="0" err="1"/>
              <a:t>Нерепродуктивные</a:t>
            </a:r>
            <a:r>
              <a:rPr lang="ru-RU" sz="2400" dirty="0"/>
              <a:t> ткани, например, печень (метаболические процессы)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801" y="319720"/>
            <a:ext cx="9144000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Программирующее</a:t>
            </a:r>
            <a:r>
              <a:rPr lang="ru-RU" sz="2800" dirty="0">
                <a:solidFill>
                  <a:schemeClr val="bg1"/>
                </a:solidFill>
              </a:rPr>
              <a:t> действие андрогенов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в разных органах охватывает разный уровень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761783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07505" y="457201"/>
            <a:ext cx="9036496" cy="275748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Критические периоды действия андрогенов </a:t>
            </a:r>
            <a:b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половой дифференцировке</a:t>
            </a:r>
          </a:p>
        </p:txBody>
      </p:sp>
    </p:spTree>
    <p:extLst>
      <p:ext uri="{BB962C8B-B14F-4D97-AF65-F5344CB8AC3E}">
        <p14:creationId xmlns:p14="http://schemas.microsoft.com/office/powerpoint/2010/main" val="639540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1" y="330971"/>
            <a:ext cx="7704855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Критические периоды действия андрогенов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в половой дифференцировке по мужскому типу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72611" y="1131591"/>
          <a:ext cx="7715813" cy="297305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79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697">
                <a:tc>
                  <a:txBody>
                    <a:bodyPr/>
                    <a:lstStyle/>
                    <a:p>
                      <a:r>
                        <a:rPr lang="ru-RU" sz="1600" dirty="0"/>
                        <a:t>Орган</a:t>
                      </a:r>
                    </a:p>
                  </a:txBody>
                  <a:tcPr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Мужские половые гормоны</a:t>
                      </a:r>
                    </a:p>
                  </a:txBody>
                  <a:tcPr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Критический период</a:t>
                      </a:r>
                    </a:p>
                  </a:txBody>
                  <a:tcPr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Репродуктивные органы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Диффренцировка</a:t>
                      </a:r>
                      <a:r>
                        <a:rPr lang="ru-RU" sz="1600" dirty="0"/>
                        <a:t> по мужскому типу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Ранний эмбриогенез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(9-12 неделя беременности)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ru-RU" sz="1600" dirty="0"/>
                        <a:t>Мозг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/>
                        <a:t>Диффренцировка</a:t>
                      </a:r>
                      <a:r>
                        <a:rPr lang="ru-RU" sz="1600" dirty="0"/>
                        <a:t> по мужскому типу</a:t>
                      </a:r>
                    </a:p>
                    <a:p>
                      <a:endParaRPr lang="ru-RU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Более поздний эмбриогенез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0996">
                <a:tc>
                  <a:txBody>
                    <a:bodyPr/>
                    <a:lstStyle/>
                    <a:p>
                      <a:r>
                        <a:rPr lang="ru-RU" sz="1600" dirty="0"/>
                        <a:t>Печень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Диффренцировка</a:t>
                      </a:r>
                      <a:r>
                        <a:rPr lang="ru-RU" sz="1600" dirty="0"/>
                        <a:t> по мужскому типу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Поздний эмбриогенез/неонатальный период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157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85800" y="457201"/>
            <a:ext cx="7772400" cy="2757488"/>
          </a:xfrm>
          <a:solidFill>
            <a:srgbClr val="00206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Половая дифференцировка репродуктивных органов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0" y="170066"/>
            <a:ext cx="9144000" cy="535781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Временная шкала детерминации мужского пола</a:t>
            </a:r>
          </a:p>
        </p:txBody>
      </p:sp>
      <p:cxnSp>
        <p:nvCxnSpPr>
          <p:cNvPr id="7171" name="Прямая соединительная линия 4"/>
          <p:cNvCxnSpPr>
            <a:cxnSpLocks noChangeShapeType="1"/>
          </p:cNvCxnSpPr>
          <p:nvPr/>
        </p:nvCxnSpPr>
        <p:spPr bwMode="auto">
          <a:xfrm>
            <a:off x="785813" y="2678906"/>
            <a:ext cx="4500562" cy="1191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2" name="Прямая соединительная линия 6"/>
          <p:cNvCxnSpPr>
            <a:cxnSpLocks noChangeShapeType="1"/>
          </p:cNvCxnSpPr>
          <p:nvPr/>
        </p:nvCxnSpPr>
        <p:spPr bwMode="auto">
          <a:xfrm rot="5400000">
            <a:off x="1983195" y="2678113"/>
            <a:ext cx="321469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3" name="Прямая соединительная линия 7"/>
          <p:cNvCxnSpPr>
            <a:cxnSpLocks noChangeShapeType="1"/>
          </p:cNvCxnSpPr>
          <p:nvPr/>
        </p:nvCxnSpPr>
        <p:spPr bwMode="auto">
          <a:xfrm rot="5400000">
            <a:off x="2411820" y="2678113"/>
            <a:ext cx="321469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4" name="Прямая соединительная линия 8"/>
          <p:cNvCxnSpPr>
            <a:cxnSpLocks noChangeShapeType="1"/>
          </p:cNvCxnSpPr>
          <p:nvPr/>
        </p:nvCxnSpPr>
        <p:spPr bwMode="auto">
          <a:xfrm rot="5400000">
            <a:off x="2769008" y="2678119"/>
            <a:ext cx="321469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5" name="Прямая соединительная линия 9"/>
          <p:cNvCxnSpPr>
            <a:cxnSpLocks noChangeShapeType="1"/>
          </p:cNvCxnSpPr>
          <p:nvPr/>
        </p:nvCxnSpPr>
        <p:spPr bwMode="auto">
          <a:xfrm rot="5400000">
            <a:off x="3126195" y="2678113"/>
            <a:ext cx="321469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0" y="2946797"/>
            <a:ext cx="21431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Оплодотворение</a:t>
            </a:r>
          </a:p>
        </p:txBody>
      </p:sp>
      <p:cxnSp>
        <p:nvCxnSpPr>
          <p:cNvPr id="7177" name="Прямая со стрелкой 12"/>
          <p:cNvCxnSpPr>
            <a:cxnSpLocks noChangeShapeType="1"/>
          </p:cNvCxnSpPr>
          <p:nvPr/>
        </p:nvCxnSpPr>
        <p:spPr bwMode="auto">
          <a:xfrm rot="5400000" flipH="1" flipV="1">
            <a:off x="695727" y="2893621"/>
            <a:ext cx="321469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81" name="Прямая со стрелкой 16"/>
          <p:cNvCxnSpPr>
            <a:cxnSpLocks noChangeShapeType="1"/>
          </p:cNvCxnSpPr>
          <p:nvPr/>
        </p:nvCxnSpPr>
        <p:spPr bwMode="auto">
          <a:xfrm rot="5400000" flipH="1" flipV="1">
            <a:off x="2769008" y="3053165"/>
            <a:ext cx="321469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82" name="TextBox 17"/>
          <p:cNvSpPr txBox="1">
            <a:spLocks noChangeArrowheads="1"/>
          </p:cNvSpPr>
          <p:nvPr/>
        </p:nvSpPr>
        <p:spPr bwMode="auto">
          <a:xfrm>
            <a:off x="1428728" y="3268266"/>
            <a:ext cx="3429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                 </a:t>
            </a:r>
            <a:r>
              <a:rPr lang="ru-RU" sz="1400" b="1" dirty="0"/>
              <a:t>6 </a:t>
            </a:r>
            <a:r>
              <a:rPr lang="ru-RU" sz="1600" b="1" dirty="0"/>
              <a:t>неделя</a:t>
            </a:r>
            <a:r>
              <a:rPr lang="ru-RU" sz="1600" dirty="0"/>
              <a:t>            </a:t>
            </a:r>
            <a:r>
              <a:rPr lang="ru-RU" sz="1600" b="1" dirty="0">
                <a:solidFill>
                  <a:srgbClr val="FF0000"/>
                </a:solidFill>
              </a:rPr>
              <a:t>9 неделя</a:t>
            </a:r>
          </a:p>
        </p:txBody>
      </p:sp>
      <p:sp>
        <p:nvSpPr>
          <p:cNvPr id="7189" name="TextBox 29"/>
          <p:cNvSpPr txBox="1">
            <a:spLocks noChangeArrowheads="1"/>
          </p:cNvSpPr>
          <p:nvPr/>
        </p:nvSpPr>
        <p:spPr bwMode="auto">
          <a:xfrm>
            <a:off x="1115616" y="4299942"/>
            <a:ext cx="4286280" cy="400110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Становление пола половых желез</a:t>
            </a:r>
          </a:p>
        </p:txBody>
      </p:sp>
      <p:cxnSp>
        <p:nvCxnSpPr>
          <p:cNvPr id="7190" name="Прямая со стрелкой 33"/>
          <p:cNvCxnSpPr>
            <a:cxnSpLocks noChangeShapeType="1"/>
            <a:stCxn id="7189" idx="0"/>
          </p:cNvCxnSpPr>
          <p:nvPr/>
        </p:nvCxnSpPr>
        <p:spPr bwMode="auto">
          <a:xfrm rot="16200000" flipV="1">
            <a:off x="2763250" y="3804436"/>
            <a:ext cx="648072" cy="34294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</p:cxnSp>
      <p:cxnSp>
        <p:nvCxnSpPr>
          <p:cNvPr id="7191" name="Прямая соединительная линия 35"/>
          <p:cNvCxnSpPr>
            <a:cxnSpLocks noChangeShapeType="1"/>
          </p:cNvCxnSpPr>
          <p:nvPr/>
        </p:nvCxnSpPr>
        <p:spPr bwMode="auto">
          <a:xfrm rot="5400000">
            <a:off x="5269320" y="2731691"/>
            <a:ext cx="321469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2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5126445" y="2731691"/>
            <a:ext cx="321469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3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429257" y="2678906"/>
            <a:ext cx="3357563" cy="1191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4" name="Прямая соединительная линия 40"/>
          <p:cNvCxnSpPr>
            <a:cxnSpLocks noChangeShapeType="1"/>
          </p:cNvCxnSpPr>
          <p:nvPr/>
        </p:nvCxnSpPr>
        <p:spPr bwMode="auto">
          <a:xfrm rot="5400000">
            <a:off x="3912008" y="2678119"/>
            <a:ext cx="321469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5" name="Прямая соединительная линия 41"/>
          <p:cNvCxnSpPr>
            <a:cxnSpLocks noChangeShapeType="1"/>
          </p:cNvCxnSpPr>
          <p:nvPr/>
        </p:nvCxnSpPr>
        <p:spPr bwMode="auto">
          <a:xfrm rot="5400000">
            <a:off x="7555320" y="2731691"/>
            <a:ext cx="321469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6" name="Прямая соединительная линия 42"/>
          <p:cNvCxnSpPr>
            <a:cxnSpLocks noChangeShapeType="1"/>
          </p:cNvCxnSpPr>
          <p:nvPr/>
        </p:nvCxnSpPr>
        <p:spPr bwMode="auto">
          <a:xfrm rot="5400000">
            <a:off x="8626883" y="2678119"/>
            <a:ext cx="321469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7" name="Прямая со стрелкой 45"/>
          <p:cNvCxnSpPr>
            <a:cxnSpLocks noChangeShapeType="1"/>
          </p:cNvCxnSpPr>
          <p:nvPr/>
        </p:nvCxnSpPr>
        <p:spPr bwMode="auto">
          <a:xfrm rot="5400000" flipH="1" flipV="1">
            <a:off x="3831627" y="3133536"/>
            <a:ext cx="482207" cy="1589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</p:spPr>
      </p:cxnSp>
      <p:sp>
        <p:nvSpPr>
          <p:cNvPr id="7198" name="TextBox 46"/>
          <p:cNvSpPr txBox="1">
            <a:spLocks noChangeArrowheads="1"/>
          </p:cNvSpPr>
          <p:nvPr/>
        </p:nvSpPr>
        <p:spPr bwMode="auto">
          <a:xfrm>
            <a:off x="2339752" y="1437624"/>
            <a:ext cx="4032448" cy="707886"/>
          </a:xfrm>
          <a:prstGeom prst="rect">
            <a:avLst/>
          </a:prstGeom>
          <a:solidFill>
            <a:srgbClr val="99FF66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Появление различий наружных половых органов</a:t>
            </a:r>
            <a:endParaRPr lang="ru-RU" sz="2000" dirty="0"/>
          </a:p>
        </p:txBody>
      </p:sp>
      <p:sp>
        <p:nvSpPr>
          <p:cNvPr id="7200" name="TextBox 49"/>
          <p:cNvSpPr txBox="1">
            <a:spLocks noChangeArrowheads="1"/>
          </p:cNvSpPr>
          <p:nvPr/>
        </p:nvSpPr>
        <p:spPr bwMode="auto">
          <a:xfrm>
            <a:off x="4572000" y="3071816"/>
            <a:ext cx="1857388" cy="707886"/>
          </a:xfrm>
          <a:prstGeom prst="rect">
            <a:avLst/>
          </a:prstGeom>
          <a:solidFill>
            <a:srgbClr val="99FF66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Секреция тестостерона </a:t>
            </a:r>
          </a:p>
        </p:txBody>
      </p:sp>
      <p:cxnSp>
        <p:nvCxnSpPr>
          <p:cNvPr id="7201" name="Прямая со стрелкой 51"/>
          <p:cNvCxnSpPr>
            <a:cxnSpLocks noChangeShapeType="1"/>
          </p:cNvCxnSpPr>
          <p:nvPr/>
        </p:nvCxnSpPr>
        <p:spPr bwMode="auto">
          <a:xfrm rot="10800000">
            <a:off x="4143386" y="2732486"/>
            <a:ext cx="428614" cy="33933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</p:cxnSp>
      <p:sp>
        <p:nvSpPr>
          <p:cNvPr id="7204" name="TextBox 56"/>
          <p:cNvSpPr txBox="1">
            <a:spLocks noChangeArrowheads="1"/>
          </p:cNvSpPr>
          <p:nvPr/>
        </p:nvSpPr>
        <p:spPr bwMode="auto">
          <a:xfrm>
            <a:off x="6858000" y="2250282"/>
            <a:ext cx="1214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2м.-7 м.</a:t>
            </a:r>
          </a:p>
        </p:txBody>
      </p:sp>
      <p:sp>
        <p:nvSpPr>
          <p:cNvPr id="7205" name="TextBox 57"/>
          <p:cNvSpPr txBox="1">
            <a:spLocks noChangeArrowheads="1"/>
          </p:cNvSpPr>
          <p:nvPr/>
        </p:nvSpPr>
        <p:spPr bwMode="auto">
          <a:xfrm>
            <a:off x="8143886" y="2893219"/>
            <a:ext cx="1000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Роды</a:t>
            </a:r>
          </a:p>
        </p:txBody>
      </p:sp>
      <p:cxnSp>
        <p:nvCxnSpPr>
          <p:cNvPr id="7206" name="Прямая со стрелкой 59"/>
          <p:cNvCxnSpPr>
            <a:cxnSpLocks noChangeShapeType="1"/>
          </p:cNvCxnSpPr>
          <p:nvPr/>
        </p:nvCxnSpPr>
        <p:spPr bwMode="auto">
          <a:xfrm rot="16200000" flipV="1">
            <a:off x="4225793" y="2560767"/>
            <a:ext cx="908448" cy="7315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" name="Полилиния 52"/>
          <p:cNvSpPr/>
          <p:nvPr/>
        </p:nvSpPr>
        <p:spPr>
          <a:xfrm rot="20077036">
            <a:off x="5103363" y="3650450"/>
            <a:ext cx="571504" cy="1045828"/>
          </a:xfrm>
          <a:custGeom>
            <a:avLst/>
            <a:gdLst>
              <a:gd name="connsiteX0" fmla="*/ 0 w 1813891"/>
              <a:gd name="connsiteY0" fmla="*/ 805070 h 929308"/>
              <a:gd name="connsiteX1" fmla="*/ 1689652 w 1813891"/>
              <a:gd name="connsiteY1" fmla="*/ 795130 h 929308"/>
              <a:gd name="connsiteX2" fmla="*/ 745434 w 1813891"/>
              <a:gd name="connsiteY2" fmla="*/ 0 h 92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891" h="929308">
                <a:moveTo>
                  <a:pt x="0" y="805070"/>
                </a:moveTo>
                <a:cubicBezTo>
                  <a:pt x="782706" y="867189"/>
                  <a:pt x="1565413" y="929308"/>
                  <a:pt x="1689652" y="795130"/>
                </a:cubicBezTo>
                <a:cubicBezTo>
                  <a:pt x="1813891" y="660952"/>
                  <a:pt x="1279662" y="330476"/>
                  <a:pt x="745434" y="0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12048" y="461596"/>
          <a:ext cx="9056687" cy="520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Document" r:id="rId3" imgW="6576967" imgH="4819797" progId="Word.Document.8">
                  <p:embed/>
                </p:oleObj>
              </mc:Choice>
              <mc:Fallback>
                <p:oleObj name="Document" r:id="rId3" imgW="6576967" imgH="4819797" progId="Word.Document.8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048" y="461596"/>
                        <a:ext cx="9056687" cy="520649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-55706" y="21896"/>
            <a:ext cx="9144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chemeClr val="bg1"/>
                </a:solidFill>
              </a:rPr>
              <a:t>Направления половой дифференцировки репродуктивных органов человека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852157" y="1886496"/>
            <a:ext cx="5150369" cy="2574994"/>
            <a:chOff x="1945900" y="2187771"/>
            <a:chExt cx="5037633" cy="2367575"/>
          </a:xfrm>
        </p:grpSpPr>
        <p:cxnSp>
          <p:nvCxnSpPr>
            <p:cNvPr id="5" name="Прямая со стрелкой 4"/>
            <p:cNvCxnSpPr>
              <a:cxnSpLocks/>
            </p:cNvCxnSpPr>
            <p:nvPr/>
          </p:nvCxnSpPr>
          <p:spPr>
            <a:xfrm flipH="1" flipV="1">
              <a:off x="1945900" y="2219492"/>
              <a:ext cx="1197340" cy="285753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>
              <a:cxnSpLocks/>
            </p:cNvCxnSpPr>
            <p:nvPr/>
          </p:nvCxnSpPr>
          <p:spPr>
            <a:xfrm flipV="1">
              <a:off x="5046162" y="2187771"/>
              <a:ext cx="1937371" cy="375051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rot="10800000">
              <a:off x="2357422" y="2875362"/>
              <a:ext cx="785818" cy="214314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V="1">
              <a:off x="5357818" y="2839647"/>
              <a:ext cx="1357322" cy="267893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rot="10800000">
              <a:off x="2214546" y="3589743"/>
              <a:ext cx="1357322" cy="1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V="1">
              <a:off x="4857752" y="3589742"/>
              <a:ext cx="1285884" cy="1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rot="10800000">
              <a:off x="2643174" y="4554155"/>
              <a:ext cx="928694" cy="1191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>
              <a:cxnSpLocks/>
            </p:cNvCxnSpPr>
            <p:nvPr/>
          </p:nvCxnSpPr>
          <p:spPr>
            <a:xfrm>
              <a:off x="4857752" y="4554155"/>
              <a:ext cx="1178727" cy="0"/>
            </a:xfrm>
            <a:prstGeom prst="straightConnector1">
              <a:avLst/>
            </a:prstGeom>
            <a:ln w="38100">
              <a:solidFill>
                <a:srgbClr val="080E1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443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85800" y="457201"/>
            <a:ext cx="7772400" cy="2757488"/>
          </a:xfrm>
          <a:solidFill>
            <a:srgbClr val="00206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Половая дифференцировка мозга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85800" y="457201"/>
            <a:ext cx="7772400" cy="2757488"/>
          </a:xfrm>
          <a:solidFill>
            <a:srgbClr val="00206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Роль половых хромосом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формировании пола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54211"/>
            <a:ext cx="9238988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Эстрогены могут образовываться из андрогенов </a:t>
            </a:r>
            <a:r>
              <a:rPr lang="ru-RU" sz="3200" b="1" dirty="0">
                <a:solidFill>
                  <a:schemeClr val="bg1"/>
                </a:solidFill>
              </a:rPr>
              <a:t>в мозге</a:t>
            </a:r>
          </a:p>
          <a:p>
            <a:pPr marL="914400" lvl="1" indent="-457200">
              <a:buFont typeface="+mj-lt"/>
              <a:buAutoNum type="arabicPeriod"/>
            </a:pPr>
            <a:endParaRPr lang="ru-RU" sz="2400" b="1" dirty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Критический период дифференцировки мозга по мужскому типу не совпадает по времени с критическим периодом половой дифференцировки половых органов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16" y="0"/>
            <a:ext cx="923898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Женские половые гормоны  </a:t>
            </a:r>
            <a:r>
              <a:rPr lang="ru-RU" sz="2800" dirty="0"/>
              <a:t>- </a:t>
            </a:r>
            <a:r>
              <a:rPr lang="ru-RU" sz="2800" b="1" dirty="0"/>
              <a:t>эстрогены образуются из мужских гормонов – андрогенов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3147814"/>
            <a:ext cx="727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Дифференцировка центров полового поведения,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агрессии, циклического центра контроля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репродукции</a:t>
            </a:r>
            <a:r>
              <a:rPr lang="ru-RU" sz="2400" b="1" dirty="0" err="1">
                <a:solidFill>
                  <a:srgbClr val="FF0000"/>
                </a:solidFill>
              </a:rPr>
              <a:t>мозга</a:t>
            </a:r>
            <a:r>
              <a:rPr lang="ru-RU" sz="2400" b="1" dirty="0">
                <a:solidFill>
                  <a:srgbClr val="FF0000"/>
                </a:solidFill>
              </a:rPr>
              <a:t> по мужскому типу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происходит под действием эстрогенов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507288" cy="85725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андрогенами циклического центра гипоталамуса у особей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мужчкого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пола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E7BA6C8-43DF-4E1F-9645-0F51CB702001}"/>
              </a:ext>
            </a:extLst>
          </p:cNvPr>
          <p:cNvGrpSpPr/>
          <p:nvPr/>
        </p:nvGrpSpPr>
        <p:grpSpPr>
          <a:xfrm>
            <a:off x="1080039" y="1347614"/>
            <a:ext cx="5805881" cy="2611274"/>
            <a:chOff x="1080039" y="1287696"/>
            <a:chExt cx="5805880" cy="2611274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C0E9857-C232-4367-98A2-D65AEE673F13}"/>
                </a:ext>
              </a:extLst>
            </p:cNvPr>
            <p:cNvGrpSpPr/>
            <p:nvPr/>
          </p:nvGrpSpPr>
          <p:grpSpPr>
            <a:xfrm>
              <a:off x="1080039" y="1344727"/>
              <a:ext cx="5805880" cy="2554243"/>
              <a:chOff x="896498" y="1426603"/>
              <a:chExt cx="8139998" cy="3496800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896498" y="1426603"/>
                <a:ext cx="8139998" cy="3496800"/>
                <a:chOff x="894047" y="1425284"/>
                <a:chExt cx="7998433" cy="3514118"/>
              </a:xfrm>
            </p:grpSpPr>
            <p:sp>
              <p:nvSpPr>
                <p:cNvPr id="4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894047" y="1430806"/>
                  <a:ext cx="3276601" cy="131265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400" u="sng" dirty="0"/>
                    <a:t>Циклический центр: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ru-RU" sz="1400" u="sng" dirty="0"/>
                    <a:t>передний гипоталамус</a:t>
                  </a:r>
                </a:p>
                <a:p>
                  <a:pPr>
                    <a:spcBef>
                      <a:spcPct val="50000"/>
                    </a:spcBef>
                  </a:pPr>
                  <a:endParaRPr lang="ru-RU" sz="1400" dirty="0"/>
                </a:p>
              </p:txBody>
            </p:sp>
            <p:sp>
              <p:nvSpPr>
                <p:cNvPr id="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482206" y="1425284"/>
                  <a:ext cx="3030537" cy="116445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400" u="sng" dirty="0"/>
                    <a:t>Тонический центр: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ru-RU" sz="1400" u="sng" dirty="0" err="1"/>
                    <a:t>медиобазальный</a:t>
                  </a:r>
                  <a:r>
                    <a:rPr lang="ru-RU" sz="1400" u="sng" dirty="0"/>
                    <a:t> гипоталамус</a:t>
                  </a:r>
                </a:p>
              </p:txBody>
            </p:sp>
            <p:sp>
              <p:nvSpPr>
                <p:cNvPr id="6" name="Line 5"/>
                <p:cNvSpPr>
                  <a:spLocks noChangeShapeType="1"/>
                </p:cNvSpPr>
                <p:nvPr/>
              </p:nvSpPr>
              <p:spPr bwMode="auto">
                <a:xfrm>
                  <a:off x="6128118" y="2558245"/>
                  <a:ext cx="0" cy="21669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 sz="1400"/>
                </a:p>
              </p:txBody>
            </p:sp>
            <p:sp>
              <p:nvSpPr>
                <p:cNvPr id="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876799" y="3314701"/>
                  <a:ext cx="2286001" cy="42343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400"/>
                    <a:t>Гипофиз</a:t>
                  </a:r>
                </a:p>
              </p:txBody>
            </p:sp>
            <p:sp>
              <p:nvSpPr>
                <p:cNvPr id="8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6084168" y="3651648"/>
                  <a:ext cx="720" cy="86431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ru-RU" sz="1400"/>
                </a:p>
              </p:txBody>
            </p:sp>
            <p:sp>
              <p:nvSpPr>
                <p:cNvPr id="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651401" y="2798116"/>
                  <a:ext cx="990600" cy="423438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400" dirty="0"/>
                    <a:t>Гн-РГ</a:t>
                  </a:r>
                </a:p>
              </p:txBody>
            </p:sp>
            <p:sp>
              <p:nvSpPr>
                <p:cNvPr id="20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5868148" y="3868341"/>
                  <a:ext cx="648071" cy="423438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400" dirty="0"/>
                    <a:t>ЛГ 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940150" y="4515964"/>
                  <a:ext cx="2952330" cy="423438"/>
                </a:xfrm>
                <a:prstGeom prst="rect">
                  <a:avLst/>
                </a:prstGeom>
                <a:solidFill>
                  <a:srgbClr val="0070C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b="1" dirty="0">
                      <a:solidFill>
                        <a:schemeClr val="bg1"/>
                      </a:solidFill>
                    </a:rPr>
                    <a:t>Семенники, тестостерон</a:t>
                  </a:r>
                </a:p>
              </p:txBody>
            </p:sp>
          </p:grpSp>
          <p:cxnSp>
            <p:nvCxnSpPr>
              <p:cNvPr id="24" name="Прямая соединительная линия 23"/>
              <p:cNvCxnSpPr>
                <a:cxnSpLocks/>
              </p:cNvCxnSpPr>
              <p:nvPr/>
            </p:nvCxnSpPr>
            <p:spPr>
              <a:xfrm flipH="1">
                <a:off x="1749287" y="1427330"/>
                <a:ext cx="1273228" cy="1302401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195641" y="3501617"/>
                <a:ext cx="2736304" cy="1306188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/>
                  <a:t>Негативный импринтинг андрогенами плода мужского пола</a:t>
                </a:r>
              </a:p>
            </p:txBody>
          </p:sp>
          <p:sp>
            <p:nvSpPr>
              <p:cNvPr id="18" name="Дуга 17"/>
              <p:cNvSpPr/>
              <p:nvPr/>
            </p:nvSpPr>
            <p:spPr>
              <a:xfrm>
                <a:off x="6372200" y="2139702"/>
                <a:ext cx="2520280" cy="2304256"/>
              </a:xfrm>
              <a:prstGeom prst="arc">
                <a:avLst>
                  <a:gd name="adj1" fmla="val 16200000"/>
                  <a:gd name="adj2" fmla="val 5227914"/>
                </a:avLst>
              </a:prstGeom>
              <a:ln w="38100">
                <a:solidFill>
                  <a:srgbClr val="00B0F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19" name="Дуга 18"/>
              <p:cNvSpPr/>
              <p:nvPr/>
            </p:nvSpPr>
            <p:spPr>
              <a:xfrm>
                <a:off x="6588224" y="3435846"/>
                <a:ext cx="1080120" cy="1008112"/>
              </a:xfrm>
              <a:prstGeom prst="arc">
                <a:avLst>
                  <a:gd name="adj1" fmla="val 16200000"/>
                  <a:gd name="adj2" fmla="val 5015072"/>
                </a:avLst>
              </a:prstGeom>
              <a:ln w="38100">
                <a:solidFill>
                  <a:srgbClr val="00B0F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cxnSp>
          <p:nvCxnSpPr>
            <p:cNvPr id="25" name="Прямая соединительная линия 24"/>
            <p:cNvCxnSpPr>
              <a:cxnSpLocks/>
            </p:cNvCxnSpPr>
            <p:nvPr/>
          </p:nvCxnSpPr>
          <p:spPr>
            <a:xfrm flipH="1" flipV="1">
              <a:off x="1691682" y="1287696"/>
              <a:ext cx="904745" cy="9301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B4853E13-A2E5-4ED1-AA6E-D2F5CFE2F4FD}"/>
                </a:ext>
              </a:extLst>
            </p:cNvPr>
            <p:cNvCxnSpPr>
              <a:stCxn id="30" idx="0"/>
              <a:endCxn id="4" idx="2"/>
            </p:cNvCxnSpPr>
            <p:nvPr/>
          </p:nvCxnSpPr>
          <p:spPr>
            <a:xfrm flipV="1">
              <a:off x="2269243" y="2302848"/>
              <a:ext cx="1" cy="5575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90FF4C-8149-40A1-ADE6-3C9ECD86161B}"/>
              </a:ext>
            </a:extLst>
          </p:cNvPr>
          <p:cNvSpPr txBox="1"/>
          <p:nvPr/>
        </p:nvSpPr>
        <p:spPr>
          <a:xfrm>
            <a:off x="0" y="3942627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Цепь событий:</a:t>
            </a:r>
          </a:p>
          <a:p>
            <a:r>
              <a:rPr lang="ru-RU" sz="1350" dirty="0"/>
              <a:t>Андрогены-ароматаза циклического центра-эстрогены- </a:t>
            </a:r>
            <a:r>
              <a:rPr lang="ru-RU" sz="1350" dirty="0" err="1"/>
              <a:t>катехолэстрогены</a:t>
            </a:r>
            <a:r>
              <a:rPr lang="ru-RU" sz="1350" dirty="0"/>
              <a:t>- конкуренция за КОМТ с катехоламинами-снижение метаболизма адреналина и других КХА</a:t>
            </a:r>
          </a:p>
          <a:p>
            <a:r>
              <a:rPr lang="ru-RU" sz="1350" b="1" dirty="0"/>
              <a:t>Результат:</a:t>
            </a:r>
          </a:p>
          <a:p>
            <a:r>
              <a:rPr lang="ru-RU" sz="1350" dirty="0"/>
              <a:t>Перераспределение </a:t>
            </a:r>
            <a:r>
              <a:rPr lang="ru-RU" sz="1350" dirty="0" err="1"/>
              <a:t>серотонинергических</a:t>
            </a:r>
            <a:r>
              <a:rPr lang="ru-RU" sz="1350" dirty="0"/>
              <a:t> и КХА нейронов и нарушение работы циклического центра</a:t>
            </a:r>
          </a:p>
          <a:p>
            <a:endParaRPr lang="ru-RU" sz="13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14296"/>
            <a:ext cx="5203846" cy="7286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714494"/>
            <a:ext cx="3357554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Роль метаболитов тестостерона в половой дифференцировке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" y="457201"/>
            <a:ext cx="9144000" cy="27574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Половая дифференцировка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нерепродуктивных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органов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131590"/>
            <a:ext cx="835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23574 транскрипта имеют выраженный половой диморфизм экспрессии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768875"/>
              </p:ext>
            </p:extLst>
          </p:nvPr>
        </p:nvGraphicFramePr>
        <p:xfrm>
          <a:off x="230798" y="1635646"/>
          <a:ext cx="8736158" cy="328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r>
                        <a:rPr lang="ru-RU" sz="2000" dirty="0"/>
                        <a:t>Ткань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Процент генов с половым</a:t>
                      </a:r>
                      <a:r>
                        <a:rPr lang="ru-RU" sz="2000" baseline="0" dirty="0"/>
                        <a:t> диморфизмом экспрессии</a:t>
                      </a:r>
                      <a:endParaRPr lang="ru-RU" sz="20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r>
                        <a:rPr lang="ru-RU" sz="2400" b="1" dirty="0"/>
                        <a:t>Печень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/>
                        <a:t>72%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ru-RU" sz="2400" b="1" dirty="0"/>
                        <a:t>Жировая ткань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/>
                        <a:t>68%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r>
                        <a:rPr lang="ru-RU" sz="2400" b="1" dirty="0"/>
                        <a:t>Мышца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/>
                        <a:t>55,4%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r>
                        <a:rPr lang="ru-RU" sz="2400" b="1" dirty="0"/>
                        <a:t>Мозг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/>
                        <a:t>13,6%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E57C56C-3714-4E43-94EA-EC2B256206DA}"/>
              </a:ext>
            </a:extLst>
          </p:cNvPr>
          <p:cNvSpPr txBox="1"/>
          <p:nvPr/>
        </p:nvSpPr>
        <p:spPr>
          <a:xfrm>
            <a:off x="251520" y="124177"/>
            <a:ext cx="8646278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Половая дифференцировка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нерепродуктивных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тканей проявляется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зависимой от пола экспрессии генов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9132"/>
            <a:ext cx="91440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клетки о своей половой принадлежности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57094"/>
              </p:ext>
            </p:extLst>
          </p:nvPr>
        </p:nvGraphicFramePr>
        <p:xfrm>
          <a:off x="32971" y="673165"/>
          <a:ext cx="9075533" cy="370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639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Тип клетки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Вид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Количество пассажей с памятью пола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800" dirty="0"/>
                        <a:t>Фибробласты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Человек, крыса, мышь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70">
                <a:tc>
                  <a:txBody>
                    <a:bodyPr/>
                    <a:lstStyle/>
                    <a:p>
                      <a:r>
                        <a:rPr lang="ru-RU" sz="1800" dirty="0"/>
                        <a:t>Клетки гладких мышц сосудов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Человек, крыса, мышь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800" dirty="0" err="1"/>
                        <a:t>Кератиноциты</a:t>
                      </a:r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Человек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10-12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928">
                <a:tc>
                  <a:txBody>
                    <a:bodyPr/>
                    <a:lstStyle/>
                    <a:p>
                      <a:r>
                        <a:rPr lang="ru-RU" sz="1800" dirty="0"/>
                        <a:t>Клетки эндотелия пупочной вены человека </a:t>
                      </a:r>
                      <a:r>
                        <a:rPr lang="en-US" sz="1800" dirty="0"/>
                        <a:t>(HUVEC)</a:t>
                      </a:r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Человек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800" dirty="0"/>
                        <a:t>Раковые клетки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Человек, мышь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10-15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764"/>
            <a:ext cx="9251706" cy="775100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Половая дифференцировка функций печени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428992" y="1285867"/>
            <a:ext cx="150019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Гипофиз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948265" y="2859782"/>
            <a:ext cx="92869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Гонады</a:t>
            </a: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 flipV="1">
            <a:off x="4500562" y="2000248"/>
            <a:ext cx="1143008" cy="71438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667000" y="4000501"/>
            <a:ext cx="1676400" cy="36933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Печень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714744" y="1857371"/>
            <a:ext cx="785818" cy="369332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СТГ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800600" y="2686050"/>
            <a:ext cx="1600200" cy="400110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Андрогены</a:t>
            </a:r>
          </a:p>
        </p:txBody>
      </p:sp>
      <p:pic>
        <p:nvPicPr>
          <p:cNvPr id="11" name="Picture 2" descr="https://s11.stc.all.kpcdn.net/share/i/4/600314/w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5" y="3643320"/>
            <a:ext cx="1785950" cy="1214446"/>
          </a:xfrm>
          <a:prstGeom prst="rect">
            <a:avLst/>
          </a:prstGeom>
          <a:noFill/>
        </p:spPr>
      </p:pic>
      <p:sp>
        <p:nvSpPr>
          <p:cNvPr id="21512" name="Line 8"/>
          <p:cNvSpPr>
            <a:spLocks noChangeShapeType="1"/>
          </p:cNvSpPr>
          <p:nvPr/>
        </p:nvSpPr>
        <p:spPr bwMode="auto">
          <a:xfrm flipH="1">
            <a:off x="4000497" y="3143256"/>
            <a:ext cx="785818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11"/>
          <p:cNvGrpSpPr/>
          <p:nvPr/>
        </p:nvGrpSpPr>
        <p:grpSpPr>
          <a:xfrm rot="17299356">
            <a:off x="2978140" y="2802245"/>
            <a:ext cx="1732949" cy="452256"/>
            <a:chOff x="4894263" y="2873375"/>
            <a:chExt cx="1212850" cy="292100"/>
          </a:xfrm>
        </p:grpSpPr>
        <p:sp>
          <p:nvSpPr>
            <p:cNvPr id="13" name="Line 186"/>
            <p:cNvSpPr>
              <a:spLocks noChangeShapeType="1"/>
            </p:cNvSpPr>
            <p:nvPr/>
          </p:nvSpPr>
          <p:spPr bwMode="auto">
            <a:xfrm flipV="1">
              <a:off x="4894263" y="2873375"/>
              <a:ext cx="150812" cy="292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187"/>
            <p:cNvSpPr>
              <a:spLocks noChangeShapeType="1"/>
            </p:cNvSpPr>
            <p:nvPr/>
          </p:nvSpPr>
          <p:spPr bwMode="auto">
            <a:xfrm>
              <a:off x="5045075" y="2873375"/>
              <a:ext cx="152400" cy="292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88"/>
            <p:cNvSpPr>
              <a:spLocks noChangeShapeType="1"/>
            </p:cNvSpPr>
            <p:nvPr/>
          </p:nvSpPr>
          <p:spPr bwMode="auto">
            <a:xfrm>
              <a:off x="5197475" y="3165475"/>
              <a:ext cx="15081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189"/>
            <p:cNvSpPr>
              <a:spLocks noChangeShapeType="1"/>
            </p:cNvSpPr>
            <p:nvPr/>
          </p:nvSpPr>
          <p:spPr bwMode="auto">
            <a:xfrm flipV="1">
              <a:off x="5348288" y="2873375"/>
              <a:ext cx="152400" cy="292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90"/>
            <p:cNvSpPr>
              <a:spLocks noChangeShapeType="1"/>
            </p:cNvSpPr>
            <p:nvPr/>
          </p:nvSpPr>
          <p:spPr bwMode="auto">
            <a:xfrm>
              <a:off x="5500688" y="2873375"/>
              <a:ext cx="152400" cy="292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91"/>
            <p:cNvSpPr>
              <a:spLocks noChangeShapeType="1"/>
            </p:cNvSpPr>
            <p:nvPr/>
          </p:nvSpPr>
          <p:spPr bwMode="auto">
            <a:xfrm>
              <a:off x="5653088" y="3165475"/>
              <a:ext cx="1508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92"/>
            <p:cNvSpPr>
              <a:spLocks noChangeShapeType="1"/>
            </p:cNvSpPr>
            <p:nvPr/>
          </p:nvSpPr>
          <p:spPr bwMode="auto">
            <a:xfrm flipV="1">
              <a:off x="5803900" y="2873375"/>
              <a:ext cx="152400" cy="292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193"/>
            <p:cNvSpPr>
              <a:spLocks noChangeShapeType="1"/>
            </p:cNvSpPr>
            <p:nvPr/>
          </p:nvSpPr>
          <p:spPr bwMode="auto">
            <a:xfrm>
              <a:off x="5956300" y="2873375"/>
              <a:ext cx="150813" cy="292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Группа 21"/>
          <p:cNvGrpSpPr/>
          <p:nvPr/>
        </p:nvGrpSpPr>
        <p:grpSpPr>
          <a:xfrm rot="17466873">
            <a:off x="1922677" y="2281345"/>
            <a:ext cx="1840909" cy="1135573"/>
            <a:chOff x="2465388" y="1997075"/>
            <a:chExt cx="1517650" cy="1314450"/>
          </a:xfrm>
        </p:grpSpPr>
        <p:sp>
          <p:nvSpPr>
            <p:cNvPr id="23" name="Line 171"/>
            <p:cNvSpPr>
              <a:spLocks noChangeShapeType="1"/>
            </p:cNvSpPr>
            <p:nvPr/>
          </p:nvSpPr>
          <p:spPr bwMode="auto">
            <a:xfrm flipV="1">
              <a:off x="2465388" y="1997075"/>
              <a:ext cx="152400" cy="131445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172"/>
            <p:cNvSpPr>
              <a:spLocks noChangeShapeType="1"/>
            </p:cNvSpPr>
            <p:nvPr/>
          </p:nvSpPr>
          <p:spPr bwMode="auto">
            <a:xfrm>
              <a:off x="2617788" y="1997075"/>
              <a:ext cx="150812" cy="131445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173"/>
            <p:cNvSpPr>
              <a:spLocks noChangeShapeType="1"/>
            </p:cNvSpPr>
            <p:nvPr/>
          </p:nvSpPr>
          <p:spPr bwMode="auto">
            <a:xfrm>
              <a:off x="2768600" y="3311525"/>
              <a:ext cx="606425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174"/>
            <p:cNvSpPr>
              <a:spLocks noChangeShapeType="1"/>
            </p:cNvSpPr>
            <p:nvPr/>
          </p:nvSpPr>
          <p:spPr bwMode="auto">
            <a:xfrm flipV="1">
              <a:off x="3375025" y="1997075"/>
              <a:ext cx="153988" cy="131445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175"/>
            <p:cNvSpPr>
              <a:spLocks noChangeShapeType="1"/>
            </p:cNvSpPr>
            <p:nvPr/>
          </p:nvSpPr>
          <p:spPr bwMode="auto">
            <a:xfrm>
              <a:off x="3529013" y="1997075"/>
              <a:ext cx="150812" cy="131445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176"/>
            <p:cNvSpPr>
              <a:spLocks noChangeShapeType="1"/>
            </p:cNvSpPr>
            <p:nvPr/>
          </p:nvSpPr>
          <p:spPr bwMode="auto">
            <a:xfrm>
              <a:off x="3679825" y="3311525"/>
              <a:ext cx="303213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4" name="Прямая со стрелкой 33"/>
          <p:cNvCxnSpPr>
            <a:stCxn id="21507" idx="2"/>
            <a:endCxn id="21513" idx="0"/>
          </p:cNvCxnSpPr>
          <p:nvPr/>
        </p:nvCxnSpPr>
        <p:spPr>
          <a:xfrm flipH="1">
            <a:off x="4107653" y="1655199"/>
            <a:ext cx="71438" cy="2021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1509" idx="1"/>
            <a:endCxn id="21514" idx="3"/>
          </p:cNvCxnSpPr>
          <p:nvPr/>
        </p:nvCxnSpPr>
        <p:spPr>
          <a:xfrm flipH="1" flipV="1">
            <a:off x="6400800" y="2886105"/>
            <a:ext cx="547465" cy="1583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571736" y="2500318"/>
            <a:ext cx="500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latin typeface="Courier New"/>
                <a:cs typeface="Courier New"/>
              </a:rPr>
              <a:t>♂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786182" y="2714633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Courier New"/>
                <a:cs typeface="Courier New"/>
              </a:rPr>
              <a:t>♀</a:t>
            </a:r>
            <a:endParaRPr lang="ru-RU" sz="4400" dirty="0"/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3714745" y="4429139"/>
            <a:ext cx="92869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Печень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"/>
            <a:ext cx="9144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Половая дифференцировка функций печени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3" y="1599649"/>
            <a:ext cx="3392356" cy="800219"/>
          </a:xfrm>
          <a:prstGeom prst="rect">
            <a:avLst/>
          </a:prstGeom>
          <a:solidFill>
            <a:srgbClr val="FFCCFF"/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/>
              <a:t>Медленный </a:t>
            </a:r>
            <a:r>
              <a:rPr lang="ru-RU" b="1" dirty="0"/>
              <a:t>метаболизм лекарств в печени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4942" y="1571625"/>
            <a:ext cx="3429024" cy="800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/>
              <a:t>Быстрый </a:t>
            </a:r>
            <a:r>
              <a:rPr lang="ru-RU" b="1" dirty="0"/>
              <a:t>метаболизм лекарств в печени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2571752"/>
            <a:ext cx="3177472" cy="369332"/>
          </a:xfrm>
          <a:prstGeom prst="rect">
            <a:avLst/>
          </a:prstGeom>
          <a:solidFill>
            <a:srgbClr val="FFCCFF"/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Накопление лекарств в крови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3214693"/>
            <a:ext cx="2500298" cy="646331"/>
          </a:xfrm>
          <a:prstGeom prst="rect">
            <a:avLst/>
          </a:prstGeom>
          <a:solidFill>
            <a:srgbClr val="FFCCFF"/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Рост эффективности действия лекарств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0629" y="2571752"/>
            <a:ext cx="371477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Снижение  уровня лекарств в крови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7951" y="3375438"/>
            <a:ext cx="2643206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Снижение эффективности действия лекарств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071949"/>
            <a:ext cx="3286116" cy="646331"/>
          </a:xfrm>
          <a:prstGeom prst="rect">
            <a:avLst/>
          </a:prstGeom>
          <a:solidFill>
            <a:srgbClr val="FFCCFF"/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Рост побочных эффектов и аллергических реакций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1868" y="3161115"/>
            <a:ext cx="2571768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Токсическое действие метаболитов лекарств на печень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57621" y="4339841"/>
            <a:ext cx="228601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80E16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Цирроз и рак печени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7225" y="785800"/>
            <a:ext cx="2071702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ЖЕНЩИНЫ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6446" y="785800"/>
            <a:ext cx="2000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МУЖЧИНЫ</a:t>
            </a:r>
          </a:p>
        </p:txBody>
      </p:sp>
      <p:cxnSp>
        <p:nvCxnSpPr>
          <p:cNvPr id="22" name="Прямая со стрелкой 21"/>
          <p:cNvCxnSpPr>
            <a:stCxn id="19" idx="2"/>
            <a:endCxn id="9" idx="0"/>
          </p:cNvCxnSpPr>
          <p:nvPr/>
        </p:nvCxnSpPr>
        <p:spPr>
          <a:xfrm flipH="1">
            <a:off x="1875691" y="1247465"/>
            <a:ext cx="17385" cy="3521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1" idx="2"/>
            <a:endCxn id="12" idx="0"/>
          </p:cNvCxnSpPr>
          <p:nvPr/>
        </p:nvCxnSpPr>
        <p:spPr>
          <a:xfrm flipH="1">
            <a:off x="1250150" y="2941084"/>
            <a:ext cx="590106" cy="27360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4804727" y="4196418"/>
            <a:ext cx="250527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3" idx="2"/>
            <a:endCxn id="14" idx="0"/>
          </p:cNvCxnSpPr>
          <p:nvPr/>
        </p:nvCxnSpPr>
        <p:spPr>
          <a:xfrm>
            <a:off x="6858017" y="2941084"/>
            <a:ext cx="821537" cy="4343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0" idx="1"/>
            <a:endCxn id="17" idx="0"/>
          </p:cNvCxnSpPr>
          <p:nvPr/>
        </p:nvCxnSpPr>
        <p:spPr>
          <a:xfrm flipH="1">
            <a:off x="4857752" y="1971735"/>
            <a:ext cx="357190" cy="1189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0" idx="2"/>
          </p:cNvCxnSpPr>
          <p:nvPr/>
        </p:nvCxnSpPr>
        <p:spPr>
          <a:xfrm flipH="1">
            <a:off x="6928666" y="2371844"/>
            <a:ext cx="788" cy="279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0" idx="0"/>
          </p:cNvCxnSpPr>
          <p:nvPr/>
        </p:nvCxnSpPr>
        <p:spPr>
          <a:xfrm flipH="1">
            <a:off x="6929454" y="1286660"/>
            <a:ext cx="802" cy="2849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9" idx="2"/>
          </p:cNvCxnSpPr>
          <p:nvPr/>
        </p:nvCxnSpPr>
        <p:spPr>
          <a:xfrm flipH="1">
            <a:off x="1467137" y="2399868"/>
            <a:ext cx="408554" cy="1468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11" idx="2"/>
          </p:cNvCxnSpPr>
          <p:nvPr/>
        </p:nvCxnSpPr>
        <p:spPr>
          <a:xfrm>
            <a:off x="1840256" y="2941084"/>
            <a:ext cx="1231551" cy="12206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498" name="Picture 2" descr="https://s11.stc.all.kpcdn.net/share/i/4/600314/w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9" y="642924"/>
            <a:ext cx="1584746" cy="12144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14744" y="1500186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ПЕЧЕНЬ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5072066" y="1071552"/>
            <a:ext cx="732714" cy="285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9" idx="3"/>
          </p:cNvCxnSpPr>
          <p:nvPr/>
        </p:nvCxnSpPr>
        <p:spPr>
          <a:xfrm flipH="1" flipV="1">
            <a:off x="2928927" y="1016633"/>
            <a:ext cx="857255" cy="549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"/>
            <a:ext cx="9144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Половая дифференцировка</a:t>
            </a:r>
            <a:r>
              <a:rPr lang="ru-RU" sz="2400" b="1" dirty="0">
                <a:solidFill>
                  <a:schemeClr val="bg1"/>
                </a:solidFill>
              </a:rPr>
              <a:t> побочных  эффектов лекарств </a:t>
            </a:r>
            <a:r>
              <a:rPr lang="ru-RU" sz="2400" dirty="0">
                <a:solidFill>
                  <a:schemeClr val="bg1"/>
                </a:solidFill>
              </a:rPr>
              <a:t>для лечения </a:t>
            </a:r>
            <a:r>
              <a:rPr lang="ru-RU" sz="2400" b="1" dirty="0">
                <a:solidFill>
                  <a:schemeClr val="bg1"/>
                </a:solidFill>
              </a:rPr>
              <a:t>СЕРДЕЧНО-СОСУДИСТОЙ СИСТЕМЫ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942063"/>
              </p:ext>
            </p:extLst>
          </p:nvPr>
        </p:nvGraphicFramePr>
        <p:xfrm>
          <a:off x="0" y="915568"/>
          <a:ext cx="9144000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ru-RU" sz="1800" dirty="0"/>
                        <a:t>Класс лекарств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Зависимость от пола</a:t>
                      </a:r>
                      <a:r>
                        <a:rPr lang="ru-RU" sz="1800" baseline="0" dirty="0"/>
                        <a:t> побочных эффектов </a:t>
                      </a:r>
                      <a:endParaRPr lang="ru-RU" sz="18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err="1"/>
                        <a:t>Бета-блокаторы</a:t>
                      </a:r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Ж</a:t>
                      </a:r>
                      <a:r>
                        <a:rPr lang="en-US" sz="1800" dirty="0"/>
                        <a:t>&gt;</a:t>
                      </a:r>
                      <a:r>
                        <a:rPr lang="ru-RU" sz="1800" dirty="0"/>
                        <a:t>М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Ингибиторы АПФ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Ж</a:t>
                      </a:r>
                      <a:r>
                        <a:rPr lang="en-US" sz="1800" dirty="0"/>
                        <a:t>&gt;</a:t>
                      </a:r>
                      <a:r>
                        <a:rPr lang="ru-RU" sz="1800" dirty="0"/>
                        <a:t>М (непродуктивный кашель в 2 раза)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ru-RU" sz="1800" dirty="0"/>
                        <a:t>Антиаритмические лекарства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Ж</a:t>
                      </a:r>
                      <a:r>
                        <a:rPr lang="en-US" sz="1800" dirty="0"/>
                        <a:t>&gt;</a:t>
                      </a:r>
                      <a:r>
                        <a:rPr lang="ru-RU" sz="1800" dirty="0"/>
                        <a:t>М (тахикардия)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ru-RU" sz="1800" dirty="0"/>
                        <a:t>Блокаторы кальциевых каналов  (</a:t>
                      </a:r>
                      <a:r>
                        <a:rPr lang="ru-RU" sz="1800" dirty="0" err="1"/>
                        <a:t>верапамил</a:t>
                      </a:r>
                      <a:r>
                        <a:rPr lang="ru-RU" sz="1800" dirty="0"/>
                        <a:t> и др.)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Ж</a:t>
                      </a:r>
                      <a:r>
                        <a:rPr lang="en-US" sz="1800" dirty="0"/>
                        <a:t>&gt;</a:t>
                      </a:r>
                      <a:r>
                        <a:rPr lang="ru-RU" sz="1800" dirty="0"/>
                        <a:t>М (мерцательная аритмия, удлинение </a:t>
                      </a:r>
                      <a:r>
                        <a:rPr lang="en-US" sz="1800" dirty="0"/>
                        <a:t>QT-</a:t>
                      </a:r>
                      <a:r>
                        <a:rPr lang="ru-RU" sz="1800" dirty="0"/>
                        <a:t>интервала)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ru-RU" sz="1800" dirty="0" err="1"/>
                        <a:t>Тиазидные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диуретики</a:t>
                      </a:r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Ж</a:t>
                      </a:r>
                      <a:r>
                        <a:rPr lang="en-US" sz="1800" dirty="0"/>
                        <a:t>&gt;</a:t>
                      </a:r>
                      <a:r>
                        <a:rPr lang="ru-RU" sz="1800" dirty="0"/>
                        <a:t>М (</a:t>
                      </a:r>
                      <a:r>
                        <a:rPr lang="ru-RU" sz="1800" dirty="0" err="1"/>
                        <a:t>гипокалиемия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 err="1"/>
                        <a:t>гипонатриемия</a:t>
                      </a:r>
                      <a:r>
                        <a:rPr lang="ru-RU" sz="1800" dirty="0"/>
                        <a:t>)</a:t>
                      </a:r>
                    </a:p>
                    <a:p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71936"/>
              </p:ext>
            </p:extLst>
          </p:nvPr>
        </p:nvGraphicFramePr>
        <p:xfrm>
          <a:off x="179512" y="483519"/>
          <a:ext cx="8856984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ru-RU" sz="1800" dirty="0"/>
                        <a:t>Класс лекарств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Зависимость от пола </a:t>
                      </a:r>
                      <a:r>
                        <a:rPr lang="ru-RU" sz="1800" baseline="0" dirty="0"/>
                        <a:t>побочных эффектов </a:t>
                      </a:r>
                      <a:endParaRPr lang="ru-RU" sz="18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1600" b="1" dirty="0"/>
                        <a:t>Антинеопластические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</a:t>
                      </a:r>
                      <a:r>
                        <a:rPr lang="ru-RU" sz="1600" baseline="0" dirty="0"/>
                        <a:t> (тошнота, рвота, </a:t>
                      </a:r>
                      <a:r>
                        <a:rPr lang="ru-RU" sz="1600" baseline="0" dirty="0" err="1"/>
                        <a:t>агранулоцитоз</a:t>
                      </a:r>
                      <a:r>
                        <a:rPr lang="ru-RU" sz="1600" baseline="0" dirty="0"/>
                        <a:t>)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1600" b="1" dirty="0"/>
                        <a:t>Антикоагулянты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 (геморрагия)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ru-RU" sz="1600" b="1" dirty="0" err="1"/>
                        <a:t>Антиэпилептические</a:t>
                      </a:r>
                      <a:r>
                        <a:rPr lang="ru-RU" sz="1600" b="1" dirty="0"/>
                        <a:t>:</a:t>
                      </a:r>
                    </a:p>
                    <a:p>
                      <a:r>
                        <a:rPr lang="ru-RU" sz="1600" dirty="0" err="1"/>
                        <a:t>Вальпроат</a:t>
                      </a:r>
                      <a:r>
                        <a:rPr lang="ru-RU" sz="1600" dirty="0"/>
                        <a:t>  и др.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  (сыпь)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 (прибавка в весе)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ru-RU" sz="1600" b="1" dirty="0" err="1"/>
                        <a:t>Иммуномодуляторы</a:t>
                      </a:r>
                      <a:r>
                        <a:rPr lang="ru-RU" sz="1600" b="1" dirty="0"/>
                        <a:t>:</a:t>
                      </a:r>
                    </a:p>
                    <a:p>
                      <a:r>
                        <a:rPr lang="ru-RU" sz="1600" dirty="0" err="1"/>
                        <a:t>Такролимус</a:t>
                      </a:r>
                      <a:endParaRPr lang="ru-RU" sz="1600" dirty="0"/>
                    </a:p>
                    <a:p>
                      <a:r>
                        <a:rPr lang="ru-RU" sz="1600" dirty="0"/>
                        <a:t>Инфликсимаб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 (алопеция)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 (дисфункция печени, синдром, подобный красной волчанке)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ru-RU" sz="1600" b="1" dirty="0" err="1"/>
                        <a:t>Антиагреганты</a:t>
                      </a:r>
                      <a:r>
                        <a:rPr lang="ru-RU" sz="1600" b="1" dirty="0"/>
                        <a:t>:</a:t>
                      </a:r>
                    </a:p>
                    <a:p>
                      <a:r>
                        <a:rPr lang="ru-RU" sz="1600" dirty="0"/>
                        <a:t>Аспирин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6808">
                <a:tc>
                  <a:txBody>
                    <a:bodyPr/>
                    <a:lstStyle/>
                    <a:p>
                      <a:r>
                        <a:rPr lang="ru-RU" sz="1600" b="1" dirty="0"/>
                        <a:t>Противовирусные/вакцины:</a:t>
                      </a:r>
                    </a:p>
                    <a:p>
                      <a:r>
                        <a:rPr lang="ru-RU" sz="1600" dirty="0"/>
                        <a:t>Ацикловир</a:t>
                      </a:r>
                    </a:p>
                    <a:p>
                      <a:r>
                        <a:rPr lang="ru-RU" sz="1600" dirty="0"/>
                        <a:t>Вакцины против гриппа, СПИДа, гепатита С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Ж</a:t>
                      </a:r>
                      <a:r>
                        <a:rPr lang="en-US" sz="1600" dirty="0"/>
                        <a:t>&gt;</a:t>
                      </a:r>
                      <a:r>
                        <a:rPr lang="ru-RU" sz="1600" dirty="0"/>
                        <a:t>М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"/>
            <a:ext cx="91440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Половая дифференцировка</a:t>
            </a:r>
            <a:r>
              <a:rPr lang="ru-RU" sz="2400" b="1" dirty="0">
                <a:solidFill>
                  <a:schemeClr val="bg1"/>
                </a:solidFill>
              </a:rPr>
              <a:t> побочных  эффектов лекарств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43702" y="3536168"/>
            <a:ext cx="92869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"/>
            <a:ext cx="8229600" cy="4768469"/>
          </a:xfrm>
          <a:solidFill>
            <a:srgbClr val="FFC000"/>
          </a:solidFill>
        </p:spPr>
        <p:txBody>
          <a:bodyPr/>
          <a:lstStyle/>
          <a:p>
            <a:pPr algn="ctr">
              <a:buNone/>
            </a:pPr>
            <a:r>
              <a:rPr lang="ru-RU" dirty="0"/>
              <a:t>Хромосомный  набор мужчины</a:t>
            </a:r>
          </a:p>
        </p:txBody>
      </p:sp>
      <p:pic>
        <p:nvPicPr>
          <p:cNvPr id="153604" name="Picture 4" descr="http://bio.fizteh.ru/student/biotech/2007/adam_eva_19122007/adam_son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01" y="696507"/>
            <a:ext cx="6830199" cy="391123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643702" y="3589747"/>
            <a:ext cx="1143008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7072330" y="3911213"/>
            <a:ext cx="357190" cy="535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5"/>
          <p:cNvSpPr>
            <a:spLocks noGrp="1" noChangeArrowheads="1"/>
          </p:cNvSpPr>
          <p:nvPr>
            <p:ph type="title"/>
          </p:nvPr>
        </p:nvSpPr>
        <p:spPr>
          <a:xfrm>
            <a:off x="0" y="214296"/>
            <a:ext cx="9144000" cy="85725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ЗАВИСИМОСТЬ  ПРОДОЛЖИТЕЛЬНОСТИ ЖИЗНИ ОТ ПОЛА</a:t>
            </a:r>
          </a:p>
        </p:txBody>
      </p:sp>
      <p:graphicFrame>
        <p:nvGraphicFramePr>
          <p:cNvPr id="23782" name="Group 2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41692"/>
              </p:ext>
            </p:extLst>
          </p:nvPr>
        </p:nvGraphicFramePr>
        <p:xfrm>
          <a:off x="12" y="1875230"/>
          <a:ext cx="9143999" cy="1815084"/>
        </p:xfrm>
        <a:graphic>
          <a:graphicData uri="http://schemas.openxmlformats.org/drawingml/2006/table">
            <a:tbl>
              <a:tblPr/>
              <a:tblGrid>
                <a:gridCol w="1357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9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35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Компонент оси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Фенотип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Рост продолжительности жизни,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САМКИ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Рост продолжительности жизни,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САМЦЫ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Prop1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Карлики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68%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49%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Рецептор ИФР-1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Карлики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33%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16%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696503"/>
            <a:ext cx="9144000" cy="107157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br>
              <a:rPr lang="ru-RU" sz="4000" b="1" dirty="0">
                <a:solidFill>
                  <a:schemeClr val="bg1"/>
                </a:solidFill>
              </a:rPr>
            </a:b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Нарушения половой дифференцировки</a:t>
            </a:r>
            <a:br>
              <a:rPr lang="ru-RU" sz="4000" dirty="0">
                <a:solidFill>
                  <a:schemeClr val="bg1"/>
                </a:solidFill>
              </a:rPr>
            </a:br>
            <a:br>
              <a:rPr lang="ru-RU" sz="3200" dirty="0">
                <a:solidFill>
                  <a:schemeClr val="bg1"/>
                </a:solidFill>
                <a:latin typeface="Calibri" pitchFamily="34" charset="0"/>
              </a:rPr>
            </a:br>
            <a:br>
              <a:rPr lang="ru-RU" sz="3200" b="1" dirty="0">
                <a:solidFill>
                  <a:schemeClr val="bg1"/>
                </a:solidFill>
              </a:rPr>
            </a:b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35965"/>
            <a:ext cx="9144000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1. </a:t>
            </a:r>
            <a:r>
              <a:rPr lang="ru-RU" sz="2400" b="1" dirty="0"/>
              <a:t>Нарушения хромосомного пола </a:t>
            </a:r>
          </a:p>
          <a:p>
            <a:br>
              <a:rPr lang="ru-RU" sz="2400" b="1" dirty="0"/>
            </a:br>
            <a:r>
              <a:rPr lang="ru-RU" sz="2400" b="1" dirty="0"/>
              <a:t>2. Нарушения пола половых желез  (гермафродитизм) 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3. </a:t>
            </a:r>
            <a:r>
              <a:rPr lang="ru-RU" sz="2400" b="1" dirty="0">
                <a:latin typeface="Calibri" pitchFamily="34" charset="0"/>
              </a:rPr>
              <a:t>Нарушения пола внешних и внутренних половых органов (л</a:t>
            </a:r>
            <a:r>
              <a:rPr lang="ru-RU" sz="2400" b="1" dirty="0"/>
              <a:t>ожный гермафродитизм)</a:t>
            </a:r>
            <a:br>
              <a:rPr lang="ru-RU" sz="2400" b="1" dirty="0"/>
            </a:br>
            <a:endParaRPr lang="ru-RU" sz="24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276600"/>
          </a:xfrm>
          <a:solidFill>
            <a:srgbClr val="002060"/>
          </a:solidFill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Нарушения половой дифференцировки</a:t>
            </a:r>
            <a:br>
              <a:rPr lang="ru-RU" sz="4000" dirty="0">
                <a:solidFill>
                  <a:schemeClr val="bg1"/>
                </a:solidFill>
              </a:rPr>
            </a:b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</a:rPr>
              <a:t>1. Нарушения хромосомного пола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ndocr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3" y="910817"/>
            <a:ext cx="378620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0336" y="57156"/>
            <a:ext cx="9083675" cy="95410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Синдром </a:t>
            </a:r>
            <a:r>
              <a:rPr lang="ru-RU" sz="2400" dirty="0" err="1">
                <a:solidFill>
                  <a:schemeClr val="bg1"/>
                </a:solidFill>
                <a:latin typeface="Calibri" pitchFamily="34" charset="0"/>
              </a:rPr>
              <a:t>Шеришевского-Тернера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половые хромосомы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</a:rPr>
              <a:t>Х0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)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у больной 16 лет (1:2500)</a:t>
            </a:r>
          </a:p>
        </p:txBody>
      </p:sp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5143504" y="1357304"/>
            <a:ext cx="3286125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Низкорослость</a:t>
            </a:r>
          </a:p>
          <a:p>
            <a:r>
              <a:rPr lang="ru-RU" b="1" dirty="0">
                <a:latin typeface="Calibri" pitchFamily="34" charset="0"/>
              </a:rPr>
              <a:t>Первичная аменорея</a:t>
            </a:r>
          </a:p>
          <a:p>
            <a:r>
              <a:rPr lang="ru-RU" dirty="0">
                <a:latin typeface="Calibri" pitchFamily="34" charset="0"/>
              </a:rPr>
              <a:t>Низкий рост волос на шее</a:t>
            </a:r>
          </a:p>
          <a:p>
            <a:r>
              <a:rPr lang="ru-RU" dirty="0">
                <a:latin typeface="Calibri" pitchFamily="34" charset="0"/>
              </a:rPr>
              <a:t>Крыловидные складки шеи</a:t>
            </a:r>
          </a:p>
          <a:p>
            <a:r>
              <a:rPr lang="ru-RU" dirty="0">
                <a:latin typeface="Calibri" pitchFamily="34" charset="0"/>
              </a:rPr>
              <a:t>Бочкообразная грудная клетка</a:t>
            </a:r>
          </a:p>
          <a:p>
            <a:r>
              <a:rPr lang="ru-RU" dirty="0">
                <a:latin typeface="Calibri" pitchFamily="34" charset="0"/>
              </a:rPr>
              <a:t>Порок сердца</a:t>
            </a:r>
          </a:p>
          <a:p>
            <a:r>
              <a:rPr lang="ru-RU" dirty="0">
                <a:latin typeface="Calibri" pitchFamily="34" charset="0"/>
              </a:rPr>
              <a:t>Дальтонизм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ndocr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7" y="171450"/>
            <a:ext cx="202722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929059" y="107162"/>
            <a:ext cx="5214942" cy="113877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Синдром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Клайнфельтера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половые хромосомы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XXY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у больного 14 лет   (1:500)</a:t>
            </a:r>
          </a:p>
        </p:txBody>
      </p:sp>
      <p:sp>
        <p:nvSpPr>
          <p:cNvPr id="71684" name="TextBox 3"/>
          <p:cNvSpPr txBox="1">
            <a:spLocks noChangeArrowheads="1"/>
          </p:cNvSpPr>
          <p:nvPr/>
        </p:nvSpPr>
        <p:spPr bwMode="auto">
          <a:xfrm>
            <a:off x="4000500" y="1357304"/>
            <a:ext cx="514350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Задержка полового развития</a:t>
            </a:r>
          </a:p>
          <a:p>
            <a:pPr>
              <a:buFont typeface="Arial" charset="0"/>
              <a:buChar char="•"/>
            </a:pPr>
            <a:r>
              <a:rPr lang="ru-RU" dirty="0" err="1">
                <a:latin typeface="Calibri" pitchFamily="34" charset="0"/>
              </a:rPr>
              <a:t>Гипергонадотропный</a:t>
            </a:r>
            <a:r>
              <a:rPr lang="ru-RU" dirty="0">
                <a:latin typeface="Calibri" pitchFamily="34" charset="0"/>
              </a:rPr>
              <a:t> (первичный) </a:t>
            </a:r>
            <a:r>
              <a:rPr lang="ru-RU" dirty="0" err="1">
                <a:latin typeface="Calibri" pitchFamily="34" charset="0"/>
              </a:rPr>
              <a:t>гипогонадизм</a:t>
            </a:r>
            <a:endParaRPr lang="ru-RU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 dirty="0" err="1">
                <a:latin typeface="Calibri" pitchFamily="34" charset="0"/>
              </a:rPr>
              <a:t>Евнухоидное</a:t>
            </a:r>
            <a:r>
              <a:rPr lang="ru-RU" dirty="0">
                <a:latin typeface="Calibri" pitchFamily="34" charset="0"/>
              </a:rPr>
              <a:t> телосложение 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Гинекомастия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Предрасположенность к сахарному диабету, заболеваниям щитовидной железы, раку молочной железы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latin typeface="Calibri" pitchFamily="34" charset="0"/>
              </a:rPr>
              <a:t>Бесплодие/сниженная плодовитость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43702" y="3536168"/>
            <a:ext cx="92869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"/>
            <a:ext cx="8229600" cy="4768469"/>
          </a:xfrm>
          <a:solidFill>
            <a:srgbClr val="FFC000"/>
          </a:solidFill>
        </p:spPr>
        <p:txBody>
          <a:bodyPr/>
          <a:lstStyle/>
          <a:p>
            <a:pPr algn="ctr">
              <a:buNone/>
            </a:pPr>
            <a:r>
              <a:rPr lang="ru-RU" dirty="0"/>
              <a:t>Хромосомный  набор человека</a:t>
            </a:r>
          </a:p>
        </p:txBody>
      </p:sp>
      <p:pic>
        <p:nvPicPr>
          <p:cNvPr id="153604" name="Picture 4" descr="http://bio.fizteh.ru/student/biotech/2007/adam_eva_19122007/adam_son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01" y="696507"/>
            <a:ext cx="6830199" cy="3911231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7072330" y="3911213"/>
            <a:ext cx="357190" cy="535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643702" y="3482584"/>
            <a:ext cx="500066" cy="8036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14876" y="3911212"/>
            <a:ext cx="357190" cy="375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medicalplanet.su/genetica/Img/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62"/>
            <a:ext cx="7858148" cy="51435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107535"/>
            <a:ext cx="9144000" cy="2732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9028" name="Picture 4" descr="http://vigilantliving.files.wordpress.com/2012/06/trisomy21b.jpg?w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286130"/>
            <a:ext cx="2928958" cy="2286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1580" y="4170177"/>
            <a:ext cx="285752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Трисомия</a:t>
            </a:r>
            <a:r>
              <a:rPr lang="ru-RU" sz="2400" b="1" dirty="0"/>
              <a:t> по 21-й хромосоме </a:t>
            </a:r>
            <a:r>
              <a:rPr lang="ru-RU" dirty="0"/>
              <a:t>– </a:t>
            </a:r>
          </a:p>
          <a:p>
            <a:r>
              <a:rPr lang="ru-RU" dirty="0"/>
              <a:t>синдром Дауна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976" y="160718"/>
            <a:ext cx="6858048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Роль дополнительных </a:t>
            </a:r>
            <a:r>
              <a:rPr lang="en-US" sz="2800" dirty="0">
                <a:solidFill>
                  <a:schemeClr val="bg1"/>
                </a:solidFill>
              </a:rPr>
              <a:t>X </a:t>
            </a:r>
            <a:r>
              <a:rPr lang="ru-RU" sz="2800" dirty="0">
                <a:solidFill>
                  <a:schemeClr val="bg1"/>
                </a:solidFill>
              </a:rPr>
              <a:t>и </a:t>
            </a:r>
            <a:r>
              <a:rPr lang="en-US" sz="2800" dirty="0">
                <a:solidFill>
                  <a:schemeClr val="bg1"/>
                </a:solidFill>
              </a:rPr>
              <a:t>Y</a:t>
            </a:r>
            <a:r>
              <a:rPr lang="ru-RU" sz="2800" dirty="0">
                <a:solidFill>
                  <a:schemeClr val="bg1"/>
                </a:solidFill>
              </a:rPr>
              <a:t>-хромосом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2330" y="750081"/>
            <a:ext cx="2071670" cy="372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XXX</a:t>
            </a:r>
            <a:r>
              <a:rPr lang="en-US" sz="2400" b="1" dirty="0"/>
              <a:t> – </a:t>
            </a:r>
            <a:r>
              <a:rPr lang="ru-RU" b="1" dirty="0"/>
              <a:t>Дополнительная Х- хромосома </a:t>
            </a:r>
          </a:p>
          <a:p>
            <a:r>
              <a:rPr lang="ru-RU" sz="2000" dirty="0"/>
              <a:t>Женские половые признаки,  </a:t>
            </a:r>
            <a:r>
              <a:rPr lang="ru-RU" b="1" u="sng" dirty="0"/>
              <a:t>Снижение умственных способностей</a:t>
            </a:r>
            <a:r>
              <a:rPr lang="ru-RU" u="sng" dirty="0"/>
              <a:t>,  </a:t>
            </a:r>
            <a:r>
              <a:rPr lang="ru-RU" b="1" dirty="0"/>
              <a:t>Сохранение детородной способности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14362"/>
            <a:ext cx="2714612" cy="3477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X</a:t>
            </a:r>
            <a:r>
              <a:rPr lang="en-US" sz="3200" b="1" dirty="0"/>
              <a:t>YY</a:t>
            </a:r>
            <a:r>
              <a:rPr lang="en-US" sz="2400" b="1" dirty="0"/>
              <a:t>, X</a:t>
            </a:r>
            <a:r>
              <a:rPr lang="en-US" sz="3200" b="1" dirty="0"/>
              <a:t>YYY</a:t>
            </a:r>
            <a:r>
              <a:rPr lang="ru-RU" sz="2400" b="1" dirty="0"/>
              <a:t> – Дополнительные 1-2.. </a:t>
            </a:r>
            <a:r>
              <a:rPr lang="en-US" sz="2400" b="1" dirty="0"/>
              <a:t>Y</a:t>
            </a:r>
            <a:r>
              <a:rPr lang="ru-RU" sz="2400" b="1" dirty="0"/>
              <a:t>-хромосомы</a:t>
            </a:r>
          </a:p>
          <a:p>
            <a:r>
              <a:rPr lang="ru-RU" sz="2000" dirty="0"/>
              <a:t>Мужские половые признаки, </a:t>
            </a:r>
          </a:p>
          <a:p>
            <a:r>
              <a:rPr lang="ru-RU" sz="2000" b="1" u="sng" dirty="0"/>
              <a:t>Повышенная агрессивность,</a:t>
            </a:r>
          </a:p>
          <a:p>
            <a:r>
              <a:rPr lang="ru-RU" sz="2000" b="1" dirty="0"/>
              <a:t>Снижение/отсутствие детородной способности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00034" y="482189"/>
            <a:ext cx="8229600" cy="32766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Нарушения половой дифференцировки</a:t>
            </a:r>
            <a:br>
              <a:rPr lang="ru-RU" sz="4000" dirty="0">
                <a:solidFill>
                  <a:schemeClr val="bg1"/>
                </a:solidFill>
              </a:rPr>
            </a:b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3200" i="1" dirty="0">
                <a:solidFill>
                  <a:schemeClr val="bg1"/>
                </a:solidFill>
              </a:rPr>
              <a:t>2. </a:t>
            </a:r>
            <a:r>
              <a:rPr lang="ru-RU" sz="3200" b="1" i="1" dirty="0">
                <a:solidFill>
                  <a:schemeClr val="bg1"/>
                </a:solidFill>
              </a:rPr>
              <a:t>Нарушения пола половых желез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(истинный гермафродитизм)</a:t>
            </a:r>
            <a:br>
              <a:rPr lang="ru-RU" sz="3200" b="1" dirty="0">
                <a:solidFill>
                  <a:schemeClr val="bg1"/>
                </a:solidFill>
              </a:rPr>
            </a:br>
            <a:br>
              <a:rPr lang="ru-RU" sz="3200" b="1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3003803"/>
            <a:ext cx="828092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/>
              <a:t>Образование смешанных гонад (</a:t>
            </a:r>
            <a:r>
              <a:rPr lang="ru-RU" sz="2400" dirty="0" err="1"/>
              <a:t>овотестис</a:t>
            </a:r>
            <a:r>
              <a:rPr lang="ru-RU" sz="2400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Образование лево- и правосторонней гонады разного пола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5"/>
            <a:ext cx="9144000" cy="1982387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Нарушения половой дифференцировки</a:t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3. </a:t>
            </a:r>
            <a:r>
              <a:rPr lang="ru-RU" sz="2800" b="1" i="1" dirty="0">
                <a:solidFill>
                  <a:schemeClr val="bg1"/>
                </a:solidFill>
                <a:latin typeface="Calibri" pitchFamily="34" charset="0"/>
              </a:rPr>
              <a:t>Нарушения развития внешних и внутренних половых признаков </a:t>
            </a:r>
            <a:br>
              <a:rPr lang="ru-RU" sz="28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(ложный гермафродитизм)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219623"/>
            <a:ext cx="9144000" cy="23391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1</a:t>
            </a:r>
            <a:r>
              <a:rPr lang="ru-RU" b="1" dirty="0"/>
              <a:t>. </a:t>
            </a:r>
            <a:r>
              <a:rPr lang="ru-RU" b="1" dirty="0">
                <a:latin typeface="Calibri" pitchFamily="34" charset="0"/>
              </a:rPr>
              <a:t>МУЖСКОЙ ПСЕВДОГЕРМАФРОДИТИЗМ </a:t>
            </a:r>
            <a:br>
              <a:rPr lang="ru-RU" b="1" dirty="0">
                <a:latin typeface="Calibri" pitchFamily="34" charset="0"/>
              </a:rPr>
            </a:br>
            <a:r>
              <a:rPr lang="ru-RU" b="1" dirty="0">
                <a:latin typeface="Calibri" pitchFamily="34" charset="0"/>
              </a:rPr>
              <a:t>(</a:t>
            </a:r>
            <a:r>
              <a:rPr lang="en-US" b="1" u="sng" dirty="0">
                <a:latin typeface="Calibri" pitchFamily="34" charset="0"/>
              </a:rPr>
              <a:t>XY, </a:t>
            </a:r>
            <a:r>
              <a:rPr lang="ru-RU" b="1" u="sng" dirty="0">
                <a:latin typeface="Calibri" pitchFamily="34" charset="0"/>
              </a:rPr>
              <a:t>семенники</a:t>
            </a:r>
            <a:r>
              <a:rPr lang="ru-RU" b="1" dirty="0">
                <a:latin typeface="Calibri" pitchFamily="34" charset="0"/>
              </a:rPr>
              <a:t>, </a:t>
            </a:r>
          </a:p>
          <a:p>
            <a:r>
              <a:rPr lang="ru-RU" b="1" dirty="0">
                <a:latin typeface="Calibri" pitchFamily="34" charset="0"/>
              </a:rPr>
              <a:t>недостаточная продукция андрогенов, </a:t>
            </a:r>
          </a:p>
          <a:p>
            <a:r>
              <a:rPr lang="ru-RU" b="1" dirty="0">
                <a:latin typeface="Calibri" pitchFamily="34" charset="0"/>
              </a:rPr>
              <a:t> инактивирующие мутации рецептора андрогенов </a:t>
            </a:r>
            <a:r>
              <a:rPr lang="ru-RU" dirty="0">
                <a:latin typeface="Calibri" pitchFamily="34" charset="0"/>
              </a:rPr>
              <a:t>)</a:t>
            </a:r>
          </a:p>
          <a:p>
            <a:br>
              <a:rPr lang="ru-RU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>2. </a:t>
            </a:r>
            <a:r>
              <a:rPr lang="ru-RU" b="1" dirty="0">
                <a:latin typeface="Calibri" pitchFamily="34" charset="0"/>
              </a:rPr>
              <a:t>ЖЕНСКИЙ ПСЕВДОГЕРМАФРОДИТИЗМ</a:t>
            </a:r>
          </a:p>
          <a:p>
            <a:r>
              <a:rPr lang="ru-RU" dirty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(</a:t>
            </a:r>
            <a:r>
              <a:rPr lang="en-US" b="1" u="sng" dirty="0">
                <a:latin typeface="Calibri" pitchFamily="34" charset="0"/>
              </a:rPr>
              <a:t>XX, </a:t>
            </a:r>
            <a:r>
              <a:rPr lang="ru-RU" b="1" u="sng" dirty="0">
                <a:latin typeface="Calibri" pitchFamily="34" charset="0"/>
              </a:rPr>
              <a:t>яичники, </a:t>
            </a:r>
          </a:p>
          <a:p>
            <a:r>
              <a:rPr lang="ru-RU" b="1" dirty="0">
                <a:latin typeface="Calibri" pitchFamily="34" charset="0"/>
              </a:rPr>
              <a:t>избыточная продукция/поступление андрогенов)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0" y="6"/>
            <a:ext cx="9144000" cy="58477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itchFamily="34" charset="0"/>
              </a:rPr>
              <a:t>МУЖСКОЙ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(XY)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</a:rPr>
              <a:t>ПСЕВДОГЕРМАФРОДИТИЗМ</a:t>
            </a:r>
            <a:endParaRPr lang="ru-RU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3131840" y="2247714"/>
            <a:ext cx="5643570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МУЖСКОЙ ПСЕВДОГЕРМАФРОДИТИЗМ </a:t>
            </a:r>
          </a:p>
          <a:p>
            <a:pPr algn="ctr"/>
            <a:r>
              <a:rPr lang="ru-RU" sz="2400" b="1" dirty="0">
                <a:latin typeface="Calibri" pitchFamily="34" charset="0"/>
              </a:rPr>
              <a:t>(</a:t>
            </a:r>
            <a:r>
              <a:rPr lang="en-US" sz="2400" b="1" dirty="0">
                <a:latin typeface="Calibri" pitchFamily="34" charset="0"/>
              </a:rPr>
              <a:t>XY,</a:t>
            </a:r>
            <a:r>
              <a:rPr lang="ru-RU" sz="2400" b="1" dirty="0">
                <a:latin typeface="Calibri" pitchFamily="34" charset="0"/>
              </a:rPr>
              <a:t> семенники,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 </a:t>
            </a:r>
            <a:r>
              <a:rPr lang="ru-RU" sz="2400" b="1" dirty="0">
                <a:latin typeface="Calibri" pitchFamily="34" charset="0"/>
              </a:rPr>
              <a:t>отсутствие рецептора андрогенов</a:t>
            </a:r>
            <a:r>
              <a:rPr lang="ru-RU" sz="2000" dirty="0">
                <a:latin typeface="Calibri" pitchFamily="34" charset="0"/>
              </a:rPr>
              <a:t>)</a:t>
            </a:r>
          </a:p>
          <a:p>
            <a:endParaRPr lang="ru-RU" sz="2000" dirty="0">
              <a:latin typeface="Calibri" pitchFamily="34" charset="0"/>
            </a:endParaRPr>
          </a:p>
          <a:p>
            <a:endParaRPr lang="ru-RU" sz="2000" dirty="0">
              <a:latin typeface="Calibri" pitchFamily="34" charset="0"/>
            </a:endParaRPr>
          </a:p>
        </p:txBody>
      </p:sp>
      <p:pic>
        <p:nvPicPr>
          <p:cNvPr id="4" name="Picture 2" descr="22 пр 8-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612576" y="1221605"/>
            <a:ext cx="4535487" cy="432077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" y="696508"/>
            <a:ext cx="356388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latin typeface="Calibri" pitchFamily="34" charset="0"/>
              </a:rPr>
              <a:t>Синдром полной нечувствительности к андрогенам (46</a:t>
            </a:r>
            <a:r>
              <a:rPr lang="en-US" sz="1600" dirty="0">
                <a:latin typeface="Calibri" pitchFamily="34" charset="0"/>
              </a:rPr>
              <a:t> XY</a:t>
            </a:r>
            <a:r>
              <a:rPr lang="ru-RU" sz="1600" dirty="0">
                <a:latin typeface="Calibri" pitchFamily="34" charset="0"/>
              </a:rPr>
              <a:t>,  инактивирующая мутация рецептора андрогенов)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00034" y="428610"/>
            <a:ext cx="8229600" cy="350046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br>
              <a:rPr lang="ru-RU" sz="3200" b="1" dirty="0"/>
            </a:br>
            <a:r>
              <a:rPr lang="ru-RU" sz="3200" b="1" dirty="0"/>
              <a:t> Половые хромосомы </a:t>
            </a:r>
            <a:r>
              <a:rPr lang="en-US" sz="6600" b="1" dirty="0">
                <a:latin typeface="Calibri" pitchFamily="34" charset="0"/>
              </a:rPr>
              <a:t>XX</a:t>
            </a:r>
            <a:r>
              <a:rPr lang="ru-RU" sz="6600" b="1" dirty="0">
                <a:latin typeface="Calibri" pitchFamily="34" charset="0"/>
              </a:rPr>
              <a:t> - женские </a:t>
            </a:r>
            <a:r>
              <a:rPr lang="en-US" sz="6600" b="1" dirty="0">
                <a:latin typeface="Calibri" pitchFamily="34" charset="0"/>
              </a:rPr>
              <a:t> </a:t>
            </a:r>
            <a:br>
              <a:rPr lang="ru-RU" sz="6600" b="1" dirty="0">
                <a:latin typeface="Calibri" pitchFamily="34" charset="0"/>
              </a:rPr>
            </a:br>
            <a:br>
              <a:rPr lang="ru-RU" sz="6600" b="1" dirty="0">
                <a:latin typeface="Calibri" pitchFamily="34" charset="0"/>
              </a:rPr>
            </a:br>
            <a:r>
              <a:rPr lang="ru-RU" sz="3200" b="1" dirty="0"/>
              <a:t>Половые хромосомы </a:t>
            </a:r>
            <a:r>
              <a:rPr lang="en-US" sz="6600" b="1" dirty="0">
                <a:latin typeface="Calibri" pitchFamily="34" charset="0"/>
              </a:rPr>
              <a:t>XY</a:t>
            </a:r>
            <a:r>
              <a:rPr lang="ru-RU" sz="6600" b="1" dirty="0">
                <a:latin typeface="Calibri" pitchFamily="34" charset="0"/>
              </a:rPr>
              <a:t> - мужские</a:t>
            </a:r>
            <a:r>
              <a:rPr lang="en-US" sz="6600" b="1" dirty="0">
                <a:latin typeface="Calibri" pitchFamily="34" charset="0"/>
              </a:rPr>
              <a:t> 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Левая фигурная скобка 2"/>
          <p:cNvSpPr/>
          <p:nvPr/>
        </p:nvSpPr>
        <p:spPr>
          <a:xfrm rot="5400000">
            <a:off x="4616560" y="455488"/>
            <a:ext cx="267893" cy="928517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Левая фигурная скобка 3"/>
          <p:cNvSpPr/>
          <p:nvPr/>
        </p:nvSpPr>
        <p:spPr>
          <a:xfrm rot="5400000">
            <a:off x="4429124" y="2357436"/>
            <a:ext cx="428628" cy="857255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357686" y="1928808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Courier New"/>
                <a:cs typeface="Courier New"/>
              </a:rPr>
              <a:t>♂</a:t>
            </a:r>
            <a:endParaRPr lang="ru-RU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4429124" y="214296"/>
            <a:ext cx="714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Courier New"/>
                <a:cs typeface="Courier New"/>
              </a:rPr>
              <a:t>♀</a:t>
            </a:r>
            <a:endParaRPr lang="ru-RU" sz="5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 descr="http://mebel-djinn.ru/kartinki/57b0c595e668d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308" name="AutoShape 4" descr="http://mebel-djinn.ru/kartinki/57b0c595e668d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310" name="AutoShape 6" descr="http://mebel-djinn.ru/kartinki/57b0c595e668d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312" name="AutoShape 8" descr="http://mebel-djinn.ru/kartinki/57b0c595e668d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49492"/>
            <a:ext cx="5813200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ЖЕНСКИЙ  (ХХ) ПСЕВДОГЕРМАФРОДИТИЗМ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ru-RU" sz="2400" b="1" u="sng" dirty="0">
                <a:solidFill>
                  <a:schemeClr val="bg1"/>
                </a:solidFill>
                <a:latin typeface="Calibri" pitchFamily="34" charset="0"/>
              </a:rPr>
              <a:t>яичники,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избыточная продукция андрогенов надпочечников)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19152"/>
            <a:ext cx="56569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Синдром врожденной гиперплазии надпочечников</a:t>
            </a:r>
          </a:p>
          <a:p>
            <a:r>
              <a:rPr lang="ru-RU" b="1" dirty="0"/>
              <a:t>У больной 24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AF96E5-EB31-402E-8D81-E0E058E4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019" y="0"/>
            <a:ext cx="325040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411511"/>
            <a:ext cx="9144000" cy="2642429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Нарушения половой дифференцировки</a:t>
            </a:r>
            <a:br>
              <a:rPr lang="ru-RU" sz="4000" dirty="0">
                <a:solidFill>
                  <a:schemeClr val="bg1"/>
                </a:solidFill>
              </a:rPr>
            </a:b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2800" b="1" i="1" dirty="0">
                <a:solidFill>
                  <a:schemeClr val="bg1"/>
                </a:solidFill>
              </a:rPr>
              <a:t>4. </a:t>
            </a:r>
            <a:r>
              <a:rPr lang="ru-RU" sz="2800" b="1" i="1" dirty="0">
                <a:solidFill>
                  <a:schemeClr val="bg1"/>
                </a:solidFill>
                <a:latin typeface="Calibri" pitchFamily="34" charset="0"/>
              </a:rPr>
              <a:t>Нарушения становления социального пола  (половой ориентации, гендерных различий )</a:t>
            </a:r>
            <a:br>
              <a:rPr lang="ru-RU" sz="2800" dirty="0">
                <a:solidFill>
                  <a:schemeClr val="bg1"/>
                </a:solidFill>
                <a:latin typeface="Calibri" pitchFamily="34" charset="0"/>
              </a:rPr>
            </a:br>
            <a:br>
              <a:rPr lang="ru-RU" sz="2800" b="1" i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Критические периоды действия андрогенов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в половой дифференцировке по мужскому типу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057336"/>
              </p:ext>
            </p:extLst>
          </p:nvPr>
        </p:nvGraphicFramePr>
        <p:xfrm>
          <a:off x="0" y="1158353"/>
          <a:ext cx="9144000" cy="28267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99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6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537">
                <a:tc>
                  <a:txBody>
                    <a:bodyPr/>
                    <a:lstStyle/>
                    <a:p>
                      <a:r>
                        <a:rPr lang="ru-RU" sz="2400" dirty="0"/>
                        <a:t>Орган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Андрогены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Критический период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Репродуктивные органы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Диффренцировка</a:t>
                      </a:r>
                      <a:r>
                        <a:rPr lang="ru-RU" sz="1800" dirty="0"/>
                        <a:t> по мужскому типу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Ранний эмбриогенез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(9-12 неделя беременности)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r>
                        <a:rPr lang="ru-RU" sz="2400" dirty="0"/>
                        <a:t>Мозг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/>
                        <a:t>Диффренцировка</a:t>
                      </a:r>
                      <a:r>
                        <a:rPr lang="ru-RU" sz="2400" dirty="0"/>
                        <a:t> по мужскому типу</a:t>
                      </a:r>
                    </a:p>
                    <a:p>
                      <a:endParaRPr lang="ru-RU" sz="2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Более поздний эмбриогенез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9839"/>
            <a:ext cx="9144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Нарушения половой дифференцировки мозга и становления социального пола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047752"/>
          <a:ext cx="9144000" cy="34485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4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901">
                <a:tc rowSpan="2"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</a:rPr>
                        <a:t>Половые хромосомы</a:t>
                      </a:r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000" b="1" dirty="0">
                          <a:solidFill>
                            <a:schemeClr val="tx1"/>
                          </a:solidFill>
                        </a:rPr>
                        <a:t>АНДОГЕНЫ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</a:rPr>
                        <a:t>Половая</a:t>
                      </a:r>
                      <a:r>
                        <a:rPr lang="ru-RU" sz="2100" baseline="0" dirty="0">
                          <a:solidFill>
                            <a:schemeClr val="tx1"/>
                          </a:solidFill>
                        </a:rPr>
                        <a:t> ориентация</a:t>
                      </a:r>
                      <a:endParaRPr lang="ru-RU" sz="21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/>
                        <a:t>РАННИЙ ЭМБРИОГЕНЕЗ</a:t>
                      </a:r>
                    </a:p>
                  </a:txBody>
                  <a:tcPr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/>
                        <a:t>ПОЗДНИЙ ЭМБРИОГЕНЕЗ</a:t>
                      </a:r>
                    </a:p>
                  </a:txBody>
                  <a:tcPr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XY</a:t>
                      </a:r>
                      <a:endParaRPr lang="ru-RU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/>
                        <a:t>МНОГО</a:t>
                      </a:r>
                    </a:p>
                    <a:p>
                      <a:r>
                        <a:rPr lang="ru-RU" sz="1500" b="1" dirty="0">
                          <a:solidFill>
                            <a:srgbClr val="0070C0"/>
                          </a:solidFill>
                        </a:rPr>
                        <a:t>Мужские половые признаки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/>
                        <a:t>МАЛО</a:t>
                      </a:r>
                    </a:p>
                    <a:p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Дифференцировка мозга по ЖЕНСКОМУ типу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ЖЕНСКАЯ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XX</a:t>
                      </a:r>
                      <a:endParaRPr lang="ru-RU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/>
                        <a:t>МАЛО</a:t>
                      </a:r>
                    </a:p>
                    <a:p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Женские половые признаки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/>
                        <a:t>МНОГО</a:t>
                      </a:r>
                    </a:p>
                    <a:p>
                      <a:r>
                        <a:rPr lang="ru-RU" sz="1500" b="1" dirty="0">
                          <a:solidFill>
                            <a:srgbClr val="0070C0"/>
                          </a:solidFill>
                        </a:rPr>
                        <a:t>Дифференцировка мозга по МУЖСКОМУ типу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70C0"/>
                          </a:solidFill>
                        </a:rPr>
                        <a:t>МУЖСКАЯ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1607340"/>
            <a:ext cx="9144000" cy="1982387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Механизмы половой дифференцировки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у других классов позвоночных</a:t>
            </a:r>
            <a:br>
              <a:rPr lang="ru-RU" sz="4000" dirty="0">
                <a:solidFill>
                  <a:schemeClr val="bg1"/>
                </a:solidFill>
              </a:rPr>
            </a:br>
            <a:br>
              <a:rPr lang="ru-RU" sz="4000" dirty="0">
                <a:solidFill>
                  <a:schemeClr val="bg1"/>
                </a:solidFill>
              </a:rPr>
            </a:br>
            <a:br>
              <a:rPr lang="ru-RU" sz="2800" dirty="0">
                <a:solidFill>
                  <a:schemeClr val="bg1"/>
                </a:solidFill>
                <a:latin typeface="Calibri" pitchFamily="34" charset="0"/>
              </a:rPr>
            </a:b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7390" y="1071552"/>
            <a:ext cx="455417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5DB19-CA72-4A88-82BC-22C541EBD827}"/>
              </a:ext>
            </a:extLst>
          </p:cNvPr>
          <p:cNvSpPr txBox="1"/>
          <p:nvPr/>
        </p:nvSpPr>
        <p:spPr>
          <a:xfrm>
            <a:off x="-16928" y="0"/>
            <a:ext cx="9160928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Роль эстрогенов и </a:t>
            </a:r>
            <a:r>
              <a:rPr lang="en-US" sz="2400" dirty="0">
                <a:solidFill>
                  <a:schemeClr val="bg1"/>
                </a:solidFill>
              </a:rPr>
              <a:t>Y-</a:t>
            </a:r>
            <a:r>
              <a:rPr lang="ru-RU" sz="2400" dirty="0">
                <a:solidFill>
                  <a:schemeClr val="bg1"/>
                </a:solidFill>
              </a:rPr>
              <a:t>хромосомы в формировании первичного пола (пола гонад)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9E518-EB84-4AF6-AA21-D48967D273EE}"/>
              </a:ext>
            </a:extLst>
          </p:cNvPr>
          <p:cNvSpPr txBox="1"/>
          <p:nvPr/>
        </p:nvSpPr>
        <p:spPr>
          <a:xfrm>
            <a:off x="4139953" y="4731991"/>
            <a:ext cx="217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MYA=</a:t>
            </a:r>
            <a:r>
              <a:rPr lang="ru-RU" sz="1400" dirty="0"/>
              <a:t>Миллион лет назад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EDE94-EFB7-4D3A-BB3E-3B534B46C754}"/>
              </a:ext>
            </a:extLst>
          </p:cNvPr>
          <p:cNvSpPr txBox="1"/>
          <p:nvPr/>
        </p:nvSpPr>
        <p:spPr>
          <a:xfrm>
            <a:off x="368279" y="1427518"/>
            <a:ext cx="180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Половые хромосомы: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ZZ   -    </a:t>
            </a:r>
            <a:r>
              <a:rPr lang="ru-RU" sz="1200" b="1" dirty="0">
                <a:solidFill>
                  <a:srgbClr val="00B050"/>
                </a:solidFill>
              </a:rPr>
              <a:t>самцы </a:t>
            </a:r>
          </a:p>
          <a:p>
            <a:pPr lvl="1"/>
            <a:r>
              <a:rPr lang="en-US" sz="1200" b="1" dirty="0">
                <a:solidFill>
                  <a:srgbClr val="FF0000"/>
                </a:solidFill>
              </a:rPr>
              <a:t>ZW –</a:t>
            </a:r>
            <a:r>
              <a:rPr lang="ru-RU" sz="1200" b="1" dirty="0">
                <a:solidFill>
                  <a:srgbClr val="FF000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rgbClr val="FF0000"/>
                </a:solidFill>
              </a:rPr>
              <a:t>самки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B6AE4-3E17-495C-9E07-DFFBAD7CCF94}"/>
              </a:ext>
            </a:extLst>
          </p:cNvPr>
          <p:cNvSpPr txBox="1"/>
          <p:nvPr/>
        </p:nvSpPr>
        <p:spPr>
          <a:xfrm>
            <a:off x="6592858" y="1427517"/>
            <a:ext cx="180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Половые хромосомы: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XY   -    </a:t>
            </a:r>
            <a:r>
              <a:rPr lang="ru-RU" sz="1200" b="1" dirty="0">
                <a:solidFill>
                  <a:srgbClr val="00B050"/>
                </a:solidFill>
              </a:rPr>
              <a:t>самцы </a:t>
            </a:r>
          </a:p>
          <a:p>
            <a:pPr lvl="1"/>
            <a:r>
              <a:rPr lang="en-US" sz="1200" b="1" dirty="0">
                <a:solidFill>
                  <a:srgbClr val="FF0000"/>
                </a:solidFill>
              </a:rPr>
              <a:t>XX –</a:t>
            </a:r>
            <a:r>
              <a:rPr lang="ru-RU" sz="1200" b="1" dirty="0">
                <a:solidFill>
                  <a:srgbClr val="FF0000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rgbClr val="FF0000"/>
                </a:solidFill>
              </a:rPr>
              <a:t>самки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1C4EB-25E0-41AA-AEBF-B7EA83A03FE1}"/>
              </a:ext>
            </a:extLst>
          </p:cNvPr>
          <p:cNvSpPr txBox="1"/>
          <p:nvPr/>
        </p:nvSpPr>
        <p:spPr>
          <a:xfrm>
            <a:off x="5110530" y="807913"/>
            <a:ext cx="14610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Ген </a:t>
            </a:r>
            <a:r>
              <a:rPr lang="en-US" sz="1350" dirty="0"/>
              <a:t>Y-</a:t>
            </a:r>
            <a:r>
              <a:rPr lang="ru-RU" sz="1350" dirty="0"/>
              <a:t>хромосомы</a:t>
            </a:r>
          </a:p>
        </p:txBody>
      </p:sp>
    </p:spTree>
    <p:extLst>
      <p:ext uri="{BB962C8B-B14F-4D97-AF65-F5344CB8AC3E}">
        <p14:creationId xmlns:p14="http://schemas.microsoft.com/office/powerpoint/2010/main" val="997723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79388" y="1006079"/>
            <a:ext cx="8496300" cy="3780234"/>
            <a:chOff x="2811" y="-477"/>
            <a:chExt cx="6218" cy="2736"/>
          </a:xfrm>
        </p:grpSpPr>
        <p:sp>
          <p:nvSpPr>
            <p:cNvPr id="7172" name="AutoShape 3"/>
            <p:cNvSpPr>
              <a:spLocks noChangeAspect="1" noChangeArrowheads="1"/>
            </p:cNvSpPr>
            <p:nvPr/>
          </p:nvSpPr>
          <p:spPr bwMode="auto">
            <a:xfrm>
              <a:off x="2811" y="-477"/>
              <a:ext cx="6218" cy="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180" y="1107"/>
              <a:ext cx="1332" cy="720"/>
              <a:chOff x="3255" y="819"/>
              <a:chExt cx="1333" cy="720"/>
            </a:xfrm>
          </p:grpSpPr>
          <p:sp>
            <p:nvSpPr>
              <p:cNvPr id="7189" name="Oval 5"/>
              <p:cNvSpPr>
                <a:spLocks noChangeArrowheads="1"/>
              </p:cNvSpPr>
              <p:nvPr/>
            </p:nvSpPr>
            <p:spPr bwMode="auto">
              <a:xfrm>
                <a:off x="3255" y="819"/>
                <a:ext cx="1333" cy="72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90" name="Text Box 6"/>
              <p:cNvSpPr txBox="1">
                <a:spLocks noChangeArrowheads="1"/>
              </p:cNvSpPr>
              <p:nvPr/>
            </p:nvSpPr>
            <p:spPr bwMode="auto">
              <a:xfrm>
                <a:off x="3403" y="1107"/>
                <a:ext cx="1037" cy="2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ru-RU"/>
                  <a:t>Прегонада</a:t>
                </a:r>
              </a:p>
            </p:txBody>
          </p:sp>
        </p:grpSp>
        <p:sp>
          <p:nvSpPr>
            <p:cNvPr id="7174" name="Text Box 7"/>
            <p:cNvSpPr txBox="1">
              <a:spLocks noChangeArrowheads="1"/>
            </p:cNvSpPr>
            <p:nvPr/>
          </p:nvSpPr>
          <p:spPr bwMode="auto">
            <a:xfrm>
              <a:off x="5180" y="-333"/>
              <a:ext cx="1332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ru-RU"/>
            </a:p>
          </p:txBody>
        </p:sp>
        <p:sp>
          <p:nvSpPr>
            <p:cNvPr id="7175" name="Text Box 8"/>
            <p:cNvSpPr txBox="1">
              <a:spLocks noChangeArrowheads="1"/>
            </p:cNvSpPr>
            <p:nvPr/>
          </p:nvSpPr>
          <p:spPr bwMode="auto">
            <a:xfrm>
              <a:off x="6807" y="-45"/>
              <a:ext cx="593" cy="288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3200" b="1" dirty="0" err="1"/>
                <a:t>↓</a:t>
              </a:r>
              <a:r>
                <a:rPr lang="ru-RU" sz="3200" b="1" dirty="0"/>
                <a:t> </a:t>
              </a:r>
              <a:r>
                <a:rPr lang="ru-RU" sz="3200" b="1" dirty="0" err="1"/>
                <a:t>tº</a:t>
              </a:r>
              <a:endParaRPr lang="ru-RU" sz="3200" b="1" dirty="0"/>
            </a:p>
          </p:txBody>
        </p:sp>
        <p:sp>
          <p:nvSpPr>
            <p:cNvPr id="7176" name="Line 9"/>
            <p:cNvSpPr>
              <a:spLocks noChangeShapeType="1"/>
            </p:cNvSpPr>
            <p:nvPr/>
          </p:nvSpPr>
          <p:spPr bwMode="auto">
            <a:xfrm>
              <a:off x="6660" y="1395"/>
              <a:ext cx="888" cy="1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77" name="Line 10"/>
            <p:cNvSpPr>
              <a:spLocks noChangeShapeType="1"/>
            </p:cNvSpPr>
            <p:nvPr/>
          </p:nvSpPr>
          <p:spPr bwMode="auto">
            <a:xfrm>
              <a:off x="7104" y="243"/>
              <a:ext cx="2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78" name="Text Box 11"/>
            <p:cNvSpPr txBox="1">
              <a:spLocks noChangeArrowheads="1"/>
            </p:cNvSpPr>
            <p:nvPr/>
          </p:nvSpPr>
          <p:spPr bwMode="auto">
            <a:xfrm>
              <a:off x="6512" y="531"/>
              <a:ext cx="1036" cy="204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2000" b="1"/>
                <a:t>Ароматаза</a:t>
              </a:r>
            </a:p>
          </p:txBody>
        </p:sp>
        <p:sp>
          <p:nvSpPr>
            <p:cNvPr id="7179" name="Line 12"/>
            <p:cNvSpPr>
              <a:spLocks noChangeShapeType="1"/>
            </p:cNvSpPr>
            <p:nvPr/>
          </p:nvSpPr>
          <p:spPr bwMode="auto">
            <a:xfrm>
              <a:off x="7104" y="819"/>
              <a:ext cx="1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0" name="Text Box 13"/>
            <p:cNvSpPr txBox="1">
              <a:spLocks noChangeArrowheads="1"/>
            </p:cNvSpPr>
            <p:nvPr/>
          </p:nvSpPr>
          <p:spPr bwMode="auto">
            <a:xfrm>
              <a:off x="6512" y="1107"/>
              <a:ext cx="1036" cy="204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2000" b="1" dirty="0"/>
                <a:t>Эстрогены</a:t>
              </a:r>
            </a:p>
          </p:txBody>
        </p:sp>
        <p:sp>
          <p:nvSpPr>
            <p:cNvPr id="7181" name="Oval 14"/>
            <p:cNvSpPr>
              <a:spLocks noChangeArrowheads="1"/>
            </p:cNvSpPr>
            <p:nvPr/>
          </p:nvSpPr>
          <p:spPr bwMode="auto">
            <a:xfrm>
              <a:off x="7697" y="963"/>
              <a:ext cx="1036" cy="1008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2" name="Text Box 15"/>
            <p:cNvSpPr txBox="1">
              <a:spLocks noChangeArrowheads="1"/>
            </p:cNvSpPr>
            <p:nvPr/>
          </p:nvSpPr>
          <p:spPr bwMode="auto">
            <a:xfrm>
              <a:off x="7845" y="1395"/>
              <a:ext cx="740" cy="144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2000"/>
                <a:t>Яичник</a:t>
              </a:r>
            </a:p>
          </p:txBody>
        </p:sp>
        <p:sp>
          <p:nvSpPr>
            <p:cNvPr id="7183" name="Line 16"/>
            <p:cNvSpPr>
              <a:spLocks noChangeShapeType="1"/>
            </p:cNvSpPr>
            <p:nvPr/>
          </p:nvSpPr>
          <p:spPr bwMode="auto">
            <a:xfrm flipH="1">
              <a:off x="4440" y="1393"/>
              <a:ext cx="697" cy="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4" name="Oval 17"/>
            <p:cNvSpPr>
              <a:spLocks noChangeArrowheads="1"/>
            </p:cNvSpPr>
            <p:nvPr/>
          </p:nvSpPr>
          <p:spPr bwMode="auto">
            <a:xfrm>
              <a:off x="3107" y="963"/>
              <a:ext cx="1185" cy="1008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5" name="Text Box 18"/>
            <p:cNvSpPr txBox="1">
              <a:spLocks noChangeArrowheads="1"/>
            </p:cNvSpPr>
            <p:nvPr/>
          </p:nvSpPr>
          <p:spPr bwMode="auto">
            <a:xfrm>
              <a:off x="3255" y="1395"/>
              <a:ext cx="889" cy="204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2000"/>
                <a:t>Семенник</a:t>
              </a:r>
            </a:p>
          </p:txBody>
        </p:sp>
        <p:sp>
          <p:nvSpPr>
            <p:cNvPr id="7186" name="Text Box 19"/>
            <p:cNvSpPr txBox="1">
              <a:spLocks noChangeArrowheads="1"/>
            </p:cNvSpPr>
            <p:nvPr/>
          </p:nvSpPr>
          <p:spPr bwMode="auto">
            <a:xfrm>
              <a:off x="4440" y="-45"/>
              <a:ext cx="593" cy="288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3200" b="1" dirty="0"/>
                <a:t>↑ </a:t>
              </a:r>
              <a:r>
                <a:rPr lang="ru-RU" sz="3200" b="1" dirty="0" err="1"/>
                <a:t>tº</a:t>
              </a:r>
              <a:endParaRPr lang="ru-RU" sz="3200" b="1" dirty="0"/>
            </a:p>
          </p:txBody>
        </p:sp>
        <p:sp>
          <p:nvSpPr>
            <p:cNvPr id="7187" name="Text Box 20"/>
            <p:cNvSpPr txBox="1">
              <a:spLocks noChangeArrowheads="1"/>
            </p:cNvSpPr>
            <p:nvPr/>
          </p:nvSpPr>
          <p:spPr bwMode="auto">
            <a:xfrm>
              <a:off x="4292" y="819"/>
              <a:ext cx="1034" cy="432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800" b="1" dirty="0"/>
                <a:t>Нет эстрогенов</a:t>
              </a:r>
            </a:p>
          </p:txBody>
        </p:sp>
        <p:sp>
          <p:nvSpPr>
            <p:cNvPr id="7188" name="Line 21"/>
            <p:cNvSpPr>
              <a:spLocks noChangeShapeType="1"/>
            </p:cNvSpPr>
            <p:nvPr/>
          </p:nvSpPr>
          <p:spPr bwMode="auto">
            <a:xfrm>
              <a:off x="4736" y="243"/>
              <a:ext cx="1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71" name="Text Box 22"/>
          <p:cNvSpPr txBox="1">
            <a:spLocks noChangeArrowheads="1"/>
          </p:cNvSpPr>
          <p:nvPr/>
        </p:nvSpPr>
        <p:spPr bwMode="auto">
          <a:xfrm>
            <a:off x="0" y="6560"/>
            <a:ext cx="9144000" cy="14465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Половая дифференцировка семенников и яичников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температурным режимом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у ящериц и крокодилов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607342"/>
            <a:ext cx="200023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Половые хромосомы: </a:t>
            </a:r>
          </a:p>
          <a:p>
            <a:pPr lvl="1"/>
            <a:r>
              <a:rPr lang="en-US" b="1" dirty="0"/>
              <a:t>Z W– </a:t>
            </a:r>
            <a:r>
              <a:rPr lang="ru-RU" b="1" dirty="0"/>
              <a:t>самки</a:t>
            </a:r>
          </a:p>
          <a:p>
            <a:pPr lvl="1"/>
            <a:r>
              <a:rPr lang="en-US" b="1" dirty="0"/>
              <a:t>ZZ- </a:t>
            </a:r>
            <a:r>
              <a:rPr lang="ru-RU" b="1" dirty="0"/>
              <a:t>самцы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5" y="195263"/>
            <a:ext cx="7786742" cy="857250"/>
          </a:xfrm>
          <a:solidFill>
            <a:srgbClr val="002060"/>
          </a:solidFill>
        </p:spPr>
        <p:txBody>
          <a:bodyPr/>
          <a:lstStyle/>
          <a:p>
            <a:r>
              <a:rPr lang="ru-RU" sz="3200" dirty="0">
                <a:solidFill>
                  <a:schemeClr val="bg1"/>
                </a:solidFill>
              </a:rPr>
              <a:t>Половая дифференцировка </a:t>
            </a:r>
            <a:r>
              <a:rPr lang="ru-RU" b="1" dirty="0">
                <a:solidFill>
                  <a:schemeClr val="bg1"/>
                </a:solidFill>
              </a:rPr>
              <a:t>у птиц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2057405"/>
            <a:ext cx="6572296" cy="2282441"/>
          </a:xfrm>
          <a:solidFill>
            <a:srgbClr val="0000FF"/>
          </a:solidFill>
          <a:ln>
            <a:solidFill>
              <a:srgbClr val="FFCCFF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99FF33"/>
                </a:solidFill>
              </a:rPr>
              <a:t>ZZ – </a:t>
            </a:r>
            <a:r>
              <a:rPr lang="ru-RU" sz="2800" b="1" dirty="0">
                <a:solidFill>
                  <a:srgbClr val="99FF33"/>
                </a:solidFill>
              </a:rPr>
              <a:t>семенники</a:t>
            </a:r>
          </a:p>
          <a:p>
            <a:r>
              <a:rPr lang="en-US" dirty="0">
                <a:solidFill>
                  <a:srgbClr val="FFCCFF"/>
                </a:solidFill>
              </a:rPr>
              <a:t>ZW  </a:t>
            </a:r>
            <a:r>
              <a:rPr lang="en-US" dirty="0">
                <a:solidFill>
                  <a:srgbClr val="FFCCFF"/>
                </a:solidFill>
                <a:cs typeface="Times New Roman" pitchFamily="18" charset="0"/>
              </a:rPr>
              <a:t>- </a:t>
            </a:r>
            <a:r>
              <a:rPr lang="ru-RU" sz="2800" b="1" dirty="0">
                <a:solidFill>
                  <a:srgbClr val="FFCCFF"/>
                </a:solidFill>
              </a:rPr>
              <a:t> яичники</a:t>
            </a:r>
            <a:r>
              <a:rPr lang="en-US" sz="2800" b="1" dirty="0">
                <a:solidFill>
                  <a:srgbClr val="FFCCFF"/>
                </a:solidFill>
              </a:rPr>
              <a:t> </a:t>
            </a:r>
            <a:r>
              <a:rPr lang="ru-RU" sz="2800" b="1" dirty="0">
                <a:solidFill>
                  <a:srgbClr val="FFCCFF"/>
                </a:solidFill>
              </a:rPr>
              <a:t>       Эстрогены       женские репродуктивные органы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3504" y="1071552"/>
            <a:ext cx="350046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Половые хромосомы: </a:t>
            </a:r>
          </a:p>
          <a:p>
            <a:pPr lvl="1"/>
            <a:r>
              <a:rPr lang="en-US" sz="2400" b="1" dirty="0"/>
              <a:t>ZZ   -    </a:t>
            </a:r>
            <a:r>
              <a:rPr lang="ru-RU" sz="2400" b="1" dirty="0"/>
              <a:t>самцы </a:t>
            </a:r>
          </a:p>
          <a:p>
            <a:pPr lvl="1"/>
            <a:r>
              <a:rPr lang="en-US" sz="2400" b="1" dirty="0"/>
              <a:t>ZW –</a:t>
            </a:r>
            <a:r>
              <a:rPr lang="ru-RU" sz="2400" b="1" dirty="0"/>
              <a:t>  </a:t>
            </a:r>
            <a:r>
              <a:rPr lang="en-US" sz="2400" b="1" dirty="0"/>
              <a:t> </a:t>
            </a:r>
            <a:r>
              <a:rPr lang="ru-RU" sz="2400" b="1" dirty="0"/>
              <a:t>самки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635896" y="2931790"/>
            <a:ext cx="428628" cy="1191"/>
          </a:xfrm>
          <a:prstGeom prst="straightConnector1">
            <a:avLst/>
          </a:prstGeom>
          <a:ln w="38100">
            <a:solidFill>
              <a:srgbClr val="FF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940152" y="2936316"/>
            <a:ext cx="428628" cy="1191"/>
          </a:xfrm>
          <a:prstGeom prst="straightConnector1">
            <a:avLst/>
          </a:prstGeom>
          <a:ln w="38100">
            <a:solidFill>
              <a:srgbClr val="FF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14348" y="3107537"/>
            <a:ext cx="428628" cy="1191"/>
          </a:xfrm>
          <a:prstGeom prst="straightConnector1">
            <a:avLst/>
          </a:prstGeom>
          <a:ln w="38100">
            <a:solidFill>
              <a:srgbClr val="FF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85720" y="214296"/>
            <a:ext cx="8643966" cy="4554155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sz="2700" u="sng" dirty="0"/>
              <a:t>Дрозофилы:</a:t>
            </a:r>
            <a:br>
              <a:rPr lang="ru-RU" sz="2700" dirty="0"/>
            </a:br>
            <a:r>
              <a:rPr lang="ru-RU" sz="2700" b="1" dirty="0"/>
              <a:t>мужской пол определяется не наличием Y-хромосомы</a:t>
            </a:r>
            <a:r>
              <a:rPr lang="ru-RU" sz="2700" dirty="0"/>
              <a:t>,</a:t>
            </a:r>
            <a:br>
              <a:rPr lang="ru-RU" sz="2700" dirty="0"/>
            </a:br>
            <a:r>
              <a:rPr lang="ru-RU" sz="2700" dirty="0"/>
              <a:t> а отношением числа Х-хромосом к  числу остальных хромосом (</a:t>
            </a:r>
            <a:r>
              <a:rPr lang="ru-RU" sz="2700" dirty="0" err="1"/>
              <a:t>аутосом</a:t>
            </a:r>
            <a:r>
              <a:rPr lang="ru-RU" sz="2700" dirty="0"/>
              <a:t>) – высокое – самки, низкое - самцы</a:t>
            </a:r>
            <a:br>
              <a:rPr lang="ru-RU" sz="2700" dirty="0"/>
            </a:br>
            <a:br>
              <a:rPr lang="ru-RU" sz="2700" b="1" dirty="0"/>
            </a:br>
            <a:br>
              <a:rPr lang="ru-RU" sz="3200" b="1" dirty="0"/>
            </a:br>
            <a:r>
              <a:rPr lang="ru-RU" sz="3600" b="1" dirty="0"/>
              <a:t>Половые хромосомы Х0</a:t>
            </a:r>
            <a:br>
              <a:rPr lang="ru-RU" sz="3600" b="1" dirty="0"/>
            </a:br>
            <a:r>
              <a:rPr lang="ru-RU" sz="3600" b="1" dirty="0"/>
              <a:t>Мужчина или женщина?</a:t>
            </a:r>
            <a:br>
              <a:rPr lang="ru-RU" sz="3600" b="1" dirty="0"/>
            </a:br>
            <a:r>
              <a:rPr lang="ru-RU" sz="3600" dirty="0"/>
              <a:t> </a:t>
            </a:r>
            <a:br>
              <a:rPr lang="ru-RU" sz="3200" dirty="0"/>
            </a:br>
            <a:endParaRPr lang="ru-RU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ndocr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3" y="910817"/>
            <a:ext cx="400051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" y="0"/>
            <a:ext cx="9144000" cy="95410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Синдром Шерешевского-Тернера 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половые хромосомы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</a:rPr>
              <a:t>Х0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)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у больной 16 лет (1:2500)</a:t>
            </a:r>
          </a:p>
        </p:txBody>
      </p:sp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5286380" y="1285866"/>
            <a:ext cx="3286125" cy="230832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Низкорослость</a:t>
            </a:r>
          </a:p>
          <a:p>
            <a:r>
              <a:rPr lang="ru-RU" b="1" dirty="0">
                <a:latin typeface="Calibri" pitchFamily="34" charset="0"/>
              </a:rPr>
              <a:t>Первичная аменорея</a:t>
            </a:r>
          </a:p>
          <a:p>
            <a:r>
              <a:rPr lang="ru-RU" dirty="0">
                <a:latin typeface="Calibri" pitchFamily="34" charset="0"/>
              </a:rPr>
              <a:t>Низкий рост волос на шее</a:t>
            </a:r>
          </a:p>
          <a:p>
            <a:r>
              <a:rPr lang="ru-RU" dirty="0">
                <a:latin typeface="Calibri" pitchFamily="34" charset="0"/>
              </a:rPr>
              <a:t>Крыловидные складки шеи</a:t>
            </a:r>
          </a:p>
          <a:p>
            <a:r>
              <a:rPr lang="ru-RU" dirty="0">
                <a:latin typeface="Calibri" pitchFamily="34" charset="0"/>
              </a:rPr>
              <a:t>Бочкообразная грудная клетка</a:t>
            </a:r>
          </a:p>
          <a:p>
            <a:r>
              <a:rPr lang="ru-RU" dirty="0">
                <a:latin typeface="Calibri" pitchFamily="34" charset="0"/>
              </a:rPr>
              <a:t>Порок сердца</a:t>
            </a:r>
          </a:p>
          <a:p>
            <a:r>
              <a:rPr lang="ru-RU" dirty="0">
                <a:latin typeface="Calibri" pitchFamily="34" charset="0"/>
              </a:rPr>
              <a:t>Дальтонизм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71472" y="482189"/>
            <a:ext cx="8229600" cy="3062286"/>
          </a:xfrm>
          <a:solidFill>
            <a:srgbClr val="FFC000"/>
          </a:solidFill>
        </p:spPr>
        <p:txBody>
          <a:bodyPr/>
          <a:lstStyle/>
          <a:p>
            <a:br>
              <a:rPr lang="ru-RU" sz="3200" b="1" dirty="0"/>
            </a:br>
            <a:r>
              <a:rPr lang="ru-RU" sz="3200" b="1" dirty="0"/>
              <a:t>Половые хромосомы </a:t>
            </a:r>
            <a:r>
              <a:rPr lang="en-US" sz="6600" b="1" dirty="0">
                <a:latin typeface="Calibri" pitchFamily="34" charset="0"/>
              </a:rPr>
              <a:t>XXY </a:t>
            </a:r>
            <a:br>
              <a:rPr lang="ru-RU" sz="3200" b="1" dirty="0"/>
            </a:br>
            <a:r>
              <a:rPr lang="ru-RU" sz="3200" b="1" dirty="0"/>
              <a:t>Мужчина или женщина?</a:t>
            </a:r>
            <a:r>
              <a:rPr lang="ru-RU" sz="3200" b="1" dirty="0">
                <a:latin typeface="Courier New"/>
                <a:cs typeface="Courier New"/>
              </a:rPr>
              <a:t> </a:t>
            </a:r>
            <a:endParaRPr lang="ru-RU" sz="3200" b="1" dirty="0"/>
          </a:p>
        </p:txBody>
      </p:sp>
      <p:sp>
        <p:nvSpPr>
          <p:cNvPr id="3" name="Левая фигурная скобка 2"/>
          <p:cNvSpPr/>
          <p:nvPr/>
        </p:nvSpPr>
        <p:spPr>
          <a:xfrm rot="5400000">
            <a:off x="6188206" y="1152014"/>
            <a:ext cx="267893" cy="64276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Левая фигурная скобка 3"/>
          <p:cNvSpPr/>
          <p:nvPr/>
        </p:nvSpPr>
        <p:spPr>
          <a:xfrm rot="5400000">
            <a:off x="6902586" y="1312750"/>
            <a:ext cx="267893" cy="64276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72198" y="857243"/>
            <a:ext cx="1571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Courier New"/>
                <a:cs typeface="Courier New"/>
              </a:rPr>
              <a:t>♀ ♂</a:t>
            </a:r>
            <a:endParaRPr lang="ru-RU"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ndocr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7" y="171450"/>
            <a:ext cx="209865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500430" y="107162"/>
            <a:ext cx="5643571" cy="113877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Синдром </a:t>
            </a:r>
            <a:r>
              <a:rPr lang="ru-RU" dirty="0" err="1">
                <a:solidFill>
                  <a:schemeClr val="bg1"/>
                </a:solidFill>
                <a:latin typeface="Calibri" pitchFamily="34" charset="0"/>
              </a:rPr>
              <a:t>Клайнфельтера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половые хромосомы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XXY</a:t>
            </a:r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у больного 14 лет   (1:500)</a:t>
            </a:r>
          </a:p>
        </p:txBody>
      </p:sp>
      <p:sp>
        <p:nvSpPr>
          <p:cNvPr id="71684" name="TextBox 3"/>
          <p:cNvSpPr txBox="1">
            <a:spLocks noChangeArrowheads="1"/>
          </p:cNvSpPr>
          <p:nvPr/>
        </p:nvSpPr>
        <p:spPr bwMode="auto">
          <a:xfrm>
            <a:off x="3571868" y="1500180"/>
            <a:ext cx="5572132" cy="258532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Задержка полового развития</a:t>
            </a:r>
          </a:p>
          <a:p>
            <a:pPr>
              <a:buFont typeface="Arial" charset="0"/>
              <a:buChar char="•"/>
            </a:pPr>
            <a:r>
              <a:rPr lang="ru-RU" dirty="0" err="1">
                <a:latin typeface="Calibri" pitchFamily="34" charset="0"/>
              </a:rPr>
              <a:t>Гипергонадотропный</a:t>
            </a:r>
            <a:r>
              <a:rPr lang="ru-RU" dirty="0">
                <a:latin typeface="Calibri" pitchFamily="34" charset="0"/>
              </a:rPr>
              <a:t> (первичный) </a:t>
            </a:r>
            <a:r>
              <a:rPr lang="ru-RU" dirty="0" err="1">
                <a:latin typeface="Calibri" pitchFamily="34" charset="0"/>
              </a:rPr>
              <a:t>гипогонадизм</a:t>
            </a:r>
            <a:endParaRPr lang="ru-RU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 dirty="0" err="1">
                <a:latin typeface="Calibri" pitchFamily="34" charset="0"/>
              </a:rPr>
              <a:t>Евнухоидное</a:t>
            </a:r>
            <a:r>
              <a:rPr lang="ru-RU" dirty="0">
                <a:latin typeface="Calibri" pitchFamily="34" charset="0"/>
              </a:rPr>
              <a:t> телосложение 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Гинекомастия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Предрасположенность к сахарному диабету, заболеваниям щитовидной железы, раку молочной железы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latin typeface="Calibri" pitchFamily="34" charset="0"/>
              </a:rPr>
              <a:t>Бесплодие/сниженная плодовитость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92D050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1884</Words>
  <Application>Microsoft Office PowerPoint</Application>
  <PresentationFormat>Экран (16:9)</PresentationFormat>
  <Paragraphs>476</Paragraphs>
  <Slides>57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Arial</vt:lpstr>
      <vt:lpstr>Calibri</vt:lpstr>
      <vt:lpstr>Courier New</vt:lpstr>
      <vt:lpstr>Times New Roman</vt:lpstr>
      <vt:lpstr>Тема Office</vt:lpstr>
      <vt:lpstr>Document</vt:lpstr>
      <vt:lpstr>Мужчина и женщина:  кто устроен сложнее?  (Механизмы формирования половых различий)</vt:lpstr>
      <vt:lpstr>Презентация PowerPoint</vt:lpstr>
      <vt:lpstr>Роль половых хромосом  в формировании пола</vt:lpstr>
      <vt:lpstr>Презентация PowerPoint</vt:lpstr>
      <vt:lpstr>  Половые хромосомы XX - женские    Половые хромосомы XY - мужские  </vt:lpstr>
      <vt:lpstr>Дрозофилы: мужской пол определяется не наличием Y-хромосомы,  а отношением числа Х-хромосом к  числу остальных хромосом (аутосом) – высокое – самки, низкое - самцы   Половые хромосомы Х0 Мужчина или женщина?   </vt:lpstr>
      <vt:lpstr>Презентация PowerPoint</vt:lpstr>
      <vt:lpstr> Половые хромосомы XXY  Мужчина или женщина? </vt:lpstr>
      <vt:lpstr>Презентация PowerPoint</vt:lpstr>
      <vt:lpstr>Y-хромосома   Формирование семенников  Семенники   Мужские половые гормоны   Формирование мужских половых признаков</vt:lpstr>
      <vt:lpstr>Женский нейтральный (базисный) пол и  экспрессия половых хромосом в онтогенезе млекопитающих</vt:lpstr>
      <vt:lpstr>Количество кодирующих генов  в половых хромосомах и некоторых аутосомах</vt:lpstr>
      <vt:lpstr>Роль половых хромосом и половых гормонов в формировании пола</vt:lpstr>
      <vt:lpstr>Генетические механизмы половой дифференцировки</vt:lpstr>
      <vt:lpstr>Презентация PowerPoint</vt:lpstr>
      <vt:lpstr>Основы образования пола гонад и соматического пола млекопитающих</vt:lpstr>
      <vt:lpstr>Зависимые от пола особенности формирования половых признаков</vt:lpstr>
      <vt:lpstr>Презентация PowerPoint</vt:lpstr>
      <vt:lpstr>Презентация PowerPoint</vt:lpstr>
      <vt:lpstr>Презентация PowerPoint</vt:lpstr>
      <vt:lpstr>Презентация PowerPoint</vt:lpstr>
      <vt:lpstr>Временная шкала биологических уровней формирования пола</vt:lpstr>
      <vt:lpstr>Презентация PowerPoint</vt:lpstr>
      <vt:lpstr>Критические периоды действия андрогенов  в половой дифференцировке</vt:lpstr>
      <vt:lpstr>Презентация PowerPoint</vt:lpstr>
      <vt:lpstr>Половая дифференцировка репродуктивных органов</vt:lpstr>
      <vt:lpstr>Временная шкала детерминации мужского пола</vt:lpstr>
      <vt:lpstr>Презентация PowerPoint</vt:lpstr>
      <vt:lpstr>Половая дифференцировка мозга</vt:lpstr>
      <vt:lpstr>Презентация PowerPoint</vt:lpstr>
      <vt:lpstr>Блокада андрогенами циклического центра гипоталамуса у особей мужчкого пола</vt:lpstr>
      <vt:lpstr>Презентация PowerPoint</vt:lpstr>
      <vt:lpstr>Половая дифференцировка нерепродуктивных органов</vt:lpstr>
      <vt:lpstr>Презентация PowerPoint</vt:lpstr>
      <vt:lpstr>Презентация PowerPoint</vt:lpstr>
      <vt:lpstr>Половая дифференцировка функций печени </vt:lpstr>
      <vt:lpstr>Презентация PowerPoint</vt:lpstr>
      <vt:lpstr>Презентация PowerPoint</vt:lpstr>
      <vt:lpstr>Презентация PowerPoint</vt:lpstr>
      <vt:lpstr>ЗАВИСИМОСТЬ  ПРОДОЛЖИТЕЛЬНОСТИ ЖИЗНИ ОТ ПОЛА</vt:lpstr>
      <vt:lpstr>  Нарушения половой дифференцировки   </vt:lpstr>
      <vt:lpstr>Нарушения половой дифференцировки  1. Нарушения хромосомного пола</vt:lpstr>
      <vt:lpstr>Презентация PowerPoint</vt:lpstr>
      <vt:lpstr>Презентация PowerPoint</vt:lpstr>
      <vt:lpstr>Презентация PowerPoint</vt:lpstr>
      <vt:lpstr>Презентация PowerPoint</vt:lpstr>
      <vt:lpstr>Нарушения половой дифференцировки  2. Нарушения пола половых желез (истинный гермафродитизм)  </vt:lpstr>
      <vt:lpstr>Нарушения половой дифференцировки 3. Нарушения развития внешних и внутренних половых признаков   (ложный гермафродитизм)</vt:lpstr>
      <vt:lpstr>Презентация PowerPoint</vt:lpstr>
      <vt:lpstr>Презентация PowerPoint</vt:lpstr>
      <vt:lpstr>Нарушения половой дифференцировки  4. Нарушения становления социального пола  (половой ориентации, гендерных различий )   </vt:lpstr>
      <vt:lpstr>Презентация PowerPoint</vt:lpstr>
      <vt:lpstr>Презентация PowerPoint</vt:lpstr>
      <vt:lpstr> Механизмы половой дифференцировки у других классов позвоночных   </vt:lpstr>
      <vt:lpstr>Презентация PowerPoint</vt:lpstr>
      <vt:lpstr>Презентация PowerPoint</vt:lpstr>
      <vt:lpstr>Половая дифференцировка у птиц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Ufo_PC</dc:creator>
  <cp:lastModifiedBy>endocrinology2022@outlook.com</cp:lastModifiedBy>
  <cp:revision>116</cp:revision>
  <dcterms:created xsi:type="dcterms:W3CDTF">2013-10-11T11:15:51Z</dcterms:created>
  <dcterms:modified xsi:type="dcterms:W3CDTF">2026-03-31T08:48:15Z</dcterms:modified>
</cp:coreProperties>
</file>