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13" r:id="rId3"/>
    <p:sldMasterId id="2147483725" r:id="rId4"/>
    <p:sldMasterId id="2147483737" r:id="rId5"/>
    <p:sldMasterId id="2147483749" r:id="rId6"/>
  </p:sldMasterIdLst>
  <p:notesMasterIdLst>
    <p:notesMasterId r:id="rId74"/>
  </p:notesMasterIdLst>
  <p:sldIdLst>
    <p:sldId id="2147381283" r:id="rId7"/>
    <p:sldId id="258" r:id="rId8"/>
    <p:sldId id="256" r:id="rId9"/>
    <p:sldId id="257" r:id="rId10"/>
    <p:sldId id="2147381286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147381318" r:id="rId19"/>
    <p:sldId id="2147381319" r:id="rId20"/>
    <p:sldId id="293" r:id="rId21"/>
    <p:sldId id="2147381287" r:id="rId22"/>
    <p:sldId id="2147381288" r:id="rId23"/>
    <p:sldId id="2147381289" r:id="rId24"/>
    <p:sldId id="2147381290" r:id="rId25"/>
    <p:sldId id="2147381291" r:id="rId26"/>
    <p:sldId id="2147381292" r:id="rId27"/>
    <p:sldId id="2147381293" r:id="rId28"/>
    <p:sldId id="2147381294" r:id="rId29"/>
    <p:sldId id="2147381295" r:id="rId30"/>
    <p:sldId id="2147381296" r:id="rId31"/>
    <p:sldId id="2147381320" r:id="rId32"/>
    <p:sldId id="2147381321" r:id="rId33"/>
    <p:sldId id="2147381322" r:id="rId34"/>
    <p:sldId id="2147381323" r:id="rId35"/>
    <p:sldId id="2147381284" r:id="rId36"/>
    <p:sldId id="2147381328" r:id="rId37"/>
    <p:sldId id="2147381297" r:id="rId38"/>
    <p:sldId id="2147381298" r:id="rId39"/>
    <p:sldId id="2147381299" r:id="rId40"/>
    <p:sldId id="2147381300" r:id="rId41"/>
    <p:sldId id="2147381301" r:id="rId42"/>
    <p:sldId id="2147381302" r:id="rId43"/>
    <p:sldId id="2147381303" r:id="rId44"/>
    <p:sldId id="2147381304" r:id="rId45"/>
    <p:sldId id="2147381305" r:id="rId46"/>
    <p:sldId id="2147381306" r:id="rId47"/>
    <p:sldId id="2147381324" r:id="rId48"/>
    <p:sldId id="2147381325" r:id="rId49"/>
    <p:sldId id="2147381326" r:id="rId50"/>
    <p:sldId id="2147381327" r:id="rId51"/>
    <p:sldId id="2147381285" r:id="rId52"/>
    <p:sldId id="2147381307" r:id="rId53"/>
    <p:sldId id="2147381308" r:id="rId54"/>
    <p:sldId id="2147381309" r:id="rId55"/>
    <p:sldId id="2147381310" r:id="rId56"/>
    <p:sldId id="2147381311" r:id="rId57"/>
    <p:sldId id="2147381312" r:id="rId58"/>
    <p:sldId id="2147381313" r:id="rId59"/>
    <p:sldId id="2147381314" r:id="rId60"/>
    <p:sldId id="2147381315" r:id="rId61"/>
    <p:sldId id="2147381316" r:id="rId62"/>
    <p:sldId id="2147381329" r:id="rId63"/>
    <p:sldId id="2147381331" r:id="rId64"/>
    <p:sldId id="2147381332" r:id="rId65"/>
    <p:sldId id="2147381333" r:id="rId66"/>
    <p:sldId id="2147381330" r:id="rId67"/>
    <p:sldId id="2147381334" r:id="rId68"/>
    <p:sldId id="2147381336" r:id="rId69"/>
    <p:sldId id="2147381337" r:id="rId70"/>
    <p:sldId id="2147381339" r:id="rId71"/>
    <p:sldId id="1258" r:id="rId72"/>
    <p:sldId id="1261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75296"/>
    <a:srgbClr val="E4EDFD"/>
    <a:srgbClr val="E9ECF3"/>
    <a:srgbClr val="D0D6E6"/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55"/>
    <p:restoredTop sz="95761"/>
  </p:normalViewPr>
  <p:slideViewPr>
    <p:cSldViewPr snapToGrid="0" showGuides="1">
      <p:cViewPr varScale="1">
        <p:scale>
          <a:sx n="86" d="100"/>
          <a:sy n="86" d="100"/>
        </p:scale>
        <p:origin x="89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4C993-5356-DD47-BAF5-EBAB14CB59A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C498C-8431-A342-841A-89A4531E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0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D3669-A13E-4BA1-A4E0-740546B56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1226"/>
          <a:stretch/>
        </p:blipFill>
        <p:spPr>
          <a:xfrm>
            <a:off x="959522" y="0"/>
            <a:ext cx="11242437" cy="685503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49163" y="-2967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84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9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004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575B8C8-60A9-47E4-8536-0EBA2874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5" y="1690688"/>
            <a:ext cx="9837738" cy="45291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738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029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65">
          <p15:clr>
            <a:srgbClr val="FBAE40"/>
          </p15:clr>
        </p15:guide>
        <p15:guide id="7" orient="horz" pos="75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5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25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8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58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3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7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12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350">
          <p15:clr>
            <a:srgbClr val="FBAE40"/>
          </p15:clr>
        </p15:guide>
        <p15:guide id="9" pos="41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3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4">
          <p15:clr>
            <a:srgbClr val="FBAE40"/>
          </p15:clr>
        </p15:guide>
        <p15:guide id="8" pos="53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856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14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08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orient="horz" pos="247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85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2411690" y="2029534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2307764" y="493958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2300991" y="3439541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85802" y="2082891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5802" y="3505325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85802" y="5011287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3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88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04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76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4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4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70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123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43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71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96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63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54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3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96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9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5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51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5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5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05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58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46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02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557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7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6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7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614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6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5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05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8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929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1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403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692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273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72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326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363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542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036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99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00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80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43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581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8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2" r:id="rId2"/>
    <p:sldLayoutId id="2147483683" r:id="rId3"/>
    <p:sldLayoutId id="2147483681" r:id="rId4"/>
    <p:sldLayoutId id="2147483656" r:id="rId5"/>
    <p:sldLayoutId id="2147483657" r:id="rId6"/>
    <p:sldLayoutId id="2147483668" r:id="rId7"/>
    <p:sldLayoutId id="2147483659" r:id="rId8"/>
    <p:sldLayoutId id="2147483660" r:id="rId9"/>
    <p:sldLayoutId id="2147483679" r:id="rId10"/>
    <p:sldLayoutId id="2147483658" r:id="rId11"/>
    <p:sldLayoutId id="2147483663" r:id="rId12"/>
    <p:sldLayoutId id="2147483661" r:id="rId13"/>
    <p:sldLayoutId id="2147483662" r:id="rId14"/>
    <p:sldLayoutId id="2147483667" r:id="rId15"/>
    <p:sldLayoutId id="2147483664" r:id="rId16"/>
    <p:sldLayoutId id="2147483666" r:id="rId17"/>
    <p:sldLayoutId id="2147483674" r:id="rId18"/>
    <p:sldLayoutId id="2147483675" r:id="rId19"/>
    <p:sldLayoutId id="2147483673" r:id="rId20"/>
    <p:sldLayoutId id="2147483665" r:id="rId21"/>
    <p:sldLayoutId id="2147483669" r:id="rId22"/>
    <p:sldLayoutId id="2147483670" r:id="rId23"/>
    <p:sldLayoutId id="2147483671" r:id="rId24"/>
    <p:sldLayoutId id="2147483672" r:id="rId25"/>
    <p:sldLayoutId id="2147483676" r:id="rId26"/>
    <p:sldLayoutId id="214748367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8861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04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10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54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28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oware.ru/categories/analytics-and-analysis-systems" TargetMode="External"/><Relationship Id="rId2" Type="http://schemas.openxmlformats.org/officeDocument/2006/relationships/hyperlink" Target="mailto:info@soware.ru" TargetMode="Externa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3.4.</a:t>
            </a:r>
            <a:br>
              <a:rPr lang="ru-RU" sz="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Единая цифровая платформа РФ «</a:t>
            </a:r>
            <a:r>
              <a:rPr lang="ru-RU" sz="3200" dirty="0" err="1"/>
              <a:t>ГосТех</a:t>
            </a:r>
            <a:r>
              <a:rPr lang="ru-RU" sz="3200" dirty="0"/>
              <a:t>»:</a:t>
            </a:r>
            <a:br>
              <a:rPr lang="ru-RU" sz="3200" dirty="0"/>
            </a:br>
            <a:r>
              <a:rPr lang="ru-RU" sz="3200" dirty="0"/>
              <a:t> предпосылки создания, мировой опыт, </a:t>
            </a:r>
            <a:br>
              <a:rPr lang="ru-RU" sz="3200" dirty="0"/>
            </a:br>
            <a:r>
              <a:rPr lang="ru-RU" sz="3200" dirty="0"/>
              <a:t>ключевые преимущества, стратегические цели.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algn="r"/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181B7-3F0F-1E70-86F7-AC399D5F2EEB}"/>
              </a:ext>
            </a:extLst>
          </p:cNvPr>
          <p:cNvSpPr txBox="1"/>
          <p:nvPr/>
        </p:nvSpPr>
        <p:spPr>
          <a:xfrm>
            <a:off x="5132958" y="5493022"/>
            <a:ext cx="5717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Лектор:</a:t>
            </a:r>
          </a:p>
          <a:p>
            <a:r>
              <a:rPr lang="ru-RU" sz="1400" b="1" dirty="0">
                <a:solidFill>
                  <a:schemeClr val="bg1"/>
                </a:solidFill>
                <a:latin typeface="+mj-lt"/>
              </a:rPr>
              <a:t>Назаренко Сергей Владимирович</a:t>
            </a:r>
          </a:p>
          <a:p>
            <a:r>
              <a:rPr lang="ru-RU" sz="1400" dirty="0">
                <a:solidFill>
                  <a:schemeClr val="bg1"/>
                </a:solidFill>
              </a:rPr>
              <a:t>кандидат социологических наук, доцент,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доцент Высшей школы государственного администрирования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МГУ имени </a:t>
            </a:r>
            <a:r>
              <a:rPr lang="ru-RU" sz="1400" dirty="0" err="1">
                <a:solidFill>
                  <a:schemeClr val="bg1"/>
                </a:solidFill>
              </a:rPr>
              <a:t>М.В.Ломоносова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B56DBD-DEC9-5B32-E75E-533D6B399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573" y="4931741"/>
            <a:ext cx="1556551" cy="15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5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562074"/>
            <a:ext cx="6297018" cy="236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Повышение эффективности государственного управления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3208139"/>
            <a:ext cx="6297018" cy="3087688"/>
          </a:xfrm>
          <a:prstGeom prst="roundRect">
            <a:avLst>
              <a:gd name="adj" fmla="val 91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7842" y="3214489"/>
            <a:ext cx="6283623" cy="84435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57548" y="3334246"/>
            <a:ext cx="171311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Показатель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2955032" y="3334246"/>
            <a:ext cx="170993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 внедрения "ГосТех"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5049342" y="3334246"/>
            <a:ext cx="1713111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После внедрения "ГосТех"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67842" y="4058841"/>
            <a:ext cx="6283623" cy="84435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857548" y="4178598"/>
            <a:ext cx="1713111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Время оказания услуг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955032" y="4178598"/>
            <a:ext cx="1709936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 минут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49342" y="4178598"/>
            <a:ext cx="171311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 минут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67842" y="4903193"/>
            <a:ext cx="6283623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57548" y="5022950"/>
            <a:ext cx="171311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Расходы на ИТ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955032" y="5022950"/>
            <a:ext cx="1709936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100 млн. руб.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049342" y="5022950"/>
            <a:ext cx="171311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50 млн. руб.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67842" y="5445125"/>
            <a:ext cx="6283623" cy="84435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857548" y="5564882"/>
            <a:ext cx="1713111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Удовлетворенность граждан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955032" y="5564882"/>
            <a:ext cx="1709936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70%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049342" y="5564882"/>
            <a:ext cx="171311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90%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673622"/>
            <a:ext cx="10869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Оптимизация расходов за счет платформенных решений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3327400"/>
            <a:ext cx="331509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Централизация ИТ-инфраструктуры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1492" y="4106962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Переход на единую облачную платформу снижает затраты на содержание серверов и ПО.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44107" y="3327400"/>
            <a:ext cx="305286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Стандартизация сервисов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44107" y="3811687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Использование типовых решений позволяет экономить на разработке и сопровождении.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26723" y="3327400"/>
            <a:ext cx="289629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Оптимизация процессов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26722" y="3811687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Цифровизация государственных услуг и данных повышает производительность.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65031" y="732235"/>
            <a:ext cx="6433939" cy="1059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167"/>
              </a:lnSpc>
            </a:pPr>
            <a:r>
              <a:rPr lang="en-US" sz="33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Дорожная карта внедрения и развития платформы "ГосТех"</a:t>
            </a:r>
            <a:endParaRPr lang="en-US" sz="3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409605" y="2045394"/>
            <a:ext cx="19050" cy="4080272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5" name="Shape 2"/>
          <p:cNvSpPr/>
          <p:nvPr/>
        </p:nvSpPr>
        <p:spPr>
          <a:xfrm>
            <a:off x="5590680" y="2417068"/>
            <a:ext cx="593031" cy="19050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6" name="Shape 3"/>
          <p:cNvSpPr/>
          <p:nvPr/>
        </p:nvSpPr>
        <p:spPr>
          <a:xfrm>
            <a:off x="5228531" y="2235994"/>
            <a:ext cx="381198" cy="3811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7" name="Text 4"/>
          <p:cNvSpPr/>
          <p:nvPr/>
        </p:nvSpPr>
        <p:spPr>
          <a:xfrm>
            <a:off x="5370414" y="2299494"/>
            <a:ext cx="9733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51092" y="2214761"/>
            <a:ext cx="2295029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Запуск первой версии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51092" y="2581077"/>
            <a:ext cx="5247878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Внедрение базовых сервисов и интеграция с пилотными ведомствами.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90680" y="3833614"/>
            <a:ext cx="593031" cy="19050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11" name="Shape 8"/>
          <p:cNvSpPr/>
          <p:nvPr/>
        </p:nvSpPr>
        <p:spPr>
          <a:xfrm>
            <a:off x="5228531" y="3652540"/>
            <a:ext cx="381198" cy="3811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2" name="Text 9"/>
          <p:cNvSpPr/>
          <p:nvPr/>
        </p:nvSpPr>
        <p:spPr>
          <a:xfrm>
            <a:off x="5352654" y="3716040"/>
            <a:ext cx="13295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51092" y="3631307"/>
            <a:ext cx="3083322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Развитие функциональности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51092" y="3997622"/>
            <a:ext cx="5247878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Расширение набора услуг, интеграция с большим количеством ведомств.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590680" y="5250160"/>
            <a:ext cx="593031" cy="19050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16" name="Shape 13"/>
          <p:cNvSpPr/>
          <p:nvPr/>
        </p:nvSpPr>
        <p:spPr>
          <a:xfrm>
            <a:off x="5228531" y="5069086"/>
            <a:ext cx="381198" cy="3811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7" name="Text 14"/>
          <p:cNvSpPr/>
          <p:nvPr/>
        </p:nvSpPr>
        <p:spPr>
          <a:xfrm>
            <a:off x="5357119" y="5132586"/>
            <a:ext cx="12402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351092" y="5047854"/>
            <a:ext cx="2602707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Повсеместное внедрение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351092" y="5414168"/>
            <a:ext cx="5247878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Обеспечение доступности платформы по всей стране к 2025 году.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Единая цифровая платформа РФ «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»: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предпосылки создания, мировой опыт, ключевые преимущества, стратегические цели.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Введение в тему: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Единая цифровая платформа "</a:t>
            </a:r>
            <a:r>
              <a:rPr kumimoji="0" lang="ru-RU" sz="1600" b="1" i="0" u="none" strike="noStrike" kern="1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ГосТех</a:t>
            </a: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проект цифровой трансформации государственного управления в России, призванный обеспечить более эффективное предоставление государственных услуг и повышение качества взаимодействия между гражданами, бизнесом и государством.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Предпосылки создания: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Необходимость цифровизации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множество государственных систем работает разрозненно, что создает трудности в интеграции данных, управлении процессами и оперативности принятия решений. Растущие требования к оперативности, прозрачности и качеству государственных услуг стали основной мотивацией для создания единой цифровой экосистемы.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эффективности госуправления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платформа была разработана для централизации и автоматизации административных процессов, минимизации бюрократии и улучшения координации между органами власти.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Мировые тенденции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во многих странах идет активная цифровизация госуслуг, такие платформы создаются для повышения гибкости государственных систем, улучшения сервисов и экономии ресурсов.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Мировой опыт: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Эстония (X-Road)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Эстония внедрила платформу X-Road, которая позволила создать единую систему обмена данными между государственными учреждениями, что привело к быстрому и эффективному предоставлению электронных госуслуг.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Южная Корея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Южная Корея активно развивает платформу e-Government, интегрирующую все государственные услуги в одно окно, упрощая доступ и автоматизируя процессы.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Сингапур (</a:t>
            </a:r>
            <a:r>
              <a:rPr kumimoji="0" lang="ru-RU" sz="16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SingPass</a:t>
            </a: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Система </a:t>
            </a:r>
            <a:r>
              <a:rPr kumimoji="0" lang="ru-RU" sz="16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SingPass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предоставляет гражданам доступ к большинству госуслуг через одну учетную запись, что повышает удобство использования и доступность госуслуг.</a:t>
            </a:r>
          </a:p>
        </p:txBody>
      </p:sp>
    </p:spTree>
    <p:extLst>
      <p:ext uri="{BB962C8B-B14F-4D97-AF65-F5344CB8AC3E}">
        <p14:creationId xmlns:p14="http://schemas.microsoft.com/office/powerpoint/2010/main" val="650265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Единая цифровая платформа РФ «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»: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предпосылки создания, мировой опыт, ключевые преимущества, стратегические цели.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Введение в тему: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45219" y="550567"/>
            <a:ext cx="1071534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Стратегические цели: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Цифровизация госуслуг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перевод ключевых государственных функций в электронный формат для упрощения взаимодействия между государством и гражданами.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экосистемы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формирование гибкой цифровой инфраструктуры, которая позволит подключать новые сервисы и модули по мере необходимости, обеспечивая долговечность и масштабируемость решений.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Ускорение процессов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оптимизация государственных процессов за счет автоматизации и интеграции данных, что позволяет сократить время обработки запросов и повысить прозрачность.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безопасности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обеспечение защиты данных через внедрение современных технологий информационной безопасности.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Преимущества платформы: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Интеграция сервисов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все госуслуги будут объединены в одну платформу, что упростит доступ для граждан и компаний, избавив их от необходимости взаимодействовать с разными ведомствами.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Экономия времени и средств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цифровизация процессов позволит сократить расходы на администрирование и время на обработку запросов.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Гибкость и масштабируемость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платформа будет поддерживать гибкое добавление новых сервисов и функций в зависимости от меняющихся потребностей государства и граждан.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прозрачности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технологий искусственного интеллекта и автоматизации позволит повысить уровень контроля и прозрачности госуслуг.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Единая цифровая платформа "</a:t>
            </a:r>
            <a:r>
              <a:rPr kumimoji="0" lang="ru-RU" sz="1600" b="1" i="0" u="none" strike="noStrike" kern="1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ГосТех</a:t>
            </a: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важный шаг на пути к цифровизации государственного управления в России, ориентированный на повышение эффективности предоставления услуг и улучшение взаимодействия с гражданами.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З</a:t>
            </a:r>
            <a:r>
              <a:rPr kumimoji="0" lang="ru-RU" sz="16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начительно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улучшается качество государственных услуг и снижаются административные издержки.</a:t>
            </a:r>
          </a:p>
        </p:txBody>
      </p:sp>
    </p:spTree>
    <p:extLst>
      <p:ext uri="{BB962C8B-B14F-4D97-AF65-F5344CB8AC3E}">
        <p14:creationId xmlns:p14="http://schemas.microsoft.com/office/powerpoint/2010/main" val="42943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1411550" y="1720840"/>
            <a:ext cx="105910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Теоретико-методологические основы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искусственного интеллекта в институциональных практиках управления/администрирования и контрольной/надзорной деятельности.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Единая цифровая платформа РФ «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»: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предпосылки создания, мировой опыт, ключевые преимущества, стратегические цели.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 1. </a:t>
            </a:r>
          </a:p>
        </p:txBody>
      </p:sp>
    </p:spTree>
    <p:extLst>
      <p:ext uri="{BB962C8B-B14F-4D97-AF65-F5344CB8AC3E}">
        <p14:creationId xmlns:p14="http://schemas.microsoft.com/office/powerpoint/2010/main" val="382500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852" y="501452"/>
            <a:ext cx="6566297" cy="4233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667"/>
              </a:lnSpc>
            </a:pPr>
            <a:r>
              <a:rPr lang="en-US" sz="2958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Теоретико-методологические основы разработки, развития и реализации искусственного интеллекта в институциональных практиках управления/администрирования и контрольной/надзорной деятельности</a:t>
            </a:r>
            <a:endParaRPr lang="en-US" sz="2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6852" y="4960740"/>
            <a:ext cx="6566297" cy="963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Искусственный интеллект (ИИ) быстро меняет мир, включая сферу государственного управления. Эта презентация исследует теоретические основы и практические аспекты внедрения ИИ в институциональные практики управления, администрирования и контроля.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90055" y="6184206"/>
            <a:ext cx="114399" cy="81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25"/>
              </a:lnSpc>
            </a:pPr>
            <a:r>
              <a:rPr lang="en-US" sz="625" dirty="0">
                <a:solidFill>
                  <a:srgbClr val="FFFFFF"/>
                </a:solidFill>
                <a:latin typeface="Tomorrow Medium" pitchFamily="34" charset="0"/>
                <a:ea typeface="Tomorrow Medium" pitchFamily="34" charset="-122"/>
                <a:cs typeface="Tomorrow Medium" pitchFamily="34" charset="-120"/>
              </a:rPr>
              <a:t>SН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836117"/>
            <a:ext cx="10869018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Концептуальные подходы к определению искусственного интеллекта в управленческой деятельности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308054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Сильный ИИ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1492" y="3564831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Сильный ИИ стремится создать машины с полным интеллектом, подобным человеческому, которые могут решать любые задачи и даже обладать сознанием.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2" y="4642148"/>
            <a:ext cx="520392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В сфере управления, сильный ИИ предполагает создание автономных систем, способных к принятию стратегических решений и самостоятельной адаптации.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332935" y="308054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Слабый ИИ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32935" y="3564831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Слабый ИИ фокусируется на создании систем, которые могут выполнять конкретные задачи, например, анализ данных или автоматизацию рутинных процессов.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332935" y="4642148"/>
            <a:ext cx="520392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В управленческой деятельности, слабый ИИ используется для повышения эффективности, оптимизации рабочих процессов и поддержки принятия решений.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9354" y="719435"/>
            <a:ext cx="11113294" cy="1444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92"/>
              </a:lnSpc>
            </a:pPr>
            <a:r>
              <a:rPr lang="en-US" sz="30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Теоретические предпосылки формирования новой парадигмы управления через призму искусственного интеллекта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92" y="2472134"/>
            <a:ext cx="1375172" cy="887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73723" y="2871986"/>
            <a:ext cx="87709" cy="308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417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1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159251" y="2626221"/>
            <a:ext cx="3039269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Информационная революция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59251" y="2959299"/>
            <a:ext cx="4155579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Рост доступных данных и вычислительных мощностей.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043660" y="3371156"/>
            <a:ext cx="7570490" cy="9525"/>
          </a:xfrm>
          <a:prstGeom prst="roundRect">
            <a:avLst>
              <a:gd name="adj" fmla="val 242682"/>
            </a:avLst>
          </a:prstGeom>
          <a:solidFill>
            <a:srgbClr val="D6D0D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406" y="3398342"/>
            <a:ext cx="2750443" cy="88771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52788" y="3688160"/>
            <a:ext cx="129481" cy="308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417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2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846935" y="3552428"/>
            <a:ext cx="2717998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Цифровая трансформация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46935" y="3885506"/>
            <a:ext cx="3523457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Переход к цифровым технологиям и системам.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731345" y="4297363"/>
            <a:ext cx="6882805" cy="9525"/>
          </a:xfrm>
          <a:prstGeom prst="roundRect">
            <a:avLst>
              <a:gd name="adj" fmla="val 242682"/>
            </a:avLst>
          </a:prstGeom>
          <a:solidFill>
            <a:srgbClr val="D6D0D0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721" y="4324548"/>
            <a:ext cx="4125714" cy="8877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53184" y="4614367"/>
            <a:ext cx="128687" cy="308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417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3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534521" y="4478635"/>
            <a:ext cx="2897088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Интеллектуальные системы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534521" y="4811713"/>
            <a:ext cx="5550893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Развитие алгоритмов машинного обучения и искусственного интеллекта.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418932" y="5223569"/>
            <a:ext cx="6195219" cy="9525"/>
          </a:xfrm>
          <a:prstGeom prst="roundRect">
            <a:avLst>
              <a:gd name="adj" fmla="val 242682"/>
            </a:avLst>
          </a:prstGeom>
          <a:solidFill>
            <a:srgbClr val="D6D0D0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34" y="5250756"/>
            <a:ext cx="5500985" cy="88771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52788" y="5540574"/>
            <a:ext cx="129481" cy="308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417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4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222207" y="5404843"/>
            <a:ext cx="3040658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Новая парадигма управления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22207" y="5737920"/>
            <a:ext cx="335428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Интеграция ИИ в управленческие процессы.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84" y="351731"/>
            <a:ext cx="11299032" cy="797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125"/>
              </a:lnSpc>
            </a:pPr>
            <a:r>
              <a:rPr lang="en-US" sz="25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Методологические принципы внедрения AI-решений в институциональные практики управления</a:t>
            </a:r>
            <a:endParaRPr lang="en-US" sz="2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4" y="1403945"/>
            <a:ext cx="637778" cy="10204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75557" y="1531442"/>
            <a:ext cx="1824931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2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Анализ потребностей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275557" y="1807170"/>
            <a:ext cx="10469959" cy="20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10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Определение конкретных задач и проблем, которые AI может решить.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4" y="2424410"/>
            <a:ext cx="637778" cy="10204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5557" y="2551907"/>
            <a:ext cx="1594544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2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Выбор технологии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1275557" y="2827635"/>
            <a:ext cx="10469959" cy="20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10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Выбор подходящего типа AI-решения (например, машинное обучение, обработка естественного языка).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84" y="3444875"/>
            <a:ext cx="637778" cy="102046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75557" y="3572371"/>
            <a:ext cx="1652488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2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Разработка модели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275557" y="3848100"/>
            <a:ext cx="10469959" cy="20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10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Создание и обучение AI-модели с использованием соответствующих данных.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84" y="4465340"/>
            <a:ext cx="637778" cy="102046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75557" y="4592836"/>
            <a:ext cx="2291854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2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Внедрение и тестирование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275557" y="4868565"/>
            <a:ext cx="10469959" cy="20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10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Интеграция AI-решения в существующие системы и проверка его работоспособности.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84" y="5485805"/>
            <a:ext cx="637778" cy="102046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275557" y="5613301"/>
            <a:ext cx="2403971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2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Мониторинг и оптимизация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275557" y="5889030"/>
            <a:ext cx="10469959" cy="20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10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Регулярный анализ эффективности AI-решения и внесение необходимых изменений.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5D0009AF-CA80-4463-84B6-89EF74EE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89" y="660457"/>
            <a:ext cx="9838081" cy="687600"/>
          </a:xfrm>
        </p:spPr>
        <p:txBody>
          <a:bodyPr/>
          <a:lstStyle/>
          <a:p>
            <a:r>
              <a:rPr lang="ru-RU" dirty="0"/>
              <a:t>Учебные вопросы: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F811AD5-7C74-4CBD-8D7B-2CF532175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5802" y="1348057"/>
            <a:ext cx="6736280" cy="180351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Теоретико-методологические основы разработки, развития и реализации искусственного интеллекта в институциональных практиках: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управления/администрирования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контрольной/надзорной деятельности.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FB634D3A-8B7F-4423-8316-E04FB4675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Государственное управление </a:t>
            </a:r>
          </a:p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пространство искусственного интеллекта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1DA91ECF-01AC-4A20-B63E-318125F733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5802" y="5011287"/>
            <a:ext cx="6967402" cy="6876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74019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707" y="537667"/>
            <a:ext cx="11050588" cy="1528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000"/>
              </a:lnSpc>
            </a:pPr>
            <a:r>
              <a:rPr lang="en-US" sz="3208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Ключевые этапы и механизмы разработки и развития систем искусственного интеллекта в сфере государственного управления</a:t>
            </a:r>
            <a:endParaRPr lang="en-US" sz="3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70707" y="2392561"/>
            <a:ext cx="5443835" cy="1200547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4" name="Text 2"/>
          <p:cNvSpPr/>
          <p:nvPr/>
        </p:nvSpPr>
        <p:spPr>
          <a:xfrm>
            <a:off x="733723" y="2555578"/>
            <a:ext cx="3034606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58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Определение целей и задач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33723" y="2908201"/>
            <a:ext cx="5117803" cy="52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Чёткое формулирование проблем, которые AI должен решить, и желаемых результатов.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177558" y="2392561"/>
            <a:ext cx="5443835" cy="1200547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7" name="Text 5"/>
          <p:cNvSpPr/>
          <p:nvPr/>
        </p:nvSpPr>
        <p:spPr>
          <a:xfrm>
            <a:off x="6340574" y="2555578"/>
            <a:ext cx="2858393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58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Сбор и подготовка данных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340574" y="2908201"/>
            <a:ext cx="5117803" cy="52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Создание и очистка высококачественного набора данных для обучения AI-модели.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70707" y="3756124"/>
            <a:ext cx="5443835" cy="1200547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10" name="Text 8"/>
          <p:cNvSpPr/>
          <p:nvPr/>
        </p:nvSpPr>
        <p:spPr>
          <a:xfrm>
            <a:off x="733722" y="3919141"/>
            <a:ext cx="3230662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58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Выбор алгоритмов и моделей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33723" y="4271765"/>
            <a:ext cx="5117803" cy="52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Подбор подходящих алгоритмов машинного обучения (например, глубокое обучение, нейронные сети).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177558" y="3756124"/>
            <a:ext cx="5443835" cy="1200547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13" name="Text 11"/>
          <p:cNvSpPr/>
          <p:nvPr/>
        </p:nvSpPr>
        <p:spPr>
          <a:xfrm>
            <a:off x="6340575" y="3919141"/>
            <a:ext cx="3667621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58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Обучение и оптимизация модели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340574" y="4271765"/>
            <a:ext cx="5117803" cy="52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Тренировка AI-модели на данных и её корректировка для достижения наилучших результатов.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570707" y="5119687"/>
            <a:ext cx="5443835" cy="1200547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16" name="Text 14"/>
          <p:cNvSpPr/>
          <p:nvPr/>
        </p:nvSpPr>
        <p:spPr>
          <a:xfrm>
            <a:off x="733723" y="5282705"/>
            <a:ext cx="2929334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58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Внедрение и тестирование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33723" y="5635328"/>
            <a:ext cx="5117803" cy="52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Интеграция AI-решения в существующие системы и проверка его эффективности.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177558" y="5119687"/>
            <a:ext cx="5443835" cy="1200547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19" name="Text 17"/>
          <p:cNvSpPr/>
          <p:nvPr/>
        </p:nvSpPr>
        <p:spPr>
          <a:xfrm>
            <a:off x="6340574" y="5282705"/>
            <a:ext cx="2797572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58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Мониторинг и поддержка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340574" y="5635328"/>
            <a:ext cx="5117803" cy="52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Регулярный анализ работы AI-системы, её оптимизация и обновление.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4188" y="589360"/>
            <a:ext cx="6651625" cy="2161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375"/>
              </a:lnSpc>
            </a:pPr>
            <a:r>
              <a:rPr lang="en-US" sz="2708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Правовое регулирование использования технологий искусственного интеллекта в управленческих и контрольных процессах</a:t>
            </a:r>
            <a:endParaRPr lang="en-US" sz="270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87" y="2958307"/>
            <a:ext cx="345877" cy="34587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4188" y="3442494"/>
            <a:ext cx="2806403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Защита персональных данных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84188" y="3741540"/>
            <a:ext cx="3222030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Применение AI-технологий требует особой осторожности в отношении обработки персональных данных.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683" y="2958307"/>
            <a:ext cx="345877" cy="34587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13683" y="3442494"/>
            <a:ext cx="2992735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Ответственность за решения ИИ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3913684" y="3741540"/>
            <a:ext cx="3222129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Необходимо определить, кто несет ответственность за решения, принимаемые AI-системами.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87" y="4820940"/>
            <a:ext cx="345877" cy="34587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84188" y="5305128"/>
            <a:ext cx="2418258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Прозрачность алгоритмов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84188" y="5604173"/>
            <a:ext cx="3222030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Обеспечение прозрачности AI-систем и их алгоритмов для повышения доверия.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683" y="4820940"/>
            <a:ext cx="345877" cy="34587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3913684" y="5305128"/>
            <a:ext cx="1794569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Этические вопросы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3913684" y="5604173"/>
            <a:ext cx="3222129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Разработка этических принципов для использования AI-технологий в управлении и контроле.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0105" y="408682"/>
            <a:ext cx="11151791" cy="928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625"/>
              </a:lnSpc>
            </a:pPr>
            <a:r>
              <a:rPr lang="en-US" sz="2917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Эффективные модели внедрения и эксплуатации AI-систем в органах власти и управления</a:t>
            </a:r>
            <a:endParaRPr lang="en-US" sz="2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20106" y="1634729"/>
            <a:ext cx="1115119" cy="856059"/>
          </a:xfrm>
          <a:prstGeom prst="roundRect">
            <a:avLst>
              <a:gd name="adj" fmla="val 2604"/>
            </a:avLst>
          </a:prstGeom>
          <a:solidFill>
            <a:srgbClr val="F0EAEA"/>
          </a:solidFill>
          <a:ln/>
        </p:spPr>
      </p:sp>
      <p:sp>
        <p:nvSpPr>
          <p:cNvPr id="4" name="Text 2"/>
          <p:cNvSpPr/>
          <p:nvPr/>
        </p:nvSpPr>
        <p:spPr>
          <a:xfrm>
            <a:off x="668636" y="1914128"/>
            <a:ext cx="84534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33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1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1783755" y="1783258"/>
            <a:ext cx="280084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Планирование и разработка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1783755" y="2104529"/>
            <a:ext cx="4962525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Определение целей, задач и ключевых показателей эффективности.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1709440" y="2482850"/>
            <a:ext cx="9888240" cy="9525"/>
          </a:xfrm>
          <a:prstGeom prst="roundRect">
            <a:avLst>
              <a:gd name="adj" fmla="val 234054"/>
            </a:avLst>
          </a:prstGeom>
          <a:solidFill>
            <a:srgbClr val="D6D0D0"/>
          </a:solidFill>
          <a:ln/>
        </p:spPr>
      </p:sp>
      <p:sp>
        <p:nvSpPr>
          <p:cNvPr id="8" name="Shape 6"/>
          <p:cNvSpPr/>
          <p:nvPr/>
        </p:nvSpPr>
        <p:spPr>
          <a:xfrm>
            <a:off x="520105" y="2565004"/>
            <a:ext cx="2230338" cy="856059"/>
          </a:xfrm>
          <a:prstGeom prst="roundRect">
            <a:avLst>
              <a:gd name="adj" fmla="val 2604"/>
            </a:avLst>
          </a:prstGeom>
          <a:solidFill>
            <a:srgbClr val="F0EAEA"/>
          </a:solidFill>
          <a:ln/>
        </p:spPr>
      </p:sp>
      <p:sp>
        <p:nvSpPr>
          <p:cNvPr id="9" name="Text 7"/>
          <p:cNvSpPr/>
          <p:nvPr/>
        </p:nvSpPr>
        <p:spPr>
          <a:xfrm>
            <a:off x="668635" y="2844403"/>
            <a:ext cx="12481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33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2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2898973" y="2713533"/>
            <a:ext cx="2216547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Обучение и настройка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898974" y="3034804"/>
            <a:ext cx="5437584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Тренировка AI-модели на актуальных данных и её адаптация к специфике.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2824659" y="3413125"/>
            <a:ext cx="8773021" cy="9525"/>
          </a:xfrm>
          <a:prstGeom prst="roundRect">
            <a:avLst>
              <a:gd name="adj" fmla="val 234054"/>
            </a:avLst>
          </a:prstGeom>
          <a:solidFill>
            <a:srgbClr val="D6D0D0"/>
          </a:solidFill>
          <a:ln/>
        </p:spPr>
      </p:sp>
      <p:sp>
        <p:nvSpPr>
          <p:cNvPr id="13" name="Shape 11"/>
          <p:cNvSpPr/>
          <p:nvPr/>
        </p:nvSpPr>
        <p:spPr>
          <a:xfrm>
            <a:off x="520105" y="3495279"/>
            <a:ext cx="3345458" cy="856059"/>
          </a:xfrm>
          <a:prstGeom prst="roundRect">
            <a:avLst>
              <a:gd name="adj" fmla="val 2604"/>
            </a:avLst>
          </a:prstGeom>
          <a:solidFill>
            <a:srgbClr val="F0EAEA"/>
          </a:solidFill>
          <a:ln/>
        </p:spPr>
      </p:sp>
      <p:sp>
        <p:nvSpPr>
          <p:cNvPr id="14" name="Text 12"/>
          <p:cNvSpPr/>
          <p:nvPr/>
        </p:nvSpPr>
        <p:spPr>
          <a:xfrm>
            <a:off x="668635" y="3774678"/>
            <a:ext cx="12412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33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3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014093" y="3643808"/>
            <a:ext cx="2773660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Интеграция и тестирование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014094" y="3965079"/>
            <a:ext cx="6119118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Внедрение AI-системы в существующие системы и проверка её работоспособности.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3939778" y="4343400"/>
            <a:ext cx="7657902" cy="9525"/>
          </a:xfrm>
          <a:prstGeom prst="roundRect">
            <a:avLst>
              <a:gd name="adj" fmla="val 234054"/>
            </a:avLst>
          </a:prstGeom>
          <a:solidFill>
            <a:srgbClr val="D6D0D0"/>
          </a:solidFill>
          <a:ln/>
        </p:spPr>
      </p:sp>
      <p:sp>
        <p:nvSpPr>
          <p:cNvPr id="18" name="Shape 16"/>
          <p:cNvSpPr/>
          <p:nvPr/>
        </p:nvSpPr>
        <p:spPr>
          <a:xfrm>
            <a:off x="520105" y="4425554"/>
            <a:ext cx="4460677" cy="856059"/>
          </a:xfrm>
          <a:prstGeom prst="roundRect">
            <a:avLst>
              <a:gd name="adj" fmla="val 2604"/>
            </a:avLst>
          </a:prstGeom>
          <a:solidFill>
            <a:srgbClr val="F0EAEA"/>
          </a:solidFill>
          <a:ln/>
        </p:spPr>
      </p:sp>
      <p:sp>
        <p:nvSpPr>
          <p:cNvPr id="19" name="Text 17"/>
          <p:cNvSpPr/>
          <p:nvPr/>
        </p:nvSpPr>
        <p:spPr>
          <a:xfrm>
            <a:off x="668635" y="4704953"/>
            <a:ext cx="12481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33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4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129312" y="4574083"/>
            <a:ext cx="2800449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Мониторинг и оптимизация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5129312" y="4895354"/>
            <a:ext cx="5174059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Регулярный анализ работы AI-системы, её оптимизация и обновление.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5054997" y="5273675"/>
            <a:ext cx="6542683" cy="9525"/>
          </a:xfrm>
          <a:prstGeom prst="roundRect">
            <a:avLst>
              <a:gd name="adj" fmla="val 234054"/>
            </a:avLst>
          </a:prstGeom>
          <a:solidFill>
            <a:srgbClr val="D6D0D0"/>
          </a:solidFill>
          <a:ln/>
        </p:spPr>
      </p:sp>
      <p:sp>
        <p:nvSpPr>
          <p:cNvPr id="23" name="Shape 21"/>
          <p:cNvSpPr/>
          <p:nvPr/>
        </p:nvSpPr>
        <p:spPr>
          <a:xfrm>
            <a:off x="520105" y="5355829"/>
            <a:ext cx="5575895" cy="1093788"/>
          </a:xfrm>
          <a:prstGeom prst="roundRect">
            <a:avLst>
              <a:gd name="adj" fmla="val 2038"/>
            </a:avLst>
          </a:prstGeom>
          <a:solidFill>
            <a:srgbClr val="F0EAEA"/>
          </a:solidFill>
          <a:ln/>
        </p:spPr>
      </p:sp>
      <p:sp>
        <p:nvSpPr>
          <p:cNvPr id="24" name="Text 22"/>
          <p:cNvSpPr/>
          <p:nvPr/>
        </p:nvSpPr>
        <p:spPr>
          <a:xfrm>
            <a:off x="668635" y="5754093"/>
            <a:ext cx="123726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33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5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244531" y="5504358"/>
            <a:ext cx="209579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58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Управление рисками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244531" y="5825629"/>
            <a:ext cx="5278834" cy="475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Определение и минимизация рисков, связанных с использованием AI-технологий.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5682" y="420886"/>
            <a:ext cx="11120636" cy="1435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30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Цифровая трансформация как драйвер развития искусственного интеллекта в государственном секторе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86475" y="2161977"/>
            <a:ext cx="19050" cy="4276725"/>
          </a:xfrm>
          <a:prstGeom prst="roundRect">
            <a:avLst>
              <a:gd name="adj" fmla="val 120534"/>
            </a:avLst>
          </a:prstGeom>
          <a:solidFill>
            <a:srgbClr val="D6D0D0"/>
          </a:solidFill>
          <a:ln/>
        </p:spPr>
      </p:sp>
      <p:sp>
        <p:nvSpPr>
          <p:cNvPr id="4" name="Shape 2"/>
          <p:cNvSpPr/>
          <p:nvPr/>
        </p:nvSpPr>
        <p:spPr>
          <a:xfrm>
            <a:off x="5407174" y="2496741"/>
            <a:ext cx="535682" cy="19050"/>
          </a:xfrm>
          <a:prstGeom prst="roundRect">
            <a:avLst>
              <a:gd name="adj" fmla="val 120534"/>
            </a:avLst>
          </a:prstGeom>
          <a:solidFill>
            <a:srgbClr val="D6D0D0"/>
          </a:solidFill>
          <a:ln/>
        </p:spPr>
      </p:sp>
      <p:sp>
        <p:nvSpPr>
          <p:cNvPr id="5" name="Shape 3"/>
          <p:cNvSpPr/>
          <p:nvPr/>
        </p:nvSpPr>
        <p:spPr>
          <a:xfrm>
            <a:off x="5923806" y="2334121"/>
            <a:ext cx="344388" cy="344388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6" name="Text 4"/>
          <p:cNvSpPr/>
          <p:nvPr/>
        </p:nvSpPr>
        <p:spPr>
          <a:xfrm>
            <a:off x="6043762" y="2391469"/>
            <a:ext cx="104478" cy="229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792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1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2544267" y="2314972"/>
            <a:ext cx="2709863" cy="239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Развитие инфраструктуры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5682" y="2645966"/>
            <a:ext cx="4718447" cy="4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917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Создание единых цифровых платформ и баз данных для сбора, хранения и обработки информации.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249144" y="3262015"/>
            <a:ext cx="535682" cy="19050"/>
          </a:xfrm>
          <a:prstGeom prst="roundRect">
            <a:avLst>
              <a:gd name="adj" fmla="val 120534"/>
            </a:avLst>
          </a:prstGeom>
          <a:solidFill>
            <a:srgbClr val="D6D0D0"/>
          </a:solidFill>
          <a:ln/>
        </p:spPr>
      </p:sp>
      <p:sp>
        <p:nvSpPr>
          <p:cNvPr id="10" name="Shape 8"/>
          <p:cNvSpPr/>
          <p:nvPr/>
        </p:nvSpPr>
        <p:spPr>
          <a:xfrm>
            <a:off x="5923806" y="3099395"/>
            <a:ext cx="344388" cy="344388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11" name="Text 9"/>
          <p:cNvSpPr/>
          <p:nvPr/>
        </p:nvSpPr>
        <p:spPr>
          <a:xfrm>
            <a:off x="6018759" y="3156744"/>
            <a:ext cx="154384" cy="229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792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2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937871" y="3080246"/>
            <a:ext cx="2618879" cy="239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Модернизация процессов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937871" y="3411240"/>
            <a:ext cx="4718447" cy="734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Автоматизация рутинных задач, оптимизация рабочих процессов и повышение эффективности государственных служб.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5407174" y="4024313"/>
            <a:ext cx="535682" cy="19050"/>
          </a:xfrm>
          <a:prstGeom prst="roundRect">
            <a:avLst>
              <a:gd name="adj" fmla="val 120534"/>
            </a:avLst>
          </a:prstGeom>
          <a:solidFill>
            <a:srgbClr val="D6D0D0"/>
          </a:solidFill>
          <a:ln/>
        </p:spPr>
      </p:sp>
      <p:sp>
        <p:nvSpPr>
          <p:cNvPr id="15" name="Shape 13"/>
          <p:cNvSpPr/>
          <p:nvPr/>
        </p:nvSpPr>
        <p:spPr>
          <a:xfrm>
            <a:off x="5923806" y="3861694"/>
            <a:ext cx="344388" cy="344388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16" name="Text 14"/>
          <p:cNvSpPr/>
          <p:nvPr/>
        </p:nvSpPr>
        <p:spPr>
          <a:xfrm>
            <a:off x="6019254" y="3919042"/>
            <a:ext cx="153393" cy="229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792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3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2864049" y="3842544"/>
            <a:ext cx="2390081" cy="239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Внедрение AI-решений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35682" y="4173538"/>
            <a:ext cx="4718447" cy="734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917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Использование AI-технологий для анализа данных, прогнозирования, принятия решений и персонализации услуг.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249144" y="4786610"/>
            <a:ext cx="535682" cy="19050"/>
          </a:xfrm>
          <a:prstGeom prst="roundRect">
            <a:avLst>
              <a:gd name="adj" fmla="val 120534"/>
            </a:avLst>
          </a:prstGeom>
          <a:solidFill>
            <a:srgbClr val="D6D0D0"/>
          </a:solidFill>
          <a:ln/>
        </p:spPr>
      </p:sp>
      <p:sp>
        <p:nvSpPr>
          <p:cNvPr id="20" name="Shape 18"/>
          <p:cNvSpPr/>
          <p:nvPr/>
        </p:nvSpPr>
        <p:spPr>
          <a:xfrm>
            <a:off x="5923806" y="4623991"/>
            <a:ext cx="344388" cy="344388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21" name="Text 19"/>
          <p:cNvSpPr/>
          <p:nvPr/>
        </p:nvSpPr>
        <p:spPr>
          <a:xfrm>
            <a:off x="6018759" y="4681339"/>
            <a:ext cx="154384" cy="229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792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4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937871" y="4604842"/>
            <a:ext cx="2685058" cy="239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Повышение прозрачности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937871" y="4935836"/>
            <a:ext cx="4718447" cy="4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Обеспечение открытого доступа к информации и повышение прозрачности государственных органов.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5407174" y="5548908"/>
            <a:ext cx="535682" cy="19050"/>
          </a:xfrm>
          <a:prstGeom prst="roundRect">
            <a:avLst>
              <a:gd name="adj" fmla="val 120534"/>
            </a:avLst>
          </a:prstGeom>
          <a:solidFill>
            <a:srgbClr val="D6D0D0"/>
          </a:solidFill>
          <a:ln/>
        </p:spPr>
      </p:sp>
      <p:sp>
        <p:nvSpPr>
          <p:cNvPr id="25" name="Shape 23"/>
          <p:cNvSpPr/>
          <p:nvPr/>
        </p:nvSpPr>
        <p:spPr>
          <a:xfrm>
            <a:off x="5923806" y="5386289"/>
            <a:ext cx="344388" cy="344388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26" name="Text 24"/>
          <p:cNvSpPr/>
          <p:nvPr/>
        </p:nvSpPr>
        <p:spPr>
          <a:xfrm>
            <a:off x="6019453" y="5443637"/>
            <a:ext cx="152995" cy="229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792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5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2334717" y="5367139"/>
            <a:ext cx="2919413" cy="239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Улучшение взаимодействия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35682" y="5698133"/>
            <a:ext cx="4718447" cy="4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917"/>
              </a:lnSpc>
            </a:pPr>
            <a:r>
              <a:rPr lang="en-US" sz="1167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Создание удобных онлайн-сервисов и повышение качества взаимодействия с гражданами.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9" y="533103"/>
            <a:ext cx="10979944" cy="1623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250"/>
              </a:lnSpc>
            </a:pPr>
            <a:r>
              <a:rPr lang="en-US" sz="3375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Практические кейсы и лучшие практики использования AI-технологий в управленческой деятельности</a:t>
            </a:r>
            <a:endParaRPr lang="en-US" sz="337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29" y="2502495"/>
            <a:ext cx="2550219" cy="15760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029" y="4294982"/>
            <a:ext cx="2550219" cy="540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Прогнозирование дорожного движения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06029" y="4939804"/>
            <a:ext cx="2550219" cy="1108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анализирует данные о трафике, прогнозируя заторы и оптимизируя маршруты общественного транспорта.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904" y="2502495"/>
            <a:ext cx="2550219" cy="15760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15904" y="4294982"/>
            <a:ext cx="2550219" cy="811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Автоматизация производственных процессов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3415904" y="5210274"/>
            <a:ext cx="2550219" cy="1108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оптимизирует производственные линии, повышая точность, скорость и эффективность.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779" y="2502495"/>
            <a:ext cx="2550219" cy="15760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25779" y="4294982"/>
            <a:ext cx="2550219" cy="540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Архитектурное проектирование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225779" y="4939805"/>
            <a:ext cx="2550219" cy="1385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оптимизирует планировку зданий, моделируя различные варианты и выбирая оптимальные решения.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654" y="2502496"/>
            <a:ext cx="2550319" cy="157618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35654" y="4295081"/>
            <a:ext cx="2550319" cy="540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Обработка запросов граждан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035654" y="4939903"/>
            <a:ext cx="2550319" cy="1108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автоматизирует обработку запросов, предоставляя ответы на часто задаваемые вопросы.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9056" y="471686"/>
            <a:ext cx="11113889" cy="1443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30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Перспективы развития и основные вызовы внедрения искусственного интеллекта в институциональных практиках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9056" y="2300684"/>
            <a:ext cx="3550643" cy="50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000"/>
              </a:lnSpc>
            </a:pPr>
            <a:r>
              <a:rPr lang="en-US" sz="40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1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906661" y="3001467"/>
            <a:ext cx="2815332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Улучшение эффективности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9056" y="3334544"/>
            <a:ext cx="3550643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автоматизирует рутинные задачи, освобождая время для более творческих и стратегических задач.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320679" y="2300684"/>
            <a:ext cx="3550643" cy="50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000"/>
              </a:lnSpc>
            </a:pPr>
            <a:r>
              <a:rPr lang="en-US" sz="40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2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987925" y="3001467"/>
            <a:ext cx="2216051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Повышение точности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320679" y="3334544"/>
            <a:ext cx="3550643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анализирует данные с большей точностью, чем человек, снижая ошибки и оптимизируя процессы.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8102303" y="2300684"/>
            <a:ext cx="3550643" cy="50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000"/>
              </a:lnSpc>
            </a:pPr>
            <a:r>
              <a:rPr lang="en-US" sz="40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3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731548" y="3001467"/>
            <a:ext cx="2292053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Персонализация услуг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102303" y="3334544"/>
            <a:ext cx="3550643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 позволяет создавать персонализированные услуги, адаптированные к индивидуальным потребностям.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9056" y="4612978"/>
            <a:ext cx="3550643" cy="50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000"/>
              </a:lnSpc>
            </a:pPr>
            <a:r>
              <a:rPr lang="en-US" sz="40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4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351657" y="5313759"/>
            <a:ext cx="1925439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Этические вызовы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39056" y="5646837"/>
            <a:ext cx="3550643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Необходимо решать этические вопросы, связанные с ответственностью AI, прозрачностью и защитой данных.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320679" y="4612978"/>
            <a:ext cx="3550643" cy="50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000"/>
              </a:lnSpc>
            </a:pPr>
            <a:r>
              <a:rPr lang="en-US" sz="40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5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133281" y="5313759"/>
            <a:ext cx="1925439" cy="240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5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Неравенство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320679" y="5646837"/>
            <a:ext cx="3550643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208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Важна доступность AI для всех слоев общества, чтобы избежать усугубления социального неравенства.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1423385" y="0"/>
            <a:ext cx="10159014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Теоретико-методологические основы разработки, развития и реализации искусственного интеллекта в институциональных практиках управления/администрирования и контрольной/надзорной деятельности.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1.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45218" y="677862"/>
            <a:ext cx="1096392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подходы теоретически и практически обосновывающие применения ИИ:</a:t>
            </a:r>
          </a:p>
          <a:p>
            <a:r>
              <a:rPr lang="ru-RU" sz="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Государственное управление</a:t>
            </a:r>
            <a:endParaRPr lang="ru-RU" sz="1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Разработка ИИ:</a:t>
            </a:r>
            <a:endParaRPr lang="ru-RU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Системный подход и кибернетика играют важную роль в теории госуправления. Они предлагают рассматривать государство как сложную систему, которая должна оперативно реагировать на изменения внешней среды. ИИ разрабатывается как инструмент автоматизации анализа данных и принятия решений, что базируется на принципах системной оптимизации и обработки больших данных.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Используются методы машинного обучения, нейронных сетей и глубокого обучения для разработки ИИ-систем, которые могут обрабатывать и анализировать большие объемы данных для выработки решений в государственном управлении. Сюда также входят методы математического моделирования и алгоритмы оптимизации.</a:t>
            </a:r>
          </a:p>
          <a:p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Развитие ИИ:</a:t>
            </a:r>
            <a:endParaRPr lang="ru-RU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Теория эволюционного развития технологий (технологические инновации) предполагает, что внедрение ИИ должно быть постепенным, с учетом социально-экономических и политических факторов. Это включает эволюцию от поддержки принятия решений до автономных систем.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Инкрементальные и итеративные подходы к развитию технологий (Agile и </a:t>
            </a:r>
            <a:r>
              <a:rPr lang="ru-RU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DevOps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могут быть использованы для создания и улучшения ИИ-систем в государственном управлении.</a:t>
            </a:r>
          </a:p>
          <a:p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Реализация ИИ:</a:t>
            </a:r>
            <a:endParaRPr lang="ru-RU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Теория управления знаниями и подходы к инновационным экосистемам подчеркивают важность интеграции ИИ в существующие процессы управления и его адаптации к изменениям в законодательстве, экономике и социальной структуре.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Применение гибких стратегий и адаптивного управления для внедрения ИИ. Методы мониторинга и оценки эффективности, включая ключевые показатели эффективности (KPI), используются для оценки успеха внедрения ИИ в управление.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47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1423385" y="0"/>
            <a:ext cx="10159014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Теоретико-методологические основы разработки, развития и реализации искусственного интеллекта в институциональных практиках управления/администрирования и контрольной/надзорной деятельности.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1.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45218" y="677862"/>
            <a:ext cx="107153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подходы теоретически и практически обосновывающие применения 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ru-RU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Государственное администрирование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Разработка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Бюрократическая теория Макса Вебера предполагает использование стандартизации и формализации процессов. Разработка ИИ в государственном администрировании базируется на создании алгоритмов, которые автоматизируют рутинные административные процессы.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методов роботизированной автоматизации процессов (RPA) для выполнения рутинных задач и обработки запросов от граждан и организаций. Важны методы анализа процессов и разработка алгоритмов автоматизации.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Развитие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Теория организационного развития и реинжиниринга бизнес-процессов (BPR) помогает объяснить, как внедрение ИИ может изменить административные процессы и организационные структуры.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Постоянное улучшение процессов и адаптация административных функций к изменениям в ИИ-технологиях. Используются методы анализа эффективности и оптимизации процессов.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Реализация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Теория управления изменениями и организационного поведения подчеркивает важность подготовки и адаптации сотрудников государственных учреждений к работе с ИИ-системами.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Реализация ИИ через пилотные проекты, обучение персонала и постепенное масштабирование решений. Используются также подходы управления изменениями и риск-менеджмент.</a:t>
            </a:r>
          </a:p>
        </p:txBody>
      </p:sp>
    </p:spTree>
    <p:extLst>
      <p:ext uri="{BB962C8B-B14F-4D97-AF65-F5344CB8AC3E}">
        <p14:creationId xmlns:p14="http://schemas.microsoft.com/office/powerpoint/2010/main" val="2517400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1423385" y="0"/>
            <a:ext cx="10159014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Теоретико-методологические основы разработки, развития и реализации искусственного интеллекта в институциональных практиках управления/администрирования и контрольной/надзорной деятельности.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1.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45218" y="677862"/>
            <a:ext cx="1071534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подходы теоретически и практически обосновывающие применения 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ru-RU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Государственное регулирование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Разработка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Регуляторные теории, такие как теория государственного вмешательства, подчеркивают необходимость разработки ИИ для автоматического мониторинга и регулирования различных сфер экономики и социальной жизни.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Методы разработки регуляторных алгоритмов и системы мониторинга данных в реальном времени для отслеживания изменений в регулируемых отраслях.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Развитие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Теория институциональных изменений объясняет, как ИИ может развиваться для автоматического обновления и адаптации регуляторных мер в ответ на изменения в экономике, технологиях и обществе.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Используются гибкие методы разработки регуляций, позволяющие изменять правила на основе данных, собранных с помощью ИИ. Применяются методы предсказательной аналитики и автоматического обновления норм и правил.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Реализация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Подходы теории регулирования и нормативных актов в сочетании с ИИ позволяют создавать гибкие системы регулирования с возможностью быстрого реагирования на изменения в отраслевых условиях.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Применяются методы непрерывного мониторинга и анализа регуляторной среды для своевременного обновления нормативных актов. Это включает автоматизированные системы регулирования, такие как "умные контракты".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3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1423385" y="0"/>
            <a:ext cx="10159014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Теоретико-методологические основы разработки, развития и реализации искусственного интеллекта в институциональных практиках управления/администрирования и контрольной/надзорной деятельности.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1.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45218" y="677862"/>
            <a:ext cx="107153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подходы теоретически и практически обосновывающие применения 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ru-RU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Государственный контроль и надзор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Разработка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Теории контроля и надзора в государственном управлении акцентируют внимание на необходимости эффективного мониторинга и выявления нарушений. ИИ разрабатывается как инструмент для анализа больших объемов данных и автоматического обнаружения аномалий и нарушений.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методов анализа данных, включая методы машинного обучения и искусственного интеллекта для выявления потенциальных нарушений и аномалий в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Развитие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Эволюционные подходы к государственному надзору и контролю предполагают постепенное развитие ИИ-систем, которые могут самостоятельно обучаться и адаптироваться к новым угрозам и нарушениям.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Постоянная оптимизация и адаптация ИИ-систем на основе анализа новых данных и улучшения алгоритмов. Используются также методы обратной связи для корректировки системы на основе полученных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Реализация ИИ: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Теория гибкого контроля и адаптивного надзора подчеркивает важность внедрения ИИ-систем, которые могут быстро реагировать на изменения в надзорной среде.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Применение методов проактивного контроля и предсказательной аналитики для своевременного выявления нарушений. Реализация таких систем требует тесной интеграции с существующими структурами надзора и 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423533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885528"/>
            <a:ext cx="6297018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6416"/>
              </a:lnSpc>
            </a:pPr>
            <a:r>
              <a:rPr lang="en-US" sz="5125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Единая цифровая платформа "ГосТех"</a:t>
            </a:r>
            <a:endParaRPr lang="en-US" sz="5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614539"/>
            <a:ext cx="629701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Единая цифровая платформа "ГосТех" - это масштабный проект по цифровизации государственного управления, направленный на повышение его эффективности и прозрачности. Платформа объединяет ключевые государственные сервисы и данные в единую экосистему, обеспечивая высокую скорость и удобство взаимодействия между гражданами, бизнесом и органами власти.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32115" y="5766296"/>
            <a:ext cx="105073" cy="81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25"/>
              </a:lnSpc>
            </a:pPr>
            <a:r>
              <a:rPr lang="en-US" sz="625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SН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2290439" y="2006306"/>
            <a:ext cx="84071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Государственное управление – пространство искусственного интеллекта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Единая цифровая платформа РФ «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»: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предпосылки создания, мировой опыт, ключевые преимущества, стратегические цели.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 2. </a:t>
            </a:r>
          </a:p>
        </p:txBody>
      </p:sp>
    </p:spTree>
    <p:extLst>
      <p:ext uri="{BB962C8B-B14F-4D97-AF65-F5344CB8AC3E}">
        <p14:creationId xmlns:p14="http://schemas.microsoft.com/office/powerpoint/2010/main" val="502219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Государственное управление – пространство искусственного интеллекта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25118" y="1269659"/>
            <a:ext cx="49507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Государственное управление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пространство для внедрения 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многоуровневая система,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 ИИ может способствовать повышению эффективности, прозрачности и качества государственных услуг. 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Однако для успешной интеграции ИИ необходимо учитывать этические, правовые, технические и организационные аспекты, а также обеспечивать подготовку кадров и создание необходимой инфраструктуры. 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 помнить, что внедрение ИИ — это не только технологическая трансформация, но и изменение культурных и институциональных процессов, требующее тщательной проработки и адаптации.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3075A6A-980D-4D28-F4DB-CFCCBDF3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51" y="692550"/>
            <a:ext cx="6193994" cy="61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896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11" y="630833"/>
            <a:ext cx="6378178" cy="2918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Государственное управление – пространство искусственного интеллекта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0911" y="3814961"/>
            <a:ext cx="6378178" cy="851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08"/>
              </a:lnSpc>
            </a:pPr>
            <a:r>
              <a:rPr lang="en-US" sz="137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Искусственный интеллект (ИИ) быстро меняет ландшафт государственного управления, открывая новые возможности для повышения эффективности, прозрачности и доступности государственных услуг.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0911" y="4865787"/>
            <a:ext cx="6378178" cy="851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08"/>
              </a:lnSpc>
            </a:pPr>
            <a:r>
              <a:rPr lang="en-US" sz="137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Применение ИИ в госсекторе обещает оптимизацию процессов, улучшение качества жизни граждан и создание более справедливой и инклюзивной системы управления.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0911" y="5929908"/>
            <a:ext cx="283865" cy="283865"/>
          </a:xfrm>
          <a:prstGeom prst="roundRect">
            <a:avLst>
              <a:gd name="adj" fmla="val 26841062"/>
            </a:avLst>
          </a:prstGeom>
          <a:solidFill>
            <a:srgbClr val="1B5FA9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05147" y="6031210"/>
            <a:ext cx="115392" cy="81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25"/>
              </a:lnSpc>
            </a:pPr>
            <a:r>
              <a:rPr lang="en-US" sz="625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SН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4" y="1707753"/>
            <a:ext cx="10928152" cy="11878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66"/>
              </a:lnSpc>
            </a:pPr>
            <a:r>
              <a:rPr lang="en-US" sz="3708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Цифровая трансформация государственного управления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31924" y="3346847"/>
            <a:ext cx="3348633" cy="593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833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Автоматизация процессов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31924" y="4121051"/>
            <a:ext cx="3348633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41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Оптимизация рутинных задач, освобождение сотрудников для решения более сложных проблем.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27439" y="3346847"/>
            <a:ext cx="3348633" cy="593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833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Развитие цифровых сервисов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27439" y="4121051"/>
            <a:ext cx="3348633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41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Удобный доступ к государственным услугам онлайн, повышение прозрачности и доступности.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22953" y="3346847"/>
            <a:ext cx="3136503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833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Анализ больших данных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22953" y="3824188"/>
            <a:ext cx="3348633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41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Использование данных для принятия более обоснованных решений, улучшения планирования и управления.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0128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3563" y="2493170"/>
            <a:ext cx="11064875" cy="1059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167"/>
              </a:lnSpc>
            </a:pPr>
            <a:r>
              <a:rPr lang="en-US" sz="3333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Преимущества внедрения ИИ в государственном управлении</a:t>
            </a:r>
            <a:endParaRPr lang="en-US" sz="3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63563" y="3793927"/>
            <a:ext cx="5451971" cy="1211362"/>
          </a:xfrm>
          <a:prstGeom prst="roundRect">
            <a:avLst>
              <a:gd name="adj" fmla="val 558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0944" y="3961309"/>
            <a:ext cx="317073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Повышение эффективности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730944" y="4322763"/>
            <a:ext cx="5117207" cy="515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Автоматизация рутинных задач, оптимизация процессов, освобождение времени для творческих задач.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76566" y="3793927"/>
            <a:ext cx="5451971" cy="1211362"/>
          </a:xfrm>
          <a:prstGeom prst="roundRect">
            <a:avLst>
              <a:gd name="adj" fmla="val 558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43948" y="3961309"/>
            <a:ext cx="2997696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Улучшение качества услуг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43947" y="4322763"/>
            <a:ext cx="5117207" cy="515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Персонализированные сервисы, более быстрая обработка запросов, увеличение удовлетворенности граждан.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3563" y="5166320"/>
            <a:ext cx="5451971" cy="1211362"/>
          </a:xfrm>
          <a:prstGeom prst="roundRect">
            <a:avLst>
              <a:gd name="adj" fmla="val 558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30944" y="5333703"/>
            <a:ext cx="458043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Принятие более обоснованных решений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30944" y="5695157"/>
            <a:ext cx="5117207" cy="515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Анализ больших данных для прогнозирования, выявления трендов и принятия лучших решений.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76566" y="5166320"/>
            <a:ext cx="5451971" cy="1211362"/>
          </a:xfrm>
          <a:prstGeom prst="roundRect">
            <a:avLst>
              <a:gd name="adj" fmla="val 558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43947" y="5333703"/>
            <a:ext cx="2979837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Повышение прозрачности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43947" y="5695157"/>
            <a:ext cx="5117207" cy="515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Открытость данных, доступность информации для граждан, увеличение подотчетности.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22423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856" y="2736454"/>
            <a:ext cx="10936288" cy="1180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Примеры применения ИИ в различных отраслях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6" y="4185643"/>
            <a:ext cx="448469" cy="4484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7856" y="4813499"/>
            <a:ext cx="2360315" cy="294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Здравоохранение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7856" y="5216029"/>
            <a:ext cx="2532261" cy="114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37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Диагностика заболеваний, персонализированная медицина, управление ресурсами.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199" y="4185643"/>
            <a:ext cx="448469" cy="44846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9198" y="4813499"/>
            <a:ext cx="2360315" cy="294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Образование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3429199" y="5216029"/>
            <a:ext cx="2532261" cy="860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37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Индивидуальные учебные программы, виртуальные помощники, оценка знаний.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41" y="4185643"/>
            <a:ext cx="448469" cy="4484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30541" y="4813499"/>
            <a:ext cx="2360315" cy="294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Транспорт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30541" y="5216029"/>
            <a:ext cx="2532261" cy="114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37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Автопилотируемые автомобили, управление дорожным движением, логистика.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883" y="4185643"/>
            <a:ext cx="448469" cy="44846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031883" y="4813499"/>
            <a:ext cx="2460526" cy="294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Окружающая среда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9031883" y="5216029"/>
            <a:ext cx="2532261" cy="114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37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Мониторинг загрязнения, предсказание природных катаклизмов, управление ресурсами.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8857" y="473075"/>
            <a:ext cx="6542286" cy="1519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958"/>
              </a:lnSpc>
            </a:pPr>
            <a:r>
              <a:rPr lang="en-US" sz="3167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Этические принципы использования ИИ в госуправлении</a:t>
            </a:r>
            <a:endParaRPr lang="en-US" sz="3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38857" y="2396629"/>
            <a:ext cx="346373" cy="346373"/>
          </a:xfrm>
          <a:prstGeom prst="roundRect">
            <a:avLst>
              <a:gd name="adj" fmla="val 18671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4269" y="2448223"/>
            <a:ext cx="95548" cy="243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9119" y="2396629"/>
            <a:ext cx="2693988" cy="506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Справедливость и беспристрастность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9119" y="2995415"/>
            <a:ext cx="2693988" cy="1231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ИИ-системы должны быть справедливыми и беспристрастными, не дискриминируя отдельные группы населения.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886994" y="2396629"/>
            <a:ext cx="346373" cy="346373"/>
          </a:xfrm>
          <a:prstGeom prst="roundRect">
            <a:avLst>
              <a:gd name="adj" fmla="val 18671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987602" y="2448223"/>
            <a:ext cx="145157" cy="243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387255" y="2396629"/>
            <a:ext cx="2693988" cy="506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Прозрачность и подотчетность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387255" y="2995415"/>
            <a:ext cx="2693988" cy="985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Процессы принятия решений ИИ должны быть прозрачными и подотчетными, чтобы граждане могли понять и проверить их.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38857" y="4554240"/>
            <a:ext cx="346373" cy="346373"/>
          </a:xfrm>
          <a:prstGeom prst="roundRect">
            <a:avLst>
              <a:gd name="adj" fmla="val 18671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9366" y="4605834"/>
            <a:ext cx="145356" cy="243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39119" y="4554240"/>
            <a:ext cx="2693988" cy="506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Конфиденциальность и защита данных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9119" y="5153025"/>
            <a:ext cx="2693988" cy="1231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Личная информация граждан должна быть защищена, а ее использование ИИ-системами должно быть этически обоснованным.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886994" y="4554240"/>
            <a:ext cx="346373" cy="346373"/>
          </a:xfrm>
          <a:prstGeom prst="roundRect">
            <a:avLst>
              <a:gd name="adj" fmla="val 18671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986907" y="4605834"/>
            <a:ext cx="146546" cy="243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75"/>
              </a:lnSpc>
            </a:pPr>
            <a:r>
              <a:rPr lang="en-US" sz="1875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4</a:t>
            </a:r>
            <a:endParaRPr lang="en-US" sz="1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387255" y="4554240"/>
            <a:ext cx="2693988" cy="506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Ответственность и контроль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387255" y="5153025"/>
            <a:ext cx="2693988" cy="985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 действия ИИ-систем должны нести ответственность как разработчики, так и власти, обеспечивая надлежащий контроль.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55394" y="380504"/>
            <a:ext cx="6653213" cy="1362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542"/>
              </a:lnSpc>
            </a:pPr>
            <a:r>
              <a:rPr lang="en-US" sz="2833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Роль больших данных в повышении эффективности госуправления</a:t>
            </a:r>
            <a:endParaRPr lang="en-US" sz="2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53038" y="1950344"/>
            <a:ext cx="19050" cy="4527153"/>
          </a:xfrm>
          <a:prstGeom prst="roundRect">
            <a:avLst>
              <a:gd name="adj" fmla="val 304524"/>
            </a:avLst>
          </a:prstGeom>
          <a:solidFill>
            <a:srgbClr val="BBC2DC"/>
          </a:solidFill>
          <a:ln/>
        </p:spPr>
      </p:sp>
      <p:sp>
        <p:nvSpPr>
          <p:cNvPr id="5" name="Shape 2"/>
          <p:cNvSpPr/>
          <p:nvPr/>
        </p:nvSpPr>
        <p:spPr>
          <a:xfrm>
            <a:off x="5398890" y="2251571"/>
            <a:ext cx="483394" cy="19050"/>
          </a:xfrm>
          <a:prstGeom prst="roundRect">
            <a:avLst>
              <a:gd name="adj" fmla="val 304524"/>
            </a:avLst>
          </a:prstGeom>
          <a:solidFill>
            <a:srgbClr val="BBC2DC"/>
          </a:solidFill>
          <a:ln/>
        </p:spPr>
      </p:sp>
      <p:sp>
        <p:nvSpPr>
          <p:cNvPr id="6" name="Shape 3"/>
          <p:cNvSpPr/>
          <p:nvPr/>
        </p:nvSpPr>
        <p:spPr>
          <a:xfrm>
            <a:off x="5107186" y="2105719"/>
            <a:ext cx="310753" cy="310753"/>
          </a:xfrm>
          <a:prstGeom prst="roundRect">
            <a:avLst>
              <a:gd name="adj" fmla="val 1866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219700" y="2152055"/>
            <a:ext cx="85725" cy="218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22182" y="2088456"/>
            <a:ext cx="1817390" cy="227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Сбор данных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22182" y="2398514"/>
            <a:ext cx="5686425" cy="44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Сбор данных из различных источников, включая государственные ресурсы, частные организации и открытые данные.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398890" y="3417888"/>
            <a:ext cx="483394" cy="19050"/>
          </a:xfrm>
          <a:prstGeom prst="roundRect">
            <a:avLst>
              <a:gd name="adj" fmla="val 304524"/>
            </a:avLst>
          </a:prstGeom>
          <a:solidFill>
            <a:srgbClr val="BBC2DC"/>
          </a:solidFill>
          <a:ln/>
        </p:spPr>
      </p:sp>
      <p:sp>
        <p:nvSpPr>
          <p:cNvPr id="11" name="Shape 8"/>
          <p:cNvSpPr/>
          <p:nvPr/>
        </p:nvSpPr>
        <p:spPr>
          <a:xfrm>
            <a:off x="5107186" y="3272036"/>
            <a:ext cx="310753" cy="310753"/>
          </a:xfrm>
          <a:prstGeom prst="roundRect">
            <a:avLst>
              <a:gd name="adj" fmla="val 1866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197475" y="3318371"/>
            <a:ext cx="130175" cy="218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22182" y="3254772"/>
            <a:ext cx="1817390" cy="227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Обработка данных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022182" y="3564831"/>
            <a:ext cx="5686425" cy="44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Очистка, структурирование и анализ данных с помощью специализированных инструментов и алгоритмов.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398890" y="4584204"/>
            <a:ext cx="483394" cy="19050"/>
          </a:xfrm>
          <a:prstGeom prst="roundRect">
            <a:avLst>
              <a:gd name="adj" fmla="val 304524"/>
            </a:avLst>
          </a:prstGeom>
          <a:solidFill>
            <a:srgbClr val="BBC2DC"/>
          </a:solidFill>
          <a:ln/>
        </p:spPr>
      </p:sp>
      <p:sp>
        <p:nvSpPr>
          <p:cNvPr id="16" name="Shape 13"/>
          <p:cNvSpPr/>
          <p:nvPr/>
        </p:nvSpPr>
        <p:spPr>
          <a:xfrm>
            <a:off x="5107186" y="4438353"/>
            <a:ext cx="310753" cy="310753"/>
          </a:xfrm>
          <a:prstGeom prst="roundRect">
            <a:avLst>
              <a:gd name="adj" fmla="val 1866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197376" y="4484688"/>
            <a:ext cx="130373" cy="218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022182" y="4421089"/>
            <a:ext cx="2168426" cy="227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Визуализация данных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022182" y="4731147"/>
            <a:ext cx="5686425" cy="44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Преобразование данных в информативные диаграммы, графики и карты, чтобы предоставить инсайты и облегчить понимание.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5398890" y="5750520"/>
            <a:ext cx="483394" cy="19050"/>
          </a:xfrm>
          <a:prstGeom prst="roundRect">
            <a:avLst>
              <a:gd name="adj" fmla="val 304524"/>
            </a:avLst>
          </a:prstGeom>
          <a:solidFill>
            <a:srgbClr val="BBC2DC"/>
          </a:solidFill>
          <a:ln/>
        </p:spPr>
      </p:sp>
      <p:sp>
        <p:nvSpPr>
          <p:cNvPr id="21" name="Shape 18"/>
          <p:cNvSpPr/>
          <p:nvPr/>
        </p:nvSpPr>
        <p:spPr>
          <a:xfrm>
            <a:off x="5107186" y="5604669"/>
            <a:ext cx="310753" cy="310753"/>
          </a:xfrm>
          <a:prstGeom prst="roundRect">
            <a:avLst>
              <a:gd name="adj" fmla="val 1866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5196781" y="5651004"/>
            <a:ext cx="131465" cy="218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4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022182" y="5587405"/>
            <a:ext cx="1884561" cy="227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Принятие решений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22182" y="5897463"/>
            <a:ext cx="5686425" cy="44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Использование полученных инсайтов для принятия более обоснованных решений в различных сферах государственной политики.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9615" y="713979"/>
            <a:ext cx="10625832" cy="53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208"/>
              </a:lnSpc>
            </a:pPr>
            <a:r>
              <a:rPr lang="en-US" sz="3333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Вызовы и барьеры внедрения ИИ в госсекторе</a:t>
            </a:r>
            <a:endParaRPr lang="en-US" sz="3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69615" y="1574800"/>
            <a:ext cx="1381522" cy="951111"/>
          </a:xfrm>
          <a:prstGeom prst="roundRect">
            <a:avLst>
              <a:gd name="adj" fmla="val 718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38683" y="1887537"/>
            <a:ext cx="79970" cy="3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42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2113856" y="1737519"/>
            <a:ext cx="2201863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Отсутствие данных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2113856" y="2102843"/>
            <a:ext cx="6586141" cy="260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Недостаток качественных данных, необходимых для обучения и развития ИИ-систем.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032496" y="2517973"/>
            <a:ext cx="9508530" cy="9525"/>
          </a:xfrm>
          <a:prstGeom prst="roundRect">
            <a:avLst>
              <a:gd name="adj" fmla="val 717717"/>
            </a:avLst>
          </a:prstGeom>
          <a:solidFill>
            <a:srgbClr val="BBC2DC"/>
          </a:solidFill>
          <a:ln/>
        </p:spPr>
      </p:sp>
      <p:sp>
        <p:nvSpPr>
          <p:cNvPr id="8" name="Shape 6"/>
          <p:cNvSpPr/>
          <p:nvPr/>
        </p:nvSpPr>
        <p:spPr>
          <a:xfrm>
            <a:off x="569615" y="2607270"/>
            <a:ext cx="2763143" cy="951111"/>
          </a:xfrm>
          <a:prstGeom prst="roundRect">
            <a:avLst>
              <a:gd name="adj" fmla="val 7188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38684" y="2920007"/>
            <a:ext cx="121444" cy="3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42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495477" y="2769989"/>
            <a:ext cx="2686645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Технические проблемы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495477" y="3135313"/>
            <a:ext cx="6704409" cy="260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Сложности в интеграции ИИ-систем с существующими инфраструктурами и системами.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414118" y="3550444"/>
            <a:ext cx="8126908" cy="9525"/>
          </a:xfrm>
          <a:prstGeom prst="roundRect">
            <a:avLst>
              <a:gd name="adj" fmla="val 717717"/>
            </a:avLst>
          </a:prstGeom>
          <a:solidFill>
            <a:srgbClr val="BBC2DC"/>
          </a:solidFill>
          <a:ln/>
        </p:spPr>
      </p:sp>
      <p:sp>
        <p:nvSpPr>
          <p:cNvPr id="13" name="Shape 11"/>
          <p:cNvSpPr/>
          <p:nvPr/>
        </p:nvSpPr>
        <p:spPr>
          <a:xfrm>
            <a:off x="569616" y="3639741"/>
            <a:ext cx="4144764" cy="1211461"/>
          </a:xfrm>
          <a:prstGeom prst="roundRect">
            <a:avLst>
              <a:gd name="adj" fmla="val 56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38684" y="4082653"/>
            <a:ext cx="121643" cy="3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42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877098" y="3802459"/>
            <a:ext cx="4645819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Отсутствие квалифицированных кадров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877098" y="4167783"/>
            <a:ext cx="6582569" cy="520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Недостаток специалистов, способных разрабатывать, внедрять и обслуживать ИИ-системы.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795739" y="4843264"/>
            <a:ext cx="6745288" cy="9525"/>
          </a:xfrm>
          <a:prstGeom prst="roundRect">
            <a:avLst>
              <a:gd name="adj" fmla="val 717717"/>
            </a:avLst>
          </a:prstGeom>
          <a:solidFill>
            <a:srgbClr val="BBC2DC"/>
          </a:solidFill>
          <a:ln/>
        </p:spPr>
      </p:sp>
      <p:sp>
        <p:nvSpPr>
          <p:cNvPr id="18" name="Shape 16"/>
          <p:cNvSpPr/>
          <p:nvPr/>
        </p:nvSpPr>
        <p:spPr>
          <a:xfrm>
            <a:off x="569615" y="4932561"/>
            <a:ext cx="5526385" cy="1211461"/>
          </a:xfrm>
          <a:prstGeom prst="roundRect">
            <a:avLst>
              <a:gd name="adj" fmla="val 56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38684" y="5375473"/>
            <a:ext cx="122733" cy="3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42"/>
              </a:lnSpc>
            </a:pPr>
            <a:r>
              <a:rPr lang="en-US" sz="158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4</a:t>
            </a:r>
            <a:endParaRPr lang="en-US" sz="1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258719" y="5095280"/>
            <a:ext cx="3614341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Этические и правовые вопросы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258719" y="5460603"/>
            <a:ext cx="5200948" cy="520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Необходимость разработки четких этических и правовых норм для регулирования использования ИИ.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1034" y="617538"/>
            <a:ext cx="6637933" cy="92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625"/>
              </a:lnSpc>
            </a:pPr>
            <a:r>
              <a:rPr lang="en-US" sz="2875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Трансформация государственной службы в условиях ИИ</a:t>
            </a:r>
            <a:endParaRPr lang="en-US" sz="287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33" y="1750914"/>
            <a:ext cx="701477" cy="112236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02953" y="1891209"/>
            <a:ext cx="2489795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Развитие новых навыков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02954" y="2206130"/>
            <a:ext cx="5726013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Сотрудники должны освоить новые навыки работы с ИИ, анализ данных, машинное обучение.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33" y="2873276"/>
            <a:ext cx="701477" cy="11223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02954" y="3013571"/>
            <a:ext cx="3007519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Изменение роли госслужащих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02954" y="3328492"/>
            <a:ext cx="5726013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Госслужащие будут фокусироваться на анализе, принятии решений, творческом решении задач.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33" y="3995639"/>
            <a:ext cx="701477" cy="11223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02954" y="4135934"/>
            <a:ext cx="2977853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Создание новых рабочих мест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402954" y="4450854"/>
            <a:ext cx="5726013" cy="224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Появление новых специальностей в сфере ИИ, разработка, анализ, внедрение.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33" y="5118001"/>
            <a:ext cx="701477" cy="112236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02953" y="5258296"/>
            <a:ext cx="4641255" cy="23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Повышение эффективности и качества работы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402954" y="5573217"/>
            <a:ext cx="5726013" cy="448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50"/>
              </a:lnSpc>
            </a:pPr>
            <a:r>
              <a:rPr lang="en-US" sz="108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Применение ИИ упрощает процессы, улучшает обслуживание граждан, повышает точность решений.</a:t>
            </a:r>
            <a:endParaRPr lang="en-US" sz="108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2463" y="512763"/>
            <a:ext cx="6315075" cy="1165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Предпосылки создания платформы "ГосТех"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2463" y="2167235"/>
            <a:ext cx="419398" cy="4193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808632" y="2237085"/>
            <a:ext cx="107057" cy="279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67"/>
              </a:lnSpc>
            </a:pPr>
            <a:r>
              <a:rPr lang="en-US" sz="21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58292" y="2167235"/>
            <a:ext cx="2458542" cy="582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Необходимость модернизации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1258292" y="2861668"/>
            <a:ext cx="2458542" cy="2087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Устаревшие информационные системы и сложность межведомственного взаимодействия требуют комплексной цифровой трансформации.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903266" y="2167235"/>
            <a:ext cx="419398" cy="4193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9" name="Text 6"/>
          <p:cNvSpPr/>
          <p:nvPr/>
        </p:nvSpPr>
        <p:spPr>
          <a:xfrm>
            <a:off x="4039791" y="2237085"/>
            <a:ext cx="146248" cy="279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67"/>
              </a:lnSpc>
            </a:pPr>
            <a:r>
              <a:rPr lang="en-US" sz="21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509095" y="2167235"/>
            <a:ext cx="2458542" cy="582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Потребности граждан и бизнеса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509095" y="2861667"/>
            <a:ext cx="2458542" cy="1193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Востребованность быстрых и удобных цифровых сервисов государственных органов.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52463" y="5345509"/>
            <a:ext cx="419398" cy="4193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3" name="Text 10"/>
          <p:cNvSpPr/>
          <p:nvPr/>
        </p:nvSpPr>
        <p:spPr>
          <a:xfrm>
            <a:off x="793949" y="5415359"/>
            <a:ext cx="136426" cy="279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67"/>
              </a:lnSpc>
            </a:pPr>
            <a:r>
              <a:rPr lang="en-US" sz="21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58293" y="5345509"/>
            <a:ext cx="3057723" cy="291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Повышение прозрачности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258293" y="5748635"/>
            <a:ext cx="5709245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Необходимость обеспечения открытости и подотчетности деятельности государственных организаций.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4" y="593626"/>
            <a:ext cx="10928152" cy="11878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66"/>
              </a:lnSpc>
            </a:pPr>
            <a:r>
              <a:rPr lang="en-US" sz="3708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Подготовка кадров для работы с ИИ в госуправлении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12" y="2142530"/>
            <a:ext cx="1803103" cy="13439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19462" y="2808387"/>
            <a:ext cx="88702" cy="361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833"/>
              </a:lnSpc>
            </a:pPr>
            <a:r>
              <a:rPr lang="en-US" sz="175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445894" y="2323009"/>
            <a:ext cx="3822799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Повышение осведомленности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445894" y="2728119"/>
            <a:ext cx="6933704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41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Введение в основы ИИ, принципы работы, потенциальные применения в госуправлении.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310460" y="3496270"/>
            <a:ext cx="7204571" cy="12700"/>
          </a:xfrm>
          <a:prstGeom prst="roundRect">
            <a:avLst>
              <a:gd name="adj" fmla="val 597101"/>
            </a:avLst>
          </a:prstGeom>
          <a:solidFill>
            <a:srgbClr val="BBC2DC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10" y="3531494"/>
            <a:ext cx="3606205" cy="134391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96445" y="4022824"/>
            <a:ext cx="134739" cy="361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833"/>
              </a:lnSpc>
            </a:pPr>
            <a:r>
              <a:rPr lang="en-US" sz="175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47495" y="3711972"/>
            <a:ext cx="2375594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Развитие навыков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347494" y="4117082"/>
            <a:ext cx="6032103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41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Обучение практическим навыкам работы с ИИ-инструментами, анализ данных, применение моделей машинного обучения.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12060" y="4885233"/>
            <a:ext cx="6302970" cy="12700"/>
          </a:xfrm>
          <a:prstGeom prst="roundRect">
            <a:avLst>
              <a:gd name="adj" fmla="val 597101"/>
            </a:avLst>
          </a:prstGeom>
          <a:solidFill>
            <a:srgbClr val="BBC2DC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09" y="4920457"/>
            <a:ext cx="5409407" cy="134391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96444" y="5411787"/>
            <a:ext cx="134938" cy="361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833"/>
              </a:lnSpc>
            </a:pPr>
            <a:r>
              <a:rPr lang="en-US" sz="175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249094" y="5100935"/>
            <a:ext cx="3098503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833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Разработка и внедрение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249094" y="5506045"/>
            <a:ext cx="5130503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41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Участие в проектах по разработке и внедрению ИИ-решений в конкретных сферах госуправления.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1353" y="509588"/>
            <a:ext cx="6617295" cy="942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08"/>
              </a:lnSpc>
            </a:pPr>
            <a:r>
              <a:rPr lang="en-US" sz="2958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Перспективы развития ИИ в государственном управлении</a:t>
            </a:r>
            <a:endParaRPr lang="en-US" sz="2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501353" y="1738511"/>
            <a:ext cx="6617295" cy="47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5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2587030" y="2390181"/>
            <a:ext cx="2445941" cy="235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Государственные услуги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1353" y="2711748"/>
            <a:ext cx="6617295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Более персонализированные, доступные, и эффективные.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501353" y="3442196"/>
            <a:ext cx="6617295" cy="47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30%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2251373" y="4093866"/>
            <a:ext cx="3117255" cy="235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Эффективность госуправления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501353" y="4415433"/>
            <a:ext cx="6617295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Увеличение производительности, сокращение расходов, улучшение качества услуг.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1353" y="5145882"/>
            <a:ext cx="6617295" cy="47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70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100%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791718" y="5797551"/>
            <a:ext cx="2036465" cy="235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833"/>
              </a:lnSpc>
            </a:pPr>
            <a:r>
              <a:rPr lang="en-US" sz="1458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Цифровое общество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1353" y="6119118"/>
            <a:ext cx="6617295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92"/>
              </a:lnSpc>
            </a:pPr>
            <a:r>
              <a:rPr lang="en-US" sz="112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Улучшение жизни граждан, создание более справедливой и инклюзивной системы управления.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Государственное управление – пространство искусственного интеллекта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Государственное управление как пространство для применения искусственного интеллекта (ИИ)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новая парадигма, в рамках которой технологии ИИ могут радикально трансформировать процессы принятия решений, предоставления услуг и взаимодействия между гражданами, бизнесом и госорганами. </a:t>
            </a:r>
          </a:p>
          <a:p>
            <a:endParaRPr lang="ru-RU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Теоретическая основа применения ИИ в государственном управлении</a:t>
            </a:r>
            <a:endParaRPr lang="ru-RU" sz="1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в государственном управлении базируется на концепциях системного анализа, кибернетики, управления знаниями и теории инновационных технологий. </a:t>
            </a: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Государство рассматривается как сложная система с множеством взаимосвязанных элементов (политические, социальные, экономические), и ИИ может выступать в роли инструмента для оптимизации этих систем.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Системный подход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Государственные процессы, такие как предоставление услуг, управление бюджетом и контроль, рассматриваются как взаимосвязанные элементы, которые могут быть улучшены и автоматизированы с помощью ИИ.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Кибернетика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Теории обратной связи и саморегуляции могут применяться для создания "умных" систем управления, где ИИ может анализировать данные в реальном времени, предсказывать проблемы и автоматически адаптировать свои действия.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управления знаниями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играет ключевую роль в обработке и анализе данных, что способствует принятию более обоснованных решений и улучшает управление информационными потоками внутри государственного сектора.</a:t>
            </a:r>
          </a:p>
          <a:p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66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Государственное управление – пространство искусственного интеллекта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36341" y="618877"/>
            <a:ext cx="1091065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Основные сферы применения ИИ в государственном управлении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в государственном управлении охватывает широкий спектр направлений, включая: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Автоматизация административных процессов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Цифровизация документооборота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может помочь автоматизировать сбор, хранение и обработку документов, что значительно сокращает время на выполнение рутинных операций – регистрация, лицензирование и обработка запросов.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Автоматизация взаимодействия с гражданами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Чат-боты и голосовые помощники, оснащенные ИИ, могут быть использованы для автоматического ответа на запросы граждан, что снижает нагрузку на госслужащих.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Оптимизация принятия решений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данных для прогнозирования и планирования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способен анализировать большие объемы данных для прогнозирования экономических и социальных трендов, что улучшает планирование бюджета, налоговой политики и других аспектов государственного управления.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Поддержка принятия решений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Модели ИИ могут помочь госчиновникам принимать более обоснованные решения на основе объективного анализа данных, что минимизирует риски субъективизма и ошибок.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Управление и контроль: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Обнаружение и предупреждение нарушений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может использоваться для мониторинга и выявления нарушений законодательства, коррупционных схем и иных незаконных действий. Алгоритмы машинного обучения и анализа данных могут выявлять аномалии, которые трудно заметить вручную.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Риск-менеджмент</a:t>
            </a: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может анализировать возможные риски, помогая государственным органам своевременно предпринимать меры для их минимизации.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г) Персонализированные государственные услуги: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позволяет создавать системы, которые обеспечивают персонализированный подход к предоставлению государственных услуг, учитывая индивидуальные потребности граждан. Это может касаться налоговых льгот, социальных выплат, медицинских услуг и других государственных сервисов.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д) Безопасность и защита данных: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может быть использован для разработки передовых систем кибербезопасности, которые защищают государственные информационные системы от кибератак и утечек данных. Это особенно важно для обеспечения конфиденциальности и безопасности персональных данных граждан.</a:t>
            </a:r>
          </a:p>
        </p:txBody>
      </p:sp>
    </p:spTree>
    <p:extLst>
      <p:ext uri="{BB962C8B-B14F-4D97-AF65-F5344CB8AC3E}">
        <p14:creationId xmlns:p14="http://schemas.microsoft.com/office/powerpoint/2010/main" val="333937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Государственное управление – пространство искусственного интеллекта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180729" y="435158"/>
            <a:ext cx="10715347" cy="629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Преимущества применения ИИ в государственном управлении</a:t>
            </a:r>
            <a:endParaRPr kumimoji="0" lang="ru-RU" sz="155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Повышение эффективности и прозрачности</a:t>
            </a:r>
            <a:endParaRPr kumimoji="0" lang="ru-RU" sz="155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Ускорение процессов</a:t>
            </a: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Автоматизация задач и анализ данных в режиме реального времени позволяет значительно ускорить процессы государственного управления, включая обработку запросов, анализ данных и принятие решений.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Прозрачность и подотчетность</a:t>
            </a: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ИИ способствует повышению прозрачности действий государственных органов, так как алгоритмы предоставляют обоснованные решения, которые могут быть объективно проверены. Это снижает уровень коррупции и увеличивает доверие к государству.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Улучшение качества услуг</a:t>
            </a:r>
            <a:endParaRPr kumimoji="0" lang="ru-RU" sz="155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помогает государственным органам предоставлять более качественные и точные услуги за счет автоматизации, оптимизации и персонализации взаимодействий с гражданами. Это приводит к снижению бюрократии и упрощению доступа к государственным услугам.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Экономия ресурсов</a:t>
            </a:r>
            <a:endParaRPr kumimoji="0" lang="ru-RU" sz="155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ИИ позволяет значительно снизить затраты на выполнение рутинных задач и процессов, требующих большого количества людских ресурсов. Это высвобождает ресурсы для выполнения более сложных и стратегически важных задач.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5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5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Стратегические цели внедрения ИИ в государственном управлении</a:t>
            </a:r>
            <a:endParaRPr kumimoji="0" lang="ru-RU" sz="155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ИИ в государственное управление должно быть направлено на достижение следующих целей: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Цифровая трансформация государственных услуг</a:t>
            </a: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может стать ключевым элементом в стратегии цифровизации государственных услуг, улучшая их доступность, прозрачность и эффективность.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Улучшение качества управления и принятия решений</a:t>
            </a: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ИИ для анализа данных и поддержки принятия решений позволяет улучшить управление ресурсами, программами и политиками на всех уровнях.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55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Снижение административной нагрузки</a:t>
            </a:r>
            <a:r>
              <a:rPr kumimoji="0" lang="ru-RU" sz="15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Автоматизация рутинных задач и процессов с помощью ИИ может значительно снизить бюрократическую нагрузку на государственные органы и ускорить предоставление услуг.</a:t>
            </a:r>
          </a:p>
        </p:txBody>
      </p:sp>
    </p:spTree>
    <p:extLst>
      <p:ext uri="{BB962C8B-B14F-4D97-AF65-F5344CB8AC3E}">
        <p14:creationId xmlns:p14="http://schemas.microsoft.com/office/powerpoint/2010/main" val="4243752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Государственное управление – пространство искусственного интеллекта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5832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Вызовы и ограничения внедрения ИИ в государственном управлении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Несмотря на преимущества, внедрение ИИ в госуправление сопровождается рядом вызовов и ограничений: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Этические и правовые вопросы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Ответственность за решения 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Возникает вопрос о том, кто несет ответственность за решения, принятые с помощью ИИ. Особенно это касается ситуаций, когда ошибки алгоритмов приводят к негативным последствиям для граждан или бизнеса.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Проблемы приватности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ИИ для анализа данных граждан может привести к вопросам защиты частной жизни и конфиденциальности, особенно в случае сбора и обработки чувствительных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Технические и организационные барьеры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Инфраструктурные сложности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требует значительных инвестиций в техническую инфраструктуру, включая облачные сервисы, мощные вычислительные ресурсы и системы хранения данных.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Недостаток квалифицированных кадров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Эффективное внедрение ИИ требует подготовки специалистов, которые смогут управлять сложными технологиями и системами ИИ, что становится важным вызовом для государственного сектора.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Институциональные и культурные барьеры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Сопротивление изменениям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 государственных учреждениях может наблюдаться сопротивление изменениям, так как внедрение ИИ подразумевает изменение устоявшихся процессов и рабочих моделей, что может встретить сопротивление со стороны сотрудников и руководства.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Необходимость регулирования 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Государственные органы должны разработать новые нормы и правила для регулирования использования ИИ в публичном секторе, что требует дополнительных исследований и проработки.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666896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2290439" y="2006306"/>
            <a:ext cx="84071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Внедрение технологии искусственного интеллекта в практику государственного управления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Единая цифровая платформа РФ «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»: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предпосылки создания, мировой опыт, ключевые преимущества, стратегические цели.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 3. </a:t>
            </a:r>
          </a:p>
        </p:txBody>
      </p:sp>
    </p:spTree>
    <p:extLst>
      <p:ext uri="{BB962C8B-B14F-4D97-AF65-F5344CB8AC3E}">
        <p14:creationId xmlns:p14="http://schemas.microsoft.com/office/powerpoint/2010/main" val="4073571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638770"/>
            <a:ext cx="6297018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Разработка, внедрение и применение искусственного интеллекта в практику государственного управления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125605"/>
            <a:ext cx="629701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Искусственный интеллект (ИИ) быстро становится ключевой технологией, преобразующей мир. В сфере государственного управления, ИИ может повысить эффективность, прозрачность и доступность государственных услуг.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9818" y="6013053"/>
            <a:ext cx="105768" cy="81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25"/>
              </a:lnSpc>
            </a:pPr>
            <a:r>
              <a:rPr lang="en-US" sz="625" dirty="0">
                <a:solidFill>
                  <a:srgbClr val="FFFFFF"/>
                </a:solidFill>
                <a:latin typeface="Source Serif Pro Medium" pitchFamily="34" charset="0"/>
                <a:ea typeface="Source Serif Pro Medium" pitchFamily="34" charset="-122"/>
                <a:cs typeface="Source Serif Pro Medium" pitchFamily="34" charset="-120"/>
              </a:rPr>
              <a:t>SН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9577023E-A405-BABA-89F7-BC11FEDD8621}"/>
              </a:ext>
            </a:extLst>
          </p:cNvPr>
          <p:cNvSpPr/>
          <p:nvPr/>
        </p:nvSpPr>
        <p:spPr>
          <a:xfrm>
            <a:off x="661492" y="4416714"/>
            <a:ext cx="6591564" cy="2252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ru-RU" sz="145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Внедрение ИИ в институциональные практики государственных органов требует системного подхода, который учитывает как теоретические основы управления изменениями, так и конкретные методологические приемы для обеспечения эффективной интеграции технологий. Основными вызовами и задачами при внедрении ИИ остаются подготовка кадров, адаптация организационных структур и управление рисками, что необходимо учитывать на всех этапах процесса.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367632"/>
            <a:ext cx="10869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Основные направления применения ИИ в государственном управлении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3021409"/>
            <a:ext cx="518199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Повышение качества государственных услуг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1492" y="3505696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Искусственный интеллект может оптимизировать процесс предоставления услуг, сокращая время ожидания, упрощая процедуры и делая их более персонализированными. Чат-боты с ИИ могут быстро отвечать на вопросы граждан, предоставляя необходимую информацию.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6332935" y="3021409"/>
            <a:ext cx="520392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Анализ данных и поддержка принятия решений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332935" y="3800971"/>
            <a:ext cx="520392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анализировать огромные объемы данных, выявляя тенденции и выявляя проблемы, недоступные для традиционных методов. Это позволяет органам власти принимать более обоснованные и эффективные решения.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234" y="717451"/>
            <a:ext cx="6409532" cy="162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250"/>
              </a:lnSpc>
            </a:pPr>
            <a:r>
              <a:rPr lang="en-US" sz="3375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Повышение эффективности государственных услуг с помощью ИИ</a:t>
            </a:r>
            <a:endParaRPr lang="en-US" sz="3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5235" y="2598143"/>
            <a:ext cx="3118346" cy="2096393"/>
          </a:xfrm>
          <a:prstGeom prst="roundRect">
            <a:avLst>
              <a:gd name="adj" fmla="val 1237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778173" y="2771081"/>
            <a:ext cx="2772469" cy="540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Автоматизация обработки заявок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778173" y="3415109"/>
            <a:ext cx="2772469" cy="110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обрабатывать заявки граждан на получение государственных услуг, ускоряя процесс и снижая ошибки.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896520" y="2598143"/>
            <a:ext cx="3118346" cy="2096393"/>
          </a:xfrm>
          <a:prstGeom prst="roundRect">
            <a:avLst>
              <a:gd name="adj" fmla="val 1237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4069457" y="2771081"/>
            <a:ext cx="2772469" cy="540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Персонализированные рекомендации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69457" y="3415109"/>
            <a:ext cx="2772469" cy="110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анализировать данные о гражданах и предлагать релевантные услуги, которые могут им понадобиться.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05234" y="4867473"/>
            <a:ext cx="6409532" cy="1272977"/>
          </a:xfrm>
          <a:prstGeom prst="roundRect">
            <a:avLst>
              <a:gd name="adj" fmla="val 2038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778173" y="5040412"/>
            <a:ext cx="3781028" cy="270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Улучшение качества обслуживания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78173" y="5414269"/>
            <a:ext cx="6063655" cy="553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333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Чат-боты с ИИ могут обеспечить быструю и эффективную поддержку граждан, отвечая на вопросы и решая проблемы.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518841"/>
            <a:ext cx="10869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Мировой опыт цифровизации государственного управления</a:t>
            </a:r>
            <a:endParaRPr lang="en-US" sz="3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317261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Великобритания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1492" y="3656906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Правительство Великобритании создало платформу Government Digital Service, которая обеспечивает современные государственные услуги.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44107" y="317261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Сингапур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44107" y="3656906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Сингапуре внедрена интегрированная платформа MyInfo, позволяющая гражданам управлять своими персональными данными.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26723" y="317261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Эстония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26722" y="3656906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Эстония создала цифровое правительство с единой информационной системой и универсальным ID-картами для граждан.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846" y="810121"/>
            <a:ext cx="11238309" cy="85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333"/>
              </a:lnSpc>
            </a:pPr>
            <a:r>
              <a:rPr lang="en-US" sz="2667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Использование ИИ для анализа данных и поддержки принятия решений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998" y="1934071"/>
            <a:ext cx="1390650" cy="10029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48025" y="2429173"/>
            <a:ext cx="76498" cy="272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117876" y="2070299"/>
            <a:ext cx="1703189" cy="212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Анализ данных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17876" y="2364979"/>
            <a:ext cx="7461052" cy="435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анализировать огромные объемы данных, выявляя закономерности и тенденции, которые не видны при ручном анализе.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015681" y="2946003"/>
            <a:ext cx="7665443" cy="9525"/>
          </a:xfrm>
          <a:prstGeom prst="roundRect">
            <a:avLst>
              <a:gd name="adj" fmla="val 214586"/>
            </a:avLst>
          </a:prstGeom>
          <a:solidFill>
            <a:srgbClr val="D8D4D4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74" y="2971007"/>
            <a:ext cx="2781399" cy="10029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31356" y="3336132"/>
            <a:ext cx="110033" cy="272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813301" y="3107234"/>
            <a:ext cx="1703189" cy="212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Прогнозирование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13300" y="3401914"/>
            <a:ext cx="6765628" cy="435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предсказывать будущие события, основываясь на исторических данных и поведении системы.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711105" y="3982938"/>
            <a:ext cx="6970018" cy="9525"/>
          </a:xfrm>
          <a:prstGeom prst="roundRect">
            <a:avLst>
              <a:gd name="adj" fmla="val 214586"/>
            </a:avLst>
          </a:prstGeom>
          <a:solidFill>
            <a:srgbClr val="D8D4D4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249" y="4007942"/>
            <a:ext cx="4172148" cy="100290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33143" y="4373067"/>
            <a:ext cx="106263" cy="272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508626" y="4144169"/>
            <a:ext cx="1703189" cy="212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Рекомендации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508625" y="4438849"/>
            <a:ext cx="6070303" cy="435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предлагать решения и рекомендации, основываясь на анализе данных и прогнозировании.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406430" y="5019873"/>
            <a:ext cx="6274693" cy="9525"/>
          </a:xfrm>
          <a:prstGeom prst="roundRect">
            <a:avLst>
              <a:gd name="adj" fmla="val 214586"/>
            </a:avLst>
          </a:prstGeom>
          <a:solidFill>
            <a:srgbClr val="D8D4D4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24" y="5044877"/>
            <a:ext cx="5562898" cy="100290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29669" y="5410002"/>
            <a:ext cx="113407" cy="272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4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204049" y="5181104"/>
            <a:ext cx="2592883" cy="212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333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Поддержка принятия решений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04049" y="5475784"/>
            <a:ext cx="5374878" cy="435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sz="1042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предоставить дополнительную информацию и контекст, чтобы помочь чиновникам принимать более объективные и эффективные решения.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4483" y="633116"/>
            <a:ext cx="10943034" cy="1115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375"/>
              </a:lnSpc>
            </a:pPr>
            <a:r>
              <a:rPr lang="en-US" sz="3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Роботизация административных процессов с помощью технологий ИИ</a:t>
            </a:r>
            <a:endParaRPr lang="en-US" sz="3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24483" y="2105224"/>
            <a:ext cx="1823740" cy="1313756"/>
          </a:xfrm>
          <a:prstGeom prst="roundRect">
            <a:avLst>
              <a:gd name="adj" fmla="val 2037"/>
            </a:avLst>
          </a:prstGeom>
          <a:solidFill>
            <a:srgbClr val="F9F7F7"/>
          </a:solidFill>
          <a:ln/>
        </p:spPr>
      </p:sp>
      <p:sp>
        <p:nvSpPr>
          <p:cNvPr id="4" name="Text 2"/>
          <p:cNvSpPr/>
          <p:nvPr/>
        </p:nvSpPr>
        <p:spPr>
          <a:xfrm>
            <a:off x="802878" y="2583657"/>
            <a:ext cx="100112" cy="356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792"/>
              </a:lnSpc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2626619" y="2283619"/>
            <a:ext cx="3479701" cy="278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Автоматизация рутинных задач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2626619" y="2669481"/>
            <a:ext cx="8762504" cy="571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08"/>
              </a:lnSpc>
            </a:pPr>
            <a:r>
              <a:rPr lang="en-US" sz="137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автоматизировать повторяющиеся задачи, например, ввод данных, обработку заявок и отправку уведомлений.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537421" y="3406279"/>
            <a:ext cx="8940899" cy="12700"/>
          </a:xfrm>
          <a:prstGeom prst="roundRect">
            <a:avLst>
              <a:gd name="adj" fmla="val 210766"/>
            </a:avLst>
          </a:prstGeom>
          <a:solidFill>
            <a:srgbClr val="D8D4D4"/>
          </a:solidFill>
          <a:ln/>
        </p:spPr>
      </p:sp>
      <p:sp>
        <p:nvSpPr>
          <p:cNvPr id="8" name="Shape 6"/>
          <p:cNvSpPr/>
          <p:nvPr/>
        </p:nvSpPr>
        <p:spPr>
          <a:xfrm>
            <a:off x="624483" y="3508177"/>
            <a:ext cx="3647579" cy="1313756"/>
          </a:xfrm>
          <a:prstGeom prst="roundRect">
            <a:avLst>
              <a:gd name="adj" fmla="val 2037"/>
            </a:avLst>
          </a:prstGeom>
          <a:solidFill>
            <a:srgbClr val="F9F7F7"/>
          </a:solidFill>
          <a:ln/>
        </p:spPr>
      </p:sp>
      <p:sp>
        <p:nvSpPr>
          <p:cNvPr id="9" name="Text 7"/>
          <p:cNvSpPr/>
          <p:nvPr/>
        </p:nvSpPr>
        <p:spPr>
          <a:xfrm>
            <a:off x="802879" y="3986610"/>
            <a:ext cx="144066" cy="356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792"/>
              </a:lnSpc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450457" y="3686572"/>
            <a:ext cx="3687267" cy="278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Оптимизация рабочих процессов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450457" y="4072434"/>
            <a:ext cx="6938665" cy="571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08"/>
              </a:lnSpc>
            </a:pPr>
            <a:r>
              <a:rPr lang="en-US" sz="137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может анализировать процессы и идентифицировать узкие места, предлагая решения для их устранения.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361259" y="4809232"/>
            <a:ext cx="7117060" cy="12700"/>
          </a:xfrm>
          <a:prstGeom prst="roundRect">
            <a:avLst>
              <a:gd name="adj" fmla="val 210766"/>
            </a:avLst>
          </a:prstGeom>
          <a:solidFill>
            <a:srgbClr val="D8D4D4"/>
          </a:solidFill>
          <a:ln/>
        </p:spPr>
      </p:sp>
      <p:sp>
        <p:nvSpPr>
          <p:cNvPr id="13" name="Shape 11"/>
          <p:cNvSpPr/>
          <p:nvPr/>
        </p:nvSpPr>
        <p:spPr>
          <a:xfrm>
            <a:off x="624483" y="4911130"/>
            <a:ext cx="5471518" cy="1313756"/>
          </a:xfrm>
          <a:prstGeom prst="roundRect">
            <a:avLst>
              <a:gd name="adj" fmla="val 2037"/>
            </a:avLst>
          </a:prstGeom>
          <a:solidFill>
            <a:srgbClr val="F9F7F7"/>
          </a:solidFill>
          <a:ln/>
        </p:spPr>
      </p:sp>
      <p:sp>
        <p:nvSpPr>
          <p:cNvPr id="14" name="Text 12"/>
          <p:cNvSpPr/>
          <p:nvPr/>
        </p:nvSpPr>
        <p:spPr>
          <a:xfrm>
            <a:off x="802879" y="5389563"/>
            <a:ext cx="139204" cy="356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792"/>
              </a:lnSpc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274395" y="5089525"/>
            <a:ext cx="3694013" cy="278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67"/>
              </a:lnSpc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Повышение производительности</a:t>
            </a:r>
            <a:endParaRPr lang="en-US" sz="1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74395" y="5475387"/>
            <a:ext cx="5114727" cy="571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08"/>
              </a:lnSpc>
            </a:pPr>
            <a:r>
              <a:rPr lang="en-US" sz="137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Автоматизация рутинных операций позволяет освободить время сотрудников для выполнения более сложных задач.</a:t>
            </a:r>
            <a:endParaRPr lang="en-US" sz="137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7369" y="460871"/>
            <a:ext cx="6545263" cy="1439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30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Внедрение чат-ботов и виртуальных ассистентов в государственном секторе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9" y="2130624"/>
            <a:ext cx="383878" cy="3838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7370" y="2667993"/>
            <a:ext cx="2251571" cy="239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Информационные чаты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7369" y="2999979"/>
            <a:ext cx="6545263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Предоставляют гражданам доступ к информации о государственных услугах.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9" y="3706317"/>
            <a:ext cx="383878" cy="3838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7369" y="4243685"/>
            <a:ext cx="1919387" cy="239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Поддержка граждан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537369" y="4575671"/>
            <a:ext cx="6545263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Отвечают на вопросы и решают проблемы граждан.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69" y="5282009"/>
            <a:ext cx="383878" cy="3838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37369" y="5819379"/>
            <a:ext cx="1919387" cy="239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875"/>
              </a:lnSpc>
            </a:pPr>
            <a:r>
              <a:rPr lang="en-US" sz="15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Запись на прием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37369" y="6151365"/>
            <a:ext cx="6545263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Автоматизируют процесс записи на прием к государственным служащим.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974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296" y="2436912"/>
            <a:ext cx="11073408" cy="998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917"/>
              </a:lnSpc>
            </a:pPr>
            <a:r>
              <a:rPr lang="en-US" sz="3125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Этические и правовые аспекты применения ИИ в госуправлении</a:t>
            </a:r>
            <a:endParaRPr lang="en-US" sz="3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59296" y="3854946"/>
            <a:ext cx="279598" cy="279598"/>
          </a:xfrm>
          <a:prstGeom prst="roundRect">
            <a:avLst>
              <a:gd name="adj" fmla="val 8573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998637" y="3854946"/>
            <a:ext cx="3704531" cy="249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Справедливость и беспристрастность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8637" y="4200426"/>
            <a:ext cx="5017493" cy="767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ИИ-системы должны быть разработаны и внедрены таким образом, чтобы избежать дискриминации и обеспечить справедливое обращение ко всем гражданам.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75871" y="3854946"/>
            <a:ext cx="279598" cy="279598"/>
          </a:xfrm>
          <a:prstGeom prst="roundRect">
            <a:avLst>
              <a:gd name="adj" fmla="val 8573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6615212" y="3854946"/>
            <a:ext cx="3878560" cy="249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Конфиденциальность и защита данных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15212" y="4200426"/>
            <a:ext cx="5017493" cy="767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ИИ-системы должны соблюдать законодательство о защите данных, обеспечивая конфиденциальность и безопасность личной информации.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9296" y="5306914"/>
            <a:ext cx="279598" cy="279598"/>
          </a:xfrm>
          <a:prstGeom prst="roundRect">
            <a:avLst>
              <a:gd name="adj" fmla="val 8573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998637" y="5306914"/>
            <a:ext cx="3077667" cy="249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Прозрачность и подотчетность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98637" y="5652393"/>
            <a:ext cx="5017493" cy="767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Процессы принятия решений ИИ должны быть прозрачными и подотчетными, чтобы граждане могли понимать и оспаривать результаты.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75871" y="5306914"/>
            <a:ext cx="279598" cy="279598"/>
          </a:xfrm>
          <a:prstGeom prst="roundRect">
            <a:avLst>
              <a:gd name="adj" fmla="val 8573"/>
            </a:avLst>
          </a:prstGeom>
          <a:solidFill>
            <a:srgbClr val="F9F7F7"/>
          </a:solidFill>
          <a:ln/>
        </p:spPr>
      </p:sp>
      <p:sp>
        <p:nvSpPr>
          <p:cNvPr id="14" name="Text 11"/>
          <p:cNvSpPr/>
          <p:nvPr/>
        </p:nvSpPr>
        <p:spPr>
          <a:xfrm>
            <a:off x="6615212" y="5306914"/>
            <a:ext cx="2816027" cy="249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Ответственность и контроль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615212" y="5652394"/>
            <a:ext cx="5017493" cy="511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Важно определить ответственность за действия ИИ-систем и разработать механизмы контроля за их работой.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549" y="462757"/>
            <a:ext cx="11162903" cy="918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583"/>
              </a:lnSpc>
            </a:pPr>
            <a:r>
              <a:rPr lang="en-US" sz="2875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Опыт внедрения ИИ в государственное управление: российские и зарубежные кейсы</a:t>
            </a:r>
            <a:endParaRPr lang="en-US" sz="2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86475" y="1675507"/>
            <a:ext cx="19050" cy="4719737"/>
          </a:xfrm>
          <a:prstGeom prst="roundRect">
            <a:avLst>
              <a:gd name="adj" fmla="val 115765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5435104" y="1996778"/>
            <a:ext cx="514548" cy="19050"/>
          </a:xfrm>
          <a:prstGeom prst="roundRect">
            <a:avLst>
              <a:gd name="adj" fmla="val 115765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5930603" y="1840905"/>
            <a:ext cx="330795" cy="33079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6" name="Text 4"/>
          <p:cNvSpPr/>
          <p:nvPr/>
        </p:nvSpPr>
        <p:spPr>
          <a:xfrm>
            <a:off x="6046490" y="1895971"/>
            <a:ext cx="99020" cy="22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3449737" y="1822450"/>
            <a:ext cx="1837730" cy="22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792"/>
              </a:lnSpc>
            </a:pPr>
            <a:r>
              <a:rPr lang="en-US" sz="1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2017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4549" y="2140347"/>
            <a:ext cx="4772918" cy="705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833"/>
              </a:lnSpc>
            </a:pPr>
            <a:r>
              <a:rPr lang="en-US" sz="112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 России началось активное внедрение ИИ в госуправление. Создан национальный проект "Цифровая экономика", включающий в себя подпрограмму по развитию искусственного интеллекта.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242348" y="2731790"/>
            <a:ext cx="514548" cy="19050"/>
          </a:xfrm>
          <a:prstGeom prst="roundRect">
            <a:avLst>
              <a:gd name="adj" fmla="val 115765"/>
            </a:avLst>
          </a:prstGeom>
          <a:solidFill>
            <a:srgbClr val="D8D4D4"/>
          </a:solidFill>
          <a:ln/>
        </p:spPr>
      </p:sp>
      <p:sp>
        <p:nvSpPr>
          <p:cNvPr id="10" name="Shape 8"/>
          <p:cNvSpPr/>
          <p:nvPr/>
        </p:nvSpPr>
        <p:spPr>
          <a:xfrm>
            <a:off x="5930603" y="2575918"/>
            <a:ext cx="330795" cy="33079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1" name="Text 9"/>
          <p:cNvSpPr/>
          <p:nvPr/>
        </p:nvSpPr>
        <p:spPr>
          <a:xfrm>
            <a:off x="6024761" y="2630984"/>
            <a:ext cx="142478" cy="22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904533" y="2557462"/>
            <a:ext cx="1837730" cy="22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2019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904534" y="2875360"/>
            <a:ext cx="4772918" cy="940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2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Внедрены первые чаты-боты с ИИ в федеральных органах власти, например, в МВД и ФНС. Эти чаты-боты предоставляют информацию о государственных услугах и отвечают на вопросы граждан.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5435104" y="3581598"/>
            <a:ext cx="514548" cy="19050"/>
          </a:xfrm>
          <a:prstGeom prst="roundRect">
            <a:avLst>
              <a:gd name="adj" fmla="val 115765"/>
            </a:avLst>
          </a:prstGeom>
          <a:solidFill>
            <a:srgbClr val="D8D4D4"/>
          </a:solidFill>
          <a:ln/>
        </p:spPr>
      </p:sp>
      <p:sp>
        <p:nvSpPr>
          <p:cNvPr id="15" name="Shape 13"/>
          <p:cNvSpPr/>
          <p:nvPr/>
        </p:nvSpPr>
        <p:spPr>
          <a:xfrm>
            <a:off x="5930603" y="3425726"/>
            <a:ext cx="330795" cy="33079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6" name="Text 14"/>
          <p:cNvSpPr/>
          <p:nvPr/>
        </p:nvSpPr>
        <p:spPr>
          <a:xfrm>
            <a:off x="6027142" y="3480793"/>
            <a:ext cx="137617" cy="22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449737" y="3407271"/>
            <a:ext cx="1837730" cy="22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792"/>
              </a:lnSpc>
            </a:pPr>
            <a:r>
              <a:rPr lang="en-US" sz="1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2020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14549" y="3725169"/>
            <a:ext cx="4772918" cy="705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833"/>
              </a:lnSpc>
            </a:pPr>
            <a:r>
              <a:rPr lang="en-US" sz="112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 Сингапуре запущен портал "GovTech", который использует ИИ для предоставления государственных услуг онлайн и облегчения процессов взаимодействия с государством.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242348" y="4431507"/>
            <a:ext cx="514548" cy="19050"/>
          </a:xfrm>
          <a:prstGeom prst="roundRect">
            <a:avLst>
              <a:gd name="adj" fmla="val 115765"/>
            </a:avLst>
          </a:prstGeom>
          <a:solidFill>
            <a:srgbClr val="D8D4D4"/>
          </a:solidFill>
          <a:ln/>
        </p:spPr>
      </p:sp>
      <p:sp>
        <p:nvSpPr>
          <p:cNvPr id="20" name="Shape 18"/>
          <p:cNvSpPr/>
          <p:nvPr/>
        </p:nvSpPr>
        <p:spPr>
          <a:xfrm>
            <a:off x="5930603" y="4275633"/>
            <a:ext cx="330795" cy="33079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21" name="Text 19"/>
          <p:cNvSpPr/>
          <p:nvPr/>
        </p:nvSpPr>
        <p:spPr>
          <a:xfrm>
            <a:off x="6022579" y="4330700"/>
            <a:ext cx="146843" cy="22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4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904533" y="4257179"/>
            <a:ext cx="1837730" cy="22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92"/>
              </a:lnSpc>
            </a:pPr>
            <a:r>
              <a:rPr lang="en-US" sz="1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2021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904534" y="4575076"/>
            <a:ext cx="4772918" cy="705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833"/>
              </a:lnSpc>
            </a:pPr>
            <a:r>
              <a:rPr lang="en-US" sz="112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 США создана "Агентство по искусственному интеллекту" (AI21), которое занимается разработкой и внедрением искусственного интеллекта в государственном секторе.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5435104" y="5163741"/>
            <a:ext cx="514548" cy="19050"/>
          </a:xfrm>
          <a:prstGeom prst="roundRect">
            <a:avLst>
              <a:gd name="adj" fmla="val 115765"/>
            </a:avLst>
          </a:prstGeom>
          <a:solidFill>
            <a:srgbClr val="D8D4D4"/>
          </a:solidFill>
          <a:ln/>
        </p:spPr>
      </p:sp>
      <p:sp>
        <p:nvSpPr>
          <p:cNvPr id="25" name="Shape 23"/>
          <p:cNvSpPr/>
          <p:nvPr/>
        </p:nvSpPr>
        <p:spPr>
          <a:xfrm>
            <a:off x="5930603" y="5007868"/>
            <a:ext cx="330795" cy="33079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26" name="Text 24"/>
          <p:cNvSpPr/>
          <p:nvPr/>
        </p:nvSpPr>
        <p:spPr>
          <a:xfrm>
            <a:off x="6024959" y="5062934"/>
            <a:ext cx="141982" cy="22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708"/>
              </a:lnSpc>
            </a:pPr>
            <a:r>
              <a:rPr lang="en-US" sz="17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5</a:t>
            </a:r>
            <a:endParaRPr lang="en-US" sz="17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3449737" y="4989413"/>
            <a:ext cx="1837730" cy="22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1792"/>
              </a:lnSpc>
            </a:pPr>
            <a:r>
              <a:rPr lang="en-US" sz="1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2022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14549" y="5307310"/>
            <a:ext cx="4772918" cy="940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defTabSz="761970">
              <a:lnSpc>
                <a:spcPts val="1833"/>
              </a:lnSpc>
            </a:pPr>
            <a:r>
              <a:rPr lang="en-US" sz="1125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Россия продолжает разрабатывать и внедрять новые решения на основе ИИ в государственном секторе. Например, в Москве запущена система "умного города", использующая ИИ для оптимизации транспорта и управления инфраструктурой.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5030" y="701080"/>
            <a:ext cx="6509941" cy="1486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875"/>
              </a:lnSpc>
            </a:pPr>
            <a:r>
              <a:rPr lang="en-US" sz="3083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Управление рисками и обеспечение безопасности при использовании ИИ</a:t>
            </a:r>
            <a:endParaRPr lang="en-US" sz="30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55030" y="2604095"/>
            <a:ext cx="277515" cy="277515"/>
          </a:xfrm>
          <a:prstGeom prst="roundRect">
            <a:avLst>
              <a:gd name="adj" fmla="val 8572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991096" y="2604096"/>
            <a:ext cx="2733973" cy="247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Риски безопасности данных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1096" y="2946896"/>
            <a:ext cx="2739628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ИИ-системы должны быть защищены от несанкционированного доступа и кибератак.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889276" y="2604095"/>
            <a:ext cx="277515" cy="277515"/>
          </a:xfrm>
          <a:prstGeom prst="roundRect">
            <a:avLst>
              <a:gd name="adj" fmla="val 8572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4325343" y="2604095"/>
            <a:ext cx="2739628" cy="495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Предвзятость и дискриминация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4325343" y="3194645"/>
            <a:ext cx="2739628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Обучающие данные для ИИ могут содержать предвзятость, что может привести к неправильным решениям.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5030" y="4546005"/>
            <a:ext cx="277515" cy="277515"/>
          </a:xfrm>
          <a:prstGeom prst="roundRect">
            <a:avLst>
              <a:gd name="adj" fmla="val 8572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991096" y="4546006"/>
            <a:ext cx="2495550" cy="247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Отсутствие прозрачности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91096" y="4888806"/>
            <a:ext cx="2739628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Необходимо обеспечить прозрачность в работе ИИ-систем, чтобы граждане могли понимать и оспаривать решения.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3889276" y="4546005"/>
            <a:ext cx="277515" cy="277515"/>
          </a:xfrm>
          <a:prstGeom prst="roundRect">
            <a:avLst>
              <a:gd name="adj" fmla="val 8572"/>
            </a:avLst>
          </a:prstGeom>
          <a:solidFill>
            <a:srgbClr val="F9F7F7"/>
          </a:solidFill>
          <a:ln/>
        </p:spPr>
      </p:sp>
      <p:sp>
        <p:nvSpPr>
          <p:cNvPr id="14" name="Text 11"/>
          <p:cNvSpPr/>
          <p:nvPr/>
        </p:nvSpPr>
        <p:spPr>
          <a:xfrm>
            <a:off x="4325343" y="4546006"/>
            <a:ext cx="1982193" cy="247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17"/>
              </a:lnSpc>
            </a:pPr>
            <a:r>
              <a:rPr lang="en-US" sz="154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Ответственность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325343" y="4888806"/>
            <a:ext cx="2739628" cy="1268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208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Важно определить ответственность за действия ИИ-систем, чтобы можно было привлечь к ответственности в случае ошибок или неправильных действий.</a:t>
            </a:r>
            <a:endParaRPr lang="en-US" sz="120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1269" y="363736"/>
            <a:ext cx="6697464" cy="1235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208"/>
              </a:lnSpc>
            </a:pPr>
            <a:r>
              <a:rPr lang="en-US" sz="2583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Перспективы развития и дальнейшее совершенствование технологий ИИ в госуправлении</a:t>
            </a:r>
            <a:endParaRPr lang="en-US" sz="258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61269" y="1862832"/>
            <a:ext cx="6697464" cy="434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417"/>
              </a:lnSpc>
            </a:pPr>
            <a:r>
              <a:rPr lang="en-US" sz="3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3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2381845" y="2462510"/>
            <a:ext cx="2856210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29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Расширение областей применения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61269" y="2747566"/>
            <a:ext cx="6697464" cy="421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00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ИИ будет использоваться в еще большем количестве областей, например, в образовании, здравоохранении и экологии.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461269" y="3630712"/>
            <a:ext cx="6697464" cy="434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417"/>
              </a:lnSpc>
            </a:pPr>
            <a:r>
              <a:rPr lang="en-US" sz="3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3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2437408" y="4230390"/>
            <a:ext cx="2745085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29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Усовершенствование алгоритмов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461269" y="4515446"/>
            <a:ext cx="6697464" cy="210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00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Алгоритмы ИИ станут более точными, эффективными и надежными.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1269" y="5187653"/>
            <a:ext cx="6697464" cy="434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417"/>
              </a:lnSpc>
            </a:pPr>
            <a:r>
              <a:rPr lang="en-US" sz="3417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3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776637" y="5787331"/>
            <a:ext cx="2066628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583"/>
              </a:lnSpc>
            </a:pPr>
            <a:r>
              <a:rPr lang="en-US" sz="1292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Развитие этических норм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61269" y="6072386"/>
            <a:ext cx="6697464" cy="421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625"/>
              </a:lnSpc>
            </a:pPr>
            <a:r>
              <a:rPr lang="en-US" sz="100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Будет разработано и внедрено более строгие этические нормы для использования ИИ в государственном секторе.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искусственного интеллекта (ИИ) </a:t>
            </a: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институциональные практики государственных органов – сложный процесс, который требует учета </a:t>
            </a: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теоретических и методологических основ как в технологическом, так и в организационном аспектах. </a:t>
            </a: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Государственное управление</a:t>
            </a:r>
            <a:endParaRPr lang="ru-RU" sz="1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управления изменениями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(К. Левин, Дж. Коттер) подчеркивает необходимость пошагового внедрения инновационных технологий, таких как ИИ, через подготовку организации, этапы внедрения и закрепления изменений.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Системный подход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акцентирует внимание на интеграции ИИ в существующие процессы государственного управления как на части единой системы, где все элементы (технологии, структуры, кадры) взаимосвязаны.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адаптивного управления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предполагает создание гибкой системы государственного управления, способной к быстрой адаптации под воздействием внешних факторов и изменений, связанных с внедрением ИИ.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Инкрементальный подход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внедрению ИИ: использование постепенного внедрения технологий с тестированием на пилотных проектах и последующей интеграцией успешных решений на более высокие уровни государственного управления.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Гибкие методы управления проектами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(Agile, </a:t>
            </a:r>
            <a:r>
              <a:rPr lang="ru-RU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Scrum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обеспечивают оперативное и эффективное внедрение ИИ через итерации, позволяя органам власти быстро реагировать на возникающие проблемы и корректировать процессы.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Мониторинг и оценка внедрения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Важно использовать методы оценки результативности внедренных ИИ-систем, включая показатели эффективности и качества работы государственных служб.</a:t>
            </a:r>
          </a:p>
        </p:txBody>
      </p:sp>
    </p:spTree>
    <p:extLst>
      <p:ext uri="{BB962C8B-B14F-4D97-AF65-F5344CB8AC3E}">
        <p14:creationId xmlns:p14="http://schemas.microsoft.com/office/powerpoint/2010/main" val="469017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искусственного интеллекта (ИИ)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институциональные практики государственных органов – сложный процесс, который требует учета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теоретических и методологических основ как в технологическом, так и в организационном аспектах.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Государственное администрирование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бюрократической эффективности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(Макс Вебер) предполагает, что внедрение ИИ должно упрощать административные процессы, стандартизировать рутинные задачи и автоматизировать управление документами и взаимодействие с гражданами.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Организационная теория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 рамках внедрения ИИ важно учитывать изменения организационной структуры и роли сотрудников в системе государственного администрирования. Согласно этой теории, внедрение технологий требует адаптации человеческих ресурсов и процессов.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Роботизированная автоматизация процессов (RPA)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один из основных подходов для внедрения ИИ в административные процессы, позволяет автоматизировать рутинные задачи, такие как обработка данных, управление документами и взаимодействие с гражданами.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Методы управления изменениями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разработка стратегий по адаптации сотрудников к новым условиям работы с ИИ, включая обучение и повышение квалификации. Управление изменениями в институтах государственного администрирования требует четкого планирования, коммуникации и поддержки изменений на всех уровнях организации.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рисков и управление рисками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методологий оценки и управления рисками при внедрении ИИ, что позволяет минимизировать возможные сбои и адаптировать системы в случае непредвиденных 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1713393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искусственного интеллекта (ИИ)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институциональные практики государственных органов – сложный процесс, который требует учета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теоретических и методологических основ как в технологическом, так и в организационном аспектах.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Государственное регулирование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Регуляторная теория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объясняет необходимость внедрения ИИ как средства для оптимизации регуляторной деятельности, повышения прозрачности и эффективности контроля над секторами экономики и социальной жизни. Важно учитывать взаимодействие ИИ с правовыми нормами и механизмами государственного регулирования.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Институциональная теория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подчеркивает важность изменения институтов в ответ на внедрение новых технологий. Внедрение ИИ может стимулировать изменения в регулирующих органах и в процессе принятия решений на основе данных.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Предсказательная аналитика и Big Data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в процесс регулирования связано с использованием предсказательных моделей и аналитики больших данных для разработки более точных и адаптивных регуляторных решений. Это способствует выявлению тенденций и прогнозированию потенциальных проблем в регулируемых секторах.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Методы нормативного моделирования и симуляции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может быть использован для моделирования сценариев регулирования и оценки последствий нормативных актов, что способствует более эффективному прогнозированию и регулированию отраслей.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Пилотные проекты и эксперименты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Важным этапом внедрения ИИ в регулирование является тестирование новых технологий в контролируемых условиях через пилотные проекты. Это позволяет минимизировать риски и корректировать подходы в случае необходимости.</a:t>
            </a:r>
          </a:p>
        </p:txBody>
      </p:sp>
    </p:spTree>
    <p:extLst>
      <p:ext uri="{BB962C8B-B14F-4D97-AF65-F5344CB8AC3E}">
        <p14:creationId xmlns:p14="http://schemas.microsoft.com/office/powerpoint/2010/main" val="326718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94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22677" y="511274"/>
            <a:ext cx="6318647" cy="116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541"/>
              </a:lnSpc>
            </a:pPr>
            <a:r>
              <a:rPr lang="en-US" sz="3625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Ключевые цели и задачи платформы "ГосТех"</a:t>
            </a:r>
            <a:endParaRPr lang="en-US" sz="3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22677" y="1952129"/>
            <a:ext cx="3066455" cy="2253853"/>
          </a:xfrm>
          <a:prstGeom prst="roundRect">
            <a:avLst>
              <a:gd name="adj" fmla="val 1237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5408514" y="2137966"/>
            <a:ext cx="2324001" cy="290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Единая экосистема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08514" y="2539901"/>
            <a:ext cx="2694781" cy="118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Объединение государственных услуг, данных и сервисов в единую платформу.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474968" y="1952129"/>
            <a:ext cx="3066455" cy="2253853"/>
          </a:xfrm>
          <a:prstGeom prst="roundRect">
            <a:avLst>
              <a:gd name="adj" fmla="val 1237"/>
            </a:avLst>
          </a:prstGeom>
          <a:solidFill>
            <a:srgbClr val="E0E0EC"/>
          </a:solidFill>
          <a:ln/>
        </p:spPr>
      </p:sp>
      <p:sp>
        <p:nvSpPr>
          <p:cNvPr id="8" name="Text 5"/>
          <p:cNvSpPr/>
          <p:nvPr/>
        </p:nvSpPr>
        <p:spPr>
          <a:xfrm>
            <a:off x="8660805" y="2137966"/>
            <a:ext cx="2694781" cy="58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Удобство для пользователей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60805" y="2830314"/>
            <a:ext cx="2694781" cy="118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Предоставление быстрого и интуитивно понятного доступа к государственным сервисам.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22677" y="4391818"/>
            <a:ext cx="3066455" cy="1956395"/>
          </a:xfrm>
          <a:prstGeom prst="roundRect">
            <a:avLst>
              <a:gd name="adj" fmla="val 1426"/>
            </a:avLst>
          </a:prstGeom>
          <a:solidFill>
            <a:srgbClr val="E0E0EC"/>
          </a:solidFill>
          <a:ln/>
        </p:spPr>
      </p:sp>
      <p:sp>
        <p:nvSpPr>
          <p:cNvPr id="11" name="Text 8"/>
          <p:cNvSpPr/>
          <p:nvPr/>
        </p:nvSpPr>
        <p:spPr>
          <a:xfrm>
            <a:off x="5408514" y="4577656"/>
            <a:ext cx="2694781" cy="58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Повышение эффективности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08514" y="5270004"/>
            <a:ext cx="2694781" cy="892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Оптимизация расходов и ускорение процессов за счет цифровизации.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474968" y="4391818"/>
            <a:ext cx="3066455" cy="1956395"/>
          </a:xfrm>
          <a:prstGeom prst="roundRect">
            <a:avLst>
              <a:gd name="adj" fmla="val 1426"/>
            </a:avLst>
          </a:prstGeom>
          <a:solidFill>
            <a:srgbClr val="E0E0EC"/>
          </a:solidFill>
          <a:ln/>
        </p:spPr>
      </p:sp>
      <p:sp>
        <p:nvSpPr>
          <p:cNvPr id="14" name="Text 11"/>
          <p:cNvSpPr/>
          <p:nvPr/>
        </p:nvSpPr>
        <p:spPr>
          <a:xfrm>
            <a:off x="8660805" y="4577656"/>
            <a:ext cx="2324001" cy="290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Прозрачность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660805" y="4979591"/>
            <a:ext cx="2694781" cy="892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1458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Обеспечение открытости и подотчетности государственных органов.</a:t>
            </a:r>
            <a:endParaRPr lang="en-US" sz="145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искусственного интеллекта (ИИ)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институциональные практики государственных органов – сложный процесс, который требует учета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теоретических и методологических основ как в технологическом, так и в организационном аспектах.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Государственный контроль и надзор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Теоретическая база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Теория управления рисками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 основе внедрения ИИ в контроль и надзор лежит необходимость повышения способности государственных органов к выявлению и управлению рисками. ИИ может значительно улучшить процессы мониторинга и надзора за соблюдением законов и нормативных актов.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Кибернетический подход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(Норберт Винер) к контролю, основанный на использовании ИИ как средства для анализа и корректировки поведения контролируемых объектов в режиме реального времени, предполагает постоянный сбор и обработку данных для принятия решений.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Методологические подходы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Автоматизация мониторинга и анализа данных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в контрольные и надзорные функции государства связано с созданием автоматизированных систем мониторинга, которые могут в реальном времени собирать, анализировать и выявлять отклонения и нарушения. Это может быть использовано в таких сферах, как налоговый надзор, экологический контроль и безопасность.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Искусственные нейронные сети и алгоритмы машинного обучения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Эти методы позволяют выявлять потенциальные нарушения и аномалии на основе анализа данных, а также обучаться на исторических данных для улучшения предсказательных моделей.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Методы риск-ориентированного подхода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в контроль и надзор также связано с переходом к риск-ориентированным методам, при которых основные ресурсы направляются на проверку тех объектов и субъектов, которые имеют наибольший риск нарушений.</a:t>
            </a:r>
          </a:p>
        </p:txBody>
      </p:sp>
    </p:spTree>
    <p:extLst>
      <p:ext uri="{BB962C8B-B14F-4D97-AF65-F5344CB8AC3E}">
        <p14:creationId xmlns:p14="http://schemas.microsoft.com/office/powerpoint/2010/main" val="1475638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677862"/>
            <a:ext cx="1071534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технологии искусственного интеллекта (ИИ) в практику государственного управления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является важным шагом в направлении цифровой трансформации публичного сектора: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позволяет существенно улучшить эффективность, прозрачность и качество управления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предоставить новые возможности для взаимодействия государства с гражданами и бизнесом</a:t>
            </a:r>
          </a:p>
          <a:p>
            <a:pPr lvl="1"/>
            <a:endParaRPr lang="ru-RU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Цели внедрения ИИ в государственное управление</a:t>
            </a:r>
            <a:endParaRPr lang="ru-RU" sz="1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ИИ в государственное управление направлено на решение следующих задач: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эффективности процессов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Автоматизация рутинных задач и анализ больших данных позволяют ускорить выполнение задач, уменьшить расходы и повысить точность.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Оптимизация принятия решений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предоставляет возможность для более обоснованных и прогнозируемых решений на основе данных, что снижает риски и повышает качество управления.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Улучшение взаимодействия с гражданами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Персонализированные государственные услуги, основанные на ИИ, позволяют лучше удовлетворять запросы граждан и бизнеса.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Улучшение контроля и мониторинга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Автоматизированные системы мониторинга и контроля повышают прозрачность и обеспечивают своевременное выявление нарушений.</a:t>
            </a:r>
          </a:p>
          <a:p>
            <a:endParaRPr lang="ru-RU" sz="800" b="1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Ключевые этапы внедрения ИИ в государственном управлении</a:t>
            </a:r>
            <a:endParaRPr lang="ru-RU" sz="1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готовности инфраструктуры и кадров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Необходимо провести аудит текущего состояния инфраструктуры, уровня цифровизации и квалификации сотрудников.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Пилотные проекты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Начало внедрения ИИ через пилотные проекты в отдельных направлениях. Это позволит выявить потенциальные проблемы и провести тестирование на небольшом масштабе.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Масштабирование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 результатам успешных пилотных проектов ИИ может быть внедрен на более высоком уровне в различных государственных ведомствах.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Мониторинг и корректировка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Постоянный контроль и оценка эффективности ИИ-систем, корректировка процессов и улучшение алгоритмов.</a:t>
            </a:r>
          </a:p>
        </p:txBody>
      </p:sp>
    </p:spTree>
    <p:extLst>
      <p:ext uri="{BB962C8B-B14F-4D97-AF65-F5344CB8AC3E}">
        <p14:creationId xmlns:p14="http://schemas.microsoft.com/office/powerpoint/2010/main" val="452738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Основные направления внедрения ИИ в государственном управлении</a:t>
            </a:r>
            <a:endParaRPr lang="ru-RU" sz="1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Автоматизация процессов и документооборота</a:t>
            </a:r>
            <a:endParaRPr lang="ru-RU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может значительно улучшить обработку государственных документов, управление информацией и взаимодействие между различными ведомствами. Например: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Роботизированная автоматизация процессов (RPA)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позволяет автоматизировать рутинные задачи, такие как обработка заявок, регистрация документов и сбор информации.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Обработка естественного языка (NLP)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анализ текста дают возможность автоматизировать написание отчетов, юридических документов и обработки данных.</a:t>
            </a:r>
          </a:p>
          <a:p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Прогнозирование и планирование</a:t>
            </a:r>
            <a:endParaRPr lang="ru-RU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позволяет более точно прогнозировать тенденции и планировать государственные программы. Это особенно полезно в таких сферах, как здравоохранение, городское планирование, образование и социальная защита.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больших данных (Big Data)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данных для прогнозирования экономических, демографических и социальных процессов.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Прогнозирующие модели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Разработка алгоритмов для оценки будущих событий и разработки сценариев для принятия решений на основе моделей ИИ.</a:t>
            </a:r>
          </a:p>
          <a:p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Индивидуализация государственных услуг</a:t>
            </a:r>
            <a:endParaRPr lang="ru-RU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позволяет адаптировать государственные услуги к нуждам конкретных граждан, предоставляя более персонализированные и эффективные решения. Примеры включают: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Чат-боты и виртуальные помощники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ИИ для взаимодействия с гражданами через веб-сайты, приложения и телефонные системы.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Умные системы социальной поддержки</a:t>
            </a:r>
            <a:r>
              <a:rPr lang="ru-RU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Автоматизированные платформы могут отслеживать и анализировать жизненные обстоятельства граждан для предоставления индивидуальных решений по льготам и субсидиям.</a:t>
            </a:r>
          </a:p>
        </p:txBody>
      </p:sp>
    </p:spTree>
    <p:extLst>
      <p:ext uri="{BB962C8B-B14F-4D97-AF65-F5344CB8AC3E}">
        <p14:creationId xmlns:p14="http://schemas.microsoft.com/office/powerpoint/2010/main" val="372696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Основные направления внедрения ИИ в государственном управлении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г) Обнаружение мошенничества и управление рисками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 может помочь в выявлении аномалий, подозрительных действий и схем мошенничества, что особенно важно в таких сферах, как налоговый и финансовый контроль, правоприменение и борьба с коррупцией.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Машинное обучение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Модели могут выявлять закономерности, которые указывают на нарушение, недобросовестную деятельность или коррупционные схемы.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Предиктивная аналитика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может прогнозировать и предотвращать возможные риски на ранней стадии, например, прогнозировать возможные проблемы с бюджетом или коррупционные риски.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д) Мониторинг и контроль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ИИ для мониторинга и контроля за исполнением нормативных актов и стандартов, что позволяет более эффективно контролировать экономику, экологию, безопасность и другие критически важные сферы.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Автоматизация надзора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Например, в экологическом мониторинге ИИ может анализировать данные с датчиков и спутников для выявления загрязнений или нарушения норм.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95E00-55D3-CD47-1E6F-CFBC83642F7D}"/>
              </a:ext>
            </a:extLst>
          </p:cNvPr>
          <p:cNvSpPr txBox="1"/>
          <p:nvPr/>
        </p:nvSpPr>
        <p:spPr>
          <a:xfrm>
            <a:off x="1091953" y="4558161"/>
            <a:ext cx="1071534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Преимущества внедрения ИИ в государственное управление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Экономия ресурсов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Автоматизация процессов с помощью ИИ позволяет высвободить человеческие ресурсы для выполнения более сложных задач, а также снизить затраты на рутинные операции.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точности и прозрачности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ИИ способен принимать решения на основе объективных данных, что уменьшает человеческие ошибки и способствует повышению прозрачности процессов.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Быстрота реакции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позволяет быстрее реагировать на изменяющиеся условия и эффективно справляться с возникающими проблемами, что особенно важно в кризисных ситуациях.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Улучшение качества обслуживания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Государственные органы могут быстрее и точнее предоставлять услуги гражданам, улучшая их удовлетворенность.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50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технологии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практику государственного управления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вопрос №3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A1982-0AB7-FF10-4A8A-620156B4AD58}"/>
              </a:ext>
            </a:extLst>
          </p:cNvPr>
          <p:cNvSpPr txBox="1"/>
          <p:nvPr/>
        </p:nvSpPr>
        <p:spPr>
          <a:xfrm>
            <a:off x="1216240" y="772509"/>
            <a:ext cx="10715347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Вызовы и риски внедрения ИИ в государственном управлении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Этические и правовые вопросы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Прозрачность алгоритмов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Алгоритмы ИИ могут быть сложны для понимания, что создает вопросы прозрачности и подотчетности. Важно обеспечивать объяснимость алгоритмов, особенно в тех случаях, когда они влияют на жизнь граждан.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Защита персональных данных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Использование ИИ связано с необходимостью обработки большого количества данных, включая персональные. Это требует строгого соблюдения стандартов защиты данных и приватности.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Ответственность за решения ИИ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Вопрос о том, кто несет ответственность за ошибки или негативные последствия решений, принятых с помощью ИИ, остается открытым.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Технические и инфраструктурные барьеры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Инфраструктура данных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требует наличия качественной и масштабируемой инфраструктуры для обработки и хранения данных, что может быть проблематично для некоторых государственных органов.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Недостаток кадров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Государственный сектор может испытывать нехватку специалистов с необходимыми навыками для разработки и внедрения ИИ-систем.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Организационные барьеры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Сопротивление изменениям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может встретить сопротивление со стороны государственных служащих, особенно если они видят в этом угрозу своим рабочим местам.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Потребность в межведомственном сотрудничестве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Внедрение ИИ требует координации и обмена данными между различными государственными органами, что может сталкиваться с бюрократическими барьерами.</a:t>
            </a:r>
          </a:p>
        </p:txBody>
      </p:sp>
    </p:spTree>
    <p:extLst>
      <p:ext uri="{BB962C8B-B14F-4D97-AF65-F5344CB8AC3E}">
        <p14:creationId xmlns:p14="http://schemas.microsoft.com/office/powerpoint/2010/main" val="2693903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Единая цифровая платформа РФ «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»: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предпосылки создания, мировой опыт, ключевые преимущества, стратегические цели. 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Заключение по теме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85A36-670D-503B-44EC-199A970B90FC}"/>
              </a:ext>
            </a:extLst>
          </p:cNvPr>
          <p:cNvSpPr txBox="1"/>
          <p:nvPr/>
        </p:nvSpPr>
        <p:spPr>
          <a:xfrm>
            <a:off x="2361459" y="1589255"/>
            <a:ext cx="866460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технологий искусственного интеллекта в государственное управление предоставляет значительные преимущества, включая повышение эффективности, улучшение качества обслуживания граждан и увеличение прозрачности процессов.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спех этих преобразований зависит от решения вопросов этики, защиты данных и обеспечения необходимых технических условий.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успешного внедрения ИИ государственным органам необходимо учитывать все возможные риски и вызовы, следуя пошаговому подходу и уделяя внимание как организационным, так и техническим аспектам.</a:t>
            </a:r>
          </a:p>
        </p:txBody>
      </p:sp>
    </p:spTree>
    <p:extLst>
      <p:ext uri="{BB962C8B-B14F-4D97-AF65-F5344CB8AC3E}">
        <p14:creationId xmlns:p14="http://schemas.microsoft.com/office/powerpoint/2010/main" val="2306660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53E033-D61B-4A47-63AB-5DC213575081}"/>
              </a:ext>
            </a:extLst>
          </p:cNvPr>
          <p:cNvSpPr txBox="1"/>
          <p:nvPr/>
        </p:nvSpPr>
        <p:spPr>
          <a:xfrm>
            <a:off x="1360502" y="148471"/>
            <a:ext cx="100384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Литература и интернет-источники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для последующего изучения учебного материала: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7DCE-9EF4-BC8E-A09E-7848B86D98E8}"/>
              </a:ext>
            </a:extLst>
          </p:cNvPr>
          <p:cNvSpPr txBox="1"/>
          <p:nvPr/>
        </p:nvSpPr>
        <p:spPr>
          <a:xfrm>
            <a:off x="1360502" y="1102578"/>
            <a:ext cx="10677618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Орлов Г. М., Игнатьева О. А., Васин А. Г.,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Низомутдинов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Б. А. Современные методы обработки и анализа данных. – СПб.: Университет ИТМО, 2021. – 147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Басаргин А.А. Методы искусственного интеллекта: учебное пособие: Новосибирск: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СГУГиТ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2022. – 163 с.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Искусственный интеллект: учебное пособие / И.А. Калинин, Н.Н.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Самылкина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А.А. Салахова. – М.: Просвещение, 2023. - 144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Искусственный интеллект. Люди. События. Факты / Алёна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Шломина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М., 2023. - 98 с.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Былевский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П.Г. Философия искусственного интеллекта: учебное пособие для студентов магистратуры, - М.: Белый ветер: МГЛУ, 2022. - 108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Системы искусственного интеллекта: учебное пособие / А.С.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Ватьян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Н.Ф. Гусарова, Н.В. Добренко. - СПб: Ун-т ИТМО, 2022. – 185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Философия и методология искусственного интеллекта : учебное пособие / Д.А. Квон, Т.П. Павлова, И.В.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Цвык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под редакцией Т. П. Павловой. – М.: Изд-во МАИ, 2022. – 94 с.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Кузнецов А.К. Правовое регулирование искусственного интеллекта в России и за рубежом: учебное пособие. – Чебоксары: Изд-во Чувашского ун-та, 2022.  - 95 с.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Основы искусственного интеллекта в профессиональной деятельности: учебное пособие / В.В.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Окрепилов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А.С. Степашкина, Е.А. Фролова. – СПб: ГУАП, 2022. - 153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Soware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Проект «СОВАРЕ». Санкт-Петербург, Россия, сайт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info@soware.ru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https://soware.ru/categories/analytics-and-analysis-systems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648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5040222" y="5434809"/>
            <a:ext cx="5717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Лектор: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Назаренко Сергей Владимирович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кандидат социологических наук, доцент,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доцент Высшей школы государственного администрирования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МГУ имени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М.В.Ломоносова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66F6F-4F54-4967-853E-E32D360D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75" y="5047809"/>
            <a:ext cx="1556551" cy="15565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BFADB2-24E4-7169-0850-256562886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01" y="4028474"/>
            <a:ext cx="2555050" cy="253838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A251B44-A8E8-86BD-97CA-CBD9B9CB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512337"/>
            <a:ext cx="10233571" cy="228855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3.4.</a:t>
            </a:r>
            <a:br>
              <a:rPr lang="ru-RU" sz="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Единая цифровая платформа РФ «</a:t>
            </a:r>
            <a:r>
              <a:rPr lang="ru-RU" sz="3200" dirty="0" err="1"/>
              <a:t>ГосТех</a:t>
            </a:r>
            <a:r>
              <a:rPr lang="ru-RU" sz="3200" dirty="0"/>
              <a:t>»:</a:t>
            </a:r>
            <a:br>
              <a:rPr lang="ru-RU" sz="3200" dirty="0"/>
            </a:br>
            <a:r>
              <a:rPr lang="ru-RU" sz="3200" dirty="0"/>
              <a:t> предпосылки создания, мировой опыт, </a:t>
            </a:r>
            <a:br>
              <a:rPr lang="ru-RU" sz="3200" dirty="0"/>
            </a:br>
            <a:r>
              <a:rPr lang="ru-RU" sz="3200" dirty="0"/>
              <a:t>ключевые преимущества, стратегические цели.</a:t>
            </a:r>
          </a:p>
        </p:txBody>
      </p:sp>
    </p:spTree>
    <p:extLst>
      <p:ext uri="{BB962C8B-B14F-4D97-AF65-F5344CB8AC3E}">
        <p14:creationId xmlns:p14="http://schemas.microsoft.com/office/powerpoint/2010/main" val="354840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60566" y="634207"/>
            <a:ext cx="6442869" cy="1051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125"/>
              </a:lnSpc>
            </a:pPr>
            <a:r>
              <a:rPr lang="en-US" sz="3292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Основные технологические компоненты платформы</a:t>
            </a:r>
            <a:endParaRPr lang="en-US" sz="3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66" y="1937543"/>
            <a:ext cx="420390" cy="4203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60566" y="2526109"/>
            <a:ext cx="2793504" cy="262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Облачная инфраструктура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5160566" y="2889746"/>
            <a:ext cx="3095328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Масштабируемая и гибкая облачная платформа для размещения сервисов.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107" y="1937543"/>
            <a:ext cx="420390" cy="4203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508107" y="2526109"/>
            <a:ext cx="2102247" cy="262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Единые API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8508107" y="2889746"/>
            <a:ext cx="3095328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Стандартизированные программные интерфейсы для взаимодействия между сервисами.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566" y="4201518"/>
            <a:ext cx="420390" cy="4203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160566" y="4790082"/>
            <a:ext cx="2102247" cy="262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Аналитика данных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160566" y="5153719"/>
            <a:ext cx="3095328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Инструменты для сбора, обработки и визуализации данных.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8107" y="4201518"/>
            <a:ext cx="420390" cy="42039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508107" y="4790083"/>
            <a:ext cx="3095328" cy="525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25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Пользовательские интерфейсы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8508107" y="5416451"/>
            <a:ext cx="3095328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Современные и удобные интерфейсы для взаимодействия с платформой.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65031" y="603052"/>
            <a:ext cx="6433939" cy="1588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167"/>
              </a:lnSpc>
            </a:pPr>
            <a:r>
              <a:rPr lang="en-US" sz="33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Преимущества единой цифровой платформы "ГосТех"</a:t>
            </a:r>
            <a:endParaRPr lang="en-US" sz="3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409605" y="2445742"/>
            <a:ext cx="19050" cy="3809207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5" name="Shape 2"/>
          <p:cNvSpPr/>
          <p:nvPr/>
        </p:nvSpPr>
        <p:spPr>
          <a:xfrm>
            <a:off x="5590680" y="2817416"/>
            <a:ext cx="593031" cy="19050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6" name="Shape 3"/>
          <p:cNvSpPr/>
          <p:nvPr/>
        </p:nvSpPr>
        <p:spPr>
          <a:xfrm>
            <a:off x="5228531" y="2636342"/>
            <a:ext cx="381198" cy="3811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7" name="Text 4"/>
          <p:cNvSpPr/>
          <p:nvPr/>
        </p:nvSpPr>
        <p:spPr>
          <a:xfrm>
            <a:off x="5370414" y="2699842"/>
            <a:ext cx="9733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51092" y="2615109"/>
            <a:ext cx="2242343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Повышение качества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51092" y="2981424"/>
            <a:ext cx="5247878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Улучшение качества оказания государственных услуг и обмена данными.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90680" y="4233962"/>
            <a:ext cx="593031" cy="19050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11" name="Shape 8"/>
          <p:cNvSpPr/>
          <p:nvPr/>
        </p:nvSpPr>
        <p:spPr>
          <a:xfrm>
            <a:off x="5228531" y="4052888"/>
            <a:ext cx="381198" cy="3811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2" name="Text 9"/>
          <p:cNvSpPr/>
          <p:nvPr/>
        </p:nvSpPr>
        <p:spPr>
          <a:xfrm>
            <a:off x="5352654" y="4116388"/>
            <a:ext cx="13295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51092" y="4031655"/>
            <a:ext cx="2239566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Рост эффективности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51092" y="4397970"/>
            <a:ext cx="524787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Оптимизация внутренних процессов и сокращение расходов.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590680" y="5379443"/>
            <a:ext cx="593031" cy="19050"/>
          </a:xfrm>
          <a:prstGeom prst="roundRect">
            <a:avLst>
              <a:gd name="adj" fmla="val 133429"/>
            </a:avLst>
          </a:prstGeom>
          <a:solidFill>
            <a:srgbClr val="C6C6D2"/>
          </a:solidFill>
          <a:ln/>
        </p:spPr>
      </p:sp>
      <p:sp>
        <p:nvSpPr>
          <p:cNvPr id="16" name="Shape 13"/>
          <p:cNvSpPr/>
          <p:nvPr/>
        </p:nvSpPr>
        <p:spPr>
          <a:xfrm>
            <a:off x="5228531" y="5198369"/>
            <a:ext cx="381198" cy="381198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7" name="Text 14"/>
          <p:cNvSpPr/>
          <p:nvPr/>
        </p:nvSpPr>
        <p:spPr>
          <a:xfrm>
            <a:off x="5357119" y="5261869"/>
            <a:ext cx="12402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351092" y="5177135"/>
            <a:ext cx="2961779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Удобство для пользователей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351092" y="5543451"/>
            <a:ext cx="5247878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Предоставление быстрых и удобных цифровых сервисов для граждан и бизнеса.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376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488" y="2954536"/>
            <a:ext cx="10282634" cy="534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167"/>
              </a:lnSpc>
            </a:pPr>
            <a:r>
              <a:rPr lang="en-US" sz="3333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Роль и участие регионов в развитии платформы</a:t>
            </a:r>
            <a:endParaRPr lang="en-US" sz="3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8" y="3745409"/>
            <a:ext cx="3664943" cy="6840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442" y="4685904"/>
            <a:ext cx="3323034" cy="534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Интеграция с региональными ИТ-системами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769442" y="5322888"/>
            <a:ext cx="3323034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Подключение региональных сервисов и данных к единой платформе.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430" y="3745409"/>
            <a:ext cx="3665042" cy="6840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34384" y="4685904"/>
            <a:ext cx="3323133" cy="534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Апробация и внедрение пилотных решений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434384" y="5322888"/>
            <a:ext cx="3323133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Тестирование новых функций и технологий в отдельных регионах.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471" y="3745409"/>
            <a:ext cx="3665042" cy="6840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9425" y="4685904"/>
            <a:ext cx="3323133" cy="534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667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Обратная связь и развитие платформы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8099425" y="5322888"/>
            <a:ext cx="3323133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Учет потребностей регионов для постоянного улучшения платформы.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2.xml><?xml version="1.0" encoding="utf-8"?>
<a:theme xmlns:a="http://schemas.openxmlformats.org/drawingml/2006/main" name="1_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</TotalTime>
  <Words>7849</Words>
  <Application>Microsoft Office PowerPoint</Application>
  <PresentationFormat>Широкоэкранный</PresentationFormat>
  <Paragraphs>789</Paragraphs>
  <Slides>67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67</vt:i4>
      </vt:variant>
    </vt:vector>
  </HeadingPairs>
  <TitlesOfParts>
    <vt:vector size="92" baseType="lpstr">
      <vt:lpstr>Alexandria Semi Bold</vt:lpstr>
      <vt:lpstr>Arial</vt:lpstr>
      <vt:lpstr>Calibri</vt:lpstr>
      <vt:lpstr>Courier New</vt:lpstr>
      <vt:lpstr>Inter ExtraLight</vt:lpstr>
      <vt:lpstr>Inter SemiBold</vt:lpstr>
      <vt:lpstr>Open Sans</vt:lpstr>
      <vt:lpstr>Open Sans Medium</vt:lpstr>
      <vt:lpstr>Platypi Medium</vt:lpstr>
      <vt:lpstr>Playfair Display Bold</vt:lpstr>
      <vt:lpstr>Sora Light</vt:lpstr>
      <vt:lpstr>Sora Medium</vt:lpstr>
      <vt:lpstr>Source Serif Pro</vt:lpstr>
      <vt:lpstr>Source Serif Pro Medium</vt:lpstr>
      <vt:lpstr>Symbol</vt:lpstr>
      <vt:lpstr>Tomorrow</vt:lpstr>
      <vt:lpstr>Tomorrow Medium</vt:lpstr>
      <vt:lpstr>Tomorrow Semi Bold</vt:lpstr>
      <vt:lpstr>Wingdings</vt:lpstr>
      <vt:lpstr>Тема Office</vt:lpstr>
      <vt:lpstr>1_Тема Office</vt:lpstr>
      <vt:lpstr>Office Theme</vt:lpstr>
      <vt:lpstr>1_Office Theme</vt:lpstr>
      <vt:lpstr>2_Office Theme</vt:lpstr>
      <vt:lpstr>3_Office Theme</vt:lpstr>
      <vt:lpstr>Тема 3.4.  Единая цифровая платформа РФ «ГосТех»:  предпосылки создания, мировой опыт,  ключевые преимущества, стратегические цели.  </vt:lpstr>
      <vt:lpstr>Учебные вопросы: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3.4.  Единая цифровая платформа РФ «ГосТех»:  предпосылки создания, мировой опыт,  ключевые преимущества, стратегические цели.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ШКОЛА ГОСУДАРСТВЕННОГО АДМИНИСТРИРОВАНИЯ</dc:title>
  <dc:creator>karina otarova</dc:creator>
  <cp:lastModifiedBy>Назаренко Сергей Владимирович</cp:lastModifiedBy>
  <cp:revision>181</cp:revision>
  <dcterms:created xsi:type="dcterms:W3CDTF">2022-06-08T19:18:59Z</dcterms:created>
  <dcterms:modified xsi:type="dcterms:W3CDTF">2024-10-09T13:43:32Z</dcterms:modified>
</cp:coreProperties>
</file>