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93" r:id="rId4"/>
    <p:sldId id="1264" r:id="rId5"/>
    <p:sldId id="1265" r:id="rId6"/>
    <p:sldId id="1268" r:id="rId7"/>
    <p:sldId id="1270" r:id="rId8"/>
    <p:sldId id="1269" r:id="rId9"/>
    <p:sldId id="1267" r:id="rId10"/>
    <p:sldId id="1266" r:id="rId11"/>
    <p:sldId id="1179" r:id="rId12"/>
    <p:sldId id="1273" r:id="rId13"/>
    <p:sldId id="1271" r:id="rId14"/>
    <p:sldId id="1272" r:id="rId15"/>
    <p:sldId id="1274" r:id="rId16"/>
    <p:sldId id="1275" r:id="rId17"/>
    <p:sldId id="1277" r:id="rId18"/>
    <p:sldId id="295" r:id="rId19"/>
    <p:sldId id="1280" r:id="rId20"/>
    <p:sldId id="1276" r:id="rId21"/>
    <p:sldId id="1278" r:id="rId22"/>
    <p:sldId id="1279" r:id="rId23"/>
    <p:sldId id="1282" r:id="rId24"/>
    <p:sldId id="1281" r:id="rId25"/>
    <p:sldId id="1258" r:id="rId26"/>
    <p:sldId id="1263" r:id="rId27"/>
  </p:sldIdLst>
  <p:sldSz cx="12192000" cy="6858000"/>
  <p:notesSz cx="6858000" cy="9144000"/>
  <p:embeddedFontLst>
    <p:embeddedFont>
      <p:font typeface="Inter ExtraLight" panose="020B0604020202020204" charset="0"/>
      <p:regular r:id="rId29"/>
    </p:embeddedFont>
    <p:embeddedFont>
      <p:font typeface="Inter SemiBold" panose="020B0604020202020204" charset="0"/>
      <p:regular r:id="rId30"/>
      <p:bold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0000FF"/>
    <a:srgbClr val="000066"/>
    <a:srgbClr val="E9ECF3"/>
    <a:srgbClr val="D0D6E6"/>
    <a:srgbClr val="F0626B"/>
    <a:srgbClr val="E18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5761"/>
  </p:normalViewPr>
  <p:slideViewPr>
    <p:cSldViewPr snapToGrid="0" showGuides="1">
      <p:cViewPr varScale="1">
        <p:scale>
          <a:sx n="86" d="100"/>
          <a:sy n="86" d="100"/>
        </p:scale>
        <p:origin x="60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BF415-6A2D-41B8-ACB8-6F8852D069DD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42583-FB02-4D11-8F2F-EEB65B171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6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9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9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anspa.ru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2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12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1350" userDrawn="1">
          <p15:clr>
            <a:srgbClr val="FBAE40"/>
          </p15:clr>
        </p15:guide>
        <p15:guide id="9" pos="41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4" userDrawn="1">
          <p15:clr>
            <a:srgbClr val="FBAE40"/>
          </p15:clr>
        </p15:guide>
        <p15:guide id="8" pos="53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2411690" y="2029534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2307764" y="493958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2300991" y="3439541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85802" y="2082891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5802" y="3505325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685802" y="5011287"/>
            <a:ext cx="673628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88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Текст 24">
            <a:extLst>
              <a:ext uri="{FF2B5EF4-FFF2-40B4-BE49-F238E27FC236}">
                <a16:creationId xmlns:a16="http://schemas.microsoft.com/office/drawing/2014/main" id="{9B282BFD-2597-432E-88C1-F42523ACC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2273" y="1764176"/>
            <a:ext cx="9838081" cy="4439195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0619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5BAD0-8A24-4DF1-A241-C28B8D2EA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3"/>
          <a:stretch/>
        </p:blipFill>
        <p:spPr>
          <a:xfrm>
            <a:off x="958304" y="0"/>
            <a:ext cx="11233696" cy="4937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FF0E4-85AD-4062-9A93-533D92E23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" y="659581"/>
            <a:ext cx="11143748" cy="557106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4DFB0D-0F1A-4B1B-B6DA-1CAAE0974A04}"/>
              </a:ext>
            </a:extLst>
          </p:cNvPr>
          <p:cNvSpPr/>
          <p:nvPr userDrawn="1"/>
        </p:nvSpPr>
        <p:spPr>
          <a:xfrm>
            <a:off x="1048252" y="16115"/>
            <a:ext cx="11143748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4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Рисунок 81">
            <a:extLst>
              <a:ext uri="{FF2B5EF4-FFF2-40B4-BE49-F238E27FC236}">
                <a16:creationId xmlns:a16="http://schemas.microsoft.com/office/drawing/2014/main" id="{58539DCA-E088-475B-8E78-5AD9DA6B189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48A829-E7E7-4BE1-B7BF-5F286F699F02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8C2BFB-4F40-4178-BE87-6B254F3BA7A1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96">
            <a:extLst>
              <a:ext uri="{FF2B5EF4-FFF2-40B4-BE49-F238E27FC236}">
                <a16:creationId xmlns:a16="http://schemas.microsoft.com/office/drawing/2014/main" id="{29A61656-02C3-4666-8D8D-1604C5049B2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4260E-FD11-4379-B9FF-CBCD9B9809DC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6438D9-C34A-4508-B010-9A0B3F521DCD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исунок 99">
            <a:extLst>
              <a:ext uri="{FF2B5EF4-FFF2-40B4-BE49-F238E27FC236}">
                <a16:creationId xmlns:a16="http://schemas.microsoft.com/office/drawing/2014/main" id="{62DBB8D4-55EC-44FF-8D99-7F97D5CBE6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4FB18-5C0E-422D-9704-561FC53FB73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0840A6-D77D-436D-99BB-0E7B7E5DA0FE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02">
            <a:extLst>
              <a:ext uri="{FF2B5EF4-FFF2-40B4-BE49-F238E27FC236}">
                <a16:creationId xmlns:a16="http://schemas.microsoft.com/office/drawing/2014/main" id="{104B9A00-5496-4B74-B940-897BFB013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6EE454-3BA0-48C9-B12B-217A4870C1B2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35C31E3-FB79-433D-B216-B816AEDF6933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24DB8280-BAEA-4DBD-8DC1-FD67A2079C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87479A9F-949F-4399-9194-2A946468B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D4385F0C-F0AA-4D4E-85AE-8E7932D0AE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9FC12470-A107-44F7-9C99-0F9F02D775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3DA43B96-E9BD-4469-AA3D-C58F0DC58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24">
            <a:extLst>
              <a:ext uri="{FF2B5EF4-FFF2-40B4-BE49-F238E27FC236}">
                <a16:creationId xmlns:a16="http://schemas.microsoft.com/office/drawing/2014/main" id="{FB00E7A2-BAA5-4435-9EC4-BEA2AB50C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1" name="Текст 24">
            <a:extLst>
              <a:ext uri="{FF2B5EF4-FFF2-40B4-BE49-F238E27FC236}">
                <a16:creationId xmlns:a16="http://schemas.microsoft.com/office/drawing/2014/main" id="{AA88C48C-9593-4064-A37C-D4CADA2326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E0666790-8847-4F2B-AE89-33E6A98127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856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65" userDrawn="1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5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17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0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3" r:id="rId2"/>
    <p:sldLayoutId id="2147483681" r:id="rId3"/>
    <p:sldLayoutId id="2147483656" r:id="rId4"/>
    <p:sldLayoutId id="2147483657" r:id="rId5"/>
    <p:sldLayoutId id="2147483668" r:id="rId6"/>
    <p:sldLayoutId id="2147483659" r:id="rId7"/>
    <p:sldLayoutId id="2147483680" r:id="rId8"/>
    <p:sldLayoutId id="2147483660" r:id="rId9"/>
    <p:sldLayoutId id="2147483679" r:id="rId10"/>
    <p:sldLayoutId id="2147483658" r:id="rId11"/>
    <p:sldLayoutId id="2147483663" r:id="rId12"/>
    <p:sldLayoutId id="2147483661" r:id="rId13"/>
    <p:sldLayoutId id="2147483662" r:id="rId14"/>
    <p:sldLayoutId id="2147483667" r:id="rId15"/>
    <p:sldLayoutId id="2147483664" r:id="rId16"/>
    <p:sldLayoutId id="2147483666" r:id="rId17"/>
    <p:sldLayoutId id="2147483682" r:id="rId18"/>
    <p:sldLayoutId id="2147483674" r:id="rId19"/>
    <p:sldLayoutId id="2147483675" r:id="rId20"/>
    <p:sldLayoutId id="2147483673" r:id="rId21"/>
    <p:sldLayoutId id="2147483665" r:id="rId22"/>
    <p:sldLayoutId id="2147483669" r:id="rId23"/>
    <p:sldLayoutId id="2147483670" r:id="rId24"/>
    <p:sldLayoutId id="2147483671" r:id="rId25"/>
    <p:sldLayoutId id="2147483672" r:id="rId26"/>
    <p:sldLayoutId id="2147483676" r:id="rId27"/>
    <p:sldLayoutId id="214748367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oware.ru/categories/analytics-and-analysis-systems" TargetMode="External"/><Relationship Id="rId2" Type="http://schemas.openxmlformats.org/officeDocument/2006/relationships/hyperlink" Target="mailto:info@soware.ru" TargetMode="Externa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262509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2.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Государственное администрирование и искусственный интеллект: </a:t>
            </a:r>
            <a:br>
              <a:rPr lang="ru-RU" sz="3200" dirty="0"/>
            </a:br>
            <a:r>
              <a:rPr lang="ru-RU" sz="3200" dirty="0"/>
              <a:t>история и перспективы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algn="r"/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5040222" y="5434809"/>
            <a:ext cx="5717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</a:rPr>
              <a:t>Лектор:</a:t>
            </a:r>
          </a:p>
          <a:p>
            <a:r>
              <a:rPr lang="ru-RU" sz="1400" b="1" dirty="0">
                <a:solidFill>
                  <a:schemeClr val="bg1"/>
                </a:solidFill>
                <a:latin typeface="+mj-lt"/>
              </a:rPr>
              <a:t>Назаренко Сергей Владимирович</a:t>
            </a:r>
          </a:p>
          <a:p>
            <a:r>
              <a:rPr lang="ru-RU" sz="1400" dirty="0">
                <a:solidFill>
                  <a:schemeClr val="bg1"/>
                </a:solidFill>
              </a:rPr>
              <a:t>кандидат социологических наук, доцент,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доцент Высшей школы государственного администрирования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МГУ имени </a:t>
            </a:r>
            <a:r>
              <a:rPr lang="ru-RU" sz="1400" dirty="0" err="1">
                <a:solidFill>
                  <a:schemeClr val="bg1"/>
                </a:solidFill>
              </a:rPr>
              <a:t>М.В.Ломоносова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966F6F-4F54-4967-853E-E32D360D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75" y="5047809"/>
            <a:ext cx="1556551" cy="15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7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D3575A89-B9F2-73AF-6780-5AB9499D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34" y="104312"/>
            <a:ext cx="8865832" cy="66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600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2219112" y="1518374"/>
            <a:ext cx="8877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стратегия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искусственного интеллекта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период до 2030 года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1108F-C3FF-0004-A300-4498E371E571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Государственное администрирование и искусственный интеллект: </a:t>
            </a:r>
            <a:b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история и перспективы</a:t>
            </a:r>
            <a:endParaRPr kumimoji="0" lang="ru-RU" altLang="ru-RU" sz="120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Учебный вопрос № 2. </a:t>
            </a: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C62DF3D5-7CFF-907A-B5D5-D63C8DF51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98" y="3585301"/>
            <a:ext cx="5621564" cy="316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5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D0FF35FE-BA89-52BE-6771-F9F81B6F5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85" y="572791"/>
            <a:ext cx="10866638" cy="60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291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41265E85-0FF6-CA0A-B2C7-BA441E3B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68" y="150919"/>
            <a:ext cx="10971307" cy="66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49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57D8118F-B513-C86C-3DCE-7B26801E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6" y="315256"/>
            <a:ext cx="11073414" cy="62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16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DFDBC3B8-242D-A9B9-F3AC-5D314553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80" y="20762"/>
            <a:ext cx="9023439" cy="683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8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>
            <a:extLst>
              <a:ext uri="{FF2B5EF4-FFF2-40B4-BE49-F238E27FC236}">
                <a16:creationId xmlns:a16="http://schemas.microsoft.com/office/drawing/2014/main" id="{2E526705-47E9-7CCB-7AA4-4245CF24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727975"/>
            <a:ext cx="10750857" cy="50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77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3AB9F5-1428-CF11-9E88-2FED9D2E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58" y="216992"/>
            <a:ext cx="9934113" cy="64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4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FBE333-AA5C-42AE-37DD-8AA0D8F724EB}"/>
              </a:ext>
            </a:extLst>
          </p:cNvPr>
          <p:cNvSpPr txBox="1"/>
          <p:nvPr/>
        </p:nvSpPr>
        <p:spPr>
          <a:xfrm>
            <a:off x="1571348" y="2228671"/>
            <a:ext cx="10360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разработки и внедрения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искусственного интеллекта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0BCFB41-4AD2-9A45-F300-0E32AE8B2C1B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Большие данные и искусственный интеллект </a:t>
            </a:r>
            <a:b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цифровых технологиях управления</a:t>
            </a:r>
            <a:endParaRPr kumimoji="0" lang="ru-RU" altLang="ru-RU" sz="120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Учебный вопрос № 3. </a:t>
            </a:r>
          </a:p>
        </p:txBody>
      </p:sp>
    </p:spTree>
    <p:extLst>
      <p:ext uri="{BB962C8B-B14F-4D97-AF65-F5344CB8AC3E}">
        <p14:creationId xmlns:p14="http://schemas.microsoft.com/office/powerpoint/2010/main" val="4082861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46B4625A-5926-A726-E32C-24B0B873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26" y="213064"/>
            <a:ext cx="8587740" cy="6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4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5D0009AF-CA80-4463-84B6-89EF74EE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89" y="660457"/>
            <a:ext cx="9838081" cy="687600"/>
          </a:xfrm>
        </p:spPr>
        <p:txBody>
          <a:bodyPr/>
          <a:lstStyle/>
          <a:p>
            <a:r>
              <a:rPr lang="ru-RU" dirty="0"/>
              <a:t>Учебные вопросы: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F811AD5-7C74-4CBD-8D7B-2CF532175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85802" y="1819922"/>
            <a:ext cx="6736280" cy="950569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Нормативно-правовые основы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 искусственного интеллекта в практике государственного управления и контроля (надзора)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FB634D3A-8B7F-4423-8316-E04FB4675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Национальная стратегия развития искусственного интеллекта на период до 2030 года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1DA91ECF-01AC-4A20-B63E-318125F733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5802" y="5011287"/>
            <a:ext cx="6967402" cy="6876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75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условий для разработки и внедрения технологий искусственного интеллекта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19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2B36C-9FB7-7CE9-2BF7-2D7A5312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39" y="662640"/>
            <a:ext cx="10949537" cy="553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94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D4BC2-09EC-ACAE-B624-D77BAEE42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86" y="251942"/>
            <a:ext cx="10750818" cy="597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1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B3C02D-09B8-2891-BFD1-E8EADDC1D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53" y="813533"/>
            <a:ext cx="10986103" cy="48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82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B8B51E96-EA76-1016-DFDA-34054DCB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14" y="426128"/>
            <a:ext cx="10676878" cy="60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0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 background">
            <a:extLst>
              <a:ext uri="{FF2B5EF4-FFF2-40B4-BE49-F238E27FC236}">
                <a16:creationId xmlns:a16="http://schemas.microsoft.com/office/drawing/2014/main" id="{32C1F643-8E6C-E1E6-8079-C2E8302F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60" y="300113"/>
            <a:ext cx="9064471" cy="604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83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53E033-D61B-4A47-63AB-5DC213575081}"/>
              </a:ext>
            </a:extLst>
          </p:cNvPr>
          <p:cNvSpPr txBox="1"/>
          <p:nvPr/>
        </p:nvSpPr>
        <p:spPr>
          <a:xfrm>
            <a:off x="1360502" y="148471"/>
            <a:ext cx="100384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j-ea"/>
                <a:cs typeface="+mj-cs"/>
              </a:rPr>
              <a:t>Литература и интернет-источники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75296"/>
                </a:solidFill>
                <a:effectLst/>
                <a:uLnTx/>
                <a:uFillTx/>
                <a:latin typeface="Inter SemiBold"/>
                <a:ea typeface="+mj-ea"/>
                <a:cs typeface="+mj-cs"/>
              </a:rPr>
              <a:t>для последующего изучения учебного материала: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7DCE-9EF4-BC8E-A09E-7848B86D98E8}"/>
              </a:ext>
            </a:extLst>
          </p:cNvPr>
          <p:cNvSpPr txBox="1"/>
          <p:nvPr/>
        </p:nvSpPr>
        <p:spPr>
          <a:xfrm>
            <a:off x="1360502" y="1102578"/>
            <a:ext cx="10677618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Орлов Г. М., Игнатьева О. А., Васин А. Г.,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Низомутдинов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Б. А. Современные методы обработки и анализа данных. – СПб.: Университет ИТМО, 2021. – 147 с.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Басаргин А.А. Методы искусственного интеллекта: учебное пособие: Новосибирск: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СГУГиТ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2022. – 163 с.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интеллект: учебное пособие / И.А. Калинин, Н.Н.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Самылкина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А.А. Салахова. – М.: Просвещение, 2023. - 144 с.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интеллект. Люди. События. Факты / Алёна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Шломина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– М., 2023. - 98 с.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Былевский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П.Г. Философия искусственного интеллекта: учебное пособие для студентов магистратуры, - М.: Белый ветер: МГЛУ, 2022. - 108 с.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Системы искусственного интеллекта: учебное пособие / А.С.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Ватьян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Н.Ф. Гусарова, Н.В. Добренко. - СПб: Ун-т ИТМО, 2022. – 185 с.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Философия и методология искусственного интеллекта : учебное пособие / Д.А. Квон, Т.П. Павлова, И.В.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Цвык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под редакцией Т. П. Павловой. – М.: Изд-во МАИ, 2022. – 94 с.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Кузнецов А.К. Правовое регулирование искусственного интеллекта в России и за рубежом: учебное пособие. – Чебоксары: Изд-во Чувашского ун-та, 2022.  - 95 с.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Основы искусственного интеллекта в профессиональной деятельности: учебное пособие / В.В.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Окрепилов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А.С. Степашкина, Е.А. Фролова. – СПб: ГУАП, 2022. - 153 с.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Soware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/ Проект «СОВАРЕ». Санкт-Петербург, Россия, сайт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info@soware.ru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https://soware.ru/categories/analytics-and-analysis-systems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64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B0C65-70AD-4A31-9932-6ED4FA28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01" y="1262509"/>
            <a:ext cx="10233571" cy="270581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 2.</a:t>
            </a: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dirty="0"/>
              <a:t>Государственное администрирование и искусственный интеллект: </a:t>
            </a:r>
            <a:br>
              <a:rPr lang="ru-RU" sz="3200" dirty="0"/>
            </a:br>
            <a:r>
              <a:rPr lang="ru-RU" sz="3200" dirty="0"/>
              <a:t>история и перспективы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A26329-467D-4F63-BBAE-77309C017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230" y="118018"/>
            <a:ext cx="7157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Межфакультетский учебный курс: </a:t>
            </a:r>
          </a:p>
          <a:p>
            <a:pPr algn="r"/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«Государственные технологии и искусственный интеллект»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FF185-1755-4ECF-ABB7-222308D6BEB1}"/>
              </a:ext>
            </a:extLst>
          </p:cNvPr>
          <p:cNvSpPr txBox="1"/>
          <p:nvPr/>
        </p:nvSpPr>
        <p:spPr>
          <a:xfrm>
            <a:off x="5040222" y="5434809"/>
            <a:ext cx="57172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</a:rPr>
              <a:t>Лектор:</a:t>
            </a:r>
          </a:p>
          <a:p>
            <a:r>
              <a:rPr lang="ru-RU" sz="1400" b="1" dirty="0">
                <a:solidFill>
                  <a:schemeClr val="bg1"/>
                </a:solidFill>
                <a:latin typeface="+mj-lt"/>
              </a:rPr>
              <a:t>Назаренко Сергей Владимирович</a:t>
            </a:r>
          </a:p>
          <a:p>
            <a:r>
              <a:rPr lang="ru-RU" sz="1400" dirty="0">
                <a:solidFill>
                  <a:schemeClr val="bg1"/>
                </a:solidFill>
              </a:rPr>
              <a:t>кандидат социологических наук, доцент,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доцент Высшей школы государственного администрирования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МГУ имени </a:t>
            </a:r>
            <a:r>
              <a:rPr lang="ru-RU" sz="1400" dirty="0" err="1">
                <a:solidFill>
                  <a:schemeClr val="bg1"/>
                </a:solidFill>
              </a:rPr>
              <a:t>М.В.Ломоносова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966F6F-4F54-4967-853E-E32D360D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75" y="5047809"/>
            <a:ext cx="1556551" cy="15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72739-9249-C993-9D46-11C9AD6F789C}"/>
              </a:ext>
            </a:extLst>
          </p:cNvPr>
          <p:cNvSpPr txBox="1"/>
          <p:nvPr/>
        </p:nvSpPr>
        <p:spPr>
          <a:xfrm>
            <a:off x="1491449" y="2006306"/>
            <a:ext cx="101738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 основы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искусственного интеллекта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практике государственного управления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контроля (надзора)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5C9DFD-92D6-F9FF-93C8-14FA4888C2ED}"/>
              </a:ext>
            </a:extLst>
          </p:cNvPr>
          <p:cNvSpPr txBox="1">
            <a:spLocks/>
          </p:cNvSpPr>
          <p:nvPr/>
        </p:nvSpPr>
        <p:spPr bwMode="auto">
          <a:xfrm>
            <a:off x="5567680" y="0"/>
            <a:ext cx="662432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Государственное администрирование и искусственный интеллект: </a:t>
            </a:r>
            <a:b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история и перспективы</a:t>
            </a:r>
            <a:endParaRPr kumimoji="0" lang="ru-RU" altLang="ru-RU" sz="120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-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Учебный вопрос № 1. </a:t>
            </a:r>
          </a:p>
        </p:txBody>
      </p:sp>
    </p:spTree>
    <p:extLst>
      <p:ext uri="{BB962C8B-B14F-4D97-AF65-F5344CB8AC3E}">
        <p14:creationId xmlns:p14="http://schemas.microsoft.com/office/powerpoint/2010/main" val="382500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C89DA53-0AFA-9FBE-17A1-D954A743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20" y="53268"/>
            <a:ext cx="1106805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5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3565E42F-A4CE-2F3B-534B-EC900BC6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40" y="620339"/>
            <a:ext cx="11064860" cy="52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25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52EC660A-68D5-8BBE-BB7F-F0A8A01AD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6" y="474077"/>
            <a:ext cx="10834954" cy="590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8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151AFFE3-BCC2-29CE-A8CB-D368AA9E3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46" y="158465"/>
            <a:ext cx="10953196" cy="657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6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E2CB035E-21BE-6AC9-7A63-3D1229677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7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3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A5BFEDEF-49B2-B84B-2A85-67816B2B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96" y="143115"/>
            <a:ext cx="8774529" cy="657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26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4480</TotalTime>
  <Words>560</Words>
  <Application>Microsoft Office PowerPoint</Application>
  <PresentationFormat>Широкоэкранный</PresentationFormat>
  <Paragraphs>51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Inter SemiBold</vt:lpstr>
      <vt:lpstr>Inter ExtraLight</vt:lpstr>
      <vt:lpstr>Calibri</vt:lpstr>
      <vt:lpstr>Wingdings</vt:lpstr>
      <vt:lpstr>Тема Office</vt:lpstr>
      <vt:lpstr>Тема 2.  Государственное администрирование и искусственный интеллект:  история и перспективы</vt:lpstr>
      <vt:lpstr>Учебные вопросы: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2.  Государственное администрирование и искусственный интеллект:  история и перспективы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ШКОЛА ГОСУДАРСТВЕННОГО АДМИНИСТРИРОВАНИЯ</dc:title>
  <dc:creator>karina otarova</dc:creator>
  <cp:lastModifiedBy>Назаренко Сергей Владимирович</cp:lastModifiedBy>
  <cp:revision>362</cp:revision>
  <dcterms:created xsi:type="dcterms:W3CDTF">2022-06-08T19:18:59Z</dcterms:created>
  <dcterms:modified xsi:type="dcterms:W3CDTF">2024-10-02T13:50:00Z</dcterms:modified>
</cp:coreProperties>
</file>