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4" r:id="rId3"/>
    <p:sldMasterId id="2147483716" r:id="rId4"/>
    <p:sldMasterId id="2147483728" r:id="rId5"/>
    <p:sldMasterId id="2147483745" r:id="rId6"/>
    <p:sldMasterId id="2147483776" r:id="rId7"/>
    <p:sldMasterId id="2147483805" r:id="rId8"/>
  </p:sldMasterIdLst>
  <p:notesMasterIdLst>
    <p:notesMasterId r:id="rId70"/>
  </p:notesMasterIdLst>
  <p:handoutMasterIdLst>
    <p:handoutMasterId r:id="rId71"/>
  </p:handoutMasterIdLst>
  <p:sldIdLst>
    <p:sldId id="312" r:id="rId9"/>
    <p:sldId id="317" r:id="rId10"/>
    <p:sldId id="314" r:id="rId11"/>
    <p:sldId id="257" r:id="rId12"/>
    <p:sldId id="263" r:id="rId13"/>
    <p:sldId id="264" r:id="rId14"/>
    <p:sldId id="258" r:id="rId15"/>
    <p:sldId id="262" r:id="rId16"/>
    <p:sldId id="259" r:id="rId17"/>
    <p:sldId id="266" r:id="rId18"/>
    <p:sldId id="267" r:id="rId19"/>
    <p:sldId id="260" r:id="rId20"/>
    <p:sldId id="268" r:id="rId21"/>
    <p:sldId id="269" r:id="rId22"/>
    <p:sldId id="1276" r:id="rId23"/>
    <p:sldId id="270" r:id="rId24"/>
    <p:sldId id="261" r:id="rId25"/>
    <p:sldId id="265" r:id="rId26"/>
    <p:sldId id="1260" r:id="rId27"/>
    <p:sldId id="1263" r:id="rId28"/>
    <p:sldId id="273" r:id="rId29"/>
    <p:sldId id="274" r:id="rId30"/>
    <p:sldId id="275" r:id="rId31"/>
    <p:sldId id="276" r:id="rId32"/>
    <p:sldId id="277" r:id="rId33"/>
    <p:sldId id="278" r:id="rId34"/>
    <p:sldId id="1266" r:id="rId35"/>
    <p:sldId id="1264" r:id="rId36"/>
    <p:sldId id="1265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1268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1270" r:id="rId56"/>
    <p:sldId id="1271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1274" r:id="rId67"/>
    <p:sldId id="1275" r:id="rId68"/>
    <p:sldId id="1273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CF3"/>
    <a:srgbClr val="D0D6E6"/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/>
    <p:restoredTop sz="95761"/>
  </p:normalViewPr>
  <p:slideViewPr>
    <p:cSldViewPr snapToGrid="0" showGuides="1">
      <p:cViewPr varScale="1">
        <p:scale>
          <a:sx n="86" d="100"/>
          <a:sy n="86" d="100"/>
        </p:scale>
        <p:origin x="85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6634BFE-9B7C-0F6B-3B23-C381B8A23D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39B825-1A0C-4888-37E4-1C678E331D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FF029-643D-4F99-9BF9-3F5AE8C0F501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72DE15-99D6-D83A-B5A1-E7C46968F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DA26B2-F4FC-1D21-1093-803B0E1827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0B2BC-CBC5-4F06-884F-D15A07DAC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281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E8D9A-D74A-42A0-A024-870EE72426CA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4BBCB-0F53-4E8D-ABD9-89A7D6F58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507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27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5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5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90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42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13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08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5108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3700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77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65">
          <p15:clr>
            <a:srgbClr val="FBAE40"/>
          </p15:clr>
        </p15:guide>
        <p15:guide id="7" orient="horz" pos="75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6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8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6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9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6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12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350">
          <p15:clr>
            <a:srgbClr val="FBAE40"/>
          </p15:clr>
        </p15:guide>
        <p15:guide id="9" pos="418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03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4">
          <p15:clr>
            <a:srgbClr val="FBAE40"/>
          </p15:clr>
        </p15:guide>
        <p15:guide id="8" pos="53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6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48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7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orient="horz" pos="2478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1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3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2411690" y="2029534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2307764" y="493958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2300991" y="3439541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85802" y="2082891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5802" y="3505325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85802" y="5011287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6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9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6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4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2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03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55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70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936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38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165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27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835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D3669-A13E-4BA1-A4E0-740546B56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1226"/>
          <a:stretch/>
        </p:blipFill>
        <p:spPr>
          <a:xfrm>
            <a:off x="959522" y="0"/>
            <a:ext cx="11242437" cy="685503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49163" y="-2967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84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4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8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575B8C8-60A9-47E4-8536-0EBA2874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5" y="1690688"/>
            <a:ext cx="9837738" cy="45291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738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20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04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8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1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829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2411690" y="2029534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2307764" y="493958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2300991" y="3439541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85802" y="2082891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5802" y="3505325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85802" y="5011287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037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46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1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2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856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0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99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7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88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1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47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598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1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1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5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52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5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3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17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25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7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50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285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6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00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24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67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09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0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74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1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8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06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05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295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27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20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1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14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126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35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682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5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6850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789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3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65">
          <p15:clr>
            <a:srgbClr val="FBAE40"/>
          </p15:clr>
        </p15:guide>
        <p15:guide id="7" orient="horz" pos="75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7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4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6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12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350">
          <p15:clr>
            <a:srgbClr val="FBAE40"/>
          </p15:clr>
        </p15:guide>
        <p15:guide id="9" pos="41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5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4">
          <p15:clr>
            <a:srgbClr val="FBAE40"/>
          </p15:clr>
        </p15:guide>
        <p15:guide id="8" pos="53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92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9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orient="horz" pos="247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9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6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2411690" y="2029534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2307764" y="493958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2300991" y="3439541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85802" y="2082891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5802" y="3505325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85802" y="5011287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7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6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71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2" r:id="rId2"/>
    <p:sldLayoutId id="2147483683" r:id="rId3"/>
    <p:sldLayoutId id="2147483681" r:id="rId4"/>
    <p:sldLayoutId id="2147483656" r:id="rId5"/>
    <p:sldLayoutId id="2147483657" r:id="rId6"/>
    <p:sldLayoutId id="2147483668" r:id="rId7"/>
    <p:sldLayoutId id="2147483659" r:id="rId8"/>
    <p:sldLayoutId id="2147483660" r:id="rId9"/>
    <p:sldLayoutId id="2147483679" r:id="rId10"/>
    <p:sldLayoutId id="2147483658" r:id="rId11"/>
    <p:sldLayoutId id="2147483663" r:id="rId12"/>
    <p:sldLayoutId id="2147483661" r:id="rId13"/>
    <p:sldLayoutId id="2147483662" r:id="rId14"/>
    <p:sldLayoutId id="2147483667" r:id="rId15"/>
    <p:sldLayoutId id="2147483664" r:id="rId16"/>
    <p:sldLayoutId id="2147483666" r:id="rId17"/>
    <p:sldLayoutId id="2147483674" r:id="rId18"/>
    <p:sldLayoutId id="2147483675" r:id="rId19"/>
    <p:sldLayoutId id="2147483673" r:id="rId20"/>
    <p:sldLayoutId id="2147483665" r:id="rId21"/>
    <p:sldLayoutId id="2147483669" r:id="rId22"/>
    <p:sldLayoutId id="2147483670" r:id="rId23"/>
    <p:sldLayoutId id="2147483671" r:id="rId24"/>
    <p:sldLayoutId id="2147483672" r:id="rId25"/>
    <p:sldLayoutId id="2147483676" r:id="rId26"/>
    <p:sldLayoutId id="2147483677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41" r:id="rId34"/>
    <p:sldLayoutId id="2147483774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56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71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5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256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392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47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gov.r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1.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Большие данные и искусственный интеллект </a:t>
            </a:r>
            <a:br>
              <a:rPr lang="ru-RU" sz="3200" dirty="0"/>
            </a:br>
            <a:r>
              <a:rPr lang="ru-RU" sz="3200" dirty="0"/>
              <a:t>в цифровых технологиях управления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algn="r"/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5040222" y="5434809"/>
            <a:ext cx="5717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Лектор:</a:t>
            </a:r>
          </a:p>
          <a:p>
            <a:r>
              <a:rPr lang="ru-RU" sz="1400" b="1" dirty="0">
                <a:solidFill>
                  <a:schemeClr val="bg1"/>
                </a:solidFill>
                <a:latin typeface="+mj-lt"/>
              </a:rPr>
              <a:t>Назаренко Сергей Владимирович</a:t>
            </a:r>
          </a:p>
          <a:p>
            <a:r>
              <a:rPr lang="ru-RU" sz="1400" dirty="0">
                <a:solidFill>
                  <a:schemeClr val="bg1"/>
                </a:solidFill>
              </a:rPr>
              <a:t>кандидат социологических наук, доцент,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доцент Высшей школы государственного администрирования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МГУ имени </a:t>
            </a:r>
            <a:r>
              <a:rPr lang="ru-RU" sz="1400" dirty="0" err="1">
                <a:solidFill>
                  <a:schemeClr val="bg1"/>
                </a:solidFill>
              </a:rPr>
              <a:t>М.В.Ломоносова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66F6F-4F54-4967-853E-E32D360D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75" y="5047809"/>
            <a:ext cx="1556551" cy="15565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8F88E-094C-7A93-14AC-FF840EC2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01" y="4028474"/>
            <a:ext cx="2555050" cy="25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29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53521" y="518419"/>
            <a:ext cx="6456958" cy="103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083"/>
              </a:lnSpc>
            </a:pPr>
            <a:r>
              <a:rPr lang="en-US" sz="32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Развитие ИИ в государственном секторе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393233" y="1806079"/>
            <a:ext cx="19050" cy="4533503"/>
          </a:xfrm>
          <a:prstGeom prst="roundRect">
            <a:avLst>
              <a:gd name="adj" fmla="val 366346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5570637" y="2170410"/>
            <a:ext cx="581521" cy="19050"/>
          </a:xfrm>
          <a:prstGeom prst="roundRect">
            <a:avLst>
              <a:gd name="adj" fmla="val 366346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5215831" y="1993007"/>
            <a:ext cx="373857" cy="373857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349380" y="2055317"/>
            <a:ext cx="106759" cy="24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16563" y="1972171"/>
            <a:ext cx="2077045" cy="259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2010-2015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16564" y="2331344"/>
            <a:ext cx="5293916" cy="531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Начало активного развития ИИ в государственном секторе. Появление первых пилотных проектов и исследований.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70637" y="3559671"/>
            <a:ext cx="581521" cy="19050"/>
          </a:xfrm>
          <a:prstGeom prst="roundRect">
            <a:avLst>
              <a:gd name="adj" fmla="val 366346"/>
            </a:avLst>
          </a:prstGeom>
          <a:solidFill>
            <a:srgbClr val="C7C7D0"/>
          </a:solidFill>
          <a:ln/>
        </p:spPr>
      </p:sp>
      <p:sp>
        <p:nvSpPr>
          <p:cNvPr id="11" name="Shape 8"/>
          <p:cNvSpPr/>
          <p:nvPr/>
        </p:nvSpPr>
        <p:spPr>
          <a:xfrm>
            <a:off x="5215831" y="3382268"/>
            <a:ext cx="373857" cy="373857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337770" y="3444578"/>
            <a:ext cx="129878" cy="24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16563" y="3361432"/>
            <a:ext cx="2077045" cy="259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2016-2020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16564" y="3720605"/>
            <a:ext cx="5293916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Расширение использования ИИ в различных сферах государственного управления. Рост инвестиций в разработку ИИ-решений.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570637" y="5214838"/>
            <a:ext cx="581521" cy="19050"/>
          </a:xfrm>
          <a:prstGeom prst="roundRect">
            <a:avLst>
              <a:gd name="adj" fmla="val 366346"/>
            </a:avLst>
          </a:prstGeom>
          <a:solidFill>
            <a:srgbClr val="C7C7D0"/>
          </a:solidFill>
          <a:ln/>
        </p:spPr>
      </p:sp>
      <p:sp>
        <p:nvSpPr>
          <p:cNvPr id="16" name="Shape 13"/>
          <p:cNvSpPr/>
          <p:nvPr/>
        </p:nvSpPr>
        <p:spPr>
          <a:xfrm>
            <a:off x="5215831" y="5037435"/>
            <a:ext cx="373857" cy="373857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336182" y="5099744"/>
            <a:ext cx="133152" cy="24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316563" y="5016599"/>
            <a:ext cx="2277070" cy="259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2021-настоящее время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316564" y="5375771"/>
            <a:ext cx="5293916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становится неотъемлемой частью государственных процессов. Разработка комплексных стратегий развития ИИ в государственном секторе.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746" y="372964"/>
            <a:ext cx="6595070" cy="423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292"/>
              </a:lnSpc>
            </a:pPr>
            <a:r>
              <a:rPr lang="en-US" sz="2625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Вызовы и возможности для развития ИИ</a:t>
            </a:r>
            <a:endParaRPr lang="en-US" sz="262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46" y="1067098"/>
            <a:ext cx="677168" cy="1083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57015" y="1202532"/>
            <a:ext cx="3621882" cy="211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Дефицит квалифицированных специалистов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57016" y="1495326"/>
            <a:ext cx="1035823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Необходимость в специалистах по ИИ в государственном секторе значительно превышает предложение на рынке труда.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46" y="2150666"/>
            <a:ext cx="677168" cy="10835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57015" y="2286100"/>
            <a:ext cx="1693068" cy="211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Недостаток данных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1357016" y="2578895"/>
            <a:ext cx="1035823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Качество и доступность данных для обучения систем ИИ являются важным фактором для их эффективного использования.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46" y="3234234"/>
            <a:ext cx="677168" cy="10835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57015" y="3369668"/>
            <a:ext cx="1910258" cy="211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Отсутствие стандартов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357016" y="3662462"/>
            <a:ext cx="1035823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Отсутствие единых стандартов для разработки и использования ИИ в государственном секторе создает сложности в интеграции различных систем.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46" y="4317802"/>
            <a:ext cx="677168" cy="10835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357015" y="4453236"/>
            <a:ext cx="2136577" cy="211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Потенциал для инноваций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357016" y="4746031"/>
            <a:ext cx="1035823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может привести к появлению новых инновационных решений, которые помогут решить актуальные проблемы государственного управления.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46" y="5401369"/>
            <a:ext cx="677168" cy="108356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57015" y="5536804"/>
            <a:ext cx="2266553" cy="211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Повышение эффективности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357016" y="5829598"/>
            <a:ext cx="1035823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может значительно повысить эффективность государственных услуг и снизить затраты на их предоставление.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8460" y="423367"/>
            <a:ext cx="11115080" cy="961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Вызовы и ограничения при внедрении больших данных и ИИ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38460" y="1692672"/>
            <a:ext cx="11115080" cy="49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Несмотря на множество преимуществ, внедрение больших данных и ИИ сопряжено с рядом вызовов и ограничений. Необходимо решать вопросы, связанные с безопасностью данных, приватностью, этикой, доступностью специалистов и ресурсами.</a:t>
            </a:r>
            <a:endParaRPr lang="en-US" sz="1208" dirty="0"/>
          </a:p>
        </p:txBody>
      </p:sp>
      <p:sp>
        <p:nvSpPr>
          <p:cNvPr id="4" name="Shape 2"/>
          <p:cNvSpPr/>
          <p:nvPr/>
        </p:nvSpPr>
        <p:spPr>
          <a:xfrm>
            <a:off x="6086475" y="2358033"/>
            <a:ext cx="19050" cy="4076601"/>
          </a:xfrm>
          <a:prstGeom prst="roundRect">
            <a:avLst>
              <a:gd name="adj" fmla="val 339198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5403553" y="2694583"/>
            <a:ext cx="538460" cy="19050"/>
          </a:xfrm>
          <a:prstGeom prst="roundRect">
            <a:avLst>
              <a:gd name="adj" fmla="val 339198"/>
            </a:avLst>
          </a:prstGeom>
          <a:solidFill>
            <a:srgbClr val="C7C7D0"/>
          </a:solidFill>
          <a:ln/>
        </p:spPr>
      </p:sp>
      <p:sp>
        <p:nvSpPr>
          <p:cNvPr id="6" name="Shape 4"/>
          <p:cNvSpPr/>
          <p:nvPr/>
        </p:nvSpPr>
        <p:spPr>
          <a:xfrm>
            <a:off x="5922963" y="2531070"/>
            <a:ext cx="346075" cy="34607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046589" y="2588717"/>
            <a:ext cx="98822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en-US" sz="17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792" dirty="0"/>
          </a:p>
        </p:txBody>
      </p:sp>
      <p:sp>
        <p:nvSpPr>
          <p:cNvPr id="8" name="Text 6"/>
          <p:cNvSpPr/>
          <p:nvPr/>
        </p:nvSpPr>
        <p:spPr>
          <a:xfrm>
            <a:off x="3255665" y="2511822"/>
            <a:ext cx="1994198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Безопасность данных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538460" y="2844404"/>
            <a:ext cx="4711403" cy="49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Защита данных от несанкционированного доступа и утечки информации.</a:t>
            </a:r>
            <a:endParaRPr lang="en-US" sz="1208" dirty="0"/>
          </a:p>
        </p:txBody>
      </p:sp>
      <p:sp>
        <p:nvSpPr>
          <p:cNvPr id="10" name="Shape 8"/>
          <p:cNvSpPr/>
          <p:nvPr/>
        </p:nvSpPr>
        <p:spPr>
          <a:xfrm>
            <a:off x="6249988" y="3463727"/>
            <a:ext cx="538460" cy="19050"/>
          </a:xfrm>
          <a:prstGeom prst="roundRect">
            <a:avLst>
              <a:gd name="adj" fmla="val 339198"/>
            </a:avLst>
          </a:prstGeom>
          <a:solidFill>
            <a:srgbClr val="C7C7D0"/>
          </a:solidFill>
          <a:ln/>
        </p:spPr>
      </p:sp>
      <p:sp>
        <p:nvSpPr>
          <p:cNvPr id="11" name="Shape 9"/>
          <p:cNvSpPr/>
          <p:nvPr/>
        </p:nvSpPr>
        <p:spPr>
          <a:xfrm>
            <a:off x="5922963" y="3300214"/>
            <a:ext cx="346075" cy="34607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035874" y="3357860"/>
            <a:ext cx="120253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en-US" sz="17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792" dirty="0"/>
          </a:p>
        </p:txBody>
      </p:sp>
      <p:sp>
        <p:nvSpPr>
          <p:cNvPr id="13" name="Text 11"/>
          <p:cNvSpPr/>
          <p:nvPr/>
        </p:nvSpPr>
        <p:spPr>
          <a:xfrm>
            <a:off x="6942138" y="3280966"/>
            <a:ext cx="1923058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Приватность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6942138" y="3613547"/>
            <a:ext cx="4711403" cy="49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Соответствие законодательству о защите персональных данных и уважение к частной жизни.</a:t>
            </a:r>
            <a:endParaRPr lang="en-US" sz="1208" dirty="0"/>
          </a:p>
        </p:txBody>
      </p:sp>
      <p:sp>
        <p:nvSpPr>
          <p:cNvPr id="15" name="Shape 13"/>
          <p:cNvSpPr/>
          <p:nvPr/>
        </p:nvSpPr>
        <p:spPr>
          <a:xfrm>
            <a:off x="5403553" y="4155976"/>
            <a:ext cx="538460" cy="19050"/>
          </a:xfrm>
          <a:prstGeom prst="roundRect">
            <a:avLst>
              <a:gd name="adj" fmla="val 339198"/>
            </a:avLst>
          </a:prstGeom>
          <a:solidFill>
            <a:srgbClr val="C7C7D0"/>
          </a:solidFill>
          <a:ln/>
        </p:spPr>
      </p:sp>
      <p:sp>
        <p:nvSpPr>
          <p:cNvPr id="16" name="Shape 14"/>
          <p:cNvSpPr/>
          <p:nvPr/>
        </p:nvSpPr>
        <p:spPr>
          <a:xfrm>
            <a:off x="5922963" y="3992463"/>
            <a:ext cx="346075" cy="34607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034385" y="4050109"/>
            <a:ext cx="123230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en-US" sz="17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792" dirty="0"/>
          </a:p>
        </p:txBody>
      </p:sp>
      <p:sp>
        <p:nvSpPr>
          <p:cNvPr id="18" name="Text 16"/>
          <p:cNvSpPr/>
          <p:nvPr/>
        </p:nvSpPr>
        <p:spPr>
          <a:xfrm>
            <a:off x="3326805" y="3973215"/>
            <a:ext cx="1923058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Этика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538460" y="4305796"/>
            <a:ext cx="4711403" cy="49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Ответственное использование данных для предотвращения дискриминации и неэтичных практик.</a:t>
            </a:r>
            <a:endParaRPr lang="en-US" sz="1208" dirty="0"/>
          </a:p>
        </p:txBody>
      </p:sp>
      <p:sp>
        <p:nvSpPr>
          <p:cNvPr id="20" name="Shape 18"/>
          <p:cNvSpPr/>
          <p:nvPr/>
        </p:nvSpPr>
        <p:spPr>
          <a:xfrm>
            <a:off x="6249988" y="4848225"/>
            <a:ext cx="538460" cy="19050"/>
          </a:xfrm>
          <a:prstGeom prst="roundRect">
            <a:avLst>
              <a:gd name="adj" fmla="val 339198"/>
            </a:avLst>
          </a:prstGeom>
          <a:solidFill>
            <a:srgbClr val="C7C7D0"/>
          </a:solidFill>
          <a:ln/>
        </p:spPr>
      </p:sp>
      <p:sp>
        <p:nvSpPr>
          <p:cNvPr id="21" name="Shape 19"/>
          <p:cNvSpPr/>
          <p:nvPr/>
        </p:nvSpPr>
        <p:spPr>
          <a:xfrm>
            <a:off x="5922963" y="4684713"/>
            <a:ext cx="346075" cy="34607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6032996" y="4742359"/>
            <a:ext cx="126008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en-US" sz="17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792" dirty="0"/>
          </a:p>
        </p:txBody>
      </p:sp>
      <p:sp>
        <p:nvSpPr>
          <p:cNvPr id="23" name="Text 21"/>
          <p:cNvSpPr/>
          <p:nvPr/>
        </p:nvSpPr>
        <p:spPr>
          <a:xfrm>
            <a:off x="6942137" y="4665464"/>
            <a:ext cx="2196307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Нехватка специалистов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6942138" y="4998045"/>
            <a:ext cx="4711403" cy="49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Поиск квалифицированных специалистов по работе с большими данными и ИИ.</a:t>
            </a:r>
            <a:endParaRPr lang="en-US" sz="1208" dirty="0"/>
          </a:p>
        </p:txBody>
      </p:sp>
      <p:sp>
        <p:nvSpPr>
          <p:cNvPr id="25" name="Shape 23"/>
          <p:cNvSpPr/>
          <p:nvPr/>
        </p:nvSpPr>
        <p:spPr>
          <a:xfrm>
            <a:off x="5403553" y="5540474"/>
            <a:ext cx="538460" cy="19050"/>
          </a:xfrm>
          <a:prstGeom prst="roundRect">
            <a:avLst>
              <a:gd name="adj" fmla="val 339198"/>
            </a:avLst>
          </a:prstGeom>
          <a:solidFill>
            <a:srgbClr val="C7C7D0"/>
          </a:solidFill>
          <a:ln/>
        </p:spPr>
      </p:sp>
      <p:sp>
        <p:nvSpPr>
          <p:cNvPr id="26" name="Shape 24"/>
          <p:cNvSpPr/>
          <p:nvPr/>
        </p:nvSpPr>
        <p:spPr>
          <a:xfrm>
            <a:off x="5922963" y="5376962"/>
            <a:ext cx="346075" cy="34607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033096" y="5434608"/>
            <a:ext cx="125809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en-US" sz="17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</a:t>
            </a:r>
            <a:endParaRPr lang="en-US" sz="1792" dirty="0"/>
          </a:p>
        </p:txBody>
      </p:sp>
      <p:sp>
        <p:nvSpPr>
          <p:cNvPr id="28" name="Text 26"/>
          <p:cNvSpPr/>
          <p:nvPr/>
        </p:nvSpPr>
        <p:spPr>
          <a:xfrm>
            <a:off x="3326805" y="5357714"/>
            <a:ext cx="1923058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Ресурсы</a:t>
            </a:r>
            <a:endParaRPr lang="en-US" sz="1500" dirty="0"/>
          </a:p>
        </p:txBody>
      </p:sp>
      <p:sp>
        <p:nvSpPr>
          <p:cNvPr id="29" name="Text 27"/>
          <p:cNvSpPr/>
          <p:nvPr/>
        </p:nvSpPr>
        <p:spPr>
          <a:xfrm>
            <a:off x="538460" y="5690294"/>
            <a:ext cx="4711403" cy="49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Инвестиции в оборудование, программное обеспечение и обучение для работы с данными и ИИ.</a:t>
            </a:r>
            <a:endParaRPr lang="en-US" sz="1208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939" y="718642"/>
            <a:ext cx="6436122" cy="1585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125"/>
              </a:lnSpc>
            </a:pPr>
            <a:r>
              <a:rPr lang="en-US" sz="3292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Примеры успешного применения ИИ в государственном секторе</a:t>
            </a:r>
            <a:endParaRPr lang="en-US" sz="3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91939" y="2557958"/>
            <a:ext cx="6436122" cy="3581400"/>
          </a:xfrm>
          <a:prstGeom prst="roundRect">
            <a:avLst>
              <a:gd name="adj" fmla="val 198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98289" y="2564308"/>
            <a:ext cx="6422728" cy="48617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768152" y="2672060"/>
            <a:ext cx="1799332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Страна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2911971" y="2672060"/>
            <a:ext cx="1796157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Сфера применения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5052616" y="2672060"/>
            <a:ext cx="1799332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Примеры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98289" y="3050481"/>
            <a:ext cx="6422728" cy="10275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768152" y="3158232"/>
            <a:ext cx="1799332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Сингапур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911971" y="3158232"/>
            <a:ext cx="1796157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Здравоохранение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52616" y="3158232"/>
            <a:ext cx="1799332" cy="812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Система ИИ для ранней диагностики рака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98289" y="4077991"/>
            <a:ext cx="6422728" cy="102750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768152" y="4185742"/>
            <a:ext cx="1799332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Великобритания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911971" y="4185742"/>
            <a:ext cx="1796157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Образование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052616" y="4185742"/>
            <a:ext cx="1799332" cy="812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Платформа ИИ для персонализации обучения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98289" y="5105500"/>
            <a:ext cx="6422728" cy="10275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768152" y="5213251"/>
            <a:ext cx="1799332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США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911971" y="5213251"/>
            <a:ext cx="1796157" cy="541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Правоохранительные органы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052616" y="5213251"/>
            <a:ext cx="1799332" cy="812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29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Система ИИ для анализа данных о преступлениях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6024" y="607914"/>
            <a:ext cx="6397923" cy="371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917"/>
              </a:lnSpc>
            </a:pPr>
            <a:r>
              <a:rPr lang="en-US" sz="2333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Будущее ИИ в государственном управлении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24" y="1157585"/>
            <a:ext cx="297160" cy="297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16025" y="1573609"/>
            <a:ext cx="1513086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Автоматизация задач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16024" y="1830586"/>
            <a:ext cx="6787952" cy="380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будет продолжать автоматизировать рутинные задачи в государственном секторе, высвобождая время сотрудников для решения более сложных задач.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24" y="2567384"/>
            <a:ext cx="297160" cy="2971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6025" y="2983409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Анализ данных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16024" y="3240385"/>
            <a:ext cx="6787952" cy="380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будет играть все более важную роль в анализе больших объемов данных, помогая принимать более обоснованные решения.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24" y="3977183"/>
            <a:ext cx="297160" cy="2971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16025" y="4393208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Цифровизация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16024" y="4650184"/>
            <a:ext cx="6787952" cy="380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будет способствовать дальнейшей цифровизации государственных услуг, делая их более доступными и удобными для граждан.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24" y="5386983"/>
            <a:ext cx="297160" cy="29716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16025" y="5803007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Сотрудничество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16024" y="6059984"/>
            <a:ext cx="6787952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Будет развиваться международное сотрудничество в области ИИ, чтобы делиться опытом и знаниями.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9007" y="368895"/>
            <a:ext cx="6681986" cy="837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92"/>
              </a:lnSpc>
            </a:pPr>
            <a:r>
              <a:rPr lang="en-US" sz="2625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Будущее больших данных и ИИ в цифровых технологиях управления</a:t>
            </a:r>
            <a:endParaRPr lang="en-US" sz="2625" dirty="0"/>
          </a:p>
        </p:txBody>
      </p:sp>
      <p:sp>
        <p:nvSpPr>
          <p:cNvPr id="4" name="Text 1"/>
          <p:cNvSpPr/>
          <p:nvPr/>
        </p:nvSpPr>
        <p:spPr>
          <a:xfrm>
            <a:off x="469007" y="1407219"/>
            <a:ext cx="6681986" cy="643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будущем большие данные и ИИ будут играть еще более важную роль в управлении. Они будут использоваться для создания умных городов, оптимизации производства, развития новых технологий и улучшения качества жизни.</a:t>
            </a:r>
            <a:endParaRPr lang="en-US" sz="1042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07" y="2201169"/>
            <a:ext cx="669925" cy="10719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39850" y="2335113"/>
            <a:ext cx="1675011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Умные города</a:t>
            </a:r>
            <a:endParaRPr lang="en-US" sz="1292" dirty="0"/>
          </a:p>
        </p:txBody>
      </p:sp>
      <p:sp>
        <p:nvSpPr>
          <p:cNvPr id="7" name="Text 3"/>
          <p:cNvSpPr/>
          <p:nvPr/>
        </p:nvSpPr>
        <p:spPr>
          <a:xfrm>
            <a:off x="1339850" y="2624832"/>
            <a:ext cx="5811143" cy="214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Оптимизация ресурсов, управление инфраструктурой, обеспечение безопасности.</a:t>
            </a:r>
            <a:endParaRPr lang="en-US" sz="1042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07" y="3273128"/>
            <a:ext cx="669925" cy="107195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339850" y="3407072"/>
            <a:ext cx="2674640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Интеллектуальное производство</a:t>
            </a:r>
            <a:endParaRPr lang="en-US" sz="1292" dirty="0"/>
          </a:p>
        </p:txBody>
      </p:sp>
      <p:sp>
        <p:nvSpPr>
          <p:cNvPr id="10" name="Text 5"/>
          <p:cNvSpPr/>
          <p:nvPr/>
        </p:nvSpPr>
        <p:spPr>
          <a:xfrm>
            <a:off x="1339850" y="3696792"/>
            <a:ext cx="5811143" cy="214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Автоматизация процессов, оптимизация ресурсов, повышение качества продукции.</a:t>
            </a:r>
            <a:endParaRPr lang="en-US" sz="1042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07" y="4345087"/>
            <a:ext cx="669925" cy="107195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339850" y="4479032"/>
            <a:ext cx="2416076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Разработка новых технологий</a:t>
            </a:r>
            <a:endParaRPr lang="en-US" sz="1292" dirty="0"/>
          </a:p>
        </p:txBody>
      </p:sp>
      <p:sp>
        <p:nvSpPr>
          <p:cNvPr id="13" name="Text 7"/>
          <p:cNvSpPr/>
          <p:nvPr/>
        </p:nvSpPr>
        <p:spPr>
          <a:xfrm>
            <a:off x="1339850" y="4768751"/>
            <a:ext cx="5811143" cy="214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Создание инноваций в сфере медицины, энергетики, транспорта и других отраслей.</a:t>
            </a:r>
            <a:endParaRPr lang="en-US" sz="1042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07" y="5417046"/>
            <a:ext cx="669925" cy="107195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339850" y="5550992"/>
            <a:ext cx="2255143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Повышение качества жизни</a:t>
            </a:r>
            <a:endParaRPr lang="en-US" sz="1292" dirty="0"/>
          </a:p>
        </p:txBody>
      </p:sp>
      <p:sp>
        <p:nvSpPr>
          <p:cNvPr id="16" name="Text 9"/>
          <p:cNvSpPr/>
          <p:nvPr/>
        </p:nvSpPr>
        <p:spPr>
          <a:xfrm>
            <a:off x="1339850" y="5840710"/>
            <a:ext cx="5811143" cy="214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Улучшение здравоохранения, образования, безопасности и других социальных сфер.</a:t>
            </a:r>
            <a:endParaRPr lang="en-US" sz="1042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964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8999" y="2436714"/>
            <a:ext cx="11074003" cy="998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917"/>
              </a:lnSpc>
            </a:pPr>
            <a:r>
              <a:rPr lang="en-US" sz="3125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Рекомендации для развития ИИ в государственном секторе</a:t>
            </a:r>
            <a:endParaRPr lang="en-US" sz="3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58998" y="3854252"/>
            <a:ext cx="359370" cy="3593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7388" y="3914081"/>
            <a:ext cx="102593" cy="23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78012" y="3854252"/>
            <a:ext cx="3103265" cy="249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Развитие кадрового потенциала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78012" y="4199533"/>
            <a:ext cx="4938217" cy="766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 инвестировать в образование и переподготовку специалистов по ИИ, чтобы удовлетворить потребности государственного сектора.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175871" y="3854252"/>
            <a:ext cx="359370" cy="3593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93148" y="3914081"/>
            <a:ext cx="124818" cy="23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694884" y="3854252"/>
            <a:ext cx="2398217" cy="249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Создание правовой базы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694884" y="4199533"/>
            <a:ext cx="4938217" cy="766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 разработать четкую правовую базу, регулирующую использование ИИ в государственном секторе, с учетом этических и правовых аспектов.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58998" y="5305623"/>
            <a:ext cx="359370" cy="3593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74688" y="5365453"/>
            <a:ext cx="127993" cy="23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78012" y="5305623"/>
            <a:ext cx="2848968" cy="249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Повышение доверия граждан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78012" y="5650905"/>
            <a:ext cx="4938217" cy="766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 повышать осведомленность граждан об ИИ и его преимуществах, чтобы создать доверие к его использованию в государственном секторе.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175871" y="5305623"/>
            <a:ext cx="359370" cy="3593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290072" y="5365453"/>
            <a:ext cx="130869" cy="23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694884" y="5305623"/>
            <a:ext cx="3576142" cy="249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Сотрудничество с частным сектором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694884" y="5650905"/>
            <a:ext cx="4938217" cy="766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 налаживать тесное сотрудничество с частным сектором для обмена опытом и создания инновационных ИИ-решений для государственного сектора.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7766" y="663179"/>
            <a:ext cx="6544468" cy="960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Этические аспекты использования больших данных и ИИ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37766" y="1854101"/>
            <a:ext cx="6544468" cy="737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Этические аспекты использования больших данных и ИИ вызывают много вопросов. Важно использовать эти технологии ответственно, учитывая вопросы приватности, дискриминации, прозрачности и подотчетности.</a:t>
            </a:r>
            <a:endParaRPr lang="en-US" sz="1208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66" y="2764532"/>
            <a:ext cx="384076" cy="3840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7766" y="3302199"/>
            <a:ext cx="1920776" cy="240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Приватность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537766" y="3634482"/>
            <a:ext cx="3156943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Защита персональных данных и уважение к частной жизни.</a:t>
            </a:r>
            <a:endParaRPr lang="en-US" sz="1208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194" y="2764532"/>
            <a:ext cx="384076" cy="3840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925194" y="3302199"/>
            <a:ext cx="1920776" cy="240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Справедливость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3925193" y="3634482"/>
            <a:ext cx="3157042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Избежание дискриминации и неравного доступа к услугам.</a:t>
            </a:r>
            <a:endParaRPr lang="en-US" sz="1208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66" y="4587181"/>
            <a:ext cx="384076" cy="38407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7766" y="5124847"/>
            <a:ext cx="1920776" cy="240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Прозрачность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537766" y="5457131"/>
            <a:ext cx="3156943" cy="737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Понятные алгоритмы и доступ к информации о том, как используются данные.</a:t>
            </a:r>
            <a:endParaRPr lang="en-US" sz="1208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194" y="4587181"/>
            <a:ext cx="384076" cy="38407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3925194" y="5124847"/>
            <a:ext cx="1920776" cy="240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Подотчетность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3925193" y="5457131"/>
            <a:ext cx="3157042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Ответственность за результаты использования данных и ИИ.</a:t>
            </a:r>
            <a:endParaRPr lang="en-US" sz="1208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790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4137" y="2415183"/>
            <a:ext cx="6976963" cy="494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3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83" b="0" i="0" u="none" strike="noStrike" kern="1200" cap="none" spc="0" normalizeH="0" baseline="0" noProof="0" dirty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Этические вопросы, связанные с ИИ</a:t>
            </a:r>
            <a:endParaRPr kumimoji="0" lang="en-US" sz="308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54137" y="3147319"/>
            <a:ext cx="5462786" cy="1431429"/>
          </a:xfrm>
          <a:prstGeom prst="roundRect">
            <a:avLst>
              <a:gd name="adj" fmla="val 46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18741" y="3311922"/>
            <a:ext cx="1979018" cy="247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Приватность</a:t>
            </a:r>
            <a:endParaRPr kumimoji="0" lang="en-US" sz="15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8741" y="3654227"/>
            <a:ext cx="5133578" cy="759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8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Использование ИИ может создавать угрозы для приватности граждан. Например, системы распознавания лиц могут использоваться для слежки за людьми.</a:t>
            </a:r>
            <a:endParaRPr kumimoji="0" lang="en-US" sz="120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75177" y="3147319"/>
            <a:ext cx="5462786" cy="1431429"/>
          </a:xfrm>
          <a:prstGeom prst="roundRect">
            <a:avLst>
              <a:gd name="adj" fmla="val 46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39781" y="3311922"/>
            <a:ext cx="1979018" cy="247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Предвзятость</a:t>
            </a:r>
            <a:endParaRPr kumimoji="0" lang="en-US" sz="15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39781" y="3654227"/>
            <a:ext cx="5133578" cy="759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8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Системы ИИ могут быть предвзятыми, если они обучаются на данных, которые отражают существующие социальные неравенства.</a:t>
            </a:r>
            <a:endParaRPr kumimoji="0" lang="en-US" sz="120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4137" y="4737001"/>
            <a:ext cx="5462786" cy="1684734"/>
          </a:xfrm>
          <a:prstGeom prst="roundRect">
            <a:avLst>
              <a:gd name="adj" fmla="val 39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18741" y="4901605"/>
            <a:ext cx="1979018" cy="247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Безопасность</a:t>
            </a:r>
            <a:endParaRPr kumimoji="0" lang="en-US" sz="15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18741" y="5243909"/>
            <a:ext cx="5133578" cy="1013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8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Использование ИИ может создавать новые риски для кибербезопасности. Например, злоумышленники могут использовать ИИ для создания более совершенных вредоносных программ.</a:t>
            </a:r>
            <a:endParaRPr kumimoji="0" lang="en-US" sz="120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75177" y="4737001"/>
            <a:ext cx="5462786" cy="1684734"/>
          </a:xfrm>
          <a:prstGeom prst="roundRect">
            <a:avLst>
              <a:gd name="adj" fmla="val 39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39781" y="4901605"/>
            <a:ext cx="1979018" cy="247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Ответственность</a:t>
            </a:r>
            <a:endParaRPr kumimoji="0" lang="en-US" sz="15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39781" y="5243910"/>
            <a:ext cx="5133578" cy="506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1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8" b="0" i="0" u="none" strike="noStrike" kern="1200" cap="none" spc="0" normalizeH="0" baseline="0" noProof="0" dirty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Возникает вопрос о том, кто несет ответственность за действия систем ИИ, которые могут привести к негативным последствиям.</a:t>
            </a:r>
            <a:endParaRPr kumimoji="0" lang="en-US" sz="120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79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03AC14-D452-37BB-E088-DAA3F8F21A94}"/>
              </a:ext>
            </a:extLst>
          </p:cNvPr>
          <p:cNvSpPr txBox="1"/>
          <p:nvPr/>
        </p:nvSpPr>
        <p:spPr>
          <a:xfrm>
            <a:off x="1214558" y="2900323"/>
            <a:ext cx="705055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государственных технологий и искусственного интеллекта - это сложный и многогранный процесс, который требует комплексного подхода.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E75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>
                <a:solidFill>
                  <a:srgbClr val="4E75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отенциал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ИИ для улучшения государственного управления и жизни граждан огромен.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E75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Правильное применение ИИ может привести к более эффективному, прозрачному и справедливому государству.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E75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AFD51-2E97-EAC8-7657-54A00C887EBF}"/>
              </a:ext>
            </a:extLst>
          </p:cNvPr>
          <p:cNvSpPr txBox="1"/>
          <p:nvPr/>
        </p:nvSpPr>
        <p:spPr>
          <a:xfrm>
            <a:off x="1214558" y="284928"/>
            <a:ext cx="10768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Первые выводы о МФК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ГосТех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 и ИИ»: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F389451-5DE4-0FC8-2A6E-EA191F992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11" y="1064577"/>
            <a:ext cx="3793724" cy="5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Введение в МФК: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 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15733BC7-285B-48E4-AA81-9B6ECC048D70}"/>
              </a:ext>
            </a:extLst>
          </p:cNvPr>
          <p:cNvSpPr/>
          <p:nvPr/>
        </p:nvSpPr>
        <p:spPr>
          <a:xfrm>
            <a:off x="1313896" y="5844665"/>
            <a:ext cx="10644325" cy="9162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современном мире технологии играют все более важную роль в функционировании государства. </a:t>
            </a:r>
            <a:endParaRPr lang="ru-RU" sz="1600" dirty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defTabSz="761970">
              <a:lnSpc>
                <a:spcPts val="2333"/>
              </a:lnSpc>
            </a:pPr>
            <a:r>
              <a:rPr lang="en-US" sz="1600" b="1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Искусственный</a:t>
            </a:r>
            <a:r>
              <a:rPr lang="en-US" sz="16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b="1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интеллект</a:t>
            </a:r>
            <a:r>
              <a:rPr lang="en-US" sz="16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(ИИ) 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становится неотъемлемой частью государственных процессов, преобразуя различные </a:t>
            </a:r>
            <a:r>
              <a:rPr lang="en-US" sz="16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сферы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здравоохранения до образования и правоохранительных органов.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EC02AFA-7CAC-F1BC-EB2A-B548C694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65" y="677862"/>
            <a:ext cx="6717656" cy="5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8F6B7C4C-058D-E1B9-3131-140819C6C820}"/>
              </a:ext>
            </a:extLst>
          </p:cNvPr>
          <p:cNvSpPr/>
          <p:nvPr/>
        </p:nvSpPr>
        <p:spPr>
          <a:xfrm>
            <a:off x="1313895" y="863614"/>
            <a:ext cx="3018407" cy="48524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современном мире большие данные и искусственный интеллект играют все более важную роль в управлении. </a:t>
            </a:r>
            <a:endParaRPr lang="ru-RU" sz="1600" dirty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600" dirty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Понимание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этих технологий и их возможностей позволит вам оптимизировать бизнес-процессы, принимать более эффективные решения и повысить свою конкурентоспособность.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121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Введение в тему № 1: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Большие данные и искусственный интеллект </a:t>
            </a:r>
            <a:b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цифровых технологиях управления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МФК: «Государственные технологии и искусственный интеллект» 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15733BC7-285B-48E4-AA81-9B6ECC048D70}"/>
              </a:ext>
            </a:extLst>
          </p:cNvPr>
          <p:cNvSpPr/>
          <p:nvPr/>
        </p:nvSpPr>
        <p:spPr>
          <a:xfrm>
            <a:off x="1207364" y="5548545"/>
            <a:ext cx="10884022" cy="12212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ru-RU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современном мире цифровых технологий управление бизнесом и различными процессами становится все более сложным и требует глубокого понимания огромных объемов данных. </a:t>
            </a:r>
          </a:p>
          <a:p>
            <a:pPr defTabSz="761970">
              <a:lnSpc>
                <a:spcPts val="2333"/>
              </a:lnSpc>
            </a:pPr>
            <a:r>
              <a:rPr lang="ru-RU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Искусственный интеллект (ИИ) и большие данные (Big Data) играют ключевую роль в этом процессе, предоставляя новые возможности для оптимизации, автоматизации и повышения эффективности.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3BB2CA3A-B5A4-6AE4-B2D0-A0FE30C6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64" y="837660"/>
            <a:ext cx="6139752" cy="45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8598118-43D7-D007-8A5E-468DDCFE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87" y="2597607"/>
            <a:ext cx="4651899" cy="27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9687" y="553442"/>
            <a:ext cx="5370017" cy="455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83"/>
              </a:lnSpc>
            </a:pPr>
            <a:r>
              <a:rPr lang="en-US" sz="2833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Что такое большие данные?</a:t>
            </a:r>
            <a:endParaRPr lang="en-US" sz="2833" dirty="0"/>
          </a:p>
        </p:txBody>
      </p:sp>
      <p:sp>
        <p:nvSpPr>
          <p:cNvPr id="4" name="Text 1"/>
          <p:cNvSpPr/>
          <p:nvPr/>
        </p:nvSpPr>
        <p:spPr>
          <a:xfrm>
            <a:off x="509687" y="1226939"/>
            <a:ext cx="6600627" cy="1164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Большие данные – это огромные объемы структурированных и неструктурированных данных, которые собираются из различных источников, таких как интернет, датчики, устройства, социальные сети, и другие. Эти данные могут быть сложными и разнородными, включая текстовую информацию, изображения, видео, аудиофайлы, финансовые показатели, демографические сведения и многое другое.</a:t>
            </a:r>
            <a:endParaRPr lang="en-US" sz="1125" dirty="0"/>
          </a:p>
        </p:txBody>
      </p:sp>
      <p:sp>
        <p:nvSpPr>
          <p:cNvPr id="5" name="Shape 2"/>
          <p:cNvSpPr/>
          <p:nvPr/>
        </p:nvSpPr>
        <p:spPr>
          <a:xfrm>
            <a:off x="509687" y="2719388"/>
            <a:ext cx="327620" cy="327620"/>
          </a:xfrm>
          <a:prstGeom prst="roundRect">
            <a:avLst>
              <a:gd name="adj" fmla="val 1867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0833" y="2773958"/>
            <a:ext cx="85229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708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1</a:t>
            </a:r>
            <a:endParaRPr lang="en-US" sz="1708" dirty="0"/>
          </a:p>
        </p:txBody>
      </p:sp>
      <p:sp>
        <p:nvSpPr>
          <p:cNvPr id="7" name="Text 4"/>
          <p:cNvSpPr/>
          <p:nvPr/>
        </p:nvSpPr>
        <p:spPr>
          <a:xfrm>
            <a:off x="982861" y="2719388"/>
            <a:ext cx="1820565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Объем данных</a:t>
            </a:r>
            <a:endParaRPr lang="en-US" sz="1417" dirty="0"/>
          </a:p>
        </p:txBody>
      </p:sp>
      <p:sp>
        <p:nvSpPr>
          <p:cNvPr id="8" name="Text 5"/>
          <p:cNvSpPr/>
          <p:nvPr/>
        </p:nvSpPr>
        <p:spPr>
          <a:xfrm>
            <a:off x="982861" y="3034208"/>
            <a:ext cx="6127453" cy="465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Большие данные характеризуются невероятным объемом – терабайты, петабайты, а иногда даже эксабайты информации.</a:t>
            </a:r>
            <a:endParaRPr lang="en-US" sz="1125" dirty="0"/>
          </a:p>
        </p:txBody>
      </p:sp>
      <p:sp>
        <p:nvSpPr>
          <p:cNvPr id="9" name="Shape 6"/>
          <p:cNvSpPr/>
          <p:nvPr/>
        </p:nvSpPr>
        <p:spPr>
          <a:xfrm>
            <a:off x="509687" y="3809504"/>
            <a:ext cx="327620" cy="327620"/>
          </a:xfrm>
          <a:prstGeom prst="roundRect">
            <a:avLst>
              <a:gd name="adj" fmla="val 1867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10593" y="3864074"/>
            <a:ext cx="125809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708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2</a:t>
            </a:r>
            <a:endParaRPr lang="en-US" sz="1708" dirty="0"/>
          </a:p>
        </p:txBody>
      </p:sp>
      <p:sp>
        <p:nvSpPr>
          <p:cNvPr id="11" name="Text 8"/>
          <p:cNvSpPr/>
          <p:nvPr/>
        </p:nvSpPr>
        <p:spPr>
          <a:xfrm>
            <a:off x="982861" y="3809504"/>
            <a:ext cx="1820565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Скорость данных</a:t>
            </a:r>
            <a:endParaRPr lang="en-US" sz="1417" dirty="0"/>
          </a:p>
        </p:txBody>
      </p:sp>
      <p:sp>
        <p:nvSpPr>
          <p:cNvPr id="12" name="Text 9"/>
          <p:cNvSpPr/>
          <p:nvPr/>
        </p:nvSpPr>
        <p:spPr>
          <a:xfrm>
            <a:off x="982861" y="4124325"/>
            <a:ext cx="6127453" cy="232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Данные поступают с большой скоростью, постоянно обновляясь и изменяясь.</a:t>
            </a:r>
            <a:endParaRPr lang="en-US" sz="1125" dirty="0"/>
          </a:p>
        </p:txBody>
      </p:sp>
      <p:sp>
        <p:nvSpPr>
          <p:cNvPr id="13" name="Shape 10"/>
          <p:cNvSpPr/>
          <p:nvPr/>
        </p:nvSpPr>
        <p:spPr>
          <a:xfrm>
            <a:off x="509687" y="4666655"/>
            <a:ext cx="327620" cy="327620"/>
          </a:xfrm>
          <a:prstGeom prst="roundRect">
            <a:avLst>
              <a:gd name="adj" fmla="val 1867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11287" y="4721225"/>
            <a:ext cx="124321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708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3</a:t>
            </a:r>
            <a:endParaRPr lang="en-US" sz="1708" dirty="0"/>
          </a:p>
        </p:txBody>
      </p:sp>
      <p:sp>
        <p:nvSpPr>
          <p:cNvPr id="15" name="Text 12"/>
          <p:cNvSpPr/>
          <p:nvPr/>
        </p:nvSpPr>
        <p:spPr>
          <a:xfrm>
            <a:off x="982861" y="4666655"/>
            <a:ext cx="2114153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Разнообразие данных</a:t>
            </a:r>
            <a:endParaRPr lang="en-US" sz="1417" dirty="0"/>
          </a:p>
        </p:txBody>
      </p:sp>
      <p:sp>
        <p:nvSpPr>
          <p:cNvPr id="16" name="Text 13"/>
          <p:cNvSpPr/>
          <p:nvPr/>
        </p:nvSpPr>
        <p:spPr>
          <a:xfrm>
            <a:off x="982861" y="4981476"/>
            <a:ext cx="6127453" cy="465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Данные могут быть структурированными (например, таблицы), неструктурированными (например, текстовые документы) или полуструктурированными (например, XML-файлы).</a:t>
            </a:r>
            <a:endParaRPr lang="en-US" sz="1125" dirty="0"/>
          </a:p>
        </p:txBody>
      </p:sp>
      <p:sp>
        <p:nvSpPr>
          <p:cNvPr id="17" name="Shape 14"/>
          <p:cNvSpPr/>
          <p:nvPr/>
        </p:nvSpPr>
        <p:spPr>
          <a:xfrm>
            <a:off x="509687" y="5756771"/>
            <a:ext cx="327620" cy="327620"/>
          </a:xfrm>
          <a:prstGeom prst="roundRect">
            <a:avLst>
              <a:gd name="adj" fmla="val 1867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06524" y="5811342"/>
            <a:ext cx="133945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708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4</a:t>
            </a:r>
            <a:endParaRPr lang="en-US" sz="1708" dirty="0"/>
          </a:p>
        </p:txBody>
      </p:sp>
      <p:sp>
        <p:nvSpPr>
          <p:cNvPr id="19" name="Text 16"/>
          <p:cNvSpPr/>
          <p:nvPr/>
        </p:nvSpPr>
        <p:spPr>
          <a:xfrm>
            <a:off x="982861" y="5756771"/>
            <a:ext cx="1820565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Верность данных</a:t>
            </a:r>
            <a:endParaRPr lang="en-US" sz="1417" dirty="0"/>
          </a:p>
        </p:txBody>
      </p:sp>
      <p:sp>
        <p:nvSpPr>
          <p:cNvPr id="20" name="Text 17"/>
          <p:cNvSpPr/>
          <p:nvPr/>
        </p:nvSpPr>
        <p:spPr>
          <a:xfrm>
            <a:off x="982861" y="6071593"/>
            <a:ext cx="6127453" cy="232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Важно, чтобы данные были достоверными и актуальными.</a:t>
            </a:r>
            <a:endParaRPr lang="en-US" sz="11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153" y="689471"/>
            <a:ext cx="10833695" cy="1212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792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Применение больших данных в управлении</a:t>
            </a:r>
            <a:endParaRPr lang="en-US" sz="3792" dirty="0"/>
          </a:p>
        </p:txBody>
      </p:sp>
      <p:sp>
        <p:nvSpPr>
          <p:cNvPr id="3" name="Text 1"/>
          <p:cNvSpPr/>
          <p:nvPr/>
        </p:nvSpPr>
        <p:spPr>
          <a:xfrm>
            <a:off x="679153" y="2290366"/>
            <a:ext cx="10833695" cy="931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Большие данные предоставляют ценную информацию для принятия решений в различных сферах управления: от оптимизации логистических цепочек до персонализации маркетинговых кампаний, от повышения эффективности производства до улучшения качества предоставляемых услуг.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679153" y="3633986"/>
            <a:ext cx="2425700" cy="303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Анализ данных</a:t>
            </a:r>
            <a:endParaRPr lang="en-US" sz="1875" dirty="0"/>
          </a:p>
        </p:txBody>
      </p:sp>
      <p:sp>
        <p:nvSpPr>
          <p:cNvPr id="5" name="Text 3"/>
          <p:cNvSpPr/>
          <p:nvPr/>
        </p:nvSpPr>
        <p:spPr>
          <a:xfrm>
            <a:off x="679153" y="4131171"/>
            <a:ext cx="3295154" cy="1862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Большие данные позволяют анализировать тренды, выявлять закономерности, предсказывать будущие события, а также идентифицировать ключевые факторы успеха.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4454128" y="3633986"/>
            <a:ext cx="2425700" cy="303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Автоматизация</a:t>
            </a:r>
            <a:endParaRPr lang="en-US" sz="1875" dirty="0"/>
          </a:p>
        </p:txBody>
      </p:sp>
      <p:sp>
        <p:nvSpPr>
          <p:cNvPr id="7" name="Text 5"/>
          <p:cNvSpPr/>
          <p:nvPr/>
        </p:nvSpPr>
        <p:spPr>
          <a:xfrm>
            <a:off x="4454129" y="4131171"/>
            <a:ext cx="3295154" cy="1862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Применение больших данных автоматизирует рутинные процессы, например, обработку запросов клиентов, планирование задач, контроль качества и управление рисками.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8229104" y="3633986"/>
            <a:ext cx="2425700" cy="303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Персонализация</a:t>
            </a:r>
            <a:endParaRPr lang="en-US" sz="1875" dirty="0"/>
          </a:p>
        </p:txBody>
      </p:sp>
      <p:sp>
        <p:nvSpPr>
          <p:cNvPr id="9" name="Text 7"/>
          <p:cNvSpPr/>
          <p:nvPr/>
        </p:nvSpPr>
        <p:spPr>
          <a:xfrm>
            <a:off x="8229105" y="4131171"/>
            <a:ext cx="3295154" cy="1862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Благодаря большим данным можно персонализировать предложения для клиентов, создавая индивидуальные маркетинговые кампании и предоставляя релевантную информацию.</a:t>
            </a:r>
            <a:endParaRPr lang="en-US" sz="1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3626" y="738287"/>
            <a:ext cx="9076829" cy="530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333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Искусственный интеллект в управлении</a:t>
            </a:r>
            <a:endParaRPr lang="en-US" sz="3333" dirty="0"/>
          </a:p>
        </p:txBody>
      </p:sp>
      <p:sp>
        <p:nvSpPr>
          <p:cNvPr id="3" name="Text 1"/>
          <p:cNvSpPr/>
          <p:nvPr/>
        </p:nvSpPr>
        <p:spPr>
          <a:xfrm>
            <a:off x="593626" y="1607543"/>
            <a:ext cx="11004748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Искусственный интеллект (ИИ) – это система, которая может имитировать интеллектуальное поведение, используя алгоритмы для анализа больших данных, обучения и принятия решений. ИИ применяется в различных областях управления: от автоматизации задач до создания интеллектуальных помощников, от анализа рисков до персонализации маркетинговых кампаний.</a:t>
            </a:r>
            <a:endParaRPr lang="en-US" sz="1333" dirty="0"/>
          </a:p>
        </p:txBody>
      </p:sp>
      <p:sp>
        <p:nvSpPr>
          <p:cNvPr id="4" name="Shape 2"/>
          <p:cNvSpPr/>
          <p:nvPr/>
        </p:nvSpPr>
        <p:spPr>
          <a:xfrm>
            <a:off x="593626" y="2612728"/>
            <a:ext cx="5417642" cy="1532930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69541" y="2788643"/>
            <a:ext cx="2328168" cy="265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Машинное обучение</a:t>
            </a:r>
            <a:endParaRPr lang="en-US" sz="1667" dirty="0"/>
          </a:p>
        </p:txBody>
      </p:sp>
      <p:sp>
        <p:nvSpPr>
          <p:cNvPr id="6" name="Text 4"/>
          <p:cNvSpPr/>
          <p:nvPr/>
        </p:nvSpPr>
        <p:spPr>
          <a:xfrm>
            <a:off x="769541" y="3155355"/>
            <a:ext cx="5065812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Машинное обучение позволяет алгоритмам самостоятельно учиться на больших данных, выявляя закономерности и предсказывая будущие события.</a:t>
            </a:r>
            <a:endParaRPr lang="en-US" sz="1333" dirty="0"/>
          </a:p>
        </p:txBody>
      </p:sp>
      <p:sp>
        <p:nvSpPr>
          <p:cNvPr id="7" name="Shape 5"/>
          <p:cNvSpPr/>
          <p:nvPr/>
        </p:nvSpPr>
        <p:spPr>
          <a:xfrm>
            <a:off x="6180832" y="2612728"/>
            <a:ext cx="5417642" cy="1532930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356747" y="2788643"/>
            <a:ext cx="2132112" cy="265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Глубокое обучение</a:t>
            </a:r>
            <a:endParaRPr lang="en-US" sz="1667" dirty="0"/>
          </a:p>
        </p:txBody>
      </p:sp>
      <p:sp>
        <p:nvSpPr>
          <p:cNvPr id="9" name="Text 7"/>
          <p:cNvSpPr/>
          <p:nvPr/>
        </p:nvSpPr>
        <p:spPr>
          <a:xfrm>
            <a:off x="6356747" y="3155355"/>
            <a:ext cx="5065812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Глубокое обучение является более сложной формой машинного обучения, которое использует искусственные нейронные сети для анализа сложных данных.</a:t>
            </a:r>
            <a:endParaRPr lang="en-US" sz="1333" dirty="0"/>
          </a:p>
        </p:txBody>
      </p:sp>
      <p:sp>
        <p:nvSpPr>
          <p:cNvPr id="10" name="Shape 8"/>
          <p:cNvSpPr/>
          <p:nvPr/>
        </p:nvSpPr>
        <p:spPr>
          <a:xfrm>
            <a:off x="593626" y="4315222"/>
            <a:ext cx="5417642" cy="1804393"/>
          </a:xfrm>
          <a:prstGeom prst="roundRect">
            <a:avLst>
              <a:gd name="adj" fmla="val 39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69541" y="4491137"/>
            <a:ext cx="3568998" cy="265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Обработка естественного языка</a:t>
            </a:r>
            <a:endParaRPr lang="en-US" sz="1667" dirty="0"/>
          </a:p>
        </p:txBody>
      </p:sp>
      <p:sp>
        <p:nvSpPr>
          <p:cNvPr id="12" name="Text 10"/>
          <p:cNvSpPr/>
          <p:nvPr/>
        </p:nvSpPr>
        <p:spPr>
          <a:xfrm>
            <a:off x="769541" y="4857849"/>
            <a:ext cx="5065812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Эта технология позволяет компьютерам понимать и обрабатывать человеческий язык, что важно для автоматизации общения с клиентами и анализа текстовых данных.</a:t>
            </a:r>
            <a:endParaRPr lang="en-US" sz="1333" dirty="0"/>
          </a:p>
        </p:txBody>
      </p:sp>
      <p:sp>
        <p:nvSpPr>
          <p:cNvPr id="13" name="Shape 11"/>
          <p:cNvSpPr/>
          <p:nvPr/>
        </p:nvSpPr>
        <p:spPr>
          <a:xfrm>
            <a:off x="6180832" y="4315222"/>
            <a:ext cx="5417642" cy="1804393"/>
          </a:xfrm>
          <a:prstGeom prst="roundRect">
            <a:avLst>
              <a:gd name="adj" fmla="val 39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56747" y="4491137"/>
            <a:ext cx="2514303" cy="265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Компьютерное зрение</a:t>
            </a:r>
            <a:endParaRPr lang="en-US" sz="1667" dirty="0"/>
          </a:p>
        </p:txBody>
      </p:sp>
      <p:sp>
        <p:nvSpPr>
          <p:cNvPr id="15" name="Text 13"/>
          <p:cNvSpPr/>
          <p:nvPr/>
        </p:nvSpPr>
        <p:spPr>
          <a:xfrm>
            <a:off x="6356747" y="4857849"/>
            <a:ext cx="5065812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Компьютерное зрение позволяет компьютерам "видеть" и анализировать изображения и видео, что важно для автоматизации контроля качества, распознавания лиц и анализа визуальных данных.</a:t>
            </a:r>
            <a:endParaRPr lang="en-US" sz="1333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84465" y="647403"/>
            <a:ext cx="6595070" cy="914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83"/>
              </a:lnSpc>
            </a:pPr>
            <a:r>
              <a:rPr lang="en-US" sz="2875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Примеры использования ИИ в управлении</a:t>
            </a:r>
            <a:endParaRPr lang="en-US" sz="2875" dirty="0"/>
          </a:p>
        </p:txBody>
      </p:sp>
      <p:sp>
        <p:nvSpPr>
          <p:cNvPr id="4" name="Text 1"/>
          <p:cNvSpPr/>
          <p:nvPr/>
        </p:nvSpPr>
        <p:spPr>
          <a:xfrm>
            <a:off x="5084465" y="1781970"/>
            <a:ext cx="6595070" cy="46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ИИ активно применяется в разных областях управления и приносит реальные результаты. Рассмотрим несколько конкретных примеров.</a:t>
            </a:r>
            <a:endParaRPr lang="en-US" sz="1125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65" y="2415183"/>
            <a:ext cx="732036" cy="117127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36072" y="2561531"/>
            <a:ext cx="3583881" cy="22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Автоматизация клиентского сервиса</a:t>
            </a:r>
            <a:endParaRPr lang="en-US" sz="1417" dirty="0"/>
          </a:p>
        </p:txBody>
      </p:sp>
      <p:sp>
        <p:nvSpPr>
          <p:cNvPr id="7" name="Text 3"/>
          <p:cNvSpPr/>
          <p:nvPr/>
        </p:nvSpPr>
        <p:spPr>
          <a:xfrm>
            <a:off x="6036072" y="2878138"/>
            <a:ext cx="5643463" cy="46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Чат-боты на основе ИИ могут автоматизировать ответы на часто задаваемые вопросы клиентов, создавая более быстрое и удобное обслуживание.</a:t>
            </a:r>
            <a:endParaRPr lang="en-US" sz="1125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65" y="3586461"/>
            <a:ext cx="732036" cy="131206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36072" y="3732808"/>
            <a:ext cx="2873970" cy="22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Предсказательная аналитика</a:t>
            </a:r>
            <a:endParaRPr lang="en-US" sz="1417" dirty="0"/>
          </a:p>
        </p:txBody>
      </p:sp>
      <p:sp>
        <p:nvSpPr>
          <p:cNvPr id="10" name="Text 5"/>
          <p:cNvSpPr/>
          <p:nvPr/>
        </p:nvSpPr>
        <p:spPr>
          <a:xfrm>
            <a:off x="6036072" y="4049415"/>
            <a:ext cx="5643463" cy="702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ИИ может анализировать исторические данные и предсказывать будущие тренды, помогая компаниям принимать более осведомленные решения о производстве, маркетинге и инвестициях.</a:t>
            </a:r>
            <a:endParaRPr lang="en-US" sz="1125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465" y="4898530"/>
            <a:ext cx="732036" cy="131206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36072" y="5044877"/>
            <a:ext cx="2054622" cy="22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Управление рисками</a:t>
            </a:r>
            <a:endParaRPr lang="en-US" sz="1417" dirty="0"/>
          </a:p>
        </p:txBody>
      </p:sp>
      <p:sp>
        <p:nvSpPr>
          <p:cNvPr id="13" name="Text 7"/>
          <p:cNvSpPr/>
          <p:nvPr/>
        </p:nvSpPr>
        <p:spPr>
          <a:xfrm>
            <a:off x="6036072" y="5361483"/>
            <a:ext cx="5643463" cy="702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ИИ может анализировать большие наборы данных для выявления потенциальных рисков и предотвращения негативных последствий в разных отраслях, например, в финансовой сфере.</a:t>
            </a:r>
            <a:endParaRPr lang="en-US" sz="11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7251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2997" y="2538710"/>
            <a:ext cx="9730085" cy="431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75"/>
              </a:lnSpc>
            </a:pPr>
            <a:r>
              <a:rPr lang="en-US" sz="2708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Преимущества использования больших данных и ИИ</a:t>
            </a:r>
            <a:endParaRPr lang="en-US" sz="2708" dirty="0"/>
          </a:p>
        </p:txBody>
      </p:sp>
      <p:sp>
        <p:nvSpPr>
          <p:cNvPr id="4" name="Text 1"/>
          <p:cNvSpPr/>
          <p:nvPr/>
        </p:nvSpPr>
        <p:spPr>
          <a:xfrm>
            <a:off x="482997" y="3176885"/>
            <a:ext cx="11226007" cy="22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Применение больших данных и ИИ в управлении приносит множество преимуществ, которые позволяют компаниям опережать конкурентов и достигать новых высот.</a:t>
            </a:r>
            <a:endParaRPr lang="en-US" sz="1083" dirty="0"/>
          </a:p>
        </p:txBody>
      </p:sp>
      <p:sp>
        <p:nvSpPr>
          <p:cNvPr id="5" name="Shape 2"/>
          <p:cNvSpPr/>
          <p:nvPr/>
        </p:nvSpPr>
        <p:spPr>
          <a:xfrm>
            <a:off x="482997" y="3552825"/>
            <a:ext cx="11226007" cy="2491582"/>
          </a:xfrm>
          <a:prstGeom prst="roundRect">
            <a:avLst>
              <a:gd name="adj" fmla="val 232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89347" y="3559175"/>
            <a:ext cx="11213307" cy="61972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627261" y="3648273"/>
            <a:ext cx="5327650" cy="22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Повышение эффективности</a:t>
            </a:r>
            <a:endParaRPr lang="en-US" sz="1083" dirty="0"/>
          </a:p>
        </p:txBody>
      </p:sp>
      <p:sp>
        <p:nvSpPr>
          <p:cNvPr id="8" name="Text 5"/>
          <p:cNvSpPr/>
          <p:nvPr/>
        </p:nvSpPr>
        <p:spPr>
          <a:xfrm>
            <a:off x="6237089" y="3648274"/>
            <a:ext cx="5327650" cy="441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Автоматизация процессов, оптимизация ресурсов, улучшение скорости и точности выполнения задач.</a:t>
            </a:r>
            <a:endParaRPr lang="en-US" sz="1083" dirty="0"/>
          </a:p>
        </p:txBody>
      </p:sp>
      <p:sp>
        <p:nvSpPr>
          <p:cNvPr id="9" name="Shape 6"/>
          <p:cNvSpPr/>
          <p:nvPr/>
        </p:nvSpPr>
        <p:spPr>
          <a:xfrm>
            <a:off x="489347" y="4178895"/>
            <a:ext cx="11213307" cy="61972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27261" y="4267994"/>
            <a:ext cx="5327650" cy="22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Принятие более осведомленных решений</a:t>
            </a:r>
            <a:endParaRPr lang="en-US" sz="1083" dirty="0"/>
          </a:p>
        </p:txBody>
      </p:sp>
      <p:sp>
        <p:nvSpPr>
          <p:cNvPr id="11" name="Text 8"/>
          <p:cNvSpPr/>
          <p:nvPr/>
        </p:nvSpPr>
        <p:spPr>
          <a:xfrm>
            <a:off x="6237089" y="4267994"/>
            <a:ext cx="5327650" cy="441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Анализ данных, выявление трендов, предсказание будущих событий, повышение точности прогнозов.</a:t>
            </a:r>
            <a:endParaRPr lang="en-US" sz="1083" dirty="0"/>
          </a:p>
        </p:txBody>
      </p:sp>
      <p:sp>
        <p:nvSpPr>
          <p:cNvPr id="12" name="Shape 9"/>
          <p:cNvSpPr/>
          <p:nvPr/>
        </p:nvSpPr>
        <p:spPr>
          <a:xfrm>
            <a:off x="489347" y="4798616"/>
            <a:ext cx="11213307" cy="61972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627261" y="4887714"/>
            <a:ext cx="5327650" cy="22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Улучшение клиентского сервиса</a:t>
            </a:r>
            <a:endParaRPr lang="en-US" sz="1083" dirty="0"/>
          </a:p>
        </p:txBody>
      </p:sp>
      <p:sp>
        <p:nvSpPr>
          <p:cNvPr id="14" name="Text 11"/>
          <p:cNvSpPr/>
          <p:nvPr/>
        </p:nvSpPr>
        <p:spPr>
          <a:xfrm>
            <a:off x="6237089" y="4887714"/>
            <a:ext cx="5327650" cy="441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Персонализация предложений, повышение уровня удовлетворенности клиентов, более быстрая и эффективная поддержка.</a:t>
            </a:r>
            <a:endParaRPr lang="en-US" sz="1083" dirty="0"/>
          </a:p>
        </p:txBody>
      </p:sp>
      <p:sp>
        <p:nvSpPr>
          <p:cNvPr id="15" name="Shape 12"/>
          <p:cNvSpPr/>
          <p:nvPr/>
        </p:nvSpPr>
        <p:spPr>
          <a:xfrm>
            <a:off x="489347" y="5418336"/>
            <a:ext cx="11213307" cy="61972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627261" y="5507434"/>
            <a:ext cx="5327650" cy="22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Создание новых продуктов и услуг</a:t>
            </a:r>
            <a:endParaRPr lang="en-US" sz="1083" dirty="0"/>
          </a:p>
        </p:txBody>
      </p:sp>
      <p:sp>
        <p:nvSpPr>
          <p:cNvPr id="17" name="Text 14"/>
          <p:cNvSpPr/>
          <p:nvPr/>
        </p:nvSpPr>
        <p:spPr>
          <a:xfrm>
            <a:off x="6237089" y="5507434"/>
            <a:ext cx="5327650" cy="441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Анализ трендов и потребностей рынка, разработка инновационных решений, повышение конкурентоспособности.</a:t>
            </a:r>
            <a:endParaRPr lang="en-US" sz="1083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58854" y="482204"/>
            <a:ext cx="6846293" cy="690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8"/>
              </a:lnSpc>
            </a:pPr>
            <a:r>
              <a:rPr lang="en-US" sz="2167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Вызовы и риски использования больших данных и ИИ</a:t>
            </a:r>
            <a:endParaRPr lang="en-US" sz="2167" dirty="0"/>
          </a:p>
        </p:txBody>
      </p:sp>
      <p:sp>
        <p:nvSpPr>
          <p:cNvPr id="4" name="Text 1"/>
          <p:cNvSpPr/>
          <p:nvPr/>
        </p:nvSpPr>
        <p:spPr>
          <a:xfrm>
            <a:off x="4958854" y="1338759"/>
            <a:ext cx="6846293" cy="353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8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Несмотря на огромный потенциал, использование больших данных и ИИ также сопряжено с рядом вызовов и рисков, которые нужно учитывать.</a:t>
            </a:r>
            <a:endParaRPr lang="en-US" sz="833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855" y="1816696"/>
            <a:ext cx="276324" cy="2763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58855" y="2203549"/>
            <a:ext cx="1607344" cy="172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083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Конфиденциальность</a:t>
            </a:r>
            <a:endParaRPr lang="en-US" sz="1083" dirty="0"/>
          </a:p>
        </p:txBody>
      </p:sp>
      <p:sp>
        <p:nvSpPr>
          <p:cNvPr id="7" name="Text 3"/>
          <p:cNvSpPr/>
          <p:nvPr/>
        </p:nvSpPr>
        <p:spPr>
          <a:xfrm>
            <a:off x="4958854" y="2442568"/>
            <a:ext cx="6846293" cy="353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8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Большие данные часто содержат личную информацию о людях, поэтому важно обеспечить безопасность и конфиденциальность данных.</a:t>
            </a:r>
            <a:endParaRPr lang="en-US" sz="833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855" y="3127772"/>
            <a:ext cx="276324" cy="27632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58855" y="3514626"/>
            <a:ext cx="1381819" cy="172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083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Безопасность</a:t>
            </a:r>
            <a:endParaRPr lang="en-US" sz="1083" dirty="0"/>
          </a:p>
        </p:txBody>
      </p:sp>
      <p:sp>
        <p:nvSpPr>
          <p:cNvPr id="10" name="Text 5"/>
          <p:cNvSpPr/>
          <p:nvPr/>
        </p:nvSpPr>
        <p:spPr>
          <a:xfrm>
            <a:off x="4958854" y="3753644"/>
            <a:ext cx="6846293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8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Необходимо защищать данные от несанкционированного доступа, взлома и кражи, а также от непреднамеренных потерь.</a:t>
            </a:r>
            <a:endParaRPr lang="en-US" sz="833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855" y="4262041"/>
            <a:ext cx="276324" cy="27632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958855" y="4648894"/>
            <a:ext cx="1381819" cy="172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083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Этика</a:t>
            </a:r>
            <a:endParaRPr lang="en-US" sz="1083" dirty="0"/>
          </a:p>
        </p:txBody>
      </p:sp>
      <p:sp>
        <p:nvSpPr>
          <p:cNvPr id="13" name="Text 7"/>
          <p:cNvSpPr/>
          <p:nvPr/>
        </p:nvSpPr>
        <p:spPr>
          <a:xfrm>
            <a:off x="4958854" y="4887913"/>
            <a:ext cx="6846293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8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Важно использовать большие данные и ИИ ответственно и этично, учитывая интересы всех заинтересованных сторон.</a:t>
            </a:r>
            <a:endParaRPr lang="en-US" sz="833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855" y="5396310"/>
            <a:ext cx="276324" cy="27632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958855" y="5783163"/>
            <a:ext cx="1381819" cy="172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083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Предвзятость</a:t>
            </a:r>
            <a:endParaRPr lang="en-US" sz="1083" dirty="0"/>
          </a:p>
        </p:txBody>
      </p:sp>
      <p:sp>
        <p:nvSpPr>
          <p:cNvPr id="16" name="Text 9"/>
          <p:cNvSpPr/>
          <p:nvPr/>
        </p:nvSpPr>
        <p:spPr>
          <a:xfrm>
            <a:off x="4958854" y="6022182"/>
            <a:ext cx="6846293" cy="353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8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ИИ-системы могут быть предвзятыми, если они обучаются на данных, которые содержат предвзятость. Важно проводить проверку на предвзятость и устранять ее.</a:t>
            </a:r>
            <a:endParaRPr lang="en-US" sz="833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03AC14-D452-37BB-E088-DAA3F8F21A94}"/>
              </a:ext>
            </a:extLst>
          </p:cNvPr>
          <p:cNvSpPr txBox="1"/>
          <p:nvPr/>
        </p:nvSpPr>
        <p:spPr>
          <a:xfrm>
            <a:off x="1212879" y="2838179"/>
            <a:ext cx="778907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Большие данные и ИИ предоставляют неограниченные возможности для управления в современном мире.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E75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Они помогают оптимизировать процессы, принимать более осведомленные решения и создавать инновационные решения.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ru-RU" dirty="0">
              <a:solidFill>
                <a:srgbClr val="4E75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Однако важно учитывать риски и вызовы, связанные с этой технологией, и использовать ее ответственно и этично.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AFD51-2E97-EAC8-7657-54A00C887EBF}"/>
              </a:ext>
            </a:extLst>
          </p:cNvPr>
          <p:cNvSpPr txBox="1"/>
          <p:nvPr/>
        </p:nvSpPr>
        <p:spPr>
          <a:xfrm>
            <a:off x="1083076" y="284928"/>
            <a:ext cx="11416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Первые выводы о теме № 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«Большие данные и искусственный интеллект в цифровых технологиях управления»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МФК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ГосТех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 и ИИ»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89C7C3A-B0D9-6592-BC2E-E9A84393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707" y="1512195"/>
            <a:ext cx="3462694" cy="519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9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5D0009AF-CA80-4463-84B6-89EF74EE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42" y="251276"/>
            <a:ext cx="11354540" cy="142243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Учебные вопросы темы №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1: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«Большие данные и искусственный интеллект в цифровых технологиях управления»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МФК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ГосТех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 и ИИ»</a:t>
            </a:r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F811AD5-7C74-4CBD-8D7B-2CF532175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больших данных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ресурс развития цифрового управления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FB634D3A-8B7F-4423-8316-E04FB4675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Методы и техники анализа больших данных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цифровом управлении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1DA91ECF-01AC-4A20-B63E-318125F733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5802" y="5011287"/>
            <a:ext cx="6967402" cy="6876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Программное обеспечение анализа больших данных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151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4065973" y="1522740"/>
            <a:ext cx="84071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больших данных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ресурс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цифрового управления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Большие данные и искусственный интеллект </a:t>
            </a:r>
            <a:b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цифровых технологиях управления</a:t>
            </a:r>
            <a:endParaRPr kumimoji="0" lang="ru-RU" altLang="ru-RU" sz="120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Учебный вопрос № 1. 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0E26853-3685-7B50-1845-1D086F36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99" y="2219418"/>
            <a:ext cx="3045040" cy="456756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6D40BD84-1191-3B5D-E6DD-3FCEE35E2402}"/>
              </a:ext>
            </a:extLst>
          </p:cNvPr>
          <p:cNvSpPr/>
          <p:nvPr/>
        </p:nvSpPr>
        <p:spPr>
          <a:xfrm>
            <a:off x="5124351" y="4121944"/>
            <a:ext cx="6515298" cy="12625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В современном мире, где данные стали новым золотом, анализ больших данных (Big Data) играет ключевую роль в развитии цифрового управления. </a:t>
            </a:r>
            <a:endParaRPr lang="ru-RU" sz="1208" dirty="0">
              <a:solidFill>
                <a:srgbClr val="3B3535"/>
              </a:solidFill>
              <a:latin typeface="Sora" pitchFamily="34" charset="0"/>
              <a:ea typeface="Sora" pitchFamily="34" charset="-122"/>
              <a:cs typeface="Sora" pitchFamily="34" charset="-120"/>
            </a:endParaRPr>
          </a:p>
          <a:p>
            <a:pPr defTabSz="761970">
              <a:lnSpc>
                <a:spcPts val="1958"/>
              </a:lnSpc>
            </a:pPr>
            <a:r>
              <a:rPr lang="en-US" sz="1208" dirty="0" err="1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Он</a:t>
            </a:r>
            <a:r>
              <a:rPr lang="en-US" sz="1208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 позволяет организациям получать ценные знания из огромных объемов данных, оптимизировать процессы, повышать эффективность и создавать новые возможности для роста.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953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Введение в МФК: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7680BB-567F-185A-944D-0C5755F26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40" y="816746"/>
            <a:ext cx="10913660" cy="5903650"/>
          </a:xfrm>
          <a:prstGeom prst="rect">
            <a:avLst/>
          </a:prstGeom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15733BC7-285B-48E4-AA81-9B6ECC048D70}"/>
              </a:ext>
            </a:extLst>
          </p:cNvPr>
          <p:cNvSpPr/>
          <p:nvPr/>
        </p:nvSpPr>
        <p:spPr>
          <a:xfrm>
            <a:off x="9912129" y="1178839"/>
            <a:ext cx="2191094" cy="3303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333"/>
              </a:lnSpc>
            </a:pPr>
            <a:r>
              <a:rPr lang="en-US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3"/>
              </a:rPr>
              <a:t>https://platform.gov.ru/</a:t>
            </a:r>
            <a:r>
              <a:rPr lang="ru-RU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5005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7462" y="382985"/>
            <a:ext cx="6645077" cy="916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583"/>
              </a:lnSpc>
            </a:pPr>
            <a:r>
              <a:rPr lang="en-US" sz="2875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Повышение эффективности принятия решений</a:t>
            </a:r>
            <a:endParaRPr lang="en-US" sz="2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87462" y="1664693"/>
            <a:ext cx="313333" cy="313333"/>
          </a:xfrm>
          <a:prstGeom prst="roundRect">
            <a:avLst>
              <a:gd name="adj" fmla="val 1867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00870" y="1711325"/>
            <a:ext cx="86419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939999" y="1664692"/>
            <a:ext cx="2454374" cy="228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Идентификация трендов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9998" y="1977232"/>
            <a:ext cx="6192540" cy="89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позволяет выявлять emerging trends, которые могут быть незаметны при ручном анализе. Это дает организациям конкурентное преимущество, позволяя им быстро реагировать на изменения рынка и принимать более эффективные решения.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87462" y="3164483"/>
            <a:ext cx="313333" cy="313333"/>
          </a:xfrm>
          <a:prstGeom prst="roundRect">
            <a:avLst>
              <a:gd name="adj" fmla="val 1867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78445" y="3211116"/>
            <a:ext cx="131267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39999" y="3164482"/>
            <a:ext cx="1832669" cy="228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Прогнозирование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39998" y="3477022"/>
            <a:ext cx="6192540" cy="668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На основе исторических данных и выявленных трендов можно прогнозировать будущие события. Это позволяет оптимизировать планирование и стратегическое управление, минимизировать риски и использовать доступные ресурсы более эффективно.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87462" y="4441429"/>
            <a:ext cx="313333" cy="313333"/>
          </a:xfrm>
          <a:prstGeom prst="roundRect">
            <a:avLst>
              <a:gd name="adj" fmla="val 1867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78346" y="4488061"/>
            <a:ext cx="131564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39999" y="4441428"/>
            <a:ext cx="1832669" cy="228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Персонализация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39998" y="4753968"/>
            <a:ext cx="6192540" cy="668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клиентах позволяет создавать персонализированные предложения и улучшать customer experience. Это повышает лояльность клиентов и увеличивает продажи.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87462" y="5718374"/>
            <a:ext cx="313333" cy="313333"/>
          </a:xfrm>
          <a:prstGeom prst="roundRect">
            <a:avLst>
              <a:gd name="adj" fmla="val 1867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77751" y="5765007"/>
            <a:ext cx="13265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39999" y="5718373"/>
            <a:ext cx="2414389" cy="228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Оптимизация процессов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39998" y="6030913"/>
            <a:ext cx="6192540" cy="445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позволяет выявлять узкие места и inefficiencies в бизнес-процессах, что дает возможность их оптимизировать и повысить эффективность.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470" y="620614"/>
            <a:ext cx="7630716" cy="61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791"/>
              </a:lnSpc>
            </a:pPr>
            <a:r>
              <a:rPr lang="en-US" sz="3833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Улучшение качества сервиса</a:t>
            </a:r>
            <a:endParaRPr lang="en-US" sz="3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1470" y="1698229"/>
            <a:ext cx="3326606" cy="612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917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Повышение качества обслуживания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1470" y="2496741"/>
            <a:ext cx="3326606" cy="3275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взаимодействии с клиентами позволяет определить, что является для них наиболее важным, и оптимизировать service experience. Например, анализ данных о часто задаваемых вопросах позволяет создать более эффективные FAQ, что сокращает время ожидания и повышает уровень удовлетворенности клиентов.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38452" y="1698229"/>
            <a:ext cx="3326606" cy="612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917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Проактивное решение проблем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38452" y="2496741"/>
            <a:ext cx="3326606" cy="2084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позволяет выявить потенциальные проблемы до того, как они станут критичными. Это дает возможность предпринять своевременные действия и предотвратить негативные последствия.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25433" y="1698229"/>
            <a:ext cx="3326606" cy="612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917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Интеллектуальные системы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25433" y="2496741"/>
            <a:ext cx="3326606" cy="3573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лежит в основе разработки интеллектуальных систем, которые могут автоматически решать рутинные задачи, улучшать качество обслуживания и повышать эффективность работы сотрудников. Например, чат-боты, работающие на основе анализа данных, могут отвечать на вопросы клиентов, предоставлять информацию и даже оформлять заказы.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1882" y="586085"/>
            <a:ext cx="8090992" cy="575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500"/>
              </a:lnSpc>
            </a:pPr>
            <a:r>
              <a:rPr lang="en-US" sz="3583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Развитие новых бизнес-моделей</a:t>
            </a:r>
            <a:endParaRPr lang="en-US" sz="3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11882" y="1510804"/>
            <a:ext cx="5396707" cy="2432943"/>
          </a:xfrm>
          <a:prstGeom prst="roundRect">
            <a:avLst>
              <a:gd name="adj" fmla="val 301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93056" y="1691977"/>
            <a:ext cx="5034359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Разработка персонализированных продуктов и услуг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056" y="2371924"/>
            <a:ext cx="5034359" cy="1118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7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потребностях и предпочтениях клиентов позволяет создавать персонализированные продукты и услуги, которые лучше отвечают их needs. Это повышает продажи и создает новые возможности для роста.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183412" y="1510804"/>
            <a:ext cx="5396707" cy="2432943"/>
          </a:xfrm>
          <a:prstGeom prst="roundRect">
            <a:avLst>
              <a:gd name="adj" fmla="val 301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64585" y="1691978"/>
            <a:ext cx="2724051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Новые бизнес-модели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364586" y="2084388"/>
            <a:ext cx="5034359" cy="1678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7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позволяет создавать совершенно новые бизнес-модели, которые ранее были невозможны. Например, создание новых продуктов и услуг, основанных на анализе данных, таких как персонализированные рекомендации, предиктивная аналитика, управление рисками, и др.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11882" y="4118570"/>
            <a:ext cx="5396707" cy="2153245"/>
          </a:xfrm>
          <a:prstGeom prst="roundRect">
            <a:avLst>
              <a:gd name="adj" fmla="val 341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93056" y="4299745"/>
            <a:ext cx="260221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Управление рисками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056" y="4692154"/>
            <a:ext cx="5034359" cy="1398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7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позволяет более эффективно управлять рисками. Например, анализ данных о предыдущих страховых случаях позволяет разработать более точные и персонализированные страховые предложения.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183412" y="4118570"/>
            <a:ext cx="5396707" cy="2153245"/>
          </a:xfrm>
          <a:prstGeom prst="roundRect">
            <a:avLst>
              <a:gd name="adj" fmla="val 341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364585" y="4299745"/>
            <a:ext cx="230058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Новые рынки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364586" y="4692155"/>
            <a:ext cx="5034359" cy="1118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7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открывает доступ к новым рынкам. Например, анализ данных о поведении потребителей в социальных сетях позволяет создавать более эффективные рекламные кампании и выходить на новые сегменты рынка.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0849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3803" y="2675831"/>
            <a:ext cx="5389860" cy="548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291"/>
              </a:lnSpc>
            </a:pPr>
            <a:r>
              <a:rPr lang="en-US" sz="3417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Управление ресурсами</a:t>
            </a:r>
            <a:endParaRPr lang="en-US" sz="34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03" y="3474641"/>
            <a:ext cx="3674765" cy="6671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0590" y="4391918"/>
            <a:ext cx="2918818" cy="274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Оптимизация логистики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0590" y="4766270"/>
            <a:ext cx="3341192" cy="13339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транспортных потоках позволяет оптимизировать логистические процессы, сократить время доставки, снизить затраты и повысить эффективность.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568" y="3474641"/>
            <a:ext cx="3674765" cy="6671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25355" y="4391918"/>
            <a:ext cx="2579291" cy="274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Управление запасами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425355" y="4766270"/>
            <a:ext cx="3341192" cy="1067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спросе и потреблении позволяет оптимизировать управление запасами, снизить потери и увеличить profit margin.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333" y="3474641"/>
            <a:ext cx="3674765" cy="6671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100119" y="4391918"/>
            <a:ext cx="2602012" cy="274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Энергоэффективность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8100119" y="4766270"/>
            <a:ext cx="3341192" cy="13339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потреблении энергии позволяет оптимизировать использование энергетических ресурсов, снизить затраты и уменьшить негативное воздействие на окружающую среду.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9294" y="554832"/>
            <a:ext cx="5938738" cy="657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5166"/>
              </a:lnSpc>
            </a:pPr>
            <a:r>
              <a:rPr lang="en-US" sz="4125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Развитие инноваций</a:t>
            </a:r>
            <a:endParaRPr lang="en-US" sz="4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99294" y="1511796"/>
            <a:ext cx="6221413" cy="4791273"/>
          </a:xfrm>
          <a:prstGeom prst="roundRect">
            <a:avLst>
              <a:gd name="adj" fmla="val 175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644" y="1518146"/>
            <a:ext cx="6208713" cy="5720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05371" y="1644353"/>
            <a:ext cx="2701727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4012902" y="1644353"/>
            <a:ext cx="2701727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Развитие инноваций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05644" y="2090242"/>
            <a:ext cx="6208713" cy="89177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05371" y="2216448"/>
            <a:ext cx="2701727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Выявление новых трендов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12902" y="2216448"/>
            <a:ext cx="2701727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Создание новых продуктов и услуг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05644" y="2982020"/>
            <a:ext cx="6208713" cy="15311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05371" y="3108226"/>
            <a:ext cx="2701727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Понимание потребностей клиентов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012902" y="3108226"/>
            <a:ext cx="2701727" cy="1278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Разработка инновационных решений для удовлетворения потребностей клиентов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05644" y="4513164"/>
            <a:ext cx="6208713" cy="89177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05371" y="4639369"/>
            <a:ext cx="2701727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Прогнозирование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012902" y="4639370"/>
            <a:ext cx="2701727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Планирование и развитие инновационных проектов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05644" y="5404942"/>
            <a:ext cx="6208713" cy="89177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05371" y="5531148"/>
            <a:ext cx="2701727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Идентификация новых возможностей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012902" y="5531148"/>
            <a:ext cx="2701727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Создание новых рынков и бизнес-моделей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0460" y="743645"/>
            <a:ext cx="6398319" cy="47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667"/>
              </a:lnSpc>
            </a:pPr>
            <a:r>
              <a:rPr lang="en-US" sz="2958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Создание цифровых двойников</a:t>
            </a:r>
            <a:endParaRPr lang="en-US" sz="2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05346" y="1428453"/>
            <a:ext cx="19050" cy="4685804"/>
          </a:xfrm>
          <a:prstGeom prst="roundRect">
            <a:avLst>
              <a:gd name="adj" fmla="val 315283"/>
            </a:avLst>
          </a:prstGeom>
          <a:solidFill>
            <a:srgbClr val="BBC2DC"/>
          </a:solidFill>
          <a:ln/>
        </p:spPr>
      </p:sp>
      <p:sp>
        <p:nvSpPr>
          <p:cNvPr id="5" name="Shape 2"/>
          <p:cNvSpPr/>
          <p:nvPr/>
        </p:nvSpPr>
        <p:spPr>
          <a:xfrm>
            <a:off x="856656" y="1740594"/>
            <a:ext cx="500459" cy="19050"/>
          </a:xfrm>
          <a:prstGeom prst="roundRect">
            <a:avLst>
              <a:gd name="adj" fmla="val 315283"/>
            </a:avLst>
          </a:prstGeom>
          <a:solidFill>
            <a:srgbClr val="BBC2DC"/>
          </a:solidFill>
          <a:ln/>
        </p:spPr>
      </p:sp>
      <p:sp>
        <p:nvSpPr>
          <p:cNvPr id="6" name="Shape 3"/>
          <p:cNvSpPr/>
          <p:nvPr/>
        </p:nvSpPr>
        <p:spPr>
          <a:xfrm>
            <a:off x="554038" y="1589286"/>
            <a:ext cx="321668" cy="321668"/>
          </a:xfrm>
          <a:prstGeom prst="roundRect">
            <a:avLst>
              <a:gd name="adj" fmla="val 18672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70421" y="1637208"/>
            <a:ext cx="88801" cy="225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1501379" y="1571427"/>
            <a:ext cx="1881584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Создание модели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1501379" y="1892300"/>
            <a:ext cx="5618163" cy="457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Сбор данных об объекте, который будет моделироваться, включая его структуру, функционирование и поведение.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56656" y="2947789"/>
            <a:ext cx="500459" cy="19050"/>
          </a:xfrm>
          <a:prstGeom prst="roundRect">
            <a:avLst>
              <a:gd name="adj" fmla="val 315283"/>
            </a:avLst>
          </a:prstGeom>
          <a:solidFill>
            <a:srgbClr val="BBC2DC"/>
          </a:solidFill>
          <a:ln/>
        </p:spPr>
      </p:sp>
      <p:sp>
        <p:nvSpPr>
          <p:cNvPr id="11" name="Shape 8"/>
          <p:cNvSpPr/>
          <p:nvPr/>
        </p:nvSpPr>
        <p:spPr>
          <a:xfrm>
            <a:off x="554038" y="2796481"/>
            <a:ext cx="321668" cy="321668"/>
          </a:xfrm>
          <a:prstGeom prst="roundRect">
            <a:avLst>
              <a:gd name="adj" fmla="val 18672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7403" y="2844403"/>
            <a:ext cx="134838" cy="225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501379" y="2778621"/>
            <a:ext cx="1881584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Моделирование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501379" y="3099494"/>
            <a:ext cx="5618163" cy="457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Создание digital twin объекта на основе собранных данных. Модель может быть статической или динамической, в зависимости от целей моделирования.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56656" y="4154983"/>
            <a:ext cx="500459" cy="19050"/>
          </a:xfrm>
          <a:prstGeom prst="roundRect">
            <a:avLst>
              <a:gd name="adj" fmla="val 315283"/>
            </a:avLst>
          </a:prstGeom>
          <a:solidFill>
            <a:srgbClr val="BBC2DC"/>
          </a:solidFill>
          <a:ln/>
        </p:spPr>
      </p:sp>
      <p:sp>
        <p:nvSpPr>
          <p:cNvPr id="16" name="Shape 13"/>
          <p:cNvSpPr/>
          <p:nvPr/>
        </p:nvSpPr>
        <p:spPr>
          <a:xfrm>
            <a:off x="554038" y="4003675"/>
            <a:ext cx="321668" cy="321668"/>
          </a:xfrm>
          <a:prstGeom prst="roundRect">
            <a:avLst>
              <a:gd name="adj" fmla="val 18672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7303" y="4051597"/>
            <a:ext cx="135037" cy="225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501379" y="3985816"/>
            <a:ext cx="1881584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Анализ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501379" y="4306689"/>
            <a:ext cx="5618163" cy="457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данных, полученных в процессе моделирования, для выявления проблем, оптимизации процесса и предсказания возможных сценариев.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856656" y="5362178"/>
            <a:ext cx="500459" cy="19050"/>
          </a:xfrm>
          <a:prstGeom prst="roundRect">
            <a:avLst>
              <a:gd name="adj" fmla="val 315283"/>
            </a:avLst>
          </a:prstGeom>
          <a:solidFill>
            <a:srgbClr val="BBC2DC"/>
          </a:solidFill>
          <a:ln/>
        </p:spPr>
      </p:sp>
      <p:sp>
        <p:nvSpPr>
          <p:cNvPr id="21" name="Shape 18"/>
          <p:cNvSpPr/>
          <p:nvPr/>
        </p:nvSpPr>
        <p:spPr>
          <a:xfrm>
            <a:off x="554038" y="5210869"/>
            <a:ext cx="321668" cy="321668"/>
          </a:xfrm>
          <a:prstGeom prst="roundRect">
            <a:avLst>
              <a:gd name="adj" fmla="val 18672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46807" y="5258792"/>
            <a:ext cx="136128" cy="225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501379" y="5193010"/>
            <a:ext cx="1881584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Использование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501379" y="5513884"/>
            <a:ext cx="5618163" cy="457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Применение digital twin для оптимизации процессов, управления рисками, развития новых продуктов и услуг, обучения и др.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92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83460" y="323255"/>
            <a:ext cx="6797080" cy="773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042"/>
              </a:lnSpc>
            </a:pPr>
            <a:r>
              <a:rPr lang="en-US" sz="2417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Анализ данных в сфере здравоохранения</a:t>
            </a:r>
            <a:endParaRPr lang="en-US" sz="24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60" y="1272878"/>
            <a:ext cx="293886" cy="2938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983460" y="1684239"/>
            <a:ext cx="2750046" cy="19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2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Персонализированная медицина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983460" y="1947962"/>
            <a:ext cx="6797080" cy="376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позволяет персонализировать лечение, учитывая индивидуальные особенности каждого пациента.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460" y="2676823"/>
            <a:ext cx="293886" cy="2938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83460" y="3088184"/>
            <a:ext cx="1665982" cy="19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2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Ранняя диагностика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983460" y="3351907"/>
            <a:ext cx="6797080" cy="376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пациентах позволяет выявлять риски заболеваний на ранних стадиях, что позволяет своевременно начать лечение и повысить шансы на выздоровление.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460" y="4080769"/>
            <a:ext cx="293886" cy="2938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983460" y="4492129"/>
            <a:ext cx="2037953" cy="19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2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Оптимизация процессов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983460" y="4755853"/>
            <a:ext cx="6797080" cy="376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позволяет оптимизировать процессы в здравоохранении, сократить время ожидания, улучшить качество обслуживания и повысить эффективность лечения.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460" y="5484714"/>
            <a:ext cx="293886" cy="29388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983460" y="5896074"/>
            <a:ext cx="2275086" cy="19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2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Разработка новых лекарств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983460" y="6159798"/>
            <a:ext cx="6797080" cy="376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больших данных играет важную роль в разработке новых лекарств и терапевтических методов, позволяя выявить перспективные мишени и ускорить клинические исследования.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0044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1182" y="2657376"/>
            <a:ext cx="8272562" cy="527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125"/>
              </a:lnSpc>
            </a:pPr>
            <a:r>
              <a:rPr lang="en-US" sz="3292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Анализ данных в сфере образования</a:t>
            </a:r>
            <a:endParaRPr lang="en-US" sz="3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61182" y="3605709"/>
            <a:ext cx="360759" cy="360759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1753" y="3659485"/>
            <a:ext cx="99517" cy="253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82279" y="3605709"/>
            <a:ext cx="365511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Персонализированное обучение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82279" y="3965575"/>
            <a:ext cx="4933553" cy="76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о прогрессе учащихся позволяет создавать персонализированные планы обучения, которые учитывают индивидуальные особенности каждого ученика.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176170" y="3605709"/>
            <a:ext cx="360759" cy="360759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80944" y="3659485"/>
            <a:ext cx="151110" cy="253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697266" y="3605709"/>
            <a:ext cx="3443585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Оптимизация учебных планов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697266" y="3965575"/>
            <a:ext cx="4933553" cy="76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позволяет оптимизировать учебные планы, делая их более эффективными и релевантными современным требованиям.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61182" y="5075734"/>
            <a:ext cx="360759" cy="360759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5857" y="5129510"/>
            <a:ext cx="151408" cy="253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82278" y="5075734"/>
            <a:ext cx="3765947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Оценка эффективности обучения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82279" y="5435600"/>
            <a:ext cx="4933553" cy="76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позволяет оценить эффективность обучения, выявить сильные и слабые стороны учебного процесса и внести необходимые коррективы.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176170" y="5075734"/>
            <a:ext cx="360759" cy="360759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280150" y="5129510"/>
            <a:ext cx="152698" cy="253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195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697266" y="5075734"/>
            <a:ext cx="4164211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Разработка новых методов обучения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697266" y="5435600"/>
            <a:ext cx="4933553" cy="76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Анализ данных позволяет разработать новые методы обучения, которые более эффективно задействуют современные технологии и учитывают изменения в образовательной среде.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5193" y="566738"/>
            <a:ext cx="6449616" cy="1099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291"/>
              </a:lnSpc>
            </a:pPr>
            <a:r>
              <a:rPr lang="en-US" sz="3458" dirty="0">
                <a:solidFill>
                  <a:srgbClr val="1F1E1E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Этические аспекты анализа больших данных</a:t>
            </a:r>
            <a:endParaRPr lang="en-US" sz="3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85193" y="1917403"/>
            <a:ext cx="6449616" cy="1257300"/>
          </a:xfrm>
          <a:prstGeom prst="roundRect">
            <a:avLst>
              <a:gd name="adj" fmla="val 558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8726" y="2090936"/>
            <a:ext cx="3502124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Конфиденциальность данных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726" y="2466181"/>
            <a:ext cx="6102548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Важно обеспечить защиту личных данных и использовать их только в соответствии с законодательством и этическими нормами.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5193" y="3341886"/>
            <a:ext cx="6449616" cy="1524794"/>
          </a:xfrm>
          <a:prstGeom prst="roundRect">
            <a:avLst>
              <a:gd name="adj" fmla="val 4606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58726" y="3515419"/>
            <a:ext cx="3083024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Прозрачность алгоритмов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8726" y="3890665"/>
            <a:ext cx="6102548" cy="802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Алгоритмы анализа больших данных должны быть прозрачными и понятными, чтобы обеспечить доверие к их результатам и исключить возможность предвзятости.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5193" y="5033863"/>
            <a:ext cx="6449616" cy="1257300"/>
          </a:xfrm>
          <a:prstGeom prst="roundRect">
            <a:avLst>
              <a:gd name="adj" fmla="val 558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58726" y="5207397"/>
            <a:ext cx="2199978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708" dirty="0">
                <a:solidFill>
                  <a:srgbClr val="3B353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Ответственность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8726" y="5582643"/>
            <a:ext cx="6102548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B3535"/>
                </a:solidFill>
                <a:latin typeface="Sora" pitchFamily="34" charset="0"/>
                <a:ea typeface="Sora" pitchFamily="34" charset="-122"/>
                <a:cs typeface="Sora" pitchFamily="34" charset="-120"/>
              </a:rPr>
              <a:t>Необходимо обеспечить ответственность за использование данных, чтобы исключить возможность злоупотреблений и негативных последствий.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1137721" y="1908651"/>
            <a:ext cx="6624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Методы и техники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анализа больших данных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Большие данные и искусственный интеллект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цифровых технологиях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 2. 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F5DB6CEF-037C-63F5-6AAF-18C2C6E371BB}"/>
              </a:ext>
            </a:extLst>
          </p:cNvPr>
          <p:cNvSpPr/>
          <p:nvPr/>
        </p:nvSpPr>
        <p:spPr>
          <a:xfrm>
            <a:off x="1229043" y="4798747"/>
            <a:ext cx="6441678" cy="1885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больших данных (Big Data) играет ключевую роль в цифровом управлении, предоставляя ценные сведения для принятия стратегических решений. Разнообразные методы и техники анализа позволяют извлекать скрытые закономерности, прогнозировать тренды, оптимизировать процессы и персонализировать взаимодействие с клиентами. В этом материале мы рассмотрим основные методы и техники анализа больших данных в контексте цифрового управления.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9909DA7E-4CC3-41CE-11D5-A2D394979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924" y="727484"/>
            <a:ext cx="3971277" cy="59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2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431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017" y="2370633"/>
            <a:ext cx="11007428" cy="485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92"/>
              </a:lnSpc>
            </a:pPr>
            <a:r>
              <a:rPr lang="en-US" sz="3042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Роль больших данных в цифровых технологиях управления</a:t>
            </a:r>
            <a:endParaRPr lang="en-US" sz="3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544017" y="3089573"/>
            <a:ext cx="11103968" cy="746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Большие данные дают компаниям доступ к огромному количеству информации о клиентах, рынках и бизнес-операциях. Эта информация может быть использована для выявления тенденций, предсказания будущего, персонализации услуг, оптимизации операций, автоматизации задач и повышения эффективности работы.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44017" y="4185445"/>
            <a:ext cx="349746" cy="34974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68933" y="4243686"/>
            <a:ext cx="99814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8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49140" y="4185444"/>
            <a:ext cx="1943199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Анализ данных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49139" y="4521597"/>
            <a:ext cx="4969173" cy="497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Идентификация ключевых трендов и паттернов для принятия оптимальных решений.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173689" y="4185445"/>
            <a:ext cx="349746" cy="34974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287790" y="4243686"/>
            <a:ext cx="121543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8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678811" y="4185444"/>
            <a:ext cx="2109788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Персонализация услуг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678811" y="4521597"/>
            <a:ext cx="4969173" cy="497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Построение индивидуального опыта для каждого клиента с помощью данных о их предпочтениях и поведении.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44017" y="5349280"/>
            <a:ext cx="349746" cy="34974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6631" y="5407521"/>
            <a:ext cx="124519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8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49139" y="5349280"/>
            <a:ext cx="2461022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Улучшение обслуживания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49139" y="5685433"/>
            <a:ext cx="4969173" cy="746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Повышение качества и эффективности услуг путем прогнозирования спроса, выявления проблем и оптимизации процессов.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173689" y="5349280"/>
            <a:ext cx="349746" cy="34974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284813" y="5407521"/>
            <a:ext cx="127397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8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678811" y="5349280"/>
            <a:ext cx="2062559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Разработка стратегии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678811" y="5685433"/>
            <a:ext cx="4969173" cy="497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Создание успешной стратегии, основанной на данных о рынке, конкурентах и потребителях.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0031" y="1012825"/>
            <a:ext cx="6703418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5041"/>
              </a:lnSpc>
            </a:pPr>
            <a:r>
              <a:rPr lang="en-US" sz="4042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Сбор и подготовка данных</a:t>
            </a:r>
            <a:endParaRPr lang="en-US" sz="4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0031" y="2170014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Источники данных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0031" y="2697163"/>
            <a:ext cx="3249018" cy="296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Источники данных в цифровом управлении многочисленны и разнообразны. К ним относятся: веб-сайты, мобильные приложения, социальные сети, системы CRM, IoT-устройства, аналитические платформы, базы данных и другие источники.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77246" y="2170014"/>
            <a:ext cx="2639616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Обработка и очистка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77246" y="2697163"/>
            <a:ext cx="3249018" cy="296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Данные, полученные из различных источников, необходимо очистить, структурировать и привести к единому формату. Это включает в себя: удаление дубликатов, обработку пропусков, преобразование типов данных, нормализацию и агрегацию.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34462" y="2170014"/>
            <a:ext cx="2723853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Подготовка к анализу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34462" y="2697163"/>
            <a:ext cx="3249018" cy="26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После обработки и очистки данные готовятся к анализу. Это может включать в себя: выбор соответствующих переменных, создание новых признаков, преобразование категориальных переменных, выбор модели и алгоритмов.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81786" y="518617"/>
            <a:ext cx="3641923" cy="455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583"/>
              </a:lnSpc>
            </a:pPr>
            <a:r>
              <a:rPr lang="en-US" sz="2833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Методы анализа</a:t>
            </a:r>
            <a:endParaRPr lang="en-US" sz="2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081786" y="1356122"/>
            <a:ext cx="327719" cy="327719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198666" y="1410693"/>
            <a:ext cx="93960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55159" y="1356122"/>
            <a:ext cx="2085479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Статистический анализ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55159" y="1670944"/>
            <a:ext cx="6127056" cy="931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25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Статистические методы применяются для описания и анализа данных, выявления закономерностей, проверки гипотез и прогнозирования. Включают в себя: регрессионный анализ, дисперсионный анализ, корреляционный анализ, факторный анализ.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1786" y="2912270"/>
            <a:ext cx="327719" cy="327719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184577" y="2966839"/>
            <a:ext cx="122138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555159" y="2912269"/>
            <a:ext cx="1882676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Машинное обучение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555159" y="3227090"/>
            <a:ext cx="6127056" cy="69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25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Методы машинного обучения позволяют создавать модели, которые могут обучаться на данных и делать прогнозы. Ключевые алгоритмы: регрессия, классификация, кластеризация, деревья решений, нейронные сети.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081786" y="4235451"/>
            <a:ext cx="327719" cy="327719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185370" y="4290020"/>
            <a:ext cx="120551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555159" y="4235450"/>
            <a:ext cx="1862633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Текстовая аналитика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555159" y="4550271"/>
            <a:ext cx="6127056" cy="69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25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Текстовая аналитика позволяет извлекать информацию из текстовых данных. Методы: лемматизация, стемминг, топик-моделирование, анализ настроений, обработка естественного языка.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081786" y="5558632"/>
            <a:ext cx="327719" cy="327719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183882" y="5613202"/>
            <a:ext cx="123528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555158" y="5558632"/>
            <a:ext cx="1967707" cy="227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Визуализация данных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555159" y="5873452"/>
            <a:ext cx="6127056" cy="465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25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Визуализация данных позволяет представить сложные данные в наглядном виде. Типы диаграмм: гистограммы, графики, диаграммы рассеяния, карты, тепловые карты.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484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6746" y="1996282"/>
            <a:ext cx="9322395" cy="371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917"/>
              </a:lnSpc>
            </a:pPr>
            <a:r>
              <a:rPr lang="en-US" sz="2333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Применение анализа больших данных в цифровом управлении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46" y="2545557"/>
            <a:ext cx="593824" cy="9502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48668" y="2664321"/>
            <a:ext cx="2915742" cy="185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Повышение эффективности маркетинга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1248669" y="2921099"/>
            <a:ext cx="10466586" cy="380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больших данных позволяет сегментировать аудиторию, оптимизировать рекламные кампании, персонализировать контент, прогнозировать спрос и отслеживать эффективность маркетинговых акций.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46" y="3495774"/>
            <a:ext cx="593824" cy="9502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48668" y="3614540"/>
            <a:ext cx="2627015" cy="185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Улучшение обслуживания клиентов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1248669" y="3871318"/>
            <a:ext cx="10466586" cy="380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данных о поведении клиентов позволяет предсказывать потребности, предоставлять персонализированные рекомендации, прогнозировать отток клиентов и оптимизировать процессы обслуживания.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46" y="4445993"/>
            <a:ext cx="593824" cy="9502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48669" y="4564757"/>
            <a:ext cx="2642791" cy="185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Разработка новых продуктов и услуг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248669" y="4821536"/>
            <a:ext cx="10466586" cy="190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данных о рыночных трендах, потребностях клиентов и конкурентной среде позволяет разрабатывать новые продукты и услуги, соответствующие актуальным потребностям.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46" y="5396210"/>
            <a:ext cx="593824" cy="95021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248669" y="5514976"/>
            <a:ext cx="2357933" cy="185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Оптимизация бизнес-процессов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248669" y="5771754"/>
            <a:ext cx="10466586" cy="380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данных о производительности, эффективности и затратах позволяет оптимизировать бизнес-процессы, повысить производительность труда, снизить расходы и повысить прибыльность.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004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2110" y="2318445"/>
            <a:ext cx="9074745" cy="475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08"/>
              </a:lnSpc>
            </a:pPr>
            <a:r>
              <a:rPr lang="en-US" sz="2958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Примеры применения анализа больших данных</a:t>
            </a:r>
            <a:endParaRPr lang="en-US" sz="2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32110" y="3021508"/>
            <a:ext cx="11127780" cy="3419872"/>
          </a:xfrm>
          <a:prstGeom prst="roundRect">
            <a:avLst>
              <a:gd name="adj" fmla="val 186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38460" y="3027859"/>
            <a:ext cx="11115080" cy="43824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90464" y="3125391"/>
            <a:ext cx="5250358" cy="243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Область применения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51179" y="3125391"/>
            <a:ext cx="5250358" cy="243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Пример использования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38460" y="3466108"/>
            <a:ext cx="11115080" cy="68143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90464" y="3563640"/>
            <a:ext cx="5250358" cy="243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E-commerce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51179" y="3563640"/>
            <a:ext cx="5250358" cy="486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Рекомендация товаров, персонализация контента, прогнозирование спроса, оптимизация ценообразования.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38460" y="4147543"/>
            <a:ext cx="11115080" cy="68143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90464" y="4245074"/>
            <a:ext cx="5250358" cy="243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Финансовый сектор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51179" y="4245074"/>
            <a:ext cx="5250358" cy="486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Обнаружение мошенничества, оценка рисков, управление портфелем, персонализация инвестиционных предложений.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38460" y="4828977"/>
            <a:ext cx="11115080" cy="68143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90464" y="4926508"/>
            <a:ext cx="5250358" cy="243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Здравоохранение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251179" y="4926508"/>
            <a:ext cx="5250358" cy="486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Ранняя диагностика заболеваний, персонализированная медицина, оптимизация лечения, разработка новых лекарств.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38460" y="5510411"/>
            <a:ext cx="11115080" cy="9246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90464" y="5607943"/>
            <a:ext cx="5250358" cy="243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Образование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251179" y="5607944"/>
            <a:ext cx="5250358" cy="729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Персонализация обучения, прогнозирование успеваемости, оптимизация образовательных программ, анализ эффективности обучения.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09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4690" y="2329955"/>
            <a:ext cx="4345583" cy="477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3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Вызовы и перспективы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34690" y="3036491"/>
            <a:ext cx="5485011" cy="1626294"/>
          </a:xfrm>
          <a:prstGeom prst="roundRect">
            <a:avLst>
              <a:gd name="adj" fmla="val 3946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3737" y="3195538"/>
            <a:ext cx="19098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Качество данных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93738" y="3525838"/>
            <a:ext cx="5166916" cy="97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Важным вызовом является обеспечение качества данных. Неправильные, неполные или несогласованные данные могут привести к неверным результатам и решениям. Необходимо использовать методы очистки и валидации данных.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72399" y="3036491"/>
            <a:ext cx="5485011" cy="1626294"/>
          </a:xfrm>
          <a:prstGeom prst="roundRect">
            <a:avLst>
              <a:gd name="adj" fmla="val 3946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31446" y="3195538"/>
            <a:ext cx="351819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Безопасность и конфиденциальность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31446" y="3525838"/>
            <a:ext cx="5166916" cy="97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Безопасность и конфиденциальность данных являются критическими аспектами. Необходимо использовать механизмы шифрования, анонимизации и контроля доступа для защиты данных от несанкционированного использования.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34690" y="4815483"/>
            <a:ext cx="5485011" cy="1626294"/>
          </a:xfrm>
          <a:prstGeom prst="roundRect">
            <a:avLst>
              <a:gd name="adj" fmla="val 3946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3738" y="4974531"/>
            <a:ext cx="4229695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Нехватка квалифицированных специалистов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93738" y="5304830"/>
            <a:ext cx="5166916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Спрос на специалистов по анализу больших данных высок. Необходимо развивать образовательные программы и создавать возможности для профессионального развития в этой области.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72399" y="4815483"/>
            <a:ext cx="5485011" cy="1626294"/>
          </a:xfrm>
          <a:prstGeom prst="roundRect">
            <a:avLst>
              <a:gd name="adj" fmla="val 3946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31446" y="4974531"/>
            <a:ext cx="346432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Развитие искусственного интеллекта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31446" y="5304830"/>
            <a:ext cx="5166916" cy="97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Искусственный интеллект (ИИ) предоставляет новые возможности для анализа больших данных. Алгоритмы ИИ могут улучшать точность прогнозов, оптимизировать процессы и создавать новые решения.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862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6121" y="2460526"/>
            <a:ext cx="8488858" cy="49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875"/>
              </a:lnSpc>
            </a:pPr>
            <a:r>
              <a:rPr lang="en-US" sz="3125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Инструменты для анализа больших данных</a:t>
            </a:r>
            <a:endParaRPr lang="en-US" sz="312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21" y="3195439"/>
            <a:ext cx="397173" cy="3971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56121" y="3751461"/>
            <a:ext cx="198626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Tableau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556121" y="4094957"/>
            <a:ext cx="2591197" cy="178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Инструмент для визуализации данных. Позволяет создавать интерактивные диаграммы и панели инструментов, предоставляя наглядное представление о больших данных.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642" y="3195439"/>
            <a:ext cx="397173" cy="3971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385642" y="3751461"/>
            <a:ext cx="198626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Power BI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3385642" y="4094957"/>
            <a:ext cx="2591197" cy="228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Платформа для бизнес-аналитики. Позволяет собирать, обрабатывать, анализировать и визуализировать данные из различных источников. Предлагает широкий выбор инструментов для создания отчетов и панелей инструментов.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162" y="3195439"/>
            <a:ext cx="397173" cy="3971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15162" y="3751461"/>
            <a:ext cx="198626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Python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15162" y="4094957"/>
            <a:ext cx="2591197" cy="178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Язык программирования, широко используемый для анализа больших данных. Предлагает множество библиотек для обработки данных, машинного обучения и визуализации.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4682" y="3195439"/>
            <a:ext cx="397173" cy="39717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044682" y="3751461"/>
            <a:ext cx="198626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9044682" y="4094957"/>
            <a:ext cx="2591197" cy="178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Язык программирования, специализированный для статистического анализа и визуализации данных. Предлагает обширную экосистему пакетов для анализа и моделирования.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94387" y="446584"/>
            <a:ext cx="3731518" cy="466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667"/>
              </a:lnSpc>
            </a:pPr>
            <a:r>
              <a:rPr lang="en-US" sz="2917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Этические вопросы</a:t>
            </a:r>
            <a:endParaRPr lang="en-US" sz="2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094387" y="1304727"/>
            <a:ext cx="335757" cy="335757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214144" y="1360587"/>
            <a:ext cx="96243" cy="2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79369" y="1304727"/>
            <a:ext cx="2732088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Конфиденциальность данных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79368" y="1627386"/>
            <a:ext cx="6090245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больших данных поднимает вопросы о конфиденциальности данных. Необходимо гарантировать, что данные собираются, обрабатываются и используются в соответствии с этическими принципами.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94387" y="2660650"/>
            <a:ext cx="335757" cy="335757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199658" y="2716510"/>
            <a:ext cx="125115" cy="2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579368" y="2660651"/>
            <a:ext cx="2918420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Дискриминация и предвзятость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579368" y="2983310"/>
            <a:ext cx="6090245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Алгоритмы машинного обучения могут быть предвзятыми, отражая существующие социальные предрассудки. Необходимо уделять внимание вопросам справедливости и равенства при использовании анализа больших данных.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094387" y="4016573"/>
            <a:ext cx="335757" cy="335757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200452" y="4072433"/>
            <a:ext cx="123528" cy="2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579368" y="4016574"/>
            <a:ext cx="2867620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Прозрачность и подотчетность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579368" y="4339233"/>
            <a:ext cx="6090245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больших данных должен быть прозрачным и подотчетным. Необходимо объяснять, как данные собираются, обрабатываются и используются, а также обеспечивать возможность проверки результатов.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094387" y="5372497"/>
            <a:ext cx="335757" cy="335757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198964" y="5428357"/>
            <a:ext cx="126504" cy="223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50"/>
              </a:lnSpc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579369" y="5372497"/>
            <a:ext cx="2982913" cy="2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Ответственность за последствия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579368" y="5695157"/>
            <a:ext cx="6090245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Важно понимать, что использование анализа больших данных может иметь далеко идущие последствия. Необходимо принимать меры предосторожности и нести ответственность за последствия использования данных.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63034" y="609203"/>
            <a:ext cx="6637933" cy="876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417"/>
              </a:lnSpc>
            </a:pPr>
            <a:r>
              <a:rPr lang="en-US" sz="2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Тенденции в анализе больших данных</a:t>
            </a:r>
            <a:endParaRPr lang="en-US" sz="2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63952" y="1696343"/>
            <a:ext cx="19050" cy="4552355"/>
          </a:xfrm>
          <a:prstGeom prst="roundRect">
            <a:avLst>
              <a:gd name="adj" fmla="val 309314"/>
            </a:avLst>
          </a:prstGeom>
          <a:solidFill>
            <a:srgbClr val="CECEC9"/>
          </a:solidFill>
          <a:ln/>
        </p:spPr>
      </p:sp>
      <p:sp>
        <p:nvSpPr>
          <p:cNvPr id="5" name="Shape 2"/>
          <p:cNvSpPr/>
          <p:nvPr/>
        </p:nvSpPr>
        <p:spPr>
          <a:xfrm>
            <a:off x="5412234" y="2002333"/>
            <a:ext cx="491033" cy="19050"/>
          </a:xfrm>
          <a:prstGeom prst="roundRect">
            <a:avLst>
              <a:gd name="adj" fmla="val 309314"/>
            </a:avLst>
          </a:prstGeom>
          <a:solidFill>
            <a:srgbClr val="CECEC9"/>
          </a:solidFill>
          <a:ln/>
        </p:spPr>
      </p:sp>
      <p:sp>
        <p:nvSpPr>
          <p:cNvPr id="6" name="Shape 3"/>
          <p:cNvSpPr/>
          <p:nvPr/>
        </p:nvSpPr>
        <p:spPr>
          <a:xfrm>
            <a:off x="5115669" y="1854101"/>
            <a:ext cx="315615" cy="315615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228283" y="1906687"/>
            <a:ext cx="90388" cy="21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45101" y="1836639"/>
            <a:ext cx="2552006" cy="219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Распределенные вычисления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45101" y="2140050"/>
            <a:ext cx="5655866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Распределенные вычисления позволяют обрабатывать большие объемы данных на множестве компьютеров, что повышает скорость и эффективность обработки.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12234" y="3175496"/>
            <a:ext cx="491033" cy="19050"/>
          </a:xfrm>
          <a:prstGeom prst="roundRect">
            <a:avLst>
              <a:gd name="adj" fmla="val 309314"/>
            </a:avLst>
          </a:prstGeom>
          <a:solidFill>
            <a:srgbClr val="CECEC9"/>
          </a:solidFill>
          <a:ln/>
        </p:spPr>
      </p:sp>
      <p:sp>
        <p:nvSpPr>
          <p:cNvPr id="11" name="Shape 8"/>
          <p:cNvSpPr/>
          <p:nvPr/>
        </p:nvSpPr>
        <p:spPr>
          <a:xfrm>
            <a:off x="5115669" y="3027263"/>
            <a:ext cx="315615" cy="315615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214690" y="3079849"/>
            <a:ext cx="117574" cy="21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45101" y="3009801"/>
            <a:ext cx="4211935" cy="219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Искусственный интеллект и машинное обучение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045101" y="3313212"/>
            <a:ext cx="5655866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ИИ и машинное обучение играют ключевую роль в анализе больших данных, позволяя создавать более точные прогнозы и модели.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412234" y="4348658"/>
            <a:ext cx="491033" cy="19050"/>
          </a:xfrm>
          <a:prstGeom prst="roundRect">
            <a:avLst>
              <a:gd name="adj" fmla="val 309314"/>
            </a:avLst>
          </a:prstGeom>
          <a:solidFill>
            <a:srgbClr val="CECEC9"/>
          </a:solidFill>
          <a:ln/>
        </p:spPr>
      </p:sp>
      <p:sp>
        <p:nvSpPr>
          <p:cNvPr id="16" name="Shape 13"/>
          <p:cNvSpPr/>
          <p:nvPr/>
        </p:nvSpPr>
        <p:spPr>
          <a:xfrm>
            <a:off x="5115669" y="4200426"/>
            <a:ext cx="315615" cy="315615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215385" y="4253012"/>
            <a:ext cx="116086" cy="21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045101" y="4182964"/>
            <a:ext cx="3139778" cy="219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Анализ данных в реальном времени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045101" y="4486375"/>
            <a:ext cx="5655866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 данных в реальном времени позволяет получать мгновенные сведения о происходящих событиях, что важно для принятия оперативных решений.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5412234" y="5521821"/>
            <a:ext cx="491033" cy="19050"/>
          </a:xfrm>
          <a:prstGeom prst="roundRect">
            <a:avLst>
              <a:gd name="adj" fmla="val 309314"/>
            </a:avLst>
          </a:prstGeom>
          <a:solidFill>
            <a:srgbClr val="CECEC9"/>
          </a:solidFill>
          <a:ln/>
        </p:spPr>
      </p:sp>
      <p:sp>
        <p:nvSpPr>
          <p:cNvPr id="21" name="Shape 18"/>
          <p:cNvSpPr/>
          <p:nvPr/>
        </p:nvSpPr>
        <p:spPr>
          <a:xfrm>
            <a:off x="5115669" y="5373588"/>
            <a:ext cx="315615" cy="315615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5213996" y="5426174"/>
            <a:ext cx="118864" cy="21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045101" y="5356126"/>
            <a:ext cx="1924645" cy="219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Облачные технологии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45101" y="5659537"/>
            <a:ext cx="5655866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Облачные технологии предоставляют инфраструктуру и инструменты для хранения, обработки и анализа больших данных.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8AFD51-2E97-EAC8-7657-54A00C887EBF}"/>
              </a:ext>
            </a:extLst>
          </p:cNvPr>
          <p:cNvSpPr txBox="1"/>
          <p:nvPr/>
        </p:nvSpPr>
        <p:spPr>
          <a:xfrm>
            <a:off x="1083076" y="284928"/>
            <a:ext cx="114166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275296"/>
                </a:solidFill>
                <a:latin typeface="Inter SemiBold"/>
              </a:rPr>
              <a:t>В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ыводы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 о учебному вопросу № 2: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«Методы и техники анализа больших данных»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6E4A37EE-417A-9E31-ED72-A8F57A391B55}"/>
              </a:ext>
            </a:extLst>
          </p:cNvPr>
          <p:cNvSpPr/>
          <p:nvPr/>
        </p:nvSpPr>
        <p:spPr>
          <a:xfrm>
            <a:off x="1723208" y="1978422"/>
            <a:ext cx="6179939" cy="19752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ru-RU" sz="1583" b="1" dirty="0">
                <a:solidFill>
                  <a:srgbClr val="FF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1. </a:t>
            </a:r>
            <a:r>
              <a:rPr lang="en-US" sz="1583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Анализ</a:t>
            </a:r>
            <a:r>
              <a:rPr lang="en-US" sz="15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больших данных является неотъемлемой частью цифрового управления. Правильное применение методов и техник анализа позволяет получать ценные сведения для принятия обоснованных решений, оптимизировать процессы, повысить эффективность и создавать новые </a:t>
            </a:r>
            <a:r>
              <a:rPr lang="en-US" sz="1583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возможности</a:t>
            </a:r>
            <a:r>
              <a:rPr lang="en-US" sz="15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88172182-F4DB-9CCD-2779-D8E8B7771373}"/>
              </a:ext>
            </a:extLst>
          </p:cNvPr>
          <p:cNvSpPr/>
          <p:nvPr/>
        </p:nvSpPr>
        <p:spPr>
          <a:xfrm>
            <a:off x="1723208" y="4185047"/>
            <a:ext cx="6179939" cy="16460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ru-RU" sz="1583" b="1" dirty="0">
                <a:solidFill>
                  <a:srgbClr val="FF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2. </a:t>
            </a:r>
            <a:r>
              <a:rPr lang="en-US" sz="1583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Однако</a:t>
            </a:r>
            <a:r>
              <a:rPr lang="en-US" sz="1583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необходимо учитывать этические вопросы, связанные с использованием данных, и развивать ответственность за последствия. Тенденции в анализе больших данных продолжают развиваться, открывая новые перспективы и вызовы для специалистов в этой области.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E3FA9FC0-BF87-EBA7-2B54-6EAD3237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924" y="674702"/>
            <a:ext cx="3861787" cy="57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61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1137721" y="1908651"/>
            <a:ext cx="6624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Программное обеспечение анализа больших данных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Большие данные и искусственный интеллект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цифровых технологиях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 3. 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F5DB6CEF-037C-63F5-6AAF-18C2C6E371BB}"/>
              </a:ext>
            </a:extLst>
          </p:cNvPr>
          <p:cNvSpPr/>
          <p:nvPr/>
        </p:nvSpPr>
        <p:spPr>
          <a:xfrm>
            <a:off x="1338117" y="4709176"/>
            <a:ext cx="6441678" cy="1885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ru-RU" sz="1292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Программное обеспечение анализа больших данных играет ключевую роль в современной бизнес-аналитике. Оно позволяет компаниям извлекать ценную информацию из огромных объемов данных, которые они собирают. Это помогает улучшить принятие решений, повысить эффективность работы и получить конкурентное преимущество. Давайте рассмотрим ключевые аспекты и преимущества использования этого программного обеспечения.</a:t>
            </a:r>
          </a:p>
          <a:p>
            <a:pPr defTabSz="761970">
              <a:lnSpc>
                <a:spcPts val="2083"/>
              </a:lnSpc>
            </a:pP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05C4E6DE-61A5-4ADB-B34D-27A330BB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575" y="677862"/>
            <a:ext cx="3944645" cy="59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8234" y="589062"/>
            <a:ext cx="6658372" cy="42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333"/>
              </a:lnSpc>
            </a:pPr>
            <a:r>
              <a:rPr lang="en-US" sz="2667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Роль ИИ в государственном управлении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78234" y="1374577"/>
            <a:ext cx="307380" cy="307380"/>
          </a:xfrm>
          <a:prstGeom prst="roundRect">
            <a:avLst>
              <a:gd name="adj" fmla="val 18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88070" y="1425774"/>
            <a:ext cx="87709" cy="204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58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922238" y="1374577"/>
            <a:ext cx="2014240" cy="21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Оптимизация процессов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922239" y="1670050"/>
            <a:ext cx="6219528" cy="874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позволяет автоматизировать рутинные задачи, оптимизировать рабочие процессы и повысить эффективность государственных служб. Например, чат-боты могут использоваться для обработки запросов граждан, а системы машинного обучения - для анализа больших объемов данных и выявления потенциальных проблем.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78234" y="2834680"/>
            <a:ext cx="307380" cy="307380"/>
          </a:xfrm>
          <a:prstGeom prst="roundRect">
            <a:avLst>
              <a:gd name="adj" fmla="val 18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78545" y="2885877"/>
            <a:ext cx="106759" cy="204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58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22239" y="2834681"/>
            <a:ext cx="2174578" cy="21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Улучшение качества услуг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22239" y="3130154"/>
            <a:ext cx="6219528" cy="874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позволяет персонализировать государственные услуги, предоставляя гражданам информацию и помощь, которые им наиболее необходимы. Например, системы ИИ могут использоваться для определения риска возникновения определенных заболеваний и разработки индивидуальных программ лечения.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78234" y="4294783"/>
            <a:ext cx="307380" cy="307380"/>
          </a:xfrm>
          <a:prstGeom prst="roundRect">
            <a:avLst>
              <a:gd name="adj" fmla="val 18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77156" y="4345980"/>
            <a:ext cx="109438" cy="204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58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22239" y="4294783"/>
            <a:ext cx="2158703" cy="21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Повышение прозрачности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22239" y="4590257"/>
            <a:ext cx="6219528" cy="655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может способствовать повышению прозрачности государственных действий, например, путем автоматизации процессов сбора и анализа данных, а также предоставления гражданам доступа к информации в режиме реального времени.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78234" y="5536307"/>
            <a:ext cx="307380" cy="307380"/>
          </a:xfrm>
          <a:prstGeom prst="roundRect">
            <a:avLst>
              <a:gd name="adj" fmla="val 18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75966" y="5587505"/>
            <a:ext cx="111919" cy="204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58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22238" y="5536307"/>
            <a:ext cx="2369642" cy="21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Предотвращение коррупции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22239" y="5831781"/>
            <a:ext cx="6219528" cy="437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может использоваться для выявления и предотвращения коррупции, например, путем автоматизации процессов проверки документов и анализа финансовых операций.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2303" y="459780"/>
            <a:ext cx="6655395" cy="861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375"/>
              </a:lnSpc>
            </a:pPr>
            <a:r>
              <a:rPr lang="en-US" sz="2708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Преимущества использования ПО анализа больших данных</a:t>
            </a:r>
            <a:endParaRPr lang="en-US" sz="2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82303" y="1682651"/>
            <a:ext cx="309959" cy="309959"/>
          </a:xfrm>
          <a:prstGeom prst="roundRect">
            <a:avLst>
              <a:gd name="adj" fmla="val 6669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590848" y="1734244"/>
            <a:ext cx="92869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1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929978" y="1682651"/>
            <a:ext cx="2361704" cy="2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Повышение эффективности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929978" y="1980605"/>
            <a:ext cx="6207720" cy="661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Анализ больших данных помогает оптимизировать бизнес-процессы, выявляя узкие места и неэффективные операции. Это может привести к сокращению затрат, повышению производительности и улучшению качества продукции или услуг.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82303" y="2934693"/>
            <a:ext cx="309959" cy="309959"/>
          </a:xfrm>
          <a:prstGeom prst="roundRect">
            <a:avLst>
              <a:gd name="adj" fmla="val 6669"/>
            </a:avLst>
          </a:prstGeom>
          <a:solidFill>
            <a:srgbClr val="F9F7F7"/>
          </a:solidFill>
          <a:ln/>
        </p:spPr>
      </p:sp>
      <p:sp>
        <p:nvSpPr>
          <p:cNvPr id="9" name="Text 6"/>
          <p:cNvSpPr/>
          <p:nvPr/>
        </p:nvSpPr>
        <p:spPr>
          <a:xfrm>
            <a:off x="570508" y="2986286"/>
            <a:ext cx="13354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2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29978" y="2934693"/>
            <a:ext cx="2642195" cy="2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Улучшение принятия решений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29978" y="3232646"/>
            <a:ext cx="6207720" cy="661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Анализ данных позволяет получать более полную и точную картину ситуации на рынке, прогнозировать тенденции и принимать более обоснованные решения, которые основаны на фактических данных.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82303" y="4186734"/>
            <a:ext cx="309959" cy="309959"/>
          </a:xfrm>
          <a:prstGeom prst="roundRect">
            <a:avLst>
              <a:gd name="adj" fmla="val 6669"/>
            </a:avLst>
          </a:prstGeom>
          <a:solidFill>
            <a:srgbClr val="F9F7F7"/>
          </a:solidFill>
          <a:ln/>
        </p:spPr>
      </p:sp>
      <p:sp>
        <p:nvSpPr>
          <p:cNvPr id="13" name="Text 10"/>
          <p:cNvSpPr/>
          <p:nvPr/>
        </p:nvSpPr>
        <p:spPr>
          <a:xfrm>
            <a:off x="572791" y="4238328"/>
            <a:ext cx="128984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3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29977" y="4186733"/>
            <a:ext cx="3416697" cy="2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Разработка персонализированных услуг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29978" y="4484688"/>
            <a:ext cx="6207720" cy="661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Анализ больших данных позволяет компаниям создавать персонализированные предложения для своих клиентов, учитывая их индивидуальные потребности и предпочтения. Это повышает уровень удовлетворенности клиентов и способствует росту продаж.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82303" y="5438776"/>
            <a:ext cx="309959" cy="309959"/>
          </a:xfrm>
          <a:prstGeom prst="roundRect">
            <a:avLst>
              <a:gd name="adj" fmla="val 6669"/>
            </a:avLst>
          </a:prstGeom>
          <a:solidFill>
            <a:srgbClr val="F9F7F7"/>
          </a:solidFill>
          <a:ln/>
        </p:spPr>
      </p:sp>
      <p:sp>
        <p:nvSpPr>
          <p:cNvPr id="17" name="Text 14"/>
          <p:cNvSpPr/>
          <p:nvPr/>
        </p:nvSpPr>
        <p:spPr>
          <a:xfrm>
            <a:off x="568425" y="5490369"/>
            <a:ext cx="137716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4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29978" y="5438775"/>
            <a:ext cx="2792908" cy="2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Новые возможности для бизнеса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29978" y="5736729"/>
            <a:ext cx="6207720" cy="661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Анализ больших данных открывает новые возможности для бизнеса, позволяя создавать инновационные продукты и услуги, а также выходить на новые рынки и находить новые точки роста.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0031" y="691357"/>
            <a:ext cx="10751939" cy="1285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5041"/>
              </a:lnSpc>
            </a:pPr>
            <a:r>
              <a:rPr lang="en-US" sz="4042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Основные функции ПО анализа больших данных</a:t>
            </a:r>
            <a:endParaRPr lang="en-US" sz="4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0031" y="2491482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Сбор данных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0031" y="3018632"/>
            <a:ext cx="3249018" cy="296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ПО анализирует большие объемы данных из различных источников, таких как базы данных, файлы журналов, социальные сети, IoT-устройства и т.д. Система должна быть способна обрабатывать данные в различных форматах и с разными скоростями.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77246" y="2491482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Обработка данных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77246" y="3018632"/>
            <a:ext cx="3249018" cy="296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Программа анализирует данные, очищает их от ошибок и дубликатов, а также преобразует их в нужный формат для дальнейшего анализа. В зависимости от задачи, могут использоваться различные алгоритмы и методы обработки данных.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34462" y="2491482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Анализ данных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34462" y="3018632"/>
            <a:ext cx="3249018" cy="296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ПО анализирует данные, выявляет закономерности, тренды и аномалии, а также строит прогнозы и модели. Для этого могут использоваться различные методы анализа, включая статистический анализ, машинное обучение и глубокое обучение.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432" y="652264"/>
            <a:ext cx="6510734" cy="47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08"/>
              </a:lnSpc>
            </a:pPr>
            <a:r>
              <a:rPr lang="en-US" sz="2958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Типы ПО анализа больших данных</a:t>
            </a:r>
            <a:endParaRPr lang="en-US" sz="2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9432" y="1351856"/>
            <a:ext cx="6561138" cy="1597819"/>
          </a:xfrm>
          <a:prstGeom prst="roundRect">
            <a:avLst>
              <a:gd name="adj" fmla="val 1420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680641" y="1503066"/>
            <a:ext cx="4422775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ПО для обработки данных в реальном времени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0641" y="1830090"/>
            <a:ext cx="6258718" cy="968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Это ПО позволяет анализировать данные в режиме реального времени, например, данные о транзакциях, активности пользователей или потоках данных IoT. Оно позволяет быстро реагировать на изменения и принимать решения на основе актуальной информации.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9432" y="3100883"/>
            <a:ext cx="6561138" cy="1355725"/>
          </a:xfrm>
          <a:prstGeom prst="roundRect">
            <a:avLst>
              <a:gd name="adj" fmla="val 1674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680641" y="3252094"/>
            <a:ext cx="3199805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ПО для пакетного анализа данных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80641" y="3579118"/>
            <a:ext cx="6258718" cy="7262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Данное ПО предназначено для обработки больших объемов данных, которые могут быть собраны за определенный период времени. Это позволяет проводить глубокий анализ данных и выявлять долгосрочные тенденции и закономерности.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9432" y="4607819"/>
            <a:ext cx="6561138" cy="1597819"/>
          </a:xfrm>
          <a:prstGeom prst="roundRect">
            <a:avLst>
              <a:gd name="adj" fmla="val 1420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680641" y="4759028"/>
            <a:ext cx="2721372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458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ПО для машинного обучения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0641" y="5086053"/>
            <a:ext cx="6258718" cy="968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Это ПО использует алгоритмы машинного обучения для анализа данных и прогнозирования будущего поведения. Оно может использоваться для автоматизации задач, например, прогнозирования спроса, выявления мошенничества и персонализации контента.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746" y="372567"/>
            <a:ext cx="7921625" cy="423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333"/>
              </a:lnSpc>
            </a:pPr>
            <a:r>
              <a:rPr lang="en-US" sz="2667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Критерии выбора ПО анализа больших данных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46" y="1066900"/>
            <a:ext cx="677466" cy="10840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57412" y="1202333"/>
            <a:ext cx="1693863" cy="21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Объем данных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57412" y="1495227"/>
            <a:ext cx="10357843" cy="4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Важно выбрать ПО, которое может обрабатывать огромные объемы данных, которые вы планируете анализировать. Оцените предполагаемый размер данных и скорость их поступления.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46" y="2150964"/>
            <a:ext cx="677466" cy="10840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57412" y="2286397"/>
            <a:ext cx="1693863" cy="21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Тип анализа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1357412" y="2579291"/>
            <a:ext cx="10357843" cy="4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Разные типы ПО предназначены для разных задач. Определите, какой тип анализа вам нужен: пакетный анализ, анализ в реальном времени, анализ машинного обучения.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46" y="3235028"/>
            <a:ext cx="677466" cy="10840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57412" y="3370461"/>
            <a:ext cx="1693863" cy="21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Интеграция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357412" y="3663355"/>
            <a:ext cx="10357843" cy="4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Проверьте, насколько хорошо ПО интегрируется с уже используемыми вами системами и базами данных. Это позволит вам легко собирать и анализировать данные из разных источников.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46" y="4319092"/>
            <a:ext cx="677466" cy="108406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357412" y="4454525"/>
            <a:ext cx="1693863" cy="21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Безопасность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357412" y="4747419"/>
            <a:ext cx="10357843" cy="216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Важно, чтобы ПО обеспечивало безопасность данных, хранящихся в нем. Проверьте наличие сертификатов соответствия и протоколов безопасности.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46" y="5403156"/>
            <a:ext cx="677466" cy="108406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57412" y="5538589"/>
            <a:ext cx="1693863" cy="21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Стоимость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357412" y="5831483"/>
            <a:ext cx="10357843" cy="216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Выберите ПО, которое соответствует вашему бюджету. Учитывайте лицензионные платежи, затраты на обучение и техническую поддержку.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743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789" y="2274987"/>
            <a:ext cx="6845796" cy="44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458"/>
              </a:lnSpc>
            </a:pPr>
            <a:r>
              <a:rPr lang="en-US" sz="2792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Примеры ПО анализа больших данных</a:t>
            </a:r>
            <a:endParaRPr lang="en-US" sz="2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96789" y="2931518"/>
            <a:ext cx="11198423" cy="3425726"/>
          </a:xfrm>
          <a:prstGeom prst="roundRect">
            <a:avLst>
              <a:gd name="adj" fmla="val 62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03139" y="2937868"/>
            <a:ext cx="11184533" cy="41007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6311" y="3029347"/>
            <a:ext cx="3440807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Название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4377233" y="3029347"/>
            <a:ext cx="3437632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Функции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104981" y="3029347"/>
            <a:ext cx="3440807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Преимущества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03139" y="3347939"/>
            <a:ext cx="11184533" cy="63718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46311" y="3439418"/>
            <a:ext cx="3440807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Hadoop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377233" y="3439419"/>
            <a:ext cx="3437632" cy="454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Обработка больших данных, хранение данных, пакетный анализ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104981" y="3439419"/>
            <a:ext cx="3440807" cy="454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Высокая производительность, масштабируемость, открытый исходный код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03139" y="3985121"/>
            <a:ext cx="11184533" cy="86429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6311" y="4076601"/>
            <a:ext cx="3440807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Spark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377233" y="4076601"/>
            <a:ext cx="3437632" cy="454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Обработка данных в реальном времени, пакетный анализ, машинное обучение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104981" y="4076601"/>
            <a:ext cx="3440807" cy="681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Быстрая обработка данных, поддержка различных языков программирования, широкие возможности для анализа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03139" y="4849416"/>
            <a:ext cx="11184533" cy="86429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6311" y="4940895"/>
            <a:ext cx="3440807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Tableau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377233" y="4940895"/>
            <a:ext cx="3437632" cy="454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Визуализация данных, анализ данных, создание интерактивных отчетов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8104981" y="4940895"/>
            <a:ext cx="3440807" cy="681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Простой в использовании, широкие возможности для визуализации, интеграция с различными источниками данных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503139" y="5713710"/>
            <a:ext cx="11184533" cy="63718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46311" y="5805190"/>
            <a:ext cx="3440807" cy="227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Power BI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4377233" y="5805190"/>
            <a:ext cx="3437632" cy="454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Визуализация данных, анализ данных, создание интерактивных отчетов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8104981" y="5805190"/>
            <a:ext cx="3440807" cy="454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Простой в использовании, интеграция с Microsoft Office, широкие возможности для визуализации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6024" y="517029"/>
            <a:ext cx="6787952" cy="743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917"/>
              </a:lnSpc>
            </a:pPr>
            <a:r>
              <a:rPr lang="en-US" sz="2333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Примеры использования ПО анализа больших данных в различных сферах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24" y="1438473"/>
            <a:ext cx="297160" cy="297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16025" y="1854498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Розничная торговля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16024" y="2111474"/>
            <a:ext cx="6787952" cy="380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Прогнозирование спроса, оптимизация ценообразования, персонализация предложений, анализ покупательского поведения.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24" y="2848273"/>
            <a:ext cx="297160" cy="2971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6025" y="3264297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Финансовый сектор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16024" y="3521273"/>
            <a:ext cx="6787952" cy="380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Обнаружение мошенничества, управление рисками, прогнозирование рынков, персонализированное обслуживание клиентов.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24" y="4258072"/>
            <a:ext cx="297160" cy="2971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16025" y="4674096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Здравоохранение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16024" y="4931073"/>
            <a:ext cx="6787952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Анализ медицинских данных, разработка новых лекарств, диагностика заболеваний, персонализированная медицина.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24" y="5477768"/>
            <a:ext cx="297160" cy="29716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16025" y="5893793"/>
            <a:ext cx="148599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1167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Маркетинг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16024" y="6150769"/>
            <a:ext cx="6787952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917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Анализ рынка, сегментация клиентов, персонализация контента, оптимизация рекламных кампаний, таргетинг.</a:t>
            </a:r>
            <a:endParaRPr lang="en-US" sz="9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58867" y="410468"/>
            <a:ext cx="6646268" cy="869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417"/>
              </a:lnSpc>
            </a:pPr>
            <a:r>
              <a:rPr lang="en-US" sz="2708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Тенденции в области анализа больших данных</a:t>
            </a:r>
            <a:endParaRPr lang="en-US" sz="2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57998" y="1488480"/>
            <a:ext cx="19050" cy="4958953"/>
          </a:xfrm>
          <a:prstGeom prst="roundRect">
            <a:avLst>
              <a:gd name="adj" fmla="val 109543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5404942" y="1791891"/>
            <a:ext cx="486867" cy="19050"/>
          </a:xfrm>
          <a:prstGeom prst="roundRect">
            <a:avLst>
              <a:gd name="adj" fmla="val 109543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5111056" y="1644948"/>
            <a:ext cx="312936" cy="312936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/>
        </p:spPr>
      </p:sp>
      <p:sp>
        <p:nvSpPr>
          <p:cNvPr id="7" name="Text 4"/>
          <p:cNvSpPr/>
          <p:nvPr/>
        </p:nvSpPr>
        <p:spPr>
          <a:xfrm>
            <a:off x="5220593" y="1697037"/>
            <a:ext cx="93762" cy="208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1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32599" y="1627584"/>
            <a:ext cx="2648148" cy="217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Искусственный интеллект (ИИ)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32600" y="1928416"/>
            <a:ext cx="5672534" cy="445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все чаще используется для анализа больших данных, что позволяет создавать более сложные модели и алгоритмы, а также автоматизировать рутинные задачи.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04942" y="2955132"/>
            <a:ext cx="486867" cy="19050"/>
          </a:xfrm>
          <a:prstGeom prst="roundRect">
            <a:avLst>
              <a:gd name="adj" fmla="val 109543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5111056" y="2808189"/>
            <a:ext cx="312936" cy="312936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/>
        </p:spPr>
      </p:sp>
      <p:sp>
        <p:nvSpPr>
          <p:cNvPr id="12" name="Text 9"/>
          <p:cNvSpPr/>
          <p:nvPr/>
        </p:nvSpPr>
        <p:spPr>
          <a:xfrm>
            <a:off x="5200055" y="2860278"/>
            <a:ext cx="134838" cy="208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2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32600" y="2790825"/>
            <a:ext cx="1858169" cy="217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Интернет вещей (IoT)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032600" y="3091657"/>
            <a:ext cx="5672534" cy="667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IoT-устройства генерируют огромное количество данных, которые могут быть проанализированы для оптимизации процессов, улучшения обслуживания и создания новых продуктов.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404942" y="4340919"/>
            <a:ext cx="486867" cy="19050"/>
          </a:xfrm>
          <a:prstGeom prst="roundRect">
            <a:avLst>
              <a:gd name="adj" fmla="val 109543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5111056" y="4193977"/>
            <a:ext cx="312936" cy="312936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/>
        </p:spPr>
      </p:sp>
      <p:sp>
        <p:nvSpPr>
          <p:cNvPr id="17" name="Text 14"/>
          <p:cNvSpPr/>
          <p:nvPr/>
        </p:nvSpPr>
        <p:spPr>
          <a:xfrm>
            <a:off x="5202337" y="4246067"/>
            <a:ext cx="130274" cy="208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3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032600" y="4176614"/>
            <a:ext cx="1912044" cy="217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Облачные технологии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032600" y="4477444"/>
            <a:ext cx="5672534" cy="445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Облачные технологии позволяют хранить и обрабатывать большие объемы данных, предоставляя доступ к ресурсам по требованию и сокращая затраты.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5404942" y="5504160"/>
            <a:ext cx="486867" cy="19050"/>
          </a:xfrm>
          <a:prstGeom prst="roundRect">
            <a:avLst>
              <a:gd name="adj" fmla="val 109543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5111056" y="5357218"/>
            <a:ext cx="312936" cy="312936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/>
        </p:spPr>
      </p:sp>
      <p:sp>
        <p:nvSpPr>
          <p:cNvPr id="22" name="Text 19"/>
          <p:cNvSpPr/>
          <p:nvPr/>
        </p:nvSpPr>
        <p:spPr>
          <a:xfrm>
            <a:off x="5197971" y="5409307"/>
            <a:ext cx="139006" cy="208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625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4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032599" y="5339854"/>
            <a:ext cx="1738908" cy="217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333" dirty="0">
                <a:solidFill>
                  <a:srgbClr val="504C49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Этика данных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32600" y="5640685"/>
            <a:ext cx="5672534" cy="667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Важность этических вопросов в области анализа больших данных становится все более актуальной. Необходимо обеспечивать конфиденциальность и безопасность данных, а также использовать их ответственно.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031" y="993478"/>
            <a:ext cx="6179939" cy="1928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5041"/>
              </a:lnSpc>
            </a:pPr>
            <a:r>
              <a:rPr lang="en-US" sz="4042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Заключение: Роль ПО анализа больших данных в будущем</a:t>
            </a:r>
            <a:endParaRPr lang="en-US" sz="4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0031" y="3230860"/>
            <a:ext cx="6179939" cy="26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Программное обеспечение анализа больших данных продолжает развиваться, открывая новые возможности для бизнеса и общества. С развитием ИИ, IoT и облачных технологий, анализ больших данных станет еще более важным инструментом для принятия решений и создания инновационных продуктов и услуг. Важно понимать потенциал этого ПО и использовать его ответственно, учитывая этические вопросы и безопасность данных.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0031" y="1690589"/>
            <a:ext cx="6573441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5041"/>
              </a:lnSpc>
            </a:pPr>
            <a:r>
              <a:rPr lang="en-US" sz="4042" dirty="0">
                <a:solidFill>
                  <a:srgbClr val="201B18"/>
                </a:solidFill>
                <a:latin typeface="Platypi" pitchFamily="34" charset="0"/>
                <a:ea typeface="Platypi" pitchFamily="34" charset="-122"/>
                <a:cs typeface="Platypi" pitchFamily="34" charset="-120"/>
              </a:rPr>
              <a:t>Дополнительные ресурсы</a:t>
            </a:r>
            <a:endParaRPr lang="en-US" sz="4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0031" y="2744986"/>
            <a:ext cx="10751939" cy="658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Для получения дополнительной информации о ПО анализа больших данных вы можете обратиться к следующим ресурсам: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49140" y="3634780"/>
            <a:ext cx="10422831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583"/>
              </a:lnSpc>
              <a:buSzPct val="100000"/>
              <a:buFontTx/>
              <a:buChar char="•"/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Веб-сайты производителей ПО (например, Hadoop, Spark, Tableau, Power BI)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49140" y="4035921"/>
            <a:ext cx="10422831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583"/>
              </a:lnSpc>
              <a:buSzPct val="100000"/>
              <a:buFontTx/>
              <a:buChar char="•"/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Онлайн-курсы и учебники по анализу больших данных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49140" y="4437063"/>
            <a:ext cx="10422831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583"/>
              </a:lnSpc>
              <a:buSzPct val="100000"/>
              <a:buFontTx/>
              <a:buChar char="•"/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Блоги и статьи о трендах в области анализа больших данных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49140" y="4838204"/>
            <a:ext cx="10422831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583"/>
              </a:lnSpc>
              <a:buSzPct val="100000"/>
              <a:buFontTx/>
              <a:buChar char="•"/>
            </a:pPr>
            <a:r>
              <a:rPr lang="en-US" sz="158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Профессиональные сообщества и форумы по анализу данных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03AC14-D452-37BB-E088-DAA3F8F21A94}"/>
              </a:ext>
            </a:extLst>
          </p:cNvPr>
          <p:cNvSpPr txBox="1"/>
          <p:nvPr/>
        </p:nvSpPr>
        <p:spPr>
          <a:xfrm>
            <a:off x="1091951" y="584775"/>
            <a:ext cx="1097280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</a:rPr>
              <a:t>Анализ больших данных как ресурс развития цифрового управления</a:t>
            </a:r>
            <a:r>
              <a:rPr lang="ru-RU" sz="1600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Большие данные стали ключевым ресурсом в процессе цифровой трансформации организаций. Они позволяют получать ценные знания из огромных массивов информации, что помогает улучшать процессы принятия решений, оптимизировать рабочие процессы и прогнозировать будущее поведение рынка и потребителей.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Основным преимуществом анализа больших данных является возможность идентифицировать закономерности, которые ранее были скрыты из-за объема и сложности данных. Это повышает точность и скорость стратегического управления.</a:t>
            </a:r>
          </a:p>
          <a:p>
            <a:pPr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</a:rPr>
              <a:t>Методы и техники анализа больших данных в цифровом управлении</a:t>
            </a:r>
            <a:r>
              <a:rPr lang="ru-RU" sz="1600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Наиболее популярные методы анализа больших данных включают в себя машинное обучение, искусственные нейронные сети, кластеризацию и регрессионный анализ. Эти методы позволяют автоматически выявлять взаимосвязи и тренды в данных.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Техники предсказательной аналитики, такие как анализ временных рядов и моделирование сценариев, активно используются для прогнозирования будущих событий и выработки стратегий цифрового управления.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Ключевые методы обработки больших данных включают распределенные вычисления (например, с помощью </a:t>
            </a:r>
            <a:r>
              <a:rPr lang="ru-RU" sz="1600" dirty="0" err="1"/>
              <a:t>Hadoop</a:t>
            </a:r>
            <a:r>
              <a:rPr lang="ru-RU" sz="1600" dirty="0"/>
              <a:t> или Spark), что позволяет эффективно работать с большими объемами информации и параллельно обрабатывать данные.</a:t>
            </a:r>
          </a:p>
          <a:p>
            <a:pPr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</a:rPr>
              <a:t>Программное обеспечение анализа больших данных</a:t>
            </a:r>
            <a:r>
              <a:rPr lang="ru-RU" sz="1600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Существует широкий спектр программных решений для анализа больших данных, таких как Apache </a:t>
            </a:r>
            <a:r>
              <a:rPr lang="ru-RU" sz="1600" dirty="0" err="1"/>
              <a:t>Hadoop</a:t>
            </a:r>
            <a:r>
              <a:rPr lang="ru-RU" sz="1600" dirty="0"/>
              <a:t>, Apache Spark, Microsoft Azure, Google </a:t>
            </a:r>
            <a:r>
              <a:rPr lang="ru-RU" sz="1600" dirty="0" err="1"/>
              <a:t>BigQuery</a:t>
            </a:r>
            <a:r>
              <a:rPr lang="ru-RU" sz="1600" dirty="0"/>
              <a:t> и другие. Эти платформы обеспечивают высокую производительность и возможность обработки данных в реальном времени.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/>
              <a:t>Также широко используются BI-инструменты (Business Intelligence), такие как </a:t>
            </a:r>
            <a:r>
              <a:rPr lang="ru-RU" sz="1600" dirty="0" err="1"/>
              <a:t>Tableau</a:t>
            </a:r>
            <a:r>
              <a:rPr lang="ru-RU" sz="1600" dirty="0"/>
              <a:t> и Power BI, которые помогают визуализировать данные и представлять их в удобном для понимания формате для лиц, принимающих решения.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AFD51-2E97-EAC8-7657-54A00C887EBF}"/>
              </a:ext>
            </a:extLst>
          </p:cNvPr>
          <p:cNvSpPr txBox="1"/>
          <p:nvPr/>
        </p:nvSpPr>
        <p:spPr>
          <a:xfrm>
            <a:off x="1063637" y="0"/>
            <a:ext cx="10768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Выводы по учебному занятию: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50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0031" y="1177429"/>
            <a:ext cx="9146778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5041"/>
              </a:lnSpc>
            </a:pPr>
            <a:r>
              <a:rPr lang="en-US" sz="4042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Применение ИИ в различных сферах</a:t>
            </a:r>
            <a:endParaRPr lang="en-US" sz="4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0031" y="2334618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Здравоохранение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0031" y="2861767"/>
            <a:ext cx="3249018" cy="26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используется для диагностики заболеваний, разработки персонализированных программ лечения, прогнозирования риска возникновения заболеваний, а также для оптимизации процессов здравоохранения.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77246" y="2334618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Образование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77246" y="2861767"/>
            <a:ext cx="3249018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используется для персонализации обучения, автоматической проверки работ, оптимизации учебных программ, а также для разработки новых образовательных ресурсов.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34462" y="2334618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Транспорт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34462" y="2861767"/>
            <a:ext cx="3249018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83"/>
              </a:lnSpc>
            </a:pPr>
            <a:r>
              <a:rPr lang="en-US" sz="15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используется для оптимизации транспортных потоков, создания автономных транспортных средств, а также для повышения безопасности на дорогах.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03AC14-D452-37BB-E088-DAA3F8F21A94}"/>
              </a:ext>
            </a:extLst>
          </p:cNvPr>
          <p:cNvSpPr txBox="1"/>
          <p:nvPr/>
        </p:nvSpPr>
        <p:spPr>
          <a:xfrm>
            <a:off x="1296140" y="1018257"/>
            <a:ext cx="502476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Большие данные и искусственный интеллект играют ключевую роль в цифровых технологиях управления, предоставляя организации мощные инструменты для анализа и прогнозирования.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Применение современных методов и программных решений для анализа больших данных позволяет бизнесам оптимизировать процессы, минимизировать риски и принимать более обоснованные решения.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Цифровое управление, основанное на анализе данных, становится не только конкурентным преимуществом, но и необходимостью в условиях современного динамичного рынка.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E75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AFD51-2E97-EAC8-7657-54A00C887EBF}"/>
              </a:ext>
            </a:extLst>
          </p:cNvPr>
          <p:cNvSpPr txBox="1"/>
          <p:nvPr/>
        </p:nvSpPr>
        <p:spPr>
          <a:xfrm>
            <a:off x="1214558" y="284928"/>
            <a:ext cx="10768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Выводы по учебному занятию: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AD7C29B-6E87-9383-BF3E-7F5D5C3C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409" y="142042"/>
            <a:ext cx="4392764" cy="65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4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1.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Большие данные и искусственный интеллект </a:t>
            </a:r>
            <a:br>
              <a:rPr lang="ru-RU" sz="3200" dirty="0"/>
            </a:br>
            <a:r>
              <a:rPr lang="ru-RU" sz="3200" dirty="0"/>
              <a:t>в цифровых технологиях управления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5040222" y="5434809"/>
            <a:ext cx="5717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Лектор: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Назаренко Сергей Владимирович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кандидат социологических наук, доцент,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доцент Высшей школы государственного администрирования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МГУ имени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М.В.Ломоносова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66F6F-4F54-4967-853E-E32D360D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75" y="5047809"/>
            <a:ext cx="1556551" cy="15565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8F88E-094C-7A93-14AC-FF840EC2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01" y="4028474"/>
            <a:ext cx="2555050" cy="25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4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062832"/>
            <a:ext cx="10869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Применение искусственного интеллекта в принятии управленческих решений</a:t>
            </a:r>
            <a:endParaRPr lang="en-US" sz="3708" dirty="0"/>
          </a:p>
        </p:txBody>
      </p:sp>
      <p:sp>
        <p:nvSpPr>
          <p:cNvPr id="3" name="Text 1"/>
          <p:cNvSpPr/>
          <p:nvPr/>
        </p:nvSpPr>
        <p:spPr>
          <a:xfrm>
            <a:off x="661492" y="2622153"/>
            <a:ext cx="10869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Искусственный интеллект (ИИ) может анализировать большие данные, выявлять закономерности и предлагать решения, которые человек не всегда может заметить. Это позволяет принимать более взвешенные, точные и своевременные решения в различных сферах управления.</a:t>
            </a:r>
            <a:endParaRPr lang="en-US" sz="1458" dirty="0"/>
          </a:p>
        </p:txBody>
      </p:sp>
      <p:sp>
        <p:nvSpPr>
          <p:cNvPr id="4" name="Text 2"/>
          <p:cNvSpPr/>
          <p:nvPr/>
        </p:nvSpPr>
        <p:spPr>
          <a:xfrm>
            <a:off x="661492" y="3931047"/>
            <a:ext cx="240565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Автоматизация задач</a:t>
            </a:r>
            <a:endParaRPr lang="en-US" sz="1833" dirty="0"/>
          </a:p>
        </p:txBody>
      </p:sp>
      <p:sp>
        <p:nvSpPr>
          <p:cNvPr id="5" name="Text 3"/>
          <p:cNvSpPr/>
          <p:nvPr/>
        </p:nvSpPr>
        <p:spPr>
          <a:xfrm>
            <a:off x="661492" y="4415333"/>
            <a:ext cx="3315097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автоматизирует рутинные процессы, высвобождая время сотрудников для более творческой работы.</a:t>
            </a:r>
            <a:endParaRPr lang="en-US" sz="1458" dirty="0"/>
          </a:p>
        </p:txBody>
      </p:sp>
      <p:sp>
        <p:nvSpPr>
          <p:cNvPr id="6" name="Text 4"/>
          <p:cNvSpPr/>
          <p:nvPr/>
        </p:nvSpPr>
        <p:spPr>
          <a:xfrm>
            <a:off x="4444107" y="39310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Прогнозирование</a:t>
            </a:r>
            <a:endParaRPr lang="en-US" sz="1833" dirty="0"/>
          </a:p>
        </p:txBody>
      </p:sp>
      <p:sp>
        <p:nvSpPr>
          <p:cNvPr id="7" name="Text 5"/>
          <p:cNvSpPr/>
          <p:nvPr/>
        </p:nvSpPr>
        <p:spPr>
          <a:xfrm>
            <a:off x="4444107" y="4415333"/>
            <a:ext cx="3315097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предсказывает будущие события, тренды и риски, позволяя компаниям быть готовыми к изменениям.</a:t>
            </a:r>
            <a:endParaRPr lang="en-US" sz="1458" dirty="0"/>
          </a:p>
        </p:txBody>
      </p:sp>
      <p:sp>
        <p:nvSpPr>
          <p:cNvPr id="8" name="Text 6"/>
          <p:cNvSpPr/>
          <p:nvPr/>
        </p:nvSpPr>
        <p:spPr>
          <a:xfrm>
            <a:off x="8226723" y="3931047"/>
            <a:ext cx="264715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Оптимизация ресурсов</a:t>
            </a:r>
            <a:endParaRPr lang="en-US" sz="1833" dirty="0"/>
          </a:p>
        </p:txBody>
      </p:sp>
      <p:sp>
        <p:nvSpPr>
          <p:cNvPr id="9" name="Text 7"/>
          <p:cNvSpPr/>
          <p:nvPr/>
        </p:nvSpPr>
        <p:spPr>
          <a:xfrm>
            <a:off x="8226722" y="4415333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ИИ оптимизирует использование ресурсов, сокращая расходы и повышая эффективность.</a:t>
            </a:r>
            <a:endParaRPr lang="en-US" sz="1458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9744" y="761802"/>
            <a:ext cx="6640513" cy="874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Примеры успешного применения больших данных и ИИ в управлении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89744" y="1846164"/>
            <a:ext cx="6640513" cy="67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Большие данные и ИИ уже применяются в различных сферах управления, помогая оптимизировать процессы, принимать лучшие решения и создавать новые возможности. Примеры включают транспорт, здравоохранение, образование, городское планирование и безопасность.</a:t>
            </a:r>
            <a:endParaRPr lang="en-US" sz="1083" dirty="0"/>
          </a:p>
        </p:txBody>
      </p:sp>
      <p:sp>
        <p:nvSpPr>
          <p:cNvPr id="5" name="Shape 2"/>
          <p:cNvSpPr/>
          <p:nvPr/>
        </p:nvSpPr>
        <p:spPr>
          <a:xfrm>
            <a:off x="489744" y="2675037"/>
            <a:ext cx="6640513" cy="3421063"/>
          </a:xfrm>
          <a:prstGeom prst="roundRect">
            <a:avLst>
              <a:gd name="adj" fmla="val 171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96094" y="2681387"/>
            <a:ext cx="6627118" cy="4044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636687" y="2771676"/>
            <a:ext cx="1925836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Сфера</a:t>
            </a:r>
            <a:endParaRPr lang="en-US" sz="1083" dirty="0"/>
          </a:p>
        </p:txBody>
      </p:sp>
      <p:sp>
        <p:nvSpPr>
          <p:cNvPr id="8" name="Text 5"/>
          <p:cNvSpPr/>
          <p:nvPr/>
        </p:nvSpPr>
        <p:spPr>
          <a:xfrm>
            <a:off x="2848670" y="2771676"/>
            <a:ext cx="1922661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Пример</a:t>
            </a:r>
            <a:endParaRPr lang="en-US" sz="1083" dirty="0"/>
          </a:p>
        </p:txBody>
      </p:sp>
      <p:sp>
        <p:nvSpPr>
          <p:cNvPr id="9" name="Text 6"/>
          <p:cNvSpPr/>
          <p:nvPr/>
        </p:nvSpPr>
        <p:spPr>
          <a:xfrm>
            <a:off x="5057478" y="2771676"/>
            <a:ext cx="1925836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Результат</a:t>
            </a:r>
            <a:endParaRPr lang="en-US" sz="1083" dirty="0"/>
          </a:p>
        </p:txBody>
      </p:sp>
      <p:sp>
        <p:nvSpPr>
          <p:cNvPr id="10" name="Shape 7"/>
          <p:cNvSpPr/>
          <p:nvPr/>
        </p:nvSpPr>
        <p:spPr>
          <a:xfrm>
            <a:off x="496094" y="3085803"/>
            <a:ext cx="6627118" cy="8520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36687" y="3176092"/>
            <a:ext cx="1925836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Транспорт</a:t>
            </a:r>
            <a:endParaRPr lang="en-US" sz="1083" dirty="0"/>
          </a:p>
        </p:txBody>
      </p:sp>
      <p:sp>
        <p:nvSpPr>
          <p:cNvPr id="12" name="Text 9"/>
          <p:cNvSpPr/>
          <p:nvPr/>
        </p:nvSpPr>
        <p:spPr>
          <a:xfrm>
            <a:off x="2848670" y="3176092"/>
            <a:ext cx="1922661" cy="67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Прогнозирование транспортных потоков, оптимизация маршрутов</a:t>
            </a:r>
            <a:endParaRPr lang="en-US" sz="1083" dirty="0"/>
          </a:p>
        </p:txBody>
      </p:sp>
      <p:sp>
        <p:nvSpPr>
          <p:cNvPr id="13" name="Text 10"/>
          <p:cNvSpPr/>
          <p:nvPr/>
        </p:nvSpPr>
        <p:spPr>
          <a:xfrm>
            <a:off x="5057478" y="3176092"/>
            <a:ext cx="1925836" cy="67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Снижение пробок и повышение эффективности общественного транспорта</a:t>
            </a:r>
            <a:endParaRPr lang="en-US" sz="1083" dirty="0"/>
          </a:p>
        </p:txBody>
      </p:sp>
      <p:sp>
        <p:nvSpPr>
          <p:cNvPr id="14" name="Shape 11"/>
          <p:cNvSpPr/>
          <p:nvPr/>
        </p:nvSpPr>
        <p:spPr>
          <a:xfrm>
            <a:off x="496094" y="3937894"/>
            <a:ext cx="6627118" cy="10759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36687" y="4028182"/>
            <a:ext cx="1925836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Здравоохранение</a:t>
            </a:r>
            <a:endParaRPr lang="en-US" sz="1083" dirty="0"/>
          </a:p>
        </p:txBody>
      </p:sp>
      <p:sp>
        <p:nvSpPr>
          <p:cNvPr id="16" name="Text 13"/>
          <p:cNvSpPr/>
          <p:nvPr/>
        </p:nvSpPr>
        <p:spPr>
          <a:xfrm>
            <a:off x="2848670" y="4028182"/>
            <a:ext cx="192266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Ранняя диагностика заболеваний, персонализированная медицина</a:t>
            </a:r>
            <a:endParaRPr lang="en-US" sz="1083" dirty="0"/>
          </a:p>
        </p:txBody>
      </p:sp>
      <p:sp>
        <p:nvSpPr>
          <p:cNvPr id="17" name="Text 14"/>
          <p:cNvSpPr/>
          <p:nvPr/>
        </p:nvSpPr>
        <p:spPr>
          <a:xfrm>
            <a:off x="5057478" y="4028182"/>
            <a:ext cx="1925836" cy="67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Повышение качества медицинской помощи и улучшение прогнозов</a:t>
            </a:r>
            <a:endParaRPr lang="en-US" sz="1083" dirty="0"/>
          </a:p>
        </p:txBody>
      </p:sp>
      <p:sp>
        <p:nvSpPr>
          <p:cNvPr id="18" name="Shape 15"/>
          <p:cNvSpPr/>
          <p:nvPr/>
        </p:nvSpPr>
        <p:spPr>
          <a:xfrm>
            <a:off x="496094" y="5013821"/>
            <a:ext cx="6627118" cy="107592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636687" y="5104110"/>
            <a:ext cx="1925836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Образование</a:t>
            </a:r>
            <a:endParaRPr lang="en-US" sz="1083" dirty="0"/>
          </a:p>
        </p:txBody>
      </p:sp>
      <p:sp>
        <p:nvSpPr>
          <p:cNvPr id="20" name="Text 17"/>
          <p:cNvSpPr/>
          <p:nvPr/>
        </p:nvSpPr>
        <p:spPr>
          <a:xfrm>
            <a:off x="2848670" y="5104110"/>
            <a:ext cx="1922661" cy="67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Персонализированное обучение, адаптивные системы обучения</a:t>
            </a:r>
            <a:endParaRPr lang="en-US" sz="1083" dirty="0"/>
          </a:p>
        </p:txBody>
      </p:sp>
      <p:sp>
        <p:nvSpPr>
          <p:cNvPr id="21" name="Text 18"/>
          <p:cNvSpPr/>
          <p:nvPr/>
        </p:nvSpPr>
        <p:spPr>
          <a:xfrm>
            <a:off x="5057478" y="5104110"/>
            <a:ext cx="1925836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Повышение эффективности обучения и персонализированный подход к образованию</a:t>
            </a:r>
            <a:endParaRPr lang="en-US" sz="108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64721" y="789484"/>
            <a:ext cx="6634559" cy="879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58"/>
              </a:lnSpc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Преимущества использования больших данных и ИИ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5064721" y="1880294"/>
            <a:ext cx="6634559" cy="675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Использование больших данных и ИИ приносит множество преимуществ для бизнеса и управления. Они позволяют повысить эффективность, оптимизировать процессы, снизить затраты, улучшить обслуживание клиентов и получить конкурентное преимущество.</a:t>
            </a:r>
            <a:endParaRPr lang="en-US" sz="1083" dirty="0"/>
          </a:p>
        </p:txBody>
      </p:sp>
      <p:sp>
        <p:nvSpPr>
          <p:cNvPr id="5" name="Shape 2"/>
          <p:cNvSpPr/>
          <p:nvPr/>
        </p:nvSpPr>
        <p:spPr>
          <a:xfrm>
            <a:off x="5064720" y="2714327"/>
            <a:ext cx="3246933" cy="1719362"/>
          </a:xfrm>
          <a:prstGeom prst="roundRect">
            <a:avLst>
              <a:gd name="adj" fmla="val 34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1763" y="2861369"/>
            <a:ext cx="241865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Повышенная эффективность</a:t>
            </a:r>
            <a:endParaRPr lang="en-US" sz="1375" dirty="0"/>
          </a:p>
        </p:txBody>
      </p:sp>
      <p:sp>
        <p:nvSpPr>
          <p:cNvPr id="7" name="Text 4"/>
          <p:cNvSpPr/>
          <p:nvPr/>
        </p:nvSpPr>
        <p:spPr>
          <a:xfrm>
            <a:off x="5211763" y="3165773"/>
            <a:ext cx="2952849" cy="675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Автоматизация задач и оптимизация процессов за счет анализа больших данных.</a:t>
            </a:r>
            <a:endParaRPr lang="en-US" sz="1083" dirty="0"/>
          </a:p>
        </p:txBody>
      </p:sp>
      <p:sp>
        <p:nvSpPr>
          <p:cNvPr id="8" name="Shape 5"/>
          <p:cNvSpPr/>
          <p:nvPr/>
        </p:nvSpPr>
        <p:spPr>
          <a:xfrm>
            <a:off x="8452346" y="2714327"/>
            <a:ext cx="3246933" cy="1719362"/>
          </a:xfrm>
          <a:prstGeom prst="roundRect">
            <a:avLst>
              <a:gd name="adj" fmla="val 34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599389" y="2861370"/>
            <a:ext cx="2952849" cy="439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Улучшенное обслуживание клиентов</a:t>
            </a:r>
            <a:endParaRPr lang="en-US" sz="1375" dirty="0"/>
          </a:p>
        </p:txBody>
      </p:sp>
      <p:sp>
        <p:nvSpPr>
          <p:cNvPr id="10" name="Text 7"/>
          <p:cNvSpPr/>
          <p:nvPr/>
        </p:nvSpPr>
        <p:spPr>
          <a:xfrm>
            <a:off x="8599389" y="3385741"/>
            <a:ext cx="2952849" cy="900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Персонализация услуг и предоставление более качественного опыта за счет анализа данных о потребностях и предпочтениях клиентов.</a:t>
            </a:r>
            <a:endParaRPr lang="en-US" sz="1083" dirty="0"/>
          </a:p>
        </p:txBody>
      </p:sp>
      <p:sp>
        <p:nvSpPr>
          <p:cNvPr id="11" name="Shape 8"/>
          <p:cNvSpPr/>
          <p:nvPr/>
        </p:nvSpPr>
        <p:spPr>
          <a:xfrm>
            <a:off x="5064720" y="4574382"/>
            <a:ext cx="3246933" cy="1494135"/>
          </a:xfrm>
          <a:prstGeom prst="roundRect">
            <a:avLst>
              <a:gd name="adj" fmla="val 395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211763" y="4721424"/>
            <a:ext cx="1759644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Снижение затрат</a:t>
            </a:r>
            <a:endParaRPr lang="en-US" sz="1375" dirty="0"/>
          </a:p>
        </p:txBody>
      </p:sp>
      <p:sp>
        <p:nvSpPr>
          <p:cNvPr id="13" name="Text 10"/>
          <p:cNvSpPr/>
          <p:nvPr/>
        </p:nvSpPr>
        <p:spPr>
          <a:xfrm>
            <a:off x="5211763" y="5025827"/>
            <a:ext cx="2952849" cy="675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Оптимизация ресурсов, оптимизация логистики, прогнозирование спроса и автоматизация процессов.</a:t>
            </a:r>
            <a:endParaRPr lang="en-US" sz="1083" dirty="0"/>
          </a:p>
        </p:txBody>
      </p:sp>
      <p:sp>
        <p:nvSpPr>
          <p:cNvPr id="14" name="Shape 11"/>
          <p:cNvSpPr/>
          <p:nvPr/>
        </p:nvSpPr>
        <p:spPr>
          <a:xfrm>
            <a:off x="8452346" y="4574382"/>
            <a:ext cx="3246933" cy="1494135"/>
          </a:xfrm>
          <a:prstGeom prst="roundRect">
            <a:avLst>
              <a:gd name="adj" fmla="val 395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599389" y="4721424"/>
            <a:ext cx="2952849" cy="439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Повышенная конкурентоспособность</a:t>
            </a:r>
            <a:endParaRPr lang="en-US" sz="1375" dirty="0"/>
          </a:p>
        </p:txBody>
      </p:sp>
      <p:sp>
        <p:nvSpPr>
          <p:cNvPr id="16" name="Text 13"/>
          <p:cNvSpPr/>
          <p:nvPr/>
        </p:nvSpPr>
        <p:spPr>
          <a:xfrm>
            <a:off x="8599389" y="5245794"/>
            <a:ext cx="2952849" cy="675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Внедрение инновационных технологий и получение конкурентного преимущества за счет использования данных.</a:t>
            </a:r>
            <a:endParaRPr lang="en-US" sz="1083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7.xml><?xml version="1.0" encoding="utf-8"?>
<a:theme xmlns:a="http://schemas.openxmlformats.org/drawingml/2006/main" name="2_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</TotalTime>
  <Words>5758</Words>
  <Application>Microsoft Office PowerPoint</Application>
  <PresentationFormat>Широкоэкранный</PresentationFormat>
  <Paragraphs>585</Paragraphs>
  <Slides>61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61</vt:i4>
      </vt:variant>
    </vt:vector>
  </HeadingPairs>
  <TitlesOfParts>
    <vt:vector size="84" baseType="lpstr">
      <vt:lpstr>Alexandria</vt:lpstr>
      <vt:lpstr>Arial</vt:lpstr>
      <vt:lpstr>Arimo</vt:lpstr>
      <vt:lpstr>Calibri</vt:lpstr>
      <vt:lpstr>Gelasio</vt:lpstr>
      <vt:lpstr>Inter ExtraLight</vt:lpstr>
      <vt:lpstr>Inter SemiBold</vt:lpstr>
      <vt:lpstr>Lato</vt:lpstr>
      <vt:lpstr>Outfit</vt:lpstr>
      <vt:lpstr>Platypi</vt:lpstr>
      <vt:lpstr>Raleway</vt:lpstr>
      <vt:lpstr>Roboto</vt:lpstr>
      <vt:lpstr>Sora</vt:lpstr>
      <vt:lpstr>Source Serif Pro</vt:lpstr>
      <vt:lpstr>Wingdings</vt:lpstr>
      <vt:lpstr>Тема Office</vt:lpstr>
      <vt:lpstr>Office Theme</vt:lpstr>
      <vt:lpstr>1_Office Theme</vt:lpstr>
      <vt:lpstr>2_Office Theme</vt:lpstr>
      <vt:lpstr>3_Office Theme</vt:lpstr>
      <vt:lpstr>1_Тема Office</vt:lpstr>
      <vt:lpstr>2_Тема Office</vt:lpstr>
      <vt:lpstr>4_Office Theme</vt:lpstr>
      <vt:lpstr>Тема 1.  Большие данные и искусственный интеллект  в цифровых технологиях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Учебные вопросы темы № 1:  «Большие данные и искусственный интеллект в цифровых технологиях управления»  МФК «ГосТех и 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1.  Большие данные и искусственный интеллект  в цифровых технологиях управления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ШКОЛА ГОСУДАРСТВЕННОГО АДМИНИСТРИРОВАНИЯ</dc:title>
  <dc:creator>karina otarova</dc:creator>
  <cp:lastModifiedBy>Назаренко Сергей Владимирович</cp:lastModifiedBy>
  <cp:revision>107</cp:revision>
  <dcterms:created xsi:type="dcterms:W3CDTF">2022-06-08T19:18:59Z</dcterms:created>
  <dcterms:modified xsi:type="dcterms:W3CDTF">2024-09-25T11:51:34Z</dcterms:modified>
</cp:coreProperties>
</file>