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" panose="020B0604020202020204" charset="0"/>
      <p:regular r:id="rId23"/>
    </p:embeddedFont>
    <p:embeddedFont>
      <p:font typeface="Mont Bold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sv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96539" y="864147"/>
            <a:ext cx="6413247" cy="6389197"/>
          </a:xfrm>
          <a:custGeom>
            <a:avLst/>
            <a:gdLst/>
            <a:ahLst/>
            <a:cxnLst/>
            <a:rect l="l" t="t" r="r" b="b"/>
            <a:pathLst>
              <a:path w="6413247" h="6389197">
                <a:moveTo>
                  <a:pt x="0" y="0"/>
                </a:moveTo>
                <a:lnTo>
                  <a:pt x="6413247" y="0"/>
                </a:lnTo>
                <a:lnTo>
                  <a:pt x="6413247" y="6389197"/>
                </a:lnTo>
                <a:lnTo>
                  <a:pt x="0" y="6389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73098" y="3092966"/>
            <a:ext cx="8936688" cy="7194034"/>
          </a:xfrm>
          <a:custGeom>
            <a:avLst/>
            <a:gdLst/>
            <a:ahLst/>
            <a:cxnLst/>
            <a:rect l="l" t="t" r="r" b="b"/>
            <a:pathLst>
              <a:path w="8936688" h="7194034">
                <a:moveTo>
                  <a:pt x="0" y="0"/>
                </a:moveTo>
                <a:lnTo>
                  <a:pt x="8936688" y="0"/>
                </a:lnTo>
                <a:lnTo>
                  <a:pt x="8936688" y="7194034"/>
                </a:lnTo>
                <a:lnTo>
                  <a:pt x="0" y="719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3735" y="9402439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6" y="0"/>
                </a:lnTo>
                <a:lnTo>
                  <a:pt x="637936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17155" y="4645378"/>
            <a:ext cx="3026845" cy="2894420"/>
          </a:xfrm>
          <a:custGeom>
            <a:avLst/>
            <a:gdLst/>
            <a:ahLst/>
            <a:cxnLst/>
            <a:rect l="l" t="t" r="r" b="b"/>
            <a:pathLst>
              <a:path w="3026845" h="2894420">
                <a:moveTo>
                  <a:pt x="0" y="0"/>
                </a:moveTo>
                <a:lnTo>
                  <a:pt x="3026845" y="0"/>
                </a:lnTo>
                <a:lnTo>
                  <a:pt x="3026845" y="2894420"/>
                </a:lnTo>
                <a:lnTo>
                  <a:pt x="0" y="2894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3995" y="5067300"/>
            <a:ext cx="8374594" cy="42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София Антипова 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Ирина Казак 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Кирилл Новиков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Дяченко Василиса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Жолобецкая Арина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Кабанова Мария 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Денис Степанов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4B158"/>
                </a:solidFill>
                <a:latin typeface="Mont"/>
                <a:ea typeface="Mont"/>
                <a:cs typeface="Mont"/>
                <a:sym typeface="Mont"/>
              </a:rPr>
              <a:t>Ян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735" y="2260599"/>
            <a:ext cx="8374594" cy="200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67"/>
              </a:lnSpc>
            </a:pPr>
            <a:r>
              <a:rPr lang="en-US" sz="14067" b="1" spc="-85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Telegram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884706" y="3358503"/>
            <a:ext cx="2602383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197327" y="4914314"/>
            <a:ext cx="4184596" cy="4567090"/>
          </a:xfrm>
          <a:custGeom>
            <a:avLst/>
            <a:gdLst/>
            <a:ahLst/>
            <a:cxnLst/>
            <a:rect l="l" t="t" r="r" b="b"/>
            <a:pathLst>
              <a:path w="4184596" h="4567090">
                <a:moveTo>
                  <a:pt x="0" y="0"/>
                </a:moveTo>
                <a:lnTo>
                  <a:pt x="4184596" y="0"/>
                </a:lnTo>
                <a:lnTo>
                  <a:pt x="4184596" y="4567089"/>
                </a:lnTo>
                <a:lnTo>
                  <a:pt x="0" y="4567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884706" y="4512502"/>
            <a:ext cx="4412721" cy="4101794"/>
            <a:chOff x="0" y="0"/>
            <a:chExt cx="1162198" cy="10803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2198" cy="1080308"/>
            </a:xfrm>
            <a:custGeom>
              <a:avLst/>
              <a:gdLst/>
              <a:ahLst/>
              <a:cxnLst/>
              <a:rect l="l" t="t" r="r" b="b"/>
              <a:pathLst>
                <a:path w="1162198" h="1080308">
                  <a:moveTo>
                    <a:pt x="122812" y="0"/>
                  </a:moveTo>
                  <a:lnTo>
                    <a:pt x="1039386" y="0"/>
                  </a:lnTo>
                  <a:cubicBezTo>
                    <a:pt x="1107213" y="0"/>
                    <a:pt x="1162198" y="54985"/>
                    <a:pt x="1162198" y="122812"/>
                  </a:cubicBezTo>
                  <a:lnTo>
                    <a:pt x="1162198" y="957496"/>
                  </a:lnTo>
                  <a:cubicBezTo>
                    <a:pt x="1162198" y="990068"/>
                    <a:pt x="1149259" y="1021305"/>
                    <a:pt x="1126227" y="1044337"/>
                  </a:cubicBezTo>
                  <a:cubicBezTo>
                    <a:pt x="1103196" y="1067369"/>
                    <a:pt x="1071958" y="1080308"/>
                    <a:pt x="1039386" y="1080308"/>
                  </a:cubicBezTo>
                  <a:lnTo>
                    <a:pt x="122812" y="1080308"/>
                  </a:lnTo>
                  <a:cubicBezTo>
                    <a:pt x="90240" y="1080308"/>
                    <a:pt x="59002" y="1067369"/>
                    <a:pt x="35971" y="1044337"/>
                  </a:cubicBezTo>
                  <a:cubicBezTo>
                    <a:pt x="12939" y="1021305"/>
                    <a:pt x="0" y="990068"/>
                    <a:pt x="0" y="957496"/>
                  </a:cubicBezTo>
                  <a:lnTo>
                    <a:pt x="0" y="122812"/>
                  </a:lnTo>
                  <a:cubicBezTo>
                    <a:pt x="0" y="90240"/>
                    <a:pt x="12939" y="59002"/>
                    <a:pt x="35971" y="35971"/>
                  </a:cubicBezTo>
                  <a:cubicBezTo>
                    <a:pt x="59002" y="12939"/>
                    <a:pt x="90240" y="0"/>
                    <a:pt x="122812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1162198" cy="1185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535180" y="4512502"/>
            <a:ext cx="4412721" cy="4101794"/>
            <a:chOff x="0" y="0"/>
            <a:chExt cx="1162198" cy="10803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2198" cy="1080308"/>
            </a:xfrm>
            <a:custGeom>
              <a:avLst/>
              <a:gdLst/>
              <a:ahLst/>
              <a:cxnLst/>
              <a:rect l="l" t="t" r="r" b="b"/>
              <a:pathLst>
                <a:path w="1162198" h="1080308">
                  <a:moveTo>
                    <a:pt x="122812" y="0"/>
                  </a:moveTo>
                  <a:lnTo>
                    <a:pt x="1039386" y="0"/>
                  </a:lnTo>
                  <a:cubicBezTo>
                    <a:pt x="1107213" y="0"/>
                    <a:pt x="1162198" y="54985"/>
                    <a:pt x="1162198" y="122812"/>
                  </a:cubicBezTo>
                  <a:lnTo>
                    <a:pt x="1162198" y="957496"/>
                  </a:lnTo>
                  <a:cubicBezTo>
                    <a:pt x="1162198" y="990068"/>
                    <a:pt x="1149259" y="1021305"/>
                    <a:pt x="1126227" y="1044337"/>
                  </a:cubicBezTo>
                  <a:cubicBezTo>
                    <a:pt x="1103196" y="1067369"/>
                    <a:pt x="1071958" y="1080308"/>
                    <a:pt x="1039386" y="1080308"/>
                  </a:cubicBezTo>
                  <a:lnTo>
                    <a:pt x="122812" y="1080308"/>
                  </a:lnTo>
                  <a:cubicBezTo>
                    <a:pt x="90240" y="1080308"/>
                    <a:pt x="59002" y="1067369"/>
                    <a:pt x="35971" y="1044337"/>
                  </a:cubicBezTo>
                  <a:cubicBezTo>
                    <a:pt x="12939" y="1021305"/>
                    <a:pt x="0" y="990068"/>
                    <a:pt x="0" y="957496"/>
                  </a:cubicBezTo>
                  <a:lnTo>
                    <a:pt x="0" y="122812"/>
                  </a:lnTo>
                  <a:cubicBezTo>
                    <a:pt x="0" y="90240"/>
                    <a:pt x="12939" y="59002"/>
                    <a:pt x="35971" y="35971"/>
                  </a:cubicBezTo>
                  <a:cubicBezTo>
                    <a:pt x="59002" y="12939"/>
                    <a:pt x="90240" y="0"/>
                    <a:pt x="122812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1162198" cy="1185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2696608"/>
            <a:ext cx="5289625" cy="5349811"/>
          </a:xfrm>
          <a:custGeom>
            <a:avLst/>
            <a:gdLst/>
            <a:ahLst/>
            <a:cxnLst/>
            <a:rect l="l" t="t" r="r" b="b"/>
            <a:pathLst>
              <a:path w="5289625" h="5349811">
                <a:moveTo>
                  <a:pt x="0" y="0"/>
                </a:moveTo>
                <a:lnTo>
                  <a:pt x="5289625" y="0"/>
                </a:lnTo>
                <a:lnTo>
                  <a:pt x="5289625" y="5349810"/>
                </a:lnTo>
                <a:lnTo>
                  <a:pt x="0" y="5349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884706" y="1360468"/>
            <a:ext cx="8374594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Web-аналитика:</a:t>
            </a:r>
          </a:p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 способа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7240" y="5476893"/>
            <a:ext cx="3227652" cy="143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9"/>
              </a:lnSpc>
            </a:pPr>
            <a:r>
              <a:rPr lang="en-US" sz="3720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Внутренняя </a:t>
            </a:r>
          </a:p>
          <a:p>
            <a:pPr algn="ctr">
              <a:lnSpc>
                <a:spcPts val="5209"/>
              </a:lnSpc>
              <a:spcBef>
                <a:spcPct val="0"/>
              </a:spcBef>
            </a:pPr>
            <a:r>
              <a:rPr lang="en-US" sz="3720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аналитика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40712" y="4704763"/>
            <a:ext cx="3996856" cy="1162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Специальные боты или сервисы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33467" y="6085888"/>
            <a:ext cx="3325833" cy="191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TGSTAT, TELEMETR, CROSSER BOT, DATAFAN_BOT.</a:t>
            </a:r>
          </a:p>
          <a:p>
            <a:pPr algn="just">
              <a:lnSpc>
                <a:spcPts val="3640"/>
              </a:lnSpc>
            </a:pPr>
            <a:endParaRPr lang="en-US" sz="2600" b="1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8884706" y="3487125"/>
            <a:ext cx="4582169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2101071">
            <a:off x="718903" y="1697792"/>
            <a:ext cx="6777188" cy="6977799"/>
          </a:xfrm>
          <a:custGeom>
            <a:avLst/>
            <a:gdLst/>
            <a:ahLst/>
            <a:cxnLst/>
            <a:rect l="l" t="t" r="r" b="b"/>
            <a:pathLst>
              <a:path w="6777188" h="6977799">
                <a:moveTo>
                  <a:pt x="0" y="0"/>
                </a:moveTo>
                <a:lnTo>
                  <a:pt x="6777188" y="0"/>
                </a:lnTo>
                <a:lnTo>
                  <a:pt x="6777188" y="6977800"/>
                </a:lnTo>
                <a:lnTo>
                  <a:pt x="0" y="697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1113" y="3375185"/>
            <a:ext cx="5747585" cy="4957292"/>
          </a:xfrm>
          <a:custGeom>
            <a:avLst/>
            <a:gdLst/>
            <a:ahLst/>
            <a:cxnLst/>
            <a:rect l="l" t="t" r="r" b="b"/>
            <a:pathLst>
              <a:path w="5747585" h="4957292">
                <a:moveTo>
                  <a:pt x="0" y="0"/>
                </a:moveTo>
                <a:lnTo>
                  <a:pt x="5747585" y="0"/>
                </a:lnTo>
                <a:lnTo>
                  <a:pt x="5747585" y="4957292"/>
                </a:lnTo>
                <a:lnTo>
                  <a:pt x="0" y="4957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53370" y="103153"/>
            <a:ext cx="11526405" cy="306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27"/>
              </a:lnSpc>
            </a:pPr>
            <a:r>
              <a:rPr lang="en-US" sz="1132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Внутренняя аналитика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53370" y="3927611"/>
            <a:ext cx="7962398" cy="533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Общая статистика.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Рост.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Уведомления. 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Просмотры по часам.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Источники новых подписчиков.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Языки.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Активность.</a:t>
            </a:r>
          </a:p>
          <a:p>
            <a:pPr marL="707294" lvl="1" indent="-353647" algn="just">
              <a:lnSpc>
                <a:spcPts val="4586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Недавние посты.</a:t>
            </a:r>
          </a:p>
          <a:p>
            <a:pPr algn="just">
              <a:lnSpc>
                <a:spcPts val="4586"/>
              </a:lnSpc>
              <a:spcBef>
                <a:spcPct val="0"/>
              </a:spcBef>
            </a:pPr>
            <a:endParaRPr lang="en-US" sz="3276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 rot="2101071">
            <a:off x="718903" y="1697792"/>
            <a:ext cx="6777188" cy="6977799"/>
          </a:xfrm>
          <a:custGeom>
            <a:avLst/>
            <a:gdLst/>
            <a:ahLst/>
            <a:cxnLst/>
            <a:rect l="l" t="t" r="r" b="b"/>
            <a:pathLst>
              <a:path w="6777188" h="6977799">
                <a:moveTo>
                  <a:pt x="0" y="0"/>
                </a:moveTo>
                <a:lnTo>
                  <a:pt x="6777188" y="0"/>
                </a:lnTo>
                <a:lnTo>
                  <a:pt x="6777188" y="6977800"/>
                </a:lnTo>
                <a:lnTo>
                  <a:pt x="0" y="697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69237" y="2718684"/>
            <a:ext cx="5750431" cy="5915318"/>
          </a:xfrm>
          <a:custGeom>
            <a:avLst/>
            <a:gdLst/>
            <a:ahLst/>
            <a:cxnLst/>
            <a:rect l="l" t="t" r="r" b="b"/>
            <a:pathLst>
              <a:path w="5750431" h="5915318">
                <a:moveTo>
                  <a:pt x="0" y="0"/>
                </a:moveTo>
                <a:lnTo>
                  <a:pt x="5750431" y="0"/>
                </a:lnTo>
                <a:lnTo>
                  <a:pt x="5750431" y="5915318"/>
                </a:lnTo>
                <a:lnTo>
                  <a:pt x="0" y="5915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29243" y="2605117"/>
            <a:ext cx="5468029" cy="6004110"/>
          </a:xfrm>
          <a:custGeom>
            <a:avLst/>
            <a:gdLst/>
            <a:ahLst/>
            <a:cxnLst/>
            <a:rect l="l" t="t" r="r" b="b"/>
            <a:pathLst>
              <a:path w="5468029" h="6004110">
                <a:moveTo>
                  <a:pt x="0" y="0"/>
                </a:moveTo>
                <a:lnTo>
                  <a:pt x="5468029" y="0"/>
                </a:lnTo>
                <a:lnTo>
                  <a:pt x="5468029" y="6004111"/>
                </a:lnTo>
                <a:lnTo>
                  <a:pt x="0" y="60041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5239" y="2605117"/>
            <a:ext cx="5404875" cy="6028884"/>
          </a:xfrm>
          <a:custGeom>
            <a:avLst/>
            <a:gdLst/>
            <a:ahLst/>
            <a:cxnLst/>
            <a:rect l="l" t="t" r="r" b="b"/>
            <a:pathLst>
              <a:path w="5404875" h="6028884">
                <a:moveTo>
                  <a:pt x="0" y="0"/>
                </a:moveTo>
                <a:lnTo>
                  <a:pt x="5404875" y="0"/>
                </a:lnTo>
                <a:lnTo>
                  <a:pt x="5404875" y="6028885"/>
                </a:lnTo>
                <a:lnTo>
                  <a:pt x="0" y="60288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99292" y="470619"/>
            <a:ext cx="17259300" cy="135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00"/>
              </a:lnSpc>
            </a:pPr>
            <a:r>
              <a:rPr lang="en-US" sz="9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Внутренняя аналитика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81677" y="2452050"/>
            <a:ext cx="178021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568608" y="2471100"/>
            <a:ext cx="4523857" cy="4077126"/>
          </a:xfrm>
          <a:custGeom>
            <a:avLst/>
            <a:gdLst/>
            <a:ahLst/>
            <a:cxnLst/>
            <a:rect l="l" t="t" r="r" b="b"/>
            <a:pathLst>
              <a:path w="4523857" h="4077126">
                <a:moveTo>
                  <a:pt x="0" y="0"/>
                </a:moveTo>
                <a:lnTo>
                  <a:pt x="4523858" y="0"/>
                </a:lnTo>
                <a:lnTo>
                  <a:pt x="4523858" y="4077126"/>
                </a:lnTo>
                <a:lnTo>
                  <a:pt x="0" y="4077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14752" y="3616230"/>
            <a:ext cx="6175883" cy="1713808"/>
          </a:xfrm>
          <a:custGeom>
            <a:avLst/>
            <a:gdLst/>
            <a:ahLst/>
            <a:cxnLst/>
            <a:rect l="l" t="t" r="r" b="b"/>
            <a:pathLst>
              <a:path w="6175883" h="1713808">
                <a:moveTo>
                  <a:pt x="0" y="0"/>
                </a:moveTo>
                <a:lnTo>
                  <a:pt x="6175883" y="0"/>
                </a:lnTo>
                <a:lnTo>
                  <a:pt x="6175883" y="1713808"/>
                </a:lnTo>
                <a:lnTo>
                  <a:pt x="0" y="171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91865" y="215827"/>
            <a:ext cx="7891941" cy="5465169"/>
          </a:xfrm>
          <a:custGeom>
            <a:avLst/>
            <a:gdLst/>
            <a:ahLst/>
            <a:cxnLst/>
            <a:rect l="l" t="t" r="r" b="b"/>
            <a:pathLst>
              <a:path w="7891941" h="5465169">
                <a:moveTo>
                  <a:pt x="0" y="0"/>
                </a:moveTo>
                <a:lnTo>
                  <a:pt x="7891941" y="0"/>
                </a:lnTo>
                <a:lnTo>
                  <a:pt x="7891941" y="5465169"/>
                </a:lnTo>
                <a:lnTo>
                  <a:pt x="0" y="5465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1677" y="577068"/>
            <a:ext cx="8374594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Специальные боты или сервисы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109084"/>
            <a:ext cx="15840173" cy="3821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Краткая сводка по сервисам: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marL="388622" lvl="1" indent="-194311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TGStat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— отслеживает изменение числа подписчиков, просмотров, комментариев и других показателей.</a:t>
            </a:r>
          </a:p>
          <a:p>
            <a:pPr marL="388622" lvl="1" indent="-194311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Telemetr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— предоставляет информацию о количестве подписчиков, просмотров и комментариев. А также информацию о частоте публикаций, графиках активности подписчиков и динамику роста аудитории.</a:t>
            </a:r>
          </a:p>
          <a:p>
            <a:pPr marL="388622" lvl="1" indent="-194311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Telega.in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—  показывает активности пользователей и динамику роста канала. Кроме того, предоставляет подробную аналитику сообщений и показывает, какие сообщения получили больше всего просмотров и ответов.</a:t>
            </a:r>
          </a:p>
          <a:p>
            <a:pPr marL="388622" lvl="1" indent="-194311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Popsters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— сервис, который помогает найти самые популярные публикации в канале и понять, какой контент больше нравится вашей аудитории. Чтобы проанализировать канал, не нужно обладать правами администратора или добавлять в канал бота. Поэтому между собой можно сравнить два канала. Например, ваш и конкурента. Также это помогает в оценке канала для покупки рекламы в будущем.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843636"/>
            <a:ext cx="7006387" cy="35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Общая информация о канале.</a:t>
            </a:r>
          </a:p>
          <a:p>
            <a:pPr algn="l">
              <a:lnSpc>
                <a:spcPts val="2799"/>
              </a:lnSpc>
            </a:pPr>
            <a:endParaRPr lang="en-US" sz="1999" b="1">
              <a:solidFill>
                <a:srgbClr val="F4B158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Число подписчиков.</a:t>
            </a:r>
          </a:p>
          <a:p>
            <a:pPr algn="l">
              <a:lnSpc>
                <a:spcPts val="2799"/>
              </a:lnSpc>
            </a:pPr>
            <a:endParaRPr lang="en-US" sz="1999" b="1">
              <a:solidFill>
                <a:srgbClr val="F4B158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Средний охват одной публикации.</a:t>
            </a:r>
          </a:p>
          <a:p>
            <a:pPr algn="l">
              <a:lnSpc>
                <a:spcPts val="2799"/>
              </a:lnSpc>
            </a:pPr>
            <a:endParaRPr lang="en-US" sz="1999" b="1">
              <a:solidFill>
                <a:srgbClr val="F4B158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Средний рекламный охват одной публикации.</a:t>
            </a:r>
          </a:p>
          <a:p>
            <a:pPr algn="l">
              <a:lnSpc>
                <a:spcPts val="2799"/>
              </a:lnSpc>
            </a:pPr>
            <a:endParaRPr lang="en-US" sz="1999" b="1">
              <a:solidFill>
                <a:srgbClr val="F4B158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marL="431797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ERR.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F4B158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 rot="2101071">
            <a:off x="718903" y="1697792"/>
            <a:ext cx="6777188" cy="6977799"/>
          </a:xfrm>
          <a:custGeom>
            <a:avLst/>
            <a:gdLst/>
            <a:ahLst/>
            <a:cxnLst/>
            <a:rect l="l" t="t" r="r" b="b"/>
            <a:pathLst>
              <a:path w="6777188" h="6977799">
                <a:moveTo>
                  <a:pt x="0" y="0"/>
                </a:moveTo>
                <a:lnTo>
                  <a:pt x="6777188" y="0"/>
                </a:lnTo>
                <a:lnTo>
                  <a:pt x="6777188" y="6977800"/>
                </a:lnTo>
                <a:lnTo>
                  <a:pt x="0" y="697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93371" y="3763063"/>
            <a:ext cx="11301259" cy="5495237"/>
          </a:xfrm>
          <a:custGeom>
            <a:avLst/>
            <a:gdLst/>
            <a:ahLst/>
            <a:cxnLst/>
            <a:rect l="l" t="t" r="r" b="b"/>
            <a:pathLst>
              <a:path w="11301259" h="5495237">
                <a:moveTo>
                  <a:pt x="0" y="0"/>
                </a:moveTo>
                <a:lnTo>
                  <a:pt x="11301258" y="0"/>
                </a:lnTo>
                <a:lnTo>
                  <a:pt x="11301258" y="5495237"/>
                </a:lnTo>
                <a:lnTo>
                  <a:pt x="0" y="54952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99292" y="470619"/>
            <a:ext cx="17259300" cy="255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00"/>
              </a:lnSpc>
            </a:pPr>
            <a:r>
              <a:rPr lang="en-US" sz="9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Чат-боты или специальные сервисы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8884706" y="3487125"/>
            <a:ext cx="4582169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2414" y="1104900"/>
            <a:ext cx="15880779" cy="121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8"/>
              </a:lnSpc>
            </a:pPr>
            <a:r>
              <a:rPr lang="en-US" sz="852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Возможности для бизнеса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8835" y="3391875"/>
            <a:ext cx="8328880" cy="599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42"/>
              </a:lnSpc>
            </a:pPr>
            <a:endParaRPr/>
          </a:p>
          <a:p>
            <a:pPr algn="just">
              <a:lnSpc>
                <a:spcPts val="2822"/>
              </a:lnSpc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1</a:t>
            </a:r>
            <a:r>
              <a:rPr lang="en-US" sz="2016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. Магазин: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Продажа товаров и услуг: Телеграм позволяет создавать магазин с каталогом товаров, корзиной и оплатой через ботов. 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Простой интерфейс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Персонализация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Прямая связь с клиентами</a:t>
            </a:r>
          </a:p>
          <a:p>
            <a:pPr algn="just">
              <a:lnSpc>
                <a:spcPts val="2822"/>
              </a:lnSpc>
            </a:pPr>
            <a:r>
              <a:rPr lang="en-US" sz="2016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2. Брендированная группа: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Создание сообщества 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Продвижение контента</a:t>
            </a:r>
          </a:p>
          <a:p>
            <a:pPr marL="435322" lvl="1" indent="-217661" algn="just">
              <a:lnSpc>
                <a:spcPts val="2822"/>
              </a:lnSpc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Увеличение осведомленности: Группы в Телеграм позволяют увеличить осведомленность о вашем бренде и его продуктах или услугах.</a:t>
            </a:r>
          </a:p>
          <a:p>
            <a:pPr marL="435322" lvl="1" indent="-217661" algn="just">
              <a:lnSpc>
                <a:spcPts val="2822"/>
              </a:lnSpc>
              <a:spcBef>
                <a:spcPct val="0"/>
              </a:spcBef>
              <a:buFont typeface="Arial"/>
              <a:buChar char="•"/>
            </a:pPr>
            <a:r>
              <a:rPr lang="en-US" sz="2016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Получение обратной связи: Возможность получать обратную связь от клиентов и улучшать свои продукты и услуги.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84706" y="3763350"/>
            <a:ext cx="7908487" cy="589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3. Продажа рекламы:</a:t>
            </a:r>
          </a:p>
          <a:p>
            <a:pPr algn="l">
              <a:lnSpc>
                <a:spcPts val="2948"/>
              </a:lnSpc>
            </a:pPr>
            <a:r>
              <a:rPr lang="en-US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 Таргетированная реклама</a:t>
            </a:r>
          </a:p>
          <a:p>
            <a:pPr algn="l">
              <a:lnSpc>
                <a:spcPts val="2948"/>
              </a:lnSpc>
            </a:pPr>
            <a:r>
              <a:rPr lang="en-US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 Доступные цены</a:t>
            </a:r>
          </a:p>
          <a:p>
            <a:pPr algn="l">
              <a:lnSpc>
                <a:spcPts val="2948"/>
              </a:lnSpc>
            </a:pPr>
            <a:r>
              <a:rPr lang="en-US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 Высокая конверсия</a:t>
            </a:r>
          </a:p>
          <a:p>
            <a:pPr algn="l">
              <a:lnSpc>
                <a:spcPts val="2948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4. Другие возможности:</a:t>
            </a:r>
          </a:p>
          <a:p>
            <a:pPr algn="l">
              <a:lnSpc>
                <a:spcPts val="2948"/>
              </a:lnSpc>
            </a:pPr>
            <a:r>
              <a:rPr lang="en-US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 Чаты с поддержкой клиентов: Телеграм позволяет создавать чаты с поддержкой клиентов для быстрого и эффективного решения проблем.</a:t>
            </a:r>
          </a:p>
          <a:p>
            <a:pPr algn="l">
              <a:lnSpc>
                <a:spcPts val="2948"/>
              </a:lnSpc>
            </a:pPr>
            <a:r>
              <a:rPr lang="en-US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 Проведение конкурсов и розыгрышей: Возможность привлечь новых клиентов и увеличить осведомленность о бренде.</a:t>
            </a:r>
          </a:p>
          <a:p>
            <a:pPr algn="l">
              <a:lnSpc>
                <a:spcPts val="2948"/>
              </a:lnSpc>
            </a:pPr>
            <a:r>
              <a:rPr lang="en-US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• Интеграция с другими сервисами: Телеграм интегрируется с другими сервисами и платформами, что позволяет автоматизировать многие процессы и упростить работу с клиентами.</a:t>
            </a:r>
          </a:p>
          <a:p>
            <a:pPr algn="l">
              <a:lnSpc>
                <a:spcPts val="2546"/>
              </a:lnSpc>
            </a:pPr>
            <a:endParaRPr lang="en-US" sz="2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81677" y="2452050"/>
            <a:ext cx="178021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956703" y="577068"/>
            <a:ext cx="8374594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Специальные боты или сервисы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85098"/>
            <a:ext cx="12048677" cy="686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- </a:t>
            </a:r>
            <a:r>
              <a:rPr lang="en-US" sz="2259" b="1" u="sng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Аудитория: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технически подкованные пользователи, ценящие конфиденциальность и независимость. Значительный рост за последние годы, связан с переходом пользователей с других платформ.</a:t>
            </a:r>
          </a:p>
          <a:p>
            <a:pPr algn="just">
              <a:lnSpc>
                <a:spcPts val="3163"/>
              </a:lnSpc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- </a:t>
            </a:r>
            <a:r>
              <a:rPr lang="en-US" sz="2259" b="1" u="sng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Монетизация: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Premium-подписка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— доступ к эксклюзивным функциям (расширенные лимиты, уникальные стикеры).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Реклама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— ненавязчивая реклама в крупных каналах.</a:t>
            </a:r>
          </a:p>
          <a:p>
            <a:pPr algn="just">
              <a:lnSpc>
                <a:spcPts val="3163"/>
              </a:lnSpc>
            </a:pP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- </a:t>
            </a:r>
            <a:r>
              <a:rPr lang="en-US" sz="2259" b="1" u="sng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Ключевые функции: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Группы и каналы 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(публичные и приватные).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 Боты и автоматизаци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я — для поддержки бизнеса.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Поддержка мультимедийного контента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(видео, файлы любых форматов).</a:t>
            </a:r>
          </a:p>
          <a:p>
            <a:pPr algn="just">
              <a:lnSpc>
                <a:spcPts val="3163"/>
              </a:lnSpc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-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  <a:r>
              <a:rPr lang="en-US" sz="2259" b="1" u="sng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Конкурентные преимущества: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Высокая конфиденциальность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и минимальная цензура.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Быстрая адаптация к трендам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(видеозвонки, аудиочаты).</a:t>
            </a:r>
          </a:p>
          <a:p>
            <a:pPr algn="just">
              <a:lnSpc>
                <a:spcPts val="3163"/>
              </a:lnSpc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-</a:t>
            </a:r>
            <a:r>
              <a:rPr lang="en-US" sz="2259" b="1" u="sng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 Риски: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Ограничения монетизации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(рекламная модель в стадии тестирования).</a:t>
            </a:r>
          </a:p>
          <a:p>
            <a:pPr marL="487836" lvl="1" indent="-243918" algn="just">
              <a:lnSpc>
                <a:spcPts val="3163"/>
              </a:lnSpc>
              <a:buFont typeface="Arial"/>
              <a:buChar char="•"/>
            </a:pP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  Регулятивные и юридические </a:t>
            </a:r>
            <a:r>
              <a:rPr lang="en-US" sz="2259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сложности</a:t>
            </a:r>
            <a:r>
              <a:rPr lang="en-US" sz="2259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в ряде стран.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81677" y="3490416"/>
            <a:ext cx="178021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1017152" y="1640386"/>
            <a:ext cx="7055970" cy="7292992"/>
          </a:xfrm>
          <a:custGeom>
            <a:avLst/>
            <a:gdLst/>
            <a:ahLst/>
            <a:cxnLst/>
            <a:rect l="l" t="t" r="r" b="b"/>
            <a:pathLst>
              <a:path w="7055970" h="7292992">
                <a:moveTo>
                  <a:pt x="0" y="0"/>
                </a:moveTo>
                <a:lnTo>
                  <a:pt x="7055971" y="0"/>
                </a:lnTo>
                <a:lnTo>
                  <a:pt x="7055971" y="7292993"/>
                </a:lnTo>
                <a:lnTo>
                  <a:pt x="0" y="7292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34983" y="2082743"/>
            <a:ext cx="6512248" cy="6121513"/>
          </a:xfrm>
          <a:custGeom>
            <a:avLst/>
            <a:gdLst/>
            <a:ahLst/>
            <a:cxnLst/>
            <a:rect l="l" t="t" r="r" b="b"/>
            <a:pathLst>
              <a:path w="6512248" h="6121513">
                <a:moveTo>
                  <a:pt x="0" y="0"/>
                </a:moveTo>
                <a:lnTo>
                  <a:pt x="6512248" y="0"/>
                </a:lnTo>
                <a:lnTo>
                  <a:pt x="6512248" y="6121514"/>
                </a:lnTo>
                <a:lnTo>
                  <a:pt x="0" y="612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86121" y="4362077"/>
            <a:ext cx="2719871" cy="859011"/>
            <a:chOff x="0" y="0"/>
            <a:chExt cx="716345" cy="2262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6345" cy="226242"/>
            </a:xfrm>
            <a:custGeom>
              <a:avLst/>
              <a:gdLst/>
              <a:ahLst/>
              <a:cxnLst/>
              <a:rect l="l" t="t" r="r" b="b"/>
              <a:pathLst>
                <a:path w="716345" h="226242">
                  <a:moveTo>
                    <a:pt x="113121" y="0"/>
                  </a:moveTo>
                  <a:lnTo>
                    <a:pt x="603224" y="0"/>
                  </a:lnTo>
                  <a:cubicBezTo>
                    <a:pt x="665699" y="0"/>
                    <a:pt x="716345" y="50646"/>
                    <a:pt x="716345" y="113121"/>
                  </a:cubicBezTo>
                  <a:lnTo>
                    <a:pt x="716345" y="113121"/>
                  </a:lnTo>
                  <a:cubicBezTo>
                    <a:pt x="716345" y="143122"/>
                    <a:pt x="704426" y="171895"/>
                    <a:pt x="683212" y="193109"/>
                  </a:cubicBezTo>
                  <a:cubicBezTo>
                    <a:pt x="661998" y="214324"/>
                    <a:pt x="633225" y="226242"/>
                    <a:pt x="603224" y="226242"/>
                  </a:cubicBezTo>
                  <a:lnTo>
                    <a:pt x="113121" y="226242"/>
                  </a:lnTo>
                  <a:cubicBezTo>
                    <a:pt x="50646" y="226242"/>
                    <a:pt x="0" y="175596"/>
                    <a:pt x="0" y="113121"/>
                  </a:cubicBezTo>
                  <a:lnTo>
                    <a:pt x="0" y="113121"/>
                  </a:lnTo>
                  <a:cubicBezTo>
                    <a:pt x="0" y="50646"/>
                    <a:pt x="50646" y="0"/>
                    <a:pt x="113121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716345" cy="331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9739" y="4362077"/>
            <a:ext cx="2719871" cy="859011"/>
            <a:chOff x="0" y="0"/>
            <a:chExt cx="716345" cy="2262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6345" cy="226242"/>
            </a:xfrm>
            <a:custGeom>
              <a:avLst/>
              <a:gdLst/>
              <a:ahLst/>
              <a:cxnLst/>
              <a:rect l="l" t="t" r="r" b="b"/>
              <a:pathLst>
                <a:path w="716345" h="226242">
                  <a:moveTo>
                    <a:pt x="113121" y="0"/>
                  </a:moveTo>
                  <a:lnTo>
                    <a:pt x="603224" y="0"/>
                  </a:lnTo>
                  <a:cubicBezTo>
                    <a:pt x="665699" y="0"/>
                    <a:pt x="716345" y="50646"/>
                    <a:pt x="716345" y="113121"/>
                  </a:cubicBezTo>
                  <a:lnTo>
                    <a:pt x="716345" y="113121"/>
                  </a:lnTo>
                  <a:cubicBezTo>
                    <a:pt x="716345" y="143122"/>
                    <a:pt x="704426" y="171895"/>
                    <a:pt x="683212" y="193109"/>
                  </a:cubicBezTo>
                  <a:cubicBezTo>
                    <a:pt x="661998" y="214324"/>
                    <a:pt x="633225" y="226242"/>
                    <a:pt x="603224" y="226242"/>
                  </a:cubicBezTo>
                  <a:lnTo>
                    <a:pt x="113121" y="226242"/>
                  </a:lnTo>
                  <a:cubicBezTo>
                    <a:pt x="50646" y="226242"/>
                    <a:pt x="0" y="175596"/>
                    <a:pt x="0" y="113121"/>
                  </a:cubicBezTo>
                  <a:lnTo>
                    <a:pt x="0" y="113121"/>
                  </a:lnTo>
                  <a:cubicBezTo>
                    <a:pt x="0" y="50646"/>
                    <a:pt x="50646" y="0"/>
                    <a:pt x="113121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716345" cy="331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73357" y="4338492"/>
            <a:ext cx="2719871" cy="859011"/>
            <a:chOff x="0" y="0"/>
            <a:chExt cx="716345" cy="2262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6345" cy="226242"/>
            </a:xfrm>
            <a:custGeom>
              <a:avLst/>
              <a:gdLst/>
              <a:ahLst/>
              <a:cxnLst/>
              <a:rect l="l" t="t" r="r" b="b"/>
              <a:pathLst>
                <a:path w="716345" h="226242">
                  <a:moveTo>
                    <a:pt x="113121" y="0"/>
                  </a:moveTo>
                  <a:lnTo>
                    <a:pt x="603224" y="0"/>
                  </a:lnTo>
                  <a:cubicBezTo>
                    <a:pt x="665699" y="0"/>
                    <a:pt x="716345" y="50646"/>
                    <a:pt x="716345" y="113121"/>
                  </a:cubicBezTo>
                  <a:lnTo>
                    <a:pt x="716345" y="113121"/>
                  </a:lnTo>
                  <a:cubicBezTo>
                    <a:pt x="716345" y="143122"/>
                    <a:pt x="704426" y="171895"/>
                    <a:pt x="683212" y="193109"/>
                  </a:cubicBezTo>
                  <a:cubicBezTo>
                    <a:pt x="661998" y="214324"/>
                    <a:pt x="633225" y="226242"/>
                    <a:pt x="603224" y="226242"/>
                  </a:cubicBezTo>
                  <a:lnTo>
                    <a:pt x="113121" y="226242"/>
                  </a:lnTo>
                  <a:cubicBezTo>
                    <a:pt x="50646" y="226242"/>
                    <a:pt x="0" y="175596"/>
                    <a:pt x="0" y="113121"/>
                  </a:cubicBezTo>
                  <a:lnTo>
                    <a:pt x="0" y="113121"/>
                  </a:lnTo>
                  <a:cubicBezTo>
                    <a:pt x="0" y="50646"/>
                    <a:pt x="50646" y="0"/>
                    <a:pt x="113121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04775"/>
              <a:ext cx="716345" cy="331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370743" y="369258"/>
            <a:ext cx="569589" cy="56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2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677" y="1360468"/>
            <a:ext cx="770303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Другое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4424525"/>
            <a:ext cx="2118718" cy="59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"/>
              </a:lnSpc>
              <a:spcBef>
                <a:spcPct val="0"/>
              </a:spcBef>
            </a:pPr>
            <a:r>
              <a:rPr lang="en-US" sz="1503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2 типа пользователей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0139" y="5588028"/>
            <a:ext cx="3095840" cy="319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Premium — монетизирует мессенджер подпиской. И обычные юзеры, у которых двойственная природа монетизации: сначала Telegram Ads как источник трафика, потом рекламодатели, привлекающие клиентов.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479796" y="4426125"/>
            <a:ext cx="1919756" cy="59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  <a:spcBef>
                <a:spcPct val="0"/>
              </a:spcBef>
            </a:pPr>
            <a:r>
              <a:rPr lang="en-US" sz="1527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Блокчейн и криптоволюта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06562" y="5588028"/>
            <a:ext cx="3228624" cy="350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Сервис делает ставку на крипту. Создали свой внутренний крипто-кошелек. Уже позволяет оплачивать покупки и отправлять друг-другу крипту.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Переводы минуют региональные и банковские ограничения.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329928" y="4569004"/>
            <a:ext cx="806728" cy="31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1"/>
              </a:lnSpc>
              <a:spcBef>
                <a:spcPct val="0"/>
              </a:spcBef>
            </a:pPr>
            <a:r>
              <a:rPr lang="en-US" sz="1486" b="1">
                <a:solidFill>
                  <a:srgbClr val="F4B158"/>
                </a:solidFill>
                <a:latin typeface="Mont Bold"/>
                <a:ea typeface="Mont Bold"/>
                <a:cs typeface="Mont Bold"/>
                <a:sym typeface="Mont Bold"/>
              </a:rPr>
              <a:t>Финтех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73357" y="5588028"/>
            <a:ext cx="3813951" cy="319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Сервис делает ставку на крипту. Создали свой внутренний крипто-кошелек. Уже позволяет оплачивать покупки и отправлять друг-другу крипту.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Переводы минуют региональные и банковские ограничения.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81677" y="2462590"/>
            <a:ext cx="6906658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Самая быстрорастущая в мире сеть. Особенно в Азии.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7442" y="2666724"/>
            <a:ext cx="6458446" cy="6434226"/>
          </a:xfrm>
          <a:custGeom>
            <a:avLst/>
            <a:gdLst/>
            <a:ahLst/>
            <a:cxnLst/>
            <a:rect l="l" t="t" r="r" b="b"/>
            <a:pathLst>
              <a:path w="6458446" h="6434226">
                <a:moveTo>
                  <a:pt x="0" y="0"/>
                </a:moveTo>
                <a:lnTo>
                  <a:pt x="6458446" y="0"/>
                </a:lnTo>
                <a:lnTo>
                  <a:pt x="6458446" y="6434226"/>
                </a:lnTo>
                <a:lnTo>
                  <a:pt x="0" y="6434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5606" y="8556845"/>
            <a:ext cx="4851773" cy="1346367"/>
          </a:xfrm>
          <a:custGeom>
            <a:avLst/>
            <a:gdLst/>
            <a:ahLst/>
            <a:cxnLst/>
            <a:rect l="l" t="t" r="r" b="b"/>
            <a:pathLst>
              <a:path w="4851773" h="1346367">
                <a:moveTo>
                  <a:pt x="0" y="0"/>
                </a:moveTo>
                <a:lnTo>
                  <a:pt x="4851773" y="0"/>
                </a:lnTo>
                <a:lnTo>
                  <a:pt x="4851773" y="1346367"/>
                </a:lnTo>
                <a:lnTo>
                  <a:pt x="0" y="1346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44815" y="1312843"/>
            <a:ext cx="4402564" cy="8590369"/>
          </a:xfrm>
          <a:custGeom>
            <a:avLst/>
            <a:gdLst/>
            <a:ahLst/>
            <a:cxnLst/>
            <a:rect l="l" t="t" r="r" b="b"/>
            <a:pathLst>
              <a:path w="4402564" h="8590369">
                <a:moveTo>
                  <a:pt x="0" y="0"/>
                </a:moveTo>
                <a:lnTo>
                  <a:pt x="4402564" y="0"/>
                </a:lnTo>
                <a:lnTo>
                  <a:pt x="4402564" y="8590369"/>
                </a:lnTo>
                <a:lnTo>
                  <a:pt x="0" y="8590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8884706" y="2552364"/>
            <a:ext cx="1662916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44642" y="572477"/>
            <a:ext cx="8374594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Профиль основных пользователей в РФ.</a:t>
            </a:r>
          </a:p>
          <a:p>
            <a:pPr algn="l">
              <a:lnSpc>
                <a:spcPts val="6000"/>
              </a:lnSpc>
            </a:pPr>
            <a:endParaRPr lang="en-US" sz="60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44642" y="2729998"/>
            <a:ext cx="10577101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На данный момент аудитория Telegram в России составляет около </a:t>
            </a: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85%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от всех пользователей интернета в стране.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Для </a:t>
            </a: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молодой группы 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(12-24) Telegram — </a:t>
            </a: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самая охватная 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площадка из всех в интернете.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44642" y="4008253"/>
            <a:ext cx="8374594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 b="1">
                <a:solidFill>
                  <a:srgbClr val="F4B158"/>
                </a:solidFill>
                <a:latin typeface="Poppins Bold"/>
                <a:ea typeface="Poppins Bold"/>
                <a:cs typeface="Poppins Bold"/>
                <a:sym typeface="Poppins Bold"/>
              </a:rPr>
              <a:t>Как аудитория делится по демографическим признакам: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44642" y="5106803"/>
            <a:ext cx="8837037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1. В 2023 году </a:t>
            </a: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разрыва по полу практически нет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: мессенджером пользуются 48% женщин и 52% мужчин.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Для сравнения, в 2019 году разрыв между полами составил 34%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2. </a:t>
            </a: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Средний возраст 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большей части аудитории — 25-34 года.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В основном это люди с высшим образованием, которые работают в ІТ, маркетинге, производстве, торговле и образовании.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44642" y="7541480"/>
            <a:ext cx="990854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Основные интересы аудитории</a:t>
            </a: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: новостные каналы, посты о политике и блоги знаменитостей.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Начиная с 2022 года сильно вырос процент тех, кто читает микроблоги друзей, что связано с </a:t>
            </a:r>
            <a:r>
              <a:rPr lang="en-US" sz="1800" b="1">
                <a:solidFill>
                  <a:srgbClr val="FFFFFF"/>
                </a:solidFill>
                <a:latin typeface="Mont Bold"/>
                <a:ea typeface="Mont Bold"/>
                <a:cs typeface="Mont Bold"/>
                <a:sym typeface="Mont Bold"/>
              </a:rPr>
              <a:t>блокировкой instagram* на территории РФ</a:t>
            </a:r>
          </a:p>
          <a:p>
            <a:pPr algn="just">
              <a:lnSpc>
                <a:spcPts val="2520"/>
              </a:lnSpc>
            </a:pPr>
            <a:endParaRPr lang="en-US" sz="1800" b="1">
              <a:solidFill>
                <a:srgbClr val="FFFFFF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* instagram (запрещенная в РФ экстремистская организация)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884706" y="2552364"/>
            <a:ext cx="2602383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-1606905" y="2844544"/>
            <a:ext cx="7735933" cy="7995796"/>
          </a:xfrm>
          <a:custGeom>
            <a:avLst/>
            <a:gdLst/>
            <a:ahLst/>
            <a:cxnLst/>
            <a:rect l="l" t="t" r="r" b="b"/>
            <a:pathLst>
              <a:path w="7735933" h="7995796">
                <a:moveTo>
                  <a:pt x="0" y="0"/>
                </a:moveTo>
                <a:lnTo>
                  <a:pt x="7735933" y="0"/>
                </a:lnTo>
                <a:lnTo>
                  <a:pt x="7735933" y="7995796"/>
                </a:lnTo>
                <a:lnTo>
                  <a:pt x="0" y="7995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9556" y="6499616"/>
            <a:ext cx="3074197" cy="3121012"/>
          </a:xfrm>
          <a:custGeom>
            <a:avLst/>
            <a:gdLst/>
            <a:ahLst/>
            <a:cxnLst/>
            <a:rect l="l" t="t" r="r" b="b"/>
            <a:pathLst>
              <a:path w="3074197" h="3121012">
                <a:moveTo>
                  <a:pt x="0" y="0"/>
                </a:moveTo>
                <a:lnTo>
                  <a:pt x="3074197" y="0"/>
                </a:lnTo>
                <a:lnTo>
                  <a:pt x="3074197" y="3121013"/>
                </a:lnTo>
                <a:lnTo>
                  <a:pt x="0" y="3121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198419"/>
            <a:ext cx="5100328" cy="4807206"/>
          </a:xfrm>
          <a:custGeom>
            <a:avLst/>
            <a:gdLst/>
            <a:ahLst/>
            <a:cxnLst/>
            <a:rect l="l" t="t" r="r" b="b"/>
            <a:pathLst>
              <a:path w="5100328" h="4807206">
                <a:moveTo>
                  <a:pt x="0" y="0"/>
                </a:moveTo>
                <a:lnTo>
                  <a:pt x="5100328" y="0"/>
                </a:lnTo>
                <a:lnTo>
                  <a:pt x="5100328" y="4807206"/>
                </a:lnTo>
                <a:lnTo>
                  <a:pt x="0" y="4807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37442" y="527445"/>
            <a:ext cx="12871971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Динамика количества пользователей в РФ</a:t>
            </a:r>
          </a:p>
          <a:p>
            <a:pPr algn="l">
              <a:lnSpc>
                <a:spcPts val="6000"/>
              </a:lnSpc>
            </a:pPr>
            <a:endParaRPr lang="en-US" sz="60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24694" y="2982090"/>
            <a:ext cx="926006" cy="8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F4B158"/>
                </a:solidFill>
                <a:latin typeface="Poppins Bold"/>
                <a:ea typeface="Poppins Bold"/>
                <a:cs typeface="Poppins Bold"/>
                <a:sym typeface="Poppins Bold"/>
              </a:rPr>
              <a:t>01.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84145" y="2730244"/>
            <a:ext cx="9378565" cy="659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</a:t>
            </a:r>
          </a:p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За последние два года количество пользователей Telegram из России удвоилось</a:t>
            </a:r>
          </a:p>
          <a:p>
            <a:pPr algn="just">
              <a:lnSpc>
                <a:spcPts val="2908"/>
              </a:lnSpc>
            </a:pPr>
            <a:endParaRPr lang="en-US" sz="2077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algn="just">
              <a:lnSpc>
                <a:spcPts val="2908"/>
              </a:lnSpc>
            </a:pPr>
            <a:endParaRPr lang="en-US" sz="2077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Среднедневной охват Telegram в России в сентябре 2023 года составил 45.8% населения, увеличившись на 9.6% за год</a:t>
            </a:r>
          </a:p>
          <a:p>
            <a:pPr algn="just">
              <a:lnSpc>
                <a:spcPts val="2908"/>
              </a:lnSpc>
            </a:pPr>
            <a:endParaRPr lang="en-US" sz="2077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algn="just">
              <a:lnSpc>
                <a:spcPts val="2908"/>
              </a:lnSpc>
            </a:pPr>
            <a:endParaRPr lang="en-US" sz="2077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Ежедневно мессенджер посещают 44.2 миллиона россиян. На Россию приходится 27.2% мирового трафика Telegram</a:t>
            </a:r>
          </a:p>
          <a:p>
            <a:pPr algn="just">
              <a:lnSpc>
                <a:spcPts val="2908"/>
              </a:lnSpc>
            </a:pPr>
            <a:endParaRPr lang="en-US" sz="2077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algn="just">
              <a:lnSpc>
                <a:spcPts val="2908"/>
              </a:lnSpc>
            </a:pPr>
            <a:r>
              <a:rPr lang="en-US" sz="2077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В рейтинге самых популярных приложений Android в России Telegram занимает 2-е место, а в App Store - 4-е место. В октябре 2023 года лидером по просмотрам был телеграмм-канал Риа Новости с 2.99 миллионами подписчиков и 2.26 миллиардами просмотров.</a:t>
            </a:r>
          </a:p>
          <a:p>
            <a:pPr algn="just">
              <a:lnSpc>
                <a:spcPts val="2908"/>
              </a:lnSpc>
            </a:pPr>
            <a:endParaRPr lang="en-US" sz="2077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24694" y="4458316"/>
            <a:ext cx="926006" cy="8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F4B158"/>
                </a:solidFill>
                <a:latin typeface="Poppins Bold"/>
                <a:ea typeface="Poppins Bold"/>
                <a:cs typeface="Poppins Bold"/>
                <a:sym typeface="Poppins Bold"/>
              </a:rPr>
              <a:t>02.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24694" y="5937216"/>
            <a:ext cx="926006" cy="8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F4B158"/>
                </a:solidFill>
                <a:latin typeface="Poppins Bold"/>
                <a:ea typeface="Poppins Bold"/>
                <a:cs typeface="Poppins Bold"/>
                <a:sym typeface="Poppins Bold"/>
              </a:rPr>
              <a:t>03.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4694" y="7074979"/>
            <a:ext cx="926006" cy="8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F4B158"/>
                </a:solidFill>
                <a:latin typeface="Poppins Bold"/>
                <a:ea typeface="Poppins Bold"/>
                <a:cs typeface="Poppins Bold"/>
                <a:sym typeface="Poppins Bold"/>
              </a:rPr>
              <a:t>04.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18991"/>
            <a:ext cx="4897389" cy="4879024"/>
          </a:xfrm>
          <a:custGeom>
            <a:avLst/>
            <a:gdLst/>
            <a:ahLst/>
            <a:cxnLst/>
            <a:rect l="l" t="t" r="r" b="b"/>
            <a:pathLst>
              <a:path w="4897389" h="4879024">
                <a:moveTo>
                  <a:pt x="0" y="0"/>
                </a:moveTo>
                <a:lnTo>
                  <a:pt x="4897389" y="0"/>
                </a:lnTo>
                <a:lnTo>
                  <a:pt x="4897389" y="4879024"/>
                </a:lnTo>
                <a:lnTo>
                  <a:pt x="0" y="4879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52031" y="5118602"/>
            <a:ext cx="8545038" cy="4139698"/>
          </a:xfrm>
          <a:custGeom>
            <a:avLst/>
            <a:gdLst/>
            <a:ahLst/>
            <a:cxnLst/>
            <a:rect l="l" t="t" r="r" b="b"/>
            <a:pathLst>
              <a:path w="8545038" h="4139698">
                <a:moveTo>
                  <a:pt x="0" y="0"/>
                </a:moveTo>
                <a:lnTo>
                  <a:pt x="8545038" y="0"/>
                </a:lnTo>
                <a:lnTo>
                  <a:pt x="8545038" y="4139698"/>
                </a:lnTo>
                <a:lnTo>
                  <a:pt x="0" y="4139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9" r="-5136" b="-226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52031" y="1281160"/>
            <a:ext cx="8545038" cy="3837441"/>
          </a:xfrm>
          <a:custGeom>
            <a:avLst/>
            <a:gdLst/>
            <a:ahLst/>
            <a:cxnLst/>
            <a:rect l="l" t="t" r="r" b="b"/>
            <a:pathLst>
              <a:path w="8545038" h="3837441">
                <a:moveTo>
                  <a:pt x="0" y="0"/>
                </a:moveTo>
                <a:lnTo>
                  <a:pt x="8545038" y="0"/>
                </a:lnTo>
                <a:lnTo>
                  <a:pt x="8545038" y="3837442"/>
                </a:lnTo>
                <a:lnTo>
                  <a:pt x="0" y="383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364" b="-2308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0046" y="161925"/>
            <a:ext cx="1809089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Социально-демографические параметры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18991"/>
            <a:ext cx="4897389" cy="4879024"/>
          </a:xfrm>
          <a:custGeom>
            <a:avLst/>
            <a:gdLst/>
            <a:ahLst/>
            <a:cxnLst/>
            <a:rect l="l" t="t" r="r" b="b"/>
            <a:pathLst>
              <a:path w="4897389" h="4879024">
                <a:moveTo>
                  <a:pt x="0" y="0"/>
                </a:moveTo>
                <a:lnTo>
                  <a:pt x="4897389" y="0"/>
                </a:lnTo>
                <a:lnTo>
                  <a:pt x="4897389" y="4879024"/>
                </a:lnTo>
                <a:lnTo>
                  <a:pt x="0" y="4879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042847"/>
            <a:ext cx="8275279" cy="7051866"/>
          </a:xfrm>
          <a:custGeom>
            <a:avLst/>
            <a:gdLst/>
            <a:ahLst/>
            <a:cxnLst/>
            <a:rect l="l" t="t" r="r" b="b"/>
            <a:pathLst>
              <a:path w="8275279" h="7051866">
                <a:moveTo>
                  <a:pt x="0" y="0"/>
                </a:moveTo>
                <a:lnTo>
                  <a:pt x="8275279" y="0"/>
                </a:lnTo>
                <a:lnTo>
                  <a:pt x="8275279" y="7051866"/>
                </a:lnTo>
                <a:lnTo>
                  <a:pt x="0" y="705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17" r="-1903" b="-123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29765" y="1930202"/>
            <a:ext cx="6429535" cy="7277156"/>
          </a:xfrm>
          <a:custGeom>
            <a:avLst/>
            <a:gdLst/>
            <a:ahLst/>
            <a:cxnLst/>
            <a:rect l="l" t="t" r="r" b="b"/>
            <a:pathLst>
              <a:path w="6429535" h="7277156">
                <a:moveTo>
                  <a:pt x="0" y="0"/>
                </a:moveTo>
                <a:lnTo>
                  <a:pt x="6429535" y="0"/>
                </a:lnTo>
                <a:lnTo>
                  <a:pt x="6429535" y="7277157"/>
                </a:lnTo>
                <a:lnTo>
                  <a:pt x="0" y="7277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416" b="-1231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0046" y="161925"/>
            <a:ext cx="1809089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Социально-демографические параметры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18991"/>
            <a:ext cx="4897389" cy="4879024"/>
          </a:xfrm>
          <a:custGeom>
            <a:avLst/>
            <a:gdLst/>
            <a:ahLst/>
            <a:cxnLst/>
            <a:rect l="l" t="t" r="r" b="b"/>
            <a:pathLst>
              <a:path w="4897389" h="4879024">
                <a:moveTo>
                  <a:pt x="0" y="0"/>
                </a:moveTo>
                <a:lnTo>
                  <a:pt x="4897389" y="0"/>
                </a:lnTo>
                <a:lnTo>
                  <a:pt x="4897389" y="4879024"/>
                </a:lnTo>
                <a:lnTo>
                  <a:pt x="0" y="4879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94906" y="2105188"/>
            <a:ext cx="10233231" cy="6076625"/>
          </a:xfrm>
          <a:custGeom>
            <a:avLst/>
            <a:gdLst/>
            <a:ahLst/>
            <a:cxnLst/>
            <a:rect l="l" t="t" r="r" b="b"/>
            <a:pathLst>
              <a:path w="10233231" h="6076625">
                <a:moveTo>
                  <a:pt x="0" y="0"/>
                </a:moveTo>
                <a:lnTo>
                  <a:pt x="10233231" y="0"/>
                </a:lnTo>
                <a:lnTo>
                  <a:pt x="10233231" y="6076624"/>
                </a:lnTo>
                <a:lnTo>
                  <a:pt x="0" y="6076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92" b="-1765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50046" y="161925"/>
            <a:ext cx="1809089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Социально-демографические параметры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81677" y="2552364"/>
            <a:ext cx="178021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055838" y="8431615"/>
            <a:ext cx="1932693" cy="1855385"/>
          </a:xfrm>
          <a:custGeom>
            <a:avLst/>
            <a:gdLst/>
            <a:ahLst/>
            <a:cxnLst/>
            <a:rect l="l" t="t" r="r" b="b"/>
            <a:pathLst>
              <a:path w="1932693" h="1855385">
                <a:moveTo>
                  <a:pt x="0" y="0"/>
                </a:moveTo>
                <a:lnTo>
                  <a:pt x="1932692" y="0"/>
                </a:lnTo>
                <a:lnTo>
                  <a:pt x="1932692" y="1855385"/>
                </a:lnTo>
                <a:lnTo>
                  <a:pt x="0" y="1855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0647">
            <a:off x="11028125" y="1475821"/>
            <a:ext cx="6439795" cy="3786261"/>
          </a:xfrm>
          <a:custGeom>
            <a:avLst/>
            <a:gdLst/>
            <a:ahLst/>
            <a:cxnLst/>
            <a:rect l="l" t="t" r="r" b="b"/>
            <a:pathLst>
              <a:path w="6439795" h="3786261">
                <a:moveTo>
                  <a:pt x="0" y="239729"/>
                </a:moveTo>
                <a:lnTo>
                  <a:pt x="6304948" y="0"/>
                </a:lnTo>
                <a:lnTo>
                  <a:pt x="6439795" y="3546534"/>
                </a:lnTo>
                <a:lnTo>
                  <a:pt x="134847" y="3786262"/>
                </a:lnTo>
                <a:lnTo>
                  <a:pt x="0" y="239729"/>
                </a:lnTo>
                <a:close/>
              </a:path>
            </a:pathLst>
          </a:custGeom>
          <a:blipFill>
            <a:blip r:embed="rId6"/>
            <a:stretch>
              <a:fillRect l="-2262" r="-226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30492" y="5505823"/>
            <a:ext cx="6435061" cy="4781177"/>
          </a:xfrm>
          <a:custGeom>
            <a:avLst/>
            <a:gdLst/>
            <a:ahLst/>
            <a:cxnLst/>
            <a:rect l="l" t="t" r="r" b="b"/>
            <a:pathLst>
              <a:path w="6435061" h="4781177">
                <a:moveTo>
                  <a:pt x="0" y="0"/>
                </a:moveTo>
                <a:lnTo>
                  <a:pt x="6435061" y="0"/>
                </a:lnTo>
                <a:lnTo>
                  <a:pt x="6435061" y="4781177"/>
                </a:lnTo>
                <a:lnTo>
                  <a:pt x="0" y="4781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91" r="-791" b="-254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577068"/>
            <a:ext cx="10673365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Поведение пользователей на сайте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5173" y="2780964"/>
            <a:ext cx="9503358" cy="635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83% людей подписываются на каналы по рекомендации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57% респондентов следуют рекомендациям тех, на кого были уже ранее подписаны;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13,5% ответили, что следуют рекомендациям друзей и знакомых;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еще 13,5% подписываются на каналы, которые им порекомендовали в других соцсетях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68,5% мьютят канал сразу же после подписки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Более 50% отписываются из-за неактуального контента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Среди других причин встречались:</a:t>
            </a:r>
          </a:p>
          <a:p>
            <a:pPr algn="just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• остановка постинга — канал перестал обновляться;</a:t>
            </a:r>
          </a:p>
          <a:p>
            <a:pPr algn="just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• слишком частый постинг;</a:t>
            </a:r>
          </a:p>
          <a:p>
            <a:pPr algn="just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• перебор с количеством рекламы</a:t>
            </a:r>
          </a:p>
          <a:p>
            <a:pPr marL="432342" lvl="1" indent="-216171" algn="just">
              <a:lnSpc>
                <a:spcPts val="2803"/>
              </a:lnSpc>
              <a:buFont typeface="Arial"/>
              <a:buChar char="•"/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 В среднем 2-3 раза в неделю подписчики заходят в канал и прочитывают публикаций, выложенные за несколько дней.</a:t>
            </a:r>
          </a:p>
          <a:p>
            <a:pPr algn="just">
              <a:lnSpc>
                <a:spcPts val="2803"/>
              </a:lnSpc>
            </a:pPr>
            <a:endParaRPr lang="en-US" sz="2002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  <a:p>
            <a:pPr algn="just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Mont"/>
                <a:ea typeface="Mont"/>
                <a:cs typeface="Mont"/>
                <a:sym typeface="Mont"/>
              </a:rPr>
              <a:t>В среднем пользователи проводят в Telegram около 45 минут ежедневно.</a:t>
            </a:r>
          </a:p>
          <a:p>
            <a:pPr algn="just">
              <a:lnSpc>
                <a:spcPts val="2803"/>
              </a:lnSpc>
            </a:pPr>
            <a:endParaRPr lang="en-US" sz="2002">
              <a:solidFill>
                <a:srgbClr val="FFFFFF"/>
              </a:solidFill>
              <a:latin typeface="Mont"/>
              <a:ea typeface="Mont"/>
              <a:cs typeface="Mont"/>
              <a:sym typeface="Mon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18991"/>
            <a:ext cx="4897389" cy="4879024"/>
          </a:xfrm>
          <a:custGeom>
            <a:avLst/>
            <a:gdLst/>
            <a:ahLst/>
            <a:cxnLst/>
            <a:rect l="l" t="t" r="r" b="b"/>
            <a:pathLst>
              <a:path w="4897389" h="4879024">
                <a:moveTo>
                  <a:pt x="0" y="0"/>
                </a:moveTo>
                <a:lnTo>
                  <a:pt x="4897389" y="0"/>
                </a:lnTo>
                <a:lnTo>
                  <a:pt x="4897389" y="4879024"/>
                </a:lnTo>
                <a:lnTo>
                  <a:pt x="0" y="4879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48308" y="6111814"/>
            <a:ext cx="4873435" cy="4428734"/>
          </a:xfrm>
          <a:custGeom>
            <a:avLst/>
            <a:gdLst/>
            <a:ahLst/>
            <a:cxnLst/>
            <a:rect l="l" t="t" r="r" b="b"/>
            <a:pathLst>
              <a:path w="4873435" h="4428734">
                <a:moveTo>
                  <a:pt x="0" y="0"/>
                </a:moveTo>
                <a:lnTo>
                  <a:pt x="4873435" y="0"/>
                </a:lnTo>
                <a:lnTo>
                  <a:pt x="4873435" y="4428734"/>
                </a:lnTo>
                <a:lnTo>
                  <a:pt x="0" y="442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48308" y="1732584"/>
            <a:ext cx="5171298" cy="4379229"/>
          </a:xfrm>
          <a:custGeom>
            <a:avLst/>
            <a:gdLst/>
            <a:ahLst/>
            <a:cxnLst/>
            <a:rect l="l" t="t" r="r" b="b"/>
            <a:pathLst>
              <a:path w="5171298" h="4379229">
                <a:moveTo>
                  <a:pt x="0" y="0"/>
                </a:moveTo>
                <a:lnTo>
                  <a:pt x="5171297" y="0"/>
                </a:lnTo>
                <a:lnTo>
                  <a:pt x="5171297" y="4379230"/>
                </a:lnTo>
                <a:lnTo>
                  <a:pt x="0" y="43792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19" t="-5080" b="-243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5266" y="6828845"/>
            <a:ext cx="6205179" cy="2994672"/>
          </a:xfrm>
          <a:custGeom>
            <a:avLst/>
            <a:gdLst/>
            <a:ahLst/>
            <a:cxnLst/>
            <a:rect l="l" t="t" r="r" b="b"/>
            <a:pathLst>
              <a:path w="6205179" h="2994672">
                <a:moveTo>
                  <a:pt x="0" y="0"/>
                </a:moveTo>
                <a:lnTo>
                  <a:pt x="6205179" y="0"/>
                </a:lnTo>
                <a:lnTo>
                  <a:pt x="6205179" y="2994672"/>
                </a:lnTo>
                <a:lnTo>
                  <a:pt x="0" y="2994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304" b="-272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32213" y="3358503"/>
            <a:ext cx="6018232" cy="2887290"/>
          </a:xfrm>
          <a:custGeom>
            <a:avLst/>
            <a:gdLst/>
            <a:ahLst/>
            <a:cxnLst/>
            <a:rect l="l" t="t" r="r" b="b"/>
            <a:pathLst>
              <a:path w="6018232" h="2887290">
                <a:moveTo>
                  <a:pt x="0" y="0"/>
                </a:moveTo>
                <a:lnTo>
                  <a:pt x="6018232" y="0"/>
                </a:lnTo>
                <a:lnTo>
                  <a:pt x="6018232" y="2887290"/>
                </a:lnTo>
                <a:lnTo>
                  <a:pt x="0" y="2887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933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922199"/>
            <a:ext cx="6137885" cy="3781033"/>
          </a:xfrm>
          <a:custGeom>
            <a:avLst/>
            <a:gdLst/>
            <a:ahLst/>
            <a:cxnLst/>
            <a:rect l="l" t="t" r="r" b="b"/>
            <a:pathLst>
              <a:path w="6137885" h="3781033">
                <a:moveTo>
                  <a:pt x="0" y="0"/>
                </a:moveTo>
                <a:lnTo>
                  <a:pt x="6137885" y="0"/>
                </a:lnTo>
                <a:lnTo>
                  <a:pt x="6137885" y="3781033"/>
                </a:lnTo>
                <a:lnTo>
                  <a:pt x="0" y="3781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49" b="-1494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20033" y="636377"/>
            <a:ext cx="1206300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Поведение пользователя</a:t>
            </a:r>
          </a:p>
          <a:p>
            <a:pPr algn="l">
              <a:lnSpc>
                <a:spcPts val="6000"/>
              </a:lnSpc>
            </a:pPr>
            <a:endParaRPr lang="en-US" sz="60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81677" y="2552364"/>
            <a:ext cx="178021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083806" y="529443"/>
            <a:ext cx="637937" cy="209722"/>
          </a:xfrm>
          <a:custGeom>
            <a:avLst/>
            <a:gdLst/>
            <a:ahLst/>
            <a:cxnLst/>
            <a:rect l="l" t="t" r="r" b="b"/>
            <a:pathLst>
              <a:path w="637937" h="209722">
                <a:moveTo>
                  <a:pt x="0" y="0"/>
                </a:moveTo>
                <a:lnTo>
                  <a:pt x="637937" y="0"/>
                </a:lnTo>
                <a:lnTo>
                  <a:pt x="637937" y="209722"/>
                </a:lnTo>
                <a:lnTo>
                  <a:pt x="0" y="209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06097" y="2552364"/>
            <a:ext cx="10396677" cy="7017757"/>
          </a:xfrm>
          <a:custGeom>
            <a:avLst/>
            <a:gdLst/>
            <a:ahLst/>
            <a:cxnLst/>
            <a:rect l="l" t="t" r="r" b="b"/>
            <a:pathLst>
              <a:path w="10396677" h="7017757">
                <a:moveTo>
                  <a:pt x="0" y="0"/>
                </a:moveTo>
                <a:lnTo>
                  <a:pt x="10396677" y="0"/>
                </a:lnTo>
                <a:lnTo>
                  <a:pt x="10396677" y="7017757"/>
                </a:lnTo>
                <a:lnTo>
                  <a:pt x="0" y="7017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2997" y="1076325"/>
            <a:ext cx="17355003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Наиболее активные товарные категории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0240" y="4048927"/>
            <a:ext cx="5488942" cy="405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На представленном графике наблюдается практически равномерное распределение между категориями, без выраженной доминации какой-либо из них. Это свидетельствует о сбалансированности рынка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Произвольный</PresentationFormat>
  <Paragraphs>135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Mont Bold</vt:lpstr>
      <vt:lpstr>Calibri</vt:lpstr>
      <vt:lpstr>Mont</vt:lpstr>
      <vt:lpstr>Poppins Bold</vt:lpstr>
      <vt:lpstr>Poppins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Telegram</dc:title>
  <dc:creator>User</dc:creator>
  <cp:lastModifiedBy>User</cp:lastModifiedBy>
  <cp:revision>1</cp:revision>
  <dcterms:created xsi:type="dcterms:W3CDTF">2006-08-16T00:00:00Z</dcterms:created>
  <dcterms:modified xsi:type="dcterms:W3CDTF">2024-12-05T15:28:01Z</dcterms:modified>
  <dc:identifier>DAGWVbIVqco</dc:identifier>
</cp:coreProperties>
</file>