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74" r:id="rId4"/>
    <p:sldId id="317" r:id="rId5"/>
    <p:sldId id="318" r:id="rId6"/>
    <p:sldId id="283" r:id="rId7"/>
    <p:sldId id="276" r:id="rId8"/>
    <p:sldId id="277" r:id="rId9"/>
    <p:sldId id="275" r:id="rId10"/>
    <p:sldId id="278" r:id="rId11"/>
    <p:sldId id="279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303" r:id="rId20"/>
    <p:sldId id="288" r:id="rId21"/>
    <p:sldId id="304" r:id="rId22"/>
    <p:sldId id="305" r:id="rId23"/>
    <p:sldId id="301" r:id="rId24"/>
    <p:sldId id="302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07" r:id="rId39"/>
    <p:sldId id="311" r:id="rId40"/>
    <p:sldId id="308" r:id="rId41"/>
    <p:sldId id="316" r:id="rId42"/>
    <p:sldId id="309" r:id="rId43"/>
    <p:sldId id="299" r:id="rId44"/>
    <p:sldId id="300" r:id="rId45"/>
    <p:sldId id="258" r:id="rId46"/>
    <p:sldId id="257" r:id="rId47"/>
    <p:sldId id="312" r:id="rId48"/>
    <p:sldId id="313" r:id="rId49"/>
    <p:sldId id="314" r:id="rId50"/>
    <p:sldId id="315" r:id="rId51"/>
    <p:sldId id="319" r:id="rId52"/>
    <p:sldId id="262" r:id="rId53"/>
    <p:sldId id="263" r:id="rId54"/>
    <p:sldId id="264" r:id="rId55"/>
    <p:sldId id="265" r:id="rId56"/>
    <p:sldId id="266" r:id="rId57"/>
    <p:sldId id="268" r:id="rId58"/>
    <p:sldId id="269" r:id="rId59"/>
    <p:sldId id="270" r:id="rId60"/>
    <p:sldId id="271" r:id="rId61"/>
    <p:sldId id="272" r:id="rId62"/>
    <p:sldId id="273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2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9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3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0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6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1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7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8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D911A-2E46-4293-85CF-C7BDAC990B61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2CDF5-4522-4F7E-897F-90AEBE71B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0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CE%BA%CE%B1%CE%BB%CE%AD%CF%89#Ancient_Greek" TargetMode="External"/><Relationship Id="rId2" Type="http://schemas.openxmlformats.org/officeDocument/2006/relationships/hyperlink" Target="https://en.wiktionary.org/wiki/%E1%BC%90%CE%BA#Ancient_Greek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3024336"/>
          </a:xfrm>
        </p:spPr>
        <p:txBody>
          <a:bodyPr>
            <a:normAutofit/>
          </a:bodyPr>
          <a:lstStyle/>
          <a:p>
            <a:r>
              <a:rPr lang="ru-RU" b="1" dirty="0" smtClean="0"/>
              <a:t>Христианская Церковь в истории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84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i="1" dirty="0"/>
              <a:t>Понимание Церкви обществом:</a:t>
            </a:r>
            <a:r>
              <a:rPr lang="ru-RU" sz="2400" i="1" dirty="0"/>
              <a:t> </a:t>
            </a:r>
            <a:r>
              <a:rPr lang="ru-RU" sz="2400" b="1" i="1" dirty="0"/>
              <a:t>а) </a:t>
            </a:r>
            <a:r>
              <a:rPr lang="ru-RU" sz="2400" b="1" i="1" dirty="0" smtClean="0"/>
              <a:t>богословское </a:t>
            </a:r>
            <a:r>
              <a:rPr lang="ru-RU" sz="2400" i="1" dirty="0" smtClean="0"/>
              <a:t>–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dirty="0"/>
              <a:t>Церковь </a:t>
            </a:r>
            <a:r>
              <a:rPr lang="ru-RU" sz="1200" dirty="0" smtClean="0"/>
              <a:t>– общественная структура, обладающая </a:t>
            </a:r>
            <a:r>
              <a:rPr lang="ru-RU" sz="1200" dirty="0"/>
              <a:t>рядом материальных и трансцендентных свойств (Богочеловеческий организм, Тело Христово</a:t>
            </a:r>
            <a:r>
              <a:rPr lang="ru-RU" sz="1200" dirty="0" smtClean="0"/>
              <a:t>). Характерные особенности : </a:t>
            </a:r>
            <a:r>
              <a:rPr lang="ru-RU" sz="1200" dirty="0"/>
              <a:t>1) единство веры; 2) иерархия </a:t>
            </a:r>
            <a:r>
              <a:rPr lang="ru-RU" sz="1200" dirty="0" smtClean="0"/>
              <a:t>(власть </a:t>
            </a:r>
            <a:r>
              <a:rPr lang="ru-RU" sz="1200" dirty="0"/>
              <a:t>формируется «сверху вниз», </a:t>
            </a:r>
            <a:r>
              <a:rPr lang="ru-RU" sz="1200" dirty="0" smtClean="0"/>
              <a:t>от </a:t>
            </a:r>
            <a:r>
              <a:rPr lang="ru-RU" sz="1200" dirty="0"/>
              <a:t>Бога к людям), включающая духовенство </a:t>
            </a:r>
            <a:r>
              <a:rPr lang="ru-RU" sz="1200" dirty="0" smtClean="0"/>
              <a:t>(трех </a:t>
            </a:r>
            <a:r>
              <a:rPr lang="ru-RU" sz="1200" dirty="0"/>
              <a:t>степеней посвящения: епископы, пресвитеры или священники, диаконы) и мирян; 3) </a:t>
            </a:r>
            <a:r>
              <a:rPr lang="ru-RU" sz="1200" dirty="0" err="1"/>
              <a:t>тáинственная</a:t>
            </a:r>
            <a:r>
              <a:rPr lang="ru-RU" sz="1200" dirty="0"/>
              <a:t>, мистическая жизнь</a:t>
            </a:r>
            <a:r>
              <a:rPr lang="ru-RU" sz="1200" dirty="0" smtClean="0"/>
              <a:t>, сообщаемая </a:t>
            </a:r>
            <a:r>
              <a:rPr lang="ru-RU" sz="1200" dirty="0"/>
              <a:t>человеку в </a:t>
            </a:r>
            <a:r>
              <a:rPr lang="ru-RU" sz="1200" dirty="0" smtClean="0"/>
              <a:t>Церкви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384376" cy="4824536"/>
          </a:xfrm>
        </p:spPr>
        <p:txBody>
          <a:bodyPr>
            <a:normAutofit fontScale="40000" lnSpcReduction="20000"/>
          </a:bodyPr>
          <a:lstStyle/>
          <a:p>
            <a:r>
              <a:rPr lang="ru-RU" sz="3500" dirty="0" smtClean="0"/>
              <a:t>Главная </a:t>
            </a:r>
            <a:r>
              <a:rPr lang="ru-RU" sz="3500" dirty="0"/>
              <a:t>богословская посылка христианского учения о Церкви (</a:t>
            </a:r>
            <a:r>
              <a:rPr lang="ru-RU" sz="3500" i="1" dirty="0" err="1"/>
              <a:t>экклезиологии</a:t>
            </a:r>
            <a:r>
              <a:rPr lang="ru-RU" sz="3500" dirty="0"/>
              <a:t>): Церковь </a:t>
            </a:r>
            <a:endParaRPr lang="ru-RU" sz="3500" dirty="0" smtClean="0"/>
          </a:p>
          <a:p>
            <a:pPr>
              <a:buFont typeface="Wingdings" pitchFamily="2" charset="2"/>
              <a:buChar char="Ø"/>
            </a:pPr>
            <a:r>
              <a:rPr lang="ru-RU" sz="3500" dirty="0" smtClean="0"/>
              <a:t>не </a:t>
            </a:r>
            <a:r>
              <a:rPr lang="ru-RU" sz="3500" dirty="0"/>
              <a:t>просто социальная организация, основанная одним из народных учителей; </a:t>
            </a:r>
            <a:endParaRPr lang="ru-RU" sz="3500" dirty="0" smtClean="0"/>
          </a:p>
          <a:p>
            <a:pPr>
              <a:buFont typeface="Wingdings" pitchFamily="2" charset="2"/>
              <a:buChar char="Ø"/>
            </a:pPr>
            <a:r>
              <a:rPr lang="ru-RU" sz="3500" dirty="0" smtClean="0"/>
              <a:t>сущностное </a:t>
            </a:r>
            <a:r>
              <a:rPr lang="ru-RU" sz="3500" dirty="0"/>
              <a:t>единство всех, кто входит в нее, и ее основателя – Христа, второй ипостаси Единого Бога. Павел определяет смысл этого единства: </a:t>
            </a:r>
            <a:r>
              <a:rPr lang="ru-RU" sz="3500" i="1" dirty="0"/>
              <a:t>Тело Его, которое есть Церковь</a:t>
            </a:r>
            <a:r>
              <a:rPr lang="ru-RU" sz="3500" dirty="0"/>
              <a:t> (Кол. 1, 24</a:t>
            </a:r>
            <a:r>
              <a:rPr lang="ru-RU" sz="3500" dirty="0" smtClean="0"/>
              <a:t>).;</a:t>
            </a:r>
          </a:p>
          <a:p>
            <a:pPr>
              <a:buFont typeface="Wingdings" pitchFamily="2" charset="2"/>
              <a:buChar char="Ø"/>
            </a:pPr>
            <a:r>
              <a:rPr lang="ru-RU" sz="3500" i="1" dirty="0" smtClean="0"/>
              <a:t>тело </a:t>
            </a:r>
            <a:r>
              <a:rPr lang="ru-RU" sz="3500" i="1" dirty="0"/>
              <a:t>Христово</a:t>
            </a:r>
            <a:r>
              <a:rPr lang="ru-RU" sz="3500" dirty="0"/>
              <a:t>, входя в которое, человек получает особые мистические дарования и ведет тайную мистическую жизнь, не отделяя себя окончательно, при этом, и от внешнего, видимого мира</a:t>
            </a:r>
            <a:r>
              <a:rPr lang="ru-RU" sz="3500" dirty="0" smtClean="0"/>
              <a:t>.</a:t>
            </a:r>
          </a:p>
          <a:p>
            <a:pPr marL="0" indent="0">
              <a:buNone/>
            </a:pPr>
            <a:r>
              <a:rPr lang="ru-RU" sz="3500" i="1" dirty="0"/>
              <a:t>Вы – тело Христово, </a:t>
            </a:r>
            <a:r>
              <a:rPr lang="ru-RU" sz="3500" i="1" dirty="0" smtClean="0"/>
              <a:t>а </a:t>
            </a:r>
            <a:r>
              <a:rPr lang="ru-RU" sz="3500" i="1" dirty="0"/>
              <a:t>порознь – члены</a:t>
            </a:r>
            <a:r>
              <a:rPr lang="ru-RU" sz="3500" dirty="0"/>
              <a:t> (1 Кор. 12, 27</a:t>
            </a:r>
            <a:r>
              <a:rPr lang="ru-RU" sz="35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3500" dirty="0"/>
              <a:t>пребывает в истории, но в то же время </a:t>
            </a:r>
            <a:r>
              <a:rPr lang="ru-RU" sz="3500" dirty="0" smtClean="0"/>
              <a:t>трансцендентна </a:t>
            </a:r>
            <a:r>
              <a:rPr lang="ru-RU" sz="3500" dirty="0"/>
              <a:t>по отношению к </a:t>
            </a:r>
            <a:r>
              <a:rPr lang="ru-RU" sz="3500" dirty="0" smtClean="0"/>
              <a:t>истории</a:t>
            </a:r>
          </a:p>
          <a:p>
            <a:pPr>
              <a:buFont typeface="Wingdings" pitchFamily="2" charset="2"/>
              <a:buChar char="Ø"/>
            </a:pPr>
            <a:r>
              <a:rPr lang="ru-RU" sz="3500" dirty="0"/>
              <a:t>«нет спасения вне Церкви</a:t>
            </a:r>
            <a:r>
              <a:rPr lang="ru-RU" sz="3500" dirty="0" smtClean="0"/>
              <a:t>» (</a:t>
            </a:r>
            <a:r>
              <a:rPr lang="en-US" sz="3500" i="1" dirty="0" err="1" smtClean="0"/>
              <a:t>nulla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salus</a:t>
            </a:r>
            <a:r>
              <a:rPr lang="en-US" sz="3500" i="1" dirty="0" smtClean="0"/>
              <a:t> extra Ecclesia</a:t>
            </a:r>
            <a:r>
              <a:rPr lang="en-US" sz="3500" dirty="0" smtClean="0"/>
              <a:t>) – </a:t>
            </a:r>
            <a:r>
              <a:rPr lang="ru-RU" sz="3500" dirty="0" err="1" smtClean="0"/>
              <a:t>Киприан</a:t>
            </a:r>
            <a:r>
              <a:rPr lang="ru-RU" sz="3500" dirty="0" smtClean="0"/>
              <a:t> Карфагенский</a:t>
            </a:r>
            <a:endParaRPr lang="ru-RU" sz="35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63888" y="1340768"/>
            <a:ext cx="5580112" cy="5328592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Католицизм</a:t>
            </a:r>
            <a:r>
              <a:rPr lang="ru-RU" sz="1200" dirty="0" smtClean="0"/>
              <a:t>: «</a:t>
            </a:r>
            <a:r>
              <a:rPr lang="ru-RU" sz="1200" dirty="0"/>
              <a:t>учение об установлении, непрерывности, значении и смысле священного Первенства Римского Понтифика и о его безошибочном </a:t>
            </a:r>
            <a:r>
              <a:rPr lang="ru-RU" sz="1200" dirty="0" smtClean="0"/>
              <a:t>учительстве» - </a:t>
            </a:r>
            <a:r>
              <a:rPr lang="ru-RU" sz="1200" i="1" dirty="0" smtClean="0"/>
              <a:t>папская </a:t>
            </a:r>
            <a:r>
              <a:rPr lang="ru-RU" sz="1200" i="1" dirty="0" err="1" smtClean="0"/>
              <a:t>экклезиология</a:t>
            </a:r>
            <a:r>
              <a:rPr lang="ru-RU" sz="1200" dirty="0" smtClean="0"/>
              <a:t>: «</a:t>
            </a:r>
            <a:r>
              <a:rPr lang="ru-RU" sz="1200" dirty="0"/>
              <a:t>в силу своей должности, то есть как Наместник Христа и Пастырь всей Церкви, </a:t>
            </a:r>
            <a:r>
              <a:rPr lang="ru-RU" sz="1200" b="1" i="1" dirty="0"/>
              <a:t>Римский Понтифик обладает в Церкви полной, верховной и универсальной властью</a:t>
            </a:r>
            <a:r>
              <a:rPr lang="ru-RU" sz="1200" dirty="0"/>
              <a:t>, которую он всегда вправе свободно осуществлять</a:t>
            </a:r>
            <a:r>
              <a:rPr lang="ru-RU" sz="1200" dirty="0" smtClean="0"/>
              <a:t>»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Православие</a:t>
            </a:r>
            <a:r>
              <a:rPr lang="ru-RU" sz="1200" dirty="0" smtClean="0"/>
              <a:t>: 1) «Церковь объемлет </a:t>
            </a:r>
            <a:r>
              <a:rPr lang="ru-RU" sz="1200" dirty="0"/>
              <a:t>собою собственно людей, </a:t>
            </a:r>
            <a:r>
              <a:rPr lang="ru-RU" sz="1200" b="1" dirty="0"/>
              <a:t>исповедовавших и исповедующих веру </a:t>
            </a:r>
            <a:r>
              <a:rPr lang="ru-RU" sz="1200" b="1" dirty="0" smtClean="0"/>
              <a:t>Христову</a:t>
            </a:r>
            <a:r>
              <a:rPr lang="ru-RU" sz="1200" dirty="0" smtClean="0"/>
              <a:t> … живых</a:t>
            </a:r>
            <a:r>
              <a:rPr lang="ru-RU" sz="1200" dirty="0"/>
              <a:t>, или уже </a:t>
            </a:r>
            <a:r>
              <a:rPr lang="ru-RU" sz="1200" dirty="0" smtClean="0"/>
              <a:t>умерших»; </a:t>
            </a:r>
          </a:p>
          <a:p>
            <a:pPr indent="0">
              <a:buNone/>
            </a:pPr>
            <a:r>
              <a:rPr lang="ru-RU" sz="1200" dirty="0" smtClean="0"/>
              <a:t>2) «</a:t>
            </a:r>
            <a:r>
              <a:rPr lang="ru-RU" sz="1200" b="1" dirty="0" smtClean="0"/>
              <a:t>не </a:t>
            </a:r>
            <a:r>
              <a:rPr lang="ru-RU" sz="1200" b="1" dirty="0"/>
              <a:t>принадлежат </a:t>
            </a:r>
            <a:r>
              <a:rPr lang="ru-RU" sz="1200" dirty="0"/>
              <a:t>к ней: а) ни иудеи, ни магометане, ни язычники, которые не приняли еще </a:t>
            </a:r>
            <a:r>
              <a:rPr lang="ru-RU" sz="1200" dirty="0" err="1"/>
              <a:t>благовестия</a:t>
            </a:r>
            <a:r>
              <a:rPr lang="ru-RU" sz="1200" dirty="0"/>
              <a:t> и крещения Христова. Не принадлежат даже: б) те, </a:t>
            </a:r>
            <a:r>
              <a:rPr lang="ru-RU" sz="1200" dirty="0" smtClean="0"/>
              <a:t>которые </a:t>
            </a:r>
            <a:r>
              <a:rPr lang="ru-RU" sz="1200" dirty="0"/>
              <a:t>еще не сподобились крещения</a:t>
            </a:r>
            <a:r>
              <a:rPr lang="ru-RU" sz="1200" dirty="0" smtClean="0"/>
              <a:t>»; </a:t>
            </a:r>
          </a:p>
          <a:p>
            <a:pPr indent="0">
              <a:buNone/>
            </a:pPr>
            <a:r>
              <a:rPr lang="ru-RU" sz="1200" dirty="0" smtClean="0"/>
              <a:t>3) </a:t>
            </a:r>
            <a:r>
              <a:rPr lang="ru-RU" sz="1200" dirty="0"/>
              <a:t>исторически </a:t>
            </a:r>
            <a:r>
              <a:rPr lang="ru-RU" sz="1200" b="1" dirty="0"/>
              <a:t>не сложилось </a:t>
            </a:r>
            <a:r>
              <a:rPr lang="ru-RU" sz="1200" dirty="0"/>
              <a:t>единого и единственного центра (наподобие папского Рима), претендующего на верховное главенство в Церкви</a:t>
            </a:r>
            <a:r>
              <a:rPr lang="ru-RU" sz="1200" dirty="0" smtClean="0"/>
              <a:t>, - </a:t>
            </a:r>
            <a:r>
              <a:rPr lang="ru-RU" sz="1200" dirty="0"/>
              <a:t>все православные епископы считаются равными по благодати и могут иметь только </a:t>
            </a:r>
            <a:r>
              <a:rPr lang="ru-RU" sz="1200" i="1" dirty="0"/>
              <a:t>преимущество </a:t>
            </a:r>
            <a:r>
              <a:rPr lang="ru-RU" sz="1200" i="1" dirty="0" smtClean="0"/>
              <a:t>чести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Протестантизм</a:t>
            </a:r>
            <a:r>
              <a:rPr lang="ru-RU" sz="1200" i="1" dirty="0" smtClean="0"/>
              <a:t>: оправдание верой – </a:t>
            </a:r>
            <a:r>
              <a:rPr lang="ru-RU" sz="1200" dirty="0" smtClean="0"/>
              <a:t>следовательно</a:t>
            </a:r>
            <a:r>
              <a:rPr lang="ru-RU" sz="1200" i="1" dirty="0" smtClean="0"/>
              <a:t>, </a:t>
            </a:r>
            <a:r>
              <a:rPr lang="ru-RU" sz="1200" dirty="0" smtClean="0"/>
              <a:t>нет необходимости в специальном иерархическом </a:t>
            </a:r>
            <a:r>
              <a:rPr lang="ru-RU" sz="1200" dirty="0"/>
              <a:t>и </a:t>
            </a:r>
            <a:r>
              <a:rPr lang="ru-RU" sz="1200" dirty="0" smtClean="0"/>
              <a:t>сакраментальном институте священства и епископата, </a:t>
            </a:r>
            <a:r>
              <a:rPr lang="ru-RU" sz="1200" dirty="0"/>
              <a:t>«которых Бог не устанавливал», </a:t>
            </a:r>
            <a:r>
              <a:rPr lang="ru-RU" sz="1200" dirty="0" smtClean="0"/>
              <a:t>а также в литургической системе (</a:t>
            </a:r>
            <a:r>
              <a:rPr lang="ru-RU" sz="1200" i="1" dirty="0" smtClean="0"/>
              <a:t>Лютер</a:t>
            </a:r>
            <a:r>
              <a:rPr lang="ru-RU" sz="1200" dirty="0" smtClean="0"/>
              <a:t>)</a:t>
            </a:r>
          </a:p>
          <a:p>
            <a:pPr marL="361950" indent="354013">
              <a:buNone/>
            </a:pPr>
            <a:r>
              <a:rPr lang="ru-RU" sz="1200" dirty="0"/>
              <a:t>«Церковь </a:t>
            </a:r>
            <a:r>
              <a:rPr lang="ru-RU" sz="1200" dirty="0" smtClean="0"/>
              <a:t>– собрание </a:t>
            </a:r>
            <a:r>
              <a:rPr lang="ru-RU" sz="1200" dirty="0"/>
              <a:t>святых, в котором верно преподается Евангелие и правильно отправляются Таинства». «Она является </a:t>
            </a:r>
            <a:r>
              <a:rPr lang="ru-RU" sz="1200" b="1" i="1" dirty="0"/>
              <a:t>местом собрания всех верующих</a:t>
            </a:r>
            <a:r>
              <a:rPr lang="ru-RU" sz="1200" dirty="0"/>
              <a:t>, которым проповедуют Евангелие в чистом виде и преподают Святые Таинства согласно Евангелию». </a:t>
            </a:r>
            <a:r>
              <a:rPr lang="ru-RU" sz="1200" dirty="0" smtClean="0"/>
              <a:t> «</a:t>
            </a:r>
            <a:r>
              <a:rPr lang="ru-RU" sz="1200" dirty="0"/>
              <a:t>Для истинного единства Церкви достаточно согласия относительно учения о Евангелии и отправлении Таинств</a:t>
            </a:r>
            <a:r>
              <a:rPr lang="ru-RU" sz="1200" dirty="0" smtClean="0"/>
              <a:t>», </a:t>
            </a:r>
            <a:r>
              <a:rPr lang="ru-RU" sz="1200" dirty="0"/>
              <a:t>«нет нужды в том, чтобы человеческие традиции, то есть обряды или церемонии, учрежденные людьми, были везде одинаковыми». </a:t>
            </a:r>
            <a:r>
              <a:rPr lang="ru-RU" sz="1200" dirty="0" smtClean="0"/>
              <a:t> (</a:t>
            </a:r>
            <a:r>
              <a:rPr lang="ru-RU" sz="1200" i="1" dirty="0" err="1" smtClean="0"/>
              <a:t>Аугсбургское</a:t>
            </a:r>
            <a:r>
              <a:rPr lang="ru-RU" sz="1200" i="1" dirty="0" smtClean="0"/>
              <a:t> вероисповедание</a:t>
            </a:r>
            <a:r>
              <a:rPr lang="ru-RU" sz="1200" dirty="0" smtClean="0"/>
              <a:t>, 1530-1540)</a:t>
            </a:r>
          </a:p>
          <a:p>
            <a:endParaRPr lang="ru-RU" sz="12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10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Понимание Церкви обществом:</a:t>
            </a:r>
            <a:r>
              <a:rPr lang="ru-RU" sz="3200" i="1" dirty="0"/>
              <a:t> </a:t>
            </a:r>
            <a:r>
              <a:rPr lang="ru-RU" sz="3200" i="1" dirty="0" smtClean="0"/>
              <a:t>б)</a:t>
            </a:r>
            <a:r>
              <a:rPr lang="ru-RU" sz="3200" i="1" dirty="0"/>
              <a:t> философское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Секулярная </a:t>
            </a:r>
            <a:r>
              <a:rPr lang="ru-RU" dirty="0"/>
              <a:t>философия, освободившаяся </a:t>
            </a:r>
            <a:r>
              <a:rPr lang="ru-RU" dirty="0" smtClean="0"/>
              <a:t>с началом эпохи Просвещения от </a:t>
            </a:r>
            <a:r>
              <a:rPr lang="ru-RU" dirty="0"/>
              <a:t>опеки богословия и развивавшаяся в существенной степени под влиянием протестантского мировосприятия, рисует </a:t>
            </a:r>
            <a:r>
              <a:rPr lang="ru-RU" dirty="0" smtClean="0"/>
              <a:t>собственный, утрированный и односторонний </a:t>
            </a:r>
            <a:r>
              <a:rPr lang="ru-RU" dirty="0"/>
              <a:t>образ Церкви</a:t>
            </a:r>
            <a:r>
              <a:rPr lang="ru-RU" dirty="0" smtClean="0"/>
              <a:t> </a:t>
            </a:r>
            <a:r>
              <a:rPr lang="ru-RU" dirty="0"/>
              <a:t>образ Церкви как объединения: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 </a:t>
            </a:r>
            <a:r>
              <a:rPr lang="ru-RU" i="1" dirty="0">
                <a:solidFill>
                  <a:srgbClr val="FF0000"/>
                </a:solidFill>
              </a:rPr>
              <a:t>только социального</a:t>
            </a:r>
            <a:r>
              <a:rPr lang="ru-RU" dirty="0"/>
              <a:t>, исключающего какую-либо мистическую, трансцендентную составляющую;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 ставящего перед собой </a:t>
            </a:r>
            <a:r>
              <a:rPr lang="ru-RU" i="1" dirty="0">
                <a:solidFill>
                  <a:srgbClr val="FF0000"/>
                </a:solidFill>
              </a:rPr>
              <a:t>специфические религиозные и социально-политические задачи</a:t>
            </a:r>
            <a:r>
              <a:rPr lang="ru-RU" dirty="0"/>
              <a:t>, но </a:t>
            </a:r>
            <a:endParaRPr lang="ru-RU" dirty="0" smtClean="0"/>
          </a:p>
          <a:p>
            <a:r>
              <a:rPr lang="ru-RU" i="1" dirty="0" smtClean="0"/>
              <a:t>3) </a:t>
            </a:r>
            <a:r>
              <a:rPr lang="ru-RU" i="1" dirty="0" smtClean="0">
                <a:solidFill>
                  <a:srgbClr val="FF0000"/>
                </a:solidFill>
              </a:rPr>
              <a:t>не </a:t>
            </a:r>
            <a:r>
              <a:rPr lang="ru-RU" i="1" dirty="0">
                <a:solidFill>
                  <a:srgbClr val="FF0000"/>
                </a:solidFill>
              </a:rPr>
              <a:t>обладающего </a:t>
            </a:r>
            <a:r>
              <a:rPr lang="ru-RU" dirty="0"/>
              <a:t>неким </a:t>
            </a:r>
            <a:r>
              <a:rPr lang="ru-RU" i="1" dirty="0"/>
              <a:t>особым</a:t>
            </a:r>
            <a:r>
              <a:rPr lang="ru-RU" dirty="0"/>
              <a:t> (тем более – исключительным) </a:t>
            </a:r>
            <a:r>
              <a:rPr lang="ru-RU" i="1" dirty="0"/>
              <a:t>знанием</a:t>
            </a:r>
            <a:r>
              <a:rPr lang="ru-RU" dirty="0"/>
              <a:t> </a:t>
            </a:r>
            <a:r>
              <a:rPr lang="ru-RU" i="1" dirty="0"/>
              <a:t>истины</a:t>
            </a:r>
            <a:r>
              <a:rPr lang="ru-RU" dirty="0"/>
              <a:t>, которое было бы </a:t>
            </a:r>
            <a:r>
              <a:rPr lang="ru-RU" dirty="0" err="1"/>
              <a:t>сущностно</a:t>
            </a:r>
            <a:r>
              <a:rPr lang="ru-RU" dirty="0"/>
              <a:t> отлично от знания, присутствующего в иных социальных объединениях; </a:t>
            </a:r>
            <a:endParaRPr lang="ru-RU" dirty="0" smtClean="0"/>
          </a:p>
          <a:p>
            <a:r>
              <a:rPr lang="ru-RU" dirty="0" smtClean="0"/>
              <a:t>4)</a:t>
            </a:r>
            <a:r>
              <a:rPr lang="ru-RU" dirty="0"/>
              <a:t> </a:t>
            </a:r>
            <a:r>
              <a:rPr lang="ru-RU" i="1" dirty="0">
                <a:solidFill>
                  <a:srgbClr val="FF0000"/>
                </a:solidFill>
              </a:rPr>
              <a:t>навязывающего</a:t>
            </a:r>
            <a:r>
              <a:rPr lang="ru-RU" i="1" dirty="0"/>
              <a:t> своим членам собственный образ мировосприятия</a:t>
            </a:r>
            <a:r>
              <a:rPr lang="ru-RU" dirty="0"/>
              <a:t> и тем самым </a:t>
            </a:r>
            <a:r>
              <a:rPr lang="ru-RU" dirty="0">
                <a:solidFill>
                  <a:srgbClr val="FF0000"/>
                </a:solidFill>
              </a:rPr>
              <a:t>ограничивающего человеческую свободу</a:t>
            </a:r>
            <a:r>
              <a:rPr lang="ru-RU" dirty="0"/>
              <a:t>, подавляющего «истинное религиозное чувство», а потому со временем подлежащее упразднению. В то же время допускается </a:t>
            </a:r>
            <a:r>
              <a:rPr lang="ru-RU" i="1" dirty="0"/>
              <a:t>определенная степень взаимодействия</a:t>
            </a:r>
            <a:r>
              <a:rPr lang="ru-RU" dirty="0"/>
              <a:t> системы религиозного, церковного мышления (богословия) с системой научного познания в целях расширения возможностей человеческого познания вообще. </a:t>
            </a:r>
          </a:p>
        </p:txBody>
      </p:sp>
    </p:spTree>
    <p:extLst>
      <p:ext uri="{BB962C8B-B14F-4D97-AF65-F5344CB8AC3E}">
        <p14:creationId xmlns:p14="http://schemas.microsoft.com/office/powerpoint/2010/main" val="3689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Понимание Церкви обществом:</a:t>
            </a:r>
            <a:r>
              <a:rPr lang="ru-RU" sz="3200" i="1" dirty="0"/>
              <a:t> в) социологическое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современной социологии Церковь – явление, </a:t>
            </a:r>
            <a:r>
              <a:rPr lang="ru-RU" i="1" dirty="0"/>
              <a:t>абсолютно лишенное христианской индивидуальности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i="1" dirty="0"/>
              <a:t>Церковь – человеческая </a:t>
            </a:r>
            <a:r>
              <a:rPr lang="ru-RU" i="1" dirty="0" smtClean="0"/>
              <a:t>организация</a:t>
            </a:r>
            <a:r>
              <a:rPr lang="ru-RU" dirty="0" smtClean="0"/>
              <a:t>, претендующая на установление  отношений </a:t>
            </a:r>
            <a:r>
              <a:rPr lang="ru-RU" dirty="0"/>
              <a:t>мистического единения в </a:t>
            </a:r>
            <a:r>
              <a:rPr lang="ru-RU" dirty="0" smtClean="0"/>
              <a:t>Боге</a:t>
            </a:r>
            <a:endParaRPr lang="ru-RU" dirty="0"/>
          </a:p>
          <a:p>
            <a:r>
              <a:rPr lang="ru-RU" dirty="0" smtClean="0"/>
              <a:t>Церковь </a:t>
            </a:r>
            <a:r>
              <a:rPr lang="ru-RU" dirty="0"/>
              <a:t>складывается не только из отношения людей к Богу, но и из отношений между </a:t>
            </a:r>
            <a:r>
              <a:rPr lang="ru-RU" dirty="0" smtClean="0"/>
              <a:t>людьми; соответственно, организационные </a:t>
            </a:r>
            <a:r>
              <a:rPr lang="ru-RU" dirty="0"/>
              <a:t>структуры и проблемы церкви в значительной степени те же, что и организационные проблемы нерелигиозных </a:t>
            </a:r>
            <a:r>
              <a:rPr lang="ru-RU" dirty="0" smtClean="0"/>
              <a:t>объединений</a:t>
            </a:r>
          </a:p>
          <a:p>
            <a:r>
              <a:rPr lang="ru-RU" dirty="0" smtClean="0"/>
              <a:t>Церковь </a:t>
            </a:r>
            <a:r>
              <a:rPr lang="ru-RU" dirty="0"/>
              <a:t>в социологии </a:t>
            </a:r>
            <a:r>
              <a:rPr lang="ru-RU" dirty="0" smtClean="0"/>
              <a:t>– </a:t>
            </a:r>
            <a:r>
              <a:rPr lang="ru-RU" i="1" dirty="0" smtClean="0">
                <a:solidFill>
                  <a:srgbClr val="FF0000"/>
                </a:solidFill>
              </a:rPr>
              <a:t>специфическая </a:t>
            </a:r>
            <a:r>
              <a:rPr lang="ru-RU" i="1" dirty="0">
                <a:solidFill>
                  <a:srgbClr val="FF0000"/>
                </a:solidFill>
              </a:rPr>
              <a:t>организационная форма</a:t>
            </a:r>
            <a:r>
              <a:rPr lang="ru-RU" dirty="0">
                <a:solidFill>
                  <a:srgbClr val="FF0000"/>
                </a:solidFill>
              </a:rPr>
              <a:t>, в которой </a:t>
            </a:r>
            <a:r>
              <a:rPr lang="ru-RU" dirty="0" smtClean="0">
                <a:solidFill>
                  <a:srgbClr val="FF0000"/>
                </a:solidFill>
              </a:rPr>
              <a:t>предстает  </a:t>
            </a:r>
            <a:r>
              <a:rPr lang="ru-RU" b="1" spc="600" dirty="0" smtClean="0">
                <a:solidFill>
                  <a:srgbClr val="FF0000"/>
                </a:solidFill>
              </a:rPr>
              <a:t>любая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организованная религия </a:t>
            </a:r>
            <a:r>
              <a:rPr lang="ru-RU" dirty="0">
                <a:solidFill>
                  <a:srgbClr val="FF0000"/>
                </a:solidFill>
              </a:rPr>
              <a:t>при наличии </a:t>
            </a:r>
            <a:r>
              <a:rPr lang="ru-RU" i="1" dirty="0">
                <a:solidFill>
                  <a:srgbClr val="FF0000"/>
                </a:solidFill>
              </a:rPr>
              <a:t>определенных </a:t>
            </a:r>
            <a:r>
              <a:rPr lang="ru-RU" i="1" dirty="0" smtClean="0">
                <a:solidFill>
                  <a:srgbClr val="FF0000"/>
                </a:solidFill>
              </a:rPr>
              <a:t>условий</a:t>
            </a:r>
          </a:p>
          <a:p>
            <a:r>
              <a:rPr lang="ru-RU" dirty="0"/>
              <a:t>Церковь всегда претендует на непогрешимость </a:t>
            </a:r>
            <a:r>
              <a:rPr lang="ru-RU" dirty="0" smtClean="0"/>
              <a:t>и выступает </a:t>
            </a:r>
            <a:r>
              <a:rPr lang="ru-RU" dirty="0"/>
              <a:t>в своих исторических воплощениях </a:t>
            </a:r>
            <a:r>
              <a:rPr lang="ru-RU" dirty="0">
                <a:solidFill>
                  <a:srgbClr val="FF0000"/>
                </a:solidFill>
              </a:rPr>
              <a:t>как </a:t>
            </a:r>
            <a:r>
              <a:rPr lang="ru-RU" i="1" dirty="0">
                <a:solidFill>
                  <a:srgbClr val="FF0000"/>
                </a:solidFill>
              </a:rPr>
              <a:t>форма власти, господства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i="1" dirty="0" smtClean="0">
                <a:solidFill>
                  <a:srgbClr val="FF0000"/>
                </a:solidFill>
              </a:rPr>
              <a:t>институт принуждения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Социология религии рассматривает церковь </a:t>
            </a:r>
            <a:r>
              <a:rPr lang="ru-RU" i="1" dirty="0"/>
              <a:t>в понятиях </a:t>
            </a:r>
            <a:r>
              <a:rPr lang="ru-RU" i="1" dirty="0">
                <a:solidFill>
                  <a:srgbClr val="FF0000"/>
                </a:solidFill>
              </a:rPr>
              <a:t>социологии организаций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0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Понимание Церкви обществом:</a:t>
            </a:r>
            <a:r>
              <a:rPr lang="ru-RU" sz="3200" i="1" dirty="0"/>
              <a:t> </a:t>
            </a:r>
            <a:r>
              <a:rPr lang="ru-RU" sz="3200" i="1" dirty="0" smtClean="0"/>
              <a:t>г</a:t>
            </a:r>
            <a:r>
              <a:rPr lang="ru-RU" sz="3200" i="1" dirty="0"/>
              <a:t>) политическое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Понимание </a:t>
            </a:r>
            <a:r>
              <a:rPr lang="ru-RU" dirty="0"/>
              <a:t>Церкви </a:t>
            </a:r>
            <a:r>
              <a:rPr lang="ru-RU" dirty="0" smtClean="0"/>
              <a:t>(в ее внешних проявлениях) как </a:t>
            </a:r>
            <a:r>
              <a:rPr lang="ru-RU" i="1" dirty="0"/>
              <a:t>организационной </a:t>
            </a:r>
            <a:r>
              <a:rPr lang="ru-RU" i="1" dirty="0" smtClean="0"/>
              <a:t>структуры</a:t>
            </a:r>
            <a:r>
              <a:rPr lang="ru-RU" dirty="0" smtClean="0"/>
              <a:t>: </a:t>
            </a:r>
            <a:r>
              <a:rPr lang="ru-RU" dirty="0"/>
              <a:t>«Церковь, </a:t>
            </a:r>
            <a:r>
              <a:rPr lang="ru-RU" i="1" dirty="0"/>
              <a:t>с внешней стороны</a:t>
            </a:r>
            <a:r>
              <a:rPr lang="ru-RU" dirty="0"/>
              <a:t>, была и есть не что другое, как только </a:t>
            </a:r>
            <a:r>
              <a:rPr lang="ru-RU" dirty="0">
                <a:solidFill>
                  <a:srgbClr val="FF0000"/>
                </a:solidFill>
              </a:rPr>
              <a:t>религиозная форма </a:t>
            </a:r>
            <a:r>
              <a:rPr lang="ru-RU" dirty="0" smtClean="0"/>
              <a:t>древней </a:t>
            </a:r>
            <a:r>
              <a:rPr lang="ru-RU" dirty="0">
                <a:solidFill>
                  <a:srgbClr val="FF0000"/>
                </a:solidFill>
              </a:rPr>
              <a:t>идеи государства</a:t>
            </a:r>
            <a:r>
              <a:rPr lang="ru-RU" dirty="0" smtClean="0"/>
              <a:t>» (</a:t>
            </a:r>
            <a:r>
              <a:rPr lang="ru-RU" i="1" dirty="0" smtClean="0"/>
              <a:t>Ф</a:t>
            </a:r>
            <a:r>
              <a:rPr lang="ru-RU" i="1" dirty="0"/>
              <a:t>. </a:t>
            </a:r>
            <a:r>
              <a:rPr lang="ru-RU" i="1" dirty="0" err="1" smtClean="0"/>
              <a:t>Грегоровиус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Это понимание основано </a:t>
            </a:r>
            <a:r>
              <a:rPr lang="ru-RU" dirty="0"/>
              <a:t>на идее «гражданского единства (монархии)», воплотившейся во «всемирно-гражданском государстве» римлян, которое стало «объединенным цивилизованным человечеством</a:t>
            </a:r>
            <a:r>
              <a:rPr lang="ru-RU" dirty="0" smtClean="0"/>
              <a:t>»; этому </a:t>
            </a:r>
            <a:r>
              <a:rPr lang="ru-RU" dirty="0"/>
              <a:t>политическому универсализму и </a:t>
            </a:r>
            <a:r>
              <a:rPr lang="ru-RU" dirty="0" err="1"/>
              <a:t>преемствует</a:t>
            </a:r>
            <a:r>
              <a:rPr lang="ru-RU" dirty="0"/>
              <a:t> христианская Церковь: «Идея государственности, которая стала присущей Западу, была связана с христианством и создала церковь</a:t>
            </a:r>
            <a:r>
              <a:rPr lang="ru-RU" dirty="0" smtClean="0"/>
              <a:t>».</a:t>
            </a:r>
          </a:p>
          <a:p>
            <a:r>
              <a:rPr lang="ru-RU" dirty="0">
                <a:solidFill>
                  <a:srgbClr val="FF0000"/>
                </a:solidFill>
              </a:rPr>
              <a:t>Государство </a:t>
            </a: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i="1" dirty="0" smtClean="0">
                <a:solidFill>
                  <a:srgbClr val="FF0000"/>
                </a:solidFill>
              </a:rPr>
              <a:t>прообраз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Церкви </a:t>
            </a:r>
            <a:r>
              <a:rPr lang="ru-RU" dirty="0"/>
              <a:t>(в ее </a:t>
            </a:r>
            <a:r>
              <a:rPr lang="ru-RU" i="1" dirty="0"/>
              <a:t>внешнем</a:t>
            </a:r>
            <a:r>
              <a:rPr lang="ru-RU" dirty="0"/>
              <a:t> проявлении), </a:t>
            </a:r>
            <a:r>
              <a:rPr lang="ru-RU" i="1" dirty="0" smtClean="0"/>
              <a:t>форма</a:t>
            </a:r>
            <a:r>
              <a:rPr lang="ru-RU" dirty="0"/>
              <a:t>, через посредство которой осуществляются международные права и обеспечивается «мировой характер религии</a:t>
            </a:r>
            <a:r>
              <a:rPr lang="ru-RU" dirty="0" smtClean="0"/>
              <a:t>»: </a:t>
            </a:r>
            <a:r>
              <a:rPr lang="ru-RU" i="1" dirty="0"/>
              <a:t>глобальность</a:t>
            </a:r>
            <a:r>
              <a:rPr lang="ru-RU" dirty="0"/>
              <a:t>, </a:t>
            </a:r>
            <a:r>
              <a:rPr lang="ru-RU" i="1" dirty="0"/>
              <a:t>универсальность</a:t>
            </a:r>
            <a:r>
              <a:rPr lang="ru-RU" dirty="0"/>
              <a:t> христианства.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6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/>
              <a:t>Понимание Церкви обществом:</a:t>
            </a:r>
            <a:r>
              <a:rPr lang="ru-RU" sz="3200" i="1" dirty="0"/>
              <a:t> </a:t>
            </a:r>
            <a:r>
              <a:rPr lang="ru-RU" sz="3200" i="1" dirty="0" smtClean="0"/>
              <a:t>д</a:t>
            </a:r>
            <a:r>
              <a:rPr lang="ru-RU" sz="3200" i="1" dirty="0"/>
              <a:t>) юридическое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Церковь как </a:t>
            </a:r>
            <a:r>
              <a:rPr lang="ru-RU" i="1" dirty="0" smtClean="0">
                <a:solidFill>
                  <a:srgbClr val="FF0000"/>
                </a:solidFill>
              </a:rPr>
              <a:t>корпорация</a:t>
            </a:r>
            <a:r>
              <a:rPr lang="ru-RU" dirty="0" smtClean="0"/>
              <a:t> – сродни корпоративным структурам в экономике.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dirty="0" smtClean="0"/>
              <a:t>(Еще К.П. Победоносцев в к. </a:t>
            </a:r>
            <a:r>
              <a:rPr lang="en-US" sz="2800" dirty="0" smtClean="0"/>
              <a:t>XIX</a:t>
            </a:r>
            <a:r>
              <a:rPr lang="ru-RU" sz="2800" dirty="0" smtClean="0"/>
              <a:t> в. отмечал, что на основе протестантского вероучения в североамериканском законодательстве «проведено резкими чертами отделение государства от церкви, имеющей </a:t>
            </a:r>
            <a:r>
              <a:rPr lang="ru-RU" sz="2800" i="1" dirty="0" smtClean="0"/>
              <a:t>юридическое значение духовной корпорации</a:t>
            </a:r>
            <a:r>
              <a:rPr lang="ru-RU" sz="2800" dirty="0" smtClean="0"/>
              <a:t>».)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64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Предмет истории </a:t>
            </a:r>
            <a:r>
              <a:rPr lang="ru-RU" b="1" dirty="0" smtClean="0"/>
              <a:t>Церкви: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i="1" dirty="0"/>
              <a:t>составить</a:t>
            </a:r>
            <a:r>
              <a:rPr lang="ru-RU" b="1" i="1" dirty="0"/>
              <a:t> объективное научное представление о предметах, которые конституируют Церковь в качестве Церкви</a:t>
            </a:r>
            <a:r>
              <a:rPr lang="ru-RU" i="1" dirty="0"/>
              <a:t>, </a:t>
            </a:r>
            <a:endParaRPr lang="ru-RU" i="1" dirty="0" smtClean="0"/>
          </a:p>
          <a:p>
            <a:pPr marL="514350" indent="-514350">
              <a:buFont typeface="+mj-lt"/>
              <a:buAutoNum type="arabicParenR"/>
            </a:pPr>
            <a:r>
              <a:rPr lang="ru-RU" i="1" dirty="0" smtClean="0"/>
              <a:t>проследить </a:t>
            </a:r>
            <a:r>
              <a:rPr lang="ru-RU" i="1" dirty="0"/>
              <a:t>пути </a:t>
            </a:r>
            <a:r>
              <a:rPr lang="ru-RU" b="1" i="1" dirty="0"/>
              <a:t>развития Церкви в историческом времени, способы ее существования внутри общества</a:t>
            </a:r>
            <a:r>
              <a:rPr lang="ru-RU" i="1" dirty="0"/>
              <a:t>, </a:t>
            </a:r>
            <a:r>
              <a:rPr lang="ru-RU" dirty="0"/>
              <a:t>в различные исторические периоды по-разному определяющего свой религиозный статус (от государственного христианства до секулярного государства, включая периоды существования Церкви в </a:t>
            </a:r>
            <a:r>
              <a:rPr lang="ru-RU" dirty="0" err="1"/>
              <a:t>иноконфессиональных</a:t>
            </a:r>
            <a:r>
              <a:rPr lang="ru-RU" dirty="0"/>
              <a:t> условиях</a:t>
            </a:r>
            <a:r>
              <a:rPr lang="ru-RU" dirty="0" smtClean="0"/>
              <a:t>),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изучить пути </a:t>
            </a:r>
            <a:r>
              <a:rPr lang="ru-RU" b="1" i="1" dirty="0" smtClean="0"/>
              <a:t>взаимодействия Церкви с </a:t>
            </a:r>
            <a:r>
              <a:rPr lang="ru-RU" b="1" i="1" dirty="0"/>
              <a:t>обществом и составляющими его </a:t>
            </a:r>
            <a:r>
              <a:rPr lang="ru-RU" b="1" i="1" dirty="0" smtClean="0"/>
              <a:t>структурами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5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История Церкви – наука принципиально </a:t>
            </a:r>
            <a:r>
              <a:rPr lang="ru-RU" i="1" dirty="0">
                <a:solidFill>
                  <a:srgbClr val="FF0000"/>
                </a:solidFill>
              </a:rPr>
              <a:t>не </a:t>
            </a:r>
            <a:r>
              <a:rPr lang="ru-RU" i="1" dirty="0" smtClean="0">
                <a:solidFill>
                  <a:srgbClr val="FF0000"/>
                </a:solidFill>
              </a:rPr>
              <a:t>конфессиональная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dirty="0" smtClean="0"/>
              <a:t>История </a:t>
            </a:r>
            <a:r>
              <a:rPr lang="ru-RU" dirty="0"/>
              <a:t>Церкви исследует Церковь как специфический общественный организм, </a:t>
            </a:r>
            <a:r>
              <a:rPr lang="ru-RU" i="1" dirty="0"/>
              <a:t>взятый сам в себе</a:t>
            </a:r>
            <a:r>
              <a:rPr lang="ru-RU" dirty="0"/>
              <a:t>, – т.е. </a:t>
            </a:r>
            <a:r>
              <a:rPr lang="ru-RU" dirty="0">
                <a:solidFill>
                  <a:srgbClr val="FF0000"/>
                </a:solidFill>
              </a:rPr>
              <a:t>те внутренние процессы</a:t>
            </a:r>
            <a:r>
              <a:rPr lang="ru-RU" dirty="0"/>
              <a:t>, которые определяют становление и развитие Церкви именно как специфического социального института, специфического элемента социальной </a:t>
            </a:r>
            <a:r>
              <a:rPr lang="ru-RU" dirty="0" smtClean="0"/>
              <a:t>системы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Вне предмета:</a:t>
            </a:r>
            <a:endParaRPr lang="ru-RU" sz="3600" b="1" dirty="0">
              <a:solidFill>
                <a:srgbClr val="FF0000"/>
              </a:solidFill>
            </a:endParaRPr>
          </a:p>
          <a:p>
            <a:r>
              <a:rPr lang="ru-RU" dirty="0" smtClean="0"/>
              <a:t>внешние </a:t>
            </a:r>
            <a:r>
              <a:rPr lang="ru-RU" dirty="0"/>
              <a:t>воздействия, которые оказывают на специфику Церкви модифицирующее влияние, не меняя при этом ее внутренней </a:t>
            </a:r>
            <a:r>
              <a:rPr lang="ru-RU" dirty="0" smtClean="0"/>
              <a:t>сущности (исследуются косвенно) </a:t>
            </a:r>
          </a:p>
          <a:p>
            <a:r>
              <a:rPr lang="ru-RU" i="1" dirty="0" smtClean="0"/>
              <a:t>взаимодействие </a:t>
            </a:r>
            <a:r>
              <a:rPr lang="ru-RU" i="1" dirty="0"/>
              <a:t>Церкви с иными общественными </a:t>
            </a:r>
            <a:r>
              <a:rPr lang="ru-RU" i="1" dirty="0" smtClean="0"/>
              <a:t>институтами</a:t>
            </a:r>
            <a:r>
              <a:rPr lang="ru-RU" dirty="0" smtClean="0"/>
              <a:t> (государством</a:t>
            </a:r>
            <a:r>
              <a:rPr lang="ru-RU" dirty="0"/>
              <a:t>, гражданским обществом и т.д.) – постольку, поскольку это взаимодействие не связано с выполнением сущностных функций </a:t>
            </a:r>
            <a:r>
              <a:rPr lang="ru-RU" dirty="0" smtClean="0"/>
              <a:t>Церкви (это – предмет </a:t>
            </a:r>
            <a:r>
              <a:rPr lang="ru-RU" dirty="0"/>
              <a:t>иных научных дисциплин: политической истории, истории народного хозяйства и др., с которыми история Церкви развивается в </a:t>
            </a:r>
            <a:r>
              <a:rPr lang="ru-RU" dirty="0" smtClean="0"/>
              <a:t>тесном контакте)</a:t>
            </a:r>
            <a:endParaRPr lang="ru-RU" dirty="0"/>
          </a:p>
          <a:p>
            <a:r>
              <a:rPr lang="ru-RU" smtClean="0"/>
              <a:t>проблемы</a:t>
            </a:r>
            <a:r>
              <a:rPr lang="ru-RU" dirty="0"/>
              <a:t>, имеющие </a:t>
            </a:r>
            <a:r>
              <a:rPr lang="ru-RU" i="1" dirty="0"/>
              <a:t>конкретное индивидуальное </a:t>
            </a:r>
            <a:r>
              <a:rPr lang="ru-RU" i="1" dirty="0" err="1"/>
              <a:t>вероучительное</a:t>
            </a:r>
            <a:r>
              <a:rPr lang="ru-RU" i="1" dirty="0"/>
              <a:t> </a:t>
            </a:r>
            <a:r>
              <a:rPr lang="ru-RU" i="1" dirty="0" smtClean="0"/>
              <a:t>значение</a:t>
            </a:r>
            <a:r>
              <a:rPr lang="ru-RU" dirty="0" smtClean="0"/>
              <a:t>: осуществление </a:t>
            </a:r>
            <a:r>
              <a:rPr lang="ru-RU" dirty="0"/>
              <a:t>личного конфессионального выбора и персонального позиционирования в нем, реализация индивидуальных манифестаций веры и т.п</a:t>
            </a:r>
            <a:r>
              <a:rPr lang="ru-RU" dirty="0" smtClean="0"/>
              <a:t>. (это – предмет конкретных </a:t>
            </a:r>
            <a:r>
              <a:rPr lang="ru-RU" dirty="0"/>
              <a:t>богословских </a:t>
            </a:r>
            <a:r>
              <a:rPr lang="ru-RU" dirty="0" smtClean="0"/>
              <a:t>дисциплин: догматики</a:t>
            </a:r>
            <a:r>
              <a:rPr lang="ru-RU" dirty="0"/>
              <a:t>; </a:t>
            </a:r>
            <a:r>
              <a:rPr lang="ru-RU" dirty="0" err="1"/>
              <a:t>сотериологии</a:t>
            </a:r>
            <a:r>
              <a:rPr lang="ru-RU" dirty="0"/>
              <a:t>; </a:t>
            </a:r>
            <a:r>
              <a:rPr lang="ru-RU" dirty="0" err="1"/>
              <a:t>экклезиологии</a:t>
            </a:r>
            <a:r>
              <a:rPr lang="ru-RU" dirty="0"/>
              <a:t>; основного, сравнительного, нравственного богословия; </a:t>
            </a:r>
            <a:r>
              <a:rPr lang="ru-RU" dirty="0" err="1"/>
              <a:t>литургики</a:t>
            </a:r>
            <a:r>
              <a:rPr lang="ru-RU" dirty="0"/>
              <a:t>; гомилетики и др.).</a:t>
            </a:r>
          </a:p>
        </p:txBody>
      </p:sp>
    </p:spTree>
    <p:extLst>
      <p:ext uri="{BB962C8B-B14F-4D97-AF65-F5344CB8AC3E}">
        <p14:creationId xmlns:p14="http://schemas.microsoft.com/office/powerpoint/2010/main" val="26084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Метод истории Церкви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Как наука историческая, история Церкви пользуется всеми основными методами исторической </a:t>
            </a:r>
            <a:r>
              <a:rPr lang="ru-RU" dirty="0" smtClean="0"/>
              <a:t>науки:</a:t>
            </a:r>
            <a:endParaRPr lang="ru-RU" dirty="0"/>
          </a:p>
          <a:p>
            <a:r>
              <a:rPr lang="ru-RU" b="1" i="1" dirty="0" smtClean="0"/>
              <a:t>историко-критический </a:t>
            </a:r>
            <a:r>
              <a:rPr lang="ru-RU" b="1" i="1" dirty="0"/>
              <a:t>метод</a:t>
            </a:r>
            <a:r>
              <a:rPr lang="ru-RU" i="1" dirty="0"/>
              <a:t>,</a:t>
            </a:r>
            <a:r>
              <a:rPr lang="ru-RU" dirty="0"/>
              <a:t> основы которого были заложены в древности </a:t>
            </a:r>
            <a:r>
              <a:rPr lang="ru-RU" dirty="0" smtClean="0"/>
              <a:t>Фукидидом</a:t>
            </a:r>
          </a:p>
          <a:p>
            <a:r>
              <a:rPr lang="ru-RU" dirty="0"/>
              <a:t>общефилософские методы </a:t>
            </a:r>
            <a:r>
              <a:rPr lang="ru-RU" b="1" i="1" dirty="0"/>
              <a:t>индукции</a:t>
            </a:r>
            <a:r>
              <a:rPr lang="ru-RU" dirty="0"/>
              <a:t> и </a:t>
            </a:r>
            <a:r>
              <a:rPr lang="ru-RU" b="1" i="1" dirty="0"/>
              <a:t>дедукции</a:t>
            </a:r>
            <a:r>
              <a:rPr lang="ru-RU" dirty="0"/>
              <a:t>, </a:t>
            </a:r>
            <a:r>
              <a:rPr lang="ru-RU" b="1" i="1" dirty="0"/>
              <a:t>анализа</a:t>
            </a:r>
            <a:r>
              <a:rPr lang="ru-RU" dirty="0"/>
              <a:t> и </a:t>
            </a:r>
            <a:r>
              <a:rPr lang="ru-RU" b="1" i="1" dirty="0" smtClean="0"/>
              <a:t>синтеза</a:t>
            </a:r>
            <a:endParaRPr lang="ru-RU" b="1" dirty="0"/>
          </a:p>
          <a:p>
            <a:pPr>
              <a:spcBef>
                <a:spcPts val="0"/>
              </a:spcBef>
            </a:pPr>
            <a:r>
              <a:rPr lang="ru-RU" dirty="0" smtClean="0"/>
              <a:t>метод </a:t>
            </a:r>
            <a:r>
              <a:rPr lang="ru-RU" b="1" i="1" dirty="0"/>
              <a:t>сравнительно-исторического</a:t>
            </a:r>
            <a:r>
              <a:rPr lang="ru-RU" b="1" dirty="0"/>
              <a:t> анализа </a:t>
            </a:r>
            <a:r>
              <a:rPr lang="ru-RU" dirty="0" smtClean="0"/>
              <a:t>(формы: </a:t>
            </a:r>
            <a:r>
              <a:rPr lang="ru-RU" i="1" dirty="0" smtClean="0"/>
              <a:t>сравнительно-сопоставительный </a:t>
            </a:r>
            <a:r>
              <a:rPr lang="ru-RU" i="1" dirty="0"/>
              <a:t>метод</a:t>
            </a:r>
            <a:r>
              <a:rPr lang="ru-RU" dirty="0"/>
              <a:t>, который выявляет природу разнородных объектов; </a:t>
            </a:r>
            <a:endParaRPr lang="ru-RU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ru-RU" i="1" dirty="0" smtClean="0"/>
              <a:t>историко-типологическое </a:t>
            </a:r>
            <a:r>
              <a:rPr lang="ru-RU" i="1" dirty="0"/>
              <a:t>сравнение</a:t>
            </a:r>
            <a:r>
              <a:rPr lang="ru-RU" dirty="0"/>
              <a:t>, которое объясняет сходство не связанных по происхождению явлений одинаковыми условиями развития; </a:t>
            </a:r>
            <a:endParaRPr lang="ru-RU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ru-RU" i="1" dirty="0" smtClean="0"/>
              <a:t>историко-генетическое </a:t>
            </a:r>
            <a:r>
              <a:rPr lang="ru-RU" i="1" dirty="0"/>
              <a:t>сравнение</a:t>
            </a:r>
            <a:r>
              <a:rPr lang="ru-RU" dirty="0"/>
              <a:t>, при котором сходство явлений объясняется как результат генетического родства; </a:t>
            </a:r>
            <a:endParaRPr lang="ru-RU" dirty="0" smtClean="0"/>
          </a:p>
          <a:p>
            <a:pPr marL="355600" indent="0">
              <a:spcBef>
                <a:spcPts val="0"/>
              </a:spcBef>
              <a:buNone/>
            </a:pPr>
            <a:r>
              <a:rPr lang="ru-RU" dirty="0" smtClean="0"/>
              <a:t>сравнение</a:t>
            </a:r>
            <a:r>
              <a:rPr lang="ru-RU" dirty="0"/>
              <a:t>, фиксирующее </a:t>
            </a:r>
            <a:r>
              <a:rPr lang="ru-RU" i="1" dirty="0"/>
              <a:t>взаимовлияние исторических </a:t>
            </a:r>
            <a:r>
              <a:rPr lang="ru-RU" i="1" dirty="0" smtClean="0"/>
              <a:t>явлений</a:t>
            </a:r>
            <a:r>
              <a:rPr lang="ru-RU" dirty="0" smtClean="0"/>
              <a:t>) с учетом тенденции его соединения со </a:t>
            </a:r>
            <a:r>
              <a:rPr lang="ru-RU" b="1" i="1" dirty="0" smtClean="0"/>
              <a:t>структурно-функциональным анализом </a:t>
            </a:r>
            <a:r>
              <a:rPr lang="ru-RU" dirty="0" smtClean="0"/>
              <a:t>и его трансформации в </a:t>
            </a:r>
            <a:r>
              <a:rPr lang="ru-RU" b="1" i="1" dirty="0"/>
              <a:t>сравнительно-типологический </a:t>
            </a:r>
            <a:r>
              <a:rPr lang="ru-RU" b="1" i="1" dirty="0" smtClean="0"/>
              <a:t>метод</a:t>
            </a:r>
            <a:r>
              <a:rPr lang="ru-RU" dirty="0" smtClean="0"/>
              <a:t> (линия </a:t>
            </a:r>
            <a:r>
              <a:rPr lang="ru-RU" dirty="0"/>
              <a:t>сравнительного изучения культур </a:t>
            </a:r>
            <a:r>
              <a:rPr lang="ru-RU" dirty="0" smtClean="0"/>
              <a:t>представлена </a:t>
            </a:r>
            <a:r>
              <a:rPr lang="ru-RU" i="1" dirty="0"/>
              <a:t>теорией культурно-исторических типов</a:t>
            </a:r>
            <a:r>
              <a:rPr lang="ru-RU" dirty="0"/>
              <a:t> или </a:t>
            </a:r>
            <a:r>
              <a:rPr lang="ru-RU" i="1" dirty="0"/>
              <a:t>теорией </a:t>
            </a:r>
            <a:r>
              <a:rPr lang="ru-RU" i="1" dirty="0" smtClean="0"/>
              <a:t>цивилизаций</a:t>
            </a:r>
            <a:r>
              <a:rPr lang="ru-RU" dirty="0" smtClean="0"/>
              <a:t>)</a:t>
            </a:r>
          </a:p>
          <a:p>
            <a:r>
              <a:rPr lang="ru-RU" b="1" i="1" dirty="0" smtClean="0"/>
              <a:t>диахронический</a:t>
            </a:r>
            <a:r>
              <a:rPr lang="ru-RU" i="1" dirty="0" smtClean="0"/>
              <a:t> (</a:t>
            </a:r>
            <a:r>
              <a:rPr lang="ru-RU" dirty="0" smtClean="0"/>
              <a:t>или</a:t>
            </a:r>
            <a:r>
              <a:rPr lang="ru-RU" i="1" dirty="0" smtClean="0"/>
              <a:t> хронологический</a:t>
            </a:r>
            <a:r>
              <a:rPr lang="ru-RU" dirty="0" smtClean="0"/>
              <a:t>) и</a:t>
            </a:r>
            <a:r>
              <a:rPr lang="ru-RU" i="1" dirty="0" smtClean="0"/>
              <a:t> </a:t>
            </a:r>
            <a:r>
              <a:rPr lang="ru-RU" b="1" i="1" dirty="0" smtClean="0"/>
              <a:t>синхронистический</a:t>
            </a:r>
            <a:r>
              <a:rPr lang="ru-RU" i="1" dirty="0" smtClean="0"/>
              <a:t> </a:t>
            </a:r>
            <a:r>
              <a:rPr lang="ru-RU" dirty="0" smtClean="0"/>
              <a:t>принципы </a:t>
            </a:r>
          </a:p>
          <a:p>
            <a:r>
              <a:rPr lang="ru-RU" b="1" i="1" dirty="0" smtClean="0"/>
              <a:t>количественные </a:t>
            </a:r>
            <a:r>
              <a:rPr lang="ru-RU" b="1" i="1" dirty="0"/>
              <a:t>методы </a:t>
            </a:r>
            <a:r>
              <a:rPr lang="ru-RU" i="1" dirty="0" smtClean="0"/>
              <a:t>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3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/>
              <a:t>Место истории Церкви </a:t>
            </a:r>
            <a:r>
              <a:rPr lang="ru-RU" sz="2400" b="1" dirty="0" smtClean="0"/>
              <a:t>в </a:t>
            </a:r>
            <a:r>
              <a:rPr lang="ru-RU" sz="2400" b="1" dirty="0"/>
              <a:t>системе исторических </a:t>
            </a:r>
            <a:r>
              <a:rPr lang="ru-RU" sz="2400" b="1" dirty="0" smtClean="0"/>
              <a:t>наук (1)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800" dirty="0"/>
              <a:t>Историко-церковные исследования развиваются в тесном контакте со всеми дисциплинами, входящими в систему исторических </a:t>
            </a:r>
            <a:r>
              <a:rPr lang="ru-RU" sz="4800" dirty="0" smtClean="0"/>
              <a:t>наук: </a:t>
            </a:r>
            <a:endParaRPr lang="ru-RU" sz="4800" dirty="0"/>
          </a:p>
          <a:p>
            <a:r>
              <a:rPr lang="ru-RU" sz="4800" dirty="0" smtClean="0"/>
              <a:t>всеобщая история</a:t>
            </a:r>
            <a:endParaRPr lang="ru-RU" sz="4800" dirty="0"/>
          </a:p>
          <a:p>
            <a:r>
              <a:rPr lang="ru-RU" sz="4800" dirty="0" smtClean="0"/>
              <a:t>история </a:t>
            </a:r>
            <a:r>
              <a:rPr lang="ru-RU" sz="4800" dirty="0"/>
              <a:t>национальных </a:t>
            </a:r>
            <a:r>
              <a:rPr lang="ru-RU" sz="4800" dirty="0" smtClean="0"/>
              <a:t>государств</a:t>
            </a:r>
            <a:endParaRPr lang="ru-RU" sz="4800" dirty="0"/>
          </a:p>
          <a:p>
            <a:r>
              <a:rPr lang="ru-RU" sz="4800" dirty="0" smtClean="0"/>
              <a:t>политическая история </a:t>
            </a:r>
            <a:r>
              <a:rPr lang="ru-RU" sz="4800" dirty="0"/>
              <a:t>национальных государств и их </a:t>
            </a:r>
            <a:r>
              <a:rPr lang="ru-RU" sz="4800" dirty="0" smtClean="0"/>
              <a:t>объединений</a:t>
            </a:r>
            <a:endParaRPr lang="ru-RU" sz="4800" dirty="0"/>
          </a:p>
          <a:p>
            <a:r>
              <a:rPr lang="ru-RU" sz="4800" dirty="0" smtClean="0"/>
              <a:t>история </a:t>
            </a:r>
            <a:r>
              <a:rPr lang="ru-RU" sz="4800" dirty="0"/>
              <a:t>народного хозяйства и </a:t>
            </a:r>
            <a:r>
              <a:rPr lang="ru-RU" sz="4800" dirty="0" smtClean="0"/>
              <a:t>история </a:t>
            </a:r>
            <a:r>
              <a:rPr lang="ru-RU" sz="4800" dirty="0"/>
              <a:t>экономических </a:t>
            </a:r>
            <a:r>
              <a:rPr lang="ru-RU" sz="4800" dirty="0" smtClean="0"/>
              <a:t>учений</a:t>
            </a:r>
            <a:endParaRPr lang="ru-RU" sz="4800" dirty="0"/>
          </a:p>
          <a:p>
            <a:r>
              <a:rPr lang="ru-RU" sz="4800" dirty="0" smtClean="0"/>
              <a:t>этнология </a:t>
            </a:r>
            <a:endParaRPr lang="ru-RU" sz="4800" dirty="0"/>
          </a:p>
          <a:p>
            <a:r>
              <a:rPr lang="ru-RU" sz="4800" dirty="0" smtClean="0"/>
              <a:t>история философии</a:t>
            </a:r>
          </a:p>
          <a:p>
            <a:r>
              <a:rPr lang="ru-RU" sz="4800" dirty="0" smtClean="0"/>
              <a:t>история религий </a:t>
            </a:r>
          </a:p>
          <a:p>
            <a:r>
              <a:rPr lang="ru-RU" sz="4800" dirty="0" smtClean="0"/>
              <a:t>история культуры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0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600" b="1" dirty="0"/>
              <a:t>Место истории Церкви в системе исторических наук </a:t>
            </a:r>
            <a:r>
              <a:rPr lang="ru-RU" sz="2600" b="1" dirty="0" smtClean="0"/>
              <a:t>(2)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непосредственная связь с рядом вспомогательных исторических дисциплин, общих для всего комплекса исторических наук: 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источниковедение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археология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исторической география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хронология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метрология (наука о мерах)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эпиграфика (наука, изучающая надписи на твердом материале)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палеография и археография (науки, изучающие рукописи на папирусе, пергаменте и бумаге, а также первопечатные книги, и разрабатывающие теорию и практику издания письменных источников с позиций организации </a:t>
            </a:r>
            <a:r>
              <a:rPr lang="ru-RU" dirty="0" err="1"/>
              <a:t>публикаторской</a:t>
            </a:r>
            <a:r>
              <a:rPr lang="ru-RU" dirty="0"/>
              <a:t> работы, выявления и сбора исторических памятников, разработки методов и способов публикации, выработки правил научно-критического издания источников и т.д.); 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текстология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нумизматика (наука, изучающая монеты); 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дипломатика (</a:t>
            </a:r>
            <a:r>
              <a:rPr lang="ru-RU" dirty="0" err="1"/>
              <a:t>δί</a:t>
            </a:r>
            <a:r>
              <a:rPr lang="ru-RU" dirty="0"/>
              <a:t>πλωμα — документ, сложенный вдвое; наука, помогающая определить род документа по внешнему виду)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сфрагистика (наука о печатях, которая выделилась из дипломатики; изучает восковые и – с момента изобретения испанцами в </a:t>
            </a:r>
            <a:r>
              <a:rPr lang="en-US" dirty="0"/>
              <a:t>XVI</a:t>
            </a:r>
            <a:r>
              <a:rPr lang="ru-RU" dirty="0"/>
              <a:t> в. – сургучные печати) 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ономастика (или </a:t>
            </a:r>
            <a:r>
              <a:rPr lang="ru-RU" dirty="0" err="1"/>
              <a:t>просопография</a:t>
            </a:r>
            <a:r>
              <a:rPr lang="ru-RU" dirty="0"/>
              <a:t> – наука о собственных именах)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правоведение 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статистика</a:t>
            </a:r>
          </a:p>
          <a:p>
            <a:pPr marL="896938" indent="-177800">
              <a:buFont typeface="Wingdings" pitchFamily="2" charset="2"/>
              <a:buChar char="ü"/>
            </a:pPr>
            <a:r>
              <a:rPr lang="ru-RU" dirty="0"/>
              <a:t>ряд дисциплин, относящихся к кругу богословских, на основе которых формируются специфические для истории Церкви вспомогательные исторические дисциплины: историческая </a:t>
            </a:r>
            <a:r>
              <a:rPr lang="ru-RU" dirty="0" err="1"/>
              <a:t>литургика</a:t>
            </a:r>
            <a:r>
              <a:rPr lang="ru-RU" dirty="0"/>
              <a:t>, история догматических учений, история канонического права, история христианского экономического 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и религия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04055"/>
          </a:xfrm>
        </p:spPr>
        <p:txBody>
          <a:bodyPr>
            <a:normAutofit/>
          </a:bodyPr>
          <a:lstStyle/>
          <a:p>
            <a:r>
              <a:rPr lang="ru-RU" dirty="0" smtClean="0"/>
              <a:t>Вера -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a.</a:t>
            </a:r>
            <a:r>
              <a:rPr lang="ru-RU" sz="3100" dirty="0" smtClean="0"/>
              <a:t> </a:t>
            </a:r>
            <a:r>
              <a:rPr lang="ru-RU" sz="3100" b="1" dirty="0" smtClean="0"/>
              <a:t>явление</a:t>
            </a:r>
            <a:r>
              <a:rPr lang="ru-RU" sz="3100" dirty="0" smtClean="0"/>
              <a:t>, событие, субъективное состояние </a:t>
            </a:r>
            <a:r>
              <a:rPr lang="ru-RU" sz="3100" i="1" dirty="0" smtClean="0"/>
              <a:t>трансцендентного</a:t>
            </a:r>
            <a:r>
              <a:rPr lang="ru-RU" sz="3100" dirty="0" smtClean="0"/>
              <a:t> происхождения</a:t>
            </a:r>
          </a:p>
          <a:p>
            <a:pPr marL="0" indent="0">
              <a:buNone/>
            </a:pPr>
            <a:r>
              <a:rPr lang="ru-RU" sz="2000" dirty="0" smtClean="0"/>
              <a:t>«…по мере веры, какую каждому </a:t>
            </a:r>
            <a:r>
              <a:rPr lang="ru-RU" sz="2000" i="1" dirty="0" smtClean="0"/>
              <a:t>Бог уделил</a:t>
            </a:r>
            <a:r>
              <a:rPr lang="ru-RU" sz="2000" dirty="0" smtClean="0"/>
              <a:t>»(Рим. 12, 3)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3100" dirty="0" smtClean="0"/>
              <a:t>б. специфический </a:t>
            </a:r>
            <a:r>
              <a:rPr lang="ru-RU" sz="3100" b="1" dirty="0" smtClean="0"/>
              <a:t>способ познания</a:t>
            </a:r>
          </a:p>
          <a:p>
            <a:pPr marL="0" indent="0">
              <a:buNone/>
            </a:pPr>
            <a:endParaRPr lang="ru-RU" sz="1300" dirty="0" smtClean="0"/>
          </a:p>
          <a:p>
            <a:pPr marL="0" indent="0">
              <a:buNone/>
            </a:pPr>
            <a:r>
              <a:rPr lang="ru-RU" sz="2000" dirty="0" smtClean="0"/>
              <a:t>«…мы отчасти знаем … когда же настанет совершенное, тогда то, что отчасти, прекратится. … Теперь мы видим как бы сквозь тусклое стекло, гадательно,  тогда же </a:t>
            </a:r>
            <a:r>
              <a:rPr lang="ru-RU" sz="2000" dirty="0" err="1" smtClean="0"/>
              <a:t>лицем</a:t>
            </a:r>
            <a:r>
              <a:rPr lang="ru-RU" sz="2000" dirty="0" smtClean="0"/>
              <a:t> к лицу; теперь знаю я отчасти, а тогда познаю» (1 Кор. 13, 9-10, 12)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«Вера есть осуществление ожидаемого и уверенность в невидимом (ц.-сл.: вещей </a:t>
            </a:r>
            <a:r>
              <a:rPr lang="ru-RU" sz="2000" i="1" dirty="0" smtClean="0"/>
              <a:t>обличение</a:t>
            </a:r>
            <a:r>
              <a:rPr lang="en-US" sz="2000" i="1" dirty="0" smtClean="0"/>
              <a:t>*</a:t>
            </a:r>
            <a:r>
              <a:rPr lang="ru-RU" sz="2000" dirty="0" smtClean="0"/>
              <a:t> невидимых» (Евр. 11, 1)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en-US" sz="2000" dirty="0" smtClean="0"/>
              <a:t>* </a:t>
            </a:r>
            <a:r>
              <a:rPr lang="el-GR" sz="2000" dirty="0" smtClean="0"/>
              <a:t>Ἔλεγχος</a:t>
            </a:r>
            <a:r>
              <a:rPr lang="en-US" sz="2000" dirty="0" smtClean="0"/>
              <a:t> - that by which invisible things are proved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4320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Религия -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процесс</a:t>
            </a:r>
            <a:r>
              <a:rPr lang="ru-RU" dirty="0" smtClean="0"/>
              <a:t> социальной манифестации веры:</a:t>
            </a:r>
          </a:p>
          <a:p>
            <a:r>
              <a:rPr lang="ru-RU" i="1" dirty="0" smtClean="0"/>
              <a:t>лично</a:t>
            </a:r>
            <a:r>
              <a:rPr lang="ru-RU" dirty="0" smtClean="0"/>
              <a:t> (личная молитва, модус социального поведения, аскетическая практика и др.)</a:t>
            </a:r>
          </a:p>
          <a:p>
            <a:r>
              <a:rPr lang="ru-RU" i="1" dirty="0"/>
              <a:t>о</a:t>
            </a:r>
            <a:r>
              <a:rPr lang="ru-RU" i="1" dirty="0" smtClean="0"/>
              <a:t>бщественно</a:t>
            </a:r>
            <a:r>
              <a:rPr lang="ru-RU" dirty="0" smtClean="0"/>
              <a:t> (социальное объединение на основе единого учения, общественное богослужение, обрядовая практика, публичная проповедь, защита специфических интересов в публичных институтах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8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/>
              <a:t>Практическая значимость истории Церкви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ru-RU" sz="2400" dirty="0" smtClean="0"/>
              <a:t>постоянные </a:t>
            </a:r>
            <a:r>
              <a:rPr lang="ru-RU" sz="2400" dirty="0"/>
              <a:t>контакты общества и Церкви (как одной из составляющих социальной структуры) делают необходимым ф</a:t>
            </a:r>
            <a:r>
              <a:rPr lang="ru-RU" sz="2400" b="1" i="1" dirty="0"/>
              <a:t>ормирование объективного научного знания об истории и специфике Церкви как социального института</a:t>
            </a:r>
            <a:r>
              <a:rPr lang="ru-RU" sz="2400" dirty="0"/>
              <a:t>. Общество должно строить свои взаимоотношения с Церковью не на основе своих собственных представлений о Церкви, ее структуре и задачах. Оно должно базировать свои отношения с Церковью на реальных знаниях о том, как Церковь определяет себя, как позиционирует себя в обществе в различные периоды истории. В противном случае общество может оказаться в позиции античных римских авторов, о христианстве мало что знавших, но безусловно его осуждавших. 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7266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Практическая значимость истории Церкви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ru-RU" dirty="0"/>
              <a:t>существует необходимость </a:t>
            </a:r>
            <a:r>
              <a:rPr lang="ru-RU" b="1" i="1" dirty="0"/>
              <a:t>позиционирования общества </a:t>
            </a:r>
            <a:r>
              <a:rPr lang="ru-RU" dirty="0"/>
              <a:t>(секулярного или религиозного) </a:t>
            </a:r>
            <a:r>
              <a:rPr lang="ru-RU" b="1" i="1" dirty="0"/>
              <a:t> в его отношении к Церкви</a:t>
            </a:r>
            <a:r>
              <a:rPr lang="ru-RU" dirty="0"/>
              <a:t>. Причем демократическое устройство общества и государства на уровне Конституции требует невмешательства во внутренние вероучительные и структурные принципы, которыми исторически руководствуется Церковь, как и любое иное общественное объединение (по крайней мере, до тех пор, пока они не представляют реальной угрозы существованию общества и государства). Поэтому на уровне государства существует реальная потребность в объективном знании внутренних устоев Церкви (как и иных религиозных конфессий) с тем, чтобы предъявлять к Церкви адекватные требования и не возлагать на нее социальных обязательств, выполнение которых может поставить под вопрос ее существование в качестве Церкви. Таким образом могут быть установлены объективные границы и определены конкретные инструменты государственного регулирования деятельности Церкви в условиях светского общества и государства. </a:t>
            </a:r>
          </a:p>
          <a:p>
            <a:pPr marL="514350" indent="-514350">
              <a:buFont typeface="+mj-lt"/>
              <a:buAutoNum type="arabicParenR" startAt="2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9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Практическая значимость истории Церкви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ru-RU" dirty="0"/>
              <a:t>историко-церковный анализ дает возможность сформировать </a:t>
            </a:r>
            <a:r>
              <a:rPr lang="ru-RU" b="1" i="1" dirty="0"/>
              <a:t>объективное научное знание относительно побудительных мотивов, которые определяют позицию Церкви по отношению к обществу и государству </a:t>
            </a:r>
            <a:r>
              <a:rPr lang="ru-RU" dirty="0"/>
              <a:t>в конкретные периоды развития общественной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0791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Общая история Церкви. 2 т. (4 кн.)</a:t>
            </a:r>
            <a:br>
              <a:rPr lang="ru-RU" sz="1800" b="1" dirty="0" smtClean="0"/>
            </a:br>
            <a:r>
              <a:rPr lang="ru-RU" sz="1800" b="1" dirty="0" smtClean="0"/>
              <a:t>Т. 1: От зарождения Церкви к Реформации</a:t>
            </a:r>
            <a:br>
              <a:rPr lang="ru-RU" sz="1800" b="1" dirty="0" smtClean="0"/>
            </a:br>
            <a:r>
              <a:rPr lang="ru-RU" sz="1800" dirty="0" smtClean="0"/>
              <a:t>Кн. 1: Богословское и организационное становление Церкви </a:t>
            </a:r>
            <a:r>
              <a:rPr lang="en-US" sz="1800" dirty="0" smtClean="0"/>
              <a:t>I-III</a:t>
            </a:r>
            <a:r>
              <a:rPr lang="ru-RU" sz="1800" dirty="0" smtClean="0"/>
              <a:t> века</a:t>
            </a:r>
            <a:br>
              <a:rPr lang="ru-RU" sz="1800" dirty="0" smtClean="0"/>
            </a:br>
            <a:r>
              <a:rPr lang="ru-RU" sz="1800" dirty="0" smtClean="0"/>
              <a:t>Кн. 2: Доктринальные вызовы Церкви </a:t>
            </a:r>
            <a:r>
              <a:rPr lang="en-US" sz="1800" dirty="0" smtClean="0"/>
              <a:t>IV-XV </a:t>
            </a:r>
            <a:r>
              <a:rPr lang="ru-RU" sz="1800" dirty="0" smtClean="0"/>
              <a:t>века</a:t>
            </a:r>
            <a:br>
              <a:rPr lang="ru-RU" sz="1800" dirty="0" smtClean="0"/>
            </a:br>
            <a:r>
              <a:rPr lang="ru-RU" sz="1800" b="1" dirty="0" smtClean="0"/>
              <a:t>Т. 2: От Реформации к секулярной глобализации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Кн. 1: Организационные вызовы Церкви </a:t>
            </a:r>
            <a:r>
              <a:rPr lang="en-US" sz="1800" dirty="0" smtClean="0"/>
              <a:t>XVI – </a:t>
            </a:r>
            <a:r>
              <a:rPr lang="ru-RU" sz="1800" dirty="0" smtClean="0"/>
              <a:t>начало ХХ века</a:t>
            </a:r>
            <a:br>
              <a:rPr lang="ru-RU" sz="1800" dirty="0" smtClean="0"/>
            </a:br>
            <a:r>
              <a:rPr lang="ru-RU" sz="1800" dirty="0" smtClean="0"/>
              <a:t>Кн. 2: Вызов религиозного синкретизма: проблема экуменизма </a:t>
            </a:r>
            <a:r>
              <a:rPr lang="en-US" sz="1800" dirty="0" smtClean="0"/>
              <a:t>XX – </a:t>
            </a:r>
            <a:r>
              <a:rPr lang="ru-RU" sz="1800" dirty="0" smtClean="0"/>
              <a:t>начало </a:t>
            </a:r>
            <a:r>
              <a:rPr lang="en-US" sz="1800" dirty="0" smtClean="0"/>
              <a:t>XXI </a:t>
            </a:r>
            <a:r>
              <a:rPr lang="ru-RU" sz="1800" dirty="0" smtClean="0"/>
              <a:t>века</a:t>
            </a:r>
            <a:endParaRPr lang="ru-RU" sz="18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6772638" cy="4390928"/>
          </a:xfrm>
        </p:spPr>
      </p:pic>
    </p:spTree>
    <p:extLst>
      <p:ext uri="{BB962C8B-B14F-4D97-AF65-F5344CB8AC3E}">
        <p14:creationId xmlns:p14="http://schemas.microsoft.com/office/powerpoint/2010/main" val="8147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600" dirty="0" smtClean="0"/>
              <a:t>Исторический путь институциональной христианской Церкви </a:t>
            </a:r>
            <a:br>
              <a:rPr lang="ru-RU" sz="3600" dirty="0" smtClean="0"/>
            </a:br>
            <a:r>
              <a:rPr lang="ru-RU" sz="3600" dirty="0" smtClean="0"/>
              <a:t>(набросок периодизации)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In </a:t>
            </a:r>
            <a:r>
              <a:rPr lang="en-US" i="1" dirty="0" err="1" smtClean="0">
                <a:solidFill>
                  <a:srgbClr val="FF0000"/>
                </a:solidFill>
              </a:rPr>
              <a:t>quem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 </a:t>
            </a:r>
            <a:r>
              <a:rPr lang="en-US" dirty="0" err="1" smtClean="0"/>
              <a:t>oportet</a:t>
            </a:r>
            <a:r>
              <a:rPr lang="en-US" dirty="0" smtClean="0"/>
              <a:t> </a:t>
            </a:r>
            <a:r>
              <a:rPr lang="en-US" dirty="0" err="1" smtClean="0"/>
              <a:t>credere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salvus</a:t>
            </a:r>
            <a:r>
              <a:rPr lang="en-US" dirty="0" smtClean="0"/>
              <a:t> </a:t>
            </a:r>
            <a:r>
              <a:rPr lang="en-US" dirty="0" err="1" smtClean="0"/>
              <a:t>fiam</a:t>
            </a:r>
            <a:r>
              <a:rPr lang="en-US" dirty="0" smtClean="0"/>
              <a:t>?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Quomodo</a:t>
            </a:r>
            <a:r>
              <a:rPr lang="en-US" dirty="0" smtClean="0"/>
              <a:t> me </a:t>
            </a:r>
            <a:r>
              <a:rPr lang="en-US" dirty="0" err="1" smtClean="0"/>
              <a:t>oportet</a:t>
            </a:r>
            <a:r>
              <a:rPr lang="en-US" dirty="0" smtClean="0"/>
              <a:t> </a:t>
            </a:r>
            <a:r>
              <a:rPr lang="en-US" dirty="0" err="1" smtClean="0"/>
              <a:t>credere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salvus</a:t>
            </a:r>
            <a:r>
              <a:rPr lang="en-US" dirty="0" smtClean="0"/>
              <a:t> </a:t>
            </a:r>
            <a:r>
              <a:rPr lang="en-US" dirty="0" err="1" smtClean="0"/>
              <a:t>fiam</a:t>
            </a:r>
            <a:r>
              <a:rPr lang="en-US" dirty="0" smtClean="0"/>
              <a:t>?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Ubi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me </a:t>
            </a:r>
            <a:r>
              <a:rPr lang="en-US" dirty="0" err="1" smtClean="0"/>
              <a:t>oportet</a:t>
            </a:r>
            <a:r>
              <a:rPr lang="en-US" dirty="0" smtClean="0"/>
              <a:t> </a:t>
            </a:r>
            <a:r>
              <a:rPr lang="en-US" dirty="0" err="1" smtClean="0"/>
              <a:t>credere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salvus</a:t>
            </a:r>
            <a:r>
              <a:rPr lang="en-US" dirty="0" smtClean="0"/>
              <a:t> </a:t>
            </a:r>
            <a:r>
              <a:rPr lang="en-US" dirty="0" err="1" smtClean="0"/>
              <a:t>fiam</a:t>
            </a:r>
            <a:r>
              <a:rPr lang="en-US" dirty="0" smtClean="0"/>
              <a:t>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Si </a:t>
            </a:r>
            <a:r>
              <a:rPr lang="en-US" i="1" dirty="0" err="1" smtClean="0">
                <a:solidFill>
                  <a:srgbClr val="FF0000"/>
                </a:solidFill>
              </a:rPr>
              <a:t>vis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hoc me </a:t>
            </a:r>
            <a:r>
              <a:rPr lang="en-US" dirty="0" err="1" smtClean="0"/>
              <a:t>credere</a:t>
            </a:r>
            <a:r>
              <a:rPr lang="en-US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Предпосылки возникновения христианства: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Социально-политические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Социально-экономические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/>
              <a:t>Религиозно-идеологические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err="1" smtClean="0"/>
              <a:t>Сотериологические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12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1) Социально-политические предпосылки (1)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</a:t>
            </a:r>
            <a:r>
              <a:rPr lang="en-US" i="1" dirty="0" err="1" smtClean="0"/>
              <a:t>Pax</a:t>
            </a:r>
            <a:r>
              <a:rPr lang="en-US" i="1" dirty="0" smtClean="0"/>
              <a:t> </a:t>
            </a:r>
            <a:r>
              <a:rPr lang="en-US" i="1" dirty="0" err="1" smtClean="0"/>
              <a:t>Romana</a:t>
            </a:r>
            <a:r>
              <a:rPr lang="ru-RU" i="1" dirty="0" smtClean="0"/>
              <a:t> </a:t>
            </a:r>
            <a:r>
              <a:rPr lang="ru-RU" dirty="0" smtClean="0"/>
              <a:t>– империи, включившей почти всю известную ойкумену, объединившей многочисленные народы, находившиеся на разных стадиях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69056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b="1" dirty="0"/>
              <a:t>1) Социально-политические предпосылки (1</a:t>
            </a:r>
            <a:r>
              <a:rPr lang="ru-RU" sz="2400" b="1" dirty="0" smtClean="0"/>
              <a:t>)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dirty="0"/>
              <a:t>Формирование </a:t>
            </a:r>
            <a:r>
              <a:rPr lang="en-US" sz="2400" i="1" dirty="0" err="1"/>
              <a:t>Pax</a:t>
            </a:r>
            <a:r>
              <a:rPr lang="en-US" sz="2400" i="1" dirty="0"/>
              <a:t> </a:t>
            </a:r>
            <a:r>
              <a:rPr lang="en-US" sz="2400" i="1" dirty="0" err="1"/>
              <a:t>Romana</a:t>
            </a:r>
            <a:r>
              <a:rPr lang="ru-RU" sz="2400" i="1" dirty="0"/>
              <a:t> </a:t>
            </a:r>
            <a:r>
              <a:rPr lang="ru-RU" sz="2400" dirty="0"/>
              <a:t>– империи, включившей почти всю известную ойкумену, объединившей многочисленные народы, находившиеся на разных стадиях </a:t>
            </a:r>
            <a:r>
              <a:rPr lang="ru-RU" sz="2400" dirty="0" smtClean="0"/>
              <a:t>развития</a:t>
            </a:r>
            <a:endParaRPr lang="ru-RU" sz="24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712968" cy="4801336"/>
          </a:xfrm>
        </p:spPr>
      </p:pic>
    </p:spTree>
    <p:extLst>
      <p:ext uri="{BB962C8B-B14F-4D97-AF65-F5344CB8AC3E}">
        <p14:creationId xmlns:p14="http://schemas.microsoft.com/office/powerpoint/2010/main" val="33717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/>
              <a:t>1) </a:t>
            </a:r>
            <a:r>
              <a:rPr lang="ru-RU" sz="3200" b="1" dirty="0" smtClean="0"/>
              <a:t>Социально-политические предпосылки </a:t>
            </a:r>
            <a:r>
              <a:rPr lang="ru-RU" sz="3200" b="1" dirty="0" smtClean="0"/>
              <a:t>(</a:t>
            </a:r>
            <a:r>
              <a:rPr lang="en-US" sz="3200" b="1" dirty="0" smtClean="0"/>
              <a:t>2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Использование </a:t>
            </a:r>
            <a:r>
              <a:rPr lang="ru-RU" sz="3600" dirty="0"/>
              <a:t>общего языка как объединяющий фактор (на Западе – латынь, на Востоке – </a:t>
            </a:r>
            <a:r>
              <a:rPr lang="ru-RU" sz="3600" i="1" dirty="0"/>
              <a:t>койне</a:t>
            </a:r>
            <a:r>
              <a:rPr lang="ru-RU" sz="3600" dirty="0"/>
              <a:t>)</a:t>
            </a:r>
          </a:p>
          <a:p>
            <a:r>
              <a:rPr lang="ru-RU" sz="3600" i="1" dirty="0" err="1"/>
              <a:t>Эллинизация</a:t>
            </a:r>
            <a:r>
              <a:rPr lang="ru-RU" sz="3600" dirty="0"/>
              <a:t> </a:t>
            </a:r>
            <a:r>
              <a:rPr lang="ru-RU" sz="3600" dirty="0" smtClean="0"/>
              <a:t>(в форме романизации) значительных </a:t>
            </a:r>
            <a:r>
              <a:rPr lang="ru-RU" sz="3600" dirty="0"/>
              <a:t>территорий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21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2) Социально-экономические предпосылки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Неравномерное развитие территорий</a:t>
            </a:r>
          </a:p>
          <a:p>
            <a:r>
              <a:rPr lang="ru-RU" dirty="0" smtClean="0"/>
              <a:t>Продолжение концентрации </a:t>
            </a:r>
            <a:r>
              <a:rPr lang="ru-RU" dirty="0"/>
              <a:t>материально-финансовых ресурсов в </a:t>
            </a:r>
            <a:r>
              <a:rPr lang="ru-RU" dirty="0" smtClean="0"/>
              <a:t>господствующих слоях (3-4% населения во </a:t>
            </a:r>
            <a:r>
              <a:rPr lang="en-US" dirty="0" smtClean="0"/>
              <a:t>II</a:t>
            </a:r>
            <a:r>
              <a:rPr lang="ru-RU" dirty="0" smtClean="0"/>
              <a:t> в.)</a:t>
            </a:r>
          </a:p>
          <a:p>
            <a:r>
              <a:rPr lang="ru-RU" dirty="0" smtClean="0"/>
              <a:t>Концентрация населения и существенной части общественного богатства в больших торговых городах (9-10% населения)</a:t>
            </a:r>
          </a:p>
          <a:p>
            <a:r>
              <a:rPr lang="ru-RU" dirty="0" smtClean="0"/>
              <a:t>Умножение неимущих слоев (</a:t>
            </a:r>
            <a:r>
              <a:rPr lang="ru-RU" dirty="0" err="1" smtClean="0"/>
              <a:t>ок</a:t>
            </a:r>
            <a:r>
              <a:rPr lang="ru-RU" dirty="0" smtClean="0"/>
              <a:t>. 75% населения во </a:t>
            </a:r>
            <a:r>
              <a:rPr lang="en-US" dirty="0" smtClean="0"/>
              <a:t>II</a:t>
            </a:r>
            <a:r>
              <a:rPr lang="ru-RU" dirty="0" smtClean="0"/>
              <a:t> в.)</a:t>
            </a:r>
          </a:p>
          <a:p>
            <a:r>
              <a:rPr lang="ru-RU" dirty="0" smtClean="0"/>
              <a:t>Развитие общественной взаимопомощи (</a:t>
            </a:r>
            <a:r>
              <a:rPr lang="ru-RU" i="1" dirty="0" smtClean="0"/>
              <a:t>коллегии </a:t>
            </a:r>
            <a:r>
              <a:rPr lang="ru-RU" dirty="0" smtClean="0"/>
              <a:t>и</a:t>
            </a:r>
            <a:r>
              <a:rPr lang="ru-RU" i="1" dirty="0" smtClean="0"/>
              <a:t> религиозные союзы </a:t>
            </a:r>
            <a:r>
              <a:rPr lang="ru-RU" dirty="0" smtClean="0"/>
              <a:t>– ядро общественной оппозиции)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40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Вера и религия </a:t>
            </a:r>
            <a:r>
              <a:rPr lang="ru-RU" sz="3200" b="1" dirty="0"/>
              <a:t>в общественном сознании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/>
              <a:t>Л.П. </a:t>
            </a:r>
            <a:r>
              <a:rPr lang="ru-RU" sz="2000" i="1" dirty="0" err="1" smtClean="0"/>
              <a:t>Карсавин</a:t>
            </a:r>
            <a:r>
              <a:rPr lang="ru-RU" sz="2000" dirty="0" smtClean="0"/>
              <a:t>. «Основы </a:t>
            </a:r>
            <a:r>
              <a:rPr lang="ru-RU" sz="2000" dirty="0"/>
              <a:t>средневековой религиозности в </a:t>
            </a:r>
            <a:r>
              <a:rPr lang="en-US" sz="2000" dirty="0"/>
              <a:t>XII</a:t>
            </a:r>
            <a:r>
              <a:rPr lang="ru-RU" sz="2000" dirty="0"/>
              <a:t>‑</a:t>
            </a:r>
            <a:r>
              <a:rPr lang="en-US" sz="2000" dirty="0"/>
              <a:t>XIII</a:t>
            </a:r>
            <a:r>
              <a:rPr lang="ru-RU" sz="2000" dirty="0"/>
              <a:t> веках</a:t>
            </a:r>
            <a:r>
              <a:rPr lang="ru-RU" sz="2000" dirty="0" smtClean="0"/>
              <a:t>» (1915):</a:t>
            </a:r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Вера</a:t>
            </a:r>
            <a:r>
              <a:rPr lang="ru-RU" sz="2000" dirty="0" smtClean="0"/>
              <a:t> – «совокупность </a:t>
            </a:r>
            <a:r>
              <a:rPr lang="ru-RU" sz="2000" dirty="0"/>
              <a:t>положений, догм, принимаемых верующим за истину», «совокупность положений религии». Это ‑ понятие, характеризующее </a:t>
            </a:r>
            <a:r>
              <a:rPr lang="ru-RU" sz="2000" dirty="0" smtClean="0"/>
              <a:t>то́</a:t>
            </a:r>
            <a:r>
              <a:rPr lang="ru-RU" sz="2000" dirty="0"/>
              <a:t>, что человек верит (т.е. сам факт наличия у человека веры), </a:t>
            </a:r>
            <a:r>
              <a:rPr lang="ru-RU" sz="2000" dirty="0" smtClean="0"/>
              <a:t>и </a:t>
            </a:r>
            <a:r>
              <a:rPr lang="ru-RU" sz="2000" dirty="0"/>
              <a:t>то́, во что он верит.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Факт верования </a:t>
            </a:r>
            <a:r>
              <a:rPr lang="ru-RU" sz="2000" dirty="0" smtClean="0">
                <a:solidFill>
                  <a:srgbClr val="FF0000"/>
                </a:solidFill>
              </a:rPr>
              <a:t>(наличие веры) и </a:t>
            </a:r>
            <a:r>
              <a:rPr lang="ru-RU" sz="2000" i="1" dirty="0" smtClean="0">
                <a:solidFill>
                  <a:srgbClr val="FF0000"/>
                </a:solidFill>
              </a:rPr>
              <a:t>содержание веры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316288" cy="521744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i="1" dirty="0" smtClean="0">
                <a:solidFill>
                  <a:srgbClr val="FF0000"/>
                </a:solidFill>
              </a:rPr>
              <a:t>Религия</a:t>
            </a:r>
            <a:r>
              <a:rPr lang="ru-RU" sz="5500" dirty="0" smtClean="0"/>
              <a:t> – «</a:t>
            </a:r>
            <a:r>
              <a:rPr lang="ru-RU" sz="5500" dirty="0"/>
              <a:t>не то́, во что [человек] верит, а то́, что он верит, или то́, как он верит</a:t>
            </a:r>
            <a:r>
              <a:rPr lang="ru-RU" sz="5500" dirty="0" smtClean="0"/>
              <a:t>».</a:t>
            </a:r>
          </a:p>
          <a:p>
            <a:pPr marL="0" indent="0">
              <a:buNone/>
            </a:pPr>
            <a:r>
              <a:rPr lang="ru-RU" sz="5500" dirty="0"/>
              <a:t>«Религиозность – </a:t>
            </a:r>
            <a:r>
              <a:rPr lang="ru-RU" sz="5500" dirty="0" smtClean="0"/>
              <a:t>вера, взятая </a:t>
            </a:r>
            <a:r>
              <a:rPr lang="ru-RU" sz="5500" dirty="0"/>
              <a:t>с субъективной стороны (т.е. не в смысле содержания веры, а в смысле признания его </a:t>
            </a:r>
            <a:r>
              <a:rPr lang="ru-RU" sz="5500" dirty="0" smtClean="0"/>
              <a:t>истинным), по-особому </a:t>
            </a:r>
            <a:r>
              <a:rPr lang="ru-RU" sz="5500" dirty="0"/>
              <a:t>эмоционально окрашенная»: религиозен тот, для кого «все либо некоторые положения веры </a:t>
            </a:r>
            <a:r>
              <a:rPr lang="ru-RU" sz="5500" dirty="0" smtClean="0"/>
              <a:t>важны </a:t>
            </a:r>
            <a:r>
              <a:rPr lang="ru-RU" sz="5500" dirty="0"/>
              <a:t>субъективно». </a:t>
            </a:r>
            <a:endParaRPr lang="ru-RU" sz="5500" dirty="0" smtClean="0"/>
          </a:p>
          <a:p>
            <a:pPr marL="0" indent="0">
              <a:buNone/>
            </a:pPr>
            <a:r>
              <a:rPr lang="ru-RU" sz="5500" dirty="0" smtClean="0"/>
              <a:t>«</a:t>
            </a:r>
            <a:r>
              <a:rPr lang="ru-RU" sz="5500" dirty="0"/>
              <a:t>Религиозность </a:t>
            </a:r>
            <a:r>
              <a:rPr lang="ru-RU" sz="5500" dirty="0" smtClean="0"/>
              <a:t>– душевное </a:t>
            </a:r>
            <a:r>
              <a:rPr lang="ru-RU" sz="5500" dirty="0"/>
              <a:t>состояние или </a:t>
            </a:r>
            <a:r>
              <a:rPr lang="ru-RU" sz="5500" dirty="0" smtClean="0"/>
              <a:t>тот душевный </a:t>
            </a:r>
            <a:r>
              <a:rPr lang="ru-RU" sz="5500" dirty="0"/>
              <a:t>строй, в связи с которым находятся субъективно важные для человека положения его веры». </a:t>
            </a:r>
          </a:p>
          <a:p>
            <a:pPr marL="0" indent="0">
              <a:buNone/>
            </a:pPr>
            <a:endParaRPr lang="ru-RU" sz="5500" dirty="0"/>
          </a:p>
          <a:p>
            <a:pPr marL="0" indent="0">
              <a:buNone/>
            </a:pPr>
            <a:r>
              <a:rPr lang="ru-RU" sz="5500" i="1" dirty="0" smtClean="0">
                <a:solidFill>
                  <a:srgbClr val="FF0000"/>
                </a:solidFill>
              </a:rPr>
              <a:t>Реализация</a:t>
            </a:r>
            <a:r>
              <a:rPr lang="ru-RU" sz="5500" dirty="0" smtClean="0">
                <a:solidFill>
                  <a:srgbClr val="FF0000"/>
                </a:solidFill>
              </a:rPr>
              <a:t> (поведенческая) и </a:t>
            </a:r>
            <a:r>
              <a:rPr lang="ru-RU" sz="5500" i="1" dirty="0" smtClean="0">
                <a:solidFill>
                  <a:srgbClr val="FF0000"/>
                </a:solidFill>
              </a:rPr>
              <a:t>внешняя манифестация</a:t>
            </a:r>
            <a:r>
              <a:rPr lang="ru-RU" sz="5500" dirty="0" smtClean="0">
                <a:solidFill>
                  <a:srgbClr val="FF0000"/>
                </a:solidFill>
              </a:rPr>
              <a:t> (в обрядах и правилах) веры. </a:t>
            </a:r>
          </a:p>
          <a:p>
            <a:pPr marL="0" indent="0">
              <a:buNone/>
            </a:pPr>
            <a:endParaRPr lang="ru-RU" sz="5500" dirty="0"/>
          </a:p>
          <a:p>
            <a:pPr marL="0" indent="0">
              <a:buNone/>
            </a:pPr>
            <a:r>
              <a:rPr lang="ru-RU" sz="5500" dirty="0" smtClean="0"/>
              <a:t>«</a:t>
            </a:r>
            <a:r>
              <a:rPr lang="ru-RU" sz="5500" dirty="0"/>
              <a:t>Н</a:t>
            </a:r>
            <a:r>
              <a:rPr lang="ru-RU" sz="5500" dirty="0" smtClean="0"/>
              <a:t>аше </a:t>
            </a:r>
            <a:r>
              <a:rPr lang="ru-RU" sz="5500" dirty="0"/>
              <a:t>время есть время возвращения к религии, но никак не к христианству</a:t>
            </a:r>
            <a:r>
              <a:rPr lang="ru-RU" sz="5500" dirty="0" smtClean="0"/>
              <a:t>».</a:t>
            </a:r>
            <a:r>
              <a:rPr lang="ru-RU" sz="5500" dirty="0"/>
              <a:t> </a:t>
            </a:r>
            <a:r>
              <a:rPr lang="ru-RU" sz="5500" dirty="0" smtClean="0"/>
              <a:t>- </a:t>
            </a:r>
            <a:r>
              <a:rPr lang="ru-RU" sz="5500" dirty="0" err="1" smtClean="0"/>
              <a:t>Прот</a:t>
            </a:r>
            <a:r>
              <a:rPr lang="ru-RU" sz="5500" dirty="0" smtClean="0"/>
              <a:t>. </a:t>
            </a:r>
            <a:r>
              <a:rPr lang="ru-RU" sz="5500" i="1" dirty="0" smtClean="0"/>
              <a:t>А.</a:t>
            </a:r>
            <a:r>
              <a:rPr lang="ru-RU" sz="5500" i="1" dirty="0"/>
              <a:t> </a:t>
            </a:r>
            <a:r>
              <a:rPr lang="ru-RU" sz="5500" i="1" dirty="0" err="1" smtClean="0"/>
              <a:t>Шмеман</a:t>
            </a:r>
            <a:endParaRPr lang="ru-RU" sz="55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Развитие в рамках </a:t>
            </a:r>
            <a:r>
              <a:rPr lang="ru-RU" sz="3600" dirty="0" smtClean="0"/>
              <a:t>Империи </a:t>
            </a:r>
            <a:r>
              <a:rPr lang="ru-RU" sz="3600" dirty="0"/>
              <a:t>торговых путей и экономического взаимодействия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9" y="1643292"/>
            <a:ext cx="8782457" cy="4738036"/>
          </a:xfrm>
        </p:spPr>
      </p:pic>
    </p:spTree>
    <p:extLst>
      <p:ext uri="{BB962C8B-B14F-4D97-AF65-F5344CB8AC3E}">
        <p14:creationId xmlns:p14="http://schemas.microsoft.com/office/powerpoint/2010/main" val="2751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3)</a:t>
            </a:r>
            <a:r>
              <a:rPr lang="ru-RU" sz="3200" b="1" dirty="0"/>
              <a:t> Религиозно-идеологические предпосылки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3800" i="1" dirty="0" err="1" smtClean="0"/>
              <a:t>эллинизация</a:t>
            </a:r>
            <a:r>
              <a:rPr lang="ru-RU" sz="3800" dirty="0" smtClean="0"/>
              <a:t> – создание общего культурного фона</a:t>
            </a:r>
          </a:p>
          <a:p>
            <a:pPr marL="0" lvl="0" indent="0">
              <a:buNone/>
            </a:pPr>
            <a:r>
              <a:rPr lang="ru-RU" sz="3800" dirty="0" smtClean="0"/>
              <a:t>- </a:t>
            </a:r>
            <a:r>
              <a:rPr lang="ru-RU" sz="3800" i="1" dirty="0"/>
              <a:t>космополитизм</a:t>
            </a:r>
            <a:r>
              <a:rPr lang="ru-RU" sz="3800" dirty="0"/>
              <a:t>, </a:t>
            </a:r>
            <a:r>
              <a:rPr lang="ru-RU" sz="3800" dirty="0" smtClean="0"/>
              <a:t>как результат </a:t>
            </a:r>
            <a:r>
              <a:rPr lang="ru-RU" sz="3800" dirty="0"/>
              <a:t>стирания границ между греками и </a:t>
            </a:r>
            <a:r>
              <a:rPr lang="ru-RU" sz="3800" dirty="0" smtClean="0"/>
              <a:t>варварами</a:t>
            </a:r>
            <a:endParaRPr lang="ru-RU" sz="3800" dirty="0"/>
          </a:p>
          <a:p>
            <a:pPr marL="0" lvl="0" indent="0">
              <a:buNone/>
            </a:pPr>
            <a:r>
              <a:rPr lang="ru-RU" sz="3800" i="1" dirty="0" smtClean="0"/>
              <a:t>- индивидуализм</a:t>
            </a:r>
            <a:r>
              <a:rPr lang="ru-RU" sz="3800" dirty="0"/>
              <a:t>, занявший место полисного </a:t>
            </a:r>
            <a:r>
              <a:rPr lang="ru-RU" sz="3800" dirty="0" smtClean="0"/>
              <a:t>коллективизма</a:t>
            </a:r>
            <a:endParaRPr lang="ru-RU" sz="3800" dirty="0"/>
          </a:p>
          <a:p>
            <a:pPr marL="0" lvl="0" indent="0">
              <a:buNone/>
            </a:pPr>
            <a:r>
              <a:rPr lang="ru-RU" sz="3800" i="1" dirty="0" smtClean="0"/>
              <a:t>- философский реализм – </a:t>
            </a:r>
            <a:r>
              <a:rPr lang="ru-RU" sz="3800" dirty="0" smtClean="0"/>
              <a:t>попытки создания </a:t>
            </a:r>
            <a:r>
              <a:rPr lang="ru-RU" sz="3800" dirty="0"/>
              <a:t>целостного </a:t>
            </a:r>
            <a:r>
              <a:rPr lang="ru-RU" sz="3800" dirty="0" smtClean="0"/>
              <a:t>миросозерцания, превращение философии </a:t>
            </a:r>
            <a:r>
              <a:rPr lang="ru-RU" sz="3800" dirty="0"/>
              <a:t>в инструмент достижения счастья и житейского благополучия </a:t>
            </a:r>
            <a:r>
              <a:rPr lang="ru-RU" sz="3800" dirty="0" smtClean="0"/>
              <a:t>(стоики, эпикурейцы, скептики; религиозно-мистические системы – неопифагорейство, платонизм и неоплатонизм)</a:t>
            </a:r>
            <a:endParaRPr lang="ru-RU" sz="3800" dirty="0"/>
          </a:p>
          <a:p>
            <a:pPr marL="0" indent="0">
              <a:buNone/>
            </a:pPr>
            <a:r>
              <a:rPr lang="ru-RU" sz="3800" i="1" dirty="0" smtClean="0"/>
              <a:t>- религиозный синкретизм – </a:t>
            </a:r>
            <a:r>
              <a:rPr lang="ru-RU" sz="3800" dirty="0" smtClean="0"/>
              <a:t>облегчение восприятия </a:t>
            </a:r>
            <a:r>
              <a:rPr lang="ru-RU" sz="3800" dirty="0"/>
              <a:t>новых религиозных </a:t>
            </a:r>
            <a:r>
              <a:rPr lang="ru-RU" sz="3800" dirty="0" smtClean="0"/>
              <a:t>учений, создание основ </a:t>
            </a:r>
            <a:r>
              <a:rPr lang="ru-RU" sz="3800" dirty="0"/>
              <a:t>для возникновения общественного интереса к </a:t>
            </a:r>
            <a:r>
              <a:rPr lang="ru-RU" sz="3800" dirty="0" smtClean="0"/>
              <a:t>монотеизму (</a:t>
            </a:r>
            <a:r>
              <a:rPr lang="ru-RU" sz="3800" i="1" dirty="0" smtClean="0"/>
              <a:t>митраизм</a:t>
            </a:r>
            <a:r>
              <a:rPr lang="ru-RU" sz="3800" dirty="0" smtClean="0"/>
              <a:t>)</a:t>
            </a:r>
          </a:p>
          <a:p>
            <a:pPr marL="0" indent="0">
              <a:buNone/>
            </a:pPr>
            <a:r>
              <a:rPr lang="ru-RU" sz="3800" dirty="0" smtClean="0"/>
              <a:t>- античные </a:t>
            </a:r>
            <a:r>
              <a:rPr lang="ru-RU" sz="3800" i="1" dirty="0" smtClean="0"/>
              <a:t>мистические культы: государственные</a:t>
            </a:r>
            <a:r>
              <a:rPr lang="ru-RU" sz="3800" dirty="0" smtClean="0"/>
              <a:t> – например, </a:t>
            </a:r>
            <a:r>
              <a:rPr lang="ru-RU" sz="3800" dirty="0" err="1" smtClean="0"/>
              <a:t>Элевси́</a:t>
            </a:r>
            <a:r>
              <a:rPr lang="ru-RU" sz="3800" dirty="0" err="1" smtClean="0">
                <a:latin typeface="Times New Roman"/>
                <a:cs typeface="Times New Roman"/>
              </a:rPr>
              <a:t>нс</a:t>
            </a:r>
            <a:r>
              <a:rPr lang="ru-RU" sz="3800" dirty="0" err="1" smtClean="0"/>
              <a:t>кие</a:t>
            </a:r>
            <a:r>
              <a:rPr lang="ru-RU" sz="3800" dirty="0" smtClean="0"/>
              <a:t> мистерии в </a:t>
            </a:r>
            <a:r>
              <a:rPr lang="ru-RU" sz="3800" dirty="0"/>
              <a:t>честь Деметры и Коры-Персефоны); </a:t>
            </a:r>
            <a:r>
              <a:rPr lang="ru-RU" sz="3800" i="1" dirty="0" smtClean="0"/>
              <a:t>гендерные</a:t>
            </a:r>
            <a:r>
              <a:rPr lang="ru-RU" sz="3800" dirty="0" smtClean="0"/>
              <a:t> – дозволенные </a:t>
            </a:r>
            <a:r>
              <a:rPr lang="ru-RU" sz="3800" dirty="0"/>
              <a:t>исключительно для лиц одного пола </a:t>
            </a:r>
            <a:r>
              <a:rPr lang="ru-RU" sz="3800" dirty="0" smtClean="0"/>
              <a:t>(</a:t>
            </a:r>
            <a:r>
              <a:rPr lang="ru-RU" sz="3800" dirty="0" err="1" smtClean="0"/>
              <a:t>Диони́сии</a:t>
            </a:r>
            <a:r>
              <a:rPr lang="ru-RU" sz="3800" dirty="0" smtClean="0"/>
              <a:t>, </a:t>
            </a:r>
            <a:r>
              <a:rPr lang="ru-RU" sz="3800" dirty="0" err="1" smtClean="0"/>
              <a:t>Фесмоф</a:t>
            </a:r>
            <a:r>
              <a:rPr lang="ru-RU" sz="3800" dirty="0" err="1" smtClean="0">
                <a:latin typeface="Times New Roman"/>
                <a:cs typeface="Times New Roman"/>
              </a:rPr>
              <a:t>ό</a:t>
            </a:r>
            <a:r>
              <a:rPr lang="ru-RU" sz="3800" dirty="0" err="1" smtClean="0"/>
              <a:t>рии</a:t>
            </a:r>
            <a:r>
              <a:rPr lang="ru-RU" sz="3800" dirty="0" smtClean="0"/>
              <a:t>); </a:t>
            </a:r>
            <a:r>
              <a:rPr lang="ru-RU" sz="3800" i="1" dirty="0" smtClean="0"/>
              <a:t>незаконные</a:t>
            </a:r>
            <a:r>
              <a:rPr lang="ru-RU" sz="3800" dirty="0"/>
              <a:t>, иногда даже преследуемые </a:t>
            </a:r>
            <a:r>
              <a:rPr lang="ru-RU" sz="3800" dirty="0" smtClean="0"/>
              <a:t>(мистерии </a:t>
            </a:r>
            <a:r>
              <a:rPr lang="ru-RU" sz="3800" dirty="0" err="1" smtClean="0"/>
              <a:t>о́рфиков</a:t>
            </a:r>
            <a:r>
              <a:rPr lang="ru-RU" sz="3800" dirty="0" smtClean="0"/>
              <a:t>, Митры, </a:t>
            </a:r>
            <a:r>
              <a:rPr lang="ru-RU" sz="3800" dirty="0" err="1" smtClean="0"/>
              <a:t>Кибе́лы</a:t>
            </a:r>
            <a:r>
              <a:rPr lang="ru-RU" sz="3800" dirty="0" smtClean="0"/>
              <a:t> и </a:t>
            </a:r>
            <a:r>
              <a:rPr lang="ru-RU" sz="3800" dirty="0"/>
              <a:t>др</a:t>
            </a:r>
            <a:r>
              <a:rPr lang="ru-RU" sz="3800" dirty="0" smtClean="0"/>
              <a:t>.)</a:t>
            </a:r>
          </a:p>
          <a:p>
            <a:pPr marL="0" indent="0">
              <a:buNone/>
            </a:pPr>
            <a:r>
              <a:rPr lang="ru-RU" sz="3800" dirty="0" smtClean="0"/>
              <a:t>- </a:t>
            </a:r>
            <a:r>
              <a:rPr lang="ru-RU" sz="3800" i="1" dirty="0" smtClean="0"/>
              <a:t>иудейский монотеизм </a:t>
            </a:r>
            <a:r>
              <a:rPr lang="ru-RU" sz="3800" dirty="0" smtClean="0"/>
              <a:t>и</a:t>
            </a:r>
            <a:r>
              <a:rPr lang="ru-RU" sz="3800" i="1" dirty="0" smtClean="0"/>
              <a:t> иудейские ереси</a:t>
            </a:r>
            <a:r>
              <a:rPr lang="ru-RU" sz="3800" dirty="0" smtClean="0"/>
              <a:t>, особенно </a:t>
            </a:r>
            <a:r>
              <a:rPr lang="ru-RU" sz="3800" i="1" dirty="0" smtClean="0"/>
              <a:t>дуалистические </a:t>
            </a:r>
            <a:r>
              <a:rPr lang="ru-RU" sz="3800" dirty="0" smtClean="0"/>
              <a:t>(ессеи, терапевты, кумранская община, </a:t>
            </a:r>
            <a:r>
              <a:rPr lang="ru-RU" sz="3800" dirty="0" err="1" smtClean="0"/>
              <a:t>евиониты</a:t>
            </a:r>
            <a:r>
              <a:rPr lang="ru-RU" sz="3800" dirty="0" smtClean="0"/>
              <a:t>, </a:t>
            </a:r>
            <a:r>
              <a:rPr lang="ru-RU" sz="3800" dirty="0" err="1" smtClean="0"/>
              <a:t>гемеробапти́сты</a:t>
            </a:r>
            <a:r>
              <a:rPr lang="ru-RU" sz="3800" dirty="0" smtClean="0"/>
              <a:t> и др.)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594494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Значение мистических культов для генезиса христианства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006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Формирование </a:t>
            </a:r>
            <a:r>
              <a:rPr lang="ru-RU" sz="2200" i="1" dirty="0" smtClean="0"/>
              <a:t>общественных идей, облегчавших восприятие </a:t>
            </a:r>
            <a:r>
              <a:rPr lang="ru-RU" sz="2200" dirty="0"/>
              <a:t>им христианского учения: </a:t>
            </a:r>
            <a:endParaRPr lang="ru-RU" sz="2200" dirty="0" smtClean="0"/>
          </a:p>
          <a:p>
            <a:pPr marL="355600" indent="185738">
              <a:buNone/>
            </a:pPr>
            <a:r>
              <a:rPr lang="ru-RU" sz="2200" dirty="0" smtClean="0"/>
              <a:t>1</a:t>
            </a:r>
            <a:r>
              <a:rPr lang="ru-RU" sz="2200" dirty="0"/>
              <a:t>) наличие скрытого от профанов учения о путях достижения блаженной вечной жизни за гранью реальности и необходимости специального обучения тайнам этого учения (</a:t>
            </a:r>
            <a:r>
              <a:rPr lang="ru-RU" sz="2200" i="1" dirty="0" err="1"/>
              <a:t>мистаго́гия</a:t>
            </a:r>
            <a:r>
              <a:rPr lang="ru-RU" sz="2200" dirty="0"/>
              <a:t>); </a:t>
            </a:r>
            <a:endParaRPr lang="ru-RU" sz="2200" dirty="0" smtClean="0"/>
          </a:p>
          <a:p>
            <a:pPr marL="355600" indent="185738">
              <a:buNone/>
            </a:pPr>
            <a:r>
              <a:rPr lang="ru-RU" sz="2200" dirty="0" smtClean="0"/>
              <a:t>2</a:t>
            </a:r>
            <a:r>
              <a:rPr lang="ru-RU" sz="2200" dirty="0"/>
              <a:t>) существование некоей степени непосредственной реально-мистической причастности человека божеству; </a:t>
            </a:r>
            <a:endParaRPr lang="ru-RU" sz="2200" dirty="0" smtClean="0"/>
          </a:p>
          <a:p>
            <a:pPr marL="355600" indent="185738">
              <a:buNone/>
            </a:pPr>
            <a:r>
              <a:rPr lang="ru-RU" sz="2200" dirty="0" smtClean="0"/>
              <a:t>3</a:t>
            </a:r>
            <a:r>
              <a:rPr lang="ru-RU" sz="2200" dirty="0"/>
              <a:t>) возможность через мистерии всем «посвященным» соприкоснуться с божеством, некоторым образом ему приобщиться, что составляло мистический смысл «воскресения» </a:t>
            </a:r>
            <a:r>
              <a:rPr lang="ru-RU" sz="2200" dirty="0" err="1"/>
              <a:t>миста</a:t>
            </a:r>
            <a:r>
              <a:rPr lang="ru-RU" sz="2200" dirty="0"/>
              <a:t> к «новой жизни».</a:t>
            </a:r>
          </a:p>
          <a:p>
            <a:r>
              <a:rPr lang="ru-RU" sz="2200" dirty="0" smtClean="0"/>
              <a:t>Тайны </a:t>
            </a:r>
            <a:r>
              <a:rPr lang="ru-RU" sz="2200" dirty="0"/>
              <a:t>мистерий (в особенности запрещенных ‑ оргиастических и т.п</a:t>
            </a:r>
            <a:r>
              <a:rPr lang="ru-RU" sz="2200" dirty="0" smtClean="0"/>
              <a:t>.) </a:t>
            </a:r>
            <a:r>
              <a:rPr lang="ru-RU" sz="2200" dirty="0"/>
              <a:t>создавали </a:t>
            </a:r>
            <a:r>
              <a:rPr lang="ru-RU" sz="2200" i="1" dirty="0"/>
              <a:t>негативный общественный фон </a:t>
            </a:r>
            <a:r>
              <a:rPr lang="ru-RU" sz="2200" dirty="0"/>
              <a:t>на ранней стадии развития </a:t>
            </a:r>
            <a:r>
              <a:rPr lang="ru-RU" sz="2200" dirty="0" smtClean="0"/>
              <a:t>Церкви (христианство</a:t>
            </a:r>
            <a:r>
              <a:rPr lang="ru-RU" sz="2200" dirty="0"/>
              <a:t>, по ложной аналогии, стало с такими мистериями </a:t>
            </a:r>
            <a:r>
              <a:rPr lang="ru-RU" sz="2200" dirty="0" smtClean="0"/>
              <a:t>сопоставляться)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82724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4)</a:t>
            </a:r>
            <a:r>
              <a:rPr lang="ru-RU" sz="3200" b="1" dirty="0"/>
              <a:t> </a:t>
            </a:r>
            <a:r>
              <a:rPr lang="ru-RU" sz="3200" b="1" dirty="0" err="1"/>
              <a:t>Сотериологические</a:t>
            </a:r>
            <a:r>
              <a:rPr lang="ru-RU" sz="3200" b="1" dirty="0"/>
              <a:t> </a:t>
            </a:r>
            <a:r>
              <a:rPr lang="ru-RU" sz="3200" b="1" dirty="0" smtClean="0"/>
              <a:t>предпосылки – основаны на фундаментальных христианских ценностях (1):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 err="1"/>
              <a:t>христоцентризм</a:t>
            </a:r>
            <a:r>
              <a:rPr lang="ru-RU" i="1" dirty="0"/>
              <a:t> мировосприятия</a:t>
            </a:r>
            <a:r>
              <a:rPr lang="ru-RU" dirty="0"/>
              <a:t>, определяющий собой осознание сущности взаимоотношений между Богом, человеком, м</a:t>
            </a:r>
            <a:r>
              <a:rPr lang="en-US" dirty="0" err="1"/>
              <a:t>i</a:t>
            </a:r>
            <a:r>
              <a:rPr lang="ru-RU" dirty="0"/>
              <a:t>ром (</a:t>
            </a:r>
            <a:r>
              <a:rPr lang="ru-RU" dirty="0" err="1"/>
              <a:t>κοσμος</a:t>
            </a:r>
            <a:r>
              <a:rPr lang="ru-RU" dirty="0"/>
              <a:t>, </a:t>
            </a:r>
            <a:r>
              <a:rPr lang="en-US" i="1" dirty="0"/>
              <a:t>mundus</a:t>
            </a:r>
            <a:r>
              <a:rPr lang="ru-RU" dirty="0"/>
              <a:t>) и миром (</a:t>
            </a:r>
            <a:r>
              <a:rPr lang="ru-RU" dirty="0" err="1"/>
              <a:t>ειρηνη</a:t>
            </a:r>
            <a:r>
              <a:rPr lang="ru-RU" dirty="0"/>
              <a:t>, </a:t>
            </a:r>
            <a:r>
              <a:rPr lang="ru-RU" i="1" dirty="0" err="1"/>
              <a:t>pax</a:t>
            </a:r>
            <a:r>
              <a:rPr lang="ru-RU" dirty="0"/>
              <a:t>). </a:t>
            </a:r>
          </a:p>
          <a:p>
            <a:pPr lvl="0"/>
            <a:r>
              <a:rPr lang="ru-RU" i="1" dirty="0"/>
              <a:t>Триединый Бог</a:t>
            </a:r>
            <a:r>
              <a:rPr lang="ru-RU" dirty="0"/>
              <a:t> </a:t>
            </a:r>
            <a:r>
              <a:rPr lang="ru-RU" i="1" dirty="0"/>
              <a:t>как абсолютная и совершенная ценность</a:t>
            </a:r>
            <a:r>
              <a:rPr lang="ru-RU" dirty="0"/>
              <a:t> – Творец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, его Спаситель и конечная цель его </a:t>
            </a:r>
            <a:r>
              <a:rPr lang="ru-RU" dirty="0" smtClean="0"/>
              <a:t>развития.</a:t>
            </a:r>
            <a:endParaRPr lang="ru-RU" dirty="0"/>
          </a:p>
          <a:p>
            <a:pPr lvl="0"/>
            <a:r>
              <a:rPr lang="ru-RU" i="1" dirty="0"/>
              <a:t>Человек</a:t>
            </a:r>
            <a:r>
              <a:rPr lang="ru-RU" dirty="0"/>
              <a:t>, взятый не сам по себе, как </a:t>
            </a:r>
            <a:r>
              <a:rPr lang="ru-RU" dirty="0" err="1"/>
              <a:t>самоценность</a:t>
            </a:r>
            <a:r>
              <a:rPr lang="ru-RU" dirty="0"/>
              <a:t> (подобно восприятию человека гуманистическими системами), а в Богочеловеческой системе координат – как творение Божье, </a:t>
            </a:r>
            <a:r>
              <a:rPr lang="ru-RU" i="1" dirty="0"/>
              <a:t>призванное возвыситься к Богу</a:t>
            </a:r>
            <a:r>
              <a:rPr lang="ru-RU" dirty="0"/>
              <a:t> во всём своем трисоставном существе, во всей его </a:t>
            </a:r>
            <a:r>
              <a:rPr lang="ru-RU" dirty="0" smtClean="0"/>
              <a:t>полноте </a:t>
            </a:r>
            <a:r>
              <a:rPr lang="ru-RU" dirty="0"/>
              <a:t>и целостности – в совокупности духа, души и </a:t>
            </a:r>
            <a:r>
              <a:rPr lang="ru-RU" dirty="0" smtClean="0"/>
              <a:t>тела. </a:t>
            </a:r>
            <a:r>
              <a:rPr lang="ru-RU" dirty="0"/>
              <a:t>Человек – бог в Богочеловеке </a:t>
            </a:r>
            <a:r>
              <a:rPr lang="ru-RU" dirty="0" smtClean="0"/>
              <a:t>Христе, </a:t>
            </a:r>
            <a:r>
              <a:rPr lang="ru-RU" dirty="0"/>
              <a:t>и через Христа человек поднимается во всей полноте своего существа до уровня Бога, творчески реализуя этот потенциал через путь </a:t>
            </a:r>
            <a:r>
              <a:rPr lang="ru-RU" dirty="0" err="1" smtClean="0"/>
              <a:t>обоже́ния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i="1" dirty="0" smtClean="0"/>
              <a:t>Вечная жизнь </a:t>
            </a:r>
            <a:r>
              <a:rPr lang="ru-RU" dirty="0" smtClean="0"/>
              <a:t>человека, которая </a:t>
            </a:r>
            <a:r>
              <a:rPr lang="ru-RU" dirty="0"/>
              <a:t>понимается самым конкретным образом: </a:t>
            </a:r>
            <a:r>
              <a:rPr lang="ru-RU" i="1" dirty="0"/>
              <a:t>Сия же есть </a:t>
            </a:r>
            <a:r>
              <a:rPr lang="ru-RU" i="1" dirty="0" smtClean="0"/>
              <a:t>жизнь</a:t>
            </a:r>
            <a:r>
              <a:rPr lang="ru-RU" dirty="0" smtClean="0"/>
              <a:t> </a:t>
            </a:r>
            <a:r>
              <a:rPr lang="ru-RU" i="1" dirty="0"/>
              <a:t>вечная, да знают Тебя, единого истинного Бога, и посланного Тобою Иисуса Христа</a:t>
            </a:r>
            <a:r>
              <a:rPr lang="ru-RU" dirty="0"/>
              <a:t> (Ин. 17, </a:t>
            </a:r>
            <a:r>
              <a:rPr lang="ru-RU" dirty="0" smtClean="0"/>
              <a:t>3) – </a:t>
            </a:r>
            <a:r>
              <a:rPr lang="ru-RU" dirty="0"/>
              <a:t>жизнь вне смерти и в Боге, в Его неприступном свете, неизмеримой благости и всеохватном </a:t>
            </a:r>
            <a:r>
              <a:rPr lang="ru-RU" dirty="0" smtClean="0"/>
              <a:t>человеколюбии.</a:t>
            </a:r>
          </a:p>
        </p:txBody>
      </p:sp>
    </p:spTree>
    <p:extLst>
      <p:ext uri="{BB962C8B-B14F-4D97-AF65-F5344CB8AC3E}">
        <p14:creationId xmlns:p14="http://schemas.microsoft.com/office/powerpoint/2010/main" val="2654486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490066"/>
          </a:xfrm>
        </p:spPr>
        <p:txBody>
          <a:bodyPr>
            <a:noAutofit/>
          </a:bodyPr>
          <a:lstStyle/>
          <a:p>
            <a:r>
              <a:rPr lang="ru-RU" sz="2000" b="1" dirty="0"/>
              <a:t>4) </a:t>
            </a:r>
            <a:r>
              <a:rPr lang="ru-RU" sz="2000" b="1" dirty="0" err="1"/>
              <a:t>Сотериологические</a:t>
            </a:r>
            <a:r>
              <a:rPr lang="ru-RU" sz="2000" b="1" dirty="0"/>
              <a:t> предпосылки </a:t>
            </a:r>
            <a:r>
              <a:rPr lang="ru-RU" sz="2000" b="1" dirty="0" smtClean="0"/>
              <a:t>(2):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2648"/>
          </a:xfrm>
        </p:spPr>
        <p:txBody>
          <a:bodyPr>
            <a:noAutofit/>
          </a:bodyPr>
          <a:lstStyle/>
          <a:p>
            <a:pPr lvl="0"/>
            <a:r>
              <a:rPr lang="ru-RU" sz="1600" i="1" dirty="0"/>
              <a:t>М</a:t>
            </a:r>
            <a:r>
              <a:rPr lang="en-US" sz="1600" i="1" dirty="0" err="1"/>
              <a:t>i</a:t>
            </a:r>
            <a:r>
              <a:rPr lang="ru-RU" sz="1600" i="1" dirty="0"/>
              <a:t>р (космос) </a:t>
            </a:r>
            <a:r>
              <a:rPr lang="ru-RU" sz="1600" dirty="0"/>
              <a:t>как совокупный результат акта Творения – </a:t>
            </a:r>
            <a:r>
              <a:rPr lang="ru-RU" sz="1600" i="1" dirty="0"/>
              <a:t>идеально-равновесное состояние Творения</a:t>
            </a:r>
            <a:r>
              <a:rPr lang="ru-RU" sz="1600" dirty="0"/>
              <a:t>, которое «хорошо» и само по себе, взятое в целом, и как совокупность всех его отдельных элементов. Задача действия Христовой истины в рамках этого м</a:t>
            </a:r>
            <a:r>
              <a:rPr lang="en-US" sz="1600" dirty="0" err="1"/>
              <a:t>i</a:t>
            </a:r>
            <a:r>
              <a:rPr lang="ru-RU" sz="1600" dirty="0" err="1"/>
              <a:t>ра</a:t>
            </a:r>
            <a:r>
              <a:rPr lang="ru-RU" sz="1600" dirty="0"/>
              <a:t> – восстановление первоначальной гармонии, омраченной грехопадением человека, введшего м</a:t>
            </a:r>
            <a:r>
              <a:rPr lang="en-US" sz="1600" dirty="0" err="1"/>
              <a:t>i</a:t>
            </a:r>
            <a:r>
              <a:rPr lang="ru-RU" sz="1600" dirty="0"/>
              <a:t>р в состояние страдания. М</a:t>
            </a:r>
            <a:r>
              <a:rPr lang="en-US" sz="1600" dirty="0" err="1"/>
              <a:t>i</a:t>
            </a:r>
            <a:r>
              <a:rPr lang="ru-RU" sz="1600" dirty="0"/>
              <a:t>р – сам по себе не зол, он </a:t>
            </a:r>
            <a:r>
              <a:rPr lang="ru-RU" sz="1600" i="1" dirty="0"/>
              <a:t>лежит во зле</a:t>
            </a:r>
            <a:r>
              <a:rPr lang="ru-RU" sz="1600" dirty="0"/>
              <a:t> (1 Ин. 5, 19), как в некоей внешней субстанции. Это состояние м</a:t>
            </a:r>
            <a:r>
              <a:rPr lang="en-US" sz="1600" dirty="0" err="1"/>
              <a:t>i</a:t>
            </a:r>
            <a:r>
              <a:rPr lang="ru-RU" sz="1600" dirty="0" err="1"/>
              <a:t>ра</a:t>
            </a:r>
            <a:r>
              <a:rPr lang="ru-RU" sz="1600" dirty="0"/>
              <a:t> – временное, оно имеет начало и конец. Восстановление м</a:t>
            </a:r>
            <a:r>
              <a:rPr lang="en-US" sz="1600" dirty="0" err="1"/>
              <a:t>i</a:t>
            </a:r>
            <a:r>
              <a:rPr lang="ru-RU" sz="1600" dirty="0" err="1"/>
              <a:t>ра</a:t>
            </a:r>
            <a:r>
              <a:rPr lang="ru-RU" sz="1600" dirty="0"/>
              <a:t> осуществляется через сущностное восстановление человека в процессе </a:t>
            </a:r>
            <a:r>
              <a:rPr lang="ru-RU" sz="1600" i="1" dirty="0"/>
              <a:t>домостроительства спасения</a:t>
            </a:r>
            <a:r>
              <a:rPr lang="ru-RU" sz="1600" dirty="0"/>
              <a:t>.</a:t>
            </a:r>
          </a:p>
          <a:p>
            <a:pPr lvl="0"/>
            <a:r>
              <a:rPr lang="ru-RU" sz="1600" i="1" dirty="0"/>
              <a:t>Мир как гармония отношений</a:t>
            </a:r>
            <a:r>
              <a:rPr lang="ru-RU" sz="1600" dirty="0"/>
              <a:t> между Богом, человеком и м</a:t>
            </a:r>
            <a:r>
              <a:rPr lang="en-US" sz="1600" dirty="0" err="1"/>
              <a:t>i</a:t>
            </a:r>
            <a:r>
              <a:rPr lang="ru-RU" sz="1600" dirty="0"/>
              <a:t>ром, как идеал гармоничного устройства системы «Бог – м</a:t>
            </a:r>
            <a:r>
              <a:rPr lang="en-US" sz="1600" dirty="0" err="1"/>
              <a:t>i</a:t>
            </a:r>
            <a:r>
              <a:rPr lang="ru-RU" sz="1600" dirty="0"/>
              <a:t>р – человек»; идеал, определенный свыше как цель развития социума и идеал трансцендентальной метаисторической трансформации человеческого общества в общество </a:t>
            </a:r>
            <a:r>
              <a:rPr lang="ru-RU" sz="1600" i="1" dirty="0"/>
              <a:t>будущего века </a:t>
            </a:r>
            <a:r>
              <a:rPr lang="ru-RU" sz="1600" dirty="0"/>
              <a:t>через осуществление идеи </a:t>
            </a:r>
            <a:r>
              <a:rPr lang="ru-RU" sz="1600" dirty="0" err="1"/>
              <a:t>Богосыновства</a:t>
            </a:r>
            <a:r>
              <a:rPr lang="ru-RU" sz="1600" dirty="0"/>
              <a:t>.</a:t>
            </a:r>
          </a:p>
          <a:p>
            <a:r>
              <a:rPr lang="ru-RU" sz="1600" i="1" dirty="0"/>
              <a:t>Церковь </a:t>
            </a:r>
            <a:r>
              <a:rPr lang="ru-RU" sz="1600" dirty="0"/>
              <a:t>как</a:t>
            </a:r>
            <a:r>
              <a:rPr lang="ru-RU" sz="1600" i="1" dirty="0"/>
              <a:t> тело Христово, </a:t>
            </a:r>
            <a:r>
              <a:rPr lang="ru-RU" sz="1600" dirty="0"/>
              <a:t>как</a:t>
            </a:r>
            <a:r>
              <a:rPr lang="ru-RU" sz="1600" i="1" dirty="0"/>
              <a:t> </a:t>
            </a:r>
            <a:r>
              <a:rPr lang="ru-RU" sz="1600" i="1" dirty="0" err="1"/>
              <a:t>всеполнота</a:t>
            </a:r>
            <a:r>
              <a:rPr lang="ru-RU" sz="1600" i="1" dirty="0"/>
              <a:t>, </a:t>
            </a:r>
            <a:r>
              <a:rPr lang="ru-RU" sz="1600" dirty="0"/>
              <a:t>как</a:t>
            </a:r>
            <a:r>
              <a:rPr lang="ru-RU" sz="1600" i="1" dirty="0"/>
              <a:t> место непосредственного соединения Бога, человека и м</a:t>
            </a:r>
            <a:r>
              <a:rPr lang="en-US" sz="1600" i="1" dirty="0" err="1"/>
              <a:t>i</a:t>
            </a:r>
            <a:r>
              <a:rPr lang="ru-RU" sz="1600" i="1" dirty="0" err="1"/>
              <a:t>ра</a:t>
            </a:r>
            <a:r>
              <a:rPr lang="ru-RU" sz="1600" dirty="0"/>
              <a:t>, где в сотворчестве Бога и человека в Таинствах и добродетелях реализуется потенциал </a:t>
            </a:r>
            <a:r>
              <a:rPr lang="ru-RU" sz="1600" dirty="0" err="1"/>
              <a:t>Богосыновства</a:t>
            </a:r>
            <a:r>
              <a:rPr lang="ru-RU" sz="1600" dirty="0"/>
              <a:t> путем </a:t>
            </a:r>
            <a:r>
              <a:rPr lang="ru-RU" sz="1600" dirty="0" err="1"/>
              <a:t>обоже́ния</a:t>
            </a:r>
            <a:r>
              <a:rPr lang="ru-RU" sz="1600" dirty="0"/>
              <a:t> человека, где достигается искомая </a:t>
            </a:r>
            <a:r>
              <a:rPr lang="ru-RU" sz="1600" i="1" dirty="0"/>
              <a:t>гармония в мире</a:t>
            </a:r>
            <a:r>
              <a:rPr lang="ru-RU" sz="1600" dirty="0"/>
              <a:t> путем исправления падшего м</a:t>
            </a:r>
            <a:r>
              <a:rPr lang="en-US" sz="1600" dirty="0" err="1"/>
              <a:t>i</a:t>
            </a:r>
            <a:r>
              <a:rPr lang="ru-RU" sz="1600" dirty="0" err="1"/>
              <a:t>ра</a:t>
            </a:r>
            <a:r>
              <a:rPr lang="ru-RU" sz="1600" dirty="0"/>
              <a:t>. </a:t>
            </a:r>
          </a:p>
          <a:p>
            <a:r>
              <a:rPr lang="ru-RU" sz="1600" i="1" dirty="0"/>
              <a:t>спасение</a:t>
            </a:r>
            <a:r>
              <a:rPr lang="ru-RU" sz="1600" dirty="0"/>
              <a:t> как</a:t>
            </a:r>
            <a:r>
              <a:rPr lang="ru-RU" sz="1600" i="1" dirty="0"/>
              <a:t> цель существования</a:t>
            </a:r>
            <a:r>
              <a:rPr lang="ru-RU" sz="1600" dirty="0"/>
              <a:t> индивидуума и всего человечества в целом и как</a:t>
            </a:r>
            <a:r>
              <a:rPr lang="ru-RU" sz="1600" i="1" dirty="0"/>
              <a:t> совместное Богочеловеческое действие</a:t>
            </a:r>
            <a:r>
              <a:rPr lang="ru-RU" sz="1600" dirty="0"/>
              <a:t>. Процесс спасения подразумевает двоякого рода социальность: индивидуально-коллективное взаимодействие людей внутри Церкви а) между собой и б) с Богом. Отсюда – исключительная ценность Церкви как социума, дающего необходимые инструменты для спасения (</a:t>
            </a:r>
            <a:r>
              <a:rPr lang="ru-RU" sz="1600" dirty="0" err="1"/>
              <a:t>тáинственная</a:t>
            </a:r>
            <a:r>
              <a:rPr lang="ru-RU" sz="1600" dirty="0"/>
              <a:t> жизнь Церкви, ее социальная активность как возможность реализации в общественном масштабе индивидуальных добродетелей).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6979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Распространение христианства в Римской империи во </a:t>
            </a:r>
            <a:r>
              <a:rPr lang="en-US" dirty="0" smtClean="0"/>
              <a:t>II-III</a:t>
            </a:r>
            <a:r>
              <a:rPr lang="ru-RU" dirty="0" smtClean="0"/>
              <a:t> веках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Африка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‑ в н.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в.: Карфаген (видимо, из Рима), а отсюда – Мавритания и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Нумидия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уже в к. 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н. 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вв. в Карфагене собирались Поместные соборы.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(через Рим).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Галлия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‑ города Лион и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Вьен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(через Восток: в Лионе были епископами ученики Поликарпа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Смирнского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Пофин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Ириней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В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в. христианство в Галлии распространялось уже из Римской Церкви.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Персия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(через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Эдессу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 еретик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Вардесан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(2-я пол.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в.) говорит о распространении христианства в </a:t>
                      </a:r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Мидии, Персии, Парфии и Бактрии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появление в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в. в Персии манихейства также говорит о имевшейся здесь христианской традиции.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Индия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‑ сюда в к. 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в. путешествовал в миссионерских целях александрийский учитель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Пантен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в. из Галлии христианство получили </a:t>
                      </a: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германцы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(известны церкви в Кельне, Трире,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Меце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Британия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(по всей видимости, от малоазийских проповедников, о чем свидетельствуют церковное устройство и обычаи древних британских церквей) – в к.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Аравия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– сюда совершил миссионерское путешествие в н.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в. александрийский учитель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Ориген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358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/>
              <a:t>Распространение христианства в Римской империи к началу </a:t>
            </a:r>
            <a:r>
              <a:rPr lang="en-US" sz="2000" dirty="0"/>
              <a:t>IV </a:t>
            </a:r>
            <a:r>
              <a:rPr lang="ru-RU" sz="2000" dirty="0"/>
              <a:t>в.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836712"/>
          <a:ext cx="8301608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64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Провинции и области, где христиане составляли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50% населения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Провинции и области, где христиане составляли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значительную часть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населения, обладали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влиянием,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христианство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свободно соперничало 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другими религиями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Провинции и области, где христианство было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малораспространенным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Провинции и области, где христианство было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малоизвестно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20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Малая Азия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(кроме малонаселенных областей в середине и на юге полуострова)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Фракии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вероятно,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Кипр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Эдесса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Антиохия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Келесирия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Египтом и Фивами 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побережье средней и южной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Проконсульская Африка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Нумидия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Южная Испания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Прибрежные области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Ахаии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Фессалии, Македонии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греческие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острова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Южные берега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Галлии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долиной Роны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Палестина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Финикия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Аравия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Месопотамии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Внутренние области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Ахаии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Македонии, Фессалии,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Эпира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Дардании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Далмации,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Мезии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Паннонии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 и внутренние области средней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Италии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Восток верхней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Италию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Юг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Мавритания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Триполитания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Испании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Города древней области филистимлян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 и северо-запад побережья Черного моря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Северо-запад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Италии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и северная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Галлия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Горизонтальный свиток 4"/>
          <p:cNvSpPr/>
          <p:nvPr/>
        </p:nvSpPr>
        <p:spPr>
          <a:xfrm>
            <a:off x="107504" y="5661248"/>
            <a:ext cx="4248472" cy="11967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</a:t>
            </a:r>
            <a:r>
              <a:rPr lang="ru-RU" sz="1600" dirty="0" smtClean="0"/>
              <a:t>. фон</a:t>
            </a:r>
            <a:r>
              <a:rPr lang="ru-RU" sz="1600" dirty="0"/>
              <a:t> Гарнак: </a:t>
            </a:r>
            <a:endParaRPr lang="ru-RU" sz="1600" dirty="0" smtClean="0"/>
          </a:p>
          <a:p>
            <a:pPr algn="ctr"/>
            <a:r>
              <a:rPr lang="ru-RU" sz="1600" dirty="0" smtClean="0"/>
              <a:t>«</a:t>
            </a:r>
            <a:r>
              <a:rPr lang="ru-RU" sz="1600" dirty="0"/>
              <a:t>Говорить о действительном проценте </a:t>
            </a:r>
            <a:r>
              <a:rPr lang="ru-RU" sz="1600" dirty="0" smtClean="0"/>
              <a:t>христиан</a:t>
            </a:r>
            <a:r>
              <a:rPr lang="ru-RU" sz="1600" dirty="0"/>
              <a:t> — дело произвольное».</a:t>
            </a:r>
          </a:p>
        </p:txBody>
      </p:sp>
    </p:spTree>
    <p:extLst>
      <p:ext uri="{BB962C8B-B14F-4D97-AF65-F5344CB8AC3E}">
        <p14:creationId xmlns:p14="http://schemas.microsoft.com/office/powerpoint/2010/main" val="77796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9" y="274638"/>
            <a:ext cx="8931178" cy="6394722"/>
          </a:xfrm>
        </p:spPr>
      </p:pic>
    </p:spTree>
    <p:extLst>
      <p:ext uri="{BB962C8B-B14F-4D97-AF65-F5344CB8AC3E}">
        <p14:creationId xmlns:p14="http://schemas.microsoft.com/office/powerpoint/2010/main" val="1156842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08" y="404665"/>
            <a:ext cx="2898851" cy="64807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Институциональное христианство </a:t>
            </a:r>
            <a:r>
              <a:rPr lang="ru-RU" sz="2400" dirty="0"/>
              <a:t>–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29" y="2276872"/>
            <a:ext cx="7935139" cy="35715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39" y="836713"/>
            <a:ext cx="5729629" cy="1152128"/>
          </a:xfrm>
        </p:spPr>
        <p:txBody>
          <a:bodyPr>
            <a:normAutofit/>
          </a:bodyPr>
          <a:lstStyle/>
          <a:p>
            <a:r>
              <a:rPr lang="ru-RU" sz="2100" b="1" dirty="0"/>
              <a:t>расширительное</a:t>
            </a:r>
            <a:r>
              <a:rPr lang="ru-RU" sz="2100" dirty="0"/>
              <a:t> понимание церкви как </a:t>
            </a:r>
            <a:r>
              <a:rPr lang="ru-RU" sz="2100" b="1" dirty="0"/>
              <a:t>конгломерата </a:t>
            </a:r>
            <a:r>
              <a:rPr lang="ru-RU" sz="2100" dirty="0"/>
              <a:t>различных христианских </a:t>
            </a:r>
            <a:r>
              <a:rPr lang="ru-RU" sz="2100" b="1" dirty="0"/>
              <a:t>конфессий и деноминаций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4774130" y="5095790"/>
            <a:ext cx="3527499" cy="66065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7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554385"/>
          </a:xfrm>
        </p:spPr>
        <p:txBody>
          <a:bodyPr/>
          <a:lstStyle/>
          <a:p>
            <a:r>
              <a:rPr lang="ru-RU" dirty="0" smtClean="0"/>
              <a:t>Конфессия -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5134247"/>
          </a:xfrm>
        </p:spPr>
        <p:txBody>
          <a:bodyPr>
            <a:normAutofit fontScale="55000" lnSpcReduction="20000"/>
          </a:bodyPr>
          <a:lstStyle/>
          <a:p>
            <a:pPr marL="361950" indent="0">
              <a:buNone/>
            </a:pPr>
            <a:r>
              <a:rPr lang="en-US" sz="3300" b="1" dirty="0" err="1" smtClean="0">
                <a:solidFill>
                  <a:schemeClr val="accent3">
                    <a:lumMod val="75000"/>
                  </a:schemeClr>
                </a:solidFill>
              </a:rPr>
              <a:t>confessio</a:t>
            </a:r>
            <a:r>
              <a:rPr lang="en-US" sz="33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3300" b="1" dirty="0" err="1">
                <a:solidFill>
                  <a:schemeClr val="accent3">
                    <a:lumMod val="75000"/>
                  </a:schemeClr>
                </a:solidFill>
              </a:rPr>
              <a:t>onis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3300" i="1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 [</a:t>
            </a:r>
            <a:r>
              <a:rPr lang="en-US" sz="3300" dirty="0" err="1">
                <a:solidFill>
                  <a:schemeClr val="accent3">
                    <a:lumMod val="75000"/>
                  </a:schemeClr>
                </a:solidFill>
              </a:rPr>
              <a:t>confiteor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]</a:t>
            </a:r>
            <a:br>
              <a:rPr lang="en-US" sz="33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300" b="1" dirty="0">
                <a:solidFill>
                  <a:schemeClr val="accent3">
                    <a:lumMod val="75000"/>
                  </a:schemeClr>
                </a:solidFill>
              </a:rPr>
              <a:t>1)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3300" dirty="0">
                <a:solidFill>
                  <a:schemeClr val="accent3">
                    <a:lumMod val="75000"/>
                  </a:schemeClr>
                </a:solidFill>
              </a:rPr>
              <a:t>сознание, </a:t>
            </a:r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</a:rPr>
              <a:t>признание;</a:t>
            </a:r>
            <a:r>
              <a:rPr lang="ru-RU" sz="33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3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300" b="1" dirty="0">
                <a:solidFill>
                  <a:schemeClr val="accent3">
                    <a:lumMod val="75000"/>
                  </a:schemeClr>
                </a:solidFill>
              </a:rPr>
              <a:t>2)</a:t>
            </a:r>
            <a:r>
              <a:rPr lang="ru-RU" sz="3300" dirty="0">
                <a:solidFill>
                  <a:schemeClr val="accent3">
                    <a:lumMod val="75000"/>
                  </a:schemeClr>
                </a:solidFill>
              </a:rPr>
              <a:t> (</a:t>
            </a:r>
            <a:r>
              <a:rPr lang="ru-RU" sz="3300" i="1" dirty="0">
                <a:solidFill>
                  <a:schemeClr val="accent3">
                    <a:lumMod val="75000"/>
                  </a:schemeClr>
                </a:solidFill>
              </a:rPr>
              <a:t>тж.</a:t>
            </a:r>
            <a:r>
              <a:rPr lang="ru-RU" sz="3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3300" dirty="0" err="1" smtClean="0">
                <a:solidFill>
                  <a:schemeClr val="accent3">
                    <a:lumMod val="75000"/>
                  </a:schemeClr>
                </a:solidFill>
              </a:rPr>
              <a:t>confessio</a:t>
            </a:r>
            <a:r>
              <a:rPr lang="en-US" sz="33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accent3">
                    <a:lumMod val="75000"/>
                  </a:schemeClr>
                </a:solidFill>
              </a:rPr>
              <a:t>fidei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sz="3300" dirty="0">
                <a:solidFill>
                  <a:schemeClr val="accent3">
                    <a:lumMod val="75000"/>
                  </a:schemeClr>
                </a:solidFill>
              </a:rPr>
              <a:t>исповедание </a:t>
            </a:r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</a:rPr>
              <a:t>веры</a:t>
            </a:r>
            <a:r>
              <a:rPr lang="en-US" sz="33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3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300" b="1" dirty="0">
                <a:solidFill>
                  <a:schemeClr val="accent3">
                    <a:lumMod val="75000"/>
                  </a:schemeClr>
                </a:solidFill>
              </a:rPr>
              <a:t>3)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 (</a:t>
            </a:r>
            <a:r>
              <a:rPr lang="ru-RU" sz="3300" i="1" dirty="0">
                <a:solidFill>
                  <a:schemeClr val="accent3">
                    <a:lumMod val="75000"/>
                  </a:schemeClr>
                </a:solidFill>
              </a:rPr>
              <a:t>тж.</a:t>
            </a:r>
            <a:r>
              <a:rPr lang="ru-RU" sz="3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3300" i="1" dirty="0">
                <a:solidFill>
                  <a:schemeClr val="accent3">
                    <a:lumMod val="75000"/>
                  </a:schemeClr>
                </a:solidFill>
              </a:rPr>
              <a:t>pl.</a:t>
            </a:r>
            <a:r>
              <a:rPr lang="en-US" sz="3300" dirty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</a:rPr>
              <a:t>исповедь</a:t>
            </a:r>
            <a:r>
              <a:rPr lang="en-US" sz="33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33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600" dirty="0" smtClean="0"/>
              <a:t>социально оформленное объединение религиозного характера на основе </a:t>
            </a:r>
            <a:r>
              <a:rPr lang="ru-RU" sz="3600" i="1" dirty="0" smtClean="0"/>
              <a:t>специфического вероучения</a:t>
            </a:r>
            <a:r>
              <a:rPr lang="ru-RU" sz="3600" dirty="0" smtClean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600" dirty="0" smtClean="0"/>
              <a:t>христианство:</a:t>
            </a:r>
          </a:p>
          <a:p>
            <a:pPr marL="896938" indent="-271463"/>
            <a:r>
              <a:rPr lang="ru-RU" sz="2600" dirty="0" smtClean="0"/>
              <a:t>католичество</a:t>
            </a:r>
          </a:p>
          <a:p>
            <a:pPr marL="896938" indent="-271463"/>
            <a:r>
              <a:rPr lang="ru-RU" sz="2600" dirty="0" smtClean="0"/>
              <a:t>православие</a:t>
            </a:r>
          </a:p>
          <a:p>
            <a:pPr marL="896938" indent="-271463"/>
            <a:r>
              <a:rPr lang="ru-RU" sz="2600" dirty="0" smtClean="0"/>
              <a:t>протестантизм (в целом)</a:t>
            </a:r>
          </a:p>
          <a:p>
            <a:pPr marL="896938" indent="-271463"/>
            <a:r>
              <a:rPr lang="ru-RU" sz="2600" dirty="0" smtClean="0"/>
              <a:t>монофизитство</a:t>
            </a:r>
          </a:p>
          <a:p>
            <a:pPr marL="896938" indent="-271463"/>
            <a:r>
              <a:rPr lang="ru-RU" sz="2600" dirty="0" smtClean="0"/>
              <a:t>несторианство </a:t>
            </a:r>
          </a:p>
          <a:p>
            <a:pPr marL="896938" indent="-271463"/>
            <a:r>
              <a:rPr lang="ru-RU" sz="2600" dirty="0" err="1" smtClean="0"/>
              <a:t>англиканизм</a:t>
            </a:r>
            <a:r>
              <a:rPr lang="ru-RU" sz="2600" dirty="0" smtClean="0"/>
              <a:t> (Высокая церковь</a:t>
            </a:r>
            <a:r>
              <a:rPr lang="en-US" sz="2600" dirty="0" smtClean="0"/>
              <a:t> – High Church</a:t>
            </a:r>
            <a:r>
              <a:rPr lang="ru-RU" sz="260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ислам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иудаизм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буддизм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индуизм</a:t>
            </a:r>
          </a:p>
          <a:p>
            <a:pPr marL="0" indent="0">
              <a:buNone/>
            </a:pPr>
            <a:r>
              <a:rPr lang="ru-RU" dirty="0" smtClean="0"/>
              <a:t>и др.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554385"/>
          </a:xfrm>
        </p:spPr>
        <p:txBody>
          <a:bodyPr/>
          <a:lstStyle/>
          <a:p>
            <a:r>
              <a:rPr lang="ru-RU" dirty="0" smtClean="0"/>
              <a:t>Деноминация -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5040560"/>
          </a:xfrm>
        </p:spPr>
        <p:txBody>
          <a:bodyPr>
            <a:normAutofit fontScale="70000" lnSpcReduction="20000"/>
          </a:bodyPr>
          <a:lstStyle/>
          <a:p>
            <a:pPr marL="442913" indent="0">
              <a:buNone/>
            </a:pPr>
            <a:r>
              <a:rPr lang="en-US" sz="2300" b="1" dirty="0" err="1" smtClean="0">
                <a:solidFill>
                  <a:schemeClr val="accent3">
                    <a:lumMod val="75000"/>
                  </a:schemeClr>
                </a:solidFill>
              </a:rPr>
              <a:t>denominatio</a:t>
            </a:r>
            <a:r>
              <a:rPr lang="en-US" sz="23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300" b="1" dirty="0" err="1">
                <a:solidFill>
                  <a:schemeClr val="accent3">
                    <a:lumMod val="75000"/>
                  </a:schemeClr>
                </a:solidFill>
              </a:rPr>
              <a:t>onis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2300" i="1" dirty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> [</a:t>
            </a:r>
            <a:r>
              <a:rPr lang="en-US" sz="2300" dirty="0" err="1">
                <a:solidFill>
                  <a:schemeClr val="accent3">
                    <a:lumMod val="75000"/>
                  </a:schemeClr>
                </a:solidFill>
              </a:rPr>
              <a:t>denomino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>]</a:t>
            </a:r>
            <a:br>
              <a:rPr lang="en-US" sz="23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300" b="1" dirty="0">
                <a:solidFill>
                  <a:schemeClr val="accent3">
                    <a:lumMod val="75000"/>
                  </a:schemeClr>
                </a:solidFill>
              </a:rPr>
              <a:t>1)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300" dirty="0">
                <a:solidFill>
                  <a:schemeClr val="accent3">
                    <a:lumMod val="75000"/>
                  </a:schemeClr>
                </a:solidFill>
              </a:rPr>
              <a:t>наименование, называние, </a:t>
            </a:r>
            <a:r>
              <a:rPr lang="ru-RU" sz="2300" dirty="0" smtClean="0">
                <a:solidFill>
                  <a:schemeClr val="accent3">
                    <a:lumMod val="75000"/>
                  </a:schemeClr>
                </a:solidFill>
              </a:rPr>
              <a:t>обозначение</a:t>
            </a:r>
            <a:r>
              <a:rPr lang="en-US" sz="2300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23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300" b="1" dirty="0">
                <a:solidFill>
                  <a:schemeClr val="accent3">
                    <a:lumMod val="75000"/>
                  </a:schemeClr>
                </a:solidFill>
              </a:rPr>
              <a:t>2)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300" dirty="0">
                <a:solidFill>
                  <a:schemeClr val="accent3">
                    <a:lumMod val="75000"/>
                  </a:schemeClr>
                </a:solidFill>
              </a:rPr>
              <a:t>метонимия (</a:t>
            </a:r>
            <a:r>
              <a:rPr lang="ru-RU" sz="2300" i="1" dirty="0">
                <a:solidFill>
                  <a:schemeClr val="accent3">
                    <a:lumMod val="75000"/>
                  </a:schemeClr>
                </a:solidFill>
              </a:rPr>
              <a:t>употребление слова в несобственном смысле, напр.</a:t>
            </a:r>
            <a:r>
              <a:rPr lang="ru-RU" sz="2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2300" dirty="0" err="1">
                <a:solidFill>
                  <a:schemeClr val="accent3">
                    <a:lumMod val="75000"/>
                  </a:schemeClr>
                </a:solidFill>
              </a:rPr>
              <a:t>Juppiter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2300" i="1" dirty="0">
                <a:solidFill>
                  <a:schemeClr val="accent3">
                    <a:lumMod val="75000"/>
                  </a:schemeClr>
                </a:solidFill>
              </a:rPr>
              <a:t>вместо</a:t>
            </a:r>
            <a:r>
              <a:rPr lang="ru-RU" sz="2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2300" dirty="0" err="1" smtClean="0">
                <a:solidFill>
                  <a:schemeClr val="accent3">
                    <a:lumMod val="75000"/>
                  </a:schemeClr>
                </a:solidFill>
              </a:rPr>
              <a:t>caelum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2300" i="1" dirty="0">
                <a:solidFill>
                  <a:schemeClr val="accent3">
                    <a:lumMod val="75000"/>
                  </a:schemeClr>
                </a:solidFill>
              </a:rPr>
              <a:t>u m. n</a:t>
            </a:r>
            <a:r>
              <a:rPr lang="en-US" sz="2300" i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sz="2300" dirty="0" smtClean="0">
                <a:solidFill>
                  <a:schemeClr val="accent3">
                    <a:lumMod val="75000"/>
                  </a:schemeClr>
                </a:solidFill>
              </a:rPr>
              <a:t>).</a:t>
            </a:r>
            <a:endParaRPr lang="ru-RU" sz="23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социально оформленное объединение в рамках конфессии, образованное на основе </a:t>
            </a:r>
            <a:r>
              <a:rPr lang="ru-RU" i="1" dirty="0" smtClean="0"/>
              <a:t>модификации</a:t>
            </a:r>
            <a:r>
              <a:rPr lang="ru-RU" dirty="0" smtClean="0"/>
              <a:t> (как правило, субъективной, на основании «личного откровения») </a:t>
            </a:r>
            <a:r>
              <a:rPr lang="ru-RU" i="1" dirty="0" smtClean="0"/>
              <a:t>общих </a:t>
            </a:r>
            <a:r>
              <a:rPr lang="ru-RU" i="1" dirty="0" err="1" smtClean="0"/>
              <a:t>вероучительных</a:t>
            </a:r>
            <a:r>
              <a:rPr lang="ru-RU" i="1" dirty="0" smtClean="0"/>
              <a:t> положений</a:t>
            </a:r>
            <a:r>
              <a:rPr lang="ru-RU" dirty="0" smtClean="0"/>
              <a:t>:</a:t>
            </a:r>
          </a:p>
          <a:p>
            <a:r>
              <a:rPr lang="ru-RU" sz="2000" dirty="0" smtClean="0"/>
              <a:t>епископальные церкви (лютеранство, евангелические церкви)</a:t>
            </a:r>
          </a:p>
          <a:p>
            <a:r>
              <a:rPr lang="ru-RU" sz="2000" dirty="0" err="1" smtClean="0"/>
              <a:t>англиканизм</a:t>
            </a:r>
            <a:r>
              <a:rPr lang="ru-RU" sz="2000" dirty="0" smtClean="0"/>
              <a:t> (Низкая церковь – </a:t>
            </a:r>
            <a:r>
              <a:rPr lang="en-US" sz="2000" i="1" dirty="0" smtClean="0"/>
              <a:t>Low Church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кальвинизм</a:t>
            </a:r>
          </a:p>
          <a:p>
            <a:pPr marL="876300">
              <a:buFont typeface="Wingdings" panose="05000000000000000000" pitchFamily="2" charset="2"/>
              <a:buChar char="ü"/>
            </a:pPr>
            <a:r>
              <a:rPr lang="ru-RU" sz="2000" dirty="0" smtClean="0"/>
              <a:t>реформаты</a:t>
            </a:r>
          </a:p>
          <a:p>
            <a:pPr marL="876300">
              <a:buFont typeface="Wingdings" panose="05000000000000000000" pitchFamily="2" charset="2"/>
              <a:buChar char="ü"/>
            </a:pPr>
            <a:r>
              <a:rPr lang="ru-RU" sz="2000" dirty="0" smtClean="0"/>
              <a:t>пресвитериане</a:t>
            </a:r>
          </a:p>
          <a:p>
            <a:r>
              <a:rPr lang="ru-RU" sz="2000" dirty="0" err="1" smtClean="0"/>
              <a:t>евангелизм</a:t>
            </a:r>
            <a:endParaRPr lang="ru-RU" sz="2000" dirty="0" smtClean="0"/>
          </a:p>
          <a:p>
            <a:pPr marL="896938" indent="-363538">
              <a:buFont typeface="Wingdings" panose="05000000000000000000" pitchFamily="2" charset="2"/>
              <a:buChar char="ü"/>
            </a:pPr>
            <a:r>
              <a:rPr lang="ru-RU" sz="2000" dirty="0" smtClean="0"/>
              <a:t>харизматические объединения </a:t>
            </a:r>
          </a:p>
          <a:p>
            <a:pPr marL="896938" indent="-363538">
              <a:buFont typeface="Wingdings" panose="05000000000000000000" pitchFamily="2" charset="2"/>
              <a:buChar char="ü"/>
            </a:pPr>
            <a:r>
              <a:rPr lang="ru-RU" sz="2000" dirty="0" smtClean="0"/>
              <a:t>пятидесятники </a:t>
            </a:r>
          </a:p>
          <a:p>
            <a:pPr marL="896938" indent="-363538">
              <a:buFont typeface="Wingdings" panose="05000000000000000000" pitchFamily="2" charset="2"/>
              <a:buChar char="ü"/>
            </a:pPr>
            <a:r>
              <a:rPr lang="ru-RU" sz="2000" dirty="0" smtClean="0"/>
              <a:t>меннониты </a:t>
            </a:r>
          </a:p>
          <a:p>
            <a:pPr marL="896938" indent="-363538">
              <a:buFont typeface="Wingdings" panose="05000000000000000000" pitchFamily="2" charset="2"/>
              <a:buChar char="ü"/>
            </a:pPr>
            <a:r>
              <a:rPr lang="ru-RU" sz="2000" dirty="0" smtClean="0"/>
              <a:t>баптисты и др.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7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/>
              <a:t>Институциализация</a:t>
            </a:r>
            <a:r>
              <a:rPr lang="ru-RU" sz="3200" dirty="0" smtClean="0"/>
              <a:t> религиозных верований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Неинституциализированные верования: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отсутствие религиозных институтов</a:t>
            </a:r>
          </a:p>
          <a:p>
            <a:r>
              <a:rPr lang="ru-RU" dirty="0" smtClean="0"/>
              <a:t>динамичное вероучение</a:t>
            </a:r>
          </a:p>
          <a:p>
            <a:r>
              <a:rPr lang="ru-RU" dirty="0" smtClean="0"/>
              <a:t>ситуативно организованное богослужение</a:t>
            </a:r>
          </a:p>
          <a:p>
            <a:r>
              <a:rPr lang="ru-RU" dirty="0" smtClean="0"/>
              <a:t>обычное право</a:t>
            </a:r>
          </a:p>
          <a:p>
            <a:r>
              <a:rPr lang="ru-RU" dirty="0" smtClean="0"/>
              <a:t>отсутствие специфических отношений собственности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Институциализированные верования: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институциональное оформление (централизованное, децентрализованное)</a:t>
            </a:r>
          </a:p>
          <a:p>
            <a:r>
              <a:rPr lang="ru-RU" dirty="0" smtClean="0"/>
              <a:t>систематизированное вероучение</a:t>
            </a:r>
          </a:p>
          <a:p>
            <a:r>
              <a:rPr lang="ru-RU" dirty="0"/>
              <a:t>о</a:t>
            </a:r>
            <a:r>
              <a:rPr lang="ru-RU" dirty="0" smtClean="0"/>
              <a:t>формленное богослужение</a:t>
            </a:r>
          </a:p>
          <a:p>
            <a:r>
              <a:rPr lang="ru-RU" dirty="0" smtClean="0"/>
              <a:t>система религиозного права</a:t>
            </a:r>
          </a:p>
          <a:p>
            <a:r>
              <a:rPr lang="ru-RU" dirty="0" smtClean="0"/>
              <a:t>организационно оформленное участие институции в общественных отношениях по поводу собственности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546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Церковь в глобальной мировой системе </a:t>
            </a:r>
            <a:br>
              <a:rPr lang="ru-RU" sz="3200" b="1" dirty="0" smtClean="0"/>
            </a:br>
            <a:r>
              <a:rPr lang="ru-RU" sz="3200" b="1" dirty="0" smtClean="0"/>
              <a:t>(христианский универсализм и секулярный глобализм)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Глобализация – процесс становления </a:t>
            </a:r>
            <a:r>
              <a:rPr lang="ru-RU" b="1" dirty="0"/>
              <a:t>единой и единственной интегрированной политико-экономической структуры</a:t>
            </a:r>
          </a:p>
          <a:p>
            <a:r>
              <a:rPr lang="ru-RU" dirty="0"/>
              <a:t>К настоящему времени этот процесс вошел в стадию «</a:t>
            </a:r>
            <a:r>
              <a:rPr lang="ru-RU" i="1" dirty="0"/>
              <a:t>биполярного</a:t>
            </a:r>
            <a:r>
              <a:rPr lang="ru-RU" dirty="0"/>
              <a:t>» </a:t>
            </a:r>
            <a:r>
              <a:rPr lang="ru-RU" i="1" dirty="0"/>
              <a:t>империализма</a:t>
            </a:r>
            <a:r>
              <a:rPr lang="ru-RU" dirty="0"/>
              <a:t>, ускоренно развивающегося в направлении становления </a:t>
            </a:r>
            <a:r>
              <a:rPr lang="ru-RU" i="1" dirty="0" err="1"/>
              <a:t>монополярности</a:t>
            </a:r>
            <a:endParaRPr lang="ru-RU" dirty="0"/>
          </a:p>
          <a:p>
            <a:r>
              <a:rPr lang="ru-RU" dirty="0"/>
              <a:t>Процесс глобализации получает </a:t>
            </a:r>
            <a:r>
              <a:rPr lang="ru-RU" b="1" i="1" dirty="0"/>
              <a:t>институциональное оформление </a:t>
            </a:r>
            <a:r>
              <a:rPr lang="ru-RU" dirty="0"/>
              <a:t>во всех сферах жизни общества   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↘</a:t>
            </a:r>
            <a:r>
              <a:rPr lang="ru-RU" sz="2175" dirty="0" smtClean="0"/>
              <a:t>					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8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Институциализация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глобального единства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25857"/>
              </p:ext>
            </p:extLst>
          </p:nvPr>
        </p:nvGraphicFramePr>
        <p:xfrm>
          <a:off x="0" y="692696"/>
          <a:ext cx="9144000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>
                  <a:extLst>
                    <a:ext uri="{9D8B030D-6E8A-4147-A177-3AD203B41FA5}">
                      <a16:colId xmlns:a16="http://schemas.microsoft.com/office/drawing/2014/main" val="2678644097"/>
                    </a:ext>
                  </a:extLst>
                </a:gridCol>
                <a:gridCol w="1520169">
                  <a:extLst>
                    <a:ext uri="{9D8B030D-6E8A-4147-A177-3AD203B41FA5}">
                      <a16:colId xmlns:a16="http://schemas.microsoft.com/office/drawing/2014/main" val="885958818"/>
                    </a:ext>
                  </a:extLst>
                </a:gridCol>
                <a:gridCol w="1522670">
                  <a:extLst>
                    <a:ext uri="{9D8B030D-6E8A-4147-A177-3AD203B41FA5}">
                      <a16:colId xmlns:a16="http://schemas.microsoft.com/office/drawing/2014/main" val="814660020"/>
                    </a:ext>
                  </a:extLst>
                </a:gridCol>
                <a:gridCol w="966439">
                  <a:extLst>
                    <a:ext uri="{9D8B030D-6E8A-4147-A177-3AD203B41FA5}">
                      <a16:colId xmlns:a16="http://schemas.microsoft.com/office/drawing/2014/main" val="1492176455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544358686"/>
                    </a:ext>
                  </a:extLst>
                </a:gridCol>
                <a:gridCol w="2824976">
                  <a:extLst>
                    <a:ext uri="{9D8B030D-6E8A-4147-A177-3AD203B41FA5}">
                      <a16:colId xmlns:a16="http://schemas.microsoft.com/office/drawing/2014/main" val="280217321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 международном праве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 экономике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 мировых финансах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 военной сфере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в политике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FFFF00"/>
                          </a:solidFill>
                        </a:rPr>
                        <a:t>в религиозной сфере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193202"/>
                  </a:ext>
                </a:extLst>
              </a:tr>
              <a:tr h="49219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Лига наций</a:t>
                      </a:r>
                      <a:r>
                        <a:rPr lang="en-US" sz="1600" dirty="0" smtClean="0"/>
                        <a:t>,</a:t>
                      </a:r>
                      <a:r>
                        <a:rPr lang="ru-RU" sz="1600" dirty="0" smtClean="0"/>
                        <a:t> ООН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ОЭСР, 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институты региональной интеграции (ЕС и его институты и др.), 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ВТО (ранее – ГАТТ), 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неформальные институты (</a:t>
                      </a:r>
                      <a:r>
                        <a:rPr lang="en-US" sz="1600" dirty="0" smtClean="0"/>
                        <a:t>G-7, G-20,</a:t>
                      </a:r>
                      <a:r>
                        <a:rPr lang="ru-RU" sz="1600" dirty="0" smtClean="0"/>
                        <a:t> международные совещания типа встреч «</a:t>
                      </a:r>
                      <a:r>
                        <a:rPr lang="ru-RU" sz="1600" dirty="0" err="1" smtClean="0"/>
                        <a:t>Бильдербергского</a:t>
                      </a:r>
                      <a:r>
                        <a:rPr lang="ru-RU" sz="1600" dirty="0" smtClean="0"/>
                        <a:t> клуба», </a:t>
                      </a:r>
                      <a:r>
                        <a:rPr lang="en-US" sz="1600" i="1" dirty="0" smtClean="0"/>
                        <a:t>World Economic Forum</a:t>
                      </a:r>
                      <a:r>
                        <a:rPr lang="ru-RU" sz="1600" dirty="0" smtClean="0"/>
                        <a:t> в Давосе и др.)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эволюция мировой валютной системы (конференции в Генуе, </a:t>
                      </a:r>
                      <a:r>
                        <a:rPr lang="ru-RU" sz="1600" dirty="0" err="1" smtClean="0"/>
                        <a:t>Бреттон-Вудсе</a:t>
                      </a:r>
                      <a:r>
                        <a:rPr lang="ru-RU" sz="1600" dirty="0" smtClean="0"/>
                        <a:t>, Кингстоне), МВФ,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Мировой банк, институты региональной валютной интеграции (ЕЦБ, Банк международных расчетов, </a:t>
                      </a:r>
                      <a:r>
                        <a:rPr lang="ru-RU" sz="1600" dirty="0" err="1" smtClean="0"/>
                        <a:t>Базельский</a:t>
                      </a:r>
                      <a:r>
                        <a:rPr lang="ru-RU" sz="1600" dirty="0" smtClean="0"/>
                        <a:t> комитет и др.)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НАТО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публичные институты ЕС </a:t>
                      </a:r>
                      <a:r>
                        <a:rPr lang="en-US" sz="1600" dirty="0" smtClean="0"/>
                        <a:t>(</a:t>
                      </a:r>
                      <a:r>
                        <a:rPr lang="ru-RU" sz="1600" dirty="0" smtClean="0"/>
                        <a:t>Европарламент, комитеты и комиссии) и др.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Всемирный совет</a:t>
                      </a:r>
                      <a:r>
                        <a:rPr lang="ru-RU" sz="1700" i="1" baseline="0" dirty="0" smtClean="0"/>
                        <a:t> </a:t>
                      </a:r>
                      <a:r>
                        <a:rPr lang="ru-RU" sz="1700" i="1" dirty="0" smtClean="0"/>
                        <a:t>церквей </a:t>
                      </a:r>
                      <a:r>
                        <a:rPr lang="ru-RU" sz="1700" dirty="0" smtClean="0"/>
                        <a:t>(ВСЦ),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i="1" dirty="0" smtClean="0"/>
                        <a:t>Комиссия европейских церквей </a:t>
                      </a:r>
                      <a:r>
                        <a:rPr lang="ru-RU" sz="1700" dirty="0" smtClean="0"/>
                        <a:t>(КЕЦ),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др. структуры на основе синкретических идей экуменизма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(начиная с 60-х гг. </a:t>
                      </a:r>
                      <a:r>
                        <a:rPr lang="en-US" sz="1700" dirty="0" smtClean="0"/>
                        <a:t>XIX </a:t>
                      </a:r>
                      <a:r>
                        <a:rPr lang="ru-RU" sz="1700" dirty="0" smtClean="0"/>
                        <a:t>в.: </a:t>
                      </a:r>
                      <a:r>
                        <a:rPr lang="ru-RU" sz="1700" dirty="0" err="1" smtClean="0"/>
                        <a:t>Ламбетские</a:t>
                      </a:r>
                      <a:r>
                        <a:rPr lang="ru-RU" sz="1700" dirty="0" smtClean="0"/>
                        <a:t> конференции, конференции протестантов в США в нач. ХХ в., позиция Вселенского Патриархата в 20-30-х гг. ХХ в.).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Неформальные объединения (консультативная система </a:t>
                      </a:r>
                      <a:r>
                        <a:rPr lang="en-US" sz="1700" dirty="0" smtClean="0"/>
                        <a:t>[</a:t>
                      </a:r>
                      <a:r>
                        <a:rPr lang="en-US" sz="1700" i="1" dirty="0" err="1" smtClean="0"/>
                        <a:t>periti</a:t>
                      </a:r>
                      <a:r>
                        <a:rPr lang="en-US" sz="1700" dirty="0" smtClean="0"/>
                        <a:t>] II</a:t>
                      </a:r>
                      <a:r>
                        <a:rPr lang="ru-RU" sz="1700" dirty="0" smtClean="0"/>
                        <a:t> Ватиканского собора, «Санкт-</a:t>
                      </a:r>
                      <a:r>
                        <a:rPr lang="ru-RU" sz="1700" dirty="0" err="1" smtClean="0"/>
                        <a:t>Галленский</a:t>
                      </a:r>
                      <a:r>
                        <a:rPr lang="ru-RU" sz="1700" dirty="0" smtClean="0"/>
                        <a:t> клуб»)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91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6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903790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- Что может Церковь предложить обществу?</a:t>
            </a:r>
            <a:br>
              <a:rPr lang="ru-RU" sz="2400" b="1" dirty="0"/>
            </a:br>
            <a:r>
              <a:rPr lang="ru-RU" sz="2400" b="1" dirty="0"/>
              <a:t>- Какие направления научного анализа необходимо развивать?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1412776"/>
            <a:ext cx="8915400" cy="5328592"/>
          </a:xfrm>
        </p:spPr>
        <p:txBody>
          <a:bodyPr>
            <a:normAutofit/>
          </a:bodyPr>
          <a:lstStyle/>
          <a:p>
            <a:r>
              <a:rPr lang="ru-RU" sz="2200" dirty="0"/>
              <a:t>как формировались исторические предпосылки отхода народа от Церкви в контексте промышленной революции и секулярной глобализации? какие предпосылки – объективные или субъективные – определили содержание данного процесса, производящего впечатление </a:t>
            </a:r>
            <a:r>
              <a:rPr lang="ru-RU" sz="2200" b="1" i="1" dirty="0"/>
              <a:t>тотальной </a:t>
            </a:r>
            <a:r>
              <a:rPr lang="ru-RU" sz="2200" b="1" i="1" dirty="0" err="1"/>
              <a:t>дехристианизации</a:t>
            </a:r>
            <a:r>
              <a:rPr lang="ru-RU" sz="2200" b="1" i="1" dirty="0"/>
              <a:t> общества</a:t>
            </a:r>
            <a:r>
              <a:rPr lang="ru-RU" sz="2200" dirty="0"/>
              <a:t>?</a:t>
            </a:r>
          </a:p>
          <a:p>
            <a:r>
              <a:rPr lang="ru-RU" sz="2200" dirty="0"/>
              <a:t>состоялась ли на деле политика </a:t>
            </a:r>
            <a:r>
              <a:rPr lang="ru-RU" sz="2200" b="1" dirty="0"/>
              <a:t>социальной </a:t>
            </a:r>
            <a:r>
              <a:rPr lang="ru-RU" sz="2200" b="1" dirty="0" err="1"/>
              <a:t>маргинализации</a:t>
            </a:r>
            <a:r>
              <a:rPr lang="ru-RU" sz="2200" b="1" dirty="0"/>
              <a:t> </a:t>
            </a:r>
            <a:r>
              <a:rPr lang="ru-RU" sz="2200" dirty="0"/>
              <a:t>религиозных институтов и учений?</a:t>
            </a:r>
          </a:p>
          <a:p>
            <a:r>
              <a:rPr lang="ru-RU" sz="2200" dirty="0"/>
              <a:t>каким образом сохраняется и проявляется</a:t>
            </a:r>
            <a:r>
              <a:rPr lang="el-GR" sz="2200" dirty="0"/>
              <a:t> </a:t>
            </a:r>
            <a:r>
              <a:rPr lang="el-GR" sz="2200" b="1" i="1" dirty="0"/>
              <a:t>внутренн</a:t>
            </a:r>
            <a:r>
              <a:rPr lang="ru-RU" sz="2200" b="1" i="1" dirty="0" err="1"/>
              <a:t>яя</a:t>
            </a:r>
            <a:r>
              <a:rPr lang="el-GR" sz="2200" b="1" i="1" dirty="0"/>
              <a:t> устойчивост</a:t>
            </a:r>
            <a:r>
              <a:rPr lang="ru-RU" sz="2200" b="1" i="1" dirty="0"/>
              <a:t>ь</a:t>
            </a:r>
            <a:r>
              <a:rPr lang="el-GR" sz="2200" b="1" i="1" dirty="0"/>
              <a:t> религиозного сознания</a:t>
            </a:r>
            <a:r>
              <a:rPr lang="el-GR" sz="2200" dirty="0"/>
              <a:t>, мировоззрения и поведения в </a:t>
            </a:r>
            <a:r>
              <a:rPr lang="ru-RU" sz="2200" dirty="0"/>
              <a:t>народной </a:t>
            </a:r>
            <a:r>
              <a:rPr lang="el-GR" sz="2200" dirty="0"/>
              <a:t>массе</a:t>
            </a:r>
            <a:r>
              <a:rPr lang="ru-RU" sz="2200" dirty="0"/>
              <a:t>, </a:t>
            </a:r>
            <a:r>
              <a:rPr lang="ru-RU" sz="2200" b="1" i="1" dirty="0"/>
              <a:t>как фактор </a:t>
            </a:r>
            <a:r>
              <a:rPr lang="el-GR" sz="2200" b="1" i="1" dirty="0"/>
              <a:t>стабилиз</a:t>
            </a:r>
            <a:r>
              <a:rPr lang="ru-RU" sz="2200" b="1" i="1" dirty="0" err="1"/>
              <a:t>ации</a:t>
            </a:r>
            <a:r>
              <a:rPr lang="ru-RU" sz="2200" b="1" i="1" dirty="0"/>
              <a:t> </a:t>
            </a:r>
            <a:r>
              <a:rPr lang="el-GR" sz="2200" dirty="0"/>
              <a:t>(в том числе во времени) </a:t>
            </a:r>
            <a:r>
              <a:rPr lang="ru-RU" sz="2200" dirty="0"/>
              <a:t>религии как </a:t>
            </a:r>
            <a:r>
              <a:rPr lang="el-GR" sz="2200" i="1" dirty="0"/>
              <a:t>социальн</a:t>
            </a:r>
            <a:r>
              <a:rPr lang="ru-RU" sz="2200" i="1" dirty="0"/>
              <a:t>ого</a:t>
            </a:r>
            <a:r>
              <a:rPr lang="el-GR" sz="2200" i="1" dirty="0"/>
              <a:t> институт</a:t>
            </a:r>
            <a:r>
              <a:rPr lang="ru-RU" sz="2200" i="1" dirty="0"/>
              <a:t>а</a:t>
            </a:r>
            <a:r>
              <a:rPr lang="ru-RU" sz="2200" dirty="0"/>
              <a:t>? </a:t>
            </a:r>
          </a:p>
          <a:p>
            <a:r>
              <a:rPr lang="ru-RU" sz="2200" dirty="0"/>
              <a:t>в чем существо социальной перспективы, которую предлагает Церковь массам </a:t>
            </a:r>
            <a:r>
              <a:rPr lang="ru-RU" sz="2200" b="1" i="1" dirty="0"/>
              <a:t>как альтернативу </a:t>
            </a:r>
            <a:r>
              <a:rPr lang="ru-RU" sz="2200" dirty="0"/>
              <a:t>программе, развиваемой секулярным обществом и государством?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1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группы источников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02832" cy="381719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dirty="0" err="1" smtClean="0"/>
              <a:t>Нарративные</a:t>
            </a:r>
            <a:endParaRPr lang="ru-RU" dirty="0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4752528" cy="4680519"/>
          </a:xfrm>
        </p:spPr>
        <p:txBody>
          <a:bodyPr>
            <a:normAutofit fontScale="62500" lnSpcReduction="20000"/>
          </a:bodyPr>
          <a:lstStyle/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Раннехристианские </a:t>
            </a:r>
            <a:r>
              <a:rPr lang="ru-RU" dirty="0" smtClean="0"/>
              <a:t>(Библейские книги и апокрифы)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Античные нехристианские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Церковные истории </a:t>
            </a:r>
            <a:r>
              <a:rPr lang="ru-RU" dirty="0" smtClean="0"/>
              <a:t>(</a:t>
            </a:r>
            <a:r>
              <a:rPr lang="en-US" i="1" dirty="0" err="1" smtClean="0"/>
              <a:t>historiae</a:t>
            </a:r>
            <a:r>
              <a:rPr lang="en-US" i="1" dirty="0" smtClean="0"/>
              <a:t> </a:t>
            </a:r>
            <a:r>
              <a:rPr lang="en-US" i="1" dirty="0" err="1" smtClean="0"/>
              <a:t>ecclesiastici</a:t>
            </a:r>
            <a:r>
              <a:rPr lang="en-US" dirty="0" smtClean="0"/>
              <a:t>)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Хроники </a:t>
            </a:r>
            <a:r>
              <a:rPr lang="ru-RU" dirty="0" smtClean="0"/>
              <a:t>и</a:t>
            </a:r>
            <a:r>
              <a:rPr lang="ru-RU" b="1" dirty="0" smtClean="0"/>
              <a:t> гражданские истории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Канонические</a:t>
            </a:r>
            <a:r>
              <a:rPr lang="ru-RU" dirty="0" smtClean="0"/>
              <a:t> (материалы нормотворчества: каноны </a:t>
            </a:r>
            <a:r>
              <a:rPr lang="en-US" dirty="0" smtClean="0"/>
              <a:t>[</a:t>
            </a:r>
            <a:r>
              <a:rPr lang="ru-RU" dirty="0" smtClean="0"/>
              <a:t>правила</a:t>
            </a:r>
            <a:r>
              <a:rPr lang="en-US" dirty="0" smtClean="0"/>
              <a:t>]</a:t>
            </a:r>
            <a:r>
              <a:rPr lang="ru-RU" dirty="0" smtClean="0"/>
              <a:t>, деяния и послания соборов и синодов; канонические сборники с комментариями) и </a:t>
            </a:r>
            <a:r>
              <a:rPr lang="ru-RU" b="1" dirty="0" smtClean="0"/>
              <a:t>законодательные </a:t>
            </a:r>
            <a:r>
              <a:rPr lang="ru-RU" dirty="0" smtClean="0"/>
              <a:t>(установления светских властей относительного церковного быта)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Апологетические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Богословские (</a:t>
            </a:r>
            <a:r>
              <a:rPr lang="ru-RU" b="1" dirty="0" err="1" smtClean="0"/>
              <a:t>патрологические</a:t>
            </a:r>
            <a:r>
              <a:rPr lang="ru-RU" b="1" dirty="0" smtClean="0"/>
              <a:t>)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Агиографические (</a:t>
            </a:r>
            <a:r>
              <a:rPr lang="ru-RU" b="1" dirty="0" err="1" smtClean="0"/>
              <a:t>просопографические</a:t>
            </a:r>
            <a:r>
              <a:rPr lang="ru-RU" b="1" dirty="0" smtClean="0"/>
              <a:t>):</a:t>
            </a:r>
            <a:r>
              <a:rPr lang="ru-RU" dirty="0" smtClean="0"/>
              <a:t> мученические акты и жития святых</a:t>
            </a:r>
            <a:endParaRPr lang="ru-RU" b="1" dirty="0" smtClean="0"/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Литургические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Мемуары, дневники, записки путешественников </a:t>
            </a:r>
            <a:r>
              <a:rPr lang="ru-RU" dirty="0" smtClean="0"/>
              <a:t>(</a:t>
            </a:r>
            <a:r>
              <a:rPr lang="ru-RU" dirty="0" err="1" smtClean="0"/>
              <a:t>хожения</a:t>
            </a:r>
            <a:r>
              <a:rPr lang="ru-RU" dirty="0" smtClean="0"/>
              <a:t>)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/>
              <a:t>Периодическая печать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/>
              <a:t>Материалы международных религиозных организаций</a:t>
            </a:r>
          </a:p>
          <a:p>
            <a:pPr marL="180975" indent="-180975">
              <a:buFont typeface="+mj-lt"/>
              <a:buAutoNum type="arabicParenR"/>
            </a:pPr>
            <a:r>
              <a:rPr lang="ru-RU" b="1" dirty="0" smtClean="0"/>
              <a:t>Массовые источники, доступные статистическому наблюдению </a:t>
            </a:r>
            <a:r>
              <a:rPr lang="ru-RU" dirty="0" smtClean="0"/>
              <a:t>(статистические, социологические</a:t>
            </a:r>
            <a:r>
              <a:rPr lang="en-US" dirty="0" smtClean="0"/>
              <a:t>)</a:t>
            </a:r>
            <a:endParaRPr lang="ru-RU" dirty="0" smtClean="0"/>
          </a:p>
          <a:p>
            <a:pPr marL="180975" indent="-180975"/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Памятники материальной культуры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148064" y="2174874"/>
            <a:ext cx="3816424" cy="456649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b="1" i="1" dirty="0" smtClean="0"/>
              <a:t>Археологические</a:t>
            </a:r>
            <a:r>
              <a:rPr lang="ru-RU" dirty="0" smtClean="0"/>
              <a:t> (здания и сооружения в </a:t>
            </a:r>
            <a:r>
              <a:rPr lang="ru-RU" dirty="0" err="1" smtClean="0"/>
              <a:t>руинированном</a:t>
            </a:r>
            <a:r>
              <a:rPr lang="ru-RU" dirty="0" smtClean="0"/>
              <a:t> состоянии, в том числе под поверхностью земли, иные остатки культурной деятельности)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/>
              <a:t>Эпиграфические</a:t>
            </a:r>
            <a:r>
              <a:rPr lang="ru-RU" dirty="0" smtClean="0"/>
              <a:t> (надписи на камне, ином твердом материале, включая бересту)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err="1" smtClean="0"/>
              <a:t>Кодикологические</a:t>
            </a:r>
            <a:r>
              <a:rPr lang="ru-RU" dirty="0" smtClean="0"/>
              <a:t> (произведения книжной культуры, рукописные и печатные, изучаемые в качестве </a:t>
            </a:r>
            <a:r>
              <a:rPr lang="ru-RU" i="1" dirty="0" smtClean="0"/>
              <a:t>материального объекта</a:t>
            </a:r>
            <a:r>
              <a:rPr lang="ru-RU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/>
              <a:t>Архитектурные сооружения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/>
              <a:t>Живописные </a:t>
            </a:r>
            <a:r>
              <a:rPr lang="ru-RU" dirty="0" smtClean="0"/>
              <a:t>(иконопись, фреска, станковая живопись, графика) и </a:t>
            </a:r>
            <a:r>
              <a:rPr lang="ru-RU" b="1" i="1" dirty="0" smtClean="0"/>
              <a:t>скульптурные изображения</a:t>
            </a:r>
          </a:p>
          <a:p>
            <a:pPr marL="457200" indent="-457200">
              <a:buFont typeface="+mj-lt"/>
              <a:buAutoNum type="arabicParenR"/>
            </a:pPr>
            <a:r>
              <a:rPr lang="ru-RU" b="1" i="1" dirty="0" smtClean="0"/>
              <a:t>Материальные произведения народного изобразительного творчества</a:t>
            </a:r>
            <a:r>
              <a:rPr lang="ru-RU" dirty="0" smtClean="0"/>
              <a:t> (ремесленные изделия)</a:t>
            </a:r>
            <a:endParaRPr lang="ru-RU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448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Учебные пособия:</a:t>
            </a:r>
            <a:br>
              <a:rPr lang="ru-RU" sz="2800" dirty="0" smtClean="0"/>
            </a:br>
            <a:r>
              <a:rPr lang="ru-RU" sz="2800" b="1" dirty="0" smtClean="0"/>
              <a:t>Введение в историю Церкви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1"/>
            <a:ext cx="4040188" cy="57606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Ч. 1. Обзор источников по общей истории Церкви. М., 2012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10081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Ч. 3. Обзор источников по истории Церкви в России. М., 2018 - 2019</a:t>
            </a:r>
          </a:p>
          <a:p>
            <a:r>
              <a:rPr lang="ru-RU" dirty="0" smtClean="0"/>
              <a:t>Кн. 1: Источники допетровского времени</a:t>
            </a:r>
          </a:p>
          <a:p>
            <a:r>
              <a:rPr lang="ru-RU" dirty="0" smtClean="0"/>
              <a:t>Кн. 2: Источники </a:t>
            </a:r>
            <a:r>
              <a:rPr lang="en-US" dirty="0" smtClean="0"/>
              <a:t>XVIII – </a:t>
            </a:r>
            <a:r>
              <a:rPr lang="ru-RU" dirty="0" smtClean="0"/>
              <a:t>начала </a:t>
            </a:r>
            <a:r>
              <a:rPr lang="en-US" dirty="0" smtClean="0"/>
              <a:t>XXI </a:t>
            </a:r>
            <a:r>
              <a:rPr lang="ru-RU" dirty="0" smtClean="0"/>
              <a:t>в.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324762" cy="47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5482" r="3424" b="4764"/>
          <a:stretch/>
        </p:blipFill>
        <p:spPr bwMode="auto">
          <a:xfrm>
            <a:off x="4029075" y="1962150"/>
            <a:ext cx="49339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722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христианской цивилизации (дискуссионная проблема)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548680"/>
            <a:ext cx="5111750" cy="6192688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/>
              <a:t>Общая посылка относительно христианской цивилизации может следовать из выводов, сделанных автором теории цивилизаций </a:t>
            </a:r>
            <a:r>
              <a:rPr lang="ru-RU" sz="4000" i="1" dirty="0"/>
              <a:t>А. Тойнби</a:t>
            </a:r>
            <a:r>
              <a:rPr lang="ru-RU" sz="4000" dirty="0"/>
              <a:t>, принадлежавшим к редкой ныне категории светских христианских религиозных мыслителей. Смысл посылки прост: </a:t>
            </a:r>
            <a:r>
              <a:rPr lang="ru-RU" sz="4000" i="1" dirty="0"/>
              <a:t>не существует обобщенного феномена христианской цивилизации</a:t>
            </a:r>
            <a:r>
              <a:rPr lang="ru-RU" sz="4000" dirty="0"/>
              <a:t>. </a:t>
            </a:r>
            <a:endParaRPr lang="ru-RU" sz="4000" dirty="0" smtClean="0"/>
          </a:p>
          <a:p>
            <a:r>
              <a:rPr lang="ru-RU" sz="4000" dirty="0" smtClean="0"/>
              <a:t>Тойнби </a:t>
            </a:r>
            <a:r>
              <a:rPr lang="ru-RU" sz="4000" dirty="0"/>
              <a:t>выделил «по критерию религии» по меньшей мере два варианта христианских цивилизаций: западно-христианский и восточно-христианский (православный), «в высшей степени непохожий на средневековое западное христианство». </a:t>
            </a:r>
          </a:p>
          <a:p>
            <a:r>
              <a:rPr lang="ru-RU" sz="4000" dirty="0" smtClean="0"/>
              <a:t>К западной </a:t>
            </a:r>
            <a:r>
              <a:rPr lang="ru-RU" sz="4000" dirty="0"/>
              <a:t>цивилизации как к цивилизации христианской Тойнби относится скептически. «Наше собственное имя умерло для нас самих, а вместо него мы стали употреблять частные имена отдельных национальностей, что произошло к началу так называемого нового периода истории, когда влияние нашего общества на другие стало постоянным и </a:t>
            </a:r>
            <a:r>
              <a:rPr lang="ru-RU" sz="4000" dirty="0" smtClean="0"/>
              <a:t>устойчивым». </a:t>
            </a:r>
            <a:endParaRPr lang="ru-RU" sz="4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688632"/>
          </a:xfrm>
        </p:spPr>
        <p:txBody>
          <a:bodyPr>
            <a:normAutofit fontScale="92500"/>
          </a:bodyPr>
          <a:lstStyle/>
          <a:p>
            <a:r>
              <a:rPr lang="ru-RU" sz="1600" i="1" dirty="0" smtClean="0"/>
              <a:t>«Исторический факт забвения собственного имени – характерная черта нашего микрокосма</a:t>
            </a:r>
            <a:r>
              <a:rPr lang="ru-RU" sz="1600" dirty="0" smtClean="0"/>
              <a:t>, – пишет он. ‑ Со времен Реформации религиозная лояльность стала не только основным мотивом разнообразных социальных, политических, экономических и культурных движений, но и признаком дифференциации. Поэтому, видимо, </a:t>
            </a:r>
            <a:r>
              <a:rPr lang="ru-RU" sz="1600" i="1" dirty="0" smtClean="0"/>
              <a:t>целесообразней опустить слово “христианство” и говорить о “Западе”, “западном мире” или “западном обществе”</a:t>
            </a:r>
            <a:r>
              <a:rPr lang="ru-RU" sz="1600" dirty="0" smtClean="0"/>
              <a:t>. Это географическое название, лишенное каких-либо оттенков, может без заметных натяжек служить адекватным определением как современного нам общества, так и общества времен Карла Великого»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(</a:t>
            </a:r>
            <a:r>
              <a:rPr lang="ru-RU" i="1" dirty="0" err="1" smtClean="0"/>
              <a:t>А.Тойнби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043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Сокращение ареала христианской цивилизации в новейшее время</a:t>
            </a: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О полной утрате религиозного сознания в западной цивилизации говорят и </a:t>
            </a:r>
            <a:r>
              <a:rPr lang="ru-RU" sz="1600" i="1" dirty="0"/>
              <a:t>попытки ликвидировать христианство, растворив его в формальной демократии и гражданском обществе</a:t>
            </a:r>
            <a:r>
              <a:rPr lang="ru-RU" sz="1600" dirty="0"/>
              <a:t>:</a:t>
            </a:r>
          </a:p>
          <a:p>
            <a:pPr lvl="0"/>
            <a:r>
              <a:rPr lang="ru-RU" sz="1600" dirty="0"/>
              <a:t>преимущественная реализация потенциала протестантской ветви западной цивилизации с навязыванием ее образа мировосприятия всему обществу; а эта ветвь ныне – максимально секуляризована (от наследия Великой Французское революции до современных харизматических деноминаций) или максимально готова в полной секуляризации (англиканское сообщество, евангелические церкви);</a:t>
            </a:r>
          </a:p>
          <a:p>
            <a:pPr lvl="0"/>
            <a:r>
              <a:rPr lang="ru-RU" sz="1600" dirty="0"/>
              <a:t>включение в Евросоюз части православной цивилизации (Греция, Кипр) с навязыванием ей собственных представлений о религиозной жизни, включая попытки решать сугубо религиозные вопросы на уровне институций демократического общества (например, попытка решить вопрос о допуске женщин на Афон принудительным способом через решение Европарламента);</a:t>
            </a:r>
          </a:p>
          <a:p>
            <a:pPr lvl="0"/>
            <a:r>
              <a:rPr lang="ru-RU" sz="1600" dirty="0"/>
              <a:t>попытка включить в Евросоюз часть мусульманского мира (Турция, турецкая часть Кипра) не на принципах </a:t>
            </a:r>
            <a:r>
              <a:rPr lang="ru-RU" sz="1600" i="1" dirty="0"/>
              <a:t>цивилизационного синтеза</a:t>
            </a:r>
            <a:r>
              <a:rPr lang="ru-RU" sz="1600" dirty="0"/>
              <a:t>, а на основе </a:t>
            </a:r>
            <a:r>
              <a:rPr lang="ru-RU" sz="1600" i="1" dirty="0"/>
              <a:t>поглощения цивилизации</a:t>
            </a:r>
            <a:r>
              <a:rPr lang="ru-RU" sz="1600" dirty="0"/>
              <a:t> («путая, ‑ как указывает Тойнби, ‑ унификацию с единством»);</a:t>
            </a:r>
          </a:p>
          <a:p>
            <a:pPr lvl="0"/>
            <a:r>
              <a:rPr lang="ru-RU" sz="1600" dirty="0"/>
              <a:t>реализация ассимилирующего потенциала западной цивилизации в глобальном масштабе (о чем, кстати, неустанно писал Тойнби все послевоенные годы).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</a:rPr>
              <a:t>Тойнби прав: современная </a:t>
            </a:r>
            <a:r>
              <a:rPr lang="ru-RU" sz="1800" dirty="0" smtClean="0">
                <a:solidFill>
                  <a:srgbClr val="FF0000"/>
                </a:solidFill>
              </a:rPr>
              <a:t>цивилизация</a:t>
            </a:r>
            <a:r>
              <a:rPr lang="ru-RU" sz="1800" i="1" dirty="0">
                <a:solidFill>
                  <a:srgbClr val="FF0000"/>
                </a:solidFill>
              </a:rPr>
              <a:t> – </a:t>
            </a:r>
            <a:r>
              <a:rPr lang="ru-RU" sz="1800" dirty="0">
                <a:solidFill>
                  <a:srgbClr val="FF0000"/>
                </a:solidFill>
              </a:rPr>
              <a:t>цивилизация</a:t>
            </a:r>
            <a:r>
              <a:rPr lang="ru-RU" sz="1800" i="1" dirty="0">
                <a:solidFill>
                  <a:srgbClr val="FF0000"/>
                </a:solidFill>
              </a:rPr>
              <a:t> секулярная</a:t>
            </a:r>
            <a:r>
              <a:rPr lang="ru-RU" sz="1800" dirty="0">
                <a:solidFill>
                  <a:srgbClr val="FF0000"/>
                </a:solidFill>
              </a:rPr>
              <a:t>, причем настолько, что предпочитает (чем далее во времени – тем больше) совершенно изгладить из памяти свои христианские корни. </a:t>
            </a:r>
          </a:p>
        </p:txBody>
      </p:sp>
    </p:spTree>
    <p:extLst>
      <p:ext uri="{BB962C8B-B14F-4D97-AF65-F5344CB8AC3E}">
        <p14:creationId xmlns:p14="http://schemas.microsoft.com/office/powerpoint/2010/main" val="843069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христианских ценностей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В наиболее общем виде ценностная система христианства может быть рассмотрена в двух аспектах: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фундаментальном</a:t>
            </a:r>
            <a:r>
              <a:rPr lang="ru-RU" dirty="0" smtClean="0"/>
              <a:t> </a:t>
            </a:r>
            <a:r>
              <a:rPr lang="ru-RU" dirty="0"/>
              <a:t>и </a:t>
            </a: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инструментальном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493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08312"/>
          </a:xfrm>
        </p:spPr>
        <p:txBody>
          <a:bodyPr>
            <a:normAutofit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. </a:t>
            </a:r>
            <a:r>
              <a:rPr lang="ru-RU" b="1" i="1" dirty="0" smtClean="0"/>
              <a:t>Фундаментальные ценности</a:t>
            </a:r>
            <a:r>
              <a:rPr lang="ru-RU" b="1" dirty="0" smtClean="0"/>
              <a:t>, образующие систему мировосприятия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274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Фундаментальные ценности</a:t>
            </a:r>
            <a:r>
              <a:rPr lang="ru-RU" sz="2800" b="1" dirty="0"/>
              <a:t> </a:t>
            </a:r>
            <a:r>
              <a:rPr lang="ru-RU" sz="2800" b="1" dirty="0" smtClean="0"/>
              <a:t>(1)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ctr">
              <a:buFont typeface="+mj-lt"/>
              <a:buAutoNum type="arabicParenR"/>
            </a:pPr>
            <a:r>
              <a:rPr lang="ru-RU" i="1" dirty="0" err="1" smtClean="0">
                <a:solidFill>
                  <a:srgbClr val="FF0000"/>
                </a:solidFill>
              </a:rPr>
              <a:t>Христоцентризм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мировосприятия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/>
              <a:t>определяющий собой осознание сущности взаимоотношений между Богом, человеком, м</a:t>
            </a:r>
            <a:r>
              <a:rPr lang="en-US" dirty="0" err="1"/>
              <a:t>i</a:t>
            </a:r>
            <a:r>
              <a:rPr lang="ru-RU" dirty="0"/>
              <a:t>ром (</a:t>
            </a:r>
            <a:r>
              <a:rPr lang="ru-RU" dirty="0" err="1"/>
              <a:t>κόσμος</a:t>
            </a:r>
            <a:r>
              <a:rPr lang="ru-RU" dirty="0"/>
              <a:t>, </a:t>
            </a:r>
            <a:r>
              <a:rPr lang="en-US" i="1" dirty="0"/>
              <a:t>mundus</a:t>
            </a:r>
            <a:r>
              <a:rPr lang="ru-RU" dirty="0"/>
              <a:t>) и миром (</a:t>
            </a:r>
            <a:r>
              <a:rPr lang="ru-RU" dirty="0" err="1"/>
              <a:t>εἰρήνη</a:t>
            </a:r>
            <a:r>
              <a:rPr lang="ru-RU" dirty="0"/>
              <a:t>, </a:t>
            </a:r>
            <a:r>
              <a:rPr lang="ru-RU" i="1" dirty="0" err="1"/>
              <a:t>pax</a:t>
            </a:r>
            <a:r>
              <a:rPr lang="ru-RU" dirty="0"/>
              <a:t>). В этой системе каждый элемент имеет свою мировоззренческую нагрузку.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ru-RU" i="1" dirty="0" smtClean="0">
                <a:solidFill>
                  <a:srgbClr val="FF0000"/>
                </a:solidFill>
              </a:rPr>
              <a:t>Триединый </a:t>
            </a:r>
            <a:r>
              <a:rPr lang="ru-RU" i="1" dirty="0">
                <a:solidFill>
                  <a:srgbClr val="FF0000"/>
                </a:solidFill>
              </a:rPr>
              <a:t>Бог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как абсолютная и совершенная ценность</a:t>
            </a:r>
            <a:r>
              <a:rPr lang="ru-RU" dirty="0">
                <a:solidFill>
                  <a:srgbClr val="FF0000"/>
                </a:solidFill>
              </a:rPr>
              <a:t> – </a:t>
            </a:r>
            <a:r>
              <a:rPr lang="ru-RU" dirty="0"/>
              <a:t>Творец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, его Спаситель и конечная цель его развития. Как пишет в «Триадах» Григорий </a:t>
            </a:r>
            <a:r>
              <a:rPr lang="ru-RU" dirty="0" err="1"/>
              <a:t>Палама</a:t>
            </a:r>
            <a:r>
              <a:rPr lang="ru-RU" dirty="0"/>
              <a:t>: «сущность Бога выше и не-сущего, превосходящего сущее, недаром он “</a:t>
            </a:r>
            <a:r>
              <a:rPr lang="ru-RU" dirty="0" err="1"/>
              <a:t>Сверхбог</a:t>
            </a:r>
            <a:r>
              <a:rPr lang="ru-RU" dirty="0"/>
              <a:t>”», а </a:t>
            </a:r>
            <a:r>
              <a:rPr lang="ru-RU" dirty="0" err="1"/>
              <a:t>сверхсущность</a:t>
            </a:r>
            <a:r>
              <a:rPr lang="ru-RU" dirty="0"/>
              <a:t> Его безымянна.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религиозные системы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Неинституциализированные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2622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языческие и </a:t>
            </a:r>
            <a:r>
              <a:rPr lang="ru-RU" dirty="0" err="1" smtClean="0"/>
              <a:t>неоязыческие</a:t>
            </a:r>
            <a:r>
              <a:rPr lang="ru-RU" dirty="0" smtClean="0"/>
              <a:t> культы</a:t>
            </a:r>
          </a:p>
          <a:p>
            <a:r>
              <a:rPr lang="ru-RU" dirty="0" smtClean="0"/>
              <a:t>секты и харизматические движения</a:t>
            </a:r>
          </a:p>
          <a:p>
            <a:r>
              <a:rPr lang="ru-RU" dirty="0" smtClean="0"/>
              <a:t>общества религиозного характера (сайентология и др.)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6"/>
            <a:ext cx="4041775" cy="11221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Институциализированные</a:t>
            </a:r>
          </a:p>
          <a:p>
            <a:pPr algn="ctr"/>
            <a:r>
              <a:rPr lang="ru-RU" b="0" dirty="0" smtClean="0"/>
              <a:t>(</a:t>
            </a:r>
            <a:r>
              <a:rPr lang="ru-RU" b="0" dirty="0"/>
              <a:t>включая институционально оформленные </a:t>
            </a:r>
            <a:r>
              <a:rPr lang="ru-RU" b="0" dirty="0" smtClean="0"/>
              <a:t>ереси*)</a:t>
            </a:r>
            <a:endParaRPr lang="ru-RU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822638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Христианство</a:t>
            </a:r>
            <a:r>
              <a:rPr lang="ru-RU" dirty="0" smtClean="0"/>
              <a:t> (католичество, протестантизм, православие, монофизитство, несторианство; униатство), </a:t>
            </a:r>
          </a:p>
          <a:p>
            <a:r>
              <a:rPr lang="ru-RU" i="1" dirty="0" smtClean="0"/>
              <a:t>ислам </a:t>
            </a:r>
            <a:r>
              <a:rPr lang="ru-RU" dirty="0" smtClean="0"/>
              <a:t>(шиитский, суннитский)</a:t>
            </a:r>
          </a:p>
          <a:p>
            <a:r>
              <a:rPr lang="ru-RU" i="1" dirty="0" smtClean="0"/>
              <a:t>иудаизм</a:t>
            </a:r>
            <a:r>
              <a:rPr lang="ru-RU" dirty="0" smtClean="0"/>
              <a:t> </a:t>
            </a:r>
            <a:endParaRPr lang="ru-RU" i="1" dirty="0" smtClean="0"/>
          </a:p>
          <a:p>
            <a:r>
              <a:rPr lang="ru-RU" i="1" dirty="0" smtClean="0"/>
              <a:t>буддизм </a:t>
            </a:r>
            <a:r>
              <a:rPr lang="ru-RU" dirty="0" smtClean="0"/>
              <a:t>(махаяна, хинаяна)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95536" y="4581128"/>
            <a:ext cx="8424936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* Древние … </a:t>
            </a:r>
            <a:r>
              <a:rPr lang="ru-RU" sz="1600" b="1" dirty="0"/>
              <a:t>иное нарекли </a:t>
            </a:r>
            <a:r>
              <a:rPr lang="ru-RU" sz="1600" b="1" dirty="0" err="1" smtClean="0"/>
              <a:t>ересию</a:t>
            </a:r>
            <a:r>
              <a:rPr lang="ru-RU" sz="1600" b="1" dirty="0"/>
              <a:t>, иное расколом, а иное самочинным сборищем. Еретиками назвали они совершенно отторгшихся, и в самой вере </a:t>
            </a:r>
            <a:r>
              <a:rPr lang="ru-RU" sz="1600" b="1" dirty="0" err="1"/>
              <a:t>отчуждившихся</a:t>
            </a:r>
            <a:r>
              <a:rPr lang="ru-RU" sz="1600" b="1" dirty="0"/>
              <a:t>: раскольниками, разделившихся в мнениях о некоторых предметах церковных, и о вопросах, допускающих </a:t>
            </a:r>
            <a:r>
              <a:rPr lang="ru-RU" sz="1600" b="1" dirty="0" err="1"/>
              <a:t>уврачевание</a:t>
            </a:r>
            <a:r>
              <a:rPr lang="ru-RU" sz="1600" b="1" dirty="0"/>
              <a:t>: а самочинными сборищами назвали собрания, </a:t>
            </a:r>
            <a:r>
              <a:rPr lang="ru-RU" sz="1600" b="1" dirty="0" err="1"/>
              <a:t>составляемыя</a:t>
            </a:r>
            <a:r>
              <a:rPr lang="ru-RU" sz="1600" b="1" dirty="0"/>
              <a:t> непокорными пресвитерами, или епископами, и </a:t>
            </a:r>
            <a:r>
              <a:rPr lang="ru-RU" sz="1600" b="1" dirty="0" err="1"/>
              <a:t>ненаученным</a:t>
            </a:r>
            <a:r>
              <a:rPr lang="ru-RU" sz="1600" b="1" dirty="0"/>
              <a:t> </a:t>
            </a:r>
            <a:r>
              <a:rPr lang="ru-RU" sz="1600" b="1" dirty="0" smtClean="0"/>
              <a:t>народом (</a:t>
            </a:r>
            <a:r>
              <a:rPr lang="ru-RU" sz="1600" b="1" i="1" dirty="0" smtClean="0"/>
              <a:t>Василий Великий</a:t>
            </a:r>
            <a:r>
              <a:rPr lang="ru-RU" sz="1600" b="1" dirty="0" smtClean="0"/>
              <a:t>. Правило 1).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08036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Фундаментальные ценности</a:t>
            </a:r>
            <a:r>
              <a:rPr lang="ru-RU" b="1" dirty="0"/>
              <a:t> </a:t>
            </a:r>
            <a:r>
              <a:rPr lang="ru-RU" b="1" dirty="0" smtClean="0"/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886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3)</a:t>
            </a:r>
            <a:r>
              <a:rPr lang="ru-RU" i="1" dirty="0">
                <a:solidFill>
                  <a:srgbClr val="FF0000"/>
                </a:solidFill>
              </a:rPr>
              <a:t> Человек</a:t>
            </a:r>
            <a:r>
              <a:rPr lang="ru-RU" dirty="0">
                <a:solidFill>
                  <a:srgbClr val="FF0000"/>
                </a:solidFill>
              </a:rPr>
              <a:t>, взятый </a:t>
            </a:r>
            <a:r>
              <a:rPr lang="ru-RU" i="1" dirty="0">
                <a:solidFill>
                  <a:srgbClr val="FF0000"/>
                </a:solidFill>
              </a:rPr>
              <a:t>не</a:t>
            </a:r>
            <a:r>
              <a:rPr lang="ru-RU" dirty="0">
                <a:solidFill>
                  <a:srgbClr val="FF0000"/>
                </a:solidFill>
              </a:rPr>
              <a:t> сам по себе, как </a:t>
            </a:r>
            <a:r>
              <a:rPr lang="ru-RU" dirty="0" err="1">
                <a:solidFill>
                  <a:srgbClr val="FF0000"/>
                </a:solidFill>
              </a:rPr>
              <a:t>самоценность</a:t>
            </a:r>
            <a:r>
              <a:rPr lang="ru-RU" dirty="0">
                <a:solidFill>
                  <a:srgbClr val="FF0000"/>
                </a:solidFill>
              </a:rPr>
              <a:t> (подобно восприятию человека гуманистическими системами), а в Богочеловеческой системе координат – </a:t>
            </a:r>
            <a:r>
              <a:rPr lang="ru-RU" dirty="0"/>
              <a:t>как творение Божье, </a:t>
            </a:r>
            <a:r>
              <a:rPr lang="ru-RU" i="1" dirty="0"/>
              <a:t>призванное возвыситься к Богу</a:t>
            </a:r>
            <a:r>
              <a:rPr lang="ru-RU" dirty="0"/>
              <a:t> во всём своем трисоставном существе, </a:t>
            </a:r>
            <a:r>
              <a:rPr lang="ru-RU" i="1" dirty="0"/>
              <a:t>во всей его полноте</a:t>
            </a:r>
            <a:r>
              <a:rPr lang="ru-RU" dirty="0"/>
              <a:t> (</a:t>
            </a:r>
            <a:r>
              <a:rPr lang="ru-RU" dirty="0" err="1"/>
              <a:t>ὁλοτελεῖς</a:t>
            </a:r>
            <a:r>
              <a:rPr lang="ru-RU" dirty="0"/>
              <a:t>, </a:t>
            </a:r>
            <a:r>
              <a:rPr lang="ru-RU" i="1" dirty="0" err="1"/>
              <a:t>per</a:t>
            </a:r>
            <a:r>
              <a:rPr lang="ru-RU" i="1" dirty="0"/>
              <a:t> </a:t>
            </a:r>
            <a:r>
              <a:rPr lang="ru-RU" i="1" dirty="0" err="1"/>
              <a:t>omnia</a:t>
            </a:r>
            <a:r>
              <a:rPr lang="ru-RU" dirty="0"/>
              <a:t>) и целостности – в совокупности </a:t>
            </a:r>
            <a:r>
              <a:rPr lang="ru-RU" i="1" dirty="0"/>
              <a:t>духа, души и тела </a:t>
            </a:r>
            <a:r>
              <a:rPr lang="ru-RU" dirty="0"/>
              <a:t>(</a:t>
            </a:r>
            <a:r>
              <a:rPr lang="ru-RU" dirty="0" err="1"/>
              <a:t>ὁλόκληρον</a:t>
            </a:r>
            <a:r>
              <a:rPr lang="ru-RU" dirty="0"/>
              <a:t> </a:t>
            </a:r>
            <a:r>
              <a:rPr lang="ru-RU" dirty="0" err="1"/>
              <a:t>ὑμῶν</a:t>
            </a:r>
            <a:r>
              <a:rPr lang="ru-RU" dirty="0"/>
              <a:t> </a:t>
            </a:r>
            <a:r>
              <a:rPr lang="ru-RU" dirty="0" err="1"/>
              <a:t>τὸ</a:t>
            </a:r>
            <a:r>
              <a:rPr lang="ru-RU" dirty="0"/>
              <a:t> π</a:t>
            </a:r>
            <a:r>
              <a:rPr lang="ru-RU" dirty="0" err="1"/>
              <a:t>νεῦμ</a:t>
            </a:r>
            <a:r>
              <a:rPr lang="ru-RU" dirty="0"/>
              <a:t>α καὶ ἡ ψυχὴ καὶ τὸ σῶμα, </a:t>
            </a:r>
            <a:r>
              <a:rPr lang="ru-RU" i="1" dirty="0"/>
              <a:t>integer spiritus vester et anima et corpus</a:t>
            </a:r>
            <a:r>
              <a:rPr lang="ru-RU" dirty="0"/>
              <a:t>), о которой, как о сущности человеческого естества, говорит апостол. Человек, как отмечает один из крупнейших православных </a:t>
            </a:r>
            <a:r>
              <a:rPr lang="ru-RU" dirty="0" err="1"/>
              <a:t>догматистов</a:t>
            </a:r>
            <a:r>
              <a:rPr lang="ru-RU" dirty="0"/>
              <a:t> современности архимандрит </a:t>
            </a:r>
            <a:r>
              <a:rPr lang="ru-RU" dirty="0" err="1"/>
              <a:t>Иустин</a:t>
            </a:r>
            <a:r>
              <a:rPr lang="ru-RU" dirty="0"/>
              <a:t> (Попович), – бог в Богочеловеке Христе (Ин. 10, 34: </a:t>
            </a:r>
            <a:r>
              <a:rPr lang="ru-RU" i="1" dirty="0"/>
              <a:t>вы </a:t>
            </a:r>
            <a:r>
              <a:rPr lang="ru-RU" i="1" dirty="0" err="1"/>
              <a:t>бози</a:t>
            </a:r>
            <a:r>
              <a:rPr lang="ru-RU" i="1" dirty="0"/>
              <a:t> </a:t>
            </a:r>
            <a:r>
              <a:rPr lang="ru-RU" i="1" dirty="0" err="1"/>
              <a:t>есте</a:t>
            </a:r>
            <a:r>
              <a:rPr lang="ru-RU" dirty="0"/>
              <a:t>, с отсылкой на </a:t>
            </a:r>
            <a:r>
              <a:rPr lang="ru-RU" dirty="0" err="1"/>
              <a:t>Пс</a:t>
            </a:r>
            <a:r>
              <a:rPr lang="ru-RU" dirty="0"/>
              <a:t>. 81, 6), и через Христа человек поднимается во всей полноте своего существа до уровня Бога, творчески реализуя этот потенциал через путь </a:t>
            </a:r>
            <a:r>
              <a:rPr lang="ru-RU" dirty="0" err="1" smtClean="0"/>
              <a:t>обожения</a:t>
            </a:r>
            <a:r>
              <a:rPr lang="ru-RU" dirty="0"/>
              <a:t>. </a:t>
            </a:r>
          </a:p>
          <a:p>
            <a:r>
              <a:rPr lang="ru-RU" dirty="0"/>
              <a:t>Человек для христиан – вместилище Духа Божия и всецелого Бога (в Таинстве Евхаристии). </a:t>
            </a:r>
            <a:r>
              <a:rPr lang="ru-RU" dirty="0" err="1"/>
              <a:t>Обожение</a:t>
            </a:r>
            <a:r>
              <a:rPr lang="ru-RU" dirty="0"/>
              <a:t> (</a:t>
            </a:r>
            <a:r>
              <a:rPr lang="ru-RU" i="1" dirty="0" err="1"/>
              <a:t>θέωσις</a:t>
            </a:r>
            <a:r>
              <a:rPr lang="ru-RU" dirty="0"/>
              <a:t>), </a:t>
            </a:r>
            <a:r>
              <a:rPr lang="ru-RU" dirty="0" err="1"/>
              <a:t>охристовление</a:t>
            </a:r>
            <a:r>
              <a:rPr lang="ru-RU" dirty="0"/>
              <a:t>, </a:t>
            </a:r>
            <a:r>
              <a:rPr lang="ru-RU" dirty="0" err="1"/>
              <a:t>вохристовление</a:t>
            </a:r>
            <a:r>
              <a:rPr lang="ru-RU" dirty="0"/>
              <a:t>, </a:t>
            </a:r>
            <a:r>
              <a:rPr lang="ru-RU" dirty="0" err="1"/>
              <a:t>богоуподобление</a:t>
            </a:r>
            <a:r>
              <a:rPr lang="ru-RU" dirty="0"/>
              <a:t>, </a:t>
            </a:r>
            <a:r>
              <a:rPr lang="ru-RU" dirty="0" err="1"/>
              <a:t>богоподражание</a:t>
            </a:r>
            <a:r>
              <a:rPr lang="ru-RU" dirty="0"/>
              <a:t> означает возвышение всецелого человека до состояния Богочеловека.</a:t>
            </a:r>
          </a:p>
          <a:p>
            <a:r>
              <a:rPr lang="ru-RU" dirty="0"/>
              <a:t>В силу своего призвания быть вместилищем Бога человек – активный соучастник </a:t>
            </a:r>
            <a:r>
              <a:rPr lang="ru-RU" i="1" dirty="0"/>
              <a:t>домостроительства</a:t>
            </a:r>
            <a:r>
              <a:rPr lang="ru-RU" dirty="0"/>
              <a:t> (</a:t>
            </a:r>
            <a:r>
              <a:rPr lang="ru-RU" dirty="0" err="1"/>
              <a:t>οἰκονομί</a:t>
            </a:r>
            <a:r>
              <a:rPr lang="ru-RU" dirty="0"/>
              <a:t>α, </a:t>
            </a:r>
            <a:r>
              <a:rPr lang="ru-RU" i="1" dirty="0"/>
              <a:t>dispensatio</a:t>
            </a:r>
            <a:r>
              <a:rPr lang="ru-RU" dirty="0"/>
              <a:t>) </a:t>
            </a:r>
            <a:r>
              <a:rPr lang="ru-RU" i="1" dirty="0"/>
              <a:t>спасения</a:t>
            </a:r>
            <a:r>
              <a:rPr lang="ru-RU" dirty="0"/>
              <a:t> и сотворец в процессе подготовки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 к созиданию </a:t>
            </a:r>
            <a:r>
              <a:rPr lang="ru-RU" i="1" dirty="0"/>
              <a:t>новой твари</a:t>
            </a:r>
            <a:r>
              <a:rPr lang="ru-RU" dirty="0"/>
              <a:t> (2 Кор. 5, 17; </a:t>
            </a:r>
            <a:r>
              <a:rPr lang="ru-RU" dirty="0" err="1"/>
              <a:t>Гал</a:t>
            </a:r>
            <a:r>
              <a:rPr lang="ru-RU" dirty="0"/>
              <a:t>. 6, 15; ср.: </a:t>
            </a:r>
            <a:r>
              <a:rPr lang="ru-RU" dirty="0" err="1"/>
              <a:t>Ис</a:t>
            </a:r>
            <a:r>
              <a:rPr lang="ru-RU" dirty="0"/>
              <a:t>. 66, 22; </a:t>
            </a:r>
            <a:r>
              <a:rPr lang="ru-RU" dirty="0" err="1"/>
              <a:t>Апок</a:t>
            </a:r>
            <a:r>
              <a:rPr lang="ru-RU" dirty="0"/>
              <a:t>. 21, 5).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745541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336704"/>
          </a:xfrm>
        </p:spPr>
        <p:txBody>
          <a:bodyPr>
            <a:noAutofit/>
          </a:bodyPr>
          <a:lstStyle/>
          <a:p>
            <a:r>
              <a:rPr lang="ru-RU" sz="2000" dirty="0"/>
              <a:t>Для реализации своего призвания человек должен обладать своеобразной </a:t>
            </a:r>
            <a:r>
              <a:rPr lang="ru-RU" sz="2000" i="1" dirty="0">
                <a:solidFill>
                  <a:srgbClr val="FF0000"/>
                </a:solidFill>
              </a:rPr>
              <a:t>абсорбционной способностью</a:t>
            </a:r>
            <a:r>
              <a:rPr lang="ru-RU" sz="2000" dirty="0">
                <a:solidFill>
                  <a:srgbClr val="FF0000"/>
                </a:solidFill>
              </a:rPr>
              <a:t> – способностью вместить в себя </a:t>
            </a:r>
            <a:r>
              <a:rPr lang="ru-RU" sz="2000" dirty="0"/>
              <a:t>тайну Бога и его благодатные энергии, чтобы стать активным соучастником Промысла, а не пассивным объектом воздействия. Абсорбция человеком подаваемого Духом </a:t>
            </a:r>
            <a:r>
              <a:rPr lang="ru-RU" sz="2000" dirty="0" err="1"/>
              <a:t>обожения</a:t>
            </a:r>
            <a:r>
              <a:rPr lang="ru-RU" sz="2000" dirty="0"/>
              <a:t> – существенное условие </a:t>
            </a:r>
            <a:r>
              <a:rPr lang="ru-RU" sz="2000" i="1" dirty="0"/>
              <a:t>актуализации </a:t>
            </a:r>
            <a:r>
              <a:rPr lang="ru-RU" sz="2000" i="1" dirty="0" err="1"/>
              <a:t>обожения</a:t>
            </a:r>
            <a:r>
              <a:rPr lang="ru-RU" sz="2000" dirty="0"/>
              <a:t>. В этой связи перед человеком встает проблема добра/праведности, как явления </a:t>
            </a:r>
            <a:r>
              <a:rPr lang="ru-RU" sz="2000" i="1" dirty="0"/>
              <a:t>сущего</a:t>
            </a:r>
            <a:r>
              <a:rPr lang="ru-RU" sz="2000" dirty="0"/>
              <a:t> (имеющего объективное существование) и состояния, присущего человеку от Творения, и зла/греха, как </a:t>
            </a:r>
            <a:r>
              <a:rPr lang="ru-RU" sz="2000" i="1" dirty="0"/>
              <a:t>не-сущего</a:t>
            </a:r>
            <a:r>
              <a:rPr lang="ru-RU" sz="2000" dirty="0"/>
              <a:t> и внешнего, привнесенного человеку. </a:t>
            </a:r>
          </a:p>
          <a:p>
            <a:r>
              <a:rPr lang="ru-RU" sz="2000" dirty="0"/>
              <a:t>Решение этой проблемы связано с развитием ценностной характеристики человека, данной ему при его Творении, – от </a:t>
            </a:r>
            <a:r>
              <a:rPr lang="ru-RU" sz="2000" i="1" dirty="0">
                <a:solidFill>
                  <a:srgbClr val="FF0000"/>
                </a:solidFill>
              </a:rPr>
              <a:t>свободы воли</a:t>
            </a:r>
            <a:r>
              <a:rPr lang="ru-RU" sz="2000" i="1" dirty="0"/>
              <a:t>.</a:t>
            </a:r>
            <a:r>
              <a:rPr lang="ru-RU" sz="2000" dirty="0"/>
              <a:t> Свобода воли понимается при этом как свобода </a:t>
            </a:r>
            <a:r>
              <a:rPr lang="ru-RU" sz="2000" i="1" dirty="0"/>
              <a:t>побеждать зло добром</a:t>
            </a:r>
            <a:r>
              <a:rPr lang="ru-RU" sz="2000" dirty="0"/>
              <a:t> (Рим. 12, 21) и </a:t>
            </a:r>
            <a:r>
              <a:rPr lang="ru-RU" sz="2000" i="1" dirty="0"/>
              <a:t>избирать жизнь</a:t>
            </a:r>
            <a:r>
              <a:rPr lang="ru-RU" sz="2000" dirty="0"/>
              <a:t> – </a:t>
            </a:r>
            <a:r>
              <a:rPr lang="ru-RU" sz="2000" dirty="0" err="1"/>
              <a:t>ζωὴν</a:t>
            </a:r>
            <a:r>
              <a:rPr lang="ru-RU" sz="2000" dirty="0"/>
              <a:t>, </a:t>
            </a:r>
            <a:r>
              <a:rPr lang="en-US" sz="2000" i="1" dirty="0" err="1"/>
              <a:t>vitam</a:t>
            </a:r>
            <a:r>
              <a:rPr lang="ru-RU" sz="2000" dirty="0"/>
              <a:t> (Втор. 30, 19). Жизнь, о которой идет речь в Писании, понимается самым конкретным образом: </a:t>
            </a:r>
            <a:r>
              <a:rPr lang="ru-RU" sz="2000" i="1" dirty="0"/>
              <a:t>Сия же есть жизнь</a:t>
            </a:r>
            <a:r>
              <a:rPr lang="ru-RU" sz="2000" dirty="0"/>
              <a:t> </a:t>
            </a:r>
            <a:r>
              <a:rPr lang="ru-RU" sz="2000" i="1" dirty="0"/>
              <a:t>вечная</a:t>
            </a:r>
            <a:r>
              <a:rPr lang="ru-RU" sz="2000" dirty="0"/>
              <a:t> (α</a:t>
            </a:r>
            <a:r>
              <a:rPr lang="ru-RU" sz="2000" dirty="0" err="1"/>
              <a:t>ἰώνιος</a:t>
            </a:r>
            <a:r>
              <a:rPr lang="ru-RU" sz="2000" dirty="0"/>
              <a:t> </a:t>
            </a:r>
            <a:r>
              <a:rPr lang="ru-RU" sz="2000" dirty="0" err="1"/>
              <a:t>ζωή</a:t>
            </a:r>
            <a:r>
              <a:rPr lang="ru-RU" sz="2000" dirty="0"/>
              <a:t>, </a:t>
            </a:r>
            <a:r>
              <a:rPr lang="en-US" sz="2000" i="1" dirty="0"/>
              <a:t>vita </a:t>
            </a:r>
            <a:r>
              <a:rPr lang="en-US" sz="2000" i="1" dirty="0" err="1"/>
              <a:t>aeterna</a:t>
            </a:r>
            <a:r>
              <a:rPr lang="ru-RU" sz="2000" dirty="0"/>
              <a:t>)</a:t>
            </a:r>
            <a:r>
              <a:rPr lang="ru-RU" sz="2000" i="1" dirty="0"/>
              <a:t>, да знают Тебя, единого истинного Бога, и посланного Тобою Иисуса Христа</a:t>
            </a:r>
            <a:r>
              <a:rPr lang="ru-RU" sz="2000" dirty="0"/>
              <a:t> (Ин. 17, 3). 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Вечная жизнь</a:t>
            </a:r>
            <a:r>
              <a:rPr lang="ru-RU" sz="2000" dirty="0"/>
              <a:t>, жизнь вне смерти и в Боге, в Его неприступном свете, неизмеримой благости и всеохватном человеколюбии, является важнейшей христианской антропологической ценностью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4785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Фундаментальные ценности</a:t>
            </a:r>
            <a:r>
              <a:rPr lang="ru-RU" sz="3200" b="1" dirty="0" smtClean="0"/>
              <a:t> (3)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4)</a:t>
            </a:r>
            <a:r>
              <a:rPr lang="ru-RU" i="1" dirty="0">
                <a:solidFill>
                  <a:srgbClr val="FF0000"/>
                </a:solidFill>
              </a:rPr>
              <a:t> М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ru-RU" i="1" dirty="0">
                <a:solidFill>
                  <a:srgbClr val="FF0000"/>
                </a:solidFill>
              </a:rPr>
              <a:t>р </a:t>
            </a:r>
            <a:r>
              <a:rPr lang="ru-RU" dirty="0">
                <a:solidFill>
                  <a:srgbClr val="FF0000"/>
                </a:solidFill>
              </a:rPr>
              <a:t>как совокупный результат акта Творения, как результат Творческого труда Бога – </a:t>
            </a:r>
            <a:r>
              <a:rPr lang="ru-RU" i="1" dirty="0">
                <a:solidFill>
                  <a:srgbClr val="FF0000"/>
                </a:solidFill>
              </a:rPr>
              <a:t>идеально-равновесное состояние Творения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/>
              <a:t>которое «хорошо» и само по себе, взятое в целом, и как совокупность всех его отдельных элементов. Задача действия Христовой истины в рамках этого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 – восстановление его первоначальной гармонии, омраченной грехопадением человека, введшего м</a:t>
            </a:r>
            <a:r>
              <a:rPr lang="en-US" dirty="0" err="1"/>
              <a:t>i</a:t>
            </a:r>
            <a:r>
              <a:rPr lang="ru-RU" dirty="0"/>
              <a:t>р в состояние страдания. </a:t>
            </a:r>
          </a:p>
          <a:p>
            <a:r>
              <a:rPr lang="ru-RU" dirty="0"/>
              <a:t>М</a:t>
            </a:r>
            <a:r>
              <a:rPr lang="en-US" dirty="0" err="1"/>
              <a:t>i</a:t>
            </a:r>
            <a:r>
              <a:rPr lang="ru-RU" dirty="0"/>
              <a:t>р – сам по себе не зол (возможно – он </a:t>
            </a:r>
            <a:r>
              <a:rPr lang="ru-RU" dirty="0" err="1"/>
              <a:t>бескачествен</a:t>
            </a:r>
            <a:r>
              <a:rPr lang="ru-RU" dirty="0"/>
              <a:t>, как инструмент, пригодный для различных способов применения; однако скорее – хорош, ибо таковым он был создан, таковым действительно был вплоть до грехопадения и таковым остается – настолько, насколько в нем действуют заложенные в него при Творении законы развития), он – </a:t>
            </a:r>
            <a:r>
              <a:rPr lang="ru-RU" i="1" dirty="0"/>
              <a:t>лежит во зле</a:t>
            </a:r>
            <a:r>
              <a:rPr lang="ru-RU" dirty="0"/>
              <a:t> (1 Ин. 5, 19), как в некоей внешней по отношению к нему субстанции. Это состояние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 – временное, оно имеет начало и конец: </a:t>
            </a:r>
            <a:r>
              <a:rPr lang="ru-RU" i="1" dirty="0"/>
              <a:t>проходит образ м</a:t>
            </a:r>
            <a:r>
              <a:rPr lang="en-US" i="1" dirty="0" err="1"/>
              <a:t>i</a:t>
            </a:r>
            <a:r>
              <a:rPr lang="ru-RU" i="1" dirty="0" err="1"/>
              <a:t>ра</a:t>
            </a:r>
            <a:r>
              <a:rPr lang="ru-RU" dirty="0"/>
              <a:t> (</a:t>
            </a:r>
            <a:r>
              <a:rPr lang="ru-RU" dirty="0" err="1"/>
              <a:t>τò</a:t>
            </a:r>
            <a:r>
              <a:rPr lang="ru-RU" dirty="0"/>
              <a:t> </a:t>
            </a:r>
            <a:r>
              <a:rPr lang="ru-RU" dirty="0" err="1"/>
              <a:t>σχῆμ</a:t>
            </a:r>
            <a:r>
              <a:rPr lang="ru-RU" dirty="0"/>
              <a:t>α τοῦ κόσμου)</a:t>
            </a:r>
            <a:r>
              <a:rPr lang="ru-RU" i="1" dirty="0"/>
              <a:t> сего</a:t>
            </a:r>
            <a:r>
              <a:rPr lang="ru-RU" dirty="0"/>
              <a:t> (1 Кор. 7, 31).</a:t>
            </a:r>
          </a:p>
          <a:p>
            <a:r>
              <a:rPr lang="ru-RU" dirty="0"/>
              <a:t>Восстановление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 осуществляется через сущностное восстановление человека в процессе домостроительства спасения, которое не было бы полным без восстановления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 в его первоначальном качественном состоянии, ибо Спаситель пришел, чтобы взять на Себя </a:t>
            </a:r>
            <a:r>
              <a:rPr lang="ru-RU" i="1" dirty="0"/>
              <a:t>грех м</a:t>
            </a:r>
            <a:r>
              <a:rPr lang="en-US" i="1" dirty="0" err="1"/>
              <a:t>i</a:t>
            </a:r>
            <a:r>
              <a:rPr lang="ru-RU" i="1" dirty="0" err="1"/>
              <a:t>ра</a:t>
            </a:r>
            <a:r>
              <a:rPr lang="ru-RU" dirty="0"/>
              <a:t> (</a:t>
            </a:r>
            <a:r>
              <a:rPr lang="ru-RU" dirty="0" err="1"/>
              <a:t>τὴν</a:t>
            </a:r>
            <a:r>
              <a:rPr lang="ru-RU" dirty="0"/>
              <a:t> </a:t>
            </a:r>
            <a:r>
              <a:rPr lang="ru-RU" dirty="0" err="1"/>
              <a:t>ἁμ</a:t>
            </a:r>
            <a:r>
              <a:rPr lang="ru-RU" dirty="0"/>
              <a:t>αρτίαν τοῦ κόσμου) (Ин. 1, 29). </a:t>
            </a:r>
          </a:p>
        </p:txBody>
      </p:sp>
    </p:spTree>
    <p:extLst>
      <p:ext uri="{BB962C8B-B14F-4D97-AF65-F5344CB8AC3E}">
        <p14:creationId xmlns:p14="http://schemas.microsoft.com/office/powerpoint/2010/main" val="3791566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Фундаментальные ценности</a:t>
            </a:r>
            <a:r>
              <a:rPr lang="ru-RU" b="1" dirty="0" smtClean="0"/>
              <a:t> 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5) </a:t>
            </a:r>
            <a:r>
              <a:rPr lang="ru-RU" i="1" dirty="0">
                <a:solidFill>
                  <a:srgbClr val="FF0000"/>
                </a:solidFill>
              </a:rPr>
              <a:t>Мир как гармония отношений</a:t>
            </a:r>
            <a:r>
              <a:rPr lang="ru-RU" dirty="0">
                <a:solidFill>
                  <a:srgbClr val="FF0000"/>
                </a:solidFill>
              </a:rPr>
              <a:t> между Богом, человеком и м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ром, как идеал гармоничного устройства системы «Бог – м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р – человек»; идеал, определенный свыше как цель развития социума. </a:t>
            </a:r>
          </a:p>
          <a:p>
            <a:r>
              <a:rPr lang="ru-RU" dirty="0" smtClean="0"/>
              <a:t>Это</a:t>
            </a:r>
            <a:r>
              <a:rPr lang="ru-RU" dirty="0"/>
              <a:t> – не только социальный идеал текущего м</a:t>
            </a:r>
            <a:r>
              <a:rPr lang="en-US" dirty="0" err="1"/>
              <a:t>i</a:t>
            </a:r>
            <a:r>
              <a:rPr lang="ru-RU" dirty="0" err="1"/>
              <a:t>ра</a:t>
            </a:r>
            <a:r>
              <a:rPr lang="ru-RU" dirty="0"/>
              <a:t>. Это – идеал трансцендентной метаисторической трансформации человеческого общества в общество будущего века через осуществление идеи </a:t>
            </a:r>
            <a:r>
              <a:rPr lang="ru-RU" dirty="0" err="1"/>
              <a:t>Богосыновства</a:t>
            </a:r>
            <a:r>
              <a:rPr lang="ru-RU" dirty="0"/>
              <a:t>. </a:t>
            </a:r>
            <a:r>
              <a:rPr lang="ru-RU" i="1" dirty="0"/>
              <a:t>Блаженны миротворцы</a:t>
            </a:r>
            <a:r>
              <a:rPr lang="ru-RU" dirty="0"/>
              <a:t> (</a:t>
            </a:r>
            <a:r>
              <a:rPr lang="ru-RU" dirty="0" err="1"/>
              <a:t>εἰρηνο</a:t>
            </a:r>
            <a:r>
              <a:rPr lang="ru-RU" dirty="0"/>
              <a:t>ποιοί, </a:t>
            </a:r>
            <a:r>
              <a:rPr lang="ru-RU" i="1" dirty="0"/>
              <a:t>pacifici</a:t>
            </a:r>
            <a:r>
              <a:rPr lang="ru-RU" dirty="0"/>
              <a:t>), </a:t>
            </a:r>
            <a:r>
              <a:rPr lang="ru-RU" i="1" dirty="0"/>
              <a:t>ибо они будут наречены сынами Божиими</a:t>
            </a:r>
            <a:r>
              <a:rPr lang="ru-RU" dirty="0"/>
              <a:t> (υἱοὶ θεοῦ, </a:t>
            </a:r>
            <a:r>
              <a:rPr lang="ru-RU" i="1" dirty="0"/>
              <a:t>filii Dei</a:t>
            </a:r>
            <a:r>
              <a:rPr lang="ru-RU" dirty="0"/>
              <a:t>) (Мф. 5, 9). </a:t>
            </a:r>
            <a:endParaRPr lang="ru-RU" dirty="0" smtClean="0"/>
          </a:p>
          <a:p>
            <a:r>
              <a:rPr lang="ru-RU" dirty="0" smtClean="0"/>
              <a:t>Тот</a:t>
            </a:r>
            <a:r>
              <a:rPr lang="ru-RU" dirty="0"/>
              <a:t>, кто ныне – </a:t>
            </a:r>
            <a:r>
              <a:rPr lang="ru-RU" i="1" dirty="0"/>
              <a:t>сын мира</a:t>
            </a:r>
            <a:r>
              <a:rPr lang="ru-RU" dirty="0"/>
              <a:t> (</a:t>
            </a:r>
            <a:r>
              <a:rPr lang="ru-RU" dirty="0" err="1"/>
              <a:t>υἱòς</a:t>
            </a:r>
            <a:r>
              <a:rPr lang="ru-RU" dirty="0"/>
              <a:t> </a:t>
            </a:r>
            <a:r>
              <a:rPr lang="ru-RU" dirty="0" err="1"/>
              <a:t>εἰρήνης</a:t>
            </a:r>
            <a:r>
              <a:rPr lang="ru-RU" dirty="0"/>
              <a:t>, </a:t>
            </a:r>
            <a:r>
              <a:rPr lang="ru-RU" i="1" dirty="0" err="1"/>
              <a:t>filius</a:t>
            </a:r>
            <a:r>
              <a:rPr lang="ru-RU" i="1" dirty="0"/>
              <a:t> </a:t>
            </a:r>
            <a:r>
              <a:rPr lang="ru-RU" i="1" dirty="0" err="1"/>
              <a:t>pacis</a:t>
            </a:r>
            <a:r>
              <a:rPr lang="ru-RU" dirty="0"/>
              <a:t>) (</a:t>
            </a:r>
            <a:r>
              <a:rPr lang="ru-RU" dirty="0" err="1"/>
              <a:t>Лк</a:t>
            </a:r>
            <a:r>
              <a:rPr lang="ru-RU" dirty="0"/>
              <a:t>. 10, 6), отвергший путь </a:t>
            </a:r>
            <a:r>
              <a:rPr lang="ru-RU" i="1" dirty="0"/>
              <a:t>сынов противления</a:t>
            </a:r>
            <a:r>
              <a:rPr lang="ru-RU" dirty="0"/>
              <a:t> (</a:t>
            </a:r>
            <a:r>
              <a:rPr lang="ru-RU" dirty="0" err="1"/>
              <a:t>υἱοῖς</a:t>
            </a:r>
            <a:r>
              <a:rPr lang="ru-RU" dirty="0"/>
              <a:t> </a:t>
            </a:r>
            <a:r>
              <a:rPr lang="ru-RU" dirty="0" err="1"/>
              <a:t>τῆς</a:t>
            </a:r>
            <a:r>
              <a:rPr lang="ru-RU" dirty="0"/>
              <a:t> ἀπ</a:t>
            </a:r>
            <a:r>
              <a:rPr lang="ru-RU" dirty="0" err="1"/>
              <a:t>ειθεί</a:t>
            </a:r>
            <a:r>
              <a:rPr lang="ru-RU" dirty="0"/>
              <a:t>ας, </a:t>
            </a:r>
            <a:r>
              <a:rPr lang="ru-RU" i="1" dirty="0"/>
              <a:t>filios diffidentiae</a:t>
            </a:r>
            <a:r>
              <a:rPr lang="ru-RU" dirty="0"/>
              <a:t> ‑ Еф. 2, 2; 5, 6; Кол. 3, 6), тот – во времена, когда начнется метаистория, когда пройдет </a:t>
            </a:r>
            <a:r>
              <a:rPr lang="ru-RU" i="1" dirty="0"/>
              <a:t>образ мира сего</a:t>
            </a:r>
            <a:r>
              <a:rPr lang="ru-RU" dirty="0"/>
              <a:t>, – будет назван сыном Божиим. </a:t>
            </a:r>
            <a:endParaRPr lang="ru-RU" dirty="0" smtClean="0"/>
          </a:p>
          <a:p>
            <a:r>
              <a:rPr lang="ru-RU" dirty="0" smtClean="0"/>
              <a:t>Отсюда</a:t>
            </a:r>
            <a:r>
              <a:rPr lang="ru-RU" dirty="0"/>
              <a:t> – </a:t>
            </a:r>
            <a:r>
              <a:rPr lang="en-US" i="1" dirty="0"/>
              <a:t>modus vivendi</a:t>
            </a:r>
            <a:r>
              <a:rPr lang="ru-RU" dirty="0"/>
              <a:t> христианина, суть его нынешних отношений с Богом: Отцу – молитвенно </a:t>
            </a:r>
            <a:r>
              <a:rPr lang="ru-RU" dirty="0" err="1"/>
              <a:t>всыновляться</a:t>
            </a:r>
            <a:r>
              <a:rPr lang="ru-RU" dirty="0"/>
              <a:t>, Сыну – во Отце деятельно </a:t>
            </a:r>
            <a:r>
              <a:rPr lang="ru-RU" dirty="0" err="1"/>
              <a:t>убратовляться</a:t>
            </a:r>
            <a:r>
              <a:rPr lang="ru-RU" dirty="0"/>
              <a:t>, Духу Святому – во Отце и Сыне </a:t>
            </a:r>
            <a:r>
              <a:rPr lang="ru-RU" dirty="0" err="1"/>
              <a:t>сопричаствовать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758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Фундаментальные ценности</a:t>
            </a:r>
            <a:r>
              <a:rPr lang="ru-RU" b="1" dirty="0" smtClean="0"/>
              <a:t> (5)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</a:rPr>
              <a:t>6) </a:t>
            </a:r>
            <a:r>
              <a:rPr lang="ru-RU" sz="6000" i="1" dirty="0">
                <a:solidFill>
                  <a:srgbClr val="FF0000"/>
                </a:solidFill>
              </a:rPr>
              <a:t>Церковь </a:t>
            </a:r>
            <a:r>
              <a:rPr lang="ru-RU" sz="6000" dirty="0">
                <a:solidFill>
                  <a:srgbClr val="FF0000"/>
                </a:solidFill>
              </a:rPr>
              <a:t>как</a:t>
            </a:r>
            <a:r>
              <a:rPr lang="ru-RU" sz="6000" i="1" dirty="0">
                <a:solidFill>
                  <a:srgbClr val="FF0000"/>
                </a:solidFill>
              </a:rPr>
              <a:t> тело Христово </a:t>
            </a:r>
            <a:r>
              <a:rPr lang="ru-RU" sz="6000" dirty="0">
                <a:solidFill>
                  <a:srgbClr val="FF0000"/>
                </a:solidFill>
              </a:rPr>
              <a:t>(Кол. 1, 24; </a:t>
            </a:r>
            <a:r>
              <a:rPr lang="ru-RU" sz="6000" dirty="0" err="1">
                <a:solidFill>
                  <a:srgbClr val="FF0000"/>
                </a:solidFill>
              </a:rPr>
              <a:t>Еф</a:t>
            </a:r>
            <a:r>
              <a:rPr lang="ru-RU" sz="6000" dirty="0">
                <a:solidFill>
                  <a:srgbClr val="FF0000"/>
                </a:solidFill>
              </a:rPr>
              <a:t>. 1, 23; 3, 6; 4, 4)</a:t>
            </a:r>
            <a:r>
              <a:rPr lang="ru-RU" sz="6000" i="1" dirty="0">
                <a:solidFill>
                  <a:srgbClr val="FF0000"/>
                </a:solidFill>
              </a:rPr>
              <a:t>, </a:t>
            </a:r>
            <a:r>
              <a:rPr lang="ru-RU" sz="6000" dirty="0">
                <a:solidFill>
                  <a:srgbClr val="FF0000"/>
                </a:solidFill>
              </a:rPr>
              <a:t>как</a:t>
            </a:r>
            <a:r>
              <a:rPr lang="ru-RU" sz="6000" i="1" dirty="0">
                <a:solidFill>
                  <a:srgbClr val="FF0000"/>
                </a:solidFill>
              </a:rPr>
              <a:t> </a:t>
            </a:r>
            <a:r>
              <a:rPr lang="ru-RU" sz="6000" i="1" dirty="0" err="1">
                <a:solidFill>
                  <a:srgbClr val="FF0000"/>
                </a:solidFill>
              </a:rPr>
              <a:t>всеполнота</a:t>
            </a:r>
            <a:r>
              <a:rPr lang="ru-RU" sz="6000" i="1" dirty="0">
                <a:solidFill>
                  <a:srgbClr val="FF0000"/>
                </a:solidFill>
              </a:rPr>
              <a:t> </a:t>
            </a:r>
            <a:r>
              <a:rPr lang="ru-RU" sz="6000" dirty="0">
                <a:solidFill>
                  <a:srgbClr val="FF0000"/>
                </a:solidFill>
              </a:rPr>
              <a:t>(</a:t>
            </a:r>
            <a:r>
              <a:rPr lang="ru-RU" sz="6000" dirty="0" err="1">
                <a:solidFill>
                  <a:srgbClr val="FF0000"/>
                </a:solidFill>
              </a:rPr>
              <a:t>Еф</a:t>
            </a:r>
            <a:r>
              <a:rPr lang="ru-RU" sz="6000" dirty="0">
                <a:solidFill>
                  <a:srgbClr val="FF0000"/>
                </a:solidFill>
              </a:rPr>
              <a:t>. 1, 23)</a:t>
            </a:r>
            <a:r>
              <a:rPr lang="ru-RU" sz="6000" i="1" dirty="0">
                <a:solidFill>
                  <a:srgbClr val="FF0000"/>
                </a:solidFill>
              </a:rPr>
              <a:t>, </a:t>
            </a:r>
            <a:r>
              <a:rPr lang="ru-RU" sz="6000" dirty="0">
                <a:solidFill>
                  <a:srgbClr val="FF0000"/>
                </a:solidFill>
              </a:rPr>
              <a:t>как</a:t>
            </a:r>
            <a:r>
              <a:rPr lang="ru-RU" sz="6000" i="1" dirty="0">
                <a:solidFill>
                  <a:srgbClr val="FF0000"/>
                </a:solidFill>
              </a:rPr>
              <a:t> место непосредственного соединения Бога, человека и м</a:t>
            </a:r>
            <a:r>
              <a:rPr lang="en-US" sz="6000" i="1" dirty="0" err="1">
                <a:solidFill>
                  <a:srgbClr val="FF0000"/>
                </a:solidFill>
              </a:rPr>
              <a:t>i</a:t>
            </a:r>
            <a:r>
              <a:rPr lang="ru-RU" sz="6000" i="1" dirty="0" err="1">
                <a:solidFill>
                  <a:srgbClr val="FF0000"/>
                </a:solidFill>
              </a:rPr>
              <a:t>ра</a:t>
            </a:r>
            <a:r>
              <a:rPr lang="ru-RU" sz="6000" dirty="0">
                <a:solidFill>
                  <a:srgbClr val="FF0000"/>
                </a:solidFill>
              </a:rPr>
              <a:t>, где в сотворчестве Бога и человека в Таинствах и добродетелях реализуется потенциал </a:t>
            </a:r>
            <a:r>
              <a:rPr lang="ru-RU" sz="6000" dirty="0" err="1">
                <a:solidFill>
                  <a:srgbClr val="FF0000"/>
                </a:solidFill>
              </a:rPr>
              <a:t>Богосыновства</a:t>
            </a:r>
            <a:r>
              <a:rPr lang="ru-RU" sz="6000" dirty="0">
                <a:solidFill>
                  <a:srgbClr val="FF0000"/>
                </a:solidFill>
              </a:rPr>
              <a:t> путем </a:t>
            </a:r>
            <a:r>
              <a:rPr lang="ru-RU" sz="6000" dirty="0" err="1">
                <a:solidFill>
                  <a:srgbClr val="FF0000"/>
                </a:solidFill>
              </a:rPr>
              <a:t>обожения</a:t>
            </a:r>
            <a:r>
              <a:rPr lang="ru-RU" sz="6000" dirty="0">
                <a:solidFill>
                  <a:srgbClr val="FF0000"/>
                </a:solidFill>
              </a:rPr>
              <a:t> человека, где достигается искомая </a:t>
            </a:r>
            <a:r>
              <a:rPr lang="ru-RU" sz="6000" i="1" dirty="0">
                <a:solidFill>
                  <a:srgbClr val="FF0000"/>
                </a:solidFill>
              </a:rPr>
              <a:t>гармония в мире</a:t>
            </a:r>
            <a:r>
              <a:rPr lang="ru-RU" sz="6000" dirty="0">
                <a:solidFill>
                  <a:srgbClr val="FF0000"/>
                </a:solidFill>
              </a:rPr>
              <a:t> путем исправления падшего м</a:t>
            </a:r>
            <a:r>
              <a:rPr lang="en-US" sz="6000" dirty="0" err="1">
                <a:solidFill>
                  <a:srgbClr val="FF0000"/>
                </a:solidFill>
              </a:rPr>
              <a:t>i</a:t>
            </a:r>
            <a:r>
              <a:rPr lang="ru-RU" sz="6000" dirty="0" err="1">
                <a:solidFill>
                  <a:srgbClr val="FF0000"/>
                </a:solidFill>
              </a:rPr>
              <a:t>ра</a:t>
            </a:r>
            <a:r>
              <a:rPr lang="ru-RU" sz="6000" dirty="0">
                <a:solidFill>
                  <a:srgbClr val="FF0000"/>
                </a:solidFill>
              </a:rPr>
              <a:t>. </a:t>
            </a:r>
            <a:endParaRPr lang="ru-RU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Христианский универсализм</a:t>
            </a:r>
            <a:endParaRPr lang="ru-RU" sz="7200" dirty="0">
              <a:solidFill>
                <a:srgbClr val="FF0000"/>
              </a:solidFill>
            </a:endParaRPr>
          </a:p>
          <a:p>
            <a:r>
              <a:rPr lang="ru-RU" sz="6000" dirty="0"/>
              <a:t>Человек сотворен как существо социальное. «Человек по природе – животное стадное и общественное. Никто один не достаточен для себя во всем», ‑ утверждает Немезий </a:t>
            </a:r>
            <a:r>
              <a:rPr lang="ru-RU" sz="6000" dirty="0" err="1"/>
              <a:t>Эмесский</a:t>
            </a:r>
            <a:r>
              <a:rPr lang="ru-RU" sz="6000" dirty="0"/>
              <a:t> в трактате «О природе человека» (ср.: </a:t>
            </a:r>
            <a:r>
              <a:rPr lang="en-US" sz="6000" i="1" dirty="0"/>
              <a:t>Aug</a:t>
            </a:r>
            <a:r>
              <a:rPr lang="ru-RU" sz="6000" dirty="0"/>
              <a:t>. </a:t>
            </a:r>
            <a:r>
              <a:rPr lang="en-US" sz="6000" dirty="0"/>
              <a:t>De civ</a:t>
            </a:r>
            <a:r>
              <a:rPr lang="ru-RU" sz="6000" dirty="0"/>
              <a:t>. </a:t>
            </a:r>
            <a:r>
              <a:rPr lang="en-US" sz="6000" dirty="0"/>
              <a:t>Dei</a:t>
            </a:r>
            <a:r>
              <a:rPr lang="ru-RU" sz="6000" dirty="0"/>
              <a:t>. </a:t>
            </a:r>
            <a:r>
              <a:rPr lang="en-US" sz="6000" dirty="0"/>
              <a:t>XIX</a:t>
            </a:r>
            <a:r>
              <a:rPr lang="ru-RU" sz="6000" dirty="0"/>
              <a:t>, 5). Эта социальность реализуется в теле Церкви, которая, в тенденции, призвана включить в себя весь м</a:t>
            </a:r>
            <a:r>
              <a:rPr lang="en-US" sz="6000" dirty="0" err="1"/>
              <a:t>i</a:t>
            </a:r>
            <a:r>
              <a:rPr lang="ru-RU" sz="6000" dirty="0"/>
              <a:t>р, организовав в нем духовные и социальные связи на основе принципов христианского вероучения.</a:t>
            </a:r>
          </a:p>
          <a:p>
            <a:r>
              <a:rPr lang="ru-RU" sz="6000" dirty="0"/>
              <a:t>Поэтому и сама Церковь не может существовать в </a:t>
            </a:r>
            <a:r>
              <a:rPr lang="ru-RU" sz="6000" dirty="0" err="1"/>
              <a:t>десоциализированной</a:t>
            </a:r>
            <a:r>
              <a:rPr lang="ru-RU" sz="6000" dirty="0"/>
              <a:t>, социально дискретной, фрагментированной среде (как «частное дело каждого»). Ее деятельность – это деятельность по </a:t>
            </a:r>
            <a:r>
              <a:rPr lang="ru-RU" sz="6000" dirty="0" err="1"/>
              <a:t>ресоциализации</a:t>
            </a:r>
            <a:r>
              <a:rPr lang="ru-RU" sz="6000" dirty="0"/>
              <a:t> фрагментированного общества.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</a:rPr>
              <a:t>Церковь, таким образом, становится </a:t>
            </a:r>
            <a:r>
              <a:rPr lang="ru-RU" sz="6000" i="1" dirty="0">
                <a:solidFill>
                  <a:srgbClr val="FF0000"/>
                </a:solidFill>
              </a:rPr>
              <a:t>образцом социальности</a:t>
            </a:r>
            <a:r>
              <a:rPr lang="ru-RU" sz="6000" dirty="0">
                <a:solidFill>
                  <a:srgbClr val="FF0000"/>
                </a:solidFill>
              </a:rPr>
              <a:t> (идеальный социум, вмещенный в бессмертное тело Христово и </a:t>
            </a:r>
            <a:r>
              <a:rPr lang="ru-RU" sz="6000" dirty="0" err="1">
                <a:solidFill>
                  <a:srgbClr val="FF0000"/>
                </a:solidFill>
              </a:rPr>
              <a:t>совечный</a:t>
            </a:r>
            <a:r>
              <a:rPr lang="ru-RU" sz="6000" dirty="0">
                <a:solidFill>
                  <a:srgbClr val="FF0000"/>
                </a:solidFill>
              </a:rPr>
              <a:t> ему).</a:t>
            </a:r>
          </a:p>
          <a:p>
            <a:r>
              <a:rPr lang="ru-RU" sz="6000" dirty="0" smtClean="0"/>
              <a:t>Церковь</a:t>
            </a:r>
            <a:r>
              <a:rPr lang="ru-RU" sz="6000" dirty="0"/>
              <a:t> – не просто некий социальный институт, где объективируется спасительный </a:t>
            </a:r>
            <a:r>
              <a:rPr lang="ru-RU" sz="6000" dirty="0" err="1"/>
              <a:t>обоживающий</a:t>
            </a:r>
            <a:r>
              <a:rPr lang="ru-RU" sz="6000" dirty="0"/>
              <a:t> потенциал встречи Бога и человека. В Церкви осуществляются мистические отношения, о существе которых апостол (предварительно в виде намека и образа сравнивший их с отношениями супружества у людей, в котором </a:t>
            </a:r>
            <a:r>
              <a:rPr lang="ru-RU" sz="6000" i="1" dirty="0"/>
              <a:t>будут двое одна плоть</a:t>
            </a:r>
            <a:r>
              <a:rPr lang="ru-RU" sz="6000" dirty="0"/>
              <a:t> – см.: </a:t>
            </a:r>
            <a:r>
              <a:rPr lang="ru-RU" sz="6000" dirty="0" err="1"/>
              <a:t>Еф</a:t>
            </a:r>
            <a:r>
              <a:rPr lang="ru-RU" sz="6000" dirty="0"/>
              <a:t>. 5, 22-31) предпочитает не высказывать формального суждения, ограничившись почтительной констатацией: </a:t>
            </a:r>
            <a:r>
              <a:rPr lang="ru-RU" sz="6000" i="1" dirty="0"/>
              <a:t>Тайна </a:t>
            </a:r>
            <a:r>
              <a:rPr lang="ru-RU" sz="6000" dirty="0"/>
              <a:t>(</a:t>
            </a:r>
            <a:r>
              <a:rPr lang="ru-RU" sz="6000" dirty="0" err="1"/>
              <a:t>τò</a:t>
            </a:r>
            <a:r>
              <a:rPr lang="ru-RU" sz="6000" dirty="0"/>
              <a:t> </a:t>
            </a:r>
            <a:r>
              <a:rPr lang="ru-RU" sz="6000" dirty="0" err="1"/>
              <a:t>μυστήριον</a:t>
            </a:r>
            <a:r>
              <a:rPr lang="ru-RU" sz="6000" dirty="0"/>
              <a:t>) </a:t>
            </a:r>
            <a:r>
              <a:rPr lang="ru-RU" sz="6000" i="1" dirty="0"/>
              <a:t>сия велика; я говорю по отношению ко Христу и к Церкви</a:t>
            </a:r>
            <a:r>
              <a:rPr lang="ru-RU" sz="6000" dirty="0"/>
              <a:t> (</a:t>
            </a:r>
            <a:r>
              <a:rPr lang="ru-RU" sz="6000" dirty="0" err="1"/>
              <a:t>Еф</a:t>
            </a:r>
            <a:r>
              <a:rPr lang="ru-RU" sz="6000" dirty="0"/>
              <a:t>. 5, 32). </a:t>
            </a:r>
          </a:p>
          <a:p>
            <a:r>
              <a:rPr lang="ru-RU" sz="6000" dirty="0"/>
              <a:t>Именно эти мистические отношения служат основой Церкви и определяют церковное самосознание. Без них Церковь перестает быть Богочеловеческим организмом, вырождается (во внешнем восприятии) в заурядный социально-экономический феномен типа корпорации или некоммерческой организации – стандартный субъект системы государственного управления. 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FF0000"/>
                </a:solidFill>
              </a:rPr>
              <a:t>Исчезновение мистического восприятия Церкви в мировоззренческой системе ее членов приводит к самоуничтожению </a:t>
            </a:r>
            <a:r>
              <a:rPr lang="ru-RU" sz="6000" dirty="0" smtClean="0">
                <a:solidFill>
                  <a:srgbClr val="FF0000"/>
                </a:solidFill>
              </a:rPr>
              <a:t>христианской </a:t>
            </a:r>
            <a:r>
              <a:rPr lang="ru-RU" sz="6000" dirty="0">
                <a:solidFill>
                  <a:srgbClr val="FF0000"/>
                </a:solidFill>
              </a:rPr>
              <a:t>цивилизации.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235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Фундаментальные ценности</a:t>
            </a:r>
            <a:r>
              <a:rPr lang="ru-RU" b="1" dirty="0" smtClean="0"/>
              <a:t> (6)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solidFill>
                  <a:srgbClr val="FF0000"/>
                </a:solidFill>
              </a:rPr>
              <a:t>7) </a:t>
            </a:r>
            <a:r>
              <a:rPr lang="ru-RU" sz="3400" i="1" dirty="0">
                <a:solidFill>
                  <a:srgbClr val="FF0000"/>
                </a:solidFill>
              </a:rPr>
              <a:t>Спасение</a:t>
            </a:r>
            <a:r>
              <a:rPr lang="ru-RU" sz="3400" dirty="0">
                <a:solidFill>
                  <a:srgbClr val="FF0000"/>
                </a:solidFill>
              </a:rPr>
              <a:t> </a:t>
            </a:r>
            <a:r>
              <a:rPr lang="ru-RU" sz="3400" i="1" dirty="0">
                <a:solidFill>
                  <a:srgbClr val="FF0000"/>
                </a:solidFill>
              </a:rPr>
              <a:t>как цель существования</a:t>
            </a:r>
            <a:r>
              <a:rPr lang="ru-RU" sz="3400" dirty="0">
                <a:solidFill>
                  <a:srgbClr val="FF0000"/>
                </a:solidFill>
              </a:rPr>
              <a:t> индивидуума и всего человечества в целом и </a:t>
            </a:r>
            <a:r>
              <a:rPr lang="ru-RU" sz="3400" i="1" dirty="0">
                <a:solidFill>
                  <a:srgbClr val="FF0000"/>
                </a:solidFill>
              </a:rPr>
              <a:t>как совместное Богочеловеческое действие</a:t>
            </a:r>
            <a:r>
              <a:rPr lang="ru-RU" sz="3400" dirty="0">
                <a:solidFill>
                  <a:srgbClr val="FF0000"/>
                </a:solidFill>
              </a:rPr>
              <a:t>. </a:t>
            </a:r>
          </a:p>
          <a:p>
            <a:r>
              <a:rPr lang="ru-RU" dirty="0" smtClean="0"/>
              <a:t>Спасение </a:t>
            </a:r>
            <a:r>
              <a:rPr lang="ru-RU" dirty="0"/>
              <a:t>исключительно </a:t>
            </a:r>
            <a:r>
              <a:rPr lang="ru-RU" dirty="0">
                <a:solidFill>
                  <a:srgbClr val="FF0000"/>
                </a:solidFill>
              </a:rPr>
              <a:t>индивидуально</a:t>
            </a:r>
            <a:r>
              <a:rPr lang="ru-RU" dirty="0"/>
              <a:t>, «бригадный метод» здесь </a:t>
            </a:r>
            <a:r>
              <a:rPr lang="ru-RU" dirty="0" smtClean="0"/>
              <a:t>невозможен, </a:t>
            </a:r>
            <a:r>
              <a:rPr lang="ru-RU" dirty="0"/>
              <a:t>но достигается оно социально, в рамках некоего общества, образующего тело Христово, Церковь. «Никто не спасается сам. Каждый спасается с помощью </a:t>
            </a:r>
            <a:r>
              <a:rPr lang="ru-RU" dirty="0" smtClean="0"/>
              <a:t>ближних»,</a:t>
            </a:r>
            <a:r>
              <a:rPr lang="ru-RU" dirty="0"/>
              <a:t> ‑ пишет </a:t>
            </a:r>
            <a:r>
              <a:rPr lang="ru-RU" dirty="0" err="1"/>
              <a:t>Иустин</a:t>
            </a:r>
            <a:r>
              <a:rPr lang="ru-RU" dirty="0"/>
              <a:t> (Попович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Таким </a:t>
            </a:r>
            <a:r>
              <a:rPr lang="ru-RU" dirty="0"/>
              <a:t>образом, процесс спасения подразумевает двоякого рода </a:t>
            </a:r>
            <a:r>
              <a:rPr lang="ru-RU" dirty="0">
                <a:solidFill>
                  <a:srgbClr val="FF0000"/>
                </a:solidFill>
              </a:rPr>
              <a:t>социальность</a:t>
            </a:r>
            <a:r>
              <a:rPr lang="ru-RU" dirty="0"/>
              <a:t>: индивидуально-коллективное взаимодействие людей внутри Церкви а) между собой и б) с Богом. </a:t>
            </a:r>
          </a:p>
          <a:p>
            <a:r>
              <a:rPr lang="ru-RU" dirty="0"/>
              <a:t>Отсюда – исключительная ценность </a:t>
            </a:r>
            <a:r>
              <a:rPr lang="ru-RU" dirty="0">
                <a:solidFill>
                  <a:srgbClr val="FF0000"/>
                </a:solidFill>
              </a:rPr>
              <a:t>Церкви как социума</a:t>
            </a:r>
            <a:r>
              <a:rPr lang="ru-RU" dirty="0"/>
              <a:t>, дающего необходимые инструменты для спасения (</a:t>
            </a:r>
            <a:r>
              <a:rPr lang="ru-RU" dirty="0" err="1"/>
              <a:t>тáинственная</a:t>
            </a:r>
            <a:r>
              <a:rPr lang="ru-RU" dirty="0"/>
              <a:t> жизнь Церкви, ее социальная активность как возможность реализации в общественном масштабе индивидуальных добродетелей).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290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30425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II.</a:t>
            </a:r>
            <a:r>
              <a:rPr lang="ru-RU" sz="4000" b="1" dirty="0" smtClean="0"/>
              <a:t> </a:t>
            </a:r>
            <a:r>
              <a:rPr lang="ru-RU" sz="4000" b="1" i="1" dirty="0" smtClean="0"/>
              <a:t>Инструментальные ценности</a:t>
            </a:r>
            <a:r>
              <a:rPr lang="ru-RU" sz="4000" b="1" dirty="0" smtClean="0"/>
              <a:t>, </a:t>
            </a:r>
            <a:br>
              <a:rPr lang="ru-RU" sz="4000" b="1" dirty="0" smtClean="0"/>
            </a:br>
            <a:r>
              <a:rPr lang="ru-RU" sz="2800" b="1" dirty="0" smtClean="0"/>
              <a:t>служащие </a:t>
            </a:r>
            <a:r>
              <a:rPr lang="ru-RU" sz="2800" b="1" dirty="0"/>
              <a:t>для максимально полной реализации фундаментальных </a:t>
            </a:r>
            <a:r>
              <a:rPr lang="ru-RU" sz="2800" b="1" dirty="0" smtClean="0"/>
              <a:t>ценностей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278727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Инструментальные ценности </a:t>
            </a:r>
            <a:r>
              <a:rPr lang="ru-RU" b="1" dirty="0" smtClean="0"/>
              <a:t>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1) Ценность жизни вечной подразумевает и </a:t>
            </a:r>
            <a:r>
              <a:rPr lang="ru-RU" i="1" dirty="0">
                <a:solidFill>
                  <a:srgbClr val="FF0000"/>
                </a:solidFill>
              </a:rPr>
              <a:t>ценность жизни временной</a:t>
            </a:r>
            <a:r>
              <a:rPr lang="ru-RU" dirty="0">
                <a:solidFill>
                  <a:srgbClr val="FF0000"/>
                </a:solidFill>
              </a:rPr>
              <a:t>, жизни в этом м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ре.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Эта </a:t>
            </a:r>
            <a:r>
              <a:rPr lang="ru-RU" dirty="0"/>
              <a:t>жизнь – начало индивидуальной вечности, вечности каждого человека в отдельности. </a:t>
            </a:r>
            <a:endParaRPr lang="ru-RU" dirty="0" smtClean="0"/>
          </a:p>
          <a:p>
            <a:r>
              <a:rPr lang="ru-RU" dirty="0" smtClean="0"/>
              <a:t>Стать </a:t>
            </a:r>
            <a:r>
              <a:rPr lang="ru-RU" dirty="0"/>
              <a:t>таким началом она может только в том случае, если человек руководствуется базовыми христианскими ценностями, избрав их своей свободной волей и свободно, без принуждения подчиняя им всё течение своей жизни.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2) Ценность человека подразумевает необходимость индивидуального качественного совершенствования через упражнение в </a:t>
            </a:r>
            <a:r>
              <a:rPr lang="ru-RU" i="1" dirty="0">
                <a:solidFill>
                  <a:srgbClr val="FF0000"/>
                </a:solidFill>
              </a:rPr>
              <a:t>добродетели</a:t>
            </a:r>
            <a:r>
              <a:rPr lang="ru-RU" dirty="0">
                <a:solidFill>
                  <a:srgbClr val="FF0000"/>
                </a:solidFill>
              </a:rPr>
              <a:t> (вера, надежда, любовь и проч.).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Добродетели</a:t>
            </a:r>
            <a:r>
              <a:rPr lang="ru-RU" dirty="0"/>
              <a:t> – обильные дары Божии (</a:t>
            </a:r>
            <a:r>
              <a:rPr lang="ru-RU" i="1" dirty="0"/>
              <a:t>не мерою дает Бог Духа</a:t>
            </a:r>
            <a:r>
              <a:rPr lang="ru-RU" dirty="0"/>
              <a:t> – Ин. 3, 34), даваемые людям для сознательного и свободного использования в целях достижения </a:t>
            </a:r>
            <a:r>
              <a:rPr lang="ru-RU" dirty="0" err="1"/>
              <a:t>обожения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62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Инструментальные ценности </a:t>
            </a:r>
            <a:r>
              <a:rPr lang="ru-RU" b="1" dirty="0" smtClean="0"/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800" dirty="0">
                <a:solidFill>
                  <a:srgbClr val="FF0000"/>
                </a:solidFill>
              </a:rPr>
              <a:t>3) Ценность спасения как цели развития человечества определяет наличие </a:t>
            </a:r>
            <a:r>
              <a:rPr lang="ru-RU" sz="3800" i="1" dirty="0">
                <a:solidFill>
                  <a:srgbClr val="FF0000"/>
                </a:solidFill>
              </a:rPr>
              <a:t>догматических и литургических ценностей</a:t>
            </a:r>
            <a:r>
              <a:rPr lang="ru-RU" sz="3800" dirty="0">
                <a:solidFill>
                  <a:srgbClr val="FF0000"/>
                </a:solidFill>
              </a:rPr>
              <a:t> – поскольку спасение возможно только на </a:t>
            </a:r>
            <a:r>
              <a:rPr lang="ru-RU" sz="3800" i="1" dirty="0">
                <a:solidFill>
                  <a:srgbClr val="FF0000"/>
                </a:solidFill>
              </a:rPr>
              <a:t>правом</a:t>
            </a:r>
            <a:r>
              <a:rPr lang="ru-RU" sz="3800" dirty="0">
                <a:solidFill>
                  <a:srgbClr val="FF0000"/>
                </a:solidFill>
              </a:rPr>
              <a:t> пути, только для тех, кто «</a:t>
            </a:r>
            <a:r>
              <a:rPr lang="ru-RU" sz="3800" dirty="0" err="1">
                <a:solidFill>
                  <a:srgbClr val="FF0000"/>
                </a:solidFill>
              </a:rPr>
              <a:t>православно</a:t>
            </a:r>
            <a:r>
              <a:rPr lang="ru-RU" sz="3800" dirty="0">
                <a:solidFill>
                  <a:srgbClr val="FF0000"/>
                </a:solidFill>
              </a:rPr>
              <a:t> величает» то, что свято – то, к чему </a:t>
            </a:r>
            <a:r>
              <a:rPr lang="ru-RU" sz="3800" dirty="0" err="1">
                <a:solidFill>
                  <a:srgbClr val="FF0000"/>
                </a:solidFill>
              </a:rPr>
              <a:t>дóлжно</a:t>
            </a:r>
            <a:r>
              <a:rPr lang="ru-RU" sz="3800" dirty="0">
                <a:solidFill>
                  <a:srgbClr val="FF0000"/>
                </a:solidFill>
              </a:rPr>
              <a:t> стремится, чего </a:t>
            </a:r>
            <a:r>
              <a:rPr lang="ru-RU" sz="3800" dirty="0" err="1">
                <a:solidFill>
                  <a:srgbClr val="FF0000"/>
                </a:solidFill>
              </a:rPr>
              <a:t>дóлжно</a:t>
            </a:r>
            <a:r>
              <a:rPr lang="ru-RU" sz="3800" dirty="0">
                <a:solidFill>
                  <a:srgbClr val="FF0000"/>
                </a:solidFill>
              </a:rPr>
              <a:t> достигнуть, с чем </a:t>
            </a:r>
            <a:r>
              <a:rPr lang="ru-RU" sz="3800" dirty="0" err="1">
                <a:solidFill>
                  <a:srgbClr val="FF0000"/>
                </a:solidFill>
              </a:rPr>
              <a:t>дóлжно</a:t>
            </a:r>
            <a:r>
              <a:rPr lang="ru-RU" sz="3800" dirty="0">
                <a:solidFill>
                  <a:srgbClr val="FF0000"/>
                </a:solidFill>
              </a:rPr>
              <a:t> соединиться, чтобы осуществить предназначение человека. </a:t>
            </a:r>
          </a:p>
          <a:p>
            <a:pPr marL="0" indent="0" algn="ctr">
              <a:buNone/>
            </a:pPr>
            <a:r>
              <a:rPr lang="ru-RU" sz="3400" b="1" dirty="0"/>
              <a:t>Вера, согласно христианскому </a:t>
            </a:r>
            <a:r>
              <a:rPr lang="ru-RU" sz="3400" b="1" dirty="0" smtClean="0"/>
              <a:t>учению,</a:t>
            </a:r>
            <a:r>
              <a:rPr lang="ru-RU" sz="3400" b="1" dirty="0"/>
              <a:t> – это </a:t>
            </a:r>
            <a:r>
              <a:rPr lang="ru-RU" sz="3400" b="1" i="1" dirty="0"/>
              <a:t>особый род знания</a:t>
            </a:r>
            <a:r>
              <a:rPr lang="ru-RU" sz="3400" b="1" dirty="0"/>
              <a:t>, православная (ортодоксальная) вера – это правильное знание, истина. </a:t>
            </a:r>
          </a:p>
          <a:p>
            <a:pPr marL="0" indent="0" algn="ctr">
              <a:buNone/>
            </a:pPr>
            <a:r>
              <a:rPr lang="ru-RU" sz="3400" b="1" dirty="0"/>
              <a:t>Догматические и литургические ценности – это </a:t>
            </a:r>
            <a:r>
              <a:rPr lang="ru-RU" sz="3400" b="1" i="1" dirty="0"/>
              <a:t>способ верификации и манифестации</a:t>
            </a:r>
            <a:r>
              <a:rPr lang="ru-RU" sz="3400" b="1" dirty="0"/>
              <a:t> веры. </a:t>
            </a:r>
          </a:p>
          <a:p>
            <a:r>
              <a:rPr lang="ru-RU" dirty="0"/>
              <a:t>Должным образом подтвержденная и проявленная вера приводит к реализации возможности личного спасения, поскольку спасение – не дело эмоций или догадок, это – путь знания (</a:t>
            </a:r>
            <a:r>
              <a:rPr lang="ru-RU" i="1" dirty="0" err="1"/>
              <a:t>кáк</a:t>
            </a:r>
            <a:r>
              <a:rPr lang="ru-RU" dirty="0"/>
              <a:t> и </a:t>
            </a:r>
            <a:r>
              <a:rPr lang="ru-RU" i="1" dirty="0" err="1"/>
              <a:t>чтó</a:t>
            </a:r>
            <a:r>
              <a:rPr lang="ru-RU" i="1" dirty="0"/>
              <a:t> именно</a:t>
            </a:r>
            <a:r>
              <a:rPr lang="ru-RU" dirty="0"/>
              <a:t> следует делать, </a:t>
            </a:r>
            <a:r>
              <a:rPr lang="ru-RU" i="1" dirty="0" err="1"/>
              <a:t>чтó</a:t>
            </a:r>
            <a:r>
              <a:rPr lang="ru-RU" i="1" dirty="0"/>
              <a:t> именно</a:t>
            </a:r>
            <a:r>
              <a:rPr lang="ru-RU" dirty="0"/>
              <a:t> значимо, а чем можно пренебречь). </a:t>
            </a:r>
            <a:endParaRPr lang="ru-RU" dirty="0" smtClean="0"/>
          </a:p>
          <a:p>
            <a:r>
              <a:rPr lang="ru-RU" dirty="0" smtClean="0"/>
              <a:t>Спасение</a:t>
            </a:r>
            <a:r>
              <a:rPr lang="ru-RU" dirty="0"/>
              <a:t> – дело слишком важное (единственно важное!), чтобы ставить его в зависимость от каких бы то ни было случайностей. </a:t>
            </a:r>
            <a:r>
              <a:rPr lang="ru-RU" dirty="0" smtClean="0"/>
              <a:t>Отсюда</a:t>
            </a:r>
            <a:r>
              <a:rPr lang="ru-RU" dirty="0"/>
              <a:t> – значимость догмата (</a:t>
            </a:r>
            <a:r>
              <a:rPr lang="ru-RU" i="1" dirty="0" err="1"/>
              <a:t>чтó</a:t>
            </a:r>
            <a:r>
              <a:rPr lang="ru-RU" i="1" dirty="0"/>
              <a:t> именно</a:t>
            </a:r>
            <a:r>
              <a:rPr lang="ru-RU" dirty="0"/>
              <a:t>: во что следует верить, чтобы спастись) и богослужения как социального явления, общественного служения (</a:t>
            </a:r>
            <a:r>
              <a:rPr lang="ru-RU" i="1" dirty="0" err="1"/>
              <a:t>кáк</a:t>
            </a:r>
            <a:r>
              <a:rPr lang="ru-RU" dirty="0"/>
              <a:t> </a:t>
            </a:r>
            <a:r>
              <a:rPr lang="ru-RU" i="1" dirty="0"/>
              <a:t>именно</a:t>
            </a:r>
            <a:r>
              <a:rPr lang="ru-RU" dirty="0"/>
              <a:t>: как следует поступать, чтобы следовать догматическим истинам и таким образом спастись).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7975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Инструментальные ценности </a:t>
            </a:r>
            <a:r>
              <a:rPr lang="ru-RU" b="1" dirty="0" smtClean="0"/>
              <a:t>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4) Ценность человека и Церкви приводят к восприятию</a:t>
            </a:r>
            <a:r>
              <a:rPr lang="ru-RU" i="1" dirty="0">
                <a:solidFill>
                  <a:srgbClr val="FF0000"/>
                </a:solidFill>
              </a:rPr>
              <a:t> общества как самостоятельной </a:t>
            </a:r>
            <a:r>
              <a:rPr lang="ru-RU" i="1" dirty="0" smtClean="0">
                <a:solidFill>
                  <a:srgbClr val="FF0000"/>
                </a:solidFill>
              </a:rPr>
              <a:t>ценности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Общество: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 выражает общественную природу человека, которой он наделен в процессе Творения,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 являет собой (в потенциале) проекцию Церкви на весь социум, который (в силу того, что Церковь – не просто общество, но – тело Христово) становится </a:t>
            </a:r>
            <a:r>
              <a:rPr lang="ru-RU" i="1" dirty="0" err="1"/>
              <a:t>охристовленным</a:t>
            </a:r>
            <a:r>
              <a:rPr lang="ru-RU" i="1" dirty="0"/>
              <a:t> </a:t>
            </a:r>
            <a:r>
              <a:rPr lang="ru-RU" dirty="0"/>
              <a:t>обществом.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55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Церковь как объект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исторического </a:t>
            </a:r>
            <a:r>
              <a:rPr lang="ru-RU" b="1" dirty="0"/>
              <a:t>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В качестве </a:t>
            </a:r>
            <a:r>
              <a:rPr lang="ru-RU" i="1" dirty="0"/>
              <a:t>объекта </a:t>
            </a:r>
            <a:r>
              <a:rPr lang="ru-RU" dirty="0"/>
              <a:t>исторического исследования Церковь выступает как </a:t>
            </a:r>
            <a:r>
              <a:rPr lang="ru-RU" i="1" dirty="0"/>
              <a:t>социальное явление</a:t>
            </a:r>
            <a:r>
              <a:rPr lang="ru-RU" dirty="0"/>
              <a:t>, связанное </a:t>
            </a:r>
            <a:r>
              <a:rPr lang="ru-RU" i="1" dirty="0"/>
              <a:t>исключительно с христианством</a:t>
            </a:r>
            <a:r>
              <a:rPr lang="ru-RU" dirty="0"/>
              <a:t>, и представляет собой </a:t>
            </a:r>
            <a:r>
              <a:rPr lang="ru-RU" i="1" dirty="0"/>
              <a:t>общественный институт (подсистему) в форме централизованного религиозного объединения</a:t>
            </a:r>
            <a:r>
              <a:rPr lang="ru-RU" dirty="0"/>
              <a:t>, которое: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претендует в своем учении на трансцендентность происхождения, мистический характер развития и на метаисторическую и метафизическую перспективу (</a:t>
            </a:r>
            <a:r>
              <a:rPr lang="ru-RU" b="1" i="1" dirty="0"/>
              <a:t>онтологическая характеристика</a:t>
            </a:r>
            <a:r>
              <a:rPr lang="ru-RU" dirty="0"/>
              <a:t>);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формирует общность верующих на основе конкретной системы религиозного вероучения ‑ христианского вероучения (</a:t>
            </a:r>
            <a:r>
              <a:rPr lang="ru-RU" b="1" i="1" dirty="0"/>
              <a:t>идеологическая</a:t>
            </a:r>
            <a:r>
              <a:rPr lang="ru-RU" dirty="0"/>
              <a:t>, или </a:t>
            </a:r>
            <a:r>
              <a:rPr lang="ru-RU" b="1" i="1" dirty="0" err="1"/>
              <a:t>вероучительная</a:t>
            </a:r>
            <a:r>
              <a:rPr lang="ru-RU" b="1" i="1" dirty="0"/>
              <a:t> характеристика</a:t>
            </a:r>
            <a:r>
              <a:rPr lang="ru-RU" dirty="0"/>
              <a:t>); 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руководствуется в своей деятельности закрепленными исторической традицией правилами отправления религиозной практики (</a:t>
            </a:r>
            <a:r>
              <a:rPr lang="ru-RU" i="1" dirty="0"/>
              <a:t>культа</a:t>
            </a:r>
            <a:r>
              <a:rPr lang="ru-RU" dirty="0"/>
              <a:t>) (</a:t>
            </a:r>
            <a:r>
              <a:rPr lang="ru-RU" b="1" i="1" dirty="0"/>
              <a:t>религиозно-практическая характеристика</a:t>
            </a:r>
            <a:r>
              <a:rPr lang="ru-RU" dirty="0"/>
              <a:t>);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обладает установленной в соответствии с исторической традицией иерархической организационной структурой (</a:t>
            </a:r>
            <a:r>
              <a:rPr lang="ru-RU" b="1" i="1" dirty="0"/>
              <a:t>организационная характеристика</a:t>
            </a:r>
            <a:r>
              <a:rPr lang="ru-RU" dirty="0"/>
              <a:t>);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самоуправляется на основе исторически закрепленных правил (</a:t>
            </a:r>
            <a:r>
              <a:rPr lang="ru-RU" i="1" dirty="0" err="1"/>
              <a:t>кано́нов</a:t>
            </a:r>
            <a:r>
              <a:rPr lang="ru-RU" dirty="0"/>
              <a:t>) общественного поведения внутри объединения и в его взаимоотношениях с обществом и государством (</a:t>
            </a:r>
            <a:r>
              <a:rPr lang="ru-RU" b="1" i="1" dirty="0"/>
              <a:t>организационно</a:t>
            </a:r>
            <a:r>
              <a:rPr lang="ru-RU" b="1" dirty="0"/>
              <a:t>-</a:t>
            </a:r>
            <a:r>
              <a:rPr lang="ru-RU" b="1" i="1" dirty="0"/>
              <a:t>юридическая характеристика</a:t>
            </a:r>
            <a:r>
              <a:rPr lang="ru-RU" dirty="0"/>
              <a:t>);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преследует цели индивидуального и публичного исповедания и распространения христианского вероучения, а также осуществления хозяйственной деятельности, необходимой для поддержания жизнеобеспечения Церкви в целом и входящих в ее состав организаций (общин) верующих (</a:t>
            </a:r>
            <a:r>
              <a:rPr lang="ru-RU" b="1" i="1" dirty="0"/>
              <a:t>религиозно</a:t>
            </a:r>
            <a:r>
              <a:rPr lang="ru-RU" b="1" dirty="0"/>
              <a:t>-</a:t>
            </a:r>
            <a:r>
              <a:rPr lang="ru-RU" dirty="0"/>
              <a:t> и </a:t>
            </a:r>
            <a:r>
              <a:rPr lang="ru-RU" b="1" i="1" dirty="0"/>
              <a:t>хозяйственно</a:t>
            </a:r>
            <a:r>
              <a:rPr lang="ru-RU" b="1" dirty="0"/>
              <a:t>-</a:t>
            </a:r>
            <a:r>
              <a:rPr lang="ru-RU" b="1" i="1" dirty="0"/>
              <a:t>телеологическая характеристика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0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Инструментальные ценности </a:t>
            </a:r>
            <a:r>
              <a:rPr lang="ru-RU" b="1" dirty="0" smtClean="0"/>
              <a:t>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5) Ценность человека и Церкви, предназначенных к всецелому спасению, подразумевает необходимость </a:t>
            </a:r>
            <a:r>
              <a:rPr lang="ru-RU" i="1" dirty="0"/>
              <a:t>социального совершенствования человека</a:t>
            </a:r>
            <a:r>
              <a:rPr lang="ru-RU" dirty="0"/>
              <a:t> во взаимодействии с другими личностями. </a:t>
            </a:r>
            <a:endParaRPr lang="ru-RU" dirty="0" smtClean="0"/>
          </a:p>
          <a:p>
            <a:pPr marL="0" indent="0">
              <a:buNone/>
            </a:pPr>
            <a:r>
              <a:rPr lang="ru-RU" sz="5100" dirty="0" smtClean="0"/>
              <a:t>Отсюда </a:t>
            </a:r>
            <a:r>
              <a:rPr lang="ru-RU" sz="5100" dirty="0"/>
              <a:t>возникают </a:t>
            </a:r>
            <a:r>
              <a:rPr lang="ru-RU" sz="5100" dirty="0">
                <a:solidFill>
                  <a:srgbClr val="FF0000"/>
                </a:solidFill>
              </a:rPr>
              <a:t>производные </a:t>
            </a:r>
            <a:r>
              <a:rPr lang="ru-RU" sz="5100" i="1" dirty="0">
                <a:solidFill>
                  <a:srgbClr val="FF0000"/>
                </a:solidFill>
              </a:rPr>
              <a:t>ценности социального плана</a:t>
            </a:r>
            <a:r>
              <a:rPr lang="ru-RU" sz="5100" dirty="0"/>
              <a:t>: собственность и ее общественный характер; труд, его сакральный и общественный характер; благотворительность как реализация общественного характера собственности и труда; и др., а также соответствующие требования к ним. </a:t>
            </a:r>
          </a:p>
        </p:txBody>
      </p:sp>
    </p:spTree>
    <p:extLst>
      <p:ext uri="{BB962C8B-B14F-4D97-AF65-F5344CB8AC3E}">
        <p14:creationId xmlns:p14="http://schemas.microsoft.com/office/powerpoint/2010/main" val="36866644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Инструментальные ценности </a:t>
            </a:r>
            <a:r>
              <a:rPr lang="ru-RU" sz="3200" b="1" dirty="0" smtClean="0"/>
              <a:t>(5) – производные социальные ценности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1" dirty="0" smtClean="0"/>
              <a:t>Собственность</a:t>
            </a:r>
            <a:r>
              <a:rPr lang="ru-RU" i="1" dirty="0" smtClean="0"/>
              <a:t>,</a:t>
            </a:r>
            <a:r>
              <a:rPr lang="ru-RU" dirty="0" smtClean="0"/>
              <a:t> как таковая,</a:t>
            </a:r>
            <a:r>
              <a:rPr lang="ru-RU" i="1" dirty="0" smtClean="0"/>
              <a:t> в определенных обстоятельствах не отрицается</a:t>
            </a:r>
            <a:r>
              <a:rPr lang="ru-RU" dirty="0" smtClean="0"/>
              <a:t> (хотя и признается явлением, ограниченным во времени – по крайней мере, не изначально сущим – и внешним для человека, в отличие от духовных благ, которые могут стать ему </a:t>
            </a:r>
            <a:r>
              <a:rPr lang="ru-RU" dirty="0" err="1" smtClean="0"/>
              <a:t>сущностно</a:t>
            </a:r>
            <a:r>
              <a:rPr lang="ru-RU" dirty="0" smtClean="0"/>
              <a:t> имманентными) ни Писанием, ни преподобными отцами, полагающими </a:t>
            </a:r>
            <a:r>
              <a:rPr lang="ru-RU" dirty="0" err="1" smtClean="0"/>
              <a:t>нестяжание</a:t>
            </a:r>
            <a:r>
              <a:rPr lang="ru-RU" dirty="0" smtClean="0"/>
              <a:t> не заповедью, но даром. Однако общее правило отношения к частной собственности задается апостолом, сказавшим: </a:t>
            </a:r>
            <a:r>
              <a:rPr lang="ru-RU" i="1" dirty="0" smtClean="0"/>
              <a:t>мы ничего не принесли в мир; явно, что ничего не можем и вынести</a:t>
            </a:r>
            <a:r>
              <a:rPr lang="ru-RU" dirty="0" smtClean="0"/>
              <a:t> [из него] (1 Тим. 6, 7). Частная собственность имеет свои естественные пределы: разумное стяжание ограничивается рамками насущно необходимого. Мерой естественного желания считается разум, образуемый надлежащим научением. </a:t>
            </a:r>
          </a:p>
          <a:p>
            <a:r>
              <a:rPr lang="ru-RU" dirty="0"/>
              <a:t>Механизмом обеспечения телесных потребностей человека и формирования собственности является </a:t>
            </a:r>
            <a:r>
              <a:rPr lang="ru-RU" b="1" i="1" dirty="0"/>
              <a:t>трудовой процесс</a:t>
            </a:r>
            <a:r>
              <a:rPr lang="ru-RU" dirty="0"/>
              <a:t>. Это – общая обязанность всех живущих на земле, обязанность изначальная (как следует из библейской космогонии), не связанная с тем рубежом бытия человечества, который обозначило изгнание из Рая. В этом смысле труд сообразен человеческому естеству и достоин всякого одобрения и похвалы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Хозяйственный </a:t>
            </a:r>
            <a:r>
              <a:rPr lang="ru-RU" dirty="0"/>
              <a:t>процесс осмысливается как </a:t>
            </a:r>
            <a:r>
              <a:rPr lang="ru-RU" i="1" dirty="0"/>
              <a:t>сакрально обусловленное общественное воспроизводство</a:t>
            </a:r>
            <a:r>
              <a:rPr lang="ru-RU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9954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Инструментальные ценности </a:t>
            </a:r>
            <a:r>
              <a:rPr lang="ru-RU" sz="3200" b="1" dirty="0" smtClean="0"/>
              <a:t>(6) – производные социальные ценности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/>
              <a:t>Благотворительная деятельность</a:t>
            </a:r>
            <a:r>
              <a:rPr lang="ru-RU" dirty="0"/>
              <a:t> – непременная принадлежность христианской праведности (прежде всего – для мирских людей), она – одна из тех добродетелей, которыми созидается благочестие. Благотворительный процесс, осуществляя социально-уравновешивающую функцию, подталкивает богословскую концепцию к формулированию политико-экономической идеи Богоданного </a:t>
            </a:r>
            <a:r>
              <a:rPr lang="ru-RU" b="1" i="1" dirty="0"/>
              <a:t>общественного богатства</a:t>
            </a:r>
            <a:r>
              <a:rPr lang="ru-RU" dirty="0"/>
              <a:t>, подлежащего распределению и перераспределению внутри общества в целом. </a:t>
            </a:r>
            <a:endParaRPr lang="ru-RU" dirty="0" smtClean="0"/>
          </a:p>
          <a:p>
            <a:r>
              <a:rPr lang="ru-RU" dirty="0" smtClean="0"/>
              <a:t>Если относительно </a:t>
            </a:r>
            <a:r>
              <a:rPr lang="ru-RU" dirty="0"/>
              <a:t>материальных благ, находящихся в частной собственности, возможны различные богословские суждения (хотя, в конце концов, и они, в той части, в которой превосходят насущные потребности собственника, мыслятся в категориях общности), то </a:t>
            </a:r>
            <a:r>
              <a:rPr lang="ru-RU" i="1" dirty="0"/>
              <a:t>безусловно общественный характер носит та совокупность материальных явлений, которая образована Богом для обеспечения существования всего человечества</a:t>
            </a:r>
            <a:r>
              <a:rPr lang="ru-RU" dirty="0"/>
              <a:t> (прежде всего, природные ресурсы).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55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– </a:t>
            </a:r>
            <a:r>
              <a:rPr lang="ru-RU" dirty="0" err="1" smtClean="0"/>
              <a:t>самоосознание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330824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/>
              <a:t>«</a:t>
            </a:r>
            <a:r>
              <a:rPr lang="ru-RU" sz="1600" dirty="0"/>
              <a:t>Церковь</a:t>
            </a:r>
            <a:r>
              <a:rPr lang="ru-RU" sz="1600" dirty="0" smtClean="0"/>
              <a:t>»,</a:t>
            </a:r>
            <a:r>
              <a:rPr lang="el-GR" dirty="0" smtClean="0"/>
              <a:t> </a:t>
            </a:r>
            <a:r>
              <a:rPr lang="el-GR" sz="1600" dirty="0">
                <a:solidFill>
                  <a:srgbClr val="FF0000"/>
                </a:solidFill>
              </a:rPr>
              <a:t>ἐκκλησία</a:t>
            </a:r>
            <a:r>
              <a:rPr lang="ru-RU" sz="1600" dirty="0" smtClean="0"/>
              <a:t> (от глагола </a:t>
            </a:r>
            <a:r>
              <a:rPr lang="el-GR" sz="1600" dirty="0" smtClean="0">
                <a:hlinkClick r:id="rId2" tooltip="ἐκ"/>
              </a:rPr>
              <a:t>ἐκ</a:t>
            </a:r>
            <a:r>
              <a:rPr lang="en-US" sz="1600" dirty="0"/>
              <a:t> + </a:t>
            </a:r>
            <a:r>
              <a:rPr lang="el-GR" sz="1600" dirty="0" smtClean="0">
                <a:hlinkClick r:id="rId3" tooltip="καλέω"/>
              </a:rPr>
              <a:t>καλέω</a:t>
            </a:r>
            <a:r>
              <a:rPr lang="ru-RU" sz="1600" dirty="0" smtClean="0"/>
              <a:t>,</a:t>
            </a:r>
            <a:r>
              <a:rPr lang="ru-RU" dirty="0" smtClean="0"/>
              <a:t> </a:t>
            </a:r>
            <a:r>
              <a:rPr lang="ru-RU" sz="1600" dirty="0" smtClean="0"/>
              <a:t>«</a:t>
            </a:r>
            <a:r>
              <a:rPr lang="ru-RU" sz="1600" dirty="0"/>
              <a:t>созывать</a:t>
            </a:r>
            <a:r>
              <a:rPr lang="ru-RU" sz="1600" dirty="0" smtClean="0"/>
              <a:t>») –  «созыв», </a:t>
            </a:r>
            <a:r>
              <a:rPr lang="ru-RU" sz="1600" dirty="0"/>
              <a:t>обозначает народное собрание. 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По Солону, </a:t>
            </a:r>
            <a:r>
              <a:rPr lang="el-GR" sz="1600" dirty="0" smtClean="0"/>
              <a:t>ἐκκλησία</a:t>
            </a:r>
            <a:r>
              <a:rPr lang="ru-RU" sz="1600" dirty="0" smtClean="0"/>
              <a:t> — </a:t>
            </a:r>
            <a:r>
              <a:rPr lang="ru-RU" sz="1600" dirty="0"/>
              <a:t>это чрезвычайное собрание всего народа для разрешения самых важных государственных дел, превышавших полномочия постоянного </a:t>
            </a:r>
            <a:r>
              <a:rPr lang="ru-RU" sz="1600" dirty="0" smtClean="0"/>
              <a:t>органа управления</a:t>
            </a:r>
            <a:r>
              <a:rPr lang="ru-RU" sz="1600" dirty="0"/>
              <a:t> ‑ </a:t>
            </a:r>
            <a:r>
              <a:rPr lang="el-GR" sz="1600" dirty="0" smtClean="0"/>
              <a:t>βουλή</a:t>
            </a:r>
            <a:r>
              <a:rPr lang="ru-RU" sz="1600" dirty="0" smtClean="0"/>
              <a:t>. </a:t>
            </a:r>
            <a:endParaRPr lang="ru-RU" sz="1600" dirty="0"/>
          </a:p>
          <a:p>
            <a:r>
              <a:rPr lang="ru-RU" sz="1600" dirty="0" smtClean="0"/>
              <a:t>Термин</a:t>
            </a:r>
            <a:r>
              <a:rPr lang="el-GR" sz="1600" dirty="0"/>
              <a:t> ἐκκλησία</a:t>
            </a:r>
            <a:r>
              <a:rPr lang="ru-RU" sz="1600" dirty="0" smtClean="0"/>
              <a:t> часто используется </a:t>
            </a:r>
            <a:r>
              <a:rPr lang="ru-RU" sz="1600" dirty="0"/>
              <a:t>греческими переводчиками Ветхого завета для обозначения собрания «избранного народа» перед Богом, особенно – у горы </a:t>
            </a:r>
            <a:r>
              <a:rPr lang="ru-RU" sz="1600" dirty="0" err="1"/>
              <a:t>Синай</a:t>
            </a:r>
            <a:r>
              <a:rPr lang="ru-RU" sz="1600" dirty="0"/>
              <a:t>, где еврейский народ получил скрижали закона и был выделен Богом среди всех народов как Его святой народ. Называя </a:t>
            </a:r>
            <a:r>
              <a:rPr lang="ru-RU" sz="1600" dirty="0" smtClean="0"/>
              <a:t>себя </a:t>
            </a:r>
            <a:r>
              <a:rPr lang="el-GR" sz="1600" dirty="0" smtClean="0"/>
              <a:t>ἐκκλησία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первохристианская</a:t>
            </a:r>
            <a:r>
              <a:rPr lang="ru-RU" sz="1600" dirty="0" smtClean="0"/>
              <a:t> </a:t>
            </a:r>
            <a:r>
              <a:rPr lang="ru-RU" sz="1600" dirty="0"/>
              <a:t>община признает себя наследницей этого сакрального народного собрания. 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7240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/>
              <a:t>Еще один термин, используемый христианской Церковью в качестве </a:t>
            </a:r>
            <a:r>
              <a:rPr lang="ru-RU" sz="3600" dirty="0" smtClean="0"/>
              <a:t>самоназвания: </a:t>
            </a:r>
            <a:r>
              <a:rPr lang="el-GR" sz="3600" dirty="0" smtClean="0">
                <a:solidFill>
                  <a:srgbClr val="FF0000"/>
                </a:solidFill>
              </a:rPr>
              <a:t>κυριακή</a:t>
            </a:r>
            <a:r>
              <a:rPr lang="ru-RU" sz="3600" dirty="0"/>
              <a:t> ‑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«</a:t>
            </a:r>
            <a:r>
              <a:rPr lang="ru-RU" sz="3600" dirty="0"/>
              <a:t>принадлежащая </a:t>
            </a:r>
            <a:r>
              <a:rPr lang="ru-RU" sz="3600" dirty="0" smtClean="0"/>
              <a:t>Господу»; собрание </a:t>
            </a:r>
            <a:r>
              <a:rPr lang="ru-RU" sz="3600" dirty="0"/>
              <a:t>верующих, принимающих деятельное участие в жизни Церкви.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Обыденное (бытовое) понимание </a:t>
            </a:r>
            <a:r>
              <a:rPr lang="ru-RU" sz="2800" b="1" i="1" dirty="0" smtClean="0"/>
              <a:t>Церкви: </a:t>
            </a:r>
            <a:r>
              <a:rPr lang="ru-RU" sz="2800" i="1" dirty="0" smtClean="0"/>
              <a:t>индивидуализация </a:t>
            </a:r>
            <a:r>
              <a:rPr lang="ru-RU" sz="2800" i="1" dirty="0"/>
              <a:t>христианской религиозности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Восприятие Церкви обыденным сознанием в ходе истории претерпевает существенные изменения. Одно из таких изменений, сущностных в своей основе, произошло буквально на наших глазах. </a:t>
            </a:r>
            <a:endParaRPr lang="ru-RU" dirty="0" smtClean="0"/>
          </a:p>
          <a:p>
            <a:r>
              <a:rPr lang="ru-RU" dirty="0" smtClean="0"/>
              <a:t>Ранее на </a:t>
            </a:r>
            <a:r>
              <a:rPr lang="ru-RU" dirty="0"/>
              <a:t>самом бытовом уровне Церковь воспринималась – совершенно безупречно с богословских позиций! ‑ как собрание христиан с целью коллективного </a:t>
            </a:r>
            <a:r>
              <a:rPr lang="ru-RU" dirty="0" err="1"/>
              <a:t>богообщения</a:t>
            </a:r>
            <a:r>
              <a:rPr lang="ru-RU" dirty="0"/>
              <a:t> </a:t>
            </a:r>
            <a:r>
              <a:rPr lang="ru-RU" dirty="0" smtClean="0"/>
              <a:t>(на </a:t>
            </a:r>
            <a:r>
              <a:rPr lang="ru-RU" dirty="0"/>
              <a:t>средневековой латыни </a:t>
            </a:r>
            <a:r>
              <a:rPr lang="en-US" i="1" dirty="0" err="1"/>
              <a:t>collectare</a:t>
            </a:r>
            <a:r>
              <a:rPr lang="ru-RU" dirty="0"/>
              <a:t> – «собирать вместе</a:t>
            </a:r>
            <a:r>
              <a:rPr lang="ru-RU" dirty="0" smtClean="0"/>
              <a:t>»).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/>
              <a:t>последнее столетие обыденное восприятие Церкви под воздействием множества факторов </a:t>
            </a:r>
            <a:r>
              <a:rPr lang="ru-RU" dirty="0" smtClean="0"/>
              <a:t>изменилось:  </a:t>
            </a:r>
          </a:p>
          <a:p>
            <a:pPr>
              <a:buNone/>
            </a:pPr>
            <a:r>
              <a:rPr lang="ru-RU" dirty="0" smtClean="0"/>
              <a:t>- от </a:t>
            </a:r>
            <a:r>
              <a:rPr lang="ru-RU" dirty="0"/>
              <a:t>восприятия ее как </a:t>
            </a:r>
            <a:r>
              <a:rPr lang="ru-RU" i="1" dirty="0"/>
              <a:t>сообщества </a:t>
            </a:r>
            <a:r>
              <a:rPr lang="ru-RU" dirty="0"/>
              <a:t>христиан, которое требует </a:t>
            </a:r>
            <a:r>
              <a:rPr lang="ru-RU" i="1" dirty="0"/>
              <a:t>совместных </a:t>
            </a:r>
            <a:r>
              <a:rPr lang="ru-RU" dirty="0"/>
              <a:t>религиозных действий для коллективного </a:t>
            </a:r>
            <a:r>
              <a:rPr lang="ru-RU" dirty="0" err="1" smtClean="0"/>
              <a:t>богообщения</a:t>
            </a:r>
            <a:r>
              <a:rPr lang="ru-RU" dirty="0" smtClean="0"/>
              <a:t> (</a:t>
            </a:r>
            <a:r>
              <a:rPr lang="el-GR" dirty="0">
                <a:solidFill>
                  <a:srgbClr val="FF0000"/>
                </a:solidFill>
              </a:rPr>
              <a:t>ἐκκλησία</a:t>
            </a:r>
            <a:r>
              <a:rPr lang="ru-RU" dirty="0" smtClean="0"/>
              <a:t>) – </a:t>
            </a:r>
          </a:p>
          <a:p>
            <a:pPr>
              <a:buFontTx/>
              <a:buChar char="-"/>
            </a:pPr>
            <a:r>
              <a:rPr lang="ru-RU" dirty="0" smtClean="0"/>
              <a:t>до </a:t>
            </a:r>
            <a:r>
              <a:rPr lang="ru-RU" dirty="0"/>
              <a:t>подхода к ней как к месту, где удовлетворяется </a:t>
            </a:r>
            <a:r>
              <a:rPr lang="ru-RU" i="1" dirty="0"/>
              <a:t>личная</a:t>
            </a:r>
            <a:r>
              <a:rPr lang="ru-RU" dirty="0"/>
              <a:t> религиозная потребность («храм») самого различного свойства. 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 algn="ctr">
              <a:buNone/>
            </a:pPr>
            <a:r>
              <a:rPr lang="ru-RU" sz="3800" i="1" dirty="0" smtClean="0">
                <a:solidFill>
                  <a:srgbClr val="FF0000"/>
                </a:solidFill>
              </a:rPr>
              <a:t>Общинность </a:t>
            </a:r>
            <a:r>
              <a:rPr lang="ru-RU" sz="3800" i="1" dirty="0">
                <a:solidFill>
                  <a:srgbClr val="FF0000"/>
                </a:solidFill>
              </a:rPr>
              <a:t>сменилась индивидуальностью, коллектив ‑ </a:t>
            </a:r>
            <a:r>
              <a:rPr lang="ru-RU" sz="3800" i="1" dirty="0" smtClean="0">
                <a:solidFill>
                  <a:srgbClr val="FF0000"/>
                </a:solidFill>
              </a:rPr>
              <a:t>личностью</a:t>
            </a:r>
            <a:endParaRPr lang="ru-RU" sz="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Церковь в </a:t>
            </a:r>
            <a:r>
              <a:rPr lang="ru-RU" b="1" dirty="0" smtClean="0"/>
              <a:t>современном общественном </a:t>
            </a:r>
            <a:r>
              <a:rPr lang="ru-RU" b="1" dirty="0"/>
              <a:t>сознании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Когда </a:t>
            </a:r>
            <a:r>
              <a:rPr lang="ru-RU" dirty="0" smtClean="0"/>
              <a:t>современное </a:t>
            </a:r>
            <a:r>
              <a:rPr lang="ru-RU" dirty="0"/>
              <a:t>светское, </a:t>
            </a:r>
            <a:r>
              <a:rPr lang="ru-RU" i="1" dirty="0"/>
              <a:t>секулярное</a:t>
            </a:r>
            <a:r>
              <a:rPr lang="ru-RU" dirty="0"/>
              <a:t> </a:t>
            </a:r>
            <a:r>
              <a:rPr lang="ru-RU" dirty="0" smtClean="0"/>
              <a:t>общество </a:t>
            </a:r>
            <a:r>
              <a:rPr lang="ru-RU" dirty="0"/>
              <a:t>имеет дело с Церковью, оно полагает, что имеет исчерпывающее представление об этом явлении. Однако </a:t>
            </a:r>
            <a:r>
              <a:rPr lang="ru-RU" dirty="0" smtClean="0"/>
              <a:t>знания </a:t>
            </a:r>
            <a:r>
              <a:rPr lang="ru-RU" dirty="0"/>
              <a:t>общества о Церкви и ее особенностях как социального образования в настоящее время не адекватны сущности этого явления. </a:t>
            </a:r>
          </a:p>
          <a:p>
            <a:r>
              <a:rPr lang="ru-RU" dirty="0"/>
              <a:t>Для современного секулярного общества всё, что религиозно, – это Церковь, вне зависимости от того, с какой религиозной конфессией или деноминацией оно имеет дело. Церковь часто представляется как организационная форма любой религии.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Общество (в лице государства) формулирует свое собственное представление о религии и Церкви и в необходимых случаях выражает его в виде нормативных правовых актов – законов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текст </a:t>
            </a:r>
            <a:r>
              <a:rPr lang="ru-RU" dirty="0"/>
              <a:t>законов, как правило, не включается определение самого предмета регулирования: Церковь для современного законодателя – это «религиозная организация», ничем </a:t>
            </a:r>
            <a:r>
              <a:rPr lang="ru-RU" dirty="0" err="1"/>
              <a:t>сущностно</a:t>
            </a:r>
            <a:r>
              <a:rPr lang="ru-RU" dirty="0"/>
              <a:t> не отличающаяся от религиозных организаций других конфессий.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5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3052</Words>
  <Application>Microsoft Office PowerPoint</Application>
  <PresentationFormat>Экран (4:3)</PresentationFormat>
  <Paragraphs>442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Calibri</vt:lpstr>
      <vt:lpstr>Courier New</vt:lpstr>
      <vt:lpstr>Times New Roman</vt:lpstr>
      <vt:lpstr>Wingdings</vt:lpstr>
      <vt:lpstr>Тема Office</vt:lpstr>
      <vt:lpstr>Христианская Церковь в истории</vt:lpstr>
      <vt:lpstr>Вера и религия</vt:lpstr>
      <vt:lpstr>Вера и религия в общественном сознании</vt:lpstr>
      <vt:lpstr>Институциализация религиозных верований</vt:lpstr>
      <vt:lpstr>Современные религиозные системы</vt:lpstr>
      <vt:lpstr>Церковь как объект  исторического исследования</vt:lpstr>
      <vt:lpstr>Церковь – самоосознание </vt:lpstr>
      <vt:lpstr>Обыденное (бытовое) понимание Церкви: индивидуализация христианской религиозности</vt:lpstr>
      <vt:lpstr>Церковь в современном общественном сознании</vt:lpstr>
      <vt:lpstr>Понимание Церкви обществом: а) богословское –  Церковь – общественная структура, обладающая рядом материальных и трансцендентных свойств (Богочеловеческий организм, Тело Христово). Характерные особенности : 1) единство веры; 2) иерархия (власть формируется «сверху вниз», от Бога к людям), включающая духовенство (трех степеней посвящения: епископы, пресвитеры или священники, диаконы) и мирян; 3) тáинственная, мистическая жизнь, сообщаемая человеку в Церкви</vt:lpstr>
      <vt:lpstr>Понимание Церкви обществом: б) философское</vt:lpstr>
      <vt:lpstr>Понимание Церкви обществом: в) социологическое</vt:lpstr>
      <vt:lpstr>Понимание Церкви обществом: г) политическое</vt:lpstr>
      <vt:lpstr>Понимание Церкви обществом: д) юридическое</vt:lpstr>
      <vt:lpstr>Предмет истории Церкви:</vt:lpstr>
      <vt:lpstr>Ограничения:</vt:lpstr>
      <vt:lpstr>Метод истории Церкви</vt:lpstr>
      <vt:lpstr>Место истории Церкви в системе исторических наук (1)</vt:lpstr>
      <vt:lpstr>Место истории Церкви в системе исторических наук (2)</vt:lpstr>
      <vt:lpstr>Практическая значимость истории Церкви</vt:lpstr>
      <vt:lpstr>Практическая значимость истории Церкви</vt:lpstr>
      <vt:lpstr>Практическая значимость истории Церкви</vt:lpstr>
      <vt:lpstr>Общая история Церкви. 2 т. (4 кн.) Т. 1: От зарождения Церкви к Реформации Кн. 1: Богословское и организационное становление Церкви I-III века Кн. 2: Доктринальные вызовы Церкви IV-XV века Т. 2: От Реформации к секулярной глобализации Кн. 1: Организационные вызовы Церкви XVI – начало ХХ века Кн. 2: Вызов религиозного синкретизма: проблема экуменизма XX – начало XXI века</vt:lpstr>
      <vt:lpstr>Исторический путь институциональной христианской Церкви  (набросок периодизации)</vt:lpstr>
      <vt:lpstr>Предпосылки возникновения христианства:</vt:lpstr>
      <vt:lpstr>1) Социально-политические предпосылки (1)</vt:lpstr>
      <vt:lpstr>1) Социально-политические предпосылки (1) Формирование Pax Romana – империи, включившей почти всю известную ойкумену, объединившей многочисленные народы, находившиеся на разных стадиях развития</vt:lpstr>
      <vt:lpstr>1) Социально-политические предпосылки (2)</vt:lpstr>
      <vt:lpstr>2) Социально-экономические предпосылки</vt:lpstr>
      <vt:lpstr>Развитие в рамках Империи торговых путей и экономического взаимодействия</vt:lpstr>
      <vt:lpstr>3) Религиозно-идеологические предпосылки</vt:lpstr>
      <vt:lpstr>Значение мистических культов для генезиса христианства</vt:lpstr>
      <vt:lpstr>4) Сотериологические предпосылки – основаны на фундаментальных христианских ценностях (1):</vt:lpstr>
      <vt:lpstr>4) Сотериологические предпосылки (2):</vt:lpstr>
      <vt:lpstr>Распространение христианства в Римской империи во II-III веках</vt:lpstr>
      <vt:lpstr>Распространение христианства в Римской империи к началу IV в.</vt:lpstr>
      <vt:lpstr>Презентация PowerPoint</vt:lpstr>
      <vt:lpstr>Институциональное христианство – </vt:lpstr>
      <vt:lpstr>Терминология</vt:lpstr>
      <vt:lpstr>Церковь в глобальной мировой системе  (христианский универсализм и секулярный глобализм)</vt:lpstr>
      <vt:lpstr>Институциализация глобального единства:</vt:lpstr>
      <vt:lpstr>- Что может Церковь предложить обществу? - Какие направления научного анализа необходимо развивать?</vt:lpstr>
      <vt:lpstr>Основные группы источников</vt:lpstr>
      <vt:lpstr>Учебные пособия: Введение в историю Церкви</vt:lpstr>
      <vt:lpstr>Понятие христианской цивилизации (дискуссионная проблема)</vt:lpstr>
      <vt:lpstr>Сокращение ареала христианской цивилизации в новейшее время</vt:lpstr>
      <vt:lpstr>Система христианских ценностей</vt:lpstr>
      <vt:lpstr>I. Фундаментальные ценности, образующие систему мировосприятия</vt:lpstr>
      <vt:lpstr>Фундаментальные ценности (1)</vt:lpstr>
      <vt:lpstr>Фундаментальные ценности (2)</vt:lpstr>
      <vt:lpstr>Презентация PowerPoint</vt:lpstr>
      <vt:lpstr>Фундаментальные ценности (3)</vt:lpstr>
      <vt:lpstr>Фундаментальные ценности (4)</vt:lpstr>
      <vt:lpstr>Фундаментальные ценности (5)</vt:lpstr>
      <vt:lpstr>Фундаментальные ценности (6)</vt:lpstr>
      <vt:lpstr>II. Инструментальные ценности,  служащие для максимально полной реализации фундаментальных ценностей</vt:lpstr>
      <vt:lpstr>Инструментальные ценности (1)</vt:lpstr>
      <vt:lpstr>Инструментальные ценности (2)</vt:lpstr>
      <vt:lpstr>Инструментальные ценности (3)</vt:lpstr>
      <vt:lpstr>Инструментальные ценности (4)</vt:lpstr>
      <vt:lpstr>Инструментальные ценности (5) – производные социальные ценности</vt:lpstr>
      <vt:lpstr>Инструментальные ценности (6) – производные социальные ценности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ценностей христианской цивилизации</dc:title>
  <dc:creator>Пользователь Windows</dc:creator>
  <cp:lastModifiedBy>Симонов Вениамин Владимирович</cp:lastModifiedBy>
  <cp:revision>131</cp:revision>
  <dcterms:created xsi:type="dcterms:W3CDTF">2020-12-18T07:29:25Z</dcterms:created>
  <dcterms:modified xsi:type="dcterms:W3CDTF">2023-10-02T14:07:33Z</dcterms:modified>
</cp:coreProperties>
</file>