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285" r:id="rId4"/>
    <p:sldId id="286" r:id="rId5"/>
    <p:sldId id="287" r:id="rId6"/>
    <p:sldId id="288" r:id="rId7"/>
    <p:sldId id="289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83" r:id="rId29"/>
    <p:sldId id="311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84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66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187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85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269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005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445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94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3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393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7739869-6209-4183-857B-25F8945AB7C7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04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39869-6209-4183-857B-25F8945AB7C7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120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Лексические функции-замены и функции-параметры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Лектор – к.ф.н., ст. преп. Епифанова Валентина </a:t>
            </a:r>
            <a:r>
              <a:rPr lang="ru-RU" b="1" dirty="0" err="1" smtClean="0"/>
              <a:t>валерьевна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01251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999240"/>
            <a:ext cx="9603275" cy="4467105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АЗАРТ</a:t>
            </a:r>
            <a:r>
              <a:rPr lang="ru-RU" dirty="0"/>
              <a:t>; СУЩ; МУЖСК; -а</a:t>
            </a:r>
          </a:p>
          <a:p>
            <a:r>
              <a:rPr lang="ru-RU" i="1" dirty="0"/>
              <a:t>Азарт экспериментатора &lt;сыщика&gt;; азарт борьбы  &lt;игры&gt;; вкладывать во все дела мальчишеский азарт; Настоящий азарт появляется во время преследования хищника.</a:t>
            </a:r>
            <a:endParaRPr lang="ru-RU" dirty="0"/>
          </a:p>
          <a:p>
            <a:r>
              <a:rPr lang="ru-RU" dirty="0"/>
              <a:t>ЗНАЧЕНИЕ. Азарт человека А1 `Очень большая степень возбуждения человека А1, вызванная крайней увлечённостью тем А2, которое он в данный момент делает и которое доставляет ему удовольствие` [по аналогии – о животных: Собаки вошли в охотничий азарт и громко залаяли].</a:t>
            </a:r>
          </a:p>
          <a:p>
            <a:r>
              <a:rPr lang="ru-RU" b="1" dirty="0"/>
              <a:t>УПРАВЛЕНИЕ.</a:t>
            </a:r>
            <a:endParaRPr lang="ru-RU" dirty="0"/>
          </a:p>
          <a:p>
            <a:r>
              <a:rPr lang="ru-RU" b="1" dirty="0"/>
              <a:t>А1 • РОД: азарт игроков &lt;охотников&gt;.</a:t>
            </a:r>
            <a:endParaRPr lang="ru-RU" dirty="0"/>
          </a:p>
          <a:p>
            <a:r>
              <a:rPr lang="ru-RU" b="1" dirty="0"/>
              <a:t>      • ПРИТЯЖ: его азарт.</a:t>
            </a:r>
            <a:endParaRPr lang="ru-RU" dirty="0"/>
          </a:p>
          <a:p>
            <a:r>
              <a:rPr lang="ru-RU" b="1" dirty="0"/>
              <a:t>А2 • РОД: азарт погони &lt;разрушения&gt;; азарт охотника [такой, как у охотника]</a:t>
            </a:r>
            <a:endParaRPr lang="ru-RU" dirty="0"/>
          </a:p>
          <a:p>
            <a:r>
              <a:rPr lang="ru-RU" b="1" dirty="0"/>
              <a:t>      КАКОЙ: охотничий &lt;карточный&gt; азарт.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2545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801278"/>
            <a:ext cx="9603275" cy="4665067"/>
          </a:xfrm>
        </p:spPr>
        <p:txBody>
          <a:bodyPr>
            <a:noAutofit/>
          </a:bodyPr>
          <a:lstStyle/>
          <a:p>
            <a:pPr algn="just"/>
            <a:r>
              <a:rPr lang="ru-RU" sz="2800" b="1" i="1" dirty="0"/>
              <a:t>Семантическая сочетаемость</a:t>
            </a:r>
            <a:r>
              <a:rPr lang="ru-RU" sz="2800" dirty="0"/>
              <a:t> слова</a:t>
            </a:r>
            <a:r>
              <a:rPr lang="ru-RU" sz="2800" i="1" dirty="0"/>
              <a:t> </a:t>
            </a:r>
            <a:r>
              <a:rPr lang="ru-RU" sz="2800" dirty="0"/>
              <a:t>А</a:t>
            </a:r>
            <a:r>
              <a:rPr lang="ru-RU" sz="2800" i="1" dirty="0"/>
              <a:t> –</a:t>
            </a:r>
            <a:r>
              <a:rPr lang="ru-RU" sz="2800" dirty="0"/>
              <a:t> это способность слова А вступать в сочетания с целыми классами слов, объединённых общностью смысла. </a:t>
            </a:r>
            <a:endParaRPr lang="ru-RU" sz="2800" dirty="0" smtClean="0"/>
          </a:p>
          <a:p>
            <a:pPr algn="just"/>
            <a:r>
              <a:rPr lang="ru-RU" sz="2800" dirty="0"/>
              <a:t>Например, слово </a:t>
            </a:r>
            <a:r>
              <a:rPr lang="ru-RU" sz="2800" i="1" dirty="0"/>
              <a:t>бедный</a:t>
            </a:r>
            <a:r>
              <a:rPr lang="ru-RU" sz="2800" dirty="0"/>
              <a:t> в значении «такой, который не имеет достаточных средств для жизни, небогатый» сочетается со словами, обозначающими отдельных людей (</a:t>
            </a:r>
            <a:r>
              <a:rPr lang="ru-RU" sz="2800" i="1" dirty="0"/>
              <a:t>человек, мужчина, старушка </a:t>
            </a:r>
            <a:r>
              <a:rPr lang="ru-RU" sz="2800" dirty="0"/>
              <a:t>и др</a:t>
            </a:r>
            <a:r>
              <a:rPr lang="ru-RU" sz="2800" i="1" dirty="0"/>
              <a:t>.</a:t>
            </a:r>
            <a:r>
              <a:rPr lang="ru-RU" sz="2800" dirty="0"/>
              <a:t>), совокупность людей (</a:t>
            </a:r>
            <a:r>
              <a:rPr lang="ru-RU" sz="2800" i="1" dirty="0"/>
              <a:t>семья, крестьяне</a:t>
            </a:r>
            <a:r>
              <a:rPr lang="ru-RU" sz="2800" dirty="0"/>
              <a:t>), а также места проживания людей (</a:t>
            </a:r>
            <a:r>
              <a:rPr lang="ru-RU" sz="2800" i="1" dirty="0"/>
              <a:t>деревня, страна, край, район</a:t>
            </a:r>
            <a:r>
              <a:rPr lang="ru-RU" sz="28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992771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112362"/>
            <a:ext cx="9603275" cy="4353983"/>
          </a:xfrm>
        </p:spPr>
        <p:txBody>
          <a:bodyPr>
            <a:noAutofit/>
          </a:bodyPr>
          <a:lstStyle/>
          <a:p>
            <a:pPr algn="just"/>
            <a:r>
              <a:rPr lang="ru-RU" sz="2800" i="1" dirty="0" smtClean="0"/>
              <a:t>Достигать</a:t>
            </a:r>
            <a:r>
              <a:rPr lang="ru-RU" sz="2800" dirty="0" smtClean="0"/>
              <a:t> семантически сочетается со словами, обозначающими как </a:t>
            </a:r>
            <a:r>
              <a:rPr lang="ru-RU" sz="2800" b="1" dirty="0" smtClean="0"/>
              <a:t>точную</a:t>
            </a:r>
            <a:r>
              <a:rPr lang="ru-RU" sz="2800" dirty="0" smtClean="0"/>
              <a:t>, так и </a:t>
            </a:r>
            <a:r>
              <a:rPr lang="ru-RU" sz="2800" b="1" dirty="0" smtClean="0"/>
              <a:t>неточную величину</a:t>
            </a:r>
            <a:r>
              <a:rPr lang="ru-RU" sz="2800" dirty="0" smtClean="0"/>
              <a:t>  (например, </a:t>
            </a:r>
            <a:r>
              <a:rPr lang="ru-RU" sz="2800" i="1" dirty="0" smtClean="0"/>
              <a:t>достигать 40</a:t>
            </a:r>
            <a:r>
              <a:rPr lang="ru-RU" sz="2800" i="1" baseline="30000" dirty="0" smtClean="0"/>
              <a:t>0</a:t>
            </a:r>
            <a:r>
              <a:rPr lang="ru-RU" sz="2800" i="1" dirty="0" smtClean="0"/>
              <a:t>, достигать роста человека</a:t>
            </a:r>
            <a:r>
              <a:rPr lang="ru-RU" sz="2800" dirty="0" smtClean="0"/>
              <a:t> (например, о пшенице), </a:t>
            </a:r>
            <a:r>
              <a:rPr lang="ru-RU" sz="2800" i="1" dirty="0" smtClean="0"/>
              <a:t>достигать высоты дома</a:t>
            </a:r>
            <a:r>
              <a:rPr lang="ru-RU" sz="2800" dirty="0" smtClean="0"/>
              <a:t> (например, о дереве). Однако его синоним </a:t>
            </a:r>
            <a:r>
              <a:rPr lang="ru-RU" sz="2800" i="1" dirty="0" smtClean="0"/>
              <a:t>доходить до</a:t>
            </a:r>
            <a:r>
              <a:rPr lang="ru-RU" sz="2800" dirty="0" smtClean="0"/>
              <a:t> сочетается только с обозначениями </a:t>
            </a:r>
            <a:r>
              <a:rPr lang="ru-RU" sz="2800" b="1" dirty="0" smtClean="0"/>
              <a:t>точной величины</a:t>
            </a:r>
            <a:r>
              <a:rPr lang="ru-RU" sz="2800" dirty="0" smtClean="0"/>
              <a:t>: можно сказать </a:t>
            </a:r>
            <a:r>
              <a:rPr lang="ru-RU" sz="2800" i="1" dirty="0" smtClean="0"/>
              <a:t>доходить до 40</a:t>
            </a:r>
            <a:r>
              <a:rPr lang="ru-RU" sz="2800" i="1" baseline="30000" dirty="0" smtClean="0"/>
              <a:t>0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(о морозе), но невозможно *</a:t>
            </a:r>
            <a:r>
              <a:rPr lang="ru-RU" sz="2800" i="1" dirty="0" smtClean="0"/>
              <a:t>доходить до роста человека.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74584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782426"/>
            <a:ext cx="9603275" cy="4683920"/>
          </a:xfrm>
        </p:spPr>
        <p:txBody>
          <a:bodyPr>
            <a:noAutofit/>
          </a:bodyPr>
          <a:lstStyle/>
          <a:p>
            <a:pPr algn="just"/>
            <a:r>
              <a:rPr lang="ru-RU" sz="2800" dirty="0"/>
              <a:t>С</a:t>
            </a:r>
            <a:r>
              <a:rPr lang="ru-RU" sz="2800" dirty="0" smtClean="0"/>
              <a:t>лово </a:t>
            </a:r>
            <a:r>
              <a:rPr lang="ru-RU" sz="2800" i="1" dirty="0"/>
              <a:t>приниматься</a:t>
            </a:r>
            <a:r>
              <a:rPr lang="ru-RU" sz="2800" dirty="0"/>
              <a:t> семантически сочетается с обозначением </a:t>
            </a:r>
            <a:r>
              <a:rPr lang="ru-RU" sz="2800" b="1" dirty="0"/>
              <a:t>рабочей деятельности</a:t>
            </a:r>
            <a:r>
              <a:rPr lang="ru-RU" sz="2800" dirty="0"/>
              <a:t> (</a:t>
            </a:r>
            <a:r>
              <a:rPr lang="ru-RU" sz="2800" i="1" dirty="0"/>
              <a:t>приниматься за чтение</a:t>
            </a:r>
            <a:r>
              <a:rPr lang="ru-RU" sz="2800" dirty="0"/>
              <a:t>), </a:t>
            </a:r>
            <a:r>
              <a:rPr lang="ru-RU" sz="2800" b="1" dirty="0"/>
              <a:t>нерабочей деятельности</a:t>
            </a:r>
            <a:r>
              <a:rPr lang="ru-RU" sz="2800" dirty="0"/>
              <a:t> (</a:t>
            </a:r>
            <a:r>
              <a:rPr lang="ru-RU" sz="2800" i="1" dirty="0"/>
              <a:t>приниматься хохотать</a:t>
            </a:r>
            <a:r>
              <a:rPr lang="ru-RU" sz="2800" dirty="0"/>
              <a:t>), </a:t>
            </a:r>
            <a:r>
              <a:rPr lang="ru-RU" sz="2800" b="1" dirty="0"/>
              <a:t>типичным объектом как символа рабочей деятельности</a:t>
            </a:r>
            <a:r>
              <a:rPr lang="ru-RU" sz="2800" dirty="0"/>
              <a:t> (</a:t>
            </a:r>
            <a:r>
              <a:rPr lang="ru-RU" sz="2800" i="1" dirty="0"/>
              <a:t>приниматься за книгу</a:t>
            </a:r>
            <a:r>
              <a:rPr lang="ru-RU" sz="2800" dirty="0"/>
              <a:t>), а слово </a:t>
            </a:r>
            <a:r>
              <a:rPr lang="ru-RU" sz="2800" i="1" dirty="0"/>
              <a:t>браться</a:t>
            </a:r>
            <a:r>
              <a:rPr lang="ru-RU" sz="2800" dirty="0"/>
              <a:t> сочетается с обозначением </a:t>
            </a:r>
            <a:r>
              <a:rPr lang="ru-RU" sz="2800" b="1" dirty="0"/>
              <a:t>рабочей</a:t>
            </a:r>
            <a:r>
              <a:rPr lang="ru-RU" sz="2800" dirty="0"/>
              <a:t> </a:t>
            </a:r>
            <a:r>
              <a:rPr lang="ru-RU" sz="2800" b="1" dirty="0"/>
              <a:t>деятельности</a:t>
            </a:r>
            <a:r>
              <a:rPr lang="ru-RU" sz="2800" dirty="0"/>
              <a:t> (</a:t>
            </a:r>
            <a:r>
              <a:rPr lang="ru-RU" sz="2800" i="1" dirty="0"/>
              <a:t>браться за чтение</a:t>
            </a:r>
            <a:r>
              <a:rPr lang="ru-RU" sz="2800" dirty="0"/>
              <a:t>), </a:t>
            </a:r>
            <a:r>
              <a:rPr lang="ru-RU" sz="2800" b="1" dirty="0"/>
              <a:t>типичного объекта как символа рабочей деятельности</a:t>
            </a:r>
            <a:r>
              <a:rPr lang="ru-RU" sz="2800" dirty="0"/>
              <a:t> (</a:t>
            </a:r>
            <a:r>
              <a:rPr lang="ru-RU" sz="2800" i="1" dirty="0"/>
              <a:t>браться за книгу</a:t>
            </a:r>
            <a:r>
              <a:rPr lang="ru-RU" sz="2800" dirty="0"/>
              <a:t>) и </a:t>
            </a:r>
            <a:r>
              <a:rPr lang="ru-RU" sz="2800" b="1" dirty="0"/>
              <a:t>инструмента как символа рабочей деятельности</a:t>
            </a:r>
            <a:r>
              <a:rPr lang="ru-RU" sz="2800" dirty="0"/>
              <a:t> (</a:t>
            </a:r>
            <a:r>
              <a:rPr lang="ru-RU" sz="2800" i="1" dirty="0"/>
              <a:t>браться за иглу, браться за молоток</a:t>
            </a:r>
            <a:r>
              <a:rPr lang="ru-RU" sz="28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177697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961534"/>
            <a:ext cx="9603275" cy="450481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dirty="0"/>
              <a:t>С</a:t>
            </a:r>
            <a:r>
              <a:rPr lang="ru-RU" sz="2800" dirty="0" smtClean="0"/>
              <a:t>ловосочетание </a:t>
            </a:r>
            <a:r>
              <a:rPr lang="ru-RU" sz="2800" i="1" dirty="0"/>
              <a:t>во весь опор</a:t>
            </a:r>
            <a:r>
              <a:rPr lang="ru-RU" sz="2800" dirty="0"/>
              <a:t> используется с обозначениями </a:t>
            </a:r>
            <a:r>
              <a:rPr lang="ru-RU" sz="2800" b="1" dirty="0"/>
              <a:t>живых существ</a:t>
            </a:r>
            <a:r>
              <a:rPr lang="ru-RU" sz="2800" dirty="0"/>
              <a:t> (</a:t>
            </a:r>
            <a:r>
              <a:rPr lang="ru-RU" sz="2800" i="1" dirty="0"/>
              <a:t>Лошадь мчится во весь опор</a:t>
            </a:r>
            <a:r>
              <a:rPr lang="ru-RU" sz="2800" dirty="0"/>
              <a:t>), в то время как синонимичное ему словосочетание </a:t>
            </a:r>
            <a:r>
              <a:rPr lang="ru-RU" sz="2800" i="1" dirty="0"/>
              <a:t>на всех парах</a:t>
            </a:r>
            <a:r>
              <a:rPr lang="ru-RU" sz="2800" dirty="0"/>
              <a:t> требует рядом с собой указания </a:t>
            </a:r>
            <a:r>
              <a:rPr lang="ru-RU" sz="2800" b="1" dirty="0"/>
              <a:t>транспортного средства </a:t>
            </a:r>
            <a:r>
              <a:rPr lang="ru-RU" sz="2800" dirty="0"/>
              <a:t>(</a:t>
            </a:r>
            <a:r>
              <a:rPr lang="ru-RU" sz="2800" i="1" dirty="0"/>
              <a:t>Поезд мчится на всех парах</a:t>
            </a:r>
            <a:r>
              <a:rPr lang="ru-RU" sz="2800" dirty="0"/>
              <a:t>, нельзя *</a:t>
            </a:r>
            <a:r>
              <a:rPr lang="ru-RU" sz="2800" i="1" dirty="0"/>
              <a:t>Поезд мчится во весь опор</a:t>
            </a:r>
            <a:r>
              <a:rPr lang="ru-RU" sz="2800" dirty="0"/>
              <a:t>). При этом схожее с ними словосочетание </a:t>
            </a:r>
            <a:r>
              <a:rPr lang="ru-RU" sz="2800" i="1" dirty="0"/>
              <a:t>во все лопатки</a:t>
            </a:r>
            <a:r>
              <a:rPr lang="ru-RU" sz="2800" dirty="0"/>
              <a:t> употребляется только по отношению к </a:t>
            </a:r>
            <a:r>
              <a:rPr lang="ru-RU" sz="2800" b="1" dirty="0"/>
              <a:t>людям</a:t>
            </a:r>
            <a:r>
              <a:rPr lang="ru-RU" sz="2800" dirty="0"/>
              <a:t> (</a:t>
            </a:r>
            <a:r>
              <a:rPr lang="ru-RU" sz="2800" i="1" dirty="0"/>
              <a:t>Он бежал во все лопатки</a:t>
            </a:r>
            <a:r>
              <a:rPr lang="ru-RU" sz="2800" dirty="0"/>
              <a:t>), а словосочетание </a:t>
            </a:r>
            <a:r>
              <a:rPr lang="ru-RU" sz="2800" i="1" dirty="0"/>
              <a:t>на полном скаку</a:t>
            </a:r>
            <a:r>
              <a:rPr lang="ru-RU" sz="2800" dirty="0"/>
              <a:t> используется преимущественно по отношению к </a:t>
            </a:r>
            <a:r>
              <a:rPr lang="ru-RU" sz="2800" b="1" dirty="0"/>
              <a:t>лошадям</a:t>
            </a:r>
            <a:r>
              <a:rPr lang="ru-RU" sz="2800" dirty="0"/>
              <a:t> или при указании </a:t>
            </a:r>
            <a:r>
              <a:rPr lang="ru-RU" sz="2800" b="1" dirty="0"/>
              <a:t>всадника </a:t>
            </a:r>
            <a:r>
              <a:rPr lang="ru-RU" sz="2800" dirty="0"/>
              <a:t>(</a:t>
            </a:r>
            <a:r>
              <a:rPr lang="ru-RU" sz="2800" i="1" dirty="0"/>
              <a:t>Он мчался на лошади на полном скаку</a:t>
            </a:r>
            <a:r>
              <a:rPr lang="ru-RU" sz="2800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1637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933254"/>
            <a:ext cx="9603275" cy="453309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b="1" i="1" dirty="0"/>
              <a:t>Лексическая сочетаемость</a:t>
            </a:r>
            <a:r>
              <a:rPr lang="ru-RU" sz="2800" dirty="0"/>
              <a:t> слова А – это способность слова А вступать в сочетания с определёнными (не с любыми) словами В, С, </a:t>
            </a:r>
            <a:r>
              <a:rPr lang="en-US" sz="2800" b="1" dirty="0"/>
              <a:t>D</a:t>
            </a:r>
            <a:r>
              <a:rPr lang="ru-RU" sz="2800" dirty="0"/>
              <a:t>…. </a:t>
            </a:r>
            <a:endParaRPr lang="ru-RU" sz="2800" dirty="0" smtClean="0"/>
          </a:p>
          <a:p>
            <a:pPr algn="just"/>
            <a:r>
              <a:rPr lang="ru-RU" sz="2800" dirty="0"/>
              <a:t>С</a:t>
            </a:r>
            <a:r>
              <a:rPr lang="ru-RU" sz="2800" dirty="0" smtClean="0"/>
              <a:t>лова </a:t>
            </a:r>
            <a:r>
              <a:rPr lang="ru-RU" sz="2800" i="1" dirty="0"/>
              <a:t>основа/ основание</a:t>
            </a:r>
            <a:r>
              <a:rPr lang="ru-RU" sz="2800" dirty="0"/>
              <a:t> и </a:t>
            </a:r>
            <a:r>
              <a:rPr lang="ru-RU" sz="2800" i="1" dirty="0"/>
              <a:t>база/ фундамент</a:t>
            </a:r>
            <a:r>
              <a:rPr lang="ru-RU" sz="2800" dirty="0"/>
              <a:t> пересекаются в лексических сочетаниях </a:t>
            </a:r>
            <a:r>
              <a:rPr lang="ru-RU" sz="2800" i="1" dirty="0"/>
              <a:t>служить основой/ основанием/ базой/ фундаментом, </a:t>
            </a:r>
            <a:r>
              <a:rPr lang="ru-RU" sz="2800" dirty="0"/>
              <a:t>но расходятся в сочетаниях </a:t>
            </a:r>
            <a:r>
              <a:rPr lang="ru-RU" sz="2800" i="1" dirty="0"/>
              <a:t>лежать в основе/ в основании</a:t>
            </a:r>
            <a:r>
              <a:rPr lang="ru-RU" sz="2800" dirty="0"/>
              <a:t> (нельзя *</a:t>
            </a:r>
            <a:r>
              <a:rPr lang="ru-RU" sz="2800" i="1" dirty="0"/>
              <a:t>лежать в базе/ в фундаменте</a:t>
            </a:r>
            <a:r>
              <a:rPr lang="ru-RU" sz="2800" dirty="0"/>
              <a:t>), </a:t>
            </a:r>
            <a:r>
              <a:rPr lang="ru-RU" sz="2800" i="1" dirty="0"/>
              <a:t>класть в основу/ в основание</a:t>
            </a:r>
            <a:r>
              <a:rPr lang="ru-RU" sz="2800" dirty="0"/>
              <a:t> (нельзя *</a:t>
            </a:r>
            <a:r>
              <a:rPr lang="ru-RU" sz="2800" i="1" dirty="0"/>
              <a:t>класть в базу/ в фундамент</a:t>
            </a:r>
            <a:r>
              <a:rPr lang="ru-RU" sz="2800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5865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206631"/>
            <a:ext cx="9603275" cy="425971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dirty="0"/>
              <a:t>СОЧЕТАЕМОСТЬ: </a:t>
            </a:r>
            <a:r>
              <a:rPr lang="ru-RU" sz="2800" i="1" dirty="0"/>
              <a:t>Сильный &lt;сильнейший&gt;  азарт, острый профессиональный азарт, настоящий спортивный азарт; охваченный &lt;опьянённый&gt; азартом; быть в азарте, испытывать азарт; входить &lt;впадать&gt; в азарт; с азартом взяться за дело; У кого-л. появляется азарт, Азарт просыпается в ком-л., Всех охватил азарт (борьбы); В нём загорался &lt;разгорался&gt; азарт исследователя; Азарт дошёл до предела; Азарт не покидал игроков (до конца встречи), Азарт прошёл.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1245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1897" y="452488"/>
            <a:ext cx="9603275" cy="4344555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/>
              <a:t>опасность </a:t>
            </a:r>
            <a:endParaRPr lang="ru-RU" sz="2800" dirty="0"/>
          </a:p>
          <a:p>
            <a:pPr algn="just"/>
            <a:r>
              <a:rPr lang="ru-RU" sz="2800" dirty="0"/>
              <a:t>СОЧЕТАЕМОСТЬ. </a:t>
            </a:r>
            <a:r>
              <a:rPr lang="ru-RU" sz="2800" i="1" dirty="0"/>
              <a:t>Большая &lt;серьёзная</a:t>
            </a:r>
            <a:r>
              <a:rPr lang="ru-RU" sz="2800" dirty="0"/>
              <a:t>, </a:t>
            </a:r>
            <a:r>
              <a:rPr lang="ru-RU" sz="2800" i="1" dirty="0"/>
              <a:t>страшная</a:t>
            </a:r>
            <a:r>
              <a:rPr lang="ru-RU" sz="2800" dirty="0"/>
              <a:t>, </a:t>
            </a:r>
            <a:r>
              <a:rPr lang="ru-RU" sz="2800" i="1" dirty="0"/>
              <a:t>смертельная</a:t>
            </a:r>
            <a:r>
              <a:rPr lang="ru-RU" sz="2800" dirty="0"/>
              <a:t>, </a:t>
            </a:r>
            <a:r>
              <a:rPr lang="ru-RU" sz="2800" i="1" dirty="0"/>
              <a:t>небольшая&gt; опасность </a:t>
            </a:r>
            <a:r>
              <a:rPr lang="ru-RU" sz="2800" dirty="0"/>
              <a:t>[масштабы опасности]; </a:t>
            </a:r>
            <a:r>
              <a:rPr lang="ru-RU" sz="2800" i="1" dirty="0"/>
              <a:t>главная опасность</a:t>
            </a:r>
            <a:r>
              <a:rPr lang="ru-RU" sz="2800" dirty="0"/>
              <a:t>, </a:t>
            </a:r>
            <a:r>
              <a:rPr lang="ru-RU" sz="2800" i="1" dirty="0"/>
              <a:t>опасность но­мер один</a:t>
            </a:r>
            <a:r>
              <a:rPr lang="ru-RU" sz="2800" dirty="0"/>
              <a:t>, </a:t>
            </a:r>
            <a:r>
              <a:rPr lang="ru-RU" sz="2800" i="1" dirty="0"/>
              <a:t>единственная опасность </a:t>
            </a:r>
            <a:r>
              <a:rPr lang="ru-RU" sz="2800" dirty="0"/>
              <a:t>[ранжирование </a:t>
            </a:r>
            <a:r>
              <a:rPr lang="ru-RU" sz="2800" dirty="0" err="1"/>
              <a:t>опасностеи</a:t>
            </a:r>
            <a:r>
              <a:rPr lang="ru-RU" sz="2800" dirty="0"/>
              <a:t>̆]; </a:t>
            </a:r>
            <a:r>
              <a:rPr lang="ru-RU" sz="2800" i="1" dirty="0"/>
              <a:t>потенциальная &lt;близкая</a:t>
            </a:r>
            <a:r>
              <a:rPr lang="ru-RU" sz="2800" dirty="0"/>
              <a:t>, </a:t>
            </a:r>
            <a:r>
              <a:rPr lang="ru-RU" sz="2800" i="1" dirty="0"/>
              <a:t>непосредст­венная</a:t>
            </a:r>
            <a:r>
              <a:rPr lang="ru-RU" sz="2800" dirty="0"/>
              <a:t>, </a:t>
            </a:r>
            <a:r>
              <a:rPr lang="ru-RU" sz="2800" i="1" dirty="0"/>
              <a:t>реальная</a:t>
            </a:r>
            <a:r>
              <a:rPr lang="ru-RU" sz="2800" dirty="0"/>
              <a:t>, </a:t>
            </a:r>
            <a:r>
              <a:rPr lang="ru-RU" sz="2800" i="1" dirty="0"/>
              <a:t>постоянная&gt; опасность </a:t>
            </a:r>
            <a:r>
              <a:rPr lang="ru-RU" sz="2800" dirty="0"/>
              <a:t>[реальность опасности]; </a:t>
            </a:r>
            <a:r>
              <a:rPr lang="ru-RU" sz="2800" i="1" dirty="0"/>
              <a:t>неведомая опасность</a:t>
            </a:r>
            <a:r>
              <a:rPr lang="ru-RU" sz="2800" dirty="0"/>
              <a:t>; </a:t>
            </a:r>
            <a:r>
              <a:rPr lang="ru-RU" sz="2800" i="1" dirty="0"/>
              <a:t>экологиче­ская &lt;</a:t>
            </a:r>
            <a:r>
              <a:rPr lang="ru-RU" sz="2800" i="1" dirty="0" err="1"/>
              <a:t>сейсмическая</a:t>
            </a:r>
            <a:r>
              <a:rPr lang="ru-RU" sz="2800" i="1" dirty="0"/>
              <a:t>&gt; опасность</a:t>
            </a:r>
            <a:r>
              <a:rPr lang="ru-RU" sz="2800" dirty="0"/>
              <a:t>, </a:t>
            </a:r>
            <a:r>
              <a:rPr lang="ru-RU" sz="2800" i="1" dirty="0"/>
              <a:t>опасность распро­странения СПИДа </a:t>
            </a:r>
            <a:r>
              <a:rPr lang="ru-RU" sz="2800" dirty="0"/>
              <a:t>[характер опасности</a:t>
            </a:r>
            <a:r>
              <a:rPr lang="ru-RU" sz="2800" dirty="0" smtClean="0"/>
              <a:t>]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99002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225485"/>
            <a:ext cx="9603275" cy="4240860"/>
          </a:xfrm>
        </p:spPr>
        <p:txBody>
          <a:bodyPr/>
          <a:lstStyle/>
          <a:p>
            <a:r>
              <a:rPr lang="ru-RU" sz="2800" b="1" dirty="0"/>
              <a:t>травма 1 </a:t>
            </a:r>
            <a:endParaRPr lang="ru-RU" sz="2800" dirty="0"/>
          </a:p>
          <a:p>
            <a:r>
              <a:rPr lang="ru-RU" sz="2800" dirty="0"/>
              <a:t>СОЧЕТАЕМОСТЬ.</a:t>
            </a:r>
            <a:br>
              <a:rPr lang="ru-RU" sz="2800" dirty="0"/>
            </a:br>
            <a:r>
              <a:rPr lang="ru-RU" sz="2800" dirty="0"/>
              <a:t>Приобретение травмы: </a:t>
            </a:r>
            <a:r>
              <a:rPr lang="ru-RU" sz="2800" i="1" dirty="0"/>
              <a:t>получить травму</a:t>
            </a:r>
            <a:r>
              <a:rPr lang="ru-RU" sz="2800" dirty="0"/>
              <a:t>. </a:t>
            </a:r>
          </a:p>
          <a:p>
            <a:r>
              <a:rPr lang="ru-RU" sz="2800" dirty="0"/>
              <a:t>Причинение травмы: </a:t>
            </a:r>
            <a:r>
              <a:rPr lang="ru-RU" sz="2800" i="1" dirty="0"/>
              <a:t>причинять травму </a:t>
            </a:r>
            <a:r>
              <a:rPr lang="ru-RU" sz="2800" dirty="0"/>
              <a:t>[</a:t>
            </a:r>
            <a:r>
              <a:rPr lang="ru-RU" sz="2800" i="1" dirty="0"/>
              <a:t>Падение причинило ему серьёзную травму</a:t>
            </a:r>
            <a:r>
              <a:rPr lang="ru-RU" sz="2800" dirty="0"/>
              <a:t>], </a:t>
            </a:r>
            <a:r>
              <a:rPr lang="ru-RU" sz="2800" i="1" dirty="0"/>
              <a:t>наносить трав­му </a:t>
            </a:r>
            <a:r>
              <a:rPr lang="ru-RU" sz="2800" dirty="0"/>
              <a:t>[</a:t>
            </a:r>
            <a:r>
              <a:rPr lang="ru-RU" sz="2800" i="1" dirty="0"/>
              <a:t>При этом тканям наносится минимальная травма</a:t>
            </a:r>
            <a:r>
              <a:rPr lang="ru-RU" sz="2800" dirty="0"/>
              <a:t>], </a:t>
            </a:r>
            <a:r>
              <a:rPr lang="ru-RU" sz="2800" i="1" dirty="0"/>
              <a:t>привести к травме.</a:t>
            </a:r>
            <a:endParaRPr lang="ru-RU" sz="2800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189430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895546"/>
            <a:ext cx="9603275" cy="4570799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Область поражения: </a:t>
            </a:r>
            <a:r>
              <a:rPr lang="ru-RU" sz="2800" i="1" dirty="0"/>
              <a:t>травма мозга &lt;черепа, позво­ночника, колена, плеча, кисти, голеностопного сус­тава, мягких </a:t>
            </a:r>
            <a:r>
              <a:rPr lang="ru-RU" sz="2800" i="1" dirty="0" err="1"/>
              <a:t>тканеи</a:t>
            </a:r>
            <a:r>
              <a:rPr lang="ru-RU" sz="2800" i="1" dirty="0"/>
              <a:t>̆&gt;</a:t>
            </a:r>
            <a:r>
              <a:rPr lang="ru-RU" sz="2800" dirty="0"/>
              <a:t>; </a:t>
            </a:r>
            <a:r>
              <a:rPr lang="ru-RU" sz="2800" i="1" dirty="0" err="1"/>
              <a:t>черепно­мозговая</a:t>
            </a:r>
            <a:r>
              <a:rPr lang="ru-RU" sz="2800" i="1" dirty="0"/>
              <a:t> &lt;глазная&gt; травма.</a:t>
            </a:r>
            <a:endParaRPr lang="ru-RU" sz="2800" dirty="0"/>
          </a:p>
          <a:p>
            <a:pPr algn="just"/>
            <a:r>
              <a:rPr lang="ru-RU" sz="2800" dirty="0"/>
              <a:t>Степень тяжести: </a:t>
            </a:r>
            <a:r>
              <a:rPr lang="ru-RU" sz="2800" i="1" dirty="0"/>
              <a:t>тяжёлая &lt;лёгкая, небольшая, </a:t>
            </a:r>
            <a:r>
              <a:rPr lang="ru-RU" sz="2800" i="1" dirty="0" err="1"/>
              <a:t>среднеи</a:t>
            </a:r>
            <a:r>
              <a:rPr lang="ru-RU" sz="2800" i="1" dirty="0"/>
              <a:t>̆ степени тяжести, сильная, серьёзная, смер­тельная&gt; травма, травма со смертельным исхо­дом; тяжесть травмы </a:t>
            </a:r>
            <a:r>
              <a:rPr lang="ru-RU" sz="2800" dirty="0"/>
              <a:t>[</a:t>
            </a:r>
            <a:r>
              <a:rPr lang="ru-RU" sz="2800" i="1" dirty="0"/>
              <a:t>Лечение зависит от тяже­сти травмы</a:t>
            </a:r>
            <a:r>
              <a:rPr lang="ru-RU" sz="2800" dirty="0"/>
              <a:t>].</a:t>
            </a:r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45479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семантической дифференциации слов-синонимов русского языка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b="1" dirty="0" smtClean="0"/>
              <a:t>Быстрый, стремительный, быстроногий, резвый, проворный</a:t>
            </a:r>
          </a:p>
          <a:p>
            <a:pPr algn="just"/>
            <a:r>
              <a:rPr lang="ru-RU" dirty="0" smtClean="0"/>
              <a:t>1) </a:t>
            </a:r>
            <a:r>
              <a:rPr lang="ru-RU" b="1" dirty="0" smtClean="0"/>
              <a:t>Резвый</a:t>
            </a:r>
            <a:r>
              <a:rPr lang="ru-RU" b="1" dirty="0"/>
              <a:t>, проворный</a:t>
            </a:r>
            <a:r>
              <a:rPr lang="ru-RU" dirty="0"/>
              <a:t> сочетаются с названиями </a:t>
            </a:r>
            <a:r>
              <a:rPr lang="ru-RU" u="sng" dirty="0"/>
              <a:t>животных</a:t>
            </a:r>
            <a:r>
              <a:rPr lang="ru-RU" dirty="0"/>
              <a:t>, используемых для езды верхом или в упряжи: </a:t>
            </a:r>
            <a:r>
              <a:rPr lang="ru-RU" b="1" i="1" dirty="0"/>
              <a:t>резвая</a:t>
            </a:r>
            <a:r>
              <a:rPr lang="ru-RU" i="1" dirty="0"/>
              <a:t> &lt;</a:t>
            </a:r>
            <a:r>
              <a:rPr lang="ru-RU" b="1" i="1" dirty="0"/>
              <a:t>проворная</a:t>
            </a:r>
            <a:r>
              <a:rPr lang="ru-RU" i="1" dirty="0"/>
              <a:t>&gt; лошадь, </a:t>
            </a:r>
            <a:r>
              <a:rPr lang="ru-RU" b="1" i="1" dirty="0"/>
              <a:t>резвая </a:t>
            </a:r>
            <a:r>
              <a:rPr lang="ru-RU" i="1" dirty="0"/>
              <a:t>&lt;</a:t>
            </a:r>
            <a:r>
              <a:rPr lang="ru-RU" b="1" i="1" dirty="0"/>
              <a:t>проворная</a:t>
            </a:r>
            <a:r>
              <a:rPr lang="ru-RU" i="1" dirty="0"/>
              <a:t>&gt; собачья упряжка…</a:t>
            </a:r>
            <a:r>
              <a:rPr lang="ru-RU" dirty="0"/>
              <a:t> Для характеристики людей эти прилагательные в современном языке используются реже, чем в языке начала </a:t>
            </a:r>
            <a:r>
              <a:rPr lang="en-US" dirty="0"/>
              <a:t>XX </a:t>
            </a:r>
            <a:r>
              <a:rPr lang="ru-RU" dirty="0"/>
              <a:t>века; ср. </a:t>
            </a:r>
            <a:r>
              <a:rPr lang="ru-RU" i="1" dirty="0"/>
              <a:t>Прыгнула Оленька с крыльца – </a:t>
            </a:r>
            <a:r>
              <a:rPr lang="ru-RU" b="1" i="1" dirty="0"/>
              <a:t>Резва</a:t>
            </a:r>
            <a:r>
              <a:rPr lang="ru-RU" i="1" dirty="0"/>
              <a:t>, беспечна, весела</a:t>
            </a:r>
            <a:r>
              <a:rPr lang="ru-RU" dirty="0"/>
              <a:t> (А.С. Пушкин, Евгений Онегин). Кроме того, эти прилагательные могут использоваться для характеристики </a:t>
            </a:r>
            <a:r>
              <a:rPr lang="ru-RU" u="sng" dirty="0"/>
              <a:t>ног</a:t>
            </a:r>
            <a:r>
              <a:rPr lang="ru-RU" dirty="0"/>
              <a:t> животных или людей: </a:t>
            </a:r>
            <a:r>
              <a:rPr lang="ru-RU" b="1" i="1" dirty="0"/>
              <a:t>проворные </a:t>
            </a:r>
            <a:r>
              <a:rPr lang="ru-RU" i="1" dirty="0"/>
              <a:t>&lt;</a:t>
            </a:r>
            <a:r>
              <a:rPr lang="ru-RU" b="1" i="1" dirty="0"/>
              <a:t>резвые</a:t>
            </a:r>
            <a:r>
              <a:rPr lang="ru-RU" i="1" dirty="0"/>
              <a:t>&gt; детские ножки; </a:t>
            </a:r>
            <a:r>
              <a:rPr lang="ru-RU" b="1" i="1" dirty="0"/>
              <a:t>проворные</a:t>
            </a:r>
            <a:r>
              <a:rPr lang="ru-RU" i="1" dirty="0"/>
              <a:t> &lt;</a:t>
            </a:r>
            <a:r>
              <a:rPr lang="ru-RU" b="1" i="1" dirty="0"/>
              <a:t>резвые</a:t>
            </a:r>
            <a:r>
              <a:rPr lang="ru-RU" i="1" dirty="0"/>
              <a:t>&gt; ноги коня</a:t>
            </a:r>
            <a:r>
              <a:rPr lang="ru-RU" dirty="0"/>
              <a:t>. </a:t>
            </a:r>
            <a:r>
              <a:rPr lang="ru-RU" b="1" dirty="0"/>
              <a:t>Проворный</a:t>
            </a:r>
            <a:r>
              <a:rPr lang="ru-RU" dirty="0"/>
              <a:t> характеризует также </a:t>
            </a:r>
            <a:r>
              <a:rPr lang="ru-RU" u="sng" dirty="0"/>
              <a:t>руки</a:t>
            </a:r>
            <a:r>
              <a:rPr lang="ru-RU" dirty="0"/>
              <a:t> и пальцы: ср. </a:t>
            </a:r>
            <a:r>
              <a:rPr lang="ru-RU" i="1" dirty="0"/>
              <a:t>У нее </a:t>
            </a:r>
            <a:r>
              <a:rPr lang="ru-RU" b="1" i="1" dirty="0"/>
              <a:t>проворные</a:t>
            </a:r>
            <a:r>
              <a:rPr lang="ru-RU" i="1" dirty="0"/>
              <a:t> руки; Ее </a:t>
            </a:r>
            <a:r>
              <a:rPr lang="ru-RU" b="1" i="1" dirty="0"/>
              <a:t>проворные</a:t>
            </a:r>
            <a:r>
              <a:rPr lang="ru-RU" i="1" dirty="0"/>
              <a:t> пальцы расплели косу, пригладили пряди и снова заплели их</a:t>
            </a:r>
            <a:r>
              <a:rPr lang="ru-RU" dirty="0"/>
              <a:t> (Дж. Стейнбек, Гроздья гнева, пер. Н. </a:t>
            </a:r>
            <a:r>
              <a:rPr lang="ru-RU" dirty="0" err="1"/>
              <a:t>Волжиной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04706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300898"/>
            <a:ext cx="9603275" cy="4165447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Обстоятельства, при которых получена травма: </a:t>
            </a:r>
            <a:r>
              <a:rPr lang="ru-RU" sz="2800" i="1" dirty="0"/>
              <a:t>производственная &lt;бытовая, родовая, внутриут­робная, спортивная, дорожная, военная&gt; травма.</a:t>
            </a:r>
            <a:endParaRPr lang="ru-RU" sz="2800" dirty="0"/>
          </a:p>
          <a:p>
            <a:pPr algn="just"/>
            <a:r>
              <a:rPr lang="ru-RU" sz="2800" dirty="0"/>
              <a:t>Медицинские характеристики: </a:t>
            </a:r>
            <a:r>
              <a:rPr lang="ru-RU" sz="2800" i="1" dirty="0"/>
              <a:t>осложнённая &lt;за­крытая&gt; травма; множественные травмы. 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91434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Лексические функции-замены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500" dirty="0" smtClean="0"/>
              <a:t>1) ЛФ-З </a:t>
            </a:r>
            <a:r>
              <a:rPr lang="en-US" sz="3500" dirty="0" err="1"/>
              <a:t>Mult</a:t>
            </a:r>
            <a:r>
              <a:rPr lang="ru-RU" sz="3500" dirty="0"/>
              <a:t> (значение совокупности чего-л.), например, </a:t>
            </a:r>
            <a:r>
              <a:rPr lang="en-US" sz="3500" i="1" dirty="0" err="1"/>
              <a:t>Mult</a:t>
            </a:r>
            <a:r>
              <a:rPr lang="ru-RU" sz="3500" i="1" dirty="0"/>
              <a:t> (овца) = отара [овец];</a:t>
            </a:r>
            <a:r>
              <a:rPr lang="ru-RU" sz="3500" dirty="0"/>
              <a:t> </a:t>
            </a:r>
            <a:endParaRPr lang="ru-RU" sz="3500" dirty="0" smtClean="0"/>
          </a:p>
          <a:p>
            <a:pPr algn="just"/>
            <a:r>
              <a:rPr lang="ru-RU" sz="3500" dirty="0" smtClean="0"/>
              <a:t>2</a:t>
            </a:r>
            <a:r>
              <a:rPr lang="ru-RU" sz="3500" dirty="0"/>
              <a:t>) ЛФ-З </a:t>
            </a:r>
            <a:r>
              <a:rPr lang="en-US" sz="3500" dirty="0"/>
              <a:t>Sing</a:t>
            </a:r>
            <a:r>
              <a:rPr lang="ru-RU" sz="3500" dirty="0"/>
              <a:t> (значение одной порции чего-л.), например, </a:t>
            </a:r>
            <a:r>
              <a:rPr lang="en-US" sz="3500" dirty="0"/>
              <a:t>Sing </a:t>
            </a:r>
            <a:r>
              <a:rPr lang="ru-RU" sz="3500" i="1" dirty="0"/>
              <a:t>(дождь) = капля</a:t>
            </a:r>
            <a:r>
              <a:rPr lang="ru-RU" sz="3500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41708690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055802"/>
            <a:ext cx="9603275" cy="4410543"/>
          </a:xfrm>
        </p:spPr>
        <p:txBody>
          <a:bodyPr>
            <a:normAutofit/>
          </a:bodyPr>
          <a:lstStyle/>
          <a:p>
            <a:pPr algn="just"/>
            <a:r>
              <a:rPr lang="ru-RU" sz="4000" dirty="0"/>
              <a:t>3) ЛФ-З </a:t>
            </a:r>
            <a:r>
              <a:rPr lang="en-US" sz="4000" dirty="0"/>
              <a:t>Cap</a:t>
            </a:r>
            <a:r>
              <a:rPr lang="ru-RU" sz="4000" dirty="0"/>
              <a:t> (значение главного элемента множества), например, </a:t>
            </a:r>
            <a:r>
              <a:rPr lang="en-US" sz="4000" dirty="0" smtClean="0"/>
              <a:t>Cap</a:t>
            </a:r>
            <a:r>
              <a:rPr lang="ru-RU" sz="4000" i="1" dirty="0" smtClean="0"/>
              <a:t>(факультет</a:t>
            </a:r>
            <a:r>
              <a:rPr lang="ru-RU" sz="4000" i="1" dirty="0"/>
              <a:t>) = декан; </a:t>
            </a:r>
            <a:r>
              <a:rPr lang="ru-RU" sz="4000" dirty="0"/>
              <a:t>4) ЛФ-З </a:t>
            </a:r>
            <a:r>
              <a:rPr lang="en-US" sz="4000" dirty="0" smtClean="0"/>
              <a:t>Equip</a:t>
            </a:r>
            <a:r>
              <a:rPr lang="ru-RU" sz="4000" dirty="0" smtClean="0"/>
              <a:t>(значение </a:t>
            </a:r>
            <a:r>
              <a:rPr lang="ru-RU" sz="4000" dirty="0"/>
              <a:t>основного коллектива чего-л.), например, </a:t>
            </a:r>
            <a:r>
              <a:rPr lang="en-US" sz="4000" dirty="0"/>
              <a:t>Equip </a:t>
            </a:r>
            <a:r>
              <a:rPr lang="ru-RU" sz="4000" i="1" dirty="0"/>
              <a:t>(самолёт) = экипаж</a:t>
            </a:r>
            <a:r>
              <a:rPr lang="ru-RU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5810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263192"/>
            <a:ext cx="9603275" cy="420315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5) ЛФ-З </a:t>
            </a:r>
            <a:r>
              <a:rPr lang="en-US" dirty="0" err="1" smtClean="0"/>
              <a:t>Gener</a:t>
            </a:r>
            <a:r>
              <a:rPr lang="ru-RU" i="1" dirty="0"/>
              <a:t> </a:t>
            </a:r>
            <a:r>
              <a:rPr lang="ru-RU" dirty="0" smtClean="0"/>
              <a:t>(значение </a:t>
            </a:r>
            <a:r>
              <a:rPr lang="ru-RU" dirty="0" smtClean="0"/>
              <a:t>родового понятия</a:t>
            </a:r>
            <a:r>
              <a:rPr lang="ru-RU" dirty="0" smtClean="0"/>
              <a:t>), </a:t>
            </a:r>
            <a:r>
              <a:rPr lang="en-US" i="1" dirty="0" err="1" smtClean="0"/>
              <a:t>Gener</a:t>
            </a:r>
            <a:r>
              <a:rPr lang="ru-RU" i="1" dirty="0" smtClean="0"/>
              <a:t>(газ</a:t>
            </a:r>
            <a:r>
              <a:rPr lang="ru-RU" i="1" dirty="0"/>
              <a:t>) = </a:t>
            </a:r>
            <a:r>
              <a:rPr lang="ru-RU" i="1" dirty="0" smtClean="0"/>
              <a:t>вещество</a:t>
            </a:r>
            <a:r>
              <a:rPr lang="en-US" dirty="0" smtClean="0"/>
              <a:t>; </a:t>
            </a:r>
            <a:r>
              <a:rPr lang="en-US" dirty="0" err="1" smtClean="0"/>
              <a:t>Gener</a:t>
            </a:r>
            <a:r>
              <a:rPr lang="ru-RU" i="1" dirty="0" smtClean="0"/>
              <a:t>(шахматы</a:t>
            </a:r>
            <a:r>
              <a:rPr lang="ru-RU" i="1" dirty="0"/>
              <a:t>) = </a:t>
            </a:r>
            <a:r>
              <a:rPr lang="ru-RU" i="1" dirty="0" smtClean="0"/>
              <a:t>игра</a:t>
            </a:r>
            <a:endParaRPr lang="en-US" i="1" dirty="0" smtClean="0"/>
          </a:p>
          <a:p>
            <a:r>
              <a:rPr lang="en-US" i="1" dirty="0" smtClean="0"/>
              <a:t>6) </a:t>
            </a:r>
            <a:r>
              <a:rPr lang="en-US" dirty="0" smtClean="0"/>
              <a:t>(</a:t>
            </a:r>
            <a:r>
              <a:rPr lang="ru-RU" dirty="0" smtClean="0"/>
              <a:t>центр) </a:t>
            </a:r>
            <a:r>
              <a:rPr lang="en-US" dirty="0" err="1" smtClean="0"/>
              <a:t>Centr</a:t>
            </a:r>
            <a:r>
              <a:rPr lang="en-US" i="1" dirty="0" smtClean="0"/>
              <a:t>(</a:t>
            </a:r>
            <a:r>
              <a:rPr lang="ru-RU" i="1" dirty="0"/>
              <a:t>лес) = чаща (леса</a:t>
            </a:r>
            <a:r>
              <a:rPr lang="ru-RU" i="1" dirty="0" smtClean="0"/>
              <a:t>)</a:t>
            </a:r>
            <a:endParaRPr lang="ru-RU" i="1" dirty="0" smtClean="0"/>
          </a:p>
          <a:p>
            <a:r>
              <a:rPr lang="ru-RU" i="1" dirty="0" smtClean="0"/>
              <a:t>7) </a:t>
            </a:r>
            <a:r>
              <a:rPr lang="ru-RU" dirty="0" smtClean="0"/>
              <a:t>(</a:t>
            </a:r>
            <a:r>
              <a:rPr lang="ru-RU" dirty="0" err="1" smtClean="0"/>
              <a:t>конверсив</a:t>
            </a:r>
            <a:r>
              <a:rPr lang="ru-RU" dirty="0" smtClean="0"/>
              <a:t>) </a:t>
            </a:r>
            <a:r>
              <a:rPr lang="en-US" dirty="0" err="1" smtClean="0"/>
              <a:t>Conv</a:t>
            </a:r>
            <a:r>
              <a:rPr lang="ru-RU" i="1" dirty="0" smtClean="0"/>
              <a:t>(муж</a:t>
            </a:r>
            <a:r>
              <a:rPr lang="ru-RU" i="1" dirty="0"/>
              <a:t>) = </a:t>
            </a:r>
            <a:r>
              <a:rPr lang="ru-RU" i="1" dirty="0" smtClean="0"/>
              <a:t>жена</a:t>
            </a:r>
            <a:r>
              <a:rPr lang="ru-RU" dirty="0" smtClean="0"/>
              <a:t>, </a:t>
            </a:r>
            <a:r>
              <a:rPr lang="en-US" dirty="0" err="1" smtClean="0"/>
              <a:t>Conv</a:t>
            </a:r>
            <a:r>
              <a:rPr lang="ru-RU" i="1" dirty="0" smtClean="0"/>
              <a:t>(жених</a:t>
            </a:r>
            <a:r>
              <a:rPr lang="ru-RU" i="1" dirty="0"/>
              <a:t>) = </a:t>
            </a:r>
            <a:r>
              <a:rPr lang="ru-RU" i="1" dirty="0" smtClean="0"/>
              <a:t>невеста</a:t>
            </a:r>
          </a:p>
          <a:p>
            <a:r>
              <a:rPr lang="ru-RU" i="1" dirty="0" smtClean="0"/>
              <a:t>8) (</a:t>
            </a:r>
            <a:r>
              <a:rPr lang="ru-RU" dirty="0"/>
              <a:t>синтаксический дериват (</a:t>
            </a:r>
            <a:r>
              <a:rPr lang="ru-RU" dirty="0" smtClean="0"/>
              <a:t>существительное</a:t>
            </a:r>
            <a:r>
              <a:rPr lang="ru-RU" i="1" dirty="0" smtClean="0"/>
              <a:t>) </a:t>
            </a:r>
            <a:r>
              <a:rPr lang="en-US" dirty="0" smtClean="0"/>
              <a:t>S</a:t>
            </a:r>
            <a:r>
              <a:rPr lang="ru-RU" baseline="-25000" dirty="0"/>
              <a:t>0</a:t>
            </a:r>
            <a:r>
              <a:rPr lang="ru-RU" dirty="0"/>
              <a:t> </a:t>
            </a:r>
            <a:r>
              <a:rPr lang="ru-RU" i="1" dirty="0"/>
              <a:t>(рожать) = </a:t>
            </a:r>
            <a:r>
              <a:rPr lang="ru-RU" i="1" dirty="0" smtClean="0"/>
              <a:t>роды</a:t>
            </a:r>
            <a:r>
              <a:rPr lang="ru-RU" dirty="0" smtClean="0"/>
              <a:t>, </a:t>
            </a:r>
            <a:r>
              <a:rPr lang="en-US" dirty="0" smtClean="0"/>
              <a:t>S</a:t>
            </a:r>
            <a:r>
              <a:rPr lang="ru-RU" baseline="-25000" dirty="0"/>
              <a:t>0</a:t>
            </a:r>
            <a:r>
              <a:rPr lang="ru-RU" dirty="0"/>
              <a:t> </a:t>
            </a:r>
            <a:r>
              <a:rPr lang="ru-RU" i="1" dirty="0"/>
              <a:t>(двигаться) = </a:t>
            </a:r>
            <a:r>
              <a:rPr lang="ru-RU" i="1" dirty="0" smtClean="0"/>
              <a:t>движение</a:t>
            </a:r>
          </a:p>
          <a:p>
            <a:r>
              <a:rPr lang="ru-RU" i="1" dirty="0" smtClean="0"/>
              <a:t>9) (</a:t>
            </a:r>
            <a:r>
              <a:rPr lang="ru-RU" dirty="0"/>
              <a:t>типовое название i-</a:t>
            </a:r>
            <a:r>
              <a:rPr lang="ru-RU" dirty="0" err="1"/>
              <a:t>гo</a:t>
            </a:r>
            <a:r>
              <a:rPr lang="ru-RU" dirty="0"/>
              <a:t> участника ситуации</a:t>
            </a:r>
            <a:r>
              <a:rPr lang="ru-RU" i="1" dirty="0" smtClean="0"/>
              <a:t>) </a:t>
            </a:r>
            <a:r>
              <a:rPr lang="ru-RU" dirty="0" smtClean="0"/>
              <a:t>S</a:t>
            </a:r>
            <a:r>
              <a:rPr lang="ru-RU" baseline="-25000" dirty="0" smtClean="0"/>
              <a:t>1</a:t>
            </a:r>
            <a:r>
              <a:rPr lang="ru-RU" dirty="0" smtClean="0"/>
              <a:t> </a:t>
            </a:r>
            <a:r>
              <a:rPr lang="ru-RU" i="1" dirty="0"/>
              <a:t>(лечить) = </a:t>
            </a:r>
            <a:r>
              <a:rPr lang="ru-RU" i="1" dirty="0" smtClean="0"/>
              <a:t>врач</a:t>
            </a:r>
            <a:r>
              <a:rPr lang="ru-RU" dirty="0" smtClean="0"/>
              <a:t>, </a:t>
            </a:r>
            <a:r>
              <a:rPr lang="ru-RU" i="1" dirty="0" smtClean="0"/>
              <a:t>S</a:t>
            </a:r>
            <a:r>
              <a:rPr lang="ru-RU" i="1" baseline="-25000" dirty="0" smtClean="0"/>
              <a:t>2</a:t>
            </a:r>
            <a:r>
              <a:rPr lang="ru-RU" i="1" dirty="0" smtClean="0"/>
              <a:t> </a:t>
            </a:r>
            <a:r>
              <a:rPr lang="ru-RU" i="1" dirty="0"/>
              <a:t>(лечить) = </a:t>
            </a:r>
            <a:r>
              <a:rPr lang="ru-RU" i="1" dirty="0" smtClean="0"/>
              <a:t>пациент</a:t>
            </a:r>
          </a:p>
          <a:p>
            <a:r>
              <a:rPr lang="ru-RU" i="1" dirty="0" smtClean="0"/>
              <a:t>10) </a:t>
            </a:r>
            <a:r>
              <a:rPr lang="ru-RU" i="1" dirty="0"/>
              <a:t>(</a:t>
            </a:r>
            <a:r>
              <a:rPr lang="ru-RU" dirty="0"/>
              <a:t>типовое название </a:t>
            </a:r>
            <a:r>
              <a:rPr lang="ru-RU" dirty="0" smtClean="0"/>
              <a:t>инструмента</a:t>
            </a:r>
            <a:r>
              <a:rPr lang="ru-RU" i="1" dirty="0" smtClean="0"/>
              <a:t>) </a:t>
            </a:r>
            <a:r>
              <a:rPr lang="ru-RU" dirty="0" smtClean="0"/>
              <a:t>S</a:t>
            </a:r>
            <a:r>
              <a:rPr lang="en-US" baseline="-25000" dirty="0" err="1"/>
              <a:t>instr</a:t>
            </a:r>
            <a:r>
              <a:rPr lang="en-US" dirty="0"/>
              <a:t> </a:t>
            </a:r>
            <a:r>
              <a:rPr lang="ru-RU" i="1" dirty="0"/>
              <a:t>(отапливать) = система отопления</a:t>
            </a:r>
            <a:r>
              <a:rPr lang="ru-RU" dirty="0"/>
              <a:t>, S</a:t>
            </a:r>
            <a:r>
              <a:rPr lang="en-US" baseline="-25000" dirty="0" err="1"/>
              <a:t>instr</a:t>
            </a:r>
            <a:r>
              <a:rPr lang="ru-RU" i="1" dirty="0"/>
              <a:t> (думать) = ум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3784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225484"/>
            <a:ext cx="9603275" cy="4240861"/>
          </a:xfrm>
        </p:spPr>
        <p:txBody>
          <a:bodyPr>
            <a:normAutofit fontScale="92500"/>
          </a:bodyPr>
          <a:lstStyle/>
          <a:p>
            <a:r>
              <a:rPr lang="ru-RU" sz="2500" i="1" dirty="0" smtClean="0"/>
              <a:t>11) (</a:t>
            </a:r>
            <a:r>
              <a:rPr lang="ru-RU" sz="2500" dirty="0"/>
              <a:t>типовое название места ситуации</a:t>
            </a:r>
            <a:r>
              <a:rPr lang="ru-RU" sz="2500" i="1" dirty="0" smtClean="0"/>
              <a:t>) S</a:t>
            </a:r>
            <a:r>
              <a:rPr lang="en-US" sz="2500" i="1" baseline="-25000" dirty="0" err="1"/>
              <a:t>loc</a:t>
            </a:r>
            <a:r>
              <a:rPr lang="ru-RU" sz="2500" i="1" dirty="0"/>
              <a:t> (биться) = поле </a:t>
            </a:r>
            <a:r>
              <a:rPr lang="ru-RU" sz="2500" i="1" dirty="0" smtClean="0"/>
              <a:t>боя</a:t>
            </a:r>
          </a:p>
          <a:p>
            <a:r>
              <a:rPr lang="ru-RU" sz="2500" i="1" dirty="0" smtClean="0"/>
              <a:t>12) (</a:t>
            </a:r>
            <a:r>
              <a:rPr lang="ru-RU" sz="2500" dirty="0"/>
              <a:t>типовое название способа действия</a:t>
            </a:r>
            <a:r>
              <a:rPr lang="ru-RU" sz="2500" i="1" dirty="0" smtClean="0"/>
              <a:t>) </a:t>
            </a:r>
            <a:r>
              <a:rPr lang="ru-RU" sz="2500" dirty="0" smtClean="0"/>
              <a:t>S</a:t>
            </a:r>
            <a:r>
              <a:rPr lang="en-US" sz="2500" baseline="-25000" dirty="0"/>
              <a:t>mod</a:t>
            </a:r>
            <a:r>
              <a:rPr lang="en-US" sz="2500" dirty="0"/>
              <a:t> </a:t>
            </a:r>
            <a:r>
              <a:rPr lang="ru-RU" sz="2500" i="1" dirty="0"/>
              <a:t>(ходить) = походка</a:t>
            </a:r>
            <a:r>
              <a:rPr lang="ru-RU" sz="2500" dirty="0"/>
              <a:t>, </a:t>
            </a:r>
            <a:r>
              <a:rPr lang="ru-RU" sz="2500" dirty="0" smtClean="0"/>
              <a:t>S</a:t>
            </a:r>
            <a:r>
              <a:rPr lang="en-US" sz="2500" baseline="-25000" dirty="0"/>
              <a:t>mod</a:t>
            </a:r>
            <a:r>
              <a:rPr lang="en-US" sz="2500" dirty="0"/>
              <a:t> </a:t>
            </a:r>
            <a:r>
              <a:rPr lang="ru-RU" sz="2500" i="1" dirty="0"/>
              <a:t>(писать) = стиль</a:t>
            </a:r>
            <a:r>
              <a:rPr lang="ru-RU" sz="2500" dirty="0"/>
              <a:t>, </a:t>
            </a:r>
            <a:r>
              <a:rPr lang="ru-RU" sz="2500" dirty="0" smtClean="0"/>
              <a:t>S</a:t>
            </a:r>
            <a:r>
              <a:rPr lang="en-US" sz="2500" baseline="-25000" dirty="0"/>
              <a:t>mod</a:t>
            </a:r>
            <a:r>
              <a:rPr lang="ru-RU" sz="2500" i="1" dirty="0"/>
              <a:t> (говорить) = </a:t>
            </a:r>
            <a:r>
              <a:rPr lang="ru-RU" sz="2500" i="1" dirty="0" smtClean="0"/>
              <a:t>дикция</a:t>
            </a:r>
          </a:p>
          <a:p>
            <a:r>
              <a:rPr lang="ru-RU" sz="2500" dirty="0" smtClean="0"/>
              <a:t>13) (</a:t>
            </a:r>
            <a:r>
              <a:rPr lang="ru-RU" sz="2500" dirty="0"/>
              <a:t>типовое название результата ситуации</a:t>
            </a:r>
            <a:r>
              <a:rPr lang="ru-RU" sz="2500" dirty="0" smtClean="0"/>
              <a:t>) S</a:t>
            </a:r>
            <a:r>
              <a:rPr lang="en-US" sz="2500" baseline="-25000" dirty="0"/>
              <a:t>res </a:t>
            </a:r>
            <a:r>
              <a:rPr lang="ru-RU" sz="2500" i="1" dirty="0"/>
              <a:t>(учиться) = знания, </a:t>
            </a:r>
            <a:r>
              <a:rPr lang="ru-RU" sz="2500" i="1" dirty="0" smtClean="0"/>
              <a:t>навыки</a:t>
            </a:r>
            <a:r>
              <a:rPr lang="ru-RU" sz="2500" dirty="0" smtClean="0"/>
              <a:t>, S</a:t>
            </a:r>
            <a:r>
              <a:rPr lang="en-US" sz="2500" baseline="-25000" dirty="0"/>
              <a:t>res </a:t>
            </a:r>
            <a:r>
              <a:rPr lang="ru-RU" sz="2500" i="1" dirty="0"/>
              <a:t>(совещание) = итоги (совещания</a:t>
            </a:r>
            <a:r>
              <a:rPr lang="ru-RU" sz="2500" i="1" dirty="0" smtClean="0"/>
              <a:t>)</a:t>
            </a:r>
          </a:p>
          <a:p>
            <a:r>
              <a:rPr lang="ru-RU" sz="2500" i="1" dirty="0" smtClean="0"/>
              <a:t>14) (</a:t>
            </a:r>
            <a:r>
              <a:rPr lang="ru-RU" sz="2500" dirty="0"/>
              <a:t>имена физических предметов, которые обычно принимают участие в данной ситуации (в качестве его семантического </a:t>
            </a:r>
            <a:r>
              <a:rPr lang="ru-RU" sz="2500" dirty="0" smtClean="0"/>
              <a:t>актанта</a:t>
            </a:r>
            <a:r>
              <a:rPr lang="ru-RU" sz="2500" i="1" dirty="0" smtClean="0"/>
              <a:t>) </a:t>
            </a:r>
            <a:r>
              <a:rPr lang="en-US" sz="2500" dirty="0" err="1" smtClean="0"/>
              <a:t>S</a:t>
            </a:r>
            <a:r>
              <a:rPr lang="en-US" sz="2500" baseline="-25000" dirty="0" err="1" smtClean="0"/>
              <a:t>usual</a:t>
            </a:r>
            <a:r>
              <a:rPr lang="en-US" sz="2500" baseline="-25000" dirty="0" smtClean="0"/>
              <a:t> </a:t>
            </a:r>
            <a:r>
              <a:rPr lang="ru-RU" sz="2500" i="1" dirty="0"/>
              <a:t>(квакать) = </a:t>
            </a:r>
            <a:r>
              <a:rPr lang="ru-RU" sz="2500" i="1" dirty="0" smtClean="0"/>
              <a:t>лягушка</a:t>
            </a:r>
            <a:r>
              <a:rPr lang="ru-RU" sz="2500" dirty="0" smtClean="0"/>
              <a:t>, </a:t>
            </a:r>
            <a:r>
              <a:rPr lang="en-US" sz="2500" dirty="0" err="1" smtClean="0"/>
              <a:t>S</a:t>
            </a:r>
            <a:r>
              <a:rPr lang="en-US" sz="2500" baseline="30000" dirty="0" err="1" smtClean="0"/>
              <a:t>usual</a:t>
            </a:r>
            <a:r>
              <a:rPr lang="en-US" sz="2500" baseline="-25000" dirty="0" err="1" smtClean="0"/>
              <a:t>loc</a:t>
            </a:r>
            <a:r>
              <a:rPr lang="en-US" sz="2500" dirty="0" smtClean="0"/>
              <a:t> </a:t>
            </a:r>
            <a:r>
              <a:rPr lang="ru-RU" sz="2500" i="1" dirty="0"/>
              <a:t>(сидеть) = </a:t>
            </a:r>
            <a:r>
              <a:rPr lang="ru-RU" sz="2500" i="1" dirty="0" smtClean="0"/>
              <a:t>стул</a:t>
            </a:r>
            <a:r>
              <a:rPr lang="ru-RU" sz="2500" dirty="0" smtClean="0"/>
              <a:t>, </a:t>
            </a:r>
            <a:r>
              <a:rPr lang="en-US" sz="2500" dirty="0" err="1" smtClean="0"/>
              <a:t>S</a:t>
            </a:r>
            <a:r>
              <a:rPr lang="en-US" sz="2500" baseline="30000" dirty="0" err="1" smtClean="0"/>
              <a:t>usual</a:t>
            </a:r>
            <a:r>
              <a:rPr lang="en-US" sz="2500" baseline="-25000" dirty="0" err="1" smtClean="0"/>
              <a:t>loc</a:t>
            </a:r>
            <a:r>
              <a:rPr lang="en-US" sz="2500" baseline="-25000" dirty="0" smtClean="0"/>
              <a:t> </a:t>
            </a:r>
            <a:r>
              <a:rPr lang="ru-RU" sz="2500" i="1" dirty="0"/>
              <a:t>(жить) = дом</a:t>
            </a:r>
            <a:endParaRPr lang="ru-RU" sz="25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15768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084082"/>
            <a:ext cx="9603275" cy="4382263"/>
          </a:xfrm>
        </p:spPr>
        <p:txBody>
          <a:bodyPr>
            <a:noAutofit/>
          </a:bodyPr>
          <a:lstStyle/>
          <a:p>
            <a:pPr algn="just"/>
            <a:r>
              <a:rPr lang="ru-RU" sz="3000" dirty="0" smtClean="0"/>
              <a:t>15) (</a:t>
            </a:r>
            <a:r>
              <a:rPr lang="ru-RU" sz="3000" dirty="0"/>
              <a:t>типовое свойство </a:t>
            </a:r>
            <a:r>
              <a:rPr lang="en-US" sz="3000" dirty="0" err="1"/>
              <a:t>i</a:t>
            </a:r>
            <a:r>
              <a:rPr lang="ru-RU" sz="3000" dirty="0"/>
              <a:t>-го «потенциального» участника ситуации</a:t>
            </a:r>
            <a:r>
              <a:rPr lang="ru-RU" sz="3000" dirty="0" smtClean="0"/>
              <a:t>) </a:t>
            </a:r>
            <a:r>
              <a:rPr lang="en-US" sz="3000" dirty="0" smtClean="0"/>
              <a:t>Able</a:t>
            </a:r>
            <a:r>
              <a:rPr lang="ru-RU" sz="3000" baseline="-25000" dirty="0"/>
              <a:t>1 </a:t>
            </a:r>
            <a:r>
              <a:rPr lang="ru-RU" sz="3000" i="1" dirty="0"/>
              <a:t>(плакать) = </a:t>
            </a:r>
            <a:r>
              <a:rPr lang="ru-RU" sz="3000" i="1" dirty="0" smtClean="0"/>
              <a:t>слезливый</a:t>
            </a:r>
            <a:r>
              <a:rPr lang="ru-RU" sz="3000" dirty="0" smtClean="0"/>
              <a:t>,  </a:t>
            </a:r>
            <a:r>
              <a:rPr lang="en-US" sz="3000" dirty="0" smtClean="0"/>
              <a:t>Able</a:t>
            </a:r>
            <a:r>
              <a:rPr lang="ru-RU" sz="3000" baseline="-25000" dirty="0"/>
              <a:t>2 </a:t>
            </a:r>
            <a:r>
              <a:rPr lang="ru-RU" sz="3000" i="1" dirty="0"/>
              <a:t>(сомневаться) = </a:t>
            </a:r>
            <a:r>
              <a:rPr lang="ru-RU" sz="3000" i="1" dirty="0" smtClean="0"/>
              <a:t>сомнительный</a:t>
            </a:r>
            <a:endParaRPr lang="ru-RU" sz="3000" dirty="0" smtClean="0"/>
          </a:p>
          <a:p>
            <a:pPr algn="just"/>
            <a:r>
              <a:rPr lang="ru-RU" sz="3000" dirty="0" smtClean="0"/>
              <a:t>16) (</a:t>
            </a:r>
            <a:r>
              <a:rPr lang="ru-RU" sz="3000" dirty="0"/>
              <a:t>глагол, обозначающий «быть», «являться»</a:t>
            </a:r>
            <a:r>
              <a:rPr lang="ru-RU" sz="3000" dirty="0" smtClean="0"/>
              <a:t>) </a:t>
            </a:r>
            <a:r>
              <a:rPr lang="en-US" sz="3000" dirty="0" err="1" smtClean="0"/>
              <a:t>Pred</a:t>
            </a:r>
            <a:r>
              <a:rPr lang="en-US" sz="3000" dirty="0" smtClean="0"/>
              <a:t> </a:t>
            </a:r>
            <a:r>
              <a:rPr lang="ru-RU" sz="3000" i="1" dirty="0"/>
              <a:t>(пьяница) = </a:t>
            </a:r>
            <a:r>
              <a:rPr lang="ru-RU" sz="3000" i="1" dirty="0" smtClean="0"/>
              <a:t>пьянствовать</a:t>
            </a:r>
            <a:r>
              <a:rPr lang="ru-RU" sz="3000" dirty="0" smtClean="0"/>
              <a:t>, </a:t>
            </a:r>
            <a:r>
              <a:rPr lang="en-US" sz="3000" dirty="0" err="1" smtClean="0"/>
              <a:t>Pred</a:t>
            </a:r>
            <a:r>
              <a:rPr lang="en-US" sz="3000" dirty="0" smtClean="0"/>
              <a:t> </a:t>
            </a:r>
            <a:r>
              <a:rPr lang="ru-RU" sz="3000" i="1" dirty="0"/>
              <a:t>(рядом) = соседствовать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41345531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216152"/>
            <a:ext cx="9603275" cy="425019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000" i="1" dirty="0"/>
              <a:t>А помогает</a:t>
            </a:r>
            <a:r>
              <a:rPr lang="ru-RU" sz="3000" dirty="0"/>
              <a:t> </a:t>
            </a:r>
            <a:r>
              <a:rPr lang="ru-RU" sz="3000" i="1" dirty="0"/>
              <a:t>В </a:t>
            </a:r>
            <a:r>
              <a:rPr lang="ru-RU" sz="3000" i="1" dirty="0" err="1"/>
              <a:t>в</a:t>
            </a:r>
            <a:r>
              <a:rPr lang="ru-RU" sz="3000" i="1" dirty="0"/>
              <a:t> </a:t>
            </a:r>
            <a:r>
              <a:rPr lang="en-US" sz="3000" i="1" dirty="0"/>
              <a:t>X</a:t>
            </a:r>
            <a:r>
              <a:rPr lang="ru-RU" sz="3000" i="1" dirty="0"/>
              <a:t>-е</a:t>
            </a:r>
            <a:r>
              <a:rPr lang="ru-RU" sz="3000" dirty="0"/>
              <a:t> </a:t>
            </a:r>
            <a:r>
              <a:rPr lang="en-US" sz="3000" i="1" dirty="0"/>
              <a:t>Y</a:t>
            </a:r>
            <a:r>
              <a:rPr lang="ru-RU" sz="3000" i="1" dirty="0"/>
              <a:t>-ом</a:t>
            </a:r>
            <a:r>
              <a:rPr lang="ru-RU" sz="3000" dirty="0"/>
              <a:t> </a:t>
            </a:r>
            <a:r>
              <a:rPr lang="ru-RU" sz="3000" i="1" dirty="0"/>
              <a:t>(Он помогал мне писать работу. Он помогал мне своими дельными советами) </a:t>
            </a:r>
            <a:r>
              <a:rPr lang="ru-RU" sz="3000" dirty="0"/>
              <a:t>= «Посредством </a:t>
            </a:r>
            <a:r>
              <a:rPr lang="en-US" sz="3000" dirty="0"/>
              <a:t>Y</a:t>
            </a:r>
            <a:r>
              <a:rPr lang="ru-RU" sz="3000" dirty="0"/>
              <a:t>-а </a:t>
            </a:r>
            <a:r>
              <a:rPr lang="ru-RU" sz="3000" dirty="0" err="1"/>
              <a:t>А</a:t>
            </a:r>
            <a:r>
              <a:rPr lang="ru-RU" sz="3000" dirty="0"/>
              <a:t> </a:t>
            </a:r>
            <a:r>
              <a:rPr lang="ru-RU" sz="3000" u="sng" dirty="0"/>
              <a:t>облегчает</a:t>
            </a:r>
            <a:r>
              <a:rPr lang="ru-RU" sz="3000" dirty="0"/>
              <a:t> для В выполнение </a:t>
            </a:r>
            <a:r>
              <a:rPr lang="en-US" sz="3000" dirty="0"/>
              <a:t>X</a:t>
            </a:r>
            <a:r>
              <a:rPr lang="ru-RU" sz="3000" dirty="0"/>
              <a:t>-а, причем А и В действуют одновременно»;</a:t>
            </a:r>
          </a:p>
          <a:p>
            <a:pPr algn="just"/>
            <a:r>
              <a:rPr lang="ru-RU" sz="3000" i="1" dirty="0"/>
              <a:t>А мешает В </a:t>
            </a:r>
            <a:r>
              <a:rPr lang="ru-RU" sz="3000" i="1" dirty="0" err="1"/>
              <a:t>в</a:t>
            </a:r>
            <a:r>
              <a:rPr lang="ru-RU" sz="3000" i="1" dirty="0"/>
              <a:t> </a:t>
            </a:r>
            <a:r>
              <a:rPr lang="en-US" sz="3000" i="1" dirty="0"/>
              <a:t>X</a:t>
            </a:r>
            <a:r>
              <a:rPr lang="ru-RU" sz="3000" i="1" dirty="0"/>
              <a:t>-е </a:t>
            </a:r>
            <a:r>
              <a:rPr lang="en-US" sz="3000" i="1" dirty="0"/>
              <a:t>Y</a:t>
            </a:r>
            <a:r>
              <a:rPr lang="ru-RU" sz="3000" i="1" dirty="0"/>
              <a:t>-ом</a:t>
            </a:r>
            <a:r>
              <a:rPr lang="ru-RU" sz="3000" dirty="0"/>
              <a:t> </a:t>
            </a:r>
            <a:r>
              <a:rPr lang="ru-RU" sz="3000" i="1" dirty="0"/>
              <a:t>(Он мешал мне работать. Он мешал мне своими назойливыми комментариями)</a:t>
            </a:r>
            <a:r>
              <a:rPr lang="ru-RU" sz="3000" dirty="0"/>
              <a:t> = «Посредством </a:t>
            </a:r>
            <a:r>
              <a:rPr lang="en-US" sz="3000" dirty="0"/>
              <a:t>Y</a:t>
            </a:r>
            <a:r>
              <a:rPr lang="ru-RU" sz="3000" dirty="0"/>
              <a:t>-а </a:t>
            </a:r>
            <a:r>
              <a:rPr lang="ru-RU" sz="3000" dirty="0" err="1"/>
              <a:t>А</a:t>
            </a:r>
            <a:r>
              <a:rPr lang="ru-RU" sz="3000" dirty="0"/>
              <a:t> </a:t>
            </a:r>
            <a:r>
              <a:rPr lang="ru-RU" sz="3000" u="sng" dirty="0"/>
              <a:t>затрудняет</a:t>
            </a:r>
            <a:r>
              <a:rPr lang="ru-RU" sz="3000" dirty="0"/>
              <a:t> для В выполнение </a:t>
            </a:r>
            <a:r>
              <a:rPr lang="en-US" sz="3000" dirty="0"/>
              <a:t>X</a:t>
            </a:r>
            <a:r>
              <a:rPr lang="ru-RU" sz="3000" dirty="0"/>
              <a:t>-а, причем А и В действуют одновременно».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44877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168924"/>
            <a:ext cx="9603275" cy="4297421"/>
          </a:xfrm>
        </p:spPr>
        <p:txBody>
          <a:bodyPr/>
          <a:lstStyle/>
          <a:p>
            <a:pPr algn="just"/>
            <a:r>
              <a:rPr lang="ru-RU" i="1" dirty="0"/>
              <a:t> </a:t>
            </a:r>
            <a:r>
              <a:rPr lang="ru-RU" sz="3000" i="1" dirty="0"/>
              <a:t>А способствует</a:t>
            </a:r>
            <a:r>
              <a:rPr lang="ru-RU" sz="3000" dirty="0"/>
              <a:t> </a:t>
            </a:r>
            <a:r>
              <a:rPr lang="ru-RU" sz="3000" i="1" dirty="0"/>
              <a:t>В </a:t>
            </a:r>
            <a:r>
              <a:rPr lang="ru-RU" sz="3000" i="1" dirty="0" err="1"/>
              <a:t>в</a:t>
            </a:r>
            <a:r>
              <a:rPr lang="ru-RU" sz="3000" i="1" dirty="0"/>
              <a:t> </a:t>
            </a:r>
            <a:r>
              <a:rPr lang="en-US" sz="3000" i="1" dirty="0"/>
              <a:t>X</a:t>
            </a:r>
            <a:r>
              <a:rPr lang="ru-RU" sz="3000" i="1" dirty="0"/>
              <a:t>-е </a:t>
            </a:r>
            <a:r>
              <a:rPr lang="en-US" sz="3000" i="1" dirty="0"/>
              <a:t>Y</a:t>
            </a:r>
            <a:r>
              <a:rPr lang="ru-RU" sz="3000" i="1" dirty="0"/>
              <a:t>-ом</a:t>
            </a:r>
            <a:r>
              <a:rPr lang="ru-RU" sz="3000" dirty="0"/>
              <a:t> = «Посредством </a:t>
            </a:r>
            <a:r>
              <a:rPr lang="en-US" sz="3000" dirty="0"/>
              <a:t>Y</a:t>
            </a:r>
            <a:r>
              <a:rPr lang="ru-RU" sz="3000" dirty="0"/>
              <a:t>-а </a:t>
            </a:r>
            <a:r>
              <a:rPr lang="ru-RU" sz="3000" dirty="0" err="1"/>
              <a:t>А</a:t>
            </a:r>
            <a:r>
              <a:rPr lang="ru-RU" sz="3000" dirty="0"/>
              <a:t> </a:t>
            </a:r>
            <a:r>
              <a:rPr lang="ru-RU" sz="3000" u="sng" dirty="0"/>
              <a:t>облегчает</a:t>
            </a:r>
            <a:r>
              <a:rPr lang="ru-RU" sz="3000" dirty="0"/>
              <a:t> для В ряд действий, выполнение которых необходимо для достижения Х-а – цели В»;</a:t>
            </a:r>
          </a:p>
          <a:p>
            <a:pPr algn="just"/>
            <a:r>
              <a:rPr lang="ru-RU" sz="3000" i="1" dirty="0"/>
              <a:t>А препятствует</a:t>
            </a:r>
            <a:r>
              <a:rPr lang="ru-RU" sz="3000" dirty="0"/>
              <a:t> </a:t>
            </a:r>
            <a:r>
              <a:rPr lang="ru-RU" sz="3000" i="1" dirty="0"/>
              <a:t>В </a:t>
            </a:r>
            <a:r>
              <a:rPr lang="ru-RU" sz="3000" i="1" dirty="0" err="1"/>
              <a:t>в</a:t>
            </a:r>
            <a:r>
              <a:rPr lang="ru-RU" sz="3000" i="1" dirty="0"/>
              <a:t> </a:t>
            </a:r>
            <a:r>
              <a:rPr lang="en-US" sz="3000" i="1" dirty="0"/>
              <a:t>X</a:t>
            </a:r>
            <a:r>
              <a:rPr lang="ru-RU" sz="3000" i="1" dirty="0"/>
              <a:t>-е </a:t>
            </a:r>
            <a:r>
              <a:rPr lang="en-US" sz="3000" i="1" dirty="0"/>
              <a:t>Y</a:t>
            </a:r>
            <a:r>
              <a:rPr lang="ru-RU" sz="3000" i="1" dirty="0"/>
              <a:t>-ом</a:t>
            </a:r>
            <a:r>
              <a:rPr lang="ru-RU" sz="3000" dirty="0"/>
              <a:t> = «Посредством </a:t>
            </a:r>
            <a:r>
              <a:rPr lang="en-US" sz="3000" dirty="0"/>
              <a:t>Y</a:t>
            </a:r>
            <a:r>
              <a:rPr lang="ru-RU" sz="3000" dirty="0"/>
              <a:t>-а </a:t>
            </a:r>
            <a:r>
              <a:rPr lang="ru-RU" sz="3000" dirty="0" err="1"/>
              <a:t>А</a:t>
            </a:r>
            <a:r>
              <a:rPr lang="ru-RU" sz="3000" dirty="0"/>
              <a:t> </a:t>
            </a:r>
            <a:r>
              <a:rPr lang="ru-RU" sz="3000" u="sng" dirty="0"/>
              <a:t>затрудняет</a:t>
            </a:r>
            <a:r>
              <a:rPr lang="ru-RU" sz="3000" dirty="0"/>
              <a:t> для В ряд действий, без выполнения которых невозможно достижение Х-а – цели В» </a:t>
            </a:r>
          </a:p>
        </p:txBody>
      </p:sp>
    </p:spTree>
    <p:extLst>
      <p:ext uri="{BB962C8B-B14F-4D97-AF65-F5344CB8AC3E}">
        <p14:creationId xmlns:p14="http://schemas.microsoft.com/office/powerpoint/2010/main" val="40142848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Лексические функции-параметры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357460"/>
            <a:ext cx="9603275" cy="4108885"/>
          </a:xfrm>
        </p:spPr>
        <p:txBody>
          <a:bodyPr>
            <a:noAutofit/>
          </a:bodyPr>
          <a:lstStyle/>
          <a:p>
            <a:r>
              <a:rPr lang="ru-RU" sz="2500" dirty="0" smtClean="0"/>
              <a:t>1) </a:t>
            </a:r>
            <a:r>
              <a:rPr lang="ru-RU" sz="2500" dirty="0" smtClean="0"/>
              <a:t>(начало действия) </a:t>
            </a:r>
            <a:r>
              <a:rPr lang="ru-RU" sz="2500" dirty="0" err="1" smtClean="0"/>
              <a:t>IncepOpe</a:t>
            </a:r>
            <a:r>
              <a:rPr lang="en-US" sz="2500" dirty="0"/>
              <a:t>r </a:t>
            </a:r>
            <a:r>
              <a:rPr lang="ru-RU" sz="2500" i="1" dirty="0"/>
              <a:t>(гости) = приходить в (гости</a:t>
            </a:r>
            <a:r>
              <a:rPr lang="ru-RU" sz="2500" i="1" dirty="0" smtClean="0"/>
              <a:t>)</a:t>
            </a:r>
          </a:p>
          <a:p>
            <a:r>
              <a:rPr lang="ru-RU" sz="2500" dirty="0" smtClean="0"/>
              <a:t>2) </a:t>
            </a:r>
            <a:r>
              <a:rPr lang="ru-RU" sz="2500" dirty="0" smtClean="0"/>
              <a:t>(продолжение действия) </a:t>
            </a:r>
            <a:r>
              <a:rPr lang="en-US" sz="2500" dirty="0" err="1" smtClean="0"/>
              <a:t>ContFunc</a:t>
            </a:r>
            <a:r>
              <a:rPr lang="ru-RU" sz="2500" baseline="-25000" dirty="0"/>
              <a:t>0</a:t>
            </a:r>
            <a:r>
              <a:rPr lang="ru-RU" sz="2500" dirty="0"/>
              <a:t> </a:t>
            </a:r>
            <a:r>
              <a:rPr lang="ru-RU" sz="2500" i="1" dirty="0"/>
              <a:t>(запах) = </a:t>
            </a:r>
            <a:r>
              <a:rPr lang="ru-RU" sz="2500" i="1" dirty="0" smtClean="0"/>
              <a:t>держаться</a:t>
            </a:r>
            <a:r>
              <a:rPr lang="ru-RU" sz="2500" dirty="0" smtClean="0"/>
              <a:t>, </a:t>
            </a:r>
            <a:r>
              <a:rPr lang="en-US" sz="2500" dirty="0" err="1" smtClean="0"/>
              <a:t>ContFunc</a:t>
            </a:r>
            <a:r>
              <a:rPr lang="ru-RU" sz="2500" baseline="-25000" dirty="0"/>
              <a:t>0</a:t>
            </a:r>
            <a:r>
              <a:rPr lang="ru-RU" sz="2500" dirty="0"/>
              <a:t> </a:t>
            </a:r>
            <a:r>
              <a:rPr lang="ru-RU" sz="2500" i="1" dirty="0" smtClean="0"/>
              <a:t>(напряжённость</a:t>
            </a:r>
            <a:r>
              <a:rPr lang="ru-RU" sz="2500" i="1" dirty="0"/>
              <a:t>) = </a:t>
            </a:r>
            <a:r>
              <a:rPr lang="ru-RU" sz="2500" i="1" dirty="0" smtClean="0"/>
              <a:t>сохраняться</a:t>
            </a:r>
          </a:p>
          <a:p>
            <a:r>
              <a:rPr lang="ru-RU" sz="2500" i="1" dirty="0" smtClean="0"/>
              <a:t>3) </a:t>
            </a:r>
            <a:r>
              <a:rPr lang="ru-RU" sz="2500" dirty="0" smtClean="0"/>
              <a:t>(вызывать, быть причиной) </a:t>
            </a:r>
            <a:r>
              <a:rPr lang="en-US" sz="2500" dirty="0" err="1" smtClean="0"/>
              <a:t>Caus</a:t>
            </a:r>
            <a:r>
              <a:rPr lang="en-US" sz="2500" dirty="0" smtClean="0"/>
              <a:t> </a:t>
            </a:r>
            <a:r>
              <a:rPr lang="ru-RU" sz="2500" i="1" dirty="0"/>
              <a:t>(паника) = сеять (панику)</a:t>
            </a:r>
            <a:endParaRPr lang="ru-RU" sz="2500" dirty="0"/>
          </a:p>
          <a:p>
            <a:r>
              <a:rPr lang="ru-RU" sz="2500" dirty="0" smtClean="0"/>
              <a:t>4) </a:t>
            </a:r>
            <a:r>
              <a:rPr lang="ru-RU" sz="2500" dirty="0" smtClean="0"/>
              <a:t>(ликвидация) </a:t>
            </a:r>
            <a:r>
              <a:rPr lang="en-US" sz="2500" dirty="0" err="1" smtClean="0"/>
              <a:t>Liqu</a:t>
            </a:r>
            <a:r>
              <a:rPr lang="ru-RU" sz="2500" baseline="-25000" dirty="0"/>
              <a:t>1</a:t>
            </a:r>
            <a:r>
              <a:rPr lang="en-US" sz="2500" dirty="0" err="1"/>
              <a:t>Func</a:t>
            </a:r>
            <a:r>
              <a:rPr lang="ru-RU" sz="2500" baseline="-25000" dirty="0"/>
              <a:t>1</a:t>
            </a:r>
            <a:r>
              <a:rPr lang="ru-RU" sz="2500" i="1" dirty="0"/>
              <a:t> (сомнения) = </a:t>
            </a:r>
            <a:r>
              <a:rPr lang="ru-RU" sz="2500" i="1" dirty="0" smtClean="0"/>
              <a:t>откинуть</a:t>
            </a:r>
            <a:r>
              <a:rPr lang="ru-RU" sz="2500" dirty="0" smtClean="0"/>
              <a:t>, </a:t>
            </a:r>
            <a:r>
              <a:rPr lang="en-US" sz="2500" dirty="0" err="1" smtClean="0"/>
              <a:t>Liqu</a:t>
            </a:r>
            <a:r>
              <a:rPr lang="ru-RU" sz="2500" baseline="-25000" dirty="0"/>
              <a:t>1</a:t>
            </a:r>
            <a:r>
              <a:rPr lang="en-US" sz="2500" dirty="0" err="1"/>
              <a:t>Func</a:t>
            </a:r>
            <a:r>
              <a:rPr lang="ru-RU" sz="2500" baseline="-25000" dirty="0"/>
              <a:t>0</a:t>
            </a:r>
            <a:r>
              <a:rPr lang="ru-RU" sz="2500" i="1" dirty="0"/>
              <a:t> (костёр) = </a:t>
            </a:r>
            <a:r>
              <a:rPr lang="ru-RU" sz="2500" i="1" dirty="0" smtClean="0"/>
              <a:t>потушить</a:t>
            </a:r>
          </a:p>
          <a:p>
            <a:r>
              <a:rPr lang="ru-RU" sz="2500" dirty="0" smtClean="0"/>
              <a:t>5) </a:t>
            </a:r>
            <a:r>
              <a:rPr lang="ru-RU" sz="2500" dirty="0" smtClean="0"/>
              <a:t>(разрешение) </a:t>
            </a:r>
            <a:r>
              <a:rPr lang="en-US" sz="2500" dirty="0" smtClean="0"/>
              <a:t>Perm</a:t>
            </a:r>
            <a:r>
              <a:rPr lang="ru-RU" sz="2500" baseline="-25000" dirty="0"/>
              <a:t>2</a:t>
            </a:r>
            <a:r>
              <a:rPr lang="en-US" sz="2500" dirty="0" err="1"/>
              <a:t>Func</a:t>
            </a:r>
            <a:r>
              <a:rPr lang="ru-RU" sz="2500" baseline="-25000" dirty="0"/>
              <a:t>2</a:t>
            </a:r>
            <a:r>
              <a:rPr lang="ru-RU" sz="2500" dirty="0"/>
              <a:t> </a:t>
            </a:r>
            <a:r>
              <a:rPr lang="ru-RU" sz="2500" i="1" dirty="0"/>
              <a:t>(оскорбления) = терпеть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13370996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809946"/>
            <a:ext cx="9603275" cy="3656399"/>
          </a:xfrm>
        </p:spPr>
        <p:txBody>
          <a:bodyPr/>
          <a:lstStyle/>
          <a:p>
            <a:r>
              <a:rPr lang="ru-RU" sz="3000" dirty="0" smtClean="0"/>
              <a:t>6) </a:t>
            </a:r>
            <a:r>
              <a:rPr lang="ru-RU" sz="3000" dirty="0" smtClean="0"/>
              <a:t>(проявление) </a:t>
            </a:r>
            <a:r>
              <a:rPr lang="en-US" sz="3000" dirty="0" err="1" smtClean="0"/>
              <a:t>Manif</a:t>
            </a:r>
            <a:r>
              <a:rPr lang="ru-RU" sz="3000" i="1" dirty="0" smtClean="0"/>
              <a:t>(вина</a:t>
            </a:r>
            <a:r>
              <a:rPr lang="ru-RU" sz="3000" i="1" dirty="0"/>
              <a:t>) = </a:t>
            </a:r>
            <a:r>
              <a:rPr lang="ru-RU" sz="3000" i="1" dirty="0" smtClean="0"/>
              <a:t>обнаруживаться</a:t>
            </a:r>
            <a:r>
              <a:rPr lang="ru-RU" sz="3000" dirty="0" smtClean="0"/>
              <a:t>, </a:t>
            </a:r>
            <a:r>
              <a:rPr lang="en-US" sz="3000" dirty="0" err="1" smtClean="0"/>
              <a:t>Caus</a:t>
            </a:r>
            <a:r>
              <a:rPr lang="ru-RU" sz="3000" baseline="-25000" dirty="0"/>
              <a:t>1</a:t>
            </a:r>
            <a:r>
              <a:rPr lang="en-US" sz="3000" dirty="0" err="1"/>
              <a:t>Manif</a:t>
            </a:r>
            <a:r>
              <a:rPr lang="en-US" sz="3000" dirty="0"/>
              <a:t> </a:t>
            </a:r>
            <a:r>
              <a:rPr lang="ru-RU" sz="3000" i="1" dirty="0"/>
              <a:t>(мужество) = </a:t>
            </a:r>
            <a:r>
              <a:rPr lang="ru-RU" sz="3000" i="1" dirty="0" smtClean="0"/>
              <a:t>проявлять</a:t>
            </a:r>
          </a:p>
          <a:p>
            <a:r>
              <a:rPr lang="ru-RU" sz="3000" i="1" dirty="0" smtClean="0"/>
              <a:t>7) </a:t>
            </a:r>
            <a:r>
              <a:rPr lang="ru-RU" sz="3000" dirty="0" smtClean="0"/>
              <a:t>(очень, сильно) </a:t>
            </a:r>
            <a:r>
              <a:rPr lang="ru-RU" sz="3000" dirty="0" err="1" smtClean="0"/>
              <a:t>Magn</a:t>
            </a:r>
            <a:r>
              <a:rPr lang="ru-RU" sz="3000" dirty="0" smtClean="0"/>
              <a:t> </a:t>
            </a:r>
            <a:r>
              <a:rPr lang="ru-RU" sz="3000" i="1" dirty="0"/>
              <a:t>(спать) = крепко, беспробудно, без задних ног, сном </a:t>
            </a:r>
            <a:r>
              <a:rPr lang="ru-RU" sz="3000" i="1" dirty="0" smtClean="0"/>
              <a:t>праведника</a:t>
            </a:r>
          </a:p>
          <a:p>
            <a:r>
              <a:rPr lang="ru-RU" sz="3000" i="1" dirty="0" smtClean="0"/>
              <a:t>8) </a:t>
            </a:r>
            <a:r>
              <a:rPr lang="ru-RU" sz="3000" dirty="0" smtClean="0"/>
              <a:t>(хорошо, хороший) </a:t>
            </a:r>
            <a:r>
              <a:rPr lang="en-US" sz="3000" dirty="0" smtClean="0"/>
              <a:t>Bon</a:t>
            </a:r>
            <a:r>
              <a:rPr lang="ru-RU" sz="3000" i="1" dirty="0" smtClean="0"/>
              <a:t>(терпение</a:t>
            </a:r>
            <a:r>
              <a:rPr lang="ru-RU" sz="3000" i="1" dirty="0"/>
              <a:t>) = ангельское</a:t>
            </a:r>
            <a:endParaRPr lang="ru-RU" sz="30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8925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115568"/>
            <a:ext cx="9603275" cy="435077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/>
              <a:t>«Быстрый</a:t>
            </a:r>
            <a:r>
              <a:rPr lang="ru-RU" dirty="0"/>
              <a:t> и </a:t>
            </a:r>
            <a:r>
              <a:rPr lang="ru-RU" b="1" dirty="0"/>
              <a:t>стремительный </a:t>
            </a:r>
            <a:r>
              <a:rPr lang="ru-RU" dirty="0"/>
              <a:t>в равной степени могут характеризировать как </a:t>
            </a:r>
            <a:r>
              <a:rPr lang="ru-RU" u="sng" dirty="0"/>
              <a:t>общее свойство</a:t>
            </a:r>
            <a:r>
              <a:rPr lang="ru-RU" dirty="0"/>
              <a:t> объекта, т.е. его </a:t>
            </a:r>
            <a:r>
              <a:rPr lang="ru-RU" u="sng" dirty="0"/>
              <a:t>способность</a:t>
            </a:r>
            <a:r>
              <a:rPr lang="ru-RU" dirty="0"/>
              <a:t> развивать большую скорость, так и высокую скорость перемещения объекта в </a:t>
            </a:r>
            <a:r>
              <a:rPr lang="ru-RU" u="sng" dirty="0"/>
              <a:t>конкретном</a:t>
            </a:r>
            <a:r>
              <a:rPr lang="ru-RU" dirty="0"/>
              <a:t> случае наблюдения. Первый тип употреблений: </a:t>
            </a:r>
            <a:r>
              <a:rPr lang="ru-RU" i="1" dirty="0"/>
              <a:t>Ласка – </a:t>
            </a:r>
            <a:r>
              <a:rPr lang="ru-RU" b="1" i="1" dirty="0"/>
              <a:t>быстрый</a:t>
            </a:r>
            <a:r>
              <a:rPr lang="ru-RU" i="1" dirty="0"/>
              <a:t> маленький зверек с блестящим мехом; Новый форвард – игрок </a:t>
            </a:r>
            <a:r>
              <a:rPr lang="ru-RU" b="1" i="1" dirty="0"/>
              <a:t>стремительный</a:t>
            </a:r>
            <a:r>
              <a:rPr lang="ru-RU" i="1" dirty="0"/>
              <a:t> и умеющий думать о партнере; Такой она  [лиса] и осталась в его памяти – с поднятой головой и так же ровно поднятым пушистым хвостом, … черными </a:t>
            </a:r>
            <a:r>
              <a:rPr lang="ru-RU" b="1" i="1" dirty="0"/>
              <a:t>быстрыми</a:t>
            </a:r>
            <a:r>
              <a:rPr lang="ru-RU" i="1" dirty="0"/>
              <a:t> лапами и умным, все оценивающим взглядом</a:t>
            </a:r>
            <a:r>
              <a:rPr lang="ru-RU" dirty="0"/>
              <a:t> (Ч. Айтматов, Ранние журавли). Второй тип употреблений: </a:t>
            </a:r>
            <a:r>
              <a:rPr lang="ru-RU" b="1" i="1" dirty="0"/>
              <a:t>Стремительный </a:t>
            </a:r>
            <a:r>
              <a:rPr lang="ru-RU" i="1" dirty="0"/>
              <a:t>форвард прорвался к воротам; Маленький </a:t>
            </a:r>
            <a:r>
              <a:rPr lang="ru-RU" b="1" i="1" dirty="0"/>
              <a:t>быстрый</a:t>
            </a:r>
            <a:r>
              <a:rPr lang="ru-RU" i="1" dirty="0"/>
              <a:t> поезд в полчаса доставил нас в Афины</a:t>
            </a:r>
            <a:r>
              <a:rPr lang="ru-RU" dirty="0"/>
              <a:t> (И. Бунин, Море богов). Иногда разница между этими двумя типами стирается; ср. </a:t>
            </a:r>
            <a:r>
              <a:rPr lang="ru-RU" i="1" dirty="0"/>
              <a:t>В божественной крови яд </a:t>
            </a:r>
            <a:r>
              <a:rPr lang="ru-RU" b="1" i="1" dirty="0"/>
              <a:t>быстрый</a:t>
            </a:r>
            <a:r>
              <a:rPr lang="ru-RU" i="1" dirty="0"/>
              <a:t> побежал</a:t>
            </a:r>
            <a:r>
              <a:rPr lang="ru-RU" dirty="0"/>
              <a:t> (А.С. Пушкин, Из А. Шенье).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971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159497"/>
            <a:ext cx="9603275" cy="430684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/>
              <a:t>Быстрый</a:t>
            </a:r>
            <a:r>
              <a:rPr lang="ru-RU" dirty="0"/>
              <a:t> и </a:t>
            </a:r>
            <a:r>
              <a:rPr lang="ru-RU" b="1" dirty="0"/>
              <a:t>стремительный </a:t>
            </a:r>
            <a:r>
              <a:rPr lang="ru-RU" dirty="0"/>
              <a:t>применимы ко всем способам перемещения. С помощью этих прилагательных можно характеризовать как </a:t>
            </a:r>
            <a:r>
              <a:rPr lang="ru-RU" u="sng" dirty="0"/>
              <a:t>механическое</a:t>
            </a:r>
            <a:r>
              <a:rPr lang="ru-RU" dirty="0"/>
              <a:t> перемещение по воздуху, суше или воде, так и перемещение </a:t>
            </a:r>
            <a:r>
              <a:rPr lang="ru-RU" u="sng" dirty="0"/>
              <a:t>живых </a:t>
            </a:r>
            <a:r>
              <a:rPr lang="ru-RU" dirty="0"/>
              <a:t>существ, передвигающихся с помощью ног или любым другим способом (вплавь, ползком и т.д.), а также перемещение таких </a:t>
            </a:r>
            <a:r>
              <a:rPr lang="ru-RU" u="sng" dirty="0"/>
              <a:t>природных </a:t>
            </a:r>
            <a:r>
              <a:rPr lang="ru-RU" dirty="0"/>
              <a:t>объектов, как массы воздуха, воды, элементарные частицы и т.п.: </a:t>
            </a:r>
            <a:r>
              <a:rPr lang="ru-RU" b="1" i="1" dirty="0"/>
              <a:t>быстрый</a:t>
            </a:r>
            <a:r>
              <a:rPr lang="ru-RU" i="1" dirty="0"/>
              <a:t> &lt;</a:t>
            </a:r>
            <a:r>
              <a:rPr lang="ru-RU" b="1" i="1" dirty="0"/>
              <a:t>стремительный</a:t>
            </a:r>
            <a:r>
              <a:rPr lang="ru-RU" i="1" dirty="0"/>
              <a:t>&gt; автомобиль; </a:t>
            </a:r>
            <a:r>
              <a:rPr lang="ru-RU" b="1" i="1" dirty="0"/>
              <a:t>быстрый</a:t>
            </a:r>
            <a:r>
              <a:rPr lang="ru-RU" i="1" dirty="0"/>
              <a:t> &lt;</a:t>
            </a:r>
            <a:r>
              <a:rPr lang="ru-RU" b="1" i="1" dirty="0"/>
              <a:t>стремительный</a:t>
            </a:r>
            <a:r>
              <a:rPr lang="ru-RU" i="1" dirty="0"/>
              <a:t>&gt; катер &lt;авиалайнер&gt;; </a:t>
            </a:r>
            <a:r>
              <a:rPr lang="ru-RU" b="1" i="1" dirty="0"/>
              <a:t>быстрый</a:t>
            </a:r>
            <a:r>
              <a:rPr lang="ru-RU" i="1" dirty="0"/>
              <a:t> &lt;</a:t>
            </a:r>
            <a:r>
              <a:rPr lang="ru-RU" b="1" i="1" dirty="0"/>
              <a:t>стремительный</a:t>
            </a:r>
            <a:r>
              <a:rPr lang="ru-RU" i="1" dirty="0"/>
              <a:t>&gt; игрок; </a:t>
            </a:r>
            <a:r>
              <a:rPr lang="ru-RU" b="1" i="1" dirty="0"/>
              <a:t>быстрые</a:t>
            </a:r>
            <a:r>
              <a:rPr lang="ru-RU" i="1" dirty="0"/>
              <a:t> ноги; </a:t>
            </a:r>
            <a:r>
              <a:rPr lang="ru-RU" b="1" i="1" dirty="0"/>
              <a:t>стремительные</a:t>
            </a:r>
            <a:r>
              <a:rPr lang="ru-RU" i="1" dirty="0"/>
              <a:t> &lt;</a:t>
            </a:r>
            <a:r>
              <a:rPr lang="ru-RU" b="1" i="1" dirty="0"/>
              <a:t>быстрые</a:t>
            </a:r>
            <a:r>
              <a:rPr lang="ru-RU" i="1" dirty="0"/>
              <a:t>&gt; гончие; </a:t>
            </a:r>
            <a:r>
              <a:rPr lang="ru-RU" b="1" i="1" dirty="0"/>
              <a:t>Быстрый</a:t>
            </a:r>
            <a:r>
              <a:rPr lang="ru-RU" i="1" dirty="0"/>
              <a:t> &lt;</a:t>
            </a:r>
            <a:r>
              <a:rPr lang="ru-RU" b="1" i="1" dirty="0"/>
              <a:t>стремительный</a:t>
            </a:r>
            <a:r>
              <a:rPr lang="ru-RU" i="1" dirty="0"/>
              <a:t>&gt; питон настиг жертву прежде, чем она успела взлететь; </a:t>
            </a:r>
            <a:r>
              <a:rPr lang="ru-RU" b="1" i="1" dirty="0"/>
              <a:t>быстрая</a:t>
            </a:r>
            <a:r>
              <a:rPr lang="ru-RU" i="1" dirty="0"/>
              <a:t> &lt;</a:t>
            </a:r>
            <a:r>
              <a:rPr lang="ru-RU" b="1" i="1" dirty="0"/>
              <a:t>стремительная</a:t>
            </a:r>
            <a:r>
              <a:rPr lang="ru-RU" i="1" dirty="0"/>
              <a:t>&gt; акула; </a:t>
            </a:r>
            <a:r>
              <a:rPr lang="ru-RU" b="1" i="1" dirty="0"/>
              <a:t>быстрый </a:t>
            </a:r>
            <a:r>
              <a:rPr lang="ru-RU" i="1" dirty="0"/>
              <a:t>&lt;</a:t>
            </a:r>
            <a:r>
              <a:rPr lang="ru-RU" b="1" i="1" dirty="0"/>
              <a:t>стремительный</a:t>
            </a:r>
            <a:r>
              <a:rPr lang="ru-RU" i="1" dirty="0"/>
              <a:t>&gt; поток;  быстрые &lt;стремительные&gt; тучи; … Работа демона Максвелла состоит в том, чтобы выпускать из одной половины сосуда в другую </a:t>
            </a:r>
            <a:r>
              <a:rPr lang="ru-RU" b="1" i="1" dirty="0"/>
              <a:t>быстрые</a:t>
            </a:r>
            <a:r>
              <a:rPr lang="ru-RU" i="1" dirty="0"/>
              <a:t> молекулы и закрывать отверстие перед носом медленных</a:t>
            </a:r>
            <a:r>
              <a:rPr lang="ru-RU" dirty="0"/>
              <a:t> (А. и Б. Стругацкие, Понедельник начинается в субботу); </a:t>
            </a:r>
            <a:r>
              <a:rPr lang="ru-RU" i="1" dirty="0"/>
              <a:t>… У жены заболела нога. Бегучая, </a:t>
            </a:r>
            <a:r>
              <a:rPr lang="ru-RU" b="1" i="1" dirty="0"/>
              <a:t>стремительная</a:t>
            </a:r>
            <a:r>
              <a:rPr lang="ru-RU" i="1" dirty="0"/>
              <a:t>, порой до бестолковости прыткая, она с трудом ходила на работу</a:t>
            </a:r>
            <a:r>
              <a:rPr lang="ru-RU" dirty="0"/>
              <a:t> (В. Астафьев, Веселый солдат).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0160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237744"/>
            <a:ext cx="9603275" cy="5228601"/>
          </a:xfrm>
        </p:spPr>
        <p:txBody>
          <a:bodyPr>
            <a:noAutofit/>
          </a:bodyPr>
          <a:lstStyle/>
          <a:p>
            <a:pPr algn="just"/>
            <a:r>
              <a:rPr lang="ru-RU" sz="2800" dirty="0"/>
              <a:t>При этом прилагательное </a:t>
            </a:r>
            <a:r>
              <a:rPr lang="ru-RU" sz="2800" dirty="0" smtClean="0"/>
              <a:t>«стремительный» </a:t>
            </a:r>
            <a:r>
              <a:rPr lang="ru-RU" sz="2800" dirty="0"/>
              <a:t>характеризует перемещение, происходящее не только с большой скоростью, но и </a:t>
            </a:r>
            <a:r>
              <a:rPr lang="ru-RU" sz="2800" u="sng" dirty="0"/>
              <a:t>с ускорением</a:t>
            </a:r>
            <a:r>
              <a:rPr lang="ru-RU" sz="2800" dirty="0"/>
              <a:t>. Характеризуемый с помощью этого прилагательного объект движется к конечной точке </a:t>
            </a:r>
            <a:r>
              <a:rPr lang="ru-RU" sz="2800" u="sng" dirty="0"/>
              <a:t>кратчайшим </a:t>
            </a:r>
            <a:r>
              <a:rPr lang="ru-RU" sz="2800" dirty="0"/>
              <a:t>путем и достигает ее, невзирая на встречающиеся препятствия, возможно – устраняя их. Ср. </a:t>
            </a:r>
            <a:r>
              <a:rPr lang="ru-RU" sz="2800" b="1" i="1" dirty="0"/>
              <a:t>Стремительные </a:t>
            </a:r>
            <a:r>
              <a:rPr lang="ru-RU" sz="2800" i="1" dirty="0"/>
              <a:t>шмели со всего размаха налетали на стекло; </a:t>
            </a:r>
            <a:r>
              <a:rPr lang="ru-RU" sz="2800" b="1" i="1" dirty="0"/>
              <a:t>Стремительные</a:t>
            </a:r>
            <a:r>
              <a:rPr lang="ru-RU" sz="2800" i="1" dirty="0"/>
              <a:t> борзые пересекли луг и исчезли в лесу; </a:t>
            </a:r>
            <a:r>
              <a:rPr lang="ru-RU" sz="2800" b="1" i="1" dirty="0"/>
              <a:t>Стремительный</a:t>
            </a:r>
            <a:r>
              <a:rPr lang="ru-RU" sz="2800" i="1" dirty="0"/>
              <a:t> поток все сметал на своем пути</a:t>
            </a:r>
            <a:r>
              <a:rPr lang="ru-RU" sz="2800" dirty="0" smtClean="0"/>
              <a:t>».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13089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716437"/>
            <a:ext cx="9603275" cy="113731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Высмеивать, осмеивать, вышучивать, засмеять, насмехаться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470581"/>
            <a:ext cx="9603275" cy="399576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«считая чьи-либо действия или свойства плохими или желая умалить значение чьих-либо действий или свойств, говорить о них так, чтобы они казались другим людям смешными».</a:t>
            </a:r>
          </a:p>
          <a:p>
            <a:pPr algn="just"/>
            <a:r>
              <a:rPr lang="ru-RU" dirty="0" smtClean="0"/>
              <a:t>Во-первых, </a:t>
            </a:r>
            <a:r>
              <a:rPr lang="ru-RU" dirty="0" smtClean="0"/>
              <a:t>эти синонимы</a:t>
            </a:r>
            <a:r>
              <a:rPr lang="ru-RU" dirty="0" smtClean="0"/>
              <a:t> </a:t>
            </a:r>
            <a:r>
              <a:rPr lang="ru-RU" dirty="0" smtClean="0"/>
              <a:t>различаются целями, которые ставит перед собой субъект действия. В случае </a:t>
            </a:r>
            <a:r>
              <a:rPr lang="ru-RU" b="1" dirty="0" smtClean="0"/>
              <a:t>высмеивать</a:t>
            </a:r>
            <a:r>
              <a:rPr lang="ru-RU" dirty="0" smtClean="0"/>
              <a:t> он хочет, чтобы объект предстал смешным в глазах </a:t>
            </a:r>
            <a:r>
              <a:rPr lang="ru-RU" u="sng" dirty="0" smtClean="0"/>
              <a:t>других</a:t>
            </a:r>
            <a:r>
              <a:rPr lang="ru-RU" dirty="0" smtClean="0"/>
              <a:t> людей, тогда как в случае </a:t>
            </a:r>
            <a:r>
              <a:rPr lang="ru-RU" b="1" dirty="0" smtClean="0"/>
              <a:t>насмехаться</a:t>
            </a:r>
            <a:r>
              <a:rPr lang="ru-RU" dirty="0" smtClean="0"/>
              <a:t> субъект хочет выразить смехом </a:t>
            </a:r>
            <a:r>
              <a:rPr lang="ru-RU" u="sng" dirty="0" smtClean="0"/>
              <a:t>свое</a:t>
            </a:r>
            <a:r>
              <a:rPr lang="ru-RU" dirty="0" smtClean="0"/>
              <a:t> отношение к объекту.</a:t>
            </a:r>
          </a:p>
          <a:p>
            <a:pPr algn="just"/>
            <a:r>
              <a:rPr lang="ru-RU" dirty="0" smtClean="0"/>
              <a:t>Объект речевого действия </a:t>
            </a:r>
            <a:r>
              <a:rPr lang="ru-RU" b="1" dirty="0" smtClean="0"/>
              <a:t>насмехаться</a:t>
            </a:r>
            <a:r>
              <a:rPr lang="ru-RU" dirty="0" smtClean="0"/>
              <a:t> – прежде всего, человек или его свойство, тогда как объектом </a:t>
            </a:r>
            <a:r>
              <a:rPr lang="ru-RU" b="1" dirty="0" smtClean="0"/>
              <a:t>высмеивать</a:t>
            </a:r>
            <a:r>
              <a:rPr lang="ru-RU" dirty="0" smtClean="0"/>
              <a:t> может быть значительно более широкий круг сущностей. Ср. </a:t>
            </a:r>
            <a:r>
              <a:rPr lang="ru-RU" i="1" dirty="0" smtClean="0"/>
              <a:t>высмеять новый фильм этого режиссера, предвыборную программу </a:t>
            </a:r>
            <a:r>
              <a:rPr lang="ru-RU" dirty="0" smtClean="0"/>
              <a:t>при нестандартном *</a:t>
            </a:r>
            <a:r>
              <a:rPr lang="ru-RU" i="1" dirty="0" smtClean="0"/>
              <a:t>насмехаться (смеяться) над новым фильмом этого режиссера, над предвыборной программой.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337745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978408"/>
            <a:ext cx="9603275" cy="4487937"/>
          </a:xfrm>
        </p:spPr>
        <p:txBody>
          <a:bodyPr/>
          <a:lstStyle/>
          <a:p>
            <a:pPr algn="just"/>
            <a:r>
              <a:rPr lang="ru-RU" dirty="0" smtClean="0"/>
              <a:t>В случае </a:t>
            </a:r>
            <a:r>
              <a:rPr lang="ru-RU" b="1" dirty="0" smtClean="0"/>
              <a:t>высмеивать</a:t>
            </a:r>
            <a:r>
              <a:rPr lang="ru-RU" dirty="0" smtClean="0"/>
              <a:t> субъект просто хочет, чтобы объект предстал  в смешном виде, а, </a:t>
            </a:r>
            <a:r>
              <a:rPr lang="ru-RU" b="1" dirty="0" smtClean="0"/>
              <a:t>осмеивая</a:t>
            </a:r>
            <a:r>
              <a:rPr lang="ru-RU" dirty="0" smtClean="0"/>
              <a:t>, субъект </a:t>
            </a:r>
            <a:r>
              <a:rPr lang="ru-RU" u="sng" dirty="0" smtClean="0"/>
              <a:t>дискредитирует</a:t>
            </a:r>
            <a:r>
              <a:rPr lang="ru-RU" dirty="0" smtClean="0"/>
              <a:t> его, как бы ставит на нем клеймо, вызывая к нему презрительное отношение общества. …</a:t>
            </a:r>
          </a:p>
          <a:p>
            <a:pPr algn="just"/>
            <a:r>
              <a:rPr lang="ru-RU" dirty="0" smtClean="0"/>
              <a:t>Наиболее широкий круг объектов допустим при </a:t>
            </a:r>
            <a:r>
              <a:rPr lang="ru-RU" b="1" dirty="0" smtClean="0"/>
              <a:t>высмеивать</a:t>
            </a:r>
            <a:r>
              <a:rPr lang="ru-RU" dirty="0" smtClean="0"/>
              <a:t> и </a:t>
            </a:r>
            <a:r>
              <a:rPr lang="ru-RU" b="1" dirty="0" smtClean="0"/>
              <a:t>осмеивать</a:t>
            </a:r>
            <a:r>
              <a:rPr lang="ru-RU" dirty="0" smtClean="0"/>
              <a:t>. Объектом действий, обозначаемых этими глаголами, может быть человек, отдельное свойство человека, социальный институт, информационные объекты, общественное явление. </a:t>
            </a:r>
            <a:r>
              <a:rPr lang="ru-RU" b="1" dirty="0" smtClean="0"/>
              <a:t>Осмеивать</a:t>
            </a:r>
            <a:r>
              <a:rPr lang="ru-RU" dirty="0" smtClean="0"/>
              <a:t>, кроме того, можно идеалы, принципы, истины, веру и т.п. </a:t>
            </a:r>
          </a:p>
          <a:p>
            <a:pPr algn="just"/>
            <a:r>
              <a:rPr lang="ru-RU" dirty="0" smtClean="0"/>
              <a:t>Глагол </a:t>
            </a:r>
            <a:r>
              <a:rPr lang="ru-RU" b="1" dirty="0" smtClean="0"/>
              <a:t>засмеять</a:t>
            </a:r>
            <a:r>
              <a:rPr lang="ru-RU" dirty="0" smtClean="0"/>
              <a:t>, по сравнению с другими синонимами ряда, обладает более </a:t>
            </a:r>
            <a:r>
              <a:rPr lang="ru-RU" u="sng" dirty="0" smtClean="0"/>
              <a:t>узким</a:t>
            </a:r>
            <a:r>
              <a:rPr lang="ru-RU" dirty="0" smtClean="0"/>
              <a:t> значением. Он всегда указывает на </a:t>
            </a:r>
            <a:r>
              <a:rPr lang="ru-RU" u="sng" dirty="0" smtClean="0"/>
              <a:t>реакцию</a:t>
            </a:r>
            <a:r>
              <a:rPr lang="ru-RU" dirty="0" smtClean="0"/>
              <a:t> людей на какое-либо действие или свойство объекта и часто употребляется </a:t>
            </a:r>
            <a:r>
              <a:rPr lang="ru-RU" u="sng" dirty="0" err="1" smtClean="0"/>
              <a:t>проспективно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3921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Синтагматические семантические отношения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sz="3000" dirty="0"/>
              <a:t>Синтагматические семантические отношения представляют собой типовые (наиболее устойчивые) сочетания данного слова с другими словами в языке и речи</a:t>
            </a:r>
            <a:r>
              <a:rPr lang="ru-RU" sz="3000" dirty="0" smtClean="0"/>
              <a:t>. </a:t>
            </a:r>
            <a:r>
              <a:rPr lang="ru-RU" sz="3200" dirty="0"/>
              <a:t>К </a:t>
            </a:r>
            <a:r>
              <a:rPr lang="ru-RU" sz="3200" u="sng" dirty="0"/>
              <a:t>синтагматическим свойствам</a:t>
            </a:r>
            <a:r>
              <a:rPr lang="ru-RU" sz="3200" dirty="0"/>
              <a:t> слова относятся, прежде всего, 1) его семантическая валентность, 2) его морфо-синтаксическая сочетаемость, 3) его семантическая (смысловая) сочетаемость и 4) его лексическая сочетаемость.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3342777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036948"/>
            <a:ext cx="9603275" cy="4429397"/>
          </a:xfrm>
        </p:spPr>
        <p:txBody>
          <a:bodyPr/>
          <a:lstStyle/>
          <a:p>
            <a:r>
              <a:rPr lang="ru-RU" b="1" i="1" dirty="0"/>
              <a:t>Морфо-синтаксическая сочетаемость</a:t>
            </a:r>
            <a:r>
              <a:rPr lang="ru-RU" dirty="0"/>
              <a:t> слова А (другое название – синтаксическая дистрибуция) представляет собой информацию о части речи или о грамматической форме слова В, с которым сочетается слово А. 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062402"/>
              </p:ext>
            </p:extLst>
          </p:nvPr>
        </p:nvGraphicFramePr>
        <p:xfrm>
          <a:off x="2309566" y="2460396"/>
          <a:ext cx="7400041" cy="21398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5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0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690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(кто победил)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(кого победил)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(вид борьбы)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08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</a:t>
                      </a:r>
                      <a:r>
                        <a:rPr lang="ru-RU" sz="1000" baseline="-25000">
                          <a:effectLst/>
                        </a:rPr>
                        <a:t>род</a:t>
                      </a:r>
                      <a:endParaRPr lang="ru-RU" sz="10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</a:t>
                      </a:r>
                      <a:r>
                        <a:rPr lang="ru-RU" sz="1000" baseline="-25000">
                          <a:effectLst/>
                        </a:rPr>
                        <a:t>(прит)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над </a:t>
                      </a:r>
                      <a:r>
                        <a:rPr lang="en-US" sz="1000">
                          <a:effectLst/>
                        </a:rPr>
                        <a:t>S</a:t>
                      </a:r>
                      <a:r>
                        <a:rPr lang="ru-RU" sz="1000" baseline="-25000">
                          <a:effectLst/>
                        </a:rPr>
                        <a:t>тв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 </a:t>
                      </a:r>
                      <a:r>
                        <a:rPr lang="en-US" sz="1000" dirty="0">
                          <a:effectLst/>
                        </a:rPr>
                        <a:t>S</a:t>
                      </a:r>
                      <a:r>
                        <a:rPr lang="ru-RU" sz="1000" baseline="-25000" dirty="0" err="1">
                          <a:effectLst/>
                        </a:rPr>
                        <a:t>предл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05429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Галерея</Template>
  <TotalTime>590</TotalTime>
  <Words>2218</Words>
  <Application>Microsoft Office PowerPoint</Application>
  <PresentationFormat>Широкоэкранный</PresentationFormat>
  <Paragraphs>83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Arial</vt:lpstr>
      <vt:lpstr>Calibri</vt:lpstr>
      <vt:lpstr>Gill Sans MT</vt:lpstr>
      <vt:lpstr>Times New Roman</vt:lpstr>
      <vt:lpstr>Gallery</vt:lpstr>
      <vt:lpstr>Лексические функции-замены и функции-параметры</vt:lpstr>
      <vt:lpstr>Примеры семантической дифференциации слов-синонимов русского языка</vt:lpstr>
      <vt:lpstr>Презентация PowerPoint</vt:lpstr>
      <vt:lpstr>Презентация PowerPoint</vt:lpstr>
      <vt:lpstr>Презентация PowerPoint</vt:lpstr>
      <vt:lpstr>Высмеивать, осмеивать, вышучивать, засмеять, насмехаться</vt:lpstr>
      <vt:lpstr>Презентация PowerPoint</vt:lpstr>
      <vt:lpstr>Синтагматические семантические отношения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Лексические функции-замены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Лексические функции-параметры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Лексико-семантические варианты слов</dc:title>
  <dc:creator>Валентина Валерьевна</dc:creator>
  <cp:lastModifiedBy>Валентина Валерьевна</cp:lastModifiedBy>
  <cp:revision>23</cp:revision>
  <dcterms:created xsi:type="dcterms:W3CDTF">2024-10-15T09:36:37Z</dcterms:created>
  <dcterms:modified xsi:type="dcterms:W3CDTF">2024-12-13T13:36:42Z</dcterms:modified>
</cp:coreProperties>
</file>