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306" r:id="rId4"/>
    <p:sldId id="274" r:id="rId5"/>
    <p:sldId id="302" r:id="rId6"/>
    <p:sldId id="307" r:id="rId7"/>
    <p:sldId id="304" r:id="rId8"/>
    <p:sldId id="272" r:id="rId9"/>
    <p:sldId id="275" r:id="rId10"/>
    <p:sldId id="276" r:id="rId11"/>
    <p:sldId id="277" r:id="rId12"/>
    <p:sldId id="278" r:id="rId13"/>
    <p:sldId id="279" r:id="rId14"/>
    <p:sldId id="303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84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66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87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8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26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00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44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94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3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39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04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9869-6209-4183-857B-25F8945AB7C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9388BFE-45EF-4BCF-A2CA-6DA14151D76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20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000" b="1" dirty="0" smtClean="0"/>
              <a:t>Парадигматические отношения слов. </a:t>
            </a:r>
            <a:br>
              <a:rPr lang="ru-RU" sz="3000" b="1" dirty="0" smtClean="0"/>
            </a:br>
            <a:r>
              <a:rPr lang="ru-RU" sz="3000" b="1" dirty="0" smtClean="0"/>
              <a:t>Виды семантических корреляций слов</a:t>
            </a:r>
            <a:endParaRPr lang="ru-RU" sz="3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Лектор – к.ф.н., ст. преп. Епифанова Валентина </a:t>
            </a:r>
            <a:r>
              <a:rPr lang="ru-RU" b="1" dirty="0" err="1" smtClean="0"/>
              <a:t>валерьевна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01251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21790"/>
            <a:ext cx="9603275" cy="4344555"/>
          </a:xfrm>
        </p:spPr>
        <p:txBody>
          <a:bodyPr>
            <a:normAutofit/>
          </a:bodyPr>
          <a:lstStyle/>
          <a:p>
            <a:pPr algn="just"/>
            <a:r>
              <a:rPr lang="ru-RU" sz="3500" i="1" dirty="0"/>
              <a:t>брякнуть = ляпнуть, вылупить = выпучить = выпялить = вытаращить </a:t>
            </a:r>
            <a:r>
              <a:rPr lang="ru-RU" sz="3500" dirty="0"/>
              <a:t>(глаза)</a:t>
            </a:r>
            <a:r>
              <a:rPr lang="ru-RU" sz="3500" i="1" dirty="0"/>
              <a:t>, ободранец = оборванец, пустомеля = пустозвон = пустобрех = </a:t>
            </a:r>
            <a:r>
              <a:rPr lang="ru-RU" sz="3500" i="1" dirty="0" smtClean="0"/>
              <a:t>пустослов</a:t>
            </a:r>
            <a:r>
              <a:rPr lang="ru-RU" sz="3500" i="1" dirty="0"/>
              <a:t>;</a:t>
            </a:r>
            <a:r>
              <a:rPr lang="ru-RU" sz="3500" i="1" dirty="0" smtClean="0"/>
              <a:t> </a:t>
            </a:r>
            <a:r>
              <a:rPr lang="ru-RU" sz="3500" i="1" dirty="0"/>
              <a:t>языкознание = лингвистика; языковед = </a:t>
            </a:r>
            <a:r>
              <a:rPr lang="ru-RU" sz="3500" i="1" dirty="0" smtClean="0"/>
              <a:t>лингвист</a:t>
            </a:r>
          </a:p>
        </p:txBody>
      </p:sp>
    </p:spTree>
    <p:extLst>
      <p:ext uri="{BB962C8B-B14F-4D97-AF65-F5344CB8AC3E}">
        <p14:creationId xmlns:p14="http://schemas.microsoft.com/office/powerpoint/2010/main" val="3745207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546755"/>
            <a:ext cx="9603275" cy="4919591"/>
          </a:xfrm>
        </p:spPr>
        <p:txBody>
          <a:bodyPr>
            <a:noAutofit/>
          </a:bodyPr>
          <a:lstStyle/>
          <a:p>
            <a:pPr algn="just"/>
            <a:r>
              <a:rPr lang="ru-RU" sz="3000" u="sng" dirty="0" smtClean="0"/>
              <a:t>Квазисинонимы</a:t>
            </a:r>
            <a:r>
              <a:rPr lang="ru-RU" sz="3000" dirty="0" smtClean="0"/>
              <a:t>: </a:t>
            </a:r>
            <a:r>
              <a:rPr lang="ru-RU" sz="3000" i="1" dirty="0"/>
              <a:t>доставать – вынимать, рубить – колоть, сомневаться – колебаться; арест – задержание, друг – товарищ </a:t>
            </a:r>
            <a:endParaRPr lang="ru-RU" sz="3000" i="1" dirty="0" smtClean="0"/>
          </a:p>
          <a:p>
            <a:pPr algn="just"/>
            <a:r>
              <a:rPr lang="ru-RU" sz="3000" dirty="0" smtClean="0"/>
              <a:t>1</a:t>
            </a:r>
            <a:r>
              <a:rPr lang="ru-RU" sz="3000" dirty="0"/>
              <a:t>. </a:t>
            </a:r>
            <a:r>
              <a:rPr lang="ru-RU" sz="3000" i="1" dirty="0"/>
              <a:t>рубить</a:t>
            </a:r>
            <a:r>
              <a:rPr lang="ru-RU" sz="3000" dirty="0"/>
              <a:t> </a:t>
            </a:r>
            <a:r>
              <a:rPr lang="ru-RU" sz="3000" i="1" dirty="0"/>
              <a:t>топором, рубить доской, рубить прикладом ружья</a:t>
            </a:r>
            <a:endParaRPr lang="ru-RU" sz="3000" dirty="0"/>
          </a:p>
          <a:p>
            <a:pPr algn="just"/>
            <a:r>
              <a:rPr lang="ru-RU" sz="3000" dirty="0"/>
              <a:t>2. </a:t>
            </a:r>
            <a:r>
              <a:rPr lang="ru-RU" sz="3000" i="1" dirty="0" smtClean="0"/>
              <a:t>колоть </a:t>
            </a:r>
            <a:r>
              <a:rPr lang="ru-RU" sz="3000" i="1" dirty="0"/>
              <a:t>дрова, сахар, орехи, </a:t>
            </a:r>
            <a:r>
              <a:rPr lang="ru-RU" sz="3000" i="1" dirty="0" smtClean="0"/>
              <a:t>лёд</a:t>
            </a:r>
            <a:r>
              <a:rPr lang="ru-RU" sz="3000" dirty="0" smtClean="0"/>
              <a:t>; </a:t>
            </a:r>
            <a:r>
              <a:rPr lang="ru-RU" sz="3000" i="1" dirty="0" smtClean="0"/>
              <a:t>рубить </a:t>
            </a:r>
            <a:r>
              <a:rPr lang="ru-RU" sz="3000" i="1" dirty="0"/>
              <a:t>дрова, дерево, мясо, канат, </a:t>
            </a:r>
            <a:r>
              <a:rPr lang="ru-RU" sz="3000" i="1" dirty="0" smtClean="0"/>
              <a:t>капусту</a:t>
            </a:r>
          </a:p>
        </p:txBody>
      </p:sp>
    </p:spTree>
    <p:extLst>
      <p:ext uri="{BB962C8B-B14F-4D97-AF65-F5344CB8AC3E}">
        <p14:creationId xmlns:p14="http://schemas.microsoft.com/office/powerpoint/2010/main" val="2239831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65230"/>
            <a:ext cx="9603275" cy="4401116"/>
          </a:xfrm>
        </p:spPr>
        <p:txBody>
          <a:bodyPr>
            <a:noAutofit/>
          </a:bodyPr>
          <a:lstStyle/>
          <a:p>
            <a:pPr algn="just"/>
            <a:r>
              <a:rPr lang="ru-RU" sz="2200" i="1" dirty="0"/>
              <a:t>отрывать – отдирать</a:t>
            </a:r>
            <a:r>
              <a:rPr lang="ru-RU" sz="2200" dirty="0"/>
              <a:t> (</a:t>
            </a:r>
            <a:r>
              <a:rPr lang="ru-RU" sz="2200" u="sng" dirty="0"/>
              <a:t>отдирать</a:t>
            </a:r>
            <a:r>
              <a:rPr lang="ru-RU" sz="2200" dirty="0"/>
              <a:t> = «</a:t>
            </a:r>
            <a:r>
              <a:rPr lang="ru-RU" sz="2200" u="sng" dirty="0"/>
              <a:t>отрывать</a:t>
            </a:r>
            <a:r>
              <a:rPr lang="ru-RU" sz="2200" dirty="0"/>
              <a:t> с силой или преодолевая большое сопротивление материала», например, </a:t>
            </a:r>
            <a:r>
              <a:rPr lang="ru-RU" sz="2200" i="1" dirty="0"/>
              <a:t>отдирать обои</a:t>
            </a:r>
            <a:r>
              <a:rPr lang="ru-RU" sz="2200" i="1" dirty="0" smtClean="0"/>
              <a:t>)</a:t>
            </a:r>
          </a:p>
          <a:p>
            <a:pPr algn="just"/>
            <a:r>
              <a:rPr lang="ru-RU" sz="2200" i="1" dirty="0" smtClean="0"/>
              <a:t>нести </a:t>
            </a:r>
            <a:r>
              <a:rPr lang="ru-RU" sz="2200" i="1" dirty="0"/>
              <a:t>– тащить</a:t>
            </a:r>
            <a:r>
              <a:rPr lang="ru-RU" sz="2200" dirty="0"/>
              <a:t> (</a:t>
            </a:r>
            <a:r>
              <a:rPr lang="ru-RU" sz="2200" u="sng" dirty="0"/>
              <a:t>тащить</a:t>
            </a:r>
            <a:r>
              <a:rPr lang="ru-RU" sz="2200" dirty="0"/>
              <a:t> = «</a:t>
            </a:r>
            <a:r>
              <a:rPr lang="ru-RU" sz="2200" u="sng" dirty="0"/>
              <a:t>нести</a:t>
            </a:r>
            <a:r>
              <a:rPr lang="ru-RU" sz="2200" dirty="0"/>
              <a:t> с усилием», например, </a:t>
            </a:r>
            <a:r>
              <a:rPr lang="ru-RU" sz="2200" i="1" dirty="0"/>
              <a:t>тащить мешок</a:t>
            </a:r>
            <a:r>
              <a:rPr lang="ru-RU" sz="2200" dirty="0"/>
              <a:t>); </a:t>
            </a:r>
            <a:r>
              <a:rPr lang="ru-RU" sz="2200" i="1" dirty="0"/>
              <a:t>добиваться – домогаться</a:t>
            </a:r>
            <a:r>
              <a:rPr lang="ru-RU" sz="2200" dirty="0"/>
              <a:t> (</a:t>
            </a:r>
            <a:r>
              <a:rPr lang="ru-RU" sz="2200" u="sng" dirty="0"/>
              <a:t>домогаться</a:t>
            </a:r>
            <a:r>
              <a:rPr lang="ru-RU" sz="2200" dirty="0"/>
              <a:t> = «</a:t>
            </a:r>
            <a:r>
              <a:rPr lang="ru-RU" sz="2200" u="sng" dirty="0"/>
              <a:t>добиваться</a:t>
            </a:r>
            <a:r>
              <a:rPr lang="ru-RU" sz="2200" dirty="0"/>
              <a:t>, проявляя излишнюю настойчивость», например, </a:t>
            </a:r>
            <a:r>
              <a:rPr lang="ru-RU" sz="2200" i="1" dirty="0"/>
              <a:t>домогаться принятия своего плана</a:t>
            </a:r>
            <a:r>
              <a:rPr lang="ru-RU" sz="2200" dirty="0"/>
              <a:t>); </a:t>
            </a:r>
            <a:endParaRPr lang="ru-RU" sz="2200" dirty="0" smtClean="0"/>
          </a:p>
          <a:p>
            <a:pPr algn="just"/>
            <a:r>
              <a:rPr lang="ru-RU" sz="2200" i="1" dirty="0"/>
              <a:t>высокий</a:t>
            </a:r>
            <a:r>
              <a:rPr lang="ru-RU" sz="2200" dirty="0"/>
              <a:t> </a:t>
            </a:r>
            <a:r>
              <a:rPr lang="ru-RU" sz="2200" i="1" dirty="0"/>
              <a:t>–</a:t>
            </a:r>
            <a:r>
              <a:rPr lang="ru-RU" sz="2200" dirty="0"/>
              <a:t>  </a:t>
            </a:r>
            <a:r>
              <a:rPr lang="ru-RU" sz="2200" i="1" dirty="0"/>
              <a:t>рослый</a:t>
            </a:r>
            <a:r>
              <a:rPr lang="ru-RU" sz="2200" dirty="0"/>
              <a:t> (</a:t>
            </a:r>
            <a:r>
              <a:rPr lang="ru-RU" sz="2200" u="sng" dirty="0"/>
              <a:t>рослый</a:t>
            </a:r>
            <a:r>
              <a:rPr lang="ru-RU" sz="2200" dirty="0"/>
              <a:t> = «довольно </a:t>
            </a:r>
            <a:r>
              <a:rPr lang="ru-RU" sz="2200" u="sng" dirty="0"/>
              <a:t>высокий</a:t>
            </a:r>
            <a:r>
              <a:rPr lang="ru-RU" sz="2200" dirty="0"/>
              <a:t>, с крепким и красивым телосложением», например, </a:t>
            </a:r>
            <a:r>
              <a:rPr lang="ru-RU" sz="2200" i="1" dirty="0"/>
              <a:t>рослый юноша</a:t>
            </a:r>
            <a:r>
              <a:rPr lang="ru-RU" sz="2200" dirty="0"/>
              <a:t>); </a:t>
            </a:r>
          </a:p>
          <a:p>
            <a:pPr algn="just"/>
            <a:r>
              <a:rPr lang="ru-RU" sz="2200" dirty="0" smtClean="0"/>
              <a:t>объединение </a:t>
            </a:r>
            <a:r>
              <a:rPr lang="ru-RU" sz="2200" dirty="0"/>
              <a:t>– союз (</a:t>
            </a:r>
            <a:r>
              <a:rPr lang="ru-RU" sz="2200" u="sng" dirty="0"/>
              <a:t>союз</a:t>
            </a:r>
            <a:r>
              <a:rPr lang="ru-RU" sz="2200" dirty="0"/>
              <a:t> = «долговременное тесное </a:t>
            </a:r>
            <a:r>
              <a:rPr lang="ru-RU" sz="2200" u="sng" dirty="0"/>
              <a:t>объединение</a:t>
            </a:r>
            <a:r>
              <a:rPr lang="ru-RU" sz="2200" dirty="0"/>
              <a:t> с общими целями», </a:t>
            </a:r>
            <a:r>
              <a:rPr lang="ru-RU" sz="2200" i="1" dirty="0"/>
              <a:t>союз государств</a:t>
            </a:r>
            <a:r>
              <a:rPr lang="ru-RU" sz="22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132110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02936"/>
            <a:ext cx="9603275" cy="4363409"/>
          </a:xfrm>
        </p:spPr>
        <p:txBody>
          <a:bodyPr>
            <a:noAutofit/>
          </a:bodyPr>
          <a:lstStyle/>
          <a:p>
            <a:pPr algn="just"/>
            <a:r>
              <a:rPr lang="ru-RU" sz="3000" dirty="0"/>
              <a:t>Другая часть квазисинонимов имеют одну общую (совпадающую) часть при расхождении других: </a:t>
            </a:r>
            <a:r>
              <a:rPr lang="ru-RU" sz="3000" i="1" dirty="0"/>
              <a:t>обжечь</a:t>
            </a:r>
            <a:r>
              <a:rPr lang="ru-RU" sz="3000" dirty="0"/>
              <a:t> (сильно, но не совсем) – </a:t>
            </a:r>
            <a:r>
              <a:rPr lang="ru-RU" sz="3000" i="1" dirty="0"/>
              <a:t>сжечь</a:t>
            </a:r>
            <a:r>
              <a:rPr lang="ru-RU" sz="3000" dirty="0"/>
              <a:t> (совсем), </a:t>
            </a:r>
            <a:r>
              <a:rPr lang="ru-RU" sz="3000" i="1" dirty="0"/>
              <a:t>остричь</a:t>
            </a:r>
            <a:r>
              <a:rPr lang="ru-RU" sz="3000" dirty="0"/>
              <a:t> (снять волосы совсем) – </a:t>
            </a:r>
            <a:r>
              <a:rPr lang="ru-RU" sz="3000" i="1" dirty="0"/>
              <a:t>постричь</a:t>
            </a:r>
            <a:r>
              <a:rPr lang="ru-RU" sz="3000" dirty="0"/>
              <a:t> (снять часть волос) – </a:t>
            </a:r>
            <a:r>
              <a:rPr lang="ru-RU" sz="3000" i="1" dirty="0"/>
              <a:t>подстричь</a:t>
            </a:r>
            <a:r>
              <a:rPr lang="ru-RU" sz="3000" dirty="0"/>
              <a:t> (снять немного волос), </a:t>
            </a:r>
            <a:r>
              <a:rPr lang="ru-RU" sz="3000" i="1" dirty="0"/>
              <a:t>смазывать</a:t>
            </a:r>
            <a:r>
              <a:rPr lang="ru-RU" sz="3000" dirty="0"/>
              <a:t> (класть немного смазки или покрывать ею небольшие поверхности) – </a:t>
            </a:r>
            <a:r>
              <a:rPr lang="ru-RU" sz="3000" i="1" dirty="0"/>
              <a:t>намазывать</a:t>
            </a:r>
            <a:r>
              <a:rPr lang="ru-RU" sz="3000" dirty="0"/>
              <a:t> (класть много смазки или покрывать ею большие поверхности), </a:t>
            </a:r>
          </a:p>
        </p:txBody>
      </p:sp>
    </p:spTree>
    <p:extLst>
      <p:ext uri="{BB962C8B-B14F-4D97-AF65-F5344CB8AC3E}">
        <p14:creationId xmlns:p14="http://schemas.microsoft.com/office/powerpoint/2010/main" val="182189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310326"/>
            <a:ext cx="9603275" cy="415601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000" i="1" dirty="0"/>
              <a:t>отогревать</a:t>
            </a:r>
            <a:r>
              <a:rPr lang="ru-RU" sz="3000" dirty="0"/>
              <a:t> (повышать температуру того, что замёрзло) – </a:t>
            </a:r>
            <a:r>
              <a:rPr lang="ru-RU" sz="3000" i="1" dirty="0"/>
              <a:t>согревать</a:t>
            </a:r>
            <a:r>
              <a:rPr lang="ru-RU" sz="3000" dirty="0"/>
              <a:t> (повышать температуру с целью устранить ощущение холода), </a:t>
            </a:r>
            <a:r>
              <a:rPr lang="ru-RU" sz="3000" i="1" dirty="0"/>
              <a:t>топить</a:t>
            </a:r>
            <a:r>
              <a:rPr lang="ru-RU" sz="3000" dirty="0"/>
              <a:t> (переводить в жидкое состояние путём небольшого нагревания) – </a:t>
            </a:r>
            <a:r>
              <a:rPr lang="ru-RU" sz="3000" i="1" dirty="0"/>
              <a:t>плавить </a:t>
            </a:r>
            <a:r>
              <a:rPr lang="ru-RU" sz="3000" dirty="0"/>
              <a:t>(переводить в жидкое состояние путём сильного нагревания), </a:t>
            </a:r>
            <a:r>
              <a:rPr lang="ru-RU" sz="3000" i="1" dirty="0"/>
              <a:t>беречь</a:t>
            </a:r>
            <a:r>
              <a:rPr lang="ru-RU" sz="3000" dirty="0"/>
              <a:t> (от потенциальной угрозы) – </a:t>
            </a:r>
            <a:r>
              <a:rPr lang="ru-RU" sz="3000" i="1" dirty="0"/>
              <a:t>оборонять</a:t>
            </a:r>
            <a:r>
              <a:rPr lang="ru-RU" sz="3000" dirty="0"/>
              <a:t> (от реальной угрозы) и др.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715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93510"/>
            <a:ext cx="9603275" cy="4372836"/>
          </a:xfrm>
        </p:spPr>
        <p:txBody>
          <a:bodyPr>
            <a:normAutofit/>
          </a:bodyPr>
          <a:lstStyle/>
          <a:p>
            <a:pPr algn="just"/>
            <a:r>
              <a:rPr lang="ru-RU" sz="4000" i="1" dirty="0"/>
              <a:t>Она прикидывалась глухой/ Она делала вид, что глуха/ Она симулировала глухоту/ Её глухота была мнимой/ Её глухота была притворной.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03963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84082"/>
            <a:ext cx="9603275" cy="4382263"/>
          </a:xfrm>
        </p:spPr>
        <p:txBody>
          <a:bodyPr>
            <a:normAutofit/>
          </a:bodyPr>
          <a:lstStyle/>
          <a:p>
            <a:pPr algn="just"/>
            <a:r>
              <a:rPr lang="en-US" sz="3000" b="1" dirty="0" smtClean="0"/>
              <a:t>II. </a:t>
            </a:r>
            <a:r>
              <a:rPr lang="ru-RU" sz="3000" b="1" dirty="0" err="1" smtClean="0"/>
              <a:t>Гипонимическая</a:t>
            </a:r>
            <a:r>
              <a:rPr lang="ru-RU" sz="3000" b="1" dirty="0" smtClean="0"/>
              <a:t> корреляция</a:t>
            </a:r>
          </a:p>
          <a:p>
            <a:pPr algn="just"/>
            <a:r>
              <a:rPr lang="ru-RU" sz="3000" i="1" dirty="0"/>
              <a:t>передвигаться</a:t>
            </a:r>
            <a:r>
              <a:rPr lang="ru-RU" sz="3000" dirty="0"/>
              <a:t> (родовое понятие) – </a:t>
            </a:r>
            <a:r>
              <a:rPr lang="ru-RU" sz="3000" i="1" dirty="0"/>
              <a:t>идти, ехать, лететь, бежать </a:t>
            </a:r>
            <a:r>
              <a:rPr lang="ru-RU" sz="3000" dirty="0"/>
              <a:t>и др. (видовые понятия); </a:t>
            </a:r>
            <a:r>
              <a:rPr lang="ru-RU" sz="3000" i="1" dirty="0"/>
              <a:t>дерево</a:t>
            </a:r>
            <a:r>
              <a:rPr lang="ru-RU" sz="3000" dirty="0"/>
              <a:t> (родовое понятие) – </a:t>
            </a:r>
            <a:r>
              <a:rPr lang="ru-RU" sz="3000" i="1" dirty="0"/>
              <a:t>дуб, берёза, ольха, осина </a:t>
            </a:r>
            <a:r>
              <a:rPr lang="ru-RU" sz="3000" dirty="0"/>
              <a:t>и др.</a:t>
            </a:r>
            <a:r>
              <a:rPr lang="ru-RU" sz="3000" i="1" dirty="0"/>
              <a:t> </a:t>
            </a:r>
            <a:r>
              <a:rPr lang="ru-RU" sz="3000" dirty="0"/>
              <a:t>(видовые понятия); </a:t>
            </a:r>
            <a:r>
              <a:rPr lang="ru-RU" sz="3000" i="1" dirty="0"/>
              <a:t>родственник</a:t>
            </a:r>
            <a:r>
              <a:rPr lang="ru-RU" sz="3000" dirty="0"/>
              <a:t> (родовое понятие) – </a:t>
            </a:r>
            <a:r>
              <a:rPr lang="ru-RU" sz="3000" i="1" dirty="0"/>
              <a:t>мать, отец,</a:t>
            </a:r>
            <a:r>
              <a:rPr lang="ru-RU" sz="3000" dirty="0"/>
              <a:t> </a:t>
            </a:r>
            <a:r>
              <a:rPr lang="ru-RU" sz="3000" i="1" dirty="0"/>
              <a:t>племянник, дядя, внучка </a:t>
            </a:r>
            <a:r>
              <a:rPr lang="ru-RU" sz="3000" dirty="0"/>
              <a:t>и др. (видовые понятия). </a:t>
            </a:r>
          </a:p>
        </p:txBody>
      </p:sp>
    </p:spTree>
    <p:extLst>
      <p:ext uri="{BB962C8B-B14F-4D97-AF65-F5344CB8AC3E}">
        <p14:creationId xmlns:p14="http://schemas.microsoft.com/office/powerpoint/2010/main" val="2706024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84082"/>
            <a:ext cx="9603275" cy="4382263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 smtClean="0"/>
              <a:t>III. </a:t>
            </a:r>
            <a:r>
              <a:rPr lang="ru-RU" sz="3000" b="1" dirty="0" err="1" smtClean="0"/>
              <a:t>Конверсивная</a:t>
            </a:r>
            <a:r>
              <a:rPr lang="ru-RU" sz="3000" b="1" dirty="0" smtClean="0"/>
              <a:t> корреляция</a:t>
            </a:r>
          </a:p>
          <a:p>
            <a:pPr algn="just"/>
            <a:r>
              <a:rPr lang="ru-RU" sz="3000" i="1" dirty="0"/>
              <a:t>выиграть </a:t>
            </a:r>
            <a:r>
              <a:rPr lang="ru-RU" sz="3000" dirty="0"/>
              <a:t>(с позиции победителя)</a:t>
            </a:r>
            <a:r>
              <a:rPr lang="ru-RU" sz="3000" i="1" dirty="0"/>
              <a:t> – проиграть </a:t>
            </a:r>
            <a:r>
              <a:rPr lang="ru-RU" sz="3000" dirty="0"/>
              <a:t>(с позиции проигравшего)</a:t>
            </a:r>
            <a:r>
              <a:rPr lang="ru-RU" sz="3000" i="1" dirty="0"/>
              <a:t>, покупать </a:t>
            </a:r>
            <a:r>
              <a:rPr lang="ru-RU" sz="3000" dirty="0"/>
              <a:t>(с позиции покупателя)</a:t>
            </a:r>
            <a:r>
              <a:rPr lang="ru-RU" sz="3000" i="1" dirty="0"/>
              <a:t> – продавать </a:t>
            </a:r>
            <a:r>
              <a:rPr lang="ru-RU" sz="3000" dirty="0"/>
              <a:t>(с позиции продавца),</a:t>
            </a:r>
            <a:r>
              <a:rPr lang="ru-RU" sz="3000" i="1" dirty="0"/>
              <a:t> иметь </a:t>
            </a:r>
            <a:r>
              <a:rPr lang="ru-RU" sz="3000" dirty="0"/>
              <a:t>(с позиции владельца объекта)</a:t>
            </a:r>
            <a:r>
              <a:rPr lang="ru-RU" sz="3000" i="1" dirty="0"/>
              <a:t> – принадлежать </a:t>
            </a:r>
            <a:r>
              <a:rPr lang="ru-RU" sz="3000" dirty="0"/>
              <a:t>(с позиции объекта)</a:t>
            </a:r>
            <a:r>
              <a:rPr lang="ru-RU" sz="3000" i="1" dirty="0"/>
              <a:t>, жениться </a:t>
            </a:r>
            <a:r>
              <a:rPr lang="ru-RU" sz="3000" dirty="0"/>
              <a:t>(с позиции мужчины) </a:t>
            </a:r>
            <a:r>
              <a:rPr lang="ru-RU" sz="3000" i="1" dirty="0"/>
              <a:t>– выходить замуж </a:t>
            </a:r>
            <a:r>
              <a:rPr lang="ru-RU" sz="3000" dirty="0"/>
              <a:t>(с позиции женщины)</a:t>
            </a:r>
            <a:r>
              <a:rPr lang="ru-RU" sz="3000" i="1" dirty="0"/>
              <a:t>, печь </a:t>
            </a:r>
            <a:r>
              <a:rPr lang="ru-RU" sz="3000" dirty="0"/>
              <a:t>(с позиции субъекта)</a:t>
            </a:r>
            <a:r>
              <a:rPr lang="ru-RU" sz="3000" i="1" dirty="0"/>
              <a:t> – печься</a:t>
            </a:r>
            <a:r>
              <a:rPr lang="ru-RU" sz="3000" dirty="0"/>
              <a:t> (с позиции объекта)</a:t>
            </a:r>
          </a:p>
        </p:txBody>
      </p:sp>
    </p:spTree>
    <p:extLst>
      <p:ext uri="{BB962C8B-B14F-4D97-AF65-F5344CB8AC3E}">
        <p14:creationId xmlns:p14="http://schemas.microsoft.com/office/powerpoint/2010/main" val="2309370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72620"/>
            <a:ext cx="9603275" cy="4193726"/>
          </a:xfrm>
        </p:spPr>
        <p:txBody>
          <a:bodyPr>
            <a:normAutofit/>
          </a:bodyPr>
          <a:lstStyle/>
          <a:p>
            <a:pPr algn="just"/>
            <a:r>
              <a:rPr lang="en-US" sz="4000" dirty="0"/>
              <a:t>X</a:t>
            </a:r>
            <a:r>
              <a:rPr lang="ru-RU" sz="4000" dirty="0"/>
              <a:t> -</a:t>
            </a:r>
            <a:r>
              <a:rPr lang="ru-RU" sz="4000" i="1" dirty="0"/>
              <a:t> владелец </a:t>
            </a:r>
            <a:r>
              <a:rPr lang="en-US" sz="4000" dirty="0"/>
              <a:t>Y</a:t>
            </a:r>
            <a:r>
              <a:rPr lang="ru-RU" sz="4000" dirty="0"/>
              <a:t>-а</a:t>
            </a:r>
            <a:r>
              <a:rPr lang="ru-RU" sz="4000" i="1" dirty="0"/>
              <a:t> – </a:t>
            </a:r>
            <a:r>
              <a:rPr lang="en-US" sz="4000" dirty="0"/>
              <a:t>Y </a:t>
            </a:r>
            <a:r>
              <a:rPr lang="ru-RU" sz="4000" i="1" dirty="0"/>
              <a:t>– собственность </a:t>
            </a:r>
            <a:r>
              <a:rPr lang="en-US" sz="4000" dirty="0"/>
              <a:t>X</a:t>
            </a:r>
            <a:r>
              <a:rPr lang="ru-RU" sz="4000" dirty="0"/>
              <a:t>-а</a:t>
            </a:r>
            <a:r>
              <a:rPr lang="ru-RU" sz="4000" i="1" dirty="0"/>
              <a:t>; победа</a:t>
            </a:r>
            <a:r>
              <a:rPr lang="ru-RU" sz="4000" dirty="0"/>
              <a:t> </a:t>
            </a:r>
            <a:r>
              <a:rPr lang="en-US" sz="4000" dirty="0"/>
              <a:t>X</a:t>
            </a:r>
            <a:r>
              <a:rPr lang="ru-RU" sz="4000" dirty="0"/>
              <a:t>-а над </a:t>
            </a:r>
            <a:r>
              <a:rPr lang="en-US" sz="4000" dirty="0"/>
              <a:t>Y</a:t>
            </a:r>
            <a:r>
              <a:rPr lang="ru-RU" sz="4000" dirty="0"/>
              <a:t>-ом – </a:t>
            </a:r>
            <a:r>
              <a:rPr lang="ru-RU" sz="4000" i="1" dirty="0"/>
              <a:t>поражение</a:t>
            </a:r>
            <a:r>
              <a:rPr lang="ru-RU" sz="4000" dirty="0"/>
              <a:t> </a:t>
            </a:r>
            <a:r>
              <a:rPr lang="en-US" sz="4000" dirty="0"/>
              <a:t>Y</a:t>
            </a:r>
            <a:r>
              <a:rPr lang="ru-RU" sz="4000" dirty="0"/>
              <a:t>-а от </a:t>
            </a:r>
            <a:r>
              <a:rPr lang="en-US" sz="4000" dirty="0"/>
              <a:t>X</a:t>
            </a:r>
            <a:r>
              <a:rPr lang="ru-RU" sz="4000" dirty="0"/>
              <a:t>-а; </a:t>
            </a:r>
            <a:r>
              <a:rPr lang="ru-RU" sz="4000" i="1" dirty="0"/>
              <a:t>власть</a:t>
            </a:r>
            <a:r>
              <a:rPr lang="ru-RU" sz="4000" dirty="0"/>
              <a:t> </a:t>
            </a:r>
            <a:r>
              <a:rPr lang="en-US" sz="4000" dirty="0"/>
              <a:t>X</a:t>
            </a:r>
            <a:r>
              <a:rPr lang="ru-RU" sz="4000" dirty="0"/>
              <a:t>-а над </a:t>
            </a:r>
            <a:r>
              <a:rPr lang="en-US" sz="4000" dirty="0"/>
              <a:t>Y</a:t>
            </a:r>
            <a:r>
              <a:rPr lang="ru-RU" sz="4000" dirty="0"/>
              <a:t>-ом – </a:t>
            </a:r>
            <a:r>
              <a:rPr lang="ru-RU" sz="4000" i="1" dirty="0"/>
              <a:t>зависимость</a:t>
            </a:r>
            <a:r>
              <a:rPr lang="ru-RU" sz="4000" dirty="0"/>
              <a:t> </a:t>
            </a:r>
            <a:r>
              <a:rPr lang="en-US" sz="4000" dirty="0"/>
              <a:t>Y</a:t>
            </a:r>
            <a:r>
              <a:rPr lang="ru-RU" sz="4000" dirty="0"/>
              <a:t>-а от </a:t>
            </a:r>
            <a:r>
              <a:rPr lang="en-US" sz="4000" dirty="0"/>
              <a:t>X</a:t>
            </a:r>
            <a:r>
              <a:rPr lang="ru-RU" sz="4000" dirty="0"/>
              <a:t>-а; </a:t>
            </a:r>
            <a:r>
              <a:rPr lang="ru-RU" sz="4000" i="1" dirty="0"/>
              <a:t>господство</a:t>
            </a:r>
            <a:r>
              <a:rPr lang="ru-RU" sz="4000" dirty="0"/>
              <a:t> </a:t>
            </a:r>
            <a:r>
              <a:rPr lang="en-US" sz="4000" dirty="0"/>
              <a:t>X</a:t>
            </a:r>
            <a:r>
              <a:rPr lang="ru-RU" sz="4000" dirty="0"/>
              <a:t>-а над </a:t>
            </a:r>
            <a:r>
              <a:rPr lang="en-US" sz="4000" dirty="0"/>
              <a:t>Y</a:t>
            </a:r>
            <a:r>
              <a:rPr lang="ru-RU" sz="4000" dirty="0"/>
              <a:t>-ом – </a:t>
            </a:r>
            <a:r>
              <a:rPr lang="ru-RU" sz="4000" i="1" dirty="0"/>
              <a:t>подчинение</a:t>
            </a:r>
            <a:r>
              <a:rPr lang="ru-RU" sz="4000" dirty="0"/>
              <a:t> </a:t>
            </a:r>
            <a:r>
              <a:rPr lang="en-US" sz="4000" dirty="0"/>
              <a:t>Y</a:t>
            </a:r>
            <a:r>
              <a:rPr lang="ru-RU" sz="4000" dirty="0"/>
              <a:t>-а </a:t>
            </a:r>
            <a:r>
              <a:rPr lang="en-US" sz="4000" dirty="0"/>
              <a:t>X</a:t>
            </a:r>
            <a:r>
              <a:rPr lang="ru-RU" sz="4000" dirty="0"/>
              <a:t>-у</a:t>
            </a:r>
          </a:p>
        </p:txBody>
      </p:sp>
    </p:spTree>
    <p:extLst>
      <p:ext uri="{BB962C8B-B14F-4D97-AF65-F5344CB8AC3E}">
        <p14:creationId xmlns:p14="http://schemas.microsoft.com/office/powerpoint/2010/main" val="2287768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84082"/>
            <a:ext cx="9603275" cy="4382263"/>
          </a:xfrm>
        </p:spPr>
        <p:txBody>
          <a:bodyPr>
            <a:noAutofit/>
          </a:bodyPr>
          <a:lstStyle/>
          <a:p>
            <a:pPr algn="just"/>
            <a:r>
              <a:rPr lang="ru-RU" sz="3000" i="1" dirty="0"/>
              <a:t>Он является владельцем этого дома – Этот дом является его собственностью; В течение десяти лет он был моим учителем – В течение десяти лет я был его учеником; Слово приобретает новое значение – У слова появляется новое значение; Президент передал власть армии – Армия получила власть от президента; Он показался мне знакомым – Я принял его за знакомого</a:t>
            </a:r>
            <a:r>
              <a:rPr lang="ru-RU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89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867266"/>
            <a:ext cx="9603275" cy="4599080"/>
          </a:xfrm>
        </p:spPr>
        <p:txBody>
          <a:bodyPr>
            <a:normAutofit lnSpcReduction="10000"/>
          </a:bodyPr>
          <a:lstStyle/>
          <a:p>
            <a:r>
              <a:rPr lang="ru-RU" sz="3000" b="1" u="sng" dirty="0"/>
              <a:t>Удачные примеры толкования слов-синонимов, описывающих </a:t>
            </a:r>
            <a:r>
              <a:rPr lang="ru-RU" sz="3000" b="1" u="sng" dirty="0" smtClean="0"/>
              <a:t>предметные имена</a:t>
            </a:r>
            <a:endParaRPr lang="ru-RU" sz="3000" i="1" u="sng" dirty="0" smtClean="0"/>
          </a:p>
          <a:p>
            <a:pPr algn="just"/>
            <a:r>
              <a:rPr lang="ru-RU" sz="2500" i="1" dirty="0" smtClean="0"/>
              <a:t>стол</a:t>
            </a:r>
            <a:r>
              <a:rPr lang="ru-RU" sz="2500" dirty="0" smtClean="0"/>
              <a:t> </a:t>
            </a:r>
            <a:r>
              <a:rPr lang="ru-RU" sz="2500" dirty="0"/>
              <a:t>– </a:t>
            </a:r>
            <a:r>
              <a:rPr lang="ru-RU" sz="2500" i="1" dirty="0"/>
              <a:t>предмет </a:t>
            </a:r>
            <a:r>
              <a:rPr lang="ru-RU" sz="2500" b="1" i="1" dirty="0"/>
              <a:t>мебели</a:t>
            </a:r>
            <a:r>
              <a:rPr lang="ru-RU" sz="2500" i="1" dirty="0"/>
              <a:t> в виде </a:t>
            </a:r>
            <a:r>
              <a:rPr lang="ru-RU" sz="2500" b="1" i="1" dirty="0"/>
              <a:t>широкой горизонтальной пластины</a:t>
            </a:r>
            <a:r>
              <a:rPr lang="ru-RU" sz="2500" i="1" dirty="0"/>
              <a:t> на опорах, </a:t>
            </a:r>
            <a:r>
              <a:rPr lang="ru-RU" sz="2500" b="1" i="1" dirty="0"/>
              <a:t>ножках</a:t>
            </a:r>
            <a:r>
              <a:rPr lang="ru-RU" sz="2500" i="1" dirty="0"/>
              <a:t>; </a:t>
            </a:r>
            <a:endParaRPr lang="ru-RU" sz="2500" i="1" dirty="0" smtClean="0"/>
          </a:p>
          <a:p>
            <a:pPr algn="just"/>
            <a:r>
              <a:rPr lang="ru-RU" sz="2500" i="1" dirty="0" smtClean="0"/>
              <a:t>стул </a:t>
            </a:r>
            <a:r>
              <a:rPr lang="ru-RU" sz="2500" i="1" dirty="0"/>
              <a:t>– предмет </a:t>
            </a:r>
            <a:r>
              <a:rPr lang="ru-RU" sz="2500" b="1" i="1" dirty="0"/>
              <a:t>мебели</a:t>
            </a:r>
            <a:r>
              <a:rPr lang="ru-RU" sz="2500" i="1" dirty="0"/>
              <a:t>, </a:t>
            </a:r>
            <a:r>
              <a:rPr lang="ru-RU" sz="2500" b="1" i="1" dirty="0"/>
              <a:t>сиденье</a:t>
            </a:r>
            <a:r>
              <a:rPr lang="ru-RU" sz="2500" i="1" dirty="0"/>
              <a:t> на </a:t>
            </a:r>
            <a:r>
              <a:rPr lang="ru-RU" sz="2500" b="1" i="1" dirty="0"/>
              <a:t>ножках</a:t>
            </a:r>
            <a:r>
              <a:rPr lang="ru-RU" sz="2500" i="1" dirty="0"/>
              <a:t> со </a:t>
            </a:r>
            <a:r>
              <a:rPr lang="ru-RU" sz="2500" b="1" i="1" dirty="0"/>
              <a:t>спинкой</a:t>
            </a:r>
            <a:r>
              <a:rPr lang="ru-RU" sz="2500" i="1" dirty="0"/>
              <a:t>, на </a:t>
            </a:r>
            <a:r>
              <a:rPr lang="ru-RU" sz="2500" b="1" i="1" dirty="0"/>
              <a:t>одного человека</a:t>
            </a:r>
            <a:r>
              <a:rPr lang="ru-RU" sz="2500" dirty="0"/>
              <a:t>; </a:t>
            </a:r>
            <a:endParaRPr lang="ru-RU" sz="2500" dirty="0" smtClean="0"/>
          </a:p>
          <a:p>
            <a:pPr algn="just"/>
            <a:r>
              <a:rPr lang="ru-RU" sz="2500" i="1" dirty="0" smtClean="0"/>
              <a:t>ястреб </a:t>
            </a:r>
            <a:r>
              <a:rPr lang="ru-RU" sz="2500" i="1" dirty="0"/>
              <a:t>– </a:t>
            </a:r>
            <a:r>
              <a:rPr lang="ru-RU" sz="2500" b="1" i="1" dirty="0"/>
              <a:t>хищная</a:t>
            </a:r>
            <a:r>
              <a:rPr lang="ru-RU" sz="2500" i="1" dirty="0"/>
              <a:t> птица с </a:t>
            </a:r>
            <a:r>
              <a:rPr lang="ru-RU" sz="2500" b="1" i="1" dirty="0"/>
              <a:t>коротким крючковатым клювом</a:t>
            </a:r>
            <a:r>
              <a:rPr lang="ru-RU" sz="2500" i="1" dirty="0"/>
              <a:t>, </a:t>
            </a:r>
            <a:r>
              <a:rPr lang="ru-RU" sz="2500" b="1" i="1" dirty="0"/>
              <a:t>острыми загнутыми когтями</a:t>
            </a:r>
            <a:r>
              <a:rPr lang="ru-RU" sz="2500" i="1" dirty="0"/>
              <a:t>, </a:t>
            </a:r>
            <a:r>
              <a:rPr lang="ru-RU" sz="2500" b="1" i="1" dirty="0"/>
              <a:t>короткими закруглёнными крыльями</a:t>
            </a:r>
            <a:r>
              <a:rPr lang="ru-RU" sz="2500" i="1" dirty="0"/>
              <a:t> и </a:t>
            </a:r>
            <a:r>
              <a:rPr lang="ru-RU" sz="2500" b="1" i="1" dirty="0"/>
              <a:t>длинным хвостом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915292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9859" y="546756"/>
            <a:ext cx="9603275" cy="4929016"/>
          </a:xfrm>
        </p:spPr>
        <p:txBody>
          <a:bodyPr>
            <a:noAutofit/>
          </a:bodyPr>
          <a:lstStyle/>
          <a:p>
            <a:pPr algn="just"/>
            <a:r>
              <a:rPr lang="ru-RU" sz="2800" u="sng" dirty="0" err="1" smtClean="0"/>
              <a:t>Квазиконверсивы</a:t>
            </a:r>
            <a:endParaRPr lang="ru-RU" sz="2800" u="sng" dirty="0" smtClean="0"/>
          </a:p>
          <a:p>
            <a:pPr algn="just"/>
            <a:r>
              <a:rPr lang="ru-RU" sz="2800" i="1" dirty="0"/>
              <a:t>вырасти </a:t>
            </a:r>
            <a:r>
              <a:rPr lang="ru-RU" sz="2800" dirty="0"/>
              <a:t>(из одежды)</a:t>
            </a:r>
            <a:r>
              <a:rPr lang="ru-RU" sz="2800" i="1" dirty="0"/>
              <a:t> – стать мало </a:t>
            </a:r>
            <a:r>
              <a:rPr lang="ru-RU" sz="2800" dirty="0"/>
              <a:t>(об одежде): </a:t>
            </a:r>
            <a:r>
              <a:rPr lang="ru-RU" sz="2800" i="1" dirty="0"/>
              <a:t>Она выросла из платья</a:t>
            </a:r>
            <a:r>
              <a:rPr lang="ru-RU" sz="2800" dirty="0"/>
              <a:t> (платье стало ей мало по причине того, что она стала больше) – </a:t>
            </a:r>
            <a:r>
              <a:rPr lang="ru-RU" sz="2800" i="1" dirty="0"/>
              <a:t>Платье стало ей мало</a:t>
            </a:r>
            <a:r>
              <a:rPr lang="ru-RU" sz="2800" dirty="0"/>
              <a:t> (причина не указана, платье могло сесть после стирки); </a:t>
            </a:r>
            <a:r>
              <a:rPr lang="ru-RU" sz="2800" i="1" dirty="0"/>
              <a:t>дать </a:t>
            </a:r>
            <a:r>
              <a:rPr lang="ru-RU" sz="2800" dirty="0"/>
              <a:t>(книгу)</a:t>
            </a:r>
            <a:r>
              <a:rPr lang="ru-RU" sz="2800" i="1" dirty="0"/>
              <a:t> – достаться </a:t>
            </a:r>
            <a:r>
              <a:rPr lang="ru-RU" sz="2800" dirty="0"/>
              <a:t>(о книге)</a:t>
            </a:r>
            <a:r>
              <a:rPr lang="ru-RU" sz="2800" i="1" dirty="0"/>
              <a:t>: Он дал мне книгу</a:t>
            </a:r>
            <a:r>
              <a:rPr lang="ru-RU" sz="2800" dirty="0"/>
              <a:t> (он сам это сделал) – </a:t>
            </a:r>
            <a:r>
              <a:rPr lang="ru-RU" sz="2800" i="1" dirty="0"/>
              <a:t>Мне досталась от него книга</a:t>
            </a:r>
            <a:r>
              <a:rPr lang="ru-RU" sz="2800" dirty="0"/>
              <a:t> (он сам дал мне книгу, или книга перешла в моё владение по правилу распределения, или книга перешла в моё владение случайно); </a:t>
            </a:r>
          </a:p>
        </p:txBody>
      </p:sp>
    </p:spTree>
    <p:extLst>
      <p:ext uri="{BB962C8B-B14F-4D97-AF65-F5344CB8AC3E}">
        <p14:creationId xmlns:p14="http://schemas.microsoft.com/office/powerpoint/2010/main" val="113863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556182"/>
            <a:ext cx="9603275" cy="4910164"/>
          </a:xfrm>
        </p:spPr>
        <p:txBody>
          <a:bodyPr>
            <a:noAutofit/>
          </a:bodyPr>
          <a:lstStyle/>
          <a:p>
            <a:pPr algn="just"/>
            <a:r>
              <a:rPr lang="ru-RU" sz="3000" i="1" dirty="0"/>
              <a:t>Зима застала нас врасплох</a:t>
            </a:r>
            <a:r>
              <a:rPr lang="ru-RU" sz="3000" dirty="0"/>
              <a:t> (зима пришла неожиданно  + наша неподготовленность к ней) – </a:t>
            </a:r>
            <a:r>
              <a:rPr lang="ru-RU" sz="3000" i="1" dirty="0"/>
              <a:t>Мы не успели подготовиться к зиме </a:t>
            </a:r>
            <a:r>
              <a:rPr lang="ru-RU" sz="3000" dirty="0"/>
              <a:t>(только наша неподготовленность к ней); </a:t>
            </a:r>
            <a:r>
              <a:rPr lang="ru-RU" sz="3000" i="1" dirty="0"/>
              <a:t>Его поступок удивил меня</a:t>
            </a:r>
            <a:r>
              <a:rPr lang="ru-RU" sz="3000" dirty="0"/>
              <a:t> (неожиданность его поступка + моя эмоция на это) – </a:t>
            </a:r>
            <a:r>
              <a:rPr lang="ru-RU" sz="3000" i="1" dirty="0"/>
              <a:t>Я не ожидал от него такого поступка</a:t>
            </a:r>
            <a:r>
              <a:rPr lang="ru-RU" sz="3000" dirty="0"/>
              <a:t> (только неожиданность его поступка); </a:t>
            </a:r>
            <a:r>
              <a:rPr lang="ru-RU" sz="3000" i="1" dirty="0"/>
              <a:t>вписывать квадрат в окружность</a:t>
            </a:r>
            <a:r>
              <a:rPr lang="ru-RU" sz="3000" dirty="0"/>
              <a:t> (раньше была окружность) – </a:t>
            </a:r>
            <a:r>
              <a:rPr lang="ru-RU" sz="3000" i="1" dirty="0"/>
              <a:t>описывать окружность вокруг квадрата</a:t>
            </a:r>
            <a:r>
              <a:rPr lang="ru-RU" sz="3000" dirty="0"/>
              <a:t> (раньше был квадрат)</a:t>
            </a:r>
          </a:p>
        </p:txBody>
      </p:sp>
    </p:spTree>
    <p:extLst>
      <p:ext uri="{BB962C8B-B14F-4D97-AF65-F5344CB8AC3E}">
        <p14:creationId xmlns:p14="http://schemas.microsoft.com/office/powerpoint/2010/main" val="2442826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31216"/>
            <a:ext cx="9603275" cy="4335129"/>
          </a:xfrm>
        </p:spPr>
        <p:txBody>
          <a:bodyPr>
            <a:normAutofit/>
          </a:bodyPr>
          <a:lstStyle/>
          <a:p>
            <a:pPr algn="just"/>
            <a:r>
              <a:rPr lang="en-US" sz="2500" b="1" dirty="0" smtClean="0"/>
              <a:t>IV. </a:t>
            </a:r>
            <a:r>
              <a:rPr lang="ru-RU" sz="2500" b="1" dirty="0" smtClean="0"/>
              <a:t>Корреляция «часть» – «целое»</a:t>
            </a:r>
          </a:p>
          <a:p>
            <a:pPr algn="just"/>
            <a:r>
              <a:rPr lang="ru-RU" sz="2500" dirty="0"/>
              <a:t>Этой </a:t>
            </a:r>
            <a:r>
              <a:rPr lang="ru-RU" sz="2500" dirty="0" smtClean="0"/>
              <a:t>корреляцией </a:t>
            </a:r>
            <a:r>
              <a:rPr lang="ru-RU" sz="2500" dirty="0"/>
              <a:t>связаны слова, обозначающие 1) единую сущность и элемент этой сущности: </a:t>
            </a:r>
            <a:r>
              <a:rPr lang="ru-RU" sz="2500" i="1" dirty="0"/>
              <a:t>бусы – бусина, горох – горошина, дождь – капля, искусство – произведение искусства, флот – корабль; </a:t>
            </a:r>
            <a:r>
              <a:rPr lang="ru-RU" sz="2500" dirty="0"/>
              <a:t>2) организацию и членов этой организации:</a:t>
            </a:r>
            <a:r>
              <a:rPr lang="ru-RU" sz="2500" i="1" dirty="0"/>
              <a:t> партия – член; </a:t>
            </a:r>
            <a:r>
              <a:rPr lang="ru-RU" sz="2500" dirty="0"/>
              <a:t>3)</a:t>
            </a:r>
            <a:r>
              <a:rPr lang="ru-RU" sz="2500" i="1" dirty="0"/>
              <a:t> </a:t>
            </a:r>
            <a:r>
              <a:rPr lang="ru-RU" sz="2500" dirty="0"/>
              <a:t>организацию и главу этой организации:</a:t>
            </a:r>
            <a:r>
              <a:rPr lang="ru-RU" sz="2500" i="1" dirty="0"/>
              <a:t> университет – ректор, факультет – декан, монастырь – настоятель</a:t>
            </a:r>
            <a:r>
              <a:rPr lang="ru-RU" sz="2500" dirty="0"/>
              <a:t>; 4) множество людей</a:t>
            </a:r>
            <a:r>
              <a:rPr lang="ru-RU" sz="2500" i="1" dirty="0"/>
              <a:t> </a:t>
            </a:r>
            <a:r>
              <a:rPr lang="ru-RU" sz="2500" dirty="0"/>
              <a:t>и главный элемент этого множества:</a:t>
            </a:r>
            <a:r>
              <a:rPr lang="ru-RU" sz="2500" i="1" dirty="0"/>
              <a:t> банда – главарь, староста – группа, вождь –  племя</a:t>
            </a:r>
            <a:r>
              <a:rPr lang="ru-RU" sz="25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925228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914400"/>
            <a:ext cx="9603275" cy="45519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000" dirty="0"/>
              <a:t>5) множество людей и наименование отдельного человека в этом множестве: </a:t>
            </a:r>
            <a:r>
              <a:rPr lang="ru-RU" sz="3000" i="1" dirty="0"/>
              <a:t>круг друзей – друг</a:t>
            </a:r>
            <a:r>
              <a:rPr lang="ru-RU" sz="3000" dirty="0"/>
              <a:t>; 6) множество объектов и наименование отдельного объекта в этом множестве: </a:t>
            </a:r>
            <a:r>
              <a:rPr lang="ru-RU" sz="3000" i="1" dirty="0"/>
              <a:t>сеть кинотеатров – кинотеатр</a:t>
            </a:r>
            <a:r>
              <a:rPr lang="ru-RU" sz="3000" dirty="0"/>
              <a:t>; 7)</a:t>
            </a:r>
            <a:r>
              <a:rPr lang="ru-RU" sz="3000" i="1" dirty="0"/>
              <a:t> </a:t>
            </a:r>
            <a:r>
              <a:rPr lang="ru-RU" sz="3000" dirty="0"/>
              <a:t>множество животных и наименование отдельного животного в этом множестве:</a:t>
            </a:r>
            <a:r>
              <a:rPr lang="ru-RU" sz="3000" i="1" dirty="0"/>
              <a:t> отара – овца, табун – лошадь; </a:t>
            </a:r>
            <a:r>
              <a:rPr lang="ru-RU" sz="3000" dirty="0"/>
              <a:t>8) действие и единичное проявление этого действия:</a:t>
            </a:r>
            <a:r>
              <a:rPr lang="ru-RU" sz="3000" i="1" dirty="0"/>
              <a:t> целовать – поцеловать,</a:t>
            </a:r>
            <a:r>
              <a:rPr lang="ru-RU" sz="3000" b="1" dirty="0"/>
              <a:t> </a:t>
            </a:r>
            <a:r>
              <a:rPr lang="ru-RU" sz="3000" i="1" dirty="0"/>
              <a:t>курить – затянуться, стрельба – выстрел </a:t>
            </a:r>
            <a:r>
              <a:rPr lang="ru-RU" sz="3000" dirty="0"/>
              <a:t>и т</a:t>
            </a:r>
            <a:r>
              <a:rPr lang="ru-RU" sz="3000" i="1" dirty="0"/>
              <a:t>.</a:t>
            </a:r>
            <a:r>
              <a:rPr lang="ru-RU" sz="3000" dirty="0"/>
              <a:t>п.</a:t>
            </a:r>
            <a:r>
              <a:rPr lang="ru-RU" sz="3000" i="1" dirty="0"/>
              <a:t> 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284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93509"/>
            <a:ext cx="9603275" cy="4372836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V. </a:t>
            </a:r>
            <a:r>
              <a:rPr lang="ru-RU" sz="2800" b="1" dirty="0" smtClean="0"/>
              <a:t>Антонимическая корреляция</a:t>
            </a:r>
          </a:p>
          <a:p>
            <a:pPr algn="just"/>
            <a:r>
              <a:rPr lang="ru-RU" sz="2800" dirty="0"/>
              <a:t>П</a:t>
            </a:r>
            <a:r>
              <a:rPr lang="ru-RU" sz="2800" dirty="0" smtClean="0"/>
              <a:t>од </a:t>
            </a:r>
            <a:r>
              <a:rPr lang="ru-RU" sz="2800" dirty="0"/>
              <a:t>противоположным значением могут пониматься следующие ситуации: 1) значение первого слова подразумевает отрицание того, что обозначает второе слово: </a:t>
            </a:r>
            <a:r>
              <a:rPr lang="ru-RU" sz="2800" i="1" dirty="0"/>
              <a:t>женатый – холостой </a:t>
            </a:r>
            <a:r>
              <a:rPr lang="ru-RU" sz="2800" dirty="0"/>
              <a:t>(неженатый)</a:t>
            </a:r>
            <a:r>
              <a:rPr lang="ru-RU" sz="2800" i="1" dirty="0"/>
              <a:t>, зрячий – слепой </a:t>
            </a:r>
            <a:r>
              <a:rPr lang="ru-RU" sz="2800" dirty="0"/>
              <a:t>(незрячий),</a:t>
            </a:r>
            <a:r>
              <a:rPr lang="ru-RU" sz="2800" i="1" dirty="0"/>
              <a:t> живой – мёртвый </a:t>
            </a:r>
            <a:r>
              <a:rPr lang="ru-RU" sz="2800" dirty="0"/>
              <a:t>(неживой), </a:t>
            </a:r>
            <a:r>
              <a:rPr lang="ru-RU" sz="2800" i="1" dirty="0"/>
              <a:t>обязательный – факультативный </a:t>
            </a:r>
            <a:r>
              <a:rPr lang="ru-RU" sz="2800" dirty="0"/>
              <a:t>(необязательный), </a:t>
            </a:r>
            <a:r>
              <a:rPr lang="ru-RU" sz="2800" i="1" dirty="0"/>
              <a:t>спать – бодрствовать </a:t>
            </a:r>
            <a:r>
              <a:rPr lang="ru-RU" sz="2800" dirty="0"/>
              <a:t>(не спать);</a:t>
            </a:r>
          </a:p>
        </p:txBody>
      </p:sp>
    </p:spTree>
    <p:extLst>
      <p:ext uri="{BB962C8B-B14F-4D97-AF65-F5344CB8AC3E}">
        <p14:creationId xmlns:p14="http://schemas.microsoft.com/office/powerpoint/2010/main" val="1270796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68924"/>
            <a:ext cx="9603275" cy="429742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000" dirty="0"/>
              <a:t>2) значения слов включают разнонаправленные действия (</a:t>
            </a:r>
            <a:r>
              <a:rPr lang="ru-RU" sz="3000" i="1" dirty="0"/>
              <a:t>влететь – вылететь, приехать – уехать, привезти – увезти, привести – увести, здороваться – прощаться, замерзать – оттаивать</a:t>
            </a:r>
            <a:r>
              <a:rPr lang="ru-RU" sz="3000" dirty="0"/>
              <a:t>), и т.п.; 3) значения слов включают противоположные «параметрические» характеристики (</a:t>
            </a:r>
            <a:r>
              <a:rPr lang="ru-RU" sz="3000" i="1" dirty="0"/>
              <a:t>большой – маленький, широкий – узкий, жара – мороз, высоко – низко ползти – лететь</a:t>
            </a:r>
            <a:r>
              <a:rPr lang="ru-RU" sz="3000" dirty="0"/>
              <a:t> (о времени).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882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25486"/>
            <a:ext cx="9603275" cy="4240860"/>
          </a:xfrm>
        </p:spPr>
        <p:txBody>
          <a:bodyPr>
            <a:normAutofit/>
          </a:bodyPr>
          <a:lstStyle/>
          <a:p>
            <a:pPr algn="just"/>
            <a:r>
              <a:rPr lang="ru-RU" sz="3000" dirty="0"/>
              <a:t>1) </a:t>
            </a:r>
            <a:r>
              <a:rPr lang="ru-RU" sz="3000" b="1" dirty="0"/>
              <a:t>тип «начинаться» – «переставать</a:t>
            </a:r>
            <a:r>
              <a:rPr lang="ru-RU" sz="3000" b="1" dirty="0" smtClean="0"/>
              <a:t>»</a:t>
            </a:r>
            <a:endParaRPr lang="ru-RU" sz="3000" dirty="0"/>
          </a:p>
          <a:p>
            <a:pPr algn="just"/>
            <a:r>
              <a:rPr lang="ru-RU" sz="3000" i="1" dirty="0"/>
              <a:t>войти в А</a:t>
            </a:r>
            <a:r>
              <a:rPr lang="ru-RU" sz="3000" dirty="0"/>
              <a:t> («идя, начать находиться в А») – </a:t>
            </a:r>
            <a:r>
              <a:rPr lang="ru-RU" sz="3000" i="1" dirty="0"/>
              <a:t>выйти из А</a:t>
            </a:r>
            <a:r>
              <a:rPr lang="ru-RU" sz="3000" dirty="0"/>
              <a:t> («идя, перестать находиться внутри А»), </a:t>
            </a:r>
            <a:r>
              <a:rPr lang="ru-RU" sz="3000" i="1" dirty="0"/>
              <a:t>влететь в А</a:t>
            </a:r>
            <a:r>
              <a:rPr lang="ru-RU" sz="3000" dirty="0"/>
              <a:t> («летя, начать находиться в А») – </a:t>
            </a:r>
            <a:r>
              <a:rPr lang="ru-RU" sz="3000" i="1" dirty="0"/>
              <a:t>вылететь из А</a:t>
            </a:r>
            <a:r>
              <a:rPr lang="ru-RU" sz="3000" dirty="0"/>
              <a:t> («летя, перестать находиться внутри А»), </a:t>
            </a:r>
            <a:r>
              <a:rPr lang="ru-RU" sz="3000" i="1" dirty="0"/>
              <a:t>приобретать В</a:t>
            </a:r>
            <a:r>
              <a:rPr lang="ru-RU" sz="3000" dirty="0"/>
              <a:t> («начинать иметь В») – </a:t>
            </a:r>
            <a:r>
              <a:rPr lang="ru-RU" sz="3000" i="1" dirty="0"/>
              <a:t>утрачивать В</a:t>
            </a:r>
            <a:r>
              <a:rPr lang="ru-RU" sz="3000" dirty="0"/>
              <a:t> («переставать иметь В»), </a:t>
            </a:r>
          </a:p>
        </p:txBody>
      </p:sp>
    </p:spTree>
    <p:extLst>
      <p:ext uri="{BB962C8B-B14F-4D97-AF65-F5344CB8AC3E}">
        <p14:creationId xmlns:p14="http://schemas.microsoft.com/office/powerpoint/2010/main" val="3199283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40644"/>
            <a:ext cx="9603275" cy="4325702"/>
          </a:xfrm>
        </p:spPr>
        <p:txBody>
          <a:bodyPr>
            <a:normAutofit/>
          </a:bodyPr>
          <a:lstStyle/>
          <a:p>
            <a:pPr algn="just"/>
            <a:r>
              <a:rPr lang="ru-RU" sz="3000" i="1" dirty="0"/>
              <a:t>полюбить – разлюбить, зацвести – отцвести, здороваться – прощаться, взбежать (на/в гору) – сбежать (с горы), нахлынуть (о воде) – схлынуть (о воде), приехать (в город) – уехать (из города), включить (в список) – исключить (из списка), привести (ребёнка в школу) – увести (ребёнка из школы), замерзать – оттаивать</a:t>
            </a:r>
            <a:r>
              <a:rPr lang="ru-RU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74909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697584"/>
            <a:ext cx="9603275" cy="4768761"/>
          </a:xfrm>
        </p:spPr>
        <p:txBody>
          <a:bodyPr>
            <a:noAutofit/>
          </a:bodyPr>
          <a:lstStyle/>
          <a:p>
            <a:pPr algn="just"/>
            <a:r>
              <a:rPr lang="ru-RU" sz="2500" dirty="0"/>
              <a:t>2) </a:t>
            </a:r>
            <a:r>
              <a:rPr lang="ru-RU" sz="2500" b="1" dirty="0"/>
              <a:t>тип «действие» – «уничтожение результата действия</a:t>
            </a:r>
            <a:r>
              <a:rPr lang="ru-RU" sz="2500" b="1" dirty="0" smtClean="0"/>
              <a:t>»</a:t>
            </a:r>
          </a:p>
          <a:p>
            <a:pPr algn="just"/>
            <a:r>
              <a:rPr lang="ru-RU" sz="2500" i="1" dirty="0"/>
              <a:t>сшить А и В</a:t>
            </a:r>
            <a:r>
              <a:rPr lang="ru-RU" sz="2500" dirty="0"/>
              <a:t> («посредством шитья соединить А и В») – </a:t>
            </a:r>
            <a:r>
              <a:rPr lang="ru-RU" sz="2500" i="1" dirty="0"/>
              <a:t>расшить А и В</a:t>
            </a:r>
            <a:r>
              <a:rPr lang="ru-RU" sz="2500" dirty="0"/>
              <a:t> («ликвидировать результат </a:t>
            </a:r>
            <a:r>
              <a:rPr lang="ru-RU" sz="2500" i="1" dirty="0"/>
              <a:t>сшить</a:t>
            </a:r>
            <a:r>
              <a:rPr lang="ru-RU" sz="2500" dirty="0"/>
              <a:t>»), </a:t>
            </a:r>
            <a:r>
              <a:rPr lang="ru-RU" sz="2500" i="1" dirty="0"/>
              <a:t>слепить А и В</a:t>
            </a:r>
            <a:r>
              <a:rPr lang="ru-RU" sz="2500" dirty="0"/>
              <a:t> («посредством липкого вещества соединить А и В») – </a:t>
            </a:r>
            <a:r>
              <a:rPr lang="ru-RU" sz="2500" i="1" dirty="0"/>
              <a:t>разлепить А и В</a:t>
            </a:r>
            <a:r>
              <a:rPr lang="ru-RU" sz="2500" dirty="0"/>
              <a:t> («ликвидировать результат </a:t>
            </a:r>
            <a:r>
              <a:rPr lang="ru-RU" sz="2500" i="1" dirty="0"/>
              <a:t>слепить</a:t>
            </a:r>
            <a:r>
              <a:rPr lang="ru-RU" sz="2500" dirty="0" smtClean="0"/>
              <a:t>»), </a:t>
            </a:r>
            <a:r>
              <a:rPr lang="ru-RU" sz="2500" i="1" dirty="0"/>
              <a:t>завязать</a:t>
            </a:r>
            <a:r>
              <a:rPr lang="ru-RU" sz="2500" dirty="0"/>
              <a:t> (узел) – </a:t>
            </a:r>
            <a:r>
              <a:rPr lang="ru-RU" sz="2500" i="1" dirty="0"/>
              <a:t>развязать</a:t>
            </a:r>
            <a:r>
              <a:rPr lang="ru-RU" sz="2500" dirty="0"/>
              <a:t> (узел), </a:t>
            </a:r>
            <a:r>
              <a:rPr lang="ru-RU" sz="2500" i="1" dirty="0"/>
              <a:t>забинтовать</a:t>
            </a:r>
            <a:r>
              <a:rPr lang="ru-RU" sz="2500" dirty="0"/>
              <a:t> (руку) – </a:t>
            </a:r>
            <a:r>
              <a:rPr lang="ru-RU" sz="2500" i="1" dirty="0"/>
              <a:t>разбинтовать</a:t>
            </a:r>
            <a:r>
              <a:rPr lang="ru-RU" sz="2500" dirty="0"/>
              <a:t> (руку), </a:t>
            </a:r>
            <a:r>
              <a:rPr lang="ru-RU" sz="2500" i="1" dirty="0"/>
              <a:t>завернуть</a:t>
            </a:r>
            <a:r>
              <a:rPr lang="ru-RU" sz="2500" dirty="0"/>
              <a:t> (покупку) – </a:t>
            </a:r>
            <a:r>
              <a:rPr lang="ru-RU" sz="2500" i="1" dirty="0"/>
              <a:t>развернуть </a:t>
            </a:r>
            <a:r>
              <a:rPr lang="ru-RU" sz="2500" dirty="0"/>
              <a:t>(покупку), </a:t>
            </a:r>
            <a:r>
              <a:rPr lang="ru-RU" sz="2500" i="1" dirty="0"/>
              <a:t>нагрузить</a:t>
            </a:r>
            <a:r>
              <a:rPr lang="ru-RU" sz="2500" dirty="0"/>
              <a:t> (машину) – </a:t>
            </a:r>
            <a:r>
              <a:rPr lang="ru-RU" sz="2500" i="1" dirty="0"/>
              <a:t>разгрузить</a:t>
            </a:r>
            <a:r>
              <a:rPr lang="ru-RU" sz="2500" dirty="0"/>
              <a:t> (машину), </a:t>
            </a:r>
            <a:r>
              <a:rPr lang="ru-RU" sz="2500" i="1" dirty="0"/>
              <a:t>заморозить</a:t>
            </a:r>
            <a:r>
              <a:rPr lang="ru-RU" sz="2500" dirty="0"/>
              <a:t> (мясо) – </a:t>
            </a:r>
            <a:r>
              <a:rPr lang="ru-RU" sz="2500" i="1" dirty="0"/>
              <a:t>разморозить</a:t>
            </a:r>
            <a:r>
              <a:rPr lang="ru-RU" sz="2500" dirty="0"/>
              <a:t> (мясо), </a:t>
            </a:r>
            <a:r>
              <a:rPr lang="ru-RU" sz="2500" i="1" dirty="0"/>
              <a:t>запутать </a:t>
            </a:r>
            <a:r>
              <a:rPr lang="ru-RU" sz="2500" dirty="0"/>
              <a:t>(пряжу) – </a:t>
            </a:r>
            <a:r>
              <a:rPr lang="ru-RU" sz="2500" i="1" dirty="0"/>
              <a:t>распутать </a:t>
            </a:r>
            <a:r>
              <a:rPr lang="ru-RU" sz="2500" dirty="0"/>
              <a:t>(пряжу), </a:t>
            </a:r>
            <a:r>
              <a:rPr lang="ru-RU" sz="2500" i="1" dirty="0"/>
              <a:t>застегнуть</a:t>
            </a:r>
            <a:r>
              <a:rPr lang="ru-RU" sz="2500" dirty="0"/>
              <a:t> (пальто) – </a:t>
            </a:r>
            <a:r>
              <a:rPr lang="ru-RU" sz="2500" i="1" dirty="0"/>
              <a:t>расстегнуть</a:t>
            </a:r>
            <a:r>
              <a:rPr lang="ru-RU" sz="2500" dirty="0"/>
              <a:t> (пальто),  </a:t>
            </a:r>
            <a:r>
              <a:rPr lang="ru-RU" sz="2500" i="1" dirty="0"/>
              <a:t>принять</a:t>
            </a:r>
            <a:r>
              <a:rPr lang="ru-RU" sz="2500" dirty="0"/>
              <a:t> (закон) – </a:t>
            </a:r>
            <a:r>
              <a:rPr lang="ru-RU" sz="2500" i="1" dirty="0"/>
              <a:t>отменить </a:t>
            </a:r>
            <a:r>
              <a:rPr lang="ru-RU" sz="2500" dirty="0"/>
              <a:t>(закон)</a:t>
            </a:r>
          </a:p>
        </p:txBody>
      </p:sp>
    </p:spTree>
    <p:extLst>
      <p:ext uri="{BB962C8B-B14F-4D97-AF65-F5344CB8AC3E}">
        <p14:creationId xmlns:p14="http://schemas.microsoft.com/office/powerpoint/2010/main" val="30575518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97204"/>
            <a:ext cx="9603275" cy="4269141"/>
          </a:xfrm>
        </p:spPr>
        <p:txBody>
          <a:bodyPr>
            <a:normAutofit/>
          </a:bodyPr>
          <a:lstStyle/>
          <a:p>
            <a:pPr algn="just"/>
            <a:r>
              <a:rPr lang="ru-RU" sz="2500" dirty="0"/>
              <a:t>3) </a:t>
            </a:r>
            <a:r>
              <a:rPr lang="ru-RU" sz="2500" b="1" dirty="0"/>
              <a:t>тип «Р» – «не Р</a:t>
            </a:r>
            <a:r>
              <a:rPr lang="ru-RU" sz="2500" b="1" dirty="0" smtClean="0"/>
              <a:t>»</a:t>
            </a:r>
          </a:p>
          <a:p>
            <a:pPr algn="just"/>
            <a:r>
              <a:rPr lang="ru-RU" sz="2500" i="1" dirty="0"/>
              <a:t>измена – верность, занят – свободен,</a:t>
            </a:r>
            <a:r>
              <a:rPr lang="ru-RU" sz="2500" dirty="0"/>
              <a:t> </a:t>
            </a:r>
            <a:r>
              <a:rPr lang="ru-RU" sz="2500" i="1" dirty="0"/>
              <a:t>здоровый – больной, истинный –ложный, попасть – промахнуться, присутствовать – отсутствовать, разрешать – запрещать, сдать </a:t>
            </a:r>
            <a:r>
              <a:rPr lang="ru-RU" sz="2500" dirty="0"/>
              <a:t>(экзамен)</a:t>
            </a:r>
            <a:r>
              <a:rPr lang="ru-RU" sz="2500" i="1" dirty="0"/>
              <a:t> – провалить </a:t>
            </a:r>
            <a:r>
              <a:rPr lang="ru-RU" sz="2500" dirty="0"/>
              <a:t>(экзамен),</a:t>
            </a:r>
            <a:r>
              <a:rPr lang="ru-RU" sz="2500" i="1" dirty="0"/>
              <a:t> хороший</a:t>
            </a:r>
            <a:r>
              <a:rPr lang="ru-RU" sz="2500" dirty="0"/>
              <a:t> («соответствующий норме качества») </a:t>
            </a:r>
            <a:r>
              <a:rPr lang="ru-RU" sz="2500" i="1" dirty="0"/>
              <a:t>–</a:t>
            </a:r>
            <a:r>
              <a:rPr lang="ru-RU" sz="2500" dirty="0"/>
              <a:t> </a:t>
            </a:r>
            <a:r>
              <a:rPr lang="ru-RU" sz="2500" i="1" dirty="0"/>
              <a:t>плохой</a:t>
            </a:r>
            <a:r>
              <a:rPr lang="ru-RU" sz="2500" dirty="0"/>
              <a:t> («не соответствующий норме качества»)</a:t>
            </a:r>
          </a:p>
        </p:txBody>
      </p:sp>
    </p:spTree>
    <p:extLst>
      <p:ext uri="{BB962C8B-B14F-4D97-AF65-F5344CB8AC3E}">
        <p14:creationId xmlns:p14="http://schemas.microsoft.com/office/powerpoint/2010/main" val="24703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641023"/>
            <a:ext cx="9603275" cy="4825323"/>
          </a:xfrm>
        </p:spPr>
        <p:txBody>
          <a:bodyPr>
            <a:noAutofit/>
          </a:bodyPr>
          <a:lstStyle/>
          <a:p>
            <a:pPr algn="just"/>
            <a:r>
              <a:rPr lang="ru-RU" sz="2500" b="1" i="1" dirty="0"/>
              <a:t>абрикос 1. </a:t>
            </a:r>
            <a:r>
              <a:rPr lang="ru-RU" sz="2500" i="1" dirty="0"/>
              <a:t>ЗНАЧЕНИЕ «Фрукт размером с кулак младенца, </a:t>
            </a:r>
            <a:r>
              <a:rPr lang="ru-RU" sz="2500" i="1" dirty="0" err="1"/>
              <a:t>растущии</a:t>
            </a:r>
            <a:r>
              <a:rPr lang="ru-RU" sz="2500" i="1" dirty="0"/>
              <a:t>̆ на дереве, </a:t>
            </a:r>
            <a:r>
              <a:rPr lang="ru-RU" sz="2500" i="1" dirty="0" err="1"/>
              <a:t>овальныи</a:t>
            </a:r>
            <a:r>
              <a:rPr lang="ru-RU" sz="2500" i="1" dirty="0"/>
              <a:t>̆, жёлтого, оранжевого или розоватого цвета, </a:t>
            </a:r>
            <a:r>
              <a:rPr lang="ru-RU" sz="2500" i="1" dirty="0" err="1"/>
              <a:t>мягкии</a:t>
            </a:r>
            <a:r>
              <a:rPr lang="ru-RU" sz="2500" i="1" dirty="0"/>
              <a:t>̆, кисло-</a:t>
            </a:r>
            <a:r>
              <a:rPr lang="ru-RU" sz="2500" i="1" dirty="0" err="1"/>
              <a:t>сладкии</a:t>
            </a:r>
            <a:r>
              <a:rPr lang="ru-RU" sz="2500" i="1" dirty="0"/>
              <a:t>̆, с </a:t>
            </a:r>
            <a:r>
              <a:rPr lang="ru-RU" sz="2500" i="1" dirty="0" err="1"/>
              <a:t>большои</a:t>
            </a:r>
            <a:r>
              <a:rPr lang="ru-RU" sz="2500" i="1" dirty="0"/>
              <a:t>̆ </a:t>
            </a:r>
            <a:r>
              <a:rPr lang="ru-RU" sz="2500" i="1" dirty="0" err="1"/>
              <a:t>продолговатои</a:t>
            </a:r>
            <a:r>
              <a:rPr lang="ru-RU" sz="2500" i="1" dirty="0"/>
              <a:t>̆ </a:t>
            </a:r>
            <a:r>
              <a:rPr lang="ru-RU" sz="2500" i="1" dirty="0" err="1"/>
              <a:t>гладкои</a:t>
            </a:r>
            <a:r>
              <a:rPr lang="ru-RU" sz="2500" i="1" dirty="0"/>
              <a:t>̆ </a:t>
            </a:r>
            <a:r>
              <a:rPr lang="ru-RU" sz="2500" i="1" dirty="0" err="1"/>
              <a:t>коричневои</a:t>
            </a:r>
            <a:r>
              <a:rPr lang="ru-RU" sz="2500" i="1" dirty="0"/>
              <a:t>̆ </a:t>
            </a:r>
            <a:r>
              <a:rPr lang="ru-RU" sz="2500" i="1" dirty="0" err="1"/>
              <a:t>косточкои</a:t>
            </a:r>
            <a:r>
              <a:rPr lang="ru-RU" sz="2500" i="1" dirty="0"/>
              <a:t>̆ внутри, которая имеет острые края»</a:t>
            </a:r>
            <a:r>
              <a:rPr lang="ru-RU" sz="2500" dirty="0"/>
              <a:t> </a:t>
            </a:r>
          </a:p>
          <a:p>
            <a:pPr algn="just"/>
            <a:r>
              <a:rPr lang="ru-RU" sz="2500" b="1" i="1" dirty="0" smtClean="0"/>
              <a:t>персик </a:t>
            </a:r>
            <a:r>
              <a:rPr lang="ru-RU" sz="2500" b="1" i="1" dirty="0"/>
              <a:t>1 </a:t>
            </a:r>
            <a:r>
              <a:rPr lang="ru-RU" sz="2500" i="1" dirty="0"/>
              <a:t>ЗНАЧЕНИЕ «Фрукт размером с </a:t>
            </a:r>
            <a:r>
              <a:rPr lang="ru-RU" sz="2500" b="1" i="1" dirty="0" err="1"/>
              <a:t>небольшои</a:t>
            </a:r>
            <a:r>
              <a:rPr lang="ru-RU" sz="2500" b="1" i="1" dirty="0"/>
              <a:t>̆</a:t>
            </a:r>
            <a:r>
              <a:rPr lang="ru-RU" sz="2500" i="1" dirty="0"/>
              <a:t> кулак, </a:t>
            </a:r>
            <a:r>
              <a:rPr lang="ru-RU" sz="2500" i="1" dirty="0" err="1"/>
              <a:t>растущии</a:t>
            </a:r>
            <a:r>
              <a:rPr lang="ru-RU" sz="2500" i="1" dirty="0"/>
              <a:t>̆ на дереве, обычно </a:t>
            </a:r>
            <a:r>
              <a:rPr lang="ru-RU" sz="2500" i="1" dirty="0" err="1"/>
              <a:t>овальныи</a:t>
            </a:r>
            <a:r>
              <a:rPr lang="ru-RU" sz="2500" i="1" dirty="0"/>
              <a:t>̆, разных расцветок </a:t>
            </a:r>
            <a:r>
              <a:rPr lang="ru-RU" sz="2500" b="1" i="1" dirty="0"/>
              <a:t>от </a:t>
            </a:r>
            <a:r>
              <a:rPr lang="ru-RU" sz="2500" b="1" i="1" dirty="0" err="1"/>
              <a:t>жёлтои</a:t>
            </a:r>
            <a:r>
              <a:rPr lang="ru-RU" sz="2500" b="1" i="1" dirty="0"/>
              <a:t>̆ до </a:t>
            </a:r>
            <a:r>
              <a:rPr lang="ru-RU" sz="2500" b="1" i="1" dirty="0" err="1"/>
              <a:t>бордовои</a:t>
            </a:r>
            <a:r>
              <a:rPr lang="ru-RU" sz="2500" b="1" i="1" dirty="0"/>
              <a:t>̆</a:t>
            </a:r>
            <a:r>
              <a:rPr lang="ru-RU" sz="2500" i="1" dirty="0"/>
              <a:t>, иногда </a:t>
            </a:r>
            <a:r>
              <a:rPr lang="ru-RU" sz="2500" b="1" i="1" dirty="0"/>
              <a:t>с цветными полосками</a:t>
            </a:r>
            <a:r>
              <a:rPr lang="ru-RU" sz="2500" i="1" dirty="0"/>
              <a:t>, </a:t>
            </a:r>
            <a:r>
              <a:rPr lang="ru-RU" sz="2500" i="1" dirty="0" err="1"/>
              <a:t>мягкии</a:t>
            </a:r>
            <a:r>
              <a:rPr lang="ru-RU" sz="2500" i="1" dirty="0"/>
              <a:t>̆, </a:t>
            </a:r>
            <a:r>
              <a:rPr lang="ru-RU" sz="2500" b="1" i="1" dirty="0" err="1"/>
              <a:t>мясистыи</a:t>
            </a:r>
            <a:r>
              <a:rPr lang="ru-RU" sz="2500" b="1" i="1" dirty="0"/>
              <a:t>̆</a:t>
            </a:r>
            <a:r>
              <a:rPr lang="ru-RU" sz="2500" i="1" dirty="0"/>
              <a:t>, </a:t>
            </a:r>
            <a:r>
              <a:rPr lang="ru-RU" sz="2500" b="1" i="1" dirty="0" err="1"/>
              <a:t>сладкии</a:t>
            </a:r>
            <a:r>
              <a:rPr lang="ru-RU" sz="2500" b="1" i="1" dirty="0"/>
              <a:t>̆</a:t>
            </a:r>
            <a:r>
              <a:rPr lang="ru-RU" sz="2500" i="1" dirty="0"/>
              <a:t>, </a:t>
            </a:r>
            <a:r>
              <a:rPr lang="ru-RU" sz="2500" b="1" i="1" dirty="0"/>
              <a:t>с пушком на кожуре</a:t>
            </a:r>
            <a:r>
              <a:rPr lang="ru-RU" sz="2500" i="1" dirty="0"/>
              <a:t> и </a:t>
            </a:r>
            <a:r>
              <a:rPr lang="ru-RU" sz="2500" i="1" dirty="0" err="1"/>
              <a:t>большои</a:t>
            </a:r>
            <a:r>
              <a:rPr lang="ru-RU" sz="2500" i="1" dirty="0"/>
              <a:t>̆ </a:t>
            </a:r>
            <a:r>
              <a:rPr lang="ru-RU" sz="2500" i="1" dirty="0" err="1"/>
              <a:t>продолговатои</a:t>
            </a:r>
            <a:r>
              <a:rPr lang="ru-RU" sz="2500" i="1" dirty="0"/>
              <a:t>̆ </a:t>
            </a:r>
            <a:r>
              <a:rPr lang="ru-RU" sz="2500" i="1" dirty="0" err="1"/>
              <a:t>косточкои</a:t>
            </a:r>
            <a:r>
              <a:rPr lang="ru-RU" sz="2500" i="1" dirty="0"/>
              <a:t>̆ внутри, поверхность </a:t>
            </a:r>
            <a:r>
              <a:rPr lang="ru-RU" sz="2500" i="1" dirty="0" err="1"/>
              <a:t>которои</a:t>
            </a:r>
            <a:r>
              <a:rPr lang="ru-RU" sz="2500" i="1" dirty="0"/>
              <a:t>̆ имеет </a:t>
            </a:r>
            <a:r>
              <a:rPr lang="ru-RU" sz="2500" b="1" i="1" dirty="0"/>
              <a:t>неровные бороздки</a:t>
            </a:r>
            <a:r>
              <a:rPr lang="ru-RU" sz="2500" i="1" dirty="0"/>
              <a:t>»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284796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25486"/>
            <a:ext cx="9603275" cy="4240860"/>
          </a:xfrm>
        </p:spPr>
        <p:txBody>
          <a:bodyPr/>
          <a:lstStyle/>
          <a:p>
            <a:r>
              <a:rPr lang="ru-RU" dirty="0"/>
              <a:t>4) </a:t>
            </a:r>
            <a:r>
              <a:rPr lang="ru-RU" b="1" dirty="0"/>
              <a:t>тип «больше» – «меньше</a:t>
            </a:r>
            <a:r>
              <a:rPr lang="ru-RU" b="1" dirty="0" smtClean="0"/>
              <a:t>»</a:t>
            </a:r>
          </a:p>
          <a:p>
            <a:r>
              <a:rPr lang="ru-RU" i="1" dirty="0"/>
              <a:t>большой </a:t>
            </a:r>
            <a:r>
              <a:rPr lang="ru-RU" dirty="0"/>
              <a:t>(«больше нормы»)</a:t>
            </a:r>
            <a:r>
              <a:rPr lang="ru-RU" i="1" dirty="0"/>
              <a:t> – маленький </a:t>
            </a:r>
            <a:r>
              <a:rPr lang="ru-RU" dirty="0"/>
              <a:t>(«меньше нормы»),</a:t>
            </a:r>
            <a:r>
              <a:rPr lang="ru-RU" i="1" dirty="0"/>
              <a:t> широкий </a:t>
            </a:r>
            <a:r>
              <a:rPr lang="ru-RU" dirty="0"/>
              <a:t>(«имеющий ширину больше нормы»)</a:t>
            </a:r>
            <a:r>
              <a:rPr lang="ru-RU" i="1" dirty="0"/>
              <a:t> – узкий </a:t>
            </a:r>
            <a:r>
              <a:rPr lang="ru-RU" dirty="0"/>
              <a:t>(«имеющий ширину меньше нормы»)</a:t>
            </a:r>
            <a:r>
              <a:rPr lang="ru-RU" i="1" dirty="0"/>
              <a:t>, высокий </a:t>
            </a:r>
            <a:r>
              <a:rPr lang="ru-RU" dirty="0"/>
              <a:t>(«имеющий высоту больше нормы»)</a:t>
            </a:r>
            <a:r>
              <a:rPr lang="ru-RU" i="1" dirty="0"/>
              <a:t> – низкий </a:t>
            </a:r>
            <a:r>
              <a:rPr lang="ru-RU" dirty="0"/>
              <a:t>(«имеющий высоту меньше нормы</a:t>
            </a:r>
            <a:r>
              <a:rPr lang="ru-RU" dirty="0" smtClean="0"/>
              <a:t>»), </a:t>
            </a:r>
            <a:r>
              <a:rPr lang="ru-RU" i="1" dirty="0"/>
              <a:t>набивать </a:t>
            </a:r>
            <a:r>
              <a:rPr lang="ru-RU" dirty="0"/>
              <a:t>(цену) («делать цену больше») – </a:t>
            </a:r>
            <a:r>
              <a:rPr lang="ru-RU" i="1" dirty="0"/>
              <a:t>сбивать </a:t>
            </a:r>
            <a:r>
              <a:rPr lang="ru-RU" dirty="0"/>
              <a:t>(цену) («делать цену меньше), </a:t>
            </a:r>
            <a:r>
              <a:rPr lang="ru-RU" i="1" dirty="0"/>
              <a:t>прибывать </a:t>
            </a:r>
            <a:r>
              <a:rPr lang="ru-RU" dirty="0"/>
              <a:t>(о воде) («воды становится больше») – </a:t>
            </a:r>
            <a:r>
              <a:rPr lang="ru-RU" i="1" dirty="0"/>
              <a:t>убывать </a:t>
            </a:r>
            <a:r>
              <a:rPr lang="ru-RU" dirty="0"/>
              <a:t>(о воде) «воды становится меньше»)</a:t>
            </a:r>
          </a:p>
        </p:txBody>
      </p:sp>
    </p:spTree>
    <p:extLst>
      <p:ext uri="{BB962C8B-B14F-4D97-AF65-F5344CB8AC3E}">
        <p14:creationId xmlns:p14="http://schemas.microsoft.com/office/powerpoint/2010/main" val="1605597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829560"/>
            <a:ext cx="9603275" cy="4636786"/>
          </a:xfrm>
        </p:spPr>
        <p:txBody>
          <a:bodyPr>
            <a:noAutofit/>
          </a:bodyPr>
          <a:lstStyle/>
          <a:p>
            <a:pPr algn="just"/>
            <a:r>
              <a:rPr lang="en-US" sz="2500" b="1" dirty="0" smtClean="0"/>
              <a:t>VI. </a:t>
            </a:r>
            <a:r>
              <a:rPr lang="ru-RU" sz="2500" b="1" dirty="0" smtClean="0"/>
              <a:t>Корреляция семантической производности</a:t>
            </a:r>
          </a:p>
          <a:p>
            <a:pPr algn="just"/>
            <a:r>
              <a:rPr lang="ru-RU" sz="2500" i="1" dirty="0" smtClean="0"/>
              <a:t>слушать </a:t>
            </a:r>
            <a:r>
              <a:rPr lang="ru-RU" sz="2500" i="1" dirty="0"/>
              <a:t>– слушатель, учить – учитель/ учить – ученик, стрелять - стрелок</a:t>
            </a:r>
            <a:r>
              <a:rPr lang="ru-RU" sz="2500" dirty="0"/>
              <a:t>; </a:t>
            </a:r>
            <a:endParaRPr lang="ru-RU" sz="2500" dirty="0" smtClean="0"/>
          </a:p>
          <a:p>
            <a:pPr algn="just"/>
            <a:r>
              <a:rPr lang="ru-RU" sz="2500" i="1" dirty="0" smtClean="0"/>
              <a:t>стрелять </a:t>
            </a:r>
            <a:r>
              <a:rPr lang="ru-RU" sz="2500" i="1" dirty="0"/>
              <a:t>– (огнестрельное) оружие</a:t>
            </a:r>
            <a:r>
              <a:rPr lang="ru-RU" sz="2500" dirty="0"/>
              <a:t>, </a:t>
            </a:r>
            <a:r>
              <a:rPr lang="ru-RU" sz="2500" i="1" dirty="0"/>
              <a:t>пилить – пила</a:t>
            </a:r>
            <a:r>
              <a:rPr lang="ru-RU" sz="2500" dirty="0"/>
              <a:t>; </a:t>
            </a:r>
            <a:endParaRPr lang="ru-RU" sz="2500" dirty="0" smtClean="0"/>
          </a:p>
          <a:p>
            <a:pPr algn="just"/>
            <a:r>
              <a:rPr lang="ru-RU" sz="2500" i="1" dirty="0"/>
              <a:t>стрелять – боеприпасы, кормить – пища, финансировать – деньги</a:t>
            </a:r>
            <a:r>
              <a:rPr lang="ru-RU" sz="2500" dirty="0"/>
              <a:t>; </a:t>
            </a:r>
            <a:endParaRPr lang="ru-RU" sz="2500" dirty="0" smtClean="0"/>
          </a:p>
          <a:p>
            <a:pPr algn="just"/>
            <a:r>
              <a:rPr lang="ru-RU" sz="2500" i="1" dirty="0"/>
              <a:t>жить – жильё, стрелять –огневая позиция, хоронить – могила</a:t>
            </a:r>
            <a:r>
              <a:rPr lang="ru-RU" sz="2500" dirty="0"/>
              <a:t>; </a:t>
            </a:r>
            <a:endParaRPr lang="ru-RU" sz="2500" dirty="0" smtClean="0"/>
          </a:p>
          <a:p>
            <a:pPr algn="just"/>
            <a:r>
              <a:rPr lang="ru-RU" sz="2500" i="1" dirty="0"/>
              <a:t>ходить – походка, писать  – почерк</a:t>
            </a:r>
            <a:r>
              <a:rPr lang="ru-RU" sz="2500" dirty="0"/>
              <a:t>; </a:t>
            </a:r>
            <a:endParaRPr lang="ru-RU" sz="2500" dirty="0" smtClean="0"/>
          </a:p>
          <a:p>
            <a:pPr algn="just"/>
            <a:r>
              <a:rPr lang="ru-RU" sz="2500" i="1" dirty="0" smtClean="0"/>
              <a:t>царапать </a:t>
            </a:r>
            <a:r>
              <a:rPr lang="ru-RU" sz="2500" i="1" dirty="0"/>
              <a:t>– царапина, ранить – рана, перечислять – </a:t>
            </a:r>
            <a:r>
              <a:rPr lang="ru-RU" sz="2500" i="1" dirty="0" smtClean="0"/>
              <a:t>перечень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1975399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3299" y="772997"/>
            <a:ext cx="9603275" cy="4665067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Задание после лекции:</a:t>
            </a:r>
          </a:p>
          <a:p>
            <a:pPr lvl="0" algn="just"/>
            <a:r>
              <a:rPr lang="ru-RU" dirty="0" smtClean="0"/>
              <a:t>1. </a:t>
            </a:r>
            <a:r>
              <a:rPr lang="ru-RU" dirty="0" smtClean="0"/>
              <a:t>(устно) Ознакомьтесь </a:t>
            </a:r>
            <a:r>
              <a:rPr lang="ru-RU" dirty="0"/>
              <a:t>со словарной статьёй Нового объяснительного словаря синонимов русского языка, посвящённой семантическим различиям синонимов </a:t>
            </a:r>
            <a:r>
              <a:rPr lang="ru-RU" b="1" dirty="0"/>
              <a:t>большой</a:t>
            </a:r>
            <a:r>
              <a:rPr lang="ru-RU" dirty="0"/>
              <a:t> и </a:t>
            </a:r>
            <a:r>
              <a:rPr lang="ru-RU" b="1" dirty="0"/>
              <a:t>крупный</a:t>
            </a:r>
            <a:r>
              <a:rPr lang="ru-RU" dirty="0"/>
              <a:t> (Новый объяснительный словарь синонимов русского языка, Третий выпуск. Под общим рук. Акад. Ю.Д</a:t>
            </a:r>
            <a:r>
              <a:rPr lang="ru-RU" dirty="0" smtClean="0"/>
              <a:t>. Апресяна</a:t>
            </a:r>
            <a:r>
              <a:rPr lang="ru-RU" dirty="0"/>
              <a:t>. М.: Языки славянской культуры, 2003</a:t>
            </a:r>
            <a:r>
              <a:rPr lang="ru-RU" dirty="0" smtClean="0"/>
              <a:t>). </a:t>
            </a:r>
            <a:r>
              <a:rPr lang="ru-RU" dirty="0"/>
              <a:t>В чём заключаются их основные семантические различия? </a:t>
            </a:r>
          </a:p>
          <a:p>
            <a:pPr algn="just"/>
            <a:r>
              <a:rPr lang="ru-RU" b="1" dirty="0"/>
              <a:t>«БОЛЬШОЙ 1, КРУПНЫЙ 1.1. </a:t>
            </a:r>
            <a:r>
              <a:rPr lang="ru-RU" dirty="0"/>
              <a:t>`такой, размер которого больше среднего`.</a:t>
            </a:r>
          </a:p>
          <a:p>
            <a:pPr algn="just"/>
            <a:r>
              <a:rPr lang="ru-RU" i="1" dirty="0"/>
              <a:t>Он выбрал самую </a:t>
            </a:r>
            <a:r>
              <a:rPr lang="ru-RU" b="1" i="1" dirty="0"/>
              <a:t>большую</a:t>
            </a:r>
            <a:r>
              <a:rPr lang="ru-RU" i="1" dirty="0"/>
              <a:t> розу. Ландыши были </a:t>
            </a:r>
            <a:r>
              <a:rPr lang="ru-RU" b="1" i="1" dirty="0"/>
              <a:t>крупные</a:t>
            </a:r>
            <a:r>
              <a:rPr lang="ru-RU" i="1" dirty="0"/>
              <a:t>, пахучие.</a:t>
            </a:r>
            <a:endParaRPr lang="ru-RU" dirty="0"/>
          </a:p>
          <a:p>
            <a:pPr algn="just"/>
            <a:r>
              <a:rPr lang="ru-RU" dirty="0"/>
              <a:t>Синонимы различаются по следующим смысловым признакам: 1) эталон сравнения (</a:t>
            </a:r>
            <a:r>
              <a:rPr lang="ru-RU" b="1" dirty="0"/>
              <a:t>крупный</a:t>
            </a:r>
            <a:r>
              <a:rPr lang="ru-RU" dirty="0"/>
              <a:t> предполагает сравнение характеризуемого объекта с однотипными объектами; </a:t>
            </a:r>
            <a:r>
              <a:rPr lang="ru-RU" b="1" dirty="0"/>
              <a:t>большой</a:t>
            </a:r>
            <a:r>
              <a:rPr lang="ru-RU" dirty="0"/>
              <a:t> допускает сравнение характеризуемого объекта не </a:t>
            </a:r>
            <a:r>
              <a:rPr lang="ru-RU" dirty="0" smtClean="0"/>
              <a:t>только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037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40644"/>
            <a:ext cx="9603275" cy="432570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</a:t>
            </a:r>
            <a:r>
              <a:rPr lang="ru-RU" dirty="0" smtClean="0"/>
              <a:t> однотипными объектами</a:t>
            </a:r>
            <a:r>
              <a:rPr lang="ru-RU" dirty="0"/>
              <a:t>, но и с человеком); 2) указание на форму объекта (</a:t>
            </a:r>
            <a:r>
              <a:rPr lang="ru-RU" b="1" dirty="0"/>
              <a:t>крупный</a:t>
            </a:r>
            <a:r>
              <a:rPr lang="ru-RU" dirty="0"/>
              <a:t>); 3) тип и </a:t>
            </a:r>
            <a:r>
              <a:rPr lang="ru-RU" dirty="0" err="1"/>
              <a:t>референциальный</a:t>
            </a:r>
            <a:r>
              <a:rPr lang="ru-RU" dirty="0"/>
              <a:t> статус объекта (</a:t>
            </a:r>
            <a:r>
              <a:rPr lang="ru-RU" b="1" dirty="0"/>
              <a:t>крупный</a:t>
            </a:r>
            <a:r>
              <a:rPr lang="ru-RU" dirty="0"/>
              <a:t> тяготеет к характеристике совокупности объектов или класса объектов).</a:t>
            </a:r>
          </a:p>
          <a:p>
            <a:r>
              <a:rPr lang="ru-RU" b="1" dirty="0"/>
              <a:t>Большой</a:t>
            </a:r>
            <a:r>
              <a:rPr lang="ru-RU" dirty="0"/>
              <a:t> может оценивать размер объекта по двум стандартам – абсолютному и относительному. Абсолютный стандарт – это размер человека; ср. </a:t>
            </a:r>
            <a:r>
              <a:rPr lang="ru-RU" i="1" dirty="0"/>
              <a:t>Валуны были </a:t>
            </a:r>
            <a:r>
              <a:rPr lang="ru-RU" b="1" i="1" dirty="0"/>
              <a:t>большими</a:t>
            </a:r>
            <a:r>
              <a:rPr lang="ru-RU" i="1" dirty="0"/>
              <a:t>, холодными</a:t>
            </a:r>
            <a:r>
              <a:rPr lang="ru-RU" dirty="0"/>
              <a:t>. Относительный стандарт – это средний размер объектов, однотипных с данным. Ср. </a:t>
            </a:r>
            <a:r>
              <a:rPr lang="ru-RU" b="1" i="1" dirty="0"/>
              <a:t>большой</a:t>
            </a:r>
            <a:r>
              <a:rPr lang="ru-RU" i="1" dirty="0"/>
              <a:t> лист бумаги, </a:t>
            </a:r>
            <a:r>
              <a:rPr lang="ru-RU" b="1" i="1" dirty="0"/>
              <a:t>большой</a:t>
            </a:r>
            <a:r>
              <a:rPr lang="ru-RU" i="1" dirty="0"/>
              <a:t> восклицательный знак</a:t>
            </a:r>
            <a:r>
              <a:rPr lang="ru-RU" dirty="0"/>
              <a:t>; </a:t>
            </a:r>
            <a:r>
              <a:rPr lang="ru-RU" i="1" dirty="0"/>
              <a:t>У неё оставалось ещё золотое кольцо с </a:t>
            </a:r>
            <a:r>
              <a:rPr lang="ru-RU" b="1" i="1" dirty="0"/>
              <a:t>большим</a:t>
            </a:r>
            <a:r>
              <a:rPr lang="ru-RU" i="1" dirty="0"/>
              <a:t> бриллиантом.</a:t>
            </a:r>
            <a:endParaRPr lang="ru-RU" dirty="0"/>
          </a:p>
          <a:p>
            <a:r>
              <a:rPr lang="ru-RU" b="1" dirty="0"/>
              <a:t>Крупный</a:t>
            </a:r>
            <a:r>
              <a:rPr lang="ru-RU" dirty="0"/>
              <a:t> оценивает объект лишь по одному – относительному – стандарту. Ср. </a:t>
            </a:r>
            <a:r>
              <a:rPr lang="ru-RU" i="1" dirty="0"/>
              <a:t>Рысь – </a:t>
            </a:r>
            <a:r>
              <a:rPr lang="ru-RU" b="1" i="1" dirty="0"/>
              <a:t>крупный</a:t>
            </a:r>
            <a:r>
              <a:rPr lang="ru-RU" i="1" dirty="0"/>
              <a:t> хищник; Сливы были </a:t>
            </a:r>
            <a:r>
              <a:rPr lang="ru-RU" b="1" i="1" dirty="0"/>
              <a:t>крупные</a:t>
            </a:r>
            <a:r>
              <a:rPr lang="ru-RU" i="1" dirty="0"/>
              <a:t> и очень сладкие; Этот мотылёк – гордость его коллекции, самый </a:t>
            </a:r>
            <a:r>
              <a:rPr lang="ru-RU" b="1" i="1" dirty="0"/>
              <a:t>крупный</a:t>
            </a:r>
            <a:r>
              <a:rPr lang="ru-RU" i="1" dirty="0"/>
              <a:t> экземпляр данного вида</a:t>
            </a:r>
            <a:r>
              <a:rPr lang="ru-RU" dirty="0"/>
              <a:t>. Высказывание </a:t>
            </a:r>
            <a:r>
              <a:rPr lang="ru-RU" i="1" dirty="0"/>
              <a:t>Слон был очень </a:t>
            </a:r>
            <a:r>
              <a:rPr lang="ru-RU" b="1" i="1" dirty="0"/>
              <a:t>большой</a:t>
            </a:r>
            <a:r>
              <a:rPr lang="ru-RU" dirty="0"/>
              <a:t> может предполагать сравнение данного слона как с человеком (абсолютный стандарт), так и с другими слонами (относительный стандарт). Высказывание </a:t>
            </a:r>
            <a:r>
              <a:rPr lang="ru-RU" i="1" dirty="0"/>
              <a:t>Слон был очень </a:t>
            </a:r>
            <a:r>
              <a:rPr lang="ru-RU" b="1" i="1" dirty="0"/>
              <a:t>крупный </a:t>
            </a:r>
            <a:r>
              <a:rPr lang="ru-RU" dirty="0"/>
              <a:t>предполагает сравнение характеризуемого слона лишь с другими особями данного вида.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483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78352"/>
            <a:ext cx="9603275" cy="428799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Большой</a:t>
            </a:r>
            <a:r>
              <a:rPr lang="ru-RU" dirty="0"/>
              <a:t> не содержит никакого указания на тип объекта. Одинаково хорошо </a:t>
            </a:r>
            <a:r>
              <a:rPr lang="ru-RU" b="1" i="1" dirty="0"/>
              <a:t>большие</a:t>
            </a:r>
            <a:r>
              <a:rPr lang="ru-RU" i="1" dirty="0"/>
              <a:t> орехи, </a:t>
            </a:r>
            <a:r>
              <a:rPr lang="ru-RU" b="1" i="1" dirty="0"/>
              <a:t>большой</a:t>
            </a:r>
            <a:r>
              <a:rPr lang="ru-RU" i="1" dirty="0"/>
              <a:t> носовой платок, </a:t>
            </a:r>
            <a:r>
              <a:rPr lang="ru-RU" b="1" i="1" dirty="0"/>
              <a:t>большой</a:t>
            </a:r>
            <a:r>
              <a:rPr lang="ru-RU" i="1" dirty="0"/>
              <a:t> дом</a:t>
            </a:r>
            <a:r>
              <a:rPr lang="ru-RU" dirty="0"/>
              <a:t> и т.п.</a:t>
            </a:r>
          </a:p>
          <a:p>
            <a:r>
              <a:rPr lang="ru-RU" b="1" dirty="0"/>
              <a:t>Крупный</a:t>
            </a:r>
            <a:r>
              <a:rPr lang="ru-RU" dirty="0"/>
              <a:t> тяготеет к описанию класса или совокупности объектов. Ср. </a:t>
            </a:r>
            <a:r>
              <a:rPr lang="ru-RU" i="1" dirty="0"/>
              <a:t>Кит – очень </a:t>
            </a:r>
            <a:r>
              <a:rPr lang="ru-RU" b="1" i="1" dirty="0"/>
              <a:t>крупное</a:t>
            </a:r>
            <a:r>
              <a:rPr lang="ru-RU" i="1" dirty="0"/>
              <a:t> млекопитающее </a:t>
            </a:r>
            <a:r>
              <a:rPr lang="ru-RU" dirty="0"/>
              <a:t>[характеризуется класс]; </a:t>
            </a:r>
            <a:r>
              <a:rPr lang="ru-RU" i="1" dirty="0"/>
              <a:t>Вишни у них уродились </a:t>
            </a:r>
            <a:r>
              <a:rPr lang="ru-RU" b="1" i="1" dirty="0"/>
              <a:t>крупные</a:t>
            </a:r>
            <a:r>
              <a:rPr lang="ru-RU" i="1" dirty="0"/>
              <a:t>, сладкие </a:t>
            </a:r>
            <a:r>
              <a:rPr lang="ru-RU" dirty="0"/>
              <a:t>[характеризуется совокупность]. В связи с этим </a:t>
            </a:r>
            <a:r>
              <a:rPr lang="ru-RU" b="1" dirty="0"/>
              <a:t>крупный</a:t>
            </a:r>
            <a:r>
              <a:rPr lang="ru-RU" dirty="0"/>
              <a:t> не может характеризовать уникальные объекты. Нормально </a:t>
            </a:r>
            <a:r>
              <a:rPr lang="ru-RU" b="1" i="1" dirty="0"/>
              <a:t>крупные</a:t>
            </a:r>
            <a:r>
              <a:rPr lang="ru-RU" i="1" dirty="0"/>
              <a:t> южные звёзды</a:t>
            </a:r>
            <a:r>
              <a:rPr lang="ru-RU" dirty="0"/>
              <a:t>, но невозможно *</a:t>
            </a:r>
            <a:r>
              <a:rPr lang="ru-RU" b="1" i="1" dirty="0"/>
              <a:t>крупная</a:t>
            </a:r>
            <a:r>
              <a:rPr lang="ru-RU" i="1" dirty="0"/>
              <a:t> луна</a:t>
            </a:r>
            <a:r>
              <a:rPr lang="ru-RU" dirty="0"/>
              <a:t>, при том что одинаково хорошо </a:t>
            </a:r>
            <a:r>
              <a:rPr lang="ru-RU" b="1" i="1" dirty="0"/>
              <a:t>большие</a:t>
            </a:r>
            <a:r>
              <a:rPr lang="ru-RU" i="1" dirty="0"/>
              <a:t> звёзды</a:t>
            </a:r>
            <a:r>
              <a:rPr lang="ru-RU" dirty="0"/>
              <a:t>, </a:t>
            </a:r>
            <a:r>
              <a:rPr lang="ru-RU" b="1" i="1" dirty="0"/>
              <a:t>Большая</a:t>
            </a:r>
            <a:r>
              <a:rPr lang="ru-RU" i="1" dirty="0"/>
              <a:t> серебристая луна заливала поляну бледным светом</a:t>
            </a:r>
            <a:r>
              <a:rPr lang="ru-RU" dirty="0"/>
              <a:t>. </a:t>
            </a:r>
            <a:r>
              <a:rPr lang="ru-RU" b="1" dirty="0"/>
              <a:t>Крупный </a:t>
            </a:r>
            <a:r>
              <a:rPr lang="ru-RU" dirty="0"/>
              <a:t>может характеризовать и отдельный предмет, однако он не должен подаваться как объект, специально выделенный говорящим, возможно – из подразумеваемой совокупности однотипных объектов. Нормально </a:t>
            </a:r>
            <a:r>
              <a:rPr lang="ru-RU" i="1" dirty="0"/>
              <a:t>Поймал довольно </a:t>
            </a:r>
            <a:r>
              <a:rPr lang="ru-RU" b="1" i="1" dirty="0"/>
              <a:t>крупного</a:t>
            </a:r>
            <a:r>
              <a:rPr lang="ru-RU" i="1" dirty="0"/>
              <a:t> карася</a:t>
            </a:r>
            <a:r>
              <a:rPr lang="ru-RU" dirty="0"/>
              <a:t>; </a:t>
            </a:r>
            <a:r>
              <a:rPr lang="ru-RU" i="1" dirty="0"/>
              <a:t>Выбрал </a:t>
            </a:r>
            <a:r>
              <a:rPr lang="ru-RU" b="1" i="1" dirty="0"/>
              <a:t>крупное</a:t>
            </a:r>
            <a:r>
              <a:rPr lang="ru-RU" i="1" dirty="0"/>
              <a:t> жёлтое яблоко</a:t>
            </a:r>
            <a:r>
              <a:rPr lang="ru-RU" dirty="0"/>
              <a:t>; </a:t>
            </a:r>
            <a:r>
              <a:rPr lang="ru-RU" i="1" dirty="0"/>
              <a:t>Яблоко было </a:t>
            </a:r>
            <a:r>
              <a:rPr lang="ru-RU" b="1" i="1" dirty="0"/>
              <a:t>крупное</a:t>
            </a:r>
            <a:r>
              <a:rPr lang="ru-RU" i="1" dirty="0"/>
              <a:t>, сладкое</a:t>
            </a:r>
            <a:r>
              <a:rPr lang="ru-RU" dirty="0"/>
              <a:t>, однако неудачно </a:t>
            </a:r>
            <a:r>
              <a:rPr lang="ru-RU" baseline="30000" dirty="0"/>
              <a:t>?</a:t>
            </a:r>
            <a:r>
              <a:rPr lang="ru-RU" i="1" dirty="0"/>
              <a:t>На столе лежал этот </a:t>
            </a:r>
            <a:r>
              <a:rPr lang="ru-RU" b="1" i="1" dirty="0"/>
              <a:t>крупный</a:t>
            </a:r>
            <a:r>
              <a:rPr lang="ru-RU" i="1" dirty="0"/>
              <a:t> карась</a:t>
            </a:r>
            <a:r>
              <a:rPr lang="ru-RU" dirty="0"/>
              <a:t>; </a:t>
            </a:r>
            <a:r>
              <a:rPr lang="ru-RU" baseline="30000" dirty="0"/>
              <a:t>?</a:t>
            </a:r>
            <a:r>
              <a:rPr lang="ru-RU" i="1" dirty="0"/>
              <a:t>Он взял это </a:t>
            </a:r>
            <a:r>
              <a:rPr lang="ru-RU" b="1" i="1" dirty="0"/>
              <a:t>крупное</a:t>
            </a:r>
            <a:r>
              <a:rPr lang="ru-RU" i="1" dirty="0"/>
              <a:t> яблоко и съел его</a:t>
            </a:r>
            <a:r>
              <a:rPr lang="ru-RU" dirty="0"/>
              <a:t>; </a:t>
            </a:r>
            <a:r>
              <a:rPr lang="ru-RU" baseline="30000" dirty="0"/>
              <a:t>?</a:t>
            </a:r>
            <a:r>
              <a:rPr lang="ru-RU" i="1" dirty="0"/>
              <a:t>Это яблоко было </a:t>
            </a:r>
            <a:r>
              <a:rPr lang="ru-RU" b="1" i="1" dirty="0"/>
              <a:t>крупное</a:t>
            </a:r>
            <a:r>
              <a:rPr lang="ru-RU" i="1" dirty="0"/>
              <a:t>, сладкое</a:t>
            </a:r>
            <a:r>
              <a:rPr lang="ru-RU" dirty="0"/>
              <a:t> [нужно: </a:t>
            </a:r>
            <a:r>
              <a:rPr lang="ru-RU" i="1" dirty="0"/>
              <a:t>На столе лежал этот </a:t>
            </a:r>
            <a:r>
              <a:rPr lang="ru-RU" b="1" i="1" dirty="0"/>
              <a:t>большой </a:t>
            </a:r>
            <a:r>
              <a:rPr lang="ru-RU" i="1" dirty="0"/>
              <a:t>карась; Он взял это </a:t>
            </a:r>
            <a:r>
              <a:rPr lang="ru-RU" b="1" i="1" dirty="0"/>
              <a:t>большое</a:t>
            </a:r>
            <a:r>
              <a:rPr lang="ru-RU" i="1" dirty="0"/>
              <a:t> яблоко и съел его; Это яблоко было </a:t>
            </a:r>
            <a:r>
              <a:rPr lang="ru-RU" b="1" i="1" dirty="0"/>
              <a:t>большое</a:t>
            </a:r>
            <a:r>
              <a:rPr lang="ru-RU" i="1" dirty="0"/>
              <a:t>, сладкое</a:t>
            </a:r>
            <a:r>
              <a:rPr lang="ru-RU" dirty="0"/>
              <a:t>].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341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31216"/>
            <a:ext cx="9603275" cy="4335129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Большой</a:t>
            </a:r>
            <a:r>
              <a:rPr lang="ru-RU" dirty="0"/>
              <a:t> не содержит никакого указания на форму и субстанцию объекта. Одинаково хорошо </a:t>
            </a:r>
            <a:r>
              <a:rPr lang="ru-RU" b="1" i="1" dirty="0"/>
              <a:t>большие</a:t>
            </a:r>
            <a:r>
              <a:rPr lang="ru-RU" i="1" dirty="0"/>
              <a:t> тяжёлые дыни, </a:t>
            </a:r>
            <a:r>
              <a:rPr lang="ru-RU" b="1" i="1" dirty="0"/>
              <a:t>большие</a:t>
            </a:r>
            <a:r>
              <a:rPr lang="ru-RU" i="1" dirty="0"/>
              <a:t> мыльные пузыри, </a:t>
            </a:r>
            <a:r>
              <a:rPr lang="ru-RU" b="1" i="1" dirty="0"/>
              <a:t>большая</a:t>
            </a:r>
            <a:r>
              <a:rPr lang="ru-RU" i="1" dirty="0"/>
              <a:t> тень от телеги</a:t>
            </a:r>
            <a:r>
              <a:rPr lang="ru-RU" dirty="0"/>
              <a:t>. </a:t>
            </a:r>
            <a:r>
              <a:rPr lang="ru-RU" b="1" dirty="0"/>
              <a:t>Крупный</a:t>
            </a:r>
            <a:r>
              <a:rPr lang="ru-RU" dirty="0"/>
              <a:t>, напротив, предполагает весомость предмета, его ощутимость, хорошо выраженную округлую, выпуклую форму. Поэтому нормально </a:t>
            </a:r>
            <a:r>
              <a:rPr lang="ru-RU" b="1" i="1" dirty="0"/>
              <a:t>крупны</a:t>
            </a:r>
            <a:r>
              <a:rPr lang="ru-RU" i="1" dirty="0"/>
              <a:t>е тяжёлые дыни, </a:t>
            </a:r>
            <a:r>
              <a:rPr lang="ru-RU" b="1" i="1" dirty="0"/>
              <a:t>крупные</a:t>
            </a:r>
            <a:r>
              <a:rPr lang="ru-RU" i="1" dirty="0"/>
              <a:t> мясистые листья</a:t>
            </a:r>
            <a:r>
              <a:rPr lang="ru-RU" dirty="0"/>
              <a:t>, однако плохо </a:t>
            </a:r>
            <a:r>
              <a:rPr lang="ru-RU" baseline="30000" dirty="0"/>
              <a:t>?</a:t>
            </a:r>
            <a:r>
              <a:rPr lang="ru-RU" b="1" i="1" dirty="0"/>
              <a:t>крупные</a:t>
            </a:r>
            <a:r>
              <a:rPr lang="ru-RU" i="1" dirty="0"/>
              <a:t> полупрозрачные листья, </a:t>
            </a:r>
            <a:r>
              <a:rPr lang="ru-RU" b="1" i="1" dirty="0"/>
              <a:t>крупные</a:t>
            </a:r>
            <a:r>
              <a:rPr lang="ru-RU" i="1" dirty="0"/>
              <a:t> тонкие лепестки</a:t>
            </a:r>
            <a:r>
              <a:rPr lang="ru-RU" dirty="0"/>
              <a:t>. Неудачно </a:t>
            </a:r>
            <a:r>
              <a:rPr lang="ru-RU" baseline="30000" dirty="0"/>
              <a:t>?</a:t>
            </a:r>
            <a:r>
              <a:rPr lang="ru-RU" i="1" dirty="0"/>
              <a:t>Лужа покрылась </a:t>
            </a:r>
            <a:r>
              <a:rPr lang="ru-RU" b="1" i="1" dirty="0"/>
              <a:t>крупными</a:t>
            </a:r>
            <a:r>
              <a:rPr lang="ru-RU" i="1" dirty="0"/>
              <a:t> пузырями</a:t>
            </a:r>
            <a:r>
              <a:rPr lang="ru-RU" dirty="0"/>
              <a:t> [пузырь невесом], хотя нормально </a:t>
            </a:r>
            <a:r>
              <a:rPr lang="ru-RU" i="1" dirty="0"/>
              <a:t>Лужа покрылась </a:t>
            </a:r>
            <a:r>
              <a:rPr lang="ru-RU" b="1" i="1" dirty="0"/>
              <a:t>большими</a:t>
            </a:r>
            <a:r>
              <a:rPr lang="ru-RU" i="1" dirty="0"/>
              <a:t> пузырями</a:t>
            </a:r>
            <a:r>
              <a:rPr lang="ru-RU" dirty="0"/>
              <a:t>. Если </a:t>
            </a:r>
            <a:r>
              <a:rPr lang="ru-RU" b="1" dirty="0"/>
              <a:t>крупный</a:t>
            </a:r>
            <a:r>
              <a:rPr lang="ru-RU" dirty="0"/>
              <a:t> характеризует двухмерный объект, то предполагается его чёткость, </a:t>
            </a:r>
            <a:r>
              <a:rPr lang="ru-RU" dirty="0" err="1"/>
              <a:t>выделенность</a:t>
            </a:r>
            <a:r>
              <a:rPr lang="ru-RU" dirty="0"/>
              <a:t> относительно фона, яркий цвет. Нормально </a:t>
            </a:r>
            <a:r>
              <a:rPr lang="ru-RU" i="1" dirty="0"/>
              <a:t>Его руки были покрыты </a:t>
            </a:r>
            <a:r>
              <a:rPr lang="ru-RU" b="1" i="1" dirty="0"/>
              <a:t>крупными</a:t>
            </a:r>
            <a:r>
              <a:rPr lang="ru-RU" i="1" dirty="0"/>
              <a:t> рыжими веснушками</a:t>
            </a:r>
            <a:r>
              <a:rPr lang="ru-RU" dirty="0"/>
              <a:t>, однако неудачно </a:t>
            </a:r>
            <a:r>
              <a:rPr lang="ru-RU" baseline="30000" dirty="0"/>
              <a:t>?</a:t>
            </a:r>
            <a:r>
              <a:rPr lang="ru-RU" i="1" dirty="0"/>
              <a:t>Его руки были покрыты </a:t>
            </a:r>
            <a:r>
              <a:rPr lang="ru-RU" b="1" i="1" dirty="0"/>
              <a:t>крупными</a:t>
            </a:r>
            <a:r>
              <a:rPr lang="ru-RU" i="1" dirty="0"/>
              <a:t> бледными веснушками</a:t>
            </a:r>
            <a:r>
              <a:rPr lang="ru-RU" dirty="0"/>
              <a:t> [нормально </a:t>
            </a:r>
            <a:r>
              <a:rPr lang="ru-RU" b="1" i="1" dirty="0"/>
              <a:t>большие</a:t>
            </a:r>
            <a:r>
              <a:rPr lang="ru-RU" i="1" dirty="0"/>
              <a:t> бледные веснушки</a:t>
            </a:r>
            <a:r>
              <a:rPr lang="ru-RU" dirty="0"/>
              <a:t>]…»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9882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423447"/>
            <a:ext cx="9603275" cy="4042898"/>
          </a:xfrm>
        </p:spPr>
        <p:txBody>
          <a:bodyPr/>
          <a:lstStyle/>
          <a:p>
            <a:pPr algn="just"/>
            <a:r>
              <a:rPr lang="ru-RU" dirty="0" smtClean="0"/>
              <a:t>2) (письменно) Найдите </a:t>
            </a:r>
            <a:r>
              <a:rPr lang="ru-RU" dirty="0"/>
              <a:t>в Новом объяснительном словаре синонимов русского языка основные семантические различия следующих слов (выберите один ряд квазисинонимов): 1) </a:t>
            </a:r>
            <a:r>
              <a:rPr lang="ru-RU" i="1" dirty="0"/>
              <a:t>владелец, обладатель, хозяин, собственник</a:t>
            </a:r>
            <a:r>
              <a:rPr lang="ru-RU" dirty="0"/>
              <a:t>;  2) </a:t>
            </a:r>
            <a:r>
              <a:rPr lang="ru-RU" i="1" dirty="0"/>
              <a:t>врач, доктор, лекарь</a:t>
            </a:r>
            <a:r>
              <a:rPr lang="ru-RU" dirty="0"/>
              <a:t>; 3) </a:t>
            </a:r>
            <a:r>
              <a:rPr lang="ru-RU" i="1" dirty="0"/>
              <a:t>маленький, небольшой, мелкий</a:t>
            </a:r>
            <a:r>
              <a:rPr lang="ru-RU" dirty="0"/>
              <a:t>; 4) </a:t>
            </a:r>
            <a:r>
              <a:rPr lang="ru-RU" i="1" dirty="0"/>
              <a:t>учитель, преподаватель, педагог</a:t>
            </a:r>
            <a:r>
              <a:rPr lang="ru-RU" dirty="0"/>
              <a:t>; 5) </a:t>
            </a:r>
            <a:r>
              <a:rPr lang="ru-RU" i="1" dirty="0"/>
              <a:t>хитрый, хитроумный, плутоватый, лукавый</a:t>
            </a:r>
            <a:r>
              <a:rPr lang="ru-RU" dirty="0"/>
              <a:t>; 6) </a:t>
            </a:r>
            <a:r>
              <a:rPr lang="ru-RU" i="1" dirty="0"/>
              <a:t>тяжёлый, увесистый, неподъёмный</a:t>
            </a:r>
            <a:r>
              <a:rPr lang="ru-RU" dirty="0"/>
              <a:t>; 7) </a:t>
            </a:r>
            <a:r>
              <a:rPr lang="ru-RU" i="1" dirty="0"/>
              <a:t>ровесник, сверстник, одногодок</a:t>
            </a:r>
            <a:r>
              <a:rPr lang="ru-RU" dirty="0"/>
              <a:t>. Подготовьте </a:t>
            </a:r>
            <a:r>
              <a:rPr lang="ru-RU" dirty="0" smtClean="0"/>
              <a:t>небольшое письменное сообщение, </a:t>
            </a:r>
            <a:r>
              <a:rPr lang="ru-RU" dirty="0"/>
              <a:t>в </a:t>
            </a:r>
            <a:r>
              <a:rPr lang="ru-RU" dirty="0" smtClean="0"/>
              <a:t>котором объясняются </a:t>
            </a:r>
            <a:r>
              <a:rPr lang="ru-RU" dirty="0"/>
              <a:t>наиболее существенные семантические различия выбранных Вами слов. Не забудьте включить </a:t>
            </a:r>
            <a:r>
              <a:rPr lang="ru-RU" dirty="0" smtClean="0"/>
              <a:t>примеры </a:t>
            </a:r>
            <a:r>
              <a:rPr lang="ru-RU" dirty="0"/>
              <a:t>употребления анализируемых синонимов.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08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Удачные примеры толкования слов-синонимов, описывающих абстрактные явление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i="1" dirty="0" smtClean="0"/>
              <a:t>Х</a:t>
            </a:r>
            <a:r>
              <a:rPr lang="ru-RU" sz="2800" dirty="0" smtClean="0"/>
              <a:t> </a:t>
            </a:r>
            <a:r>
              <a:rPr lang="ru-RU" sz="2800" b="1" i="1" dirty="0" smtClean="0"/>
              <a:t>восхищается</a:t>
            </a:r>
            <a:r>
              <a:rPr lang="ru-RU" sz="2800" i="1" dirty="0" smtClean="0"/>
              <a:t> </a:t>
            </a:r>
            <a:r>
              <a:rPr lang="ru-RU" sz="2800" i="1" dirty="0"/>
              <a:t>Y-ом</a:t>
            </a:r>
            <a:r>
              <a:rPr lang="ru-RU" sz="2800" dirty="0"/>
              <a:t>: Х находится в достаточно интенсивном положительном </a:t>
            </a:r>
            <a:r>
              <a:rPr lang="ru-RU" sz="2800" dirty="0" smtClean="0"/>
              <a:t>эмоциональном </a:t>
            </a:r>
            <a:r>
              <a:rPr lang="ru-RU" sz="2800" dirty="0"/>
              <a:t>состоянии, каузированном</a:t>
            </a:r>
            <a:r>
              <a:rPr lang="ru-RU" sz="2800" b="1" dirty="0"/>
              <a:t>1 </a:t>
            </a:r>
            <a:r>
              <a:rPr lang="ru-RU" sz="2800" dirty="0"/>
              <a:t>тем, что Х считает</a:t>
            </a:r>
            <a:r>
              <a:rPr lang="ru-RU" sz="2800" b="1" dirty="0"/>
              <a:t>2 </a:t>
            </a:r>
            <a:r>
              <a:rPr lang="ru-RU" sz="2800" dirty="0"/>
              <a:t>воспринимаемый им Y очень </a:t>
            </a:r>
            <a:r>
              <a:rPr lang="ru-RU" sz="2800" dirty="0" smtClean="0"/>
              <a:t>хорошим (и </a:t>
            </a:r>
            <a:r>
              <a:rPr lang="ru-RU" sz="2800" dirty="0"/>
              <a:t>Х произносит высказывание, выражающее это состояние</a:t>
            </a:r>
            <a:r>
              <a:rPr lang="ru-RU" sz="28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0973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274" y="1206631"/>
            <a:ext cx="9603275" cy="4514237"/>
          </a:xfrm>
        </p:spPr>
        <p:txBody>
          <a:bodyPr>
            <a:normAutofit/>
          </a:bodyPr>
          <a:lstStyle/>
          <a:p>
            <a:pPr algn="just"/>
            <a:r>
              <a:rPr lang="ru-RU" sz="3000" i="1" dirty="0"/>
              <a:t>Х </a:t>
            </a:r>
            <a:r>
              <a:rPr lang="ru-RU" sz="3000" b="1" i="1" dirty="0"/>
              <a:t>восторгается</a:t>
            </a:r>
            <a:r>
              <a:rPr lang="ru-RU" sz="3000" i="1" dirty="0"/>
              <a:t> Y-ом</a:t>
            </a:r>
            <a:r>
              <a:rPr lang="ru-RU" sz="3000" dirty="0"/>
              <a:t>: Х очень радуется</a:t>
            </a:r>
            <a:r>
              <a:rPr lang="ru-RU" sz="3000" b="1" dirty="0"/>
              <a:t>1 </a:t>
            </a:r>
            <a:r>
              <a:rPr lang="ru-RU" sz="3000" dirty="0"/>
              <a:t>Y-у </a:t>
            </a:r>
            <a:r>
              <a:rPr lang="ru-RU" sz="3000" dirty="0" smtClean="0"/>
              <a:t>(</a:t>
            </a:r>
            <a:r>
              <a:rPr lang="ru-RU" sz="3000" dirty="0"/>
              <a:t>и Х </a:t>
            </a:r>
            <a:r>
              <a:rPr lang="ru-RU" sz="3000" dirty="0" smtClean="0"/>
              <a:t>проявляет это </a:t>
            </a:r>
            <a:r>
              <a:rPr lang="ru-RU" sz="3000" dirty="0"/>
              <a:t>состояние в своём поведении, в частности, произнося высказывания, </a:t>
            </a:r>
            <a:r>
              <a:rPr lang="ru-RU" sz="3000" dirty="0" smtClean="0"/>
              <a:t>выражающие </a:t>
            </a:r>
            <a:r>
              <a:rPr lang="ru-RU" sz="3000" dirty="0"/>
              <a:t>это состояние</a:t>
            </a:r>
            <a:r>
              <a:rPr lang="ru-RU" sz="3000" dirty="0" smtClean="0"/>
              <a:t>).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52601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206632"/>
            <a:ext cx="9603275" cy="4259714"/>
          </a:xfrm>
        </p:spPr>
        <p:txBody>
          <a:bodyPr/>
          <a:lstStyle/>
          <a:p>
            <a:pPr algn="just"/>
            <a:r>
              <a:rPr lang="ru-RU" b="1" dirty="0"/>
              <a:t>БЕСПОКОЙСТВО</a:t>
            </a:r>
            <a:r>
              <a:rPr lang="ru-RU" dirty="0"/>
              <a:t>, СУЩ; СРЕДН; </a:t>
            </a:r>
            <a:r>
              <a:rPr lang="ru-RU" i="1" dirty="0"/>
              <a:t>-а</a:t>
            </a:r>
            <a:r>
              <a:rPr lang="ru-RU" dirty="0"/>
              <a:t>; МН </a:t>
            </a:r>
            <a:r>
              <a:rPr lang="ru-RU" u="sng" dirty="0"/>
              <a:t>редк.</a:t>
            </a:r>
            <a:endParaRPr lang="ru-RU" dirty="0"/>
          </a:p>
          <a:p>
            <a:pPr algn="just"/>
            <a:r>
              <a:rPr lang="ru-RU" dirty="0"/>
              <a:t>Неприятное чувство, какое бывает, когда человеку А1 неизвестно что-то важное о ситуации или объекте А2, которые его касаются, и когда он думает, что ситуация А2 может измениться к худшему или с объектом А2 может произойти что-то </a:t>
            </a:r>
            <a:r>
              <a:rPr lang="ru-RU" dirty="0" smtClean="0"/>
              <a:t>плохое</a:t>
            </a:r>
          </a:p>
          <a:p>
            <a:pPr algn="just"/>
            <a:r>
              <a:rPr lang="ru-RU" b="1" dirty="0"/>
              <a:t>ВОЛНЕНИЕ</a:t>
            </a:r>
            <a:r>
              <a:rPr lang="ru-RU" dirty="0"/>
              <a:t>, СУЩ; СРЕДН; -я</a:t>
            </a:r>
          </a:p>
          <a:p>
            <a:pPr algn="just"/>
            <a:r>
              <a:rPr lang="ru-RU" b="1" dirty="0"/>
              <a:t>Волнение 2</a:t>
            </a:r>
            <a:endParaRPr lang="ru-RU" dirty="0"/>
          </a:p>
          <a:p>
            <a:pPr algn="just"/>
            <a:r>
              <a:rPr lang="ru-RU" dirty="0"/>
              <a:t>Возбуждённое состояние, при котором человек А1 может частично потерять контроль над своим поведением, вызванное тем, что он не знает что-то важное о ситуации А2, которая касается его или близкого ему человека, считая, что она может в ближайшее время измениться к лучшему или худшему.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49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036948"/>
            <a:ext cx="9603275" cy="4429397"/>
          </a:xfrm>
        </p:spPr>
        <p:txBody>
          <a:bodyPr>
            <a:normAutofit/>
          </a:bodyPr>
          <a:lstStyle/>
          <a:p>
            <a:pPr algn="just"/>
            <a:r>
              <a:rPr lang="ru-RU" sz="3000" i="1" dirty="0"/>
              <a:t>влажный</a:t>
            </a:r>
            <a:r>
              <a:rPr lang="ru-RU" sz="3000" dirty="0"/>
              <a:t> = «содержащий влагу </a:t>
            </a:r>
            <a:r>
              <a:rPr lang="ru-RU" sz="3000" b="1" dirty="0"/>
              <a:t>в </a:t>
            </a:r>
            <a:r>
              <a:rPr lang="ru-RU" sz="3000" dirty="0"/>
              <a:t>себе или </a:t>
            </a:r>
            <a:r>
              <a:rPr lang="ru-RU" sz="3000" b="1" dirty="0"/>
              <a:t>на</a:t>
            </a:r>
            <a:r>
              <a:rPr lang="ru-RU" sz="3000" dirty="0"/>
              <a:t> себе» (например, </a:t>
            </a:r>
            <a:r>
              <a:rPr lang="ru-RU" sz="3000" i="1" dirty="0"/>
              <a:t>влажный асфальт, влажная спина, влажный воздух, влажная простыня</a:t>
            </a:r>
            <a:r>
              <a:rPr lang="ru-RU" sz="3000" dirty="0"/>
              <a:t>); </a:t>
            </a:r>
            <a:endParaRPr lang="ru-RU" sz="3000" dirty="0" smtClean="0"/>
          </a:p>
          <a:p>
            <a:pPr algn="just"/>
            <a:r>
              <a:rPr lang="ru-RU" sz="3000" i="1" dirty="0" smtClean="0"/>
              <a:t>мокрый</a:t>
            </a:r>
            <a:r>
              <a:rPr lang="ru-RU" sz="3000" dirty="0" smtClean="0"/>
              <a:t> </a:t>
            </a:r>
            <a:r>
              <a:rPr lang="ru-RU" sz="3000" dirty="0"/>
              <a:t>= «содержащий </a:t>
            </a:r>
            <a:r>
              <a:rPr lang="ru-RU" sz="3000" b="1" dirty="0"/>
              <a:t>много</a:t>
            </a:r>
            <a:r>
              <a:rPr lang="ru-RU" sz="3000" dirty="0"/>
              <a:t> влаги в себе или на себе» (например, </a:t>
            </a:r>
            <a:r>
              <a:rPr lang="ru-RU" sz="3000" i="1" dirty="0"/>
              <a:t>мокрый асфальт, мокрая спина, мокрая лошадь, мокрая простыня</a:t>
            </a:r>
            <a:r>
              <a:rPr lang="ru-RU" sz="3000" dirty="0"/>
              <a:t>); </a:t>
            </a:r>
            <a:endParaRPr lang="ru-RU" sz="3000" dirty="0" smtClean="0"/>
          </a:p>
          <a:p>
            <a:pPr algn="just"/>
            <a:r>
              <a:rPr lang="ru-RU" sz="3000" i="1" dirty="0" smtClean="0"/>
              <a:t>сырой </a:t>
            </a:r>
            <a:r>
              <a:rPr lang="ru-RU" sz="3000" dirty="0" smtClean="0"/>
              <a:t> </a:t>
            </a:r>
            <a:r>
              <a:rPr lang="ru-RU" sz="3000" dirty="0"/>
              <a:t>= «содержащий в себе </a:t>
            </a:r>
            <a:r>
              <a:rPr lang="ru-RU" sz="3000" b="1" dirty="0"/>
              <a:t>ненужную</a:t>
            </a:r>
            <a:r>
              <a:rPr lang="ru-RU" sz="3000" dirty="0"/>
              <a:t> влагу»</a:t>
            </a:r>
          </a:p>
        </p:txBody>
      </p:sp>
    </p:spTree>
    <p:extLst>
      <p:ext uri="{BB962C8B-B14F-4D97-AF65-F5344CB8AC3E}">
        <p14:creationId xmlns:p14="http://schemas.microsoft.com/office/powerpoint/2010/main" val="317622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813816"/>
            <a:ext cx="9603275" cy="4652529"/>
          </a:xfrm>
        </p:spPr>
        <p:txBody>
          <a:bodyPr/>
          <a:lstStyle/>
          <a:p>
            <a:r>
              <a:rPr lang="ru-RU" b="1" u="sng" dirty="0" smtClean="0"/>
              <a:t>Удачные примеры толкования слов на семантическом метаязыке:</a:t>
            </a:r>
          </a:p>
          <a:p>
            <a:pPr algn="just"/>
            <a:r>
              <a:rPr lang="ru-RU" sz="2100" b="1" dirty="0" smtClean="0"/>
              <a:t>Х надеется на</a:t>
            </a:r>
            <a:r>
              <a:rPr lang="en-US" sz="2100" b="1" dirty="0" smtClean="0"/>
              <a:t> Y </a:t>
            </a:r>
            <a:r>
              <a:rPr lang="ru-RU" sz="2100" dirty="0" smtClean="0"/>
              <a:t>– потенциальная ситуация </a:t>
            </a:r>
            <a:r>
              <a:rPr lang="en-US" sz="2100" dirty="0" smtClean="0"/>
              <a:t>Y</a:t>
            </a:r>
            <a:r>
              <a:rPr lang="ru-RU" sz="2100" dirty="0" smtClean="0"/>
              <a:t> хороша для Х; </a:t>
            </a:r>
            <a:r>
              <a:rPr lang="ru-RU" sz="2100" dirty="0"/>
              <a:t>Х</a:t>
            </a:r>
            <a:r>
              <a:rPr lang="en-US" sz="2100" dirty="0" smtClean="0"/>
              <a:t> </a:t>
            </a:r>
            <a:r>
              <a:rPr lang="ru-RU" sz="2100" dirty="0" smtClean="0"/>
              <a:t>оценивает вероятность </a:t>
            </a:r>
            <a:r>
              <a:rPr lang="en-US" sz="2100" dirty="0"/>
              <a:t>Y </a:t>
            </a:r>
            <a:r>
              <a:rPr lang="ru-RU" sz="2100" dirty="0" smtClean="0"/>
              <a:t>средне, </a:t>
            </a:r>
            <a:r>
              <a:rPr lang="ru-RU" sz="2100" dirty="0"/>
              <a:t>Х чувствует </a:t>
            </a:r>
            <a:r>
              <a:rPr lang="ru-RU" sz="2100" dirty="0" smtClean="0"/>
              <a:t>себя хорошо, когда он думает о </a:t>
            </a:r>
            <a:r>
              <a:rPr lang="en-US" sz="2100" dirty="0"/>
              <a:t>Y</a:t>
            </a:r>
            <a:r>
              <a:rPr lang="ru-RU" sz="2100" dirty="0"/>
              <a:t>, Х думает </a:t>
            </a:r>
            <a:r>
              <a:rPr lang="ru-RU" sz="2100" dirty="0" smtClean="0"/>
              <a:t>о </a:t>
            </a:r>
            <a:r>
              <a:rPr lang="en-US" sz="2100" dirty="0"/>
              <a:t>Y </a:t>
            </a:r>
            <a:r>
              <a:rPr lang="ru-RU" sz="2100" dirty="0" smtClean="0"/>
              <a:t>наравне с альтернативными ситуациями;</a:t>
            </a:r>
          </a:p>
          <a:p>
            <a:pPr algn="just"/>
            <a:r>
              <a:rPr lang="ru-RU" sz="2100" b="1" dirty="0"/>
              <a:t>Х м</a:t>
            </a:r>
            <a:r>
              <a:rPr lang="ru-RU" sz="2100" b="1" dirty="0" smtClean="0"/>
              <a:t>ечтает об </a:t>
            </a:r>
            <a:r>
              <a:rPr lang="en-US" sz="2100" b="1" dirty="0" smtClean="0"/>
              <a:t>Y</a:t>
            </a:r>
            <a:r>
              <a:rPr lang="ru-RU" sz="2100" b="1" dirty="0" smtClean="0"/>
              <a:t> </a:t>
            </a:r>
            <a:r>
              <a:rPr lang="ru-RU" sz="2100" dirty="0" smtClean="0"/>
              <a:t>– потенциальная ситуация </a:t>
            </a:r>
            <a:r>
              <a:rPr lang="en-US" sz="2100" dirty="0"/>
              <a:t>Y </a:t>
            </a:r>
            <a:r>
              <a:rPr lang="ru-RU" sz="2100" dirty="0" smtClean="0"/>
              <a:t>очень хороша </a:t>
            </a:r>
            <a:r>
              <a:rPr lang="ru-RU" sz="2100" dirty="0"/>
              <a:t>для Х, Х оценивает </a:t>
            </a:r>
            <a:r>
              <a:rPr lang="ru-RU" sz="2100" dirty="0" smtClean="0"/>
              <a:t>вероятность </a:t>
            </a:r>
            <a:r>
              <a:rPr lang="en-US" sz="2100" dirty="0"/>
              <a:t>Y </a:t>
            </a:r>
            <a:r>
              <a:rPr lang="ru-RU" sz="2100" dirty="0" smtClean="0"/>
              <a:t>низко, </a:t>
            </a:r>
            <a:r>
              <a:rPr lang="ru-RU" sz="2100" dirty="0"/>
              <a:t>Х чувствует </a:t>
            </a:r>
            <a:r>
              <a:rPr lang="ru-RU" sz="2100" dirty="0" smtClean="0"/>
              <a:t>себя очень хорошо, когда он думает  о </a:t>
            </a:r>
            <a:r>
              <a:rPr lang="en-US" sz="2100" dirty="0"/>
              <a:t>Y</a:t>
            </a:r>
            <a:r>
              <a:rPr lang="ru-RU" sz="2100" dirty="0"/>
              <a:t>, Х думает </a:t>
            </a:r>
            <a:r>
              <a:rPr lang="ru-RU" sz="2100" dirty="0" smtClean="0"/>
              <a:t>о </a:t>
            </a:r>
            <a:r>
              <a:rPr lang="en-US" sz="2100" dirty="0"/>
              <a:t>Y </a:t>
            </a:r>
            <a:r>
              <a:rPr lang="ru-RU" sz="2100" dirty="0" smtClean="0"/>
              <a:t>больше, чем о более вероятных альтернативных ситуациях;</a:t>
            </a:r>
          </a:p>
          <a:p>
            <a:pPr algn="just"/>
            <a:r>
              <a:rPr lang="ru-RU" sz="2100" b="1" dirty="0"/>
              <a:t>Х п</a:t>
            </a:r>
            <a:r>
              <a:rPr lang="ru-RU" sz="2100" b="1" dirty="0" smtClean="0"/>
              <a:t>редвкушает</a:t>
            </a:r>
            <a:r>
              <a:rPr lang="ru-RU" sz="2100" dirty="0" smtClean="0"/>
              <a:t> </a:t>
            </a:r>
            <a:r>
              <a:rPr lang="en-US" sz="2100" b="1" dirty="0" smtClean="0"/>
              <a:t>Y</a:t>
            </a:r>
            <a:r>
              <a:rPr lang="ru-RU" sz="2100" b="1" dirty="0" smtClean="0"/>
              <a:t> </a:t>
            </a:r>
            <a:r>
              <a:rPr lang="ru-RU" sz="2100" dirty="0" smtClean="0"/>
              <a:t>– потенциальная ситуация </a:t>
            </a:r>
            <a:r>
              <a:rPr lang="en-US" sz="2100" dirty="0"/>
              <a:t>Y </a:t>
            </a:r>
            <a:r>
              <a:rPr lang="ru-RU" sz="2100" dirty="0"/>
              <a:t>хороша для Х, Х оценивает </a:t>
            </a:r>
            <a:r>
              <a:rPr lang="ru-RU" sz="2100" dirty="0" smtClean="0"/>
              <a:t>вероятность </a:t>
            </a:r>
            <a:r>
              <a:rPr lang="en-US" sz="2100" dirty="0"/>
              <a:t>Y</a:t>
            </a:r>
            <a:r>
              <a:rPr lang="ru-RU" sz="2100" dirty="0" smtClean="0"/>
              <a:t> очень высоко, </a:t>
            </a:r>
            <a:r>
              <a:rPr lang="ru-RU" sz="2100" dirty="0"/>
              <a:t>Х чувствует </a:t>
            </a:r>
            <a:r>
              <a:rPr lang="ru-RU" sz="2100" dirty="0" smtClean="0"/>
              <a:t>себя хорошо, когда он думает о </a:t>
            </a:r>
            <a:r>
              <a:rPr lang="en-US" sz="2100" dirty="0" smtClean="0"/>
              <a:t>Y</a:t>
            </a:r>
            <a:r>
              <a:rPr lang="ru-RU" sz="2100" dirty="0" smtClean="0"/>
              <a:t>, Х думает о </a:t>
            </a:r>
            <a:r>
              <a:rPr lang="en-US" sz="2100" dirty="0"/>
              <a:t>Y</a:t>
            </a:r>
            <a:r>
              <a:rPr lang="ru-RU" sz="2100" dirty="0" smtClean="0"/>
              <a:t>, не думает о маловероятных альтернативных ситуациях.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30036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546755"/>
            <a:ext cx="9603275" cy="1306999"/>
          </a:xfrm>
        </p:spPr>
        <p:txBody>
          <a:bodyPr/>
          <a:lstStyle/>
          <a:p>
            <a:r>
              <a:rPr lang="ru-RU" b="1" dirty="0" smtClean="0"/>
              <a:t>Виды семантических корреляций слов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1178351"/>
            <a:ext cx="9603275" cy="428799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1. Синонимическая корреляция</a:t>
            </a:r>
          </a:p>
          <a:p>
            <a:r>
              <a:rPr lang="ru-RU" sz="2800" u="sng" dirty="0" smtClean="0"/>
              <a:t>Точные синонимы: </a:t>
            </a:r>
          </a:p>
          <a:p>
            <a:pPr algn="just"/>
            <a:r>
              <a:rPr lang="ru-RU" sz="2800" i="1" dirty="0"/>
              <a:t>зреть = спеть </a:t>
            </a:r>
            <a:r>
              <a:rPr lang="ru-RU" sz="2800" dirty="0"/>
              <a:t>(о фруктах)</a:t>
            </a:r>
            <a:r>
              <a:rPr lang="ru-RU" sz="2800" i="1" dirty="0"/>
              <a:t>, исчезать = пропадать, метиться = целиться, прекращаться = переставать, спешить = торопиться, супить = хмурить </a:t>
            </a:r>
            <a:r>
              <a:rPr lang="ru-RU" sz="2800" dirty="0"/>
              <a:t>(брови),</a:t>
            </a:r>
            <a:r>
              <a:rPr lang="ru-RU" sz="2800" i="1" dirty="0"/>
              <a:t> хвалиться = хвастаться; </a:t>
            </a:r>
            <a:r>
              <a:rPr lang="ru-RU" sz="2800" i="1" dirty="0" smtClean="0"/>
              <a:t>подлинник </a:t>
            </a:r>
            <a:r>
              <a:rPr lang="ru-RU" sz="2800" i="1" dirty="0"/>
              <a:t>= оригинал </a:t>
            </a:r>
            <a:r>
              <a:rPr lang="ru-RU" sz="2800" dirty="0"/>
              <a:t>(картины),</a:t>
            </a:r>
            <a:r>
              <a:rPr lang="ru-RU" sz="2800" i="1" dirty="0"/>
              <a:t> колонка = столбец </a:t>
            </a:r>
            <a:r>
              <a:rPr lang="ru-RU" sz="2800" dirty="0"/>
              <a:t>(цифр),</a:t>
            </a:r>
            <a:r>
              <a:rPr lang="ru-RU" sz="2800" i="1" dirty="0"/>
              <a:t> забастовка = стачка; </a:t>
            </a:r>
            <a:r>
              <a:rPr lang="ru-RU" sz="2800" i="1" dirty="0" smtClean="0"/>
              <a:t>громадный </a:t>
            </a:r>
            <a:r>
              <a:rPr lang="ru-RU" sz="2800" i="1" dirty="0"/>
              <a:t>= огромный, одинаковый = тождественный; </a:t>
            </a:r>
            <a:r>
              <a:rPr lang="ru-RU" sz="2800" dirty="0"/>
              <a:t>наречия</a:t>
            </a:r>
            <a:r>
              <a:rPr lang="ru-RU" sz="2800" i="1" dirty="0"/>
              <a:t> везде = всюду, впопыхах = второпях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3940025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367</TotalTime>
  <Words>2878</Words>
  <Application>Microsoft Office PowerPoint</Application>
  <PresentationFormat>Широкоэкранный</PresentationFormat>
  <Paragraphs>81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9" baseType="lpstr">
      <vt:lpstr>Arial</vt:lpstr>
      <vt:lpstr>Gill Sans MT</vt:lpstr>
      <vt:lpstr>Gallery</vt:lpstr>
      <vt:lpstr>Парадигматические отношения слов.  Виды семантических корреляций слов</vt:lpstr>
      <vt:lpstr>Презентация PowerPoint</vt:lpstr>
      <vt:lpstr>Презентация PowerPoint</vt:lpstr>
      <vt:lpstr>Удачные примеры толкования слов-синонимов, описывающих абстрактные явление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семантических корреляций слов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Лексико-семантические варианты слов</dc:title>
  <dc:creator>Валентина Валерьевна</dc:creator>
  <cp:lastModifiedBy>Валентина Валерьевна</cp:lastModifiedBy>
  <cp:revision>15</cp:revision>
  <dcterms:created xsi:type="dcterms:W3CDTF">2024-10-15T09:36:37Z</dcterms:created>
  <dcterms:modified xsi:type="dcterms:W3CDTF">2024-12-09T10:45:46Z</dcterms:modified>
</cp:coreProperties>
</file>