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4" r:id="rId8"/>
    <p:sldId id="263" r:id="rId9"/>
    <p:sldId id="266" r:id="rId10"/>
    <p:sldId id="267" r:id="rId11"/>
    <p:sldId id="268" r:id="rId12"/>
    <p:sldId id="273" r:id="rId13"/>
    <p:sldId id="275" r:id="rId14"/>
    <p:sldId id="276" r:id="rId15"/>
    <p:sldId id="283" r:id="rId16"/>
    <p:sldId id="277" r:id="rId17"/>
    <p:sldId id="278" r:id="rId18"/>
    <p:sldId id="270" r:id="rId19"/>
    <p:sldId id="272" r:id="rId20"/>
    <p:sldId id="271" r:id="rId21"/>
    <p:sldId id="269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405"/>
  </p:normalViewPr>
  <p:slideViewPr>
    <p:cSldViewPr snapToGrid="0">
      <p:cViewPr varScale="1">
        <p:scale>
          <a:sx n="111" d="100"/>
          <a:sy n="111" d="100"/>
        </p:scale>
        <p:origin x="55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11/6/2024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FCA0A8-F6CE-E76A-04A4-3CCA71C586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6000" b="1" dirty="0"/>
              <a:t>Семантическая валентность слов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937A2D9-F216-5243-FA08-AB5850D856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Лектор – к.ф.н., ст. преп. Епифанова Валентина Валерьевна </a:t>
            </a:r>
          </a:p>
        </p:txBody>
      </p:sp>
    </p:spTree>
    <p:extLst>
      <p:ext uri="{BB962C8B-B14F-4D97-AF65-F5344CB8AC3E}">
        <p14:creationId xmlns:p14="http://schemas.microsoft.com/office/powerpoint/2010/main" val="1934342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52878CA-9E70-A904-7B03-814D424E1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354347"/>
            <a:ext cx="10058400" cy="481785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4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«прибивать»</a:t>
            </a:r>
            <a:endParaRPr lang="ru-RU" sz="4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4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обозначаемой этим словом ситуации участвуют 1) субъект (тот, кто прибивает), 2) объект (то, что прибивают), 3) конечная точка (то, к чему прибивают), 4) инструмент (то, с помощью чего прибивают,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молоток</a:t>
            </a:r>
            <a:r>
              <a:rPr lang="ru-RU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5) средство (то, посредством чего прибивают,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гвозди</a:t>
            </a:r>
            <a:r>
              <a:rPr lang="ru-RU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 Невозможно истолковать ситуацию прибивания без упоминания всех этих «участников».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6570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B752A19-7F93-CFE2-A430-E4CE35E60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345721"/>
            <a:ext cx="10058400" cy="4826479"/>
          </a:xfrm>
        </p:spPr>
        <p:txBody>
          <a:bodyPr>
            <a:noAutofit/>
          </a:bodyPr>
          <a:lstStyle/>
          <a:p>
            <a:pPr algn="just"/>
            <a:r>
              <a:rPr lang="ru-RU" sz="45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командировать</a:t>
            </a:r>
            <a:r>
              <a:rPr lang="ru-RU" sz="4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4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которого имеются следующие валентности: 1) субъект (кто командирует), 2) объект (кого командируют), 3) начальная точка (откуда командируют), 4) конечная точка (куда командируют), 5) цель (с какой целью командируют), 6) срок (на какой срок командируют). </a:t>
            </a:r>
            <a:endParaRPr lang="ru-RU" sz="4500" dirty="0"/>
          </a:p>
        </p:txBody>
      </p:sp>
    </p:spTree>
    <p:extLst>
      <p:ext uri="{BB962C8B-B14F-4D97-AF65-F5344CB8AC3E}">
        <p14:creationId xmlns:p14="http://schemas.microsoft.com/office/powerpoint/2010/main" val="3946948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83D207F-8A63-057D-515A-8D26126E9D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268083"/>
            <a:ext cx="10058400" cy="4904117"/>
          </a:xfrm>
        </p:spPr>
        <p:txBody>
          <a:bodyPr>
            <a:noAutofit/>
          </a:bodyPr>
          <a:lstStyle/>
          <a:p>
            <a:pPr algn="just"/>
            <a:r>
              <a:rPr lang="ru-RU" sz="3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35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олкование </a:t>
            </a:r>
            <a:r>
              <a:rPr lang="ru-RU" sz="3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слова в виде </a:t>
            </a:r>
            <a:r>
              <a:rPr lang="ru-RU" sz="3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сентенционной</a:t>
            </a:r>
            <a:r>
              <a:rPr lang="ru-RU" sz="3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формы представляет собой </a:t>
            </a:r>
            <a:r>
              <a:rPr lang="ru-RU" sz="3500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толкование ключевого слова в виде словосочетания, предложения или даже нескольких предложений, в которых семантические актанты (</a:t>
            </a:r>
            <a:r>
              <a:rPr lang="ru-RU" sz="3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участники описываемой данным словом ситуации</a:t>
            </a:r>
            <a:r>
              <a:rPr lang="ru-RU" sz="3500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представлены переменными вида </a:t>
            </a:r>
            <a:r>
              <a:rPr lang="en-US" sz="3500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3500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500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3500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..., </a:t>
            </a:r>
            <a:r>
              <a:rPr lang="en-US" sz="3500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 </a:t>
            </a:r>
            <a:r>
              <a:rPr lang="ru-RU" sz="3500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(как в </a:t>
            </a:r>
            <a:r>
              <a:rPr lang="ru-RU" sz="3500" dirty="0" smtClean="0">
                <a:solidFill>
                  <a:srgbClr val="11141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ТКСРЯ</a:t>
            </a:r>
            <a:r>
              <a:rPr lang="ru-RU" sz="3500" dirty="0" smtClean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3500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или А</a:t>
            </a:r>
            <a:r>
              <a:rPr lang="ru-RU" sz="3500" baseline="-25000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3500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А</a:t>
            </a:r>
            <a:r>
              <a:rPr lang="ru-RU" sz="3500" baseline="-25000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3500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… А</a:t>
            </a:r>
            <a:r>
              <a:rPr lang="en-US" sz="3500" baseline="-25000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sz="3500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(как </a:t>
            </a:r>
            <a:r>
              <a:rPr lang="ru-RU" sz="3500" dirty="0" smtClean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АСРЯ)</a:t>
            </a:r>
            <a:r>
              <a:rPr lang="ru-RU" sz="3500" dirty="0" smtClean="0">
                <a:effectLst/>
              </a:rPr>
              <a:t> </a:t>
            </a:r>
            <a:endParaRPr lang="ru-RU" sz="3500" dirty="0"/>
          </a:p>
        </p:txBody>
      </p:sp>
    </p:spTree>
    <p:extLst>
      <p:ext uri="{BB962C8B-B14F-4D97-AF65-F5344CB8AC3E}">
        <p14:creationId xmlns:p14="http://schemas.microsoft.com/office/powerpoint/2010/main" val="25697145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27581F4-5A5F-DD5B-BB90-9D24A3F0A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845389"/>
            <a:ext cx="10058400" cy="5326811"/>
          </a:xfrm>
        </p:spPr>
        <p:txBody>
          <a:bodyPr>
            <a:normAutofit fontScale="85000" lnSpcReduction="100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3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ОБЕЩАТЬ </a:t>
            </a:r>
            <a:r>
              <a:rPr lang="en-US" sz="3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itchFamily="2" charset="2"/>
              </a:rPr>
              <a:t></a:t>
            </a:r>
            <a:r>
              <a:rPr lang="en-US" sz="3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3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обещает </a:t>
            </a:r>
            <a:r>
              <a:rPr lang="en-US" sz="3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 Z</a:t>
            </a:r>
            <a:r>
              <a:rPr lang="ru-RU" sz="3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-у</a:t>
            </a:r>
            <a:r>
              <a:rPr lang="ru-RU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сообщает </a:t>
            </a:r>
            <a:r>
              <a:rPr lang="en-US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ru-RU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-у, что будет иметь место </a:t>
            </a:r>
            <a:r>
              <a:rPr lang="en-US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который существенно касается </a:t>
            </a:r>
            <a:r>
              <a:rPr lang="en-US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ru-RU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-а и который зависит от </a:t>
            </a:r>
            <a:r>
              <a:rPr lang="en-US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-а, и что </a:t>
            </a:r>
            <a:r>
              <a:rPr lang="en-US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готов приложить усилия с целью </a:t>
            </a:r>
            <a:r>
              <a:rPr lang="ru-RU" sz="3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каузировать</a:t>
            </a:r>
            <a:r>
              <a:rPr lang="ru-RU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 твёрдо </a:t>
            </a:r>
            <a:r>
              <a:rPr lang="ru-RU" sz="3000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обещал</a:t>
            </a:r>
            <a:r>
              <a:rPr lang="ru-RU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детям достать билеты в цирк.</a:t>
            </a:r>
            <a:endParaRPr lang="ru-RU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3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АРЕСТОВЫВАТЬ </a:t>
            </a:r>
            <a:r>
              <a:rPr lang="en-US" sz="3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itchFamily="2" charset="2"/>
              </a:rPr>
              <a:t></a:t>
            </a:r>
            <a:r>
              <a:rPr lang="en-US" sz="3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3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арестовывает </a:t>
            </a:r>
            <a:r>
              <a:rPr lang="en-US" sz="3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3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-а за </a:t>
            </a:r>
            <a:r>
              <a:rPr lang="en-US" sz="3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ru-RU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орган власти (в лице своего представителя) </a:t>
            </a:r>
            <a:r>
              <a:rPr lang="en-US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или люди </a:t>
            </a:r>
            <a:r>
              <a:rPr lang="en-US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претендующие на власть, лишают человека </a:t>
            </a:r>
            <a:r>
              <a:rPr lang="en-US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свободы за его действия </a:t>
            </a:r>
            <a:r>
              <a:rPr lang="en-US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ru-RU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или с целью предупредить нежелательные для </a:t>
            </a:r>
            <a:r>
              <a:rPr lang="en-US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-а действия </a:t>
            </a:r>
            <a:r>
              <a:rPr lang="en-US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-а. Полиция </a:t>
            </a:r>
            <a:r>
              <a:rPr lang="ru-RU" sz="3000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арестовала</a:t>
            </a:r>
            <a:r>
              <a:rPr lang="ru-RU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преступника прямо на борту самолёта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9039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77FC194-8480-EA70-48A4-A108258A5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353683"/>
            <a:ext cx="10058400" cy="5818517"/>
          </a:xfrm>
        </p:spPr>
        <p:txBody>
          <a:bodyPr>
            <a:noAutofit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ПАССАЖИР </a:t>
            </a: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itchFamily="2" charset="2"/>
              </a:rPr>
              <a:t></a:t>
            </a: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Пассажир 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-а [в 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ru-RU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]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клиент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транспорта – человек, перевозимый в соответствии со своей целью транспортным средством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Пассажиры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трамвая, такси, парохода, лифта и т.д</a:t>
            </a:r>
            <a:r>
              <a:rPr lang="ru-RU" sz="2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ЗНОБИТЬ </a:t>
            </a: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itchFamily="2" charset="2"/>
              </a:rPr>
              <a:t></a:t>
            </a: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-а знобит от 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-а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в результате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-а, связанного с болезнью или холодом,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находится в таком болезненном состоянии, при котором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-у холодно и обычно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дрожит. От небольшого ветра меня то бросает в пот, то </a:t>
            </a:r>
            <a:r>
              <a:rPr lang="ru-RU" sz="2800" i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знобит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553931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4E83232-50A8-33DB-1B03-B15718F32A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000664"/>
            <a:ext cx="10058400" cy="5171536"/>
          </a:xfrm>
        </p:spPr>
        <p:txBody>
          <a:bodyPr>
            <a:noAutofit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3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УДАРЯТЬ </a:t>
            </a:r>
            <a:r>
              <a:rPr lang="en-US" sz="3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itchFamily="2" charset="2"/>
              </a:rPr>
              <a:t></a:t>
            </a:r>
            <a:r>
              <a:rPr lang="en-US" sz="3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 ударяет </a:t>
            </a:r>
            <a:r>
              <a:rPr lang="en-US" sz="3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3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-а Х-ом</a:t>
            </a:r>
            <a:r>
              <a:rPr lang="ru-RU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 резко и кратковременно </a:t>
            </a:r>
            <a:r>
              <a:rPr lang="ru-RU" sz="3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каузирует</a:t>
            </a:r>
            <a:r>
              <a:rPr lang="ru-RU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Х приходить в контакт с </a:t>
            </a:r>
            <a:r>
              <a:rPr lang="en-US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-ом;</a:t>
            </a:r>
            <a:endParaRPr lang="ru-RU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3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СТРЕЛЯТЬ </a:t>
            </a:r>
            <a:r>
              <a:rPr lang="en-US" sz="3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itchFamily="2" charset="2"/>
              </a:rPr>
              <a:t></a:t>
            </a:r>
            <a:r>
              <a:rPr lang="en-US" sz="3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X</a:t>
            </a:r>
            <a:r>
              <a:rPr lang="ru-RU" sz="3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стреляет в </a:t>
            </a:r>
            <a:r>
              <a:rPr lang="en-US" sz="3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3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 в направлении к </a:t>
            </a:r>
            <a:r>
              <a:rPr lang="en-US" sz="3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sz="3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из </a:t>
            </a:r>
            <a:r>
              <a:rPr lang="en-US" sz="3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</a:t>
            </a:r>
            <a:r>
              <a:rPr lang="ru-RU" sz="3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-а </a:t>
            </a:r>
            <a:r>
              <a:rPr lang="en-US" sz="3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ru-RU" sz="3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-ом</a:t>
            </a:r>
            <a:r>
              <a:rPr lang="ru-RU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непосредственно </a:t>
            </a:r>
            <a:r>
              <a:rPr lang="ru-RU" sz="3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каузирует</a:t>
            </a:r>
            <a:r>
              <a:rPr lang="ru-RU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то, что специальное устройство </a:t>
            </a:r>
            <a:r>
              <a:rPr lang="en-US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</a:t>
            </a:r>
            <a:r>
              <a:rPr lang="ru-RU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мгновенно освобождает энергию, которая </a:t>
            </a:r>
            <a:r>
              <a:rPr lang="ru-RU" sz="3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каузирует</a:t>
            </a:r>
            <a:r>
              <a:rPr lang="ru-RU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ru-RU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лететь из </a:t>
            </a:r>
            <a:r>
              <a:rPr lang="en-US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</a:t>
            </a:r>
            <a:r>
              <a:rPr lang="ru-RU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-а в направлении к </a:t>
            </a:r>
            <a:r>
              <a:rPr lang="en-US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-у, обычно с целью поразить </a:t>
            </a:r>
            <a:r>
              <a:rPr lang="en-US" sz="3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endParaRPr lang="ru-RU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3500" dirty="0"/>
          </a:p>
        </p:txBody>
      </p:sp>
    </p:spTree>
    <p:extLst>
      <p:ext uri="{BB962C8B-B14F-4D97-AF65-F5344CB8AC3E}">
        <p14:creationId xmlns:p14="http://schemas.microsoft.com/office/powerpoint/2010/main" val="1401831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905F1D9-A9CC-D986-2BEE-1B7198D2C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966158"/>
            <a:ext cx="10058400" cy="5206042"/>
          </a:xfrm>
        </p:spPr>
        <p:txBody>
          <a:bodyPr>
            <a:normAutofit/>
          </a:bodyPr>
          <a:lstStyle/>
          <a:p>
            <a:pPr algn="just"/>
            <a:r>
              <a:rPr lang="ru-RU" sz="4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АРЕНДОВАТЬ </a:t>
            </a:r>
            <a:r>
              <a:rPr lang="en-US" sz="4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itchFamily="2" charset="2"/>
              </a:rPr>
              <a:t></a:t>
            </a:r>
            <a:r>
              <a:rPr lang="en-US" sz="4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А1 арендовал А2 у А3 за А4 на А5</a:t>
            </a:r>
            <a:r>
              <a:rPr lang="ru-RU" sz="4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Лицо А1 приобрело право на использование недвижимой собственности или транспортного средства А2, принадлежащего лицу А3, в течение времени А5, заплатив за это лицу А3 сумму </a:t>
            </a:r>
            <a:r>
              <a:rPr lang="ru-RU" sz="4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А4</a:t>
            </a:r>
            <a:endParaRPr lang="ru-RU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7062916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E8E822F-3D25-C1B4-1492-D656A449C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181819"/>
            <a:ext cx="10058400" cy="4990381"/>
          </a:xfrm>
        </p:spPr>
        <p:txBody>
          <a:bodyPr>
            <a:normAutofit fontScale="70000" lnSpcReduction="200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4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АГИТИРОВАТЬ </a:t>
            </a:r>
            <a:r>
              <a:rPr lang="en-US" sz="4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itchFamily="2" charset="2"/>
              </a:rPr>
              <a:t></a:t>
            </a:r>
            <a:r>
              <a:rPr lang="en-US" sz="4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А1 агитирует А2 сделать А3</a:t>
            </a:r>
            <a:r>
              <a:rPr lang="ru-RU" sz="4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Лицо А1 сообщает многим людям А2, какие общественные действия А3 полезно или необходимо предпринять в сложившейся ситуации, и призывает А2 поддержать или совершить их;</a:t>
            </a:r>
            <a:endParaRPr lang="ru-RU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4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БЛАГОДАРИТЬ </a:t>
            </a:r>
            <a:r>
              <a:rPr lang="en-US" sz="4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itchFamily="2" charset="2"/>
              </a:rPr>
              <a:t></a:t>
            </a:r>
            <a:r>
              <a:rPr lang="ru-RU" sz="4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А1 благодарит А2 за А3</a:t>
            </a:r>
            <a:r>
              <a:rPr lang="ru-RU" sz="4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Человек А1, желая показать человеку А2, что он ценит хорошее А3, которое А2 сделал для А1, выражает это в принятой для таких случаев словесной </a:t>
            </a:r>
            <a:r>
              <a:rPr lang="ru-RU" sz="4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форме</a:t>
            </a:r>
            <a:r>
              <a:rPr lang="ru-RU" sz="4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10162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7334FA-72D5-01EF-AA8E-A4F44310E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/>
              <a:t>Примеры семантических валентностей из активного словаря русского языка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52AB32-E0A7-0A7E-FC36-357F2009F1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3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ждать </a:t>
            </a:r>
            <a:r>
              <a:rPr lang="ru-RU" sz="30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1.1</a:t>
            </a:r>
            <a:r>
              <a:rPr lang="ru-RU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ЗНАЧЕНИЕ</a:t>
            </a:r>
            <a:r>
              <a:rPr lang="ru-RU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30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А1 ждет А2 в А3 в течение А4</a:t>
            </a:r>
            <a:r>
              <a:rPr lang="ru-RU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«Зная или считая, что в месте А3 должно или может </a:t>
            </a:r>
            <a:r>
              <a:rPr lang="ru-RU" sz="3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произойти</a:t>
            </a:r>
            <a:r>
              <a:rPr lang="ru-RU" sz="3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событие А2, нужное человеку А1 или касающееся его, А1 в момент или отрезок времени А4 находится в состоянии готовности к нему, возможно, находясь в месте А3 и желая, чтобы оно произошло</a:t>
            </a:r>
            <a:r>
              <a:rPr lang="ru-RU" sz="3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endParaRPr lang="ru-RU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3500" dirty="0"/>
          </a:p>
        </p:txBody>
      </p:sp>
    </p:spTree>
    <p:extLst>
      <p:ext uri="{BB962C8B-B14F-4D97-AF65-F5344CB8AC3E}">
        <p14:creationId xmlns:p14="http://schemas.microsoft.com/office/powerpoint/2010/main" val="5333263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5A2DE7A-52E2-EF9E-638D-8DBFE2A2B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595223"/>
            <a:ext cx="10058400" cy="5576977"/>
          </a:xfrm>
        </p:spPr>
        <p:txBody>
          <a:bodyPr>
            <a:noAutofit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выйти</a:t>
            </a:r>
            <a:r>
              <a:rPr lang="ru-RU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1.1 </a:t>
            </a:r>
            <a:r>
              <a:rPr lang="ru-RU" sz="2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ЗНАЧЕНИЕ</a:t>
            </a:r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А1 вышел из А2 в А3</a:t>
            </a:r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«Идя, существо А1 перестало находиться в замкнутом пространстве А2 и начало находиться в более открытом пространстве А3». 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b="1" i="1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Ожог </a:t>
            </a:r>
            <a:r>
              <a:rPr lang="ru-RU" sz="2800" i="1" dirty="0" smtClean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ЗНАЧЕНИЕ</a:t>
            </a:r>
            <a:r>
              <a:rPr lang="ru-RU" sz="2800" i="1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b="1" i="1" u="sng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Ожог А1 у А2 от А3</a:t>
            </a:r>
            <a:r>
              <a:rPr lang="ru-RU" sz="2800" i="1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«Нарушение целости ткани в месте А1 на теле существа А2 в результате контакта А1 с горячим или едким объектом А3, сопровождающееся ощущением </a:t>
            </a:r>
            <a:r>
              <a:rPr lang="ru-RU" sz="2800" i="1" dirty="0" err="1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сильнои</a:t>
            </a:r>
            <a:r>
              <a:rPr lang="ru-RU" sz="2800" i="1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̆ боли в этом месте, или само это место»</a:t>
            </a:r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i="1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5095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60F0890-BCEA-87FC-127C-59B03AD70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207698"/>
            <a:ext cx="10058400" cy="4964502"/>
          </a:xfrm>
        </p:spPr>
        <p:txBody>
          <a:bodyPr/>
          <a:lstStyle/>
          <a:p>
            <a:pPr algn="just"/>
            <a:r>
              <a:rPr lang="en-US" sz="35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5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Семантическая </a:t>
            </a:r>
            <a:r>
              <a:rPr lang="ru-RU" sz="3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валентность слова</a:t>
            </a:r>
            <a:r>
              <a:rPr lang="ru-RU" sz="3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это 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наличие в значении слова</a:t>
            </a:r>
            <a:r>
              <a:rPr lang="ru-RU" sz="3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указания на участников описываемой этим словом ситуации.</a:t>
            </a:r>
            <a:r>
              <a:rPr lang="ru-RU" sz="3500" dirty="0">
                <a:effectLst/>
              </a:rPr>
              <a:t> </a:t>
            </a:r>
            <a:r>
              <a:rPr lang="ru-RU" sz="3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Все эти «участники ситуации» имеют название </a:t>
            </a:r>
            <a:r>
              <a:rPr lang="ru-RU" sz="3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семантических актантов</a:t>
            </a:r>
            <a:r>
              <a:rPr lang="ru-RU" sz="3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algn="just"/>
            <a:r>
              <a:rPr lang="en-US" sz="35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C</a:t>
            </a:r>
            <a:r>
              <a:rPr lang="ru-RU" sz="35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емантические</a:t>
            </a:r>
            <a:r>
              <a:rPr lang="ru-RU" sz="35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валентности слова связаны исключительно с его лексическим значением и непосредственно вытекают из него. </a:t>
            </a:r>
          </a:p>
          <a:p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5804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45ED74-1BA3-08E9-B958-F9F39D993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500" dirty="0"/>
              <a:t>Примеры семантических валентностей из толково-комбинаторного словаря русского языка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E8C923-D9FE-7F62-B9D6-B7B0B9E54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5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авторитет </a:t>
            </a:r>
            <a:r>
              <a:rPr lang="ru-RU" sz="3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в составе выражения </a:t>
            </a:r>
            <a:r>
              <a:rPr lang="ru-RU" sz="35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авторитет Х-а среди </a:t>
            </a:r>
            <a:r>
              <a:rPr lang="en-US" sz="35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35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35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ов</a:t>
            </a:r>
            <a:r>
              <a:rPr lang="ru-RU" sz="35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области </a:t>
            </a:r>
            <a:r>
              <a:rPr lang="en-US" sz="35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ru-RU" sz="3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3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статус человека Х среди людей </a:t>
            </a:r>
            <a:r>
              <a:rPr lang="en-US" sz="3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3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при котором </a:t>
            </a:r>
            <a:r>
              <a:rPr lang="en-US" sz="3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3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-и считают, что необходимо считаться с суждениями Х-а о </a:t>
            </a:r>
            <a:r>
              <a:rPr lang="en-US" sz="3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ru-RU" sz="3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-е, поскольку </a:t>
            </a:r>
            <a:r>
              <a:rPr lang="en-US" sz="3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3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-и считают, что суждения Х-а о </a:t>
            </a:r>
            <a:r>
              <a:rPr lang="en-US" sz="3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ru-RU" sz="3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-е обычно истинны</a:t>
            </a:r>
            <a:r>
              <a:rPr lang="ru-RU" sz="3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  <a:endParaRPr lang="ru-RU" sz="3500" dirty="0"/>
          </a:p>
        </p:txBody>
      </p:sp>
    </p:spTree>
    <p:extLst>
      <p:ext uri="{BB962C8B-B14F-4D97-AF65-F5344CB8AC3E}">
        <p14:creationId xmlns:p14="http://schemas.microsoft.com/office/powerpoint/2010/main" val="31517523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A04E05-5905-3296-2EE3-ED8DA47AD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ЗАДАНИЕ ПОСЛЕ ЛЕКЦИИ: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BFE910-B14F-EA42-3EF9-DDC94B8D3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757680"/>
            <a:ext cx="10058400" cy="4414520"/>
          </a:xfrm>
        </p:spPr>
        <p:txBody>
          <a:bodyPr/>
          <a:lstStyle/>
          <a:p>
            <a:pPr algn="just"/>
            <a:r>
              <a:rPr lang="ru-RU" sz="35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Определите </a:t>
            </a:r>
            <a:r>
              <a:rPr lang="ru-RU" sz="3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число и виды семантических актантов у следующих слов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3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прикреплять, обижаться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одолжить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злиться</a:t>
            </a:r>
            <a:r>
              <a:rPr lang="ru-RU" sz="35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5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(или </a:t>
            </a:r>
            <a:r>
              <a:rPr lang="ru-RU" sz="35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любые </a:t>
            </a:r>
            <a:r>
              <a:rPr lang="ru-RU" sz="35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другие четыре </a:t>
            </a:r>
            <a:r>
              <a:rPr lang="ru-RU" sz="35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выбор)</a:t>
            </a:r>
            <a:r>
              <a:rPr lang="ru-RU" sz="3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Проверьте себя по Активному словарю русского языку или по Толково-комбинаторному словарю русского языка</a:t>
            </a:r>
            <a:endParaRPr lang="ru-RU" sz="3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4666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E888128-30E9-75B1-D95F-E2AC5A910B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005840"/>
            <a:ext cx="10058400" cy="5166360"/>
          </a:xfrm>
        </p:spPr>
        <p:txBody>
          <a:bodyPr>
            <a:normAutofit/>
          </a:bodyPr>
          <a:lstStyle/>
          <a:p>
            <a:pPr algn="just"/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слова </a:t>
            </a:r>
            <a:r>
              <a:rPr lang="ru-RU" sz="4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арендовать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имеется пять валентностей, или </a:t>
            </a:r>
            <a:r>
              <a:rPr lang="ru-RU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пять семантических актантов, которые непосредственно входят в его лексическое значение: 1) </a:t>
            </a:r>
            <a:r>
              <a:rPr lang="ru-RU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субъект</a:t>
            </a:r>
            <a:r>
              <a:rPr lang="ru-RU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(тот, кто арендует), 2) </a:t>
            </a:r>
            <a:r>
              <a:rPr lang="ru-RU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первый объект </a:t>
            </a:r>
            <a:r>
              <a:rPr lang="ru-RU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(то, что арендуют), 3) </a:t>
            </a:r>
            <a:r>
              <a:rPr lang="ru-RU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контрагент</a:t>
            </a:r>
            <a:r>
              <a:rPr lang="ru-RU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(тот, у кого арендуют), 4) </a:t>
            </a:r>
            <a:r>
              <a:rPr lang="ru-RU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второй объект </a:t>
            </a:r>
            <a:r>
              <a:rPr lang="ru-RU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(то, за что арендуют – плата) и 5) </a:t>
            </a:r>
            <a:r>
              <a:rPr lang="ru-RU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срок</a:t>
            </a:r>
            <a:r>
              <a:rPr lang="ru-RU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(то, на сколько арендуют).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166436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AC56ED6-877C-4EA4-984A-E05A16A8C9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270000"/>
            <a:ext cx="10058400" cy="4902200"/>
          </a:xfrm>
        </p:spPr>
        <p:txBody>
          <a:bodyPr>
            <a:normAutofit/>
          </a:bodyPr>
          <a:lstStyle/>
          <a:p>
            <a:endParaRPr lang="en-US" sz="4000" i="1" u="sng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4000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i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Из-за</a:t>
            </a:r>
            <a:r>
              <a:rPr lang="ru-RU" sz="4000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отсутствия собственной дачи</a:t>
            </a:r>
            <a:r>
              <a:rPr lang="ru-RU" sz="4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прошлым летом</a:t>
            </a:r>
            <a:r>
              <a:rPr lang="ru-RU" sz="4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мы арендовали садовый участок</a:t>
            </a:r>
            <a:r>
              <a:rPr lang="ru-RU" sz="4000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под Москвой</a:t>
            </a:r>
            <a:r>
              <a:rPr lang="ru-RU" sz="4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разведения цветов</a:t>
            </a:r>
            <a:r>
              <a:rPr lang="ru-RU" sz="4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4000" dirty="0">
                <a:effectLst/>
              </a:rPr>
              <a:t>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400609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F08E966-440B-5FE4-5727-223473316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822960"/>
            <a:ext cx="10058400" cy="5349240"/>
          </a:xfrm>
        </p:spPr>
        <p:txBody>
          <a:bodyPr>
            <a:normAutofit/>
          </a:bodyPr>
          <a:lstStyle/>
          <a:p>
            <a:pPr algn="ctr"/>
            <a:r>
              <a:rPr lang="en-US" sz="5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5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Семантическая </a:t>
            </a:r>
            <a:r>
              <a:rPr lang="ru-RU" sz="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валентность глагола </a:t>
            </a:r>
            <a:r>
              <a:rPr lang="ru-RU" sz="5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«наказывать»</a:t>
            </a:r>
          </a:p>
          <a:p>
            <a:pPr algn="just"/>
            <a:r>
              <a:rPr lang="ru-RU" sz="5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Л</a:t>
            </a:r>
            <a:r>
              <a:rPr lang="ru-RU" sz="5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ицо </a:t>
            </a:r>
            <a:r>
              <a:rPr lang="en-US" sz="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совершило проступок  С, и другое лицо А причиняет В некоторое зло </a:t>
            </a:r>
            <a:r>
              <a:rPr lang="en-US" sz="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sz="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 целью заставить самого В исправиться и впредь не совершать проступков типа С. </a:t>
            </a:r>
            <a:endParaRPr lang="ru-RU" sz="5000" dirty="0"/>
          </a:p>
        </p:txBody>
      </p:sp>
    </p:spTree>
    <p:extLst>
      <p:ext uri="{BB962C8B-B14F-4D97-AF65-F5344CB8AC3E}">
        <p14:creationId xmlns:p14="http://schemas.microsoft.com/office/powerpoint/2010/main" val="1063136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556389-44B5-589F-2617-FD4EFD562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ВАЛЕНТНОСТИ СРОКА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CC8E42-7222-F9A6-6332-A265D0346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587260"/>
            <a:ext cx="10058400" cy="458494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3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 значением приобретения чего-либо во временное пользование </a:t>
            </a:r>
            <a:r>
              <a:rPr lang="ru-RU" sz="35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(одолжить </a:t>
            </a:r>
            <a:r>
              <a:rPr lang="ru-RU" sz="3500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месяц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арендовать </a:t>
            </a:r>
            <a:r>
              <a:rPr lang="ru-RU" sz="3500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</a:t>
            </a:r>
            <a:r>
              <a:rPr lang="ru-RU" sz="3500" i="1" u="sng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год)</a:t>
            </a:r>
            <a:r>
              <a:rPr lang="ru-RU" sz="35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3500" dirty="0" smtClean="0">
                <a:solidFill>
                  <a:srgbClr val="76923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 значением продолжения (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длиться/ тянуться/ храниться </a:t>
            </a:r>
            <a:r>
              <a:rPr lang="ru-RU" sz="3500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один год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со значением перерыва (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прерваться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500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час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а также у существительных 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аренда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аренда </a:t>
            </a:r>
            <a:r>
              <a:rPr lang="ru-RU" sz="3500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пять лет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виза (виза </a:t>
            </a:r>
            <a:r>
              <a:rPr lang="ru-RU" sz="3500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месяц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отпуск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(отпуск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500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две недели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отсрочка (отсрочка </a:t>
            </a:r>
            <a:r>
              <a:rPr lang="ru-RU" sz="3500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два месяца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командировка (командировка </a:t>
            </a:r>
            <a:r>
              <a:rPr lang="ru-RU" sz="3500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пять дней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кредит (кредит </a:t>
            </a:r>
            <a:r>
              <a:rPr lang="ru-RU" sz="3500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три года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перерыв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3500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пятиминутный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перерыв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перекур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(перекур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500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час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проездной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(проездной </a:t>
            </a:r>
            <a:r>
              <a:rPr lang="ru-RU" sz="3500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месяц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абонемент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(абонемент </a:t>
            </a:r>
            <a:r>
              <a:rPr lang="ru-RU" sz="3500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год</a:t>
            </a:r>
            <a:r>
              <a:rPr lang="ru-RU" sz="3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35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6310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B20CBE-B7B6-1B56-F55A-8EE33D69B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ВАЛЕНТНОСТИ ЦЕЛИ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C96F08-FC7B-9540-5288-383AFE402F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664898"/>
            <a:ext cx="10058400" cy="4507302"/>
          </a:xfrm>
        </p:spPr>
        <p:txBody>
          <a:bodyPr>
            <a:noAutofit/>
          </a:bodyPr>
          <a:lstStyle/>
          <a:p>
            <a:pPr algn="just"/>
            <a:r>
              <a:rPr lang="ru-RU" sz="3000" dirty="0">
                <a:solidFill>
                  <a:srgbClr val="11141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3000" dirty="0" smtClean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ля глаголов со значением </a:t>
            </a:r>
            <a:r>
              <a:rPr lang="ru-RU" sz="3000" dirty="0" smtClean="0">
                <a:solidFill>
                  <a:srgbClr val="11141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отправления кого-л. куда-л. </a:t>
            </a:r>
            <a:r>
              <a:rPr lang="ru-RU" sz="3000" i="1" dirty="0" smtClean="0">
                <a:solidFill>
                  <a:srgbClr val="11141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3000" i="1" dirty="0" smtClean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командировать </a:t>
            </a:r>
            <a:r>
              <a:rPr lang="ru-RU" sz="3000" i="1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кого­-л. в зарубежный университет </a:t>
            </a:r>
            <a:r>
              <a:rPr lang="ru-RU" sz="3000" i="1" u="sng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чтения лекций</a:t>
            </a:r>
            <a:r>
              <a:rPr lang="ru-RU" sz="3000" i="1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направлять моло­дых специалистов </a:t>
            </a:r>
            <a:r>
              <a:rPr lang="ru-RU" sz="3000" i="1" u="sng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курсы повышения квалификации</a:t>
            </a:r>
            <a:r>
              <a:rPr lang="ru-RU" sz="3000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000" i="1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посылать кого­-л. </a:t>
            </a:r>
            <a:r>
              <a:rPr lang="ru-RU" sz="3000" i="1" u="sng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 газетами</a:t>
            </a:r>
            <a:r>
              <a:rPr lang="ru-RU" sz="3000" i="1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&lt;</a:t>
            </a:r>
            <a:r>
              <a:rPr lang="ru-RU" sz="3000" i="1" u="sng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купить газеты</a:t>
            </a:r>
            <a:r>
              <a:rPr lang="ru-RU" sz="3000" i="1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&gt;;</a:t>
            </a:r>
            <a:r>
              <a:rPr lang="ru-RU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для г</a:t>
            </a:r>
            <a:r>
              <a:rPr lang="ru-RU" sz="3000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лаголов со значением выделения финансовых и иных средств: </a:t>
            </a:r>
            <a:r>
              <a:rPr lang="ru-RU" sz="3000" i="1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ассигновать &lt;выделить&gt; пять миллионов </a:t>
            </a:r>
            <a:r>
              <a:rPr lang="ru-RU" sz="3000" i="1" u="sng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строительство школы</a:t>
            </a:r>
            <a:r>
              <a:rPr lang="ru-RU" sz="3000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000" i="1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выкроить полчаса </a:t>
            </a:r>
            <a:r>
              <a:rPr lang="ru-RU" sz="3000" i="1" u="sng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серьёзного разговора</a:t>
            </a:r>
            <a:r>
              <a:rPr lang="ru-RU" sz="3000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000" i="1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направлять средства </a:t>
            </a:r>
            <a:r>
              <a:rPr lang="ru-RU" sz="3000" i="1" u="sng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помощь пострадавшим от </a:t>
            </a:r>
            <a:r>
              <a:rPr lang="ru-RU" sz="3000" i="1" u="sng" dirty="0" smtClean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наводнения</a:t>
            </a:r>
            <a:endParaRPr lang="ru-RU" sz="3000" dirty="0"/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676039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B0EA85-76F0-68FA-2486-BC0B8D1E5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ВАЛЕНТНОСТИ ПРИЧИНЫ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174E2BE-72C3-DAA6-D60D-88E680A6D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837426"/>
            <a:ext cx="10058400" cy="4334774"/>
          </a:xfrm>
        </p:spPr>
        <p:txBody>
          <a:bodyPr>
            <a:normAutofit/>
          </a:bodyPr>
          <a:lstStyle/>
          <a:p>
            <a:pPr algn="just"/>
            <a:r>
              <a:rPr lang="ru-RU" sz="3500" i="1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бояться &lt;страшить­ся&gt; </a:t>
            </a:r>
            <a:r>
              <a:rPr lang="ru-RU" sz="3500" i="1" u="sng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последствий</a:t>
            </a:r>
            <a:r>
              <a:rPr lang="ru-RU" sz="3500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500" i="1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стыдиться </a:t>
            </a:r>
            <a:r>
              <a:rPr lang="ru-RU" sz="3500" i="1" u="sng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своих поступков</a:t>
            </a:r>
            <a:r>
              <a:rPr lang="ru-RU" sz="3500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500" i="1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возбу­диться </a:t>
            </a:r>
            <a:r>
              <a:rPr lang="ru-RU" sz="3500" i="1" u="sng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 выпитого вина</a:t>
            </a:r>
            <a:r>
              <a:rPr lang="ru-RU" sz="3500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500" i="1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радоваться &lt;удивляться&gt; </a:t>
            </a:r>
            <a:r>
              <a:rPr lang="ru-RU" sz="3500" i="1" u="sng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тому, что легко отделался</a:t>
            </a:r>
            <a:r>
              <a:rPr lang="ru-RU" sz="3500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500" i="1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злиться &lt;обижаться</a:t>
            </a:r>
            <a:r>
              <a:rPr lang="ru-RU" sz="3500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500" i="1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сердиться&gt; </a:t>
            </a:r>
            <a:r>
              <a:rPr lang="ru-RU" sz="3500" i="1" u="sng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кого­-л.</a:t>
            </a:r>
            <a:r>
              <a:rPr lang="ru-RU" sz="3500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500" i="1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возмущаться &lt;восхищаться&gt; </a:t>
            </a:r>
            <a:r>
              <a:rPr lang="ru-RU" sz="3500" i="1" u="sng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чьим-­л. отношением к работе</a:t>
            </a:r>
            <a:r>
              <a:rPr lang="ru-RU" sz="3500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500" i="1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терзаться </a:t>
            </a:r>
            <a:r>
              <a:rPr lang="ru-RU" sz="3500" i="1" u="sng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сомнения­ми &lt;ревностью, догадками</a:t>
            </a:r>
            <a:r>
              <a:rPr lang="ru-RU" sz="3500" i="1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&gt;</a:t>
            </a:r>
            <a:r>
              <a:rPr lang="ru-RU" sz="3500" dirty="0">
                <a:effectLst/>
              </a:rPr>
              <a:t> </a:t>
            </a:r>
            <a:endParaRPr lang="ru-RU" sz="3500" dirty="0"/>
          </a:p>
        </p:txBody>
      </p:sp>
    </p:spTree>
    <p:extLst>
      <p:ext uri="{BB962C8B-B14F-4D97-AF65-F5344CB8AC3E}">
        <p14:creationId xmlns:p14="http://schemas.microsoft.com/office/powerpoint/2010/main" val="2707702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8CC6D31-17A4-4938-16DB-89609E1A0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061049"/>
            <a:ext cx="10058400" cy="5111151"/>
          </a:xfrm>
        </p:spPr>
        <p:txBody>
          <a:bodyPr>
            <a:normAutofit/>
          </a:bodyPr>
          <a:lstStyle/>
          <a:p>
            <a:pPr algn="just"/>
            <a:r>
              <a:rPr lang="ru-RU" sz="4500" i="1" dirty="0" smtClean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Его </a:t>
            </a:r>
            <a:r>
              <a:rPr lang="ru-RU" sz="4500" i="1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лицо исказилось &lt;побелело&gt; </a:t>
            </a:r>
            <a:r>
              <a:rPr lang="ru-RU" sz="4500" i="1" u="sng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 страха</a:t>
            </a:r>
            <a:r>
              <a:rPr lang="ru-RU" sz="4500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4500" i="1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Сердце ёка­ет &lt;уходит в пятки&gt; </a:t>
            </a:r>
            <a:r>
              <a:rPr lang="ru-RU" sz="4500" i="1" u="sng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 страха</a:t>
            </a:r>
            <a:r>
              <a:rPr lang="ru-RU" sz="4500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4500" i="1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Сердце у неё оборвалось </a:t>
            </a:r>
            <a:r>
              <a:rPr lang="ru-RU" sz="4500" i="1" u="sng" dirty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 этих </a:t>
            </a:r>
            <a:r>
              <a:rPr lang="ru-RU" sz="4500" i="1" u="sng" dirty="0" smtClean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слов</a:t>
            </a:r>
            <a:r>
              <a:rPr lang="ru-RU" sz="4500" dirty="0">
                <a:solidFill>
                  <a:srgbClr val="11141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r>
              <a:rPr lang="ru-RU" sz="4500" dirty="0" smtClean="0">
                <a:solidFill>
                  <a:srgbClr val="1114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4500" dirty="0">
              <a:solidFill>
                <a:srgbClr val="11141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45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осадок </a:t>
            </a:r>
            <a:r>
              <a:rPr lang="ru-RU" sz="4500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 разговора</a:t>
            </a:r>
            <a:r>
              <a:rPr lang="ru-RU" sz="4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ущерб </a:t>
            </a:r>
            <a:r>
              <a:rPr lang="ru-RU" sz="4500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 </a:t>
            </a:r>
            <a:r>
              <a:rPr lang="ru-RU" sz="4500" i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пожара</a:t>
            </a:r>
            <a:endParaRPr lang="ru-RU" sz="4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4500" dirty="0"/>
          </a:p>
        </p:txBody>
      </p:sp>
    </p:spTree>
    <p:extLst>
      <p:ext uri="{BB962C8B-B14F-4D97-AF65-F5344CB8AC3E}">
        <p14:creationId xmlns:p14="http://schemas.microsoft.com/office/powerpoint/2010/main" val="7766830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Дерево</Template>
  <TotalTime>121</TotalTime>
  <Words>1258</Words>
  <Application>Microsoft Office PowerPoint</Application>
  <PresentationFormat>Широкоэкранный</PresentationFormat>
  <Paragraphs>38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9" baseType="lpstr">
      <vt:lpstr>Calibri</vt:lpstr>
      <vt:lpstr>Cambria</vt:lpstr>
      <vt:lpstr>Rockwell</vt:lpstr>
      <vt:lpstr>Rockwell Condensed</vt:lpstr>
      <vt:lpstr>Rockwell Extra Bold</vt:lpstr>
      <vt:lpstr>Times New Roman</vt:lpstr>
      <vt:lpstr>Wingdings</vt:lpstr>
      <vt:lpstr>Дерево</vt:lpstr>
      <vt:lpstr>Семантическая валентность слов</vt:lpstr>
      <vt:lpstr>Презентация PowerPoint</vt:lpstr>
      <vt:lpstr>Презентация PowerPoint</vt:lpstr>
      <vt:lpstr>Презентация PowerPoint</vt:lpstr>
      <vt:lpstr>Презентация PowerPoint</vt:lpstr>
      <vt:lpstr>ВАЛЕНТНОСТИ СРОКА</vt:lpstr>
      <vt:lpstr>ВАЛЕНТНОСТИ ЦЕЛИ</vt:lpstr>
      <vt:lpstr>ВАЛЕНТНОСТИ ПРИЧИНЫ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Примеры семантических валентностей из активного словаря русского языка</vt:lpstr>
      <vt:lpstr>Презентация PowerPoint</vt:lpstr>
      <vt:lpstr>Примеры семантических валентностей из толково-комбинаторного словаря русского языка</vt:lpstr>
      <vt:lpstr>ЗАДАНИЕ ПОСЛЕ ЛЕКЦИИ: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Семантическая валентность слов</dc:title>
  <dc:creator>Microsoft Office User</dc:creator>
  <cp:lastModifiedBy>Валентина Валерьевна</cp:lastModifiedBy>
  <cp:revision>8</cp:revision>
  <dcterms:created xsi:type="dcterms:W3CDTF">2024-11-04T12:00:36Z</dcterms:created>
  <dcterms:modified xsi:type="dcterms:W3CDTF">2024-11-06T13:25:28Z</dcterms:modified>
</cp:coreProperties>
</file>