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84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66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187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85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269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005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1445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94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3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393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7739869-6209-4183-857B-25F8945AB7C7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04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39869-6209-4183-857B-25F8945AB7C7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120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6233" y="1554480"/>
            <a:ext cx="9198620" cy="283464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Лексико-семантические варианты значения слова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53428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914400"/>
            <a:ext cx="9603275" cy="4764024"/>
          </a:xfrm>
        </p:spPr>
        <p:txBody>
          <a:bodyPr>
            <a:noAutofit/>
          </a:bodyPr>
          <a:lstStyle/>
          <a:p>
            <a:pPr algn="just"/>
            <a:r>
              <a:rPr lang="ru-RU" sz="2500" i="1" dirty="0"/>
              <a:t>вода</a:t>
            </a:r>
            <a:r>
              <a:rPr lang="ru-RU" sz="2500" dirty="0"/>
              <a:t>: ЛСВ</a:t>
            </a:r>
            <a:r>
              <a:rPr lang="ru-RU" sz="2500" baseline="-25000" dirty="0"/>
              <a:t>1 </a:t>
            </a:r>
            <a:r>
              <a:rPr lang="ru-RU" sz="2500" dirty="0"/>
              <a:t>«прозрачная бесцветная жидкость»: </a:t>
            </a:r>
            <a:r>
              <a:rPr lang="ru-RU" sz="2500" i="1" dirty="0"/>
              <a:t>речная </a:t>
            </a:r>
            <a:r>
              <a:rPr lang="ru-RU" sz="2500" b="1" i="1" dirty="0"/>
              <a:t>вода</a:t>
            </a:r>
            <a:r>
              <a:rPr lang="ru-RU" sz="2500" i="1" dirty="0"/>
              <a:t>, стакан </a:t>
            </a:r>
            <a:r>
              <a:rPr lang="ru-RU" sz="2500" b="1" i="1" dirty="0"/>
              <a:t>воды</a:t>
            </a:r>
            <a:r>
              <a:rPr lang="ru-RU" sz="2500" dirty="0"/>
              <a:t>; ЛСВ</a:t>
            </a:r>
            <a:r>
              <a:rPr lang="ru-RU" sz="2500" baseline="-25000" dirty="0"/>
              <a:t>2</a:t>
            </a:r>
            <a:r>
              <a:rPr lang="ru-RU" sz="2500" dirty="0"/>
              <a:t> «напиток для утоления жажды или лечебный»: </a:t>
            </a:r>
            <a:r>
              <a:rPr lang="ru-RU" sz="2500" i="1" dirty="0"/>
              <a:t>фруктовая </a:t>
            </a:r>
            <a:r>
              <a:rPr lang="ru-RU" sz="2500" b="1" i="1" dirty="0"/>
              <a:t>вода</a:t>
            </a:r>
            <a:r>
              <a:rPr lang="ru-RU" sz="2500" i="1" dirty="0"/>
              <a:t>, минеральная </a:t>
            </a:r>
            <a:r>
              <a:rPr lang="ru-RU" sz="2500" b="1" i="1" dirty="0"/>
              <a:t>вода</a:t>
            </a:r>
            <a:r>
              <a:rPr lang="ru-RU" sz="2500" dirty="0"/>
              <a:t>; ЛСВ</a:t>
            </a:r>
            <a:r>
              <a:rPr lang="ru-RU" sz="2500" baseline="-25000" dirty="0"/>
              <a:t>3</a:t>
            </a:r>
            <a:r>
              <a:rPr lang="ru-RU" sz="2500" dirty="0"/>
              <a:t> «водная поверхность и её уровень»: </a:t>
            </a:r>
            <a:r>
              <a:rPr lang="ru-RU" sz="2500" i="1" dirty="0"/>
              <a:t>отражаться в </a:t>
            </a:r>
            <a:r>
              <a:rPr lang="ru-RU" sz="2500" b="1" i="1" dirty="0"/>
              <a:t>воде</a:t>
            </a:r>
            <a:r>
              <a:rPr lang="ru-RU" sz="2500" i="1" dirty="0"/>
              <a:t>, держаться на </a:t>
            </a:r>
            <a:r>
              <a:rPr lang="ru-RU" sz="2500" b="1" i="1" dirty="0"/>
              <a:t>воде</a:t>
            </a:r>
            <a:r>
              <a:rPr lang="ru-RU" sz="2500" dirty="0"/>
              <a:t>; ЛСВ</a:t>
            </a:r>
            <a:r>
              <a:rPr lang="ru-RU" sz="2500" baseline="-25000" dirty="0"/>
              <a:t>4</a:t>
            </a:r>
            <a:r>
              <a:rPr lang="ru-RU" sz="2500" dirty="0"/>
              <a:t> «водное пространство какого-л. района»: </a:t>
            </a:r>
            <a:r>
              <a:rPr lang="ru-RU" sz="2500" i="1" dirty="0"/>
              <a:t>внутренние </a:t>
            </a:r>
            <a:r>
              <a:rPr lang="ru-RU" sz="2500" b="1" i="1" dirty="0"/>
              <a:t>воды</a:t>
            </a:r>
            <a:r>
              <a:rPr lang="ru-RU" sz="2500" i="1" dirty="0"/>
              <a:t>, территориальные </a:t>
            </a:r>
            <a:r>
              <a:rPr lang="ru-RU" sz="2500" b="1" i="1" dirty="0"/>
              <a:t>воды</a:t>
            </a:r>
            <a:r>
              <a:rPr lang="ru-RU" sz="2500" dirty="0"/>
              <a:t>; ЛСВ</a:t>
            </a:r>
            <a:r>
              <a:rPr lang="ru-RU" sz="2500" baseline="-25000" dirty="0"/>
              <a:t>5</a:t>
            </a:r>
            <a:r>
              <a:rPr lang="ru-RU" sz="2500" dirty="0"/>
              <a:t> «потоки, струи, волны, водная масса»:</a:t>
            </a:r>
            <a:r>
              <a:rPr lang="ru-RU" sz="2500" b="1" i="1" dirty="0"/>
              <a:t> </a:t>
            </a:r>
            <a:r>
              <a:rPr lang="ru-RU" sz="2500" i="1" dirty="0"/>
              <a:t>весенние </a:t>
            </a:r>
            <a:r>
              <a:rPr lang="ru-RU" sz="2500" b="1" i="1" dirty="0"/>
              <a:t>воды</a:t>
            </a:r>
            <a:r>
              <a:rPr lang="ru-RU" sz="2500" i="1" dirty="0"/>
              <a:t>, </a:t>
            </a:r>
            <a:r>
              <a:rPr lang="ru-RU" sz="2500" b="1" i="1" dirty="0"/>
              <a:t>воды</a:t>
            </a:r>
            <a:r>
              <a:rPr lang="ru-RU" sz="2500" i="1" dirty="0"/>
              <a:t> Днепра</a:t>
            </a:r>
            <a:r>
              <a:rPr lang="ru-RU" sz="2500" dirty="0"/>
              <a:t>; ЛСВ</a:t>
            </a:r>
            <a:r>
              <a:rPr lang="ru-RU" sz="2500" baseline="-25000" dirty="0"/>
              <a:t>6</a:t>
            </a:r>
            <a:r>
              <a:rPr lang="ru-RU" sz="2500" dirty="0"/>
              <a:t> «минеральные источники, курорт с такими источниками»: </a:t>
            </a:r>
            <a:r>
              <a:rPr lang="ru-RU" sz="2500" i="1" dirty="0"/>
              <a:t>лечиться на </a:t>
            </a:r>
            <a:r>
              <a:rPr lang="ru-RU" sz="2500" b="1" i="1" dirty="0"/>
              <a:t>водах</a:t>
            </a:r>
            <a:r>
              <a:rPr lang="ru-RU" sz="2500" i="1" dirty="0"/>
              <a:t>, поехать на </a:t>
            </a:r>
            <a:r>
              <a:rPr lang="ru-RU" sz="2500" b="1" i="1" dirty="0"/>
              <a:t>воды</a:t>
            </a:r>
            <a:r>
              <a:rPr lang="ru-RU" sz="2500" dirty="0"/>
              <a:t>; ЛСВ</a:t>
            </a:r>
            <a:r>
              <a:rPr lang="ru-RU" sz="2500" baseline="-25000" dirty="0"/>
              <a:t>6</a:t>
            </a:r>
            <a:r>
              <a:rPr lang="ru-RU" sz="2500" dirty="0"/>
              <a:t> «нечто бессодержательное и многословное» (перен.): </a:t>
            </a:r>
            <a:r>
              <a:rPr lang="ru-RU" sz="2500" i="1" dirty="0"/>
              <a:t>Не доклад, а сплошная вода</a:t>
            </a:r>
            <a:r>
              <a:rPr lang="ru-RU" sz="2500" i="1" dirty="0" smtClean="0"/>
              <a:t>!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2827000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557784"/>
            <a:ext cx="9603275" cy="4908561"/>
          </a:xfrm>
        </p:spPr>
        <p:txBody>
          <a:bodyPr>
            <a:noAutofit/>
          </a:bodyPr>
          <a:lstStyle/>
          <a:p>
            <a:pPr algn="just"/>
            <a:r>
              <a:rPr lang="ru-RU" sz="3500" i="1" dirty="0"/>
              <a:t>молодой: </a:t>
            </a:r>
            <a:r>
              <a:rPr lang="ru-RU" sz="3500" dirty="0"/>
              <a:t>ЛСВ</a:t>
            </a:r>
            <a:r>
              <a:rPr lang="ru-RU" sz="3500" baseline="-25000" dirty="0"/>
              <a:t>1</a:t>
            </a:r>
            <a:r>
              <a:rPr lang="ru-RU" sz="3500" dirty="0"/>
              <a:t> «такой, которому немного лет»:</a:t>
            </a:r>
            <a:r>
              <a:rPr lang="ru-RU" sz="3500" i="1" dirty="0"/>
              <a:t> </a:t>
            </a:r>
            <a:r>
              <a:rPr lang="ru-RU" sz="3500" b="1" i="1" dirty="0"/>
              <a:t>молодая</a:t>
            </a:r>
            <a:r>
              <a:rPr lang="ru-RU" sz="3500" i="1" dirty="0"/>
              <a:t> женщина, </a:t>
            </a:r>
            <a:r>
              <a:rPr lang="ru-RU" sz="3500" b="1" i="1" dirty="0"/>
              <a:t>молодой</a:t>
            </a:r>
            <a:r>
              <a:rPr lang="ru-RU" sz="3500" i="1" dirty="0"/>
              <a:t> солдат; </a:t>
            </a:r>
            <a:r>
              <a:rPr lang="ru-RU" sz="3500" dirty="0"/>
              <a:t>ЛСВ</a:t>
            </a:r>
            <a:r>
              <a:rPr lang="ru-RU" sz="3500" baseline="-25000" dirty="0"/>
              <a:t>2</a:t>
            </a:r>
            <a:r>
              <a:rPr lang="ru-RU" sz="3500" dirty="0"/>
              <a:t> «свойственный молодому возрасту»: </a:t>
            </a:r>
            <a:r>
              <a:rPr lang="ru-RU" sz="3500" b="1" i="1" dirty="0"/>
              <a:t>молодой</a:t>
            </a:r>
            <a:r>
              <a:rPr lang="ru-RU" sz="3500" i="1" dirty="0"/>
              <a:t> задор</a:t>
            </a:r>
            <a:r>
              <a:rPr lang="ru-RU" sz="3500" dirty="0"/>
              <a:t>; ЛСВ</a:t>
            </a:r>
            <a:r>
              <a:rPr lang="ru-RU" sz="3500" baseline="-25000" dirty="0"/>
              <a:t>3</a:t>
            </a:r>
            <a:r>
              <a:rPr lang="ru-RU" sz="3500" dirty="0"/>
              <a:t> «недавно появившийся или изготовленный»: </a:t>
            </a:r>
            <a:r>
              <a:rPr lang="ru-RU" sz="3500" b="1" i="1" dirty="0"/>
              <a:t>молодой</a:t>
            </a:r>
            <a:r>
              <a:rPr lang="ru-RU" sz="3500" i="1" dirty="0"/>
              <a:t> месяц, </a:t>
            </a:r>
            <a:r>
              <a:rPr lang="ru-RU" sz="3500" b="1" i="1" dirty="0"/>
              <a:t>молодой </a:t>
            </a:r>
            <a:r>
              <a:rPr lang="ru-RU" sz="3500" i="1" dirty="0"/>
              <a:t>картофель, </a:t>
            </a:r>
            <a:r>
              <a:rPr lang="ru-RU" sz="3500" b="1" i="1" dirty="0"/>
              <a:t>молодое</a:t>
            </a:r>
            <a:r>
              <a:rPr lang="ru-RU" sz="3500" i="1" dirty="0"/>
              <a:t> вино</a:t>
            </a:r>
            <a:r>
              <a:rPr lang="ru-RU" sz="3500" dirty="0"/>
              <a:t>; ЛСВ</a:t>
            </a:r>
            <a:r>
              <a:rPr lang="ru-RU" sz="3500" baseline="-25000" dirty="0"/>
              <a:t>4</a:t>
            </a:r>
            <a:r>
              <a:rPr lang="ru-RU" sz="3500" dirty="0"/>
              <a:t> «недавно ставший кем-л.»: </a:t>
            </a:r>
            <a:r>
              <a:rPr lang="ru-RU" sz="3500" b="1" i="1" dirty="0"/>
              <a:t>молодая </a:t>
            </a:r>
            <a:r>
              <a:rPr lang="ru-RU" sz="3500" i="1" dirty="0"/>
              <a:t>семья, </a:t>
            </a:r>
            <a:r>
              <a:rPr lang="ru-RU" sz="3500" b="1" i="1" dirty="0"/>
              <a:t>молодой</a:t>
            </a:r>
            <a:r>
              <a:rPr lang="ru-RU" sz="3500" i="1" dirty="0"/>
              <a:t> </a:t>
            </a:r>
            <a:r>
              <a:rPr lang="ru-RU" sz="3500" i="1" dirty="0" smtClean="0"/>
              <a:t>учёный</a:t>
            </a:r>
            <a:endParaRPr lang="ru-RU" sz="3500" dirty="0"/>
          </a:p>
          <a:p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3823072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731520"/>
            <a:ext cx="9603275" cy="473482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800" i="1" dirty="0"/>
              <a:t>высокий: </a:t>
            </a:r>
            <a:r>
              <a:rPr lang="ru-RU" sz="2800" dirty="0"/>
              <a:t>ЛСВ</a:t>
            </a:r>
            <a:r>
              <a:rPr lang="ru-RU" sz="2800" baseline="-25000" dirty="0"/>
              <a:t>1 </a:t>
            </a:r>
            <a:r>
              <a:rPr lang="ru-RU" sz="2800" dirty="0"/>
              <a:t>«большой по протяжённости снизу вверх или далеко расположенный в таком направлении»: </a:t>
            </a:r>
            <a:r>
              <a:rPr lang="ru-RU" sz="2800" b="1" i="1" dirty="0"/>
              <a:t>высокая</a:t>
            </a:r>
            <a:r>
              <a:rPr lang="ru-RU" sz="2800" i="1" dirty="0"/>
              <a:t> гора, </a:t>
            </a:r>
            <a:r>
              <a:rPr lang="ru-RU" sz="2800" b="1" i="1" dirty="0"/>
              <a:t>высокий</a:t>
            </a:r>
            <a:r>
              <a:rPr lang="ru-RU" sz="2800" i="1" dirty="0"/>
              <a:t> юноша, </a:t>
            </a:r>
            <a:r>
              <a:rPr lang="ru-RU" sz="2800" b="1" i="1" dirty="0"/>
              <a:t>высокие </a:t>
            </a:r>
            <a:r>
              <a:rPr lang="ru-RU" sz="2800" i="1" dirty="0"/>
              <a:t>потолки</a:t>
            </a:r>
            <a:r>
              <a:rPr lang="ru-RU" sz="2800" dirty="0"/>
              <a:t>; ЛСВ</a:t>
            </a:r>
            <a:r>
              <a:rPr lang="ru-RU" sz="2800" baseline="-25000" dirty="0"/>
              <a:t>2 </a:t>
            </a:r>
            <a:r>
              <a:rPr lang="ru-RU" sz="2800" dirty="0"/>
              <a:t>«больший по такой протяжённости, чем нужно: </a:t>
            </a:r>
            <a:r>
              <a:rPr lang="ru-RU" sz="2800" i="1" dirty="0"/>
              <a:t>Этот стул малышу </a:t>
            </a:r>
            <a:r>
              <a:rPr lang="ru-RU" sz="2800" b="1" i="1" dirty="0"/>
              <a:t>высок</a:t>
            </a:r>
            <a:r>
              <a:rPr lang="ru-RU" sz="2800" dirty="0"/>
              <a:t>; ЛСВ</a:t>
            </a:r>
            <a:r>
              <a:rPr lang="ru-RU" sz="2800" baseline="-25000" dirty="0"/>
              <a:t>3 </a:t>
            </a:r>
            <a:r>
              <a:rPr lang="ru-RU" sz="2800" dirty="0"/>
              <a:t>«превышающий средний уровень, среднюю норму, значительный»: </a:t>
            </a:r>
            <a:r>
              <a:rPr lang="ru-RU" sz="2800" b="1" i="1" dirty="0"/>
              <a:t>высокая</a:t>
            </a:r>
            <a:r>
              <a:rPr lang="ru-RU" sz="2800" i="1" dirty="0"/>
              <a:t> производительность, </a:t>
            </a:r>
            <a:r>
              <a:rPr lang="ru-RU" sz="2800" b="1" i="1" dirty="0"/>
              <a:t>высокие</a:t>
            </a:r>
            <a:r>
              <a:rPr lang="ru-RU" sz="2800" i="1" dirty="0"/>
              <a:t> цены</a:t>
            </a:r>
            <a:r>
              <a:rPr lang="ru-RU" sz="2800" dirty="0"/>
              <a:t>, </a:t>
            </a:r>
            <a:r>
              <a:rPr lang="ru-RU" sz="2800" b="1" i="1" dirty="0"/>
              <a:t>высокое</a:t>
            </a:r>
            <a:r>
              <a:rPr lang="ru-RU" sz="2800" i="1" dirty="0"/>
              <a:t> кровяное давление;</a:t>
            </a:r>
            <a:r>
              <a:rPr lang="ru-RU" sz="2800" dirty="0"/>
              <a:t> ЛСВ</a:t>
            </a:r>
            <a:r>
              <a:rPr lang="ru-RU" sz="2800" baseline="-25000" dirty="0"/>
              <a:t>4 </a:t>
            </a:r>
            <a:r>
              <a:rPr lang="ru-RU" sz="2800" dirty="0"/>
              <a:t>«выдающийся по своему значению, очень важный, почётный»: </a:t>
            </a:r>
            <a:r>
              <a:rPr lang="ru-RU" sz="2800" b="1" i="1" dirty="0"/>
              <a:t>высоки</a:t>
            </a:r>
            <a:r>
              <a:rPr lang="ru-RU" sz="2800" i="1" dirty="0"/>
              <a:t>й гость, </a:t>
            </a:r>
            <a:r>
              <a:rPr lang="ru-RU" sz="2800" b="1" i="1" dirty="0"/>
              <a:t>высокая</a:t>
            </a:r>
            <a:r>
              <a:rPr lang="ru-RU" sz="2800" i="1" dirty="0"/>
              <a:t> награда</a:t>
            </a:r>
            <a:r>
              <a:rPr lang="ru-RU" sz="2800" dirty="0"/>
              <a:t>; ЛСВ</a:t>
            </a:r>
            <a:r>
              <a:rPr lang="ru-RU" sz="2800" baseline="-25000" dirty="0"/>
              <a:t>5 </a:t>
            </a:r>
            <a:r>
              <a:rPr lang="ru-RU" sz="2800" dirty="0"/>
              <a:t>«тонкий и звонкий»: </a:t>
            </a:r>
            <a:r>
              <a:rPr lang="ru-RU" sz="2800" b="1" i="1" dirty="0"/>
              <a:t>высокий</a:t>
            </a:r>
            <a:r>
              <a:rPr lang="ru-RU" sz="2800" i="1" dirty="0"/>
              <a:t> голос, </a:t>
            </a:r>
            <a:r>
              <a:rPr lang="ru-RU" sz="2800" b="1" i="1" dirty="0"/>
              <a:t>высокая</a:t>
            </a:r>
            <a:r>
              <a:rPr lang="ru-RU" sz="2800" i="1" dirty="0"/>
              <a:t> нота</a:t>
            </a:r>
            <a:r>
              <a:rPr lang="ru-RU" sz="2800" dirty="0"/>
              <a:t>; ЛСВ</a:t>
            </a:r>
            <a:r>
              <a:rPr lang="ru-RU" sz="2800" baseline="-25000" dirty="0"/>
              <a:t>6 </a:t>
            </a:r>
            <a:r>
              <a:rPr lang="ru-RU" sz="2800" dirty="0"/>
              <a:t>«благородный, возвышенный, очень значительный по содержанию»: </a:t>
            </a:r>
            <a:r>
              <a:rPr lang="ru-RU" sz="2800" b="1" i="1" dirty="0"/>
              <a:t>высокие</a:t>
            </a:r>
            <a:r>
              <a:rPr lang="ru-RU" sz="2800" i="1" dirty="0"/>
              <a:t> мысли, </a:t>
            </a:r>
            <a:r>
              <a:rPr lang="ru-RU" sz="2800" b="1" i="1" dirty="0"/>
              <a:t>высокие</a:t>
            </a:r>
            <a:r>
              <a:rPr lang="ru-RU" sz="2800" i="1" dirty="0"/>
              <a:t> побуждения</a:t>
            </a:r>
            <a:r>
              <a:rPr lang="ru-RU" sz="2800" dirty="0"/>
              <a:t>; ЛСВ</a:t>
            </a:r>
            <a:r>
              <a:rPr lang="ru-RU" sz="2800" baseline="-25000" dirty="0"/>
              <a:t>7 </a:t>
            </a:r>
            <a:r>
              <a:rPr lang="ru-RU" sz="2800" dirty="0"/>
              <a:t>«очень хороший»: </a:t>
            </a:r>
            <a:r>
              <a:rPr lang="ru-RU" sz="2800" b="1" i="1" dirty="0"/>
              <a:t>высокое</a:t>
            </a:r>
            <a:r>
              <a:rPr lang="ru-RU" sz="2800" i="1" dirty="0"/>
              <a:t> качество, быть </a:t>
            </a:r>
            <a:r>
              <a:rPr lang="ru-RU" sz="2800" b="1" i="1" dirty="0"/>
              <a:t>высокого</a:t>
            </a:r>
            <a:r>
              <a:rPr lang="ru-RU" sz="2800" i="1" dirty="0"/>
              <a:t> мнения (о ком-л</a:t>
            </a:r>
            <a:r>
              <a:rPr lang="ru-RU" sz="2800" i="1" dirty="0" smtClean="0"/>
              <a:t>.)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594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271016"/>
            <a:ext cx="9603275" cy="4195329"/>
          </a:xfrm>
        </p:spPr>
        <p:txBody>
          <a:bodyPr>
            <a:normAutofit/>
          </a:bodyPr>
          <a:lstStyle/>
          <a:p>
            <a:pPr algn="just"/>
            <a:r>
              <a:rPr lang="ru-RU" sz="3500" i="1" dirty="0"/>
              <a:t>богатый: </a:t>
            </a:r>
            <a:r>
              <a:rPr lang="ru-RU" sz="3500" dirty="0"/>
              <a:t>ЛСВ</a:t>
            </a:r>
            <a:r>
              <a:rPr lang="ru-RU" sz="3500" baseline="-25000" dirty="0"/>
              <a:t>1</a:t>
            </a:r>
            <a:r>
              <a:rPr lang="ru-RU" sz="3500" dirty="0"/>
              <a:t> «имеющий много денег или имущества»:</a:t>
            </a:r>
            <a:r>
              <a:rPr lang="ru-RU" sz="3500" i="1" dirty="0"/>
              <a:t> </a:t>
            </a:r>
            <a:r>
              <a:rPr lang="ru-RU" sz="3500" b="1" i="1" dirty="0"/>
              <a:t>богатые </a:t>
            </a:r>
            <a:r>
              <a:rPr lang="ru-RU" sz="3500" i="1" dirty="0"/>
              <a:t>люди; </a:t>
            </a:r>
            <a:r>
              <a:rPr lang="ru-RU" sz="3500" dirty="0"/>
              <a:t>ЛСВ</a:t>
            </a:r>
            <a:r>
              <a:rPr lang="ru-RU" sz="3500" baseline="-25000" dirty="0"/>
              <a:t>2</a:t>
            </a:r>
            <a:r>
              <a:rPr lang="ru-RU" sz="3500" dirty="0"/>
              <a:t> «разнообразный»:</a:t>
            </a:r>
            <a:r>
              <a:rPr lang="ru-RU" sz="3500" i="1" dirty="0"/>
              <a:t> </a:t>
            </a:r>
            <a:r>
              <a:rPr lang="ru-RU" sz="3500" b="1" i="1" dirty="0"/>
              <a:t>богатый </a:t>
            </a:r>
            <a:r>
              <a:rPr lang="ru-RU" sz="3500" i="1" dirty="0"/>
              <a:t>опыт; </a:t>
            </a:r>
            <a:r>
              <a:rPr lang="ru-RU" sz="3500" dirty="0"/>
              <a:t>ЛСВ</a:t>
            </a:r>
            <a:r>
              <a:rPr lang="ru-RU" sz="3500" baseline="-25000" dirty="0"/>
              <a:t>3</a:t>
            </a:r>
            <a:r>
              <a:rPr lang="ru-RU" sz="3500" dirty="0"/>
              <a:t> «содержащий много чего-л.»:</a:t>
            </a:r>
            <a:r>
              <a:rPr lang="ru-RU" sz="3500" i="1" dirty="0"/>
              <a:t> </a:t>
            </a:r>
            <a:r>
              <a:rPr lang="ru-RU" sz="3500" b="1" i="1" dirty="0"/>
              <a:t>богатый </a:t>
            </a:r>
            <a:r>
              <a:rPr lang="ru-RU" sz="3500" i="1" dirty="0"/>
              <a:t>витаминами</a:t>
            </a:r>
            <a:r>
              <a:rPr lang="ru-RU" sz="35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5583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914400"/>
            <a:ext cx="9603275" cy="4551945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идти 1.1 </a:t>
            </a:r>
            <a:r>
              <a:rPr lang="ru-RU" dirty="0"/>
              <a:t>‘перемещаться на ногах’: </a:t>
            </a:r>
            <a:r>
              <a:rPr lang="ru-RU" b="1" i="1" dirty="0"/>
              <a:t>идти</a:t>
            </a:r>
            <a:r>
              <a:rPr lang="ru-RU" i="1" dirty="0"/>
              <a:t> к реке</a:t>
            </a:r>
            <a:r>
              <a:rPr lang="ru-RU" dirty="0"/>
              <a:t>.</a:t>
            </a:r>
            <a:br>
              <a:rPr lang="ru-RU" dirty="0"/>
            </a:br>
            <a:r>
              <a:rPr lang="ru-RU" b="1" dirty="0"/>
              <a:t>идти 1.2 </a:t>
            </a:r>
            <a:r>
              <a:rPr lang="ru-RU" dirty="0"/>
              <a:t>‘бежать’: </a:t>
            </a:r>
            <a:r>
              <a:rPr lang="ru-RU" i="1" dirty="0"/>
              <a:t>Кобыла </a:t>
            </a:r>
            <a:r>
              <a:rPr lang="ru-RU" b="1" i="1" dirty="0"/>
              <a:t>шла</a:t>
            </a:r>
            <a:r>
              <a:rPr lang="ru-RU" i="1" dirty="0"/>
              <a:t> </a:t>
            </a:r>
            <a:r>
              <a:rPr lang="ru-RU" i="1" dirty="0" err="1"/>
              <a:t>плавнои</a:t>
            </a:r>
            <a:r>
              <a:rPr lang="ru-RU" i="1" dirty="0"/>
              <a:t>̆ рысью</a:t>
            </a:r>
            <a:r>
              <a:rPr lang="ru-RU" dirty="0"/>
              <a:t>.</a:t>
            </a:r>
            <a:br>
              <a:rPr lang="ru-RU" dirty="0"/>
            </a:br>
            <a:r>
              <a:rPr lang="ru-RU" b="1" dirty="0"/>
              <a:t>идти 1.3 </a:t>
            </a:r>
            <a:r>
              <a:rPr lang="ru-RU" dirty="0"/>
              <a:t>‘плыть’: </a:t>
            </a:r>
            <a:r>
              <a:rPr lang="ru-RU" i="1" dirty="0"/>
              <a:t>Мы долго </a:t>
            </a:r>
            <a:r>
              <a:rPr lang="ru-RU" b="1" i="1" dirty="0"/>
              <a:t>шли</a:t>
            </a:r>
            <a:r>
              <a:rPr lang="ru-RU" i="1" dirty="0"/>
              <a:t> на вёслах &lt;под парусом&gt;</a:t>
            </a:r>
            <a:r>
              <a:rPr lang="ru-RU" dirty="0"/>
              <a:t>. </a:t>
            </a:r>
          </a:p>
          <a:p>
            <a:r>
              <a:rPr lang="ru-RU" b="1" dirty="0"/>
              <a:t>идти 1.4 </a:t>
            </a:r>
            <a:r>
              <a:rPr lang="ru-RU" dirty="0"/>
              <a:t>‘перемещаться любым способом’: </a:t>
            </a:r>
            <a:r>
              <a:rPr lang="ru-RU" i="1" dirty="0"/>
              <a:t>На Москву </a:t>
            </a:r>
            <a:r>
              <a:rPr lang="ru-RU" b="1" i="1" dirty="0"/>
              <a:t>шли</a:t>
            </a:r>
            <a:r>
              <a:rPr lang="ru-RU" i="1" dirty="0"/>
              <a:t> отборные немецкие </a:t>
            </a:r>
            <a:r>
              <a:rPr lang="ru-RU" i="1" dirty="0" err="1"/>
              <a:t>войска</a:t>
            </a:r>
            <a:r>
              <a:rPr lang="ru-RU" dirty="0"/>
              <a:t>.</a:t>
            </a:r>
            <a:br>
              <a:rPr lang="ru-RU" dirty="0"/>
            </a:br>
            <a:r>
              <a:rPr lang="ru-RU" b="1" dirty="0"/>
              <a:t>идти 1.5</a:t>
            </a:r>
            <a:r>
              <a:rPr lang="ru-RU" dirty="0"/>
              <a:t>, перен. ‘как бы идти’: </a:t>
            </a:r>
            <a:r>
              <a:rPr lang="ru-RU" i="1" dirty="0"/>
              <a:t>Страна </a:t>
            </a:r>
            <a:r>
              <a:rPr lang="ru-RU" b="1" i="1" dirty="0"/>
              <a:t>идёт</a:t>
            </a:r>
            <a:r>
              <a:rPr lang="ru-RU" i="1" dirty="0"/>
              <a:t> к катастрофе</a:t>
            </a:r>
            <a:r>
              <a:rPr lang="ru-RU" dirty="0"/>
              <a:t>. </a:t>
            </a:r>
          </a:p>
          <a:p>
            <a:r>
              <a:rPr lang="ru-RU" b="1" dirty="0"/>
              <a:t>идти 2.1 </a:t>
            </a:r>
            <a:r>
              <a:rPr lang="ru-RU" dirty="0"/>
              <a:t>‘перемещаться’ [о транспортном средстве]: </a:t>
            </a:r>
            <a:r>
              <a:rPr lang="ru-RU" i="1" dirty="0"/>
              <a:t>Поезд </a:t>
            </a:r>
            <a:r>
              <a:rPr lang="ru-RU" b="1" i="1" dirty="0"/>
              <a:t>идёт</a:t>
            </a:r>
            <a:r>
              <a:rPr lang="ru-RU" i="1" dirty="0"/>
              <a:t> по расписанию</a:t>
            </a:r>
            <a:r>
              <a:rPr lang="ru-RU" dirty="0"/>
              <a:t>.</a:t>
            </a:r>
            <a:br>
              <a:rPr lang="ru-RU" dirty="0"/>
            </a:br>
            <a:r>
              <a:rPr lang="ru-RU" b="1" dirty="0"/>
              <a:t>идти 2.2 </a:t>
            </a:r>
            <a:r>
              <a:rPr lang="ru-RU" dirty="0"/>
              <a:t>‘перемещаться’ [о природных объектах в воде или воздухе]: </a:t>
            </a:r>
            <a:r>
              <a:rPr lang="ru-RU" i="1" dirty="0"/>
              <a:t>По реке </a:t>
            </a:r>
            <a:r>
              <a:rPr lang="ru-RU" b="1" i="1" dirty="0"/>
              <a:t>шёл</a:t>
            </a:r>
            <a:r>
              <a:rPr lang="ru-RU" i="1" dirty="0"/>
              <a:t> лед</a:t>
            </a:r>
            <a:r>
              <a:rPr lang="ru-RU" dirty="0"/>
              <a:t>; </a:t>
            </a:r>
            <a:r>
              <a:rPr lang="ru-RU" i="1" dirty="0"/>
              <a:t>Тучи </a:t>
            </a:r>
            <a:r>
              <a:rPr lang="ru-RU" b="1" i="1" dirty="0"/>
              <a:t>идут</a:t>
            </a:r>
            <a:r>
              <a:rPr lang="ru-RU" i="1" dirty="0"/>
              <a:t> по небу</a:t>
            </a:r>
            <a:r>
              <a:rPr lang="ru-RU" dirty="0"/>
              <a:t>.</a:t>
            </a:r>
            <a:br>
              <a:rPr lang="ru-RU" dirty="0"/>
            </a:br>
            <a:r>
              <a:rPr lang="ru-RU" b="1" dirty="0"/>
              <a:t>идти 2.3 </a:t>
            </a:r>
            <a:r>
              <a:rPr lang="ru-RU" dirty="0"/>
              <a:t>‘быть перемещаемым’: </a:t>
            </a:r>
            <a:r>
              <a:rPr lang="ru-RU" i="1" dirty="0"/>
              <a:t>Из </a:t>
            </a:r>
            <a:r>
              <a:rPr lang="ru-RU" i="1" dirty="0" err="1"/>
              <a:t>Среднеи</a:t>
            </a:r>
            <a:r>
              <a:rPr lang="ru-RU" i="1" dirty="0"/>
              <a:t>̆ Азии </a:t>
            </a:r>
            <a:r>
              <a:rPr lang="ru-RU" b="1" i="1" dirty="0"/>
              <a:t>идёт</a:t>
            </a:r>
            <a:r>
              <a:rPr lang="ru-RU" i="1" dirty="0"/>
              <a:t> хлопок</a:t>
            </a:r>
            <a:r>
              <a:rPr lang="ru-RU" dirty="0"/>
              <a:t>.</a:t>
            </a:r>
            <a:br>
              <a:rPr lang="ru-RU" dirty="0"/>
            </a:br>
            <a:r>
              <a:rPr lang="ru-RU" b="1" dirty="0"/>
              <a:t>идти 2.4 </a:t>
            </a:r>
            <a:r>
              <a:rPr lang="ru-RU" dirty="0"/>
              <a:t>‘быть предназначенным для чего-л.’: </a:t>
            </a:r>
            <a:r>
              <a:rPr lang="ru-RU" i="1" dirty="0"/>
              <a:t>Эти вещи </a:t>
            </a:r>
            <a:r>
              <a:rPr lang="ru-RU" b="1" i="1" dirty="0"/>
              <a:t>идут</a:t>
            </a:r>
            <a:r>
              <a:rPr lang="ru-RU" i="1" dirty="0"/>
              <a:t> на продажу &lt;в чистку&gt;.</a:t>
            </a:r>
            <a:br>
              <a:rPr lang="ru-RU" i="1" dirty="0"/>
            </a:br>
            <a:r>
              <a:rPr lang="ru-RU" b="1" dirty="0"/>
              <a:t>идти 3.1 </a:t>
            </a:r>
            <a:r>
              <a:rPr lang="ru-RU" dirty="0"/>
              <a:t>‘поступать, наниматься’: </a:t>
            </a:r>
            <a:r>
              <a:rPr lang="ru-RU" b="1" i="1" dirty="0"/>
              <a:t>идти</a:t>
            </a:r>
            <a:r>
              <a:rPr lang="ru-RU" i="1" dirty="0"/>
              <a:t> в институт &lt;в армию&gt;</a:t>
            </a:r>
            <a:r>
              <a:rPr lang="ru-RU" dirty="0"/>
              <a:t>.</a:t>
            </a:r>
            <a:br>
              <a:rPr lang="ru-RU" dirty="0"/>
            </a:br>
            <a:r>
              <a:rPr lang="ru-RU" b="1" dirty="0"/>
              <a:t>идти 3.2 </a:t>
            </a:r>
            <a:r>
              <a:rPr lang="ru-RU" dirty="0"/>
              <a:t>‘быть готовым совершить что-л.’: </a:t>
            </a:r>
            <a:r>
              <a:rPr lang="ru-RU" b="1" i="1" dirty="0"/>
              <a:t>идти</a:t>
            </a:r>
            <a:r>
              <a:rPr lang="ru-RU" i="1" dirty="0"/>
              <a:t> на хитрость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6908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804672"/>
            <a:ext cx="9603275" cy="4762257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идти 4 </a:t>
            </a:r>
            <a:r>
              <a:rPr lang="ru-RU" dirty="0"/>
              <a:t>‘делать ход в игре’: </a:t>
            </a:r>
            <a:r>
              <a:rPr lang="ru-RU" b="1" i="1" dirty="0"/>
              <a:t>идти</a:t>
            </a:r>
            <a:r>
              <a:rPr lang="ru-RU" i="1" dirty="0"/>
              <a:t> </a:t>
            </a:r>
            <a:r>
              <a:rPr lang="ru-RU" i="1" dirty="0" err="1"/>
              <a:t>пешкои</a:t>
            </a:r>
            <a:r>
              <a:rPr lang="ru-RU" i="1" dirty="0"/>
              <a:t>̆</a:t>
            </a:r>
            <a:r>
              <a:rPr lang="ru-RU" dirty="0"/>
              <a:t>.</a:t>
            </a:r>
            <a:br>
              <a:rPr lang="ru-RU" dirty="0"/>
            </a:br>
            <a:r>
              <a:rPr lang="ru-RU" b="1" dirty="0"/>
              <a:t>идти 5.1 </a:t>
            </a:r>
            <a:r>
              <a:rPr lang="ru-RU" dirty="0"/>
              <a:t>‘исходить, испускаться, излучаться’: </a:t>
            </a:r>
            <a:r>
              <a:rPr lang="ru-RU" i="1" dirty="0"/>
              <a:t>Из трубы </a:t>
            </a:r>
            <a:r>
              <a:rPr lang="ru-RU" b="1" i="1" dirty="0"/>
              <a:t>идёт</a:t>
            </a:r>
            <a:r>
              <a:rPr lang="ru-RU" i="1" dirty="0"/>
              <a:t> дым</a:t>
            </a:r>
            <a:r>
              <a:rPr lang="ru-RU" dirty="0"/>
              <a:t>; </a:t>
            </a:r>
            <a:r>
              <a:rPr lang="ru-RU" i="1" dirty="0"/>
              <a:t>От печки </a:t>
            </a:r>
            <a:r>
              <a:rPr lang="ru-RU" b="1" i="1" dirty="0"/>
              <a:t>идёт</a:t>
            </a:r>
            <a:r>
              <a:rPr lang="ru-RU" i="1" dirty="0"/>
              <a:t> тепло</a:t>
            </a:r>
            <a:r>
              <a:rPr lang="ru-RU" dirty="0"/>
              <a:t>.</a:t>
            </a:r>
            <a:br>
              <a:rPr lang="ru-RU" dirty="0"/>
            </a:br>
            <a:r>
              <a:rPr lang="ru-RU" b="1" dirty="0"/>
              <a:t>идти 5.2 </a:t>
            </a:r>
            <a:r>
              <a:rPr lang="ru-RU" dirty="0"/>
              <a:t>‘исходить, доноситься’: </a:t>
            </a:r>
            <a:r>
              <a:rPr lang="ru-RU" i="1" dirty="0"/>
              <a:t>С площади </a:t>
            </a:r>
            <a:r>
              <a:rPr lang="ru-RU" b="1" i="1" dirty="0"/>
              <a:t>шёл </a:t>
            </a:r>
            <a:r>
              <a:rPr lang="ru-RU" i="1" dirty="0" err="1"/>
              <a:t>многоголосыи</a:t>
            </a:r>
            <a:r>
              <a:rPr lang="ru-RU" i="1" dirty="0"/>
              <a:t>̆ гул</a:t>
            </a:r>
            <a:r>
              <a:rPr lang="ru-RU" dirty="0"/>
              <a:t>.</a:t>
            </a:r>
            <a:br>
              <a:rPr lang="ru-RU" dirty="0"/>
            </a:br>
            <a:r>
              <a:rPr lang="ru-RU" b="1" dirty="0"/>
              <a:t>идти 6 </a:t>
            </a:r>
            <a:r>
              <a:rPr lang="ru-RU" dirty="0"/>
              <a:t>‘превращаться при росте’: </a:t>
            </a:r>
            <a:r>
              <a:rPr lang="ru-RU" i="1" dirty="0"/>
              <a:t>Картофель </a:t>
            </a:r>
            <a:r>
              <a:rPr lang="ru-RU" b="1" i="1" dirty="0"/>
              <a:t>идёт</a:t>
            </a:r>
            <a:r>
              <a:rPr lang="ru-RU" i="1" dirty="0"/>
              <a:t> в ботву</a:t>
            </a:r>
            <a:r>
              <a:rPr lang="ru-RU" dirty="0"/>
              <a:t>; </a:t>
            </a:r>
            <a:r>
              <a:rPr lang="ru-RU" i="1" dirty="0"/>
              <a:t>Петрушка </a:t>
            </a:r>
            <a:r>
              <a:rPr lang="ru-RU" b="1" i="1" dirty="0"/>
              <a:t>идёт</a:t>
            </a:r>
            <a:r>
              <a:rPr lang="ru-RU" i="1" dirty="0"/>
              <a:t> в корень</a:t>
            </a:r>
            <a:r>
              <a:rPr lang="ru-RU" dirty="0"/>
              <a:t>.</a:t>
            </a:r>
            <a:br>
              <a:rPr lang="ru-RU" dirty="0"/>
            </a:br>
            <a:r>
              <a:rPr lang="ru-RU" b="1" dirty="0"/>
              <a:t>идти 7 </a:t>
            </a:r>
            <a:r>
              <a:rPr lang="ru-RU" dirty="0"/>
              <a:t>‘требоваться для чего-л., расходоваться на что-то’: </a:t>
            </a:r>
            <a:r>
              <a:rPr lang="ru-RU" i="1" dirty="0"/>
              <a:t>На платье </a:t>
            </a:r>
            <a:r>
              <a:rPr lang="ru-RU" b="1" i="1" dirty="0"/>
              <a:t>идёт</a:t>
            </a:r>
            <a:r>
              <a:rPr lang="ru-RU" i="1" dirty="0"/>
              <a:t> три метра материи</a:t>
            </a:r>
            <a:r>
              <a:rPr lang="ru-RU" dirty="0"/>
              <a:t>.</a:t>
            </a:r>
            <a:br>
              <a:rPr lang="ru-RU" dirty="0"/>
            </a:br>
            <a:r>
              <a:rPr lang="ru-RU" b="1" dirty="0"/>
              <a:t>идти 8.1 </a:t>
            </a:r>
            <a:r>
              <a:rPr lang="ru-RU" dirty="0"/>
              <a:t>‘быть к лицу кому-л.’: </a:t>
            </a:r>
            <a:r>
              <a:rPr lang="ru-RU" i="1" dirty="0"/>
              <a:t>Ей </a:t>
            </a:r>
            <a:r>
              <a:rPr lang="ru-RU" b="1" i="1" dirty="0"/>
              <a:t>идёт </a:t>
            </a:r>
            <a:r>
              <a:rPr lang="ru-RU" i="1" dirty="0"/>
              <a:t>новая кофточка</a:t>
            </a:r>
            <a:r>
              <a:rPr lang="ru-RU" dirty="0"/>
              <a:t>. </a:t>
            </a:r>
          </a:p>
          <a:p>
            <a:r>
              <a:rPr lang="ru-RU" b="1" dirty="0"/>
              <a:t>идти 8.2 </a:t>
            </a:r>
            <a:r>
              <a:rPr lang="ru-RU" dirty="0"/>
              <a:t>‘подходить, соответствовать, гармонировать’: </a:t>
            </a:r>
            <a:r>
              <a:rPr lang="ru-RU" i="1" dirty="0" err="1"/>
              <a:t>Тонкии</a:t>
            </a:r>
            <a:r>
              <a:rPr lang="ru-RU" i="1" dirty="0"/>
              <a:t>̆ голос совсем не </a:t>
            </a:r>
            <a:r>
              <a:rPr lang="ru-RU" b="1" i="1" dirty="0"/>
              <a:t>шёл</a:t>
            </a:r>
            <a:r>
              <a:rPr lang="ru-RU" i="1" dirty="0"/>
              <a:t> к его </a:t>
            </a:r>
            <a:r>
              <a:rPr lang="ru-RU" i="1" dirty="0" err="1"/>
              <a:t>массивнои</a:t>
            </a:r>
            <a:r>
              <a:rPr lang="ru-RU" i="1" dirty="0"/>
              <a:t>̆ фигуре</a:t>
            </a:r>
            <a:r>
              <a:rPr lang="ru-RU" dirty="0"/>
              <a:t>. </a:t>
            </a:r>
          </a:p>
          <a:p>
            <a:r>
              <a:rPr lang="ru-RU" b="1" dirty="0"/>
              <a:t>идти 9 </a:t>
            </a:r>
            <a:r>
              <a:rPr lang="ru-RU" dirty="0"/>
              <a:t>‘пролегать в пространстве определённым образом’ [о дороге, тропе и т. п.]: </a:t>
            </a:r>
            <a:r>
              <a:rPr lang="ru-RU" i="1" dirty="0"/>
              <a:t>Шоссе </a:t>
            </a:r>
            <a:r>
              <a:rPr lang="ru-RU" b="1" i="1" dirty="0"/>
              <a:t>идёт</a:t>
            </a:r>
            <a:r>
              <a:rPr lang="ru-RU" i="1" dirty="0"/>
              <a:t> по пологому склону горы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1273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435608"/>
            <a:ext cx="9603275" cy="4030737"/>
          </a:xfrm>
        </p:spPr>
        <p:txBody>
          <a:bodyPr>
            <a:normAutofit/>
          </a:bodyPr>
          <a:lstStyle/>
          <a:p>
            <a:r>
              <a:rPr lang="ru-RU" b="1" dirty="0"/>
              <a:t>идти 10.1 </a:t>
            </a:r>
            <a:r>
              <a:rPr lang="ru-RU" dirty="0"/>
              <a:t>‘течь, протекать’ [о времени или отрезках времени]: </a:t>
            </a:r>
            <a:r>
              <a:rPr lang="ru-RU" i="1" dirty="0"/>
              <a:t>Годы </a:t>
            </a:r>
            <a:r>
              <a:rPr lang="ru-RU" b="1" i="1" dirty="0"/>
              <a:t>идут</a:t>
            </a:r>
            <a:r>
              <a:rPr lang="ru-RU" dirty="0"/>
              <a:t>; </a:t>
            </a:r>
            <a:r>
              <a:rPr lang="ru-RU" b="1" i="1" dirty="0"/>
              <a:t>Шёл</a:t>
            </a:r>
            <a:r>
              <a:rPr lang="ru-RU" i="1" dirty="0"/>
              <a:t> </a:t>
            </a:r>
            <a:r>
              <a:rPr lang="ru-RU" i="1" dirty="0" err="1"/>
              <a:t>третии</a:t>
            </a:r>
            <a:r>
              <a:rPr lang="ru-RU" i="1" dirty="0"/>
              <a:t>̆ год </a:t>
            </a:r>
            <a:r>
              <a:rPr lang="ru-RU" i="1" dirty="0" err="1"/>
              <a:t>войны</a:t>
            </a:r>
            <a:r>
              <a:rPr lang="ru-RU" dirty="0"/>
              <a:t>. </a:t>
            </a:r>
          </a:p>
          <a:p>
            <a:r>
              <a:rPr lang="ru-RU" b="1" dirty="0"/>
              <a:t>идти 10.2 </a:t>
            </a:r>
            <a:r>
              <a:rPr lang="ru-RU" dirty="0"/>
              <a:t>‘происходить, существовать’: </a:t>
            </a:r>
            <a:r>
              <a:rPr lang="ru-RU" b="1" i="1" dirty="0"/>
              <a:t>Идут</a:t>
            </a:r>
            <a:r>
              <a:rPr lang="ru-RU" i="1" dirty="0"/>
              <a:t> экзамены &lt;переговоры&gt;</a:t>
            </a:r>
            <a:r>
              <a:rPr lang="ru-RU" dirty="0"/>
              <a:t>. </a:t>
            </a:r>
          </a:p>
          <a:p>
            <a:r>
              <a:rPr lang="ru-RU" b="1" dirty="0"/>
              <a:t>идти 10.3 </a:t>
            </a:r>
            <a:r>
              <a:rPr lang="ru-RU" dirty="0"/>
              <a:t>‘иметь место, падать’ [об осадках]: </a:t>
            </a:r>
            <a:r>
              <a:rPr lang="ru-RU" b="1" i="1" dirty="0"/>
              <a:t>Идёт</a:t>
            </a:r>
            <a:r>
              <a:rPr lang="ru-RU" i="1" dirty="0"/>
              <a:t> дождь &lt;град, снег&gt;</a:t>
            </a:r>
            <a:r>
              <a:rPr lang="ru-RU" dirty="0"/>
              <a:t>. </a:t>
            </a:r>
          </a:p>
          <a:p>
            <a:r>
              <a:rPr lang="ru-RU" b="1" dirty="0"/>
              <a:t>идти 10.4 </a:t>
            </a:r>
            <a:r>
              <a:rPr lang="ru-RU" dirty="0"/>
              <a:t>‘наступать, надвигаться’: </a:t>
            </a:r>
            <a:r>
              <a:rPr lang="ru-RU" b="1" i="1" dirty="0"/>
              <a:t>Идёт</a:t>
            </a:r>
            <a:r>
              <a:rPr lang="ru-RU" i="1" dirty="0"/>
              <a:t> зима</a:t>
            </a:r>
            <a:r>
              <a:rPr lang="ru-RU" dirty="0"/>
              <a:t>.</a:t>
            </a:r>
            <a:br>
              <a:rPr lang="ru-RU" dirty="0"/>
            </a:br>
            <a:r>
              <a:rPr lang="ru-RU" b="1" dirty="0"/>
              <a:t>идти 11 </a:t>
            </a:r>
            <a:r>
              <a:rPr lang="ru-RU" dirty="0"/>
              <a:t>‘функционировать’ [о часах]: </a:t>
            </a:r>
            <a:r>
              <a:rPr lang="ru-RU" i="1" dirty="0"/>
              <a:t>Часы не </a:t>
            </a:r>
            <a:r>
              <a:rPr lang="ru-RU" b="1" i="1" dirty="0"/>
              <a:t>идут</a:t>
            </a:r>
            <a:r>
              <a:rPr lang="ru-RU" dirty="0"/>
              <a:t>. </a:t>
            </a:r>
          </a:p>
          <a:p>
            <a:r>
              <a:rPr lang="ru-RU" b="1" dirty="0"/>
              <a:t>идти 12 </a:t>
            </a:r>
            <a:r>
              <a:rPr lang="ru-RU" dirty="0"/>
              <a:t>‘доставаться’ [о картах, которые игрок получает в процессе игры]: </a:t>
            </a:r>
            <a:r>
              <a:rPr lang="ru-RU" i="1" dirty="0"/>
              <a:t>Карта </a:t>
            </a:r>
            <a:r>
              <a:rPr lang="ru-RU" b="1" i="1" dirty="0"/>
              <a:t>идёт</a:t>
            </a:r>
            <a:r>
              <a:rPr lang="ru-RU" i="1" dirty="0"/>
              <a:t> </a:t>
            </a:r>
            <a:r>
              <a:rPr lang="ru-RU" dirty="0"/>
              <a:t>&lt;</a:t>
            </a:r>
            <a:r>
              <a:rPr lang="ru-RU" i="1" dirty="0"/>
              <a:t>не </a:t>
            </a:r>
            <a:r>
              <a:rPr lang="ru-RU" b="1" i="1" dirty="0"/>
              <a:t>идёт</a:t>
            </a:r>
            <a:r>
              <a:rPr lang="ru-RU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425531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603504"/>
            <a:ext cx="9603275" cy="4862841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/>
              <a:t>Лексико-семантические варианты </a:t>
            </a:r>
            <a:r>
              <a:rPr lang="ru-RU" sz="3200" dirty="0"/>
              <a:t>значения слова (термин А.И. Смирницкого)  </a:t>
            </a:r>
            <a:r>
              <a:rPr lang="ru-RU" sz="3200" i="1" dirty="0"/>
              <a:t>– </a:t>
            </a:r>
            <a:r>
              <a:rPr lang="ru-RU" sz="3200" dirty="0"/>
              <a:t>это значения одного и того же слова, которые </a:t>
            </a:r>
            <a:r>
              <a:rPr lang="ru-RU" sz="3200" b="1" dirty="0"/>
              <a:t>реализуются</a:t>
            </a:r>
            <a:r>
              <a:rPr lang="ru-RU" sz="3200" dirty="0"/>
              <a:t> в речи и отличаются друг от друга </a:t>
            </a:r>
            <a:r>
              <a:rPr lang="ru-RU" sz="3200" b="1" dirty="0"/>
              <a:t>незначительным изменением </a:t>
            </a:r>
            <a:r>
              <a:rPr lang="ru-RU" sz="3200" dirty="0"/>
              <a:t>своего лексического содержания, </a:t>
            </a:r>
            <a:r>
              <a:rPr lang="ru-RU" sz="3200" b="1" dirty="0"/>
              <a:t>сочетаемостью</a:t>
            </a:r>
            <a:r>
              <a:rPr lang="ru-RU" sz="3200" dirty="0"/>
              <a:t> с другими словами и </a:t>
            </a:r>
            <a:r>
              <a:rPr lang="ru-RU" sz="3200" b="1" dirty="0"/>
              <a:t>синтаксической позицией </a:t>
            </a:r>
            <a:r>
              <a:rPr lang="ru-RU" sz="3200" dirty="0"/>
              <a:t>в предложении. </a:t>
            </a:r>
          </a:p>
        </p:txBody>
      </p:sp>
    </p:spTree>
    <p:extLst>
      <p:ext uri="{BB962C8B-B14F-4D97-AF65-F5344CB8AC3E}">
        <p14:creationId xmlns:p14="http://schemas.microsoft.com/office/powerpoint/2010/main" val="2469411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289304"/>
            <a:ext cx="9603275" cy="4177041"/>
          </a:xfrm>
        </p:spPr>
        <p:txBody>
          <a:bodyPr>
            <a:normAutofit/>
          </a:bodyPr>
          <a:lstStyle/>
          <a:p>
            <a:pPr algn="just"/>
            <a:r>
              <a:rPr lang="ru-RU" sz="3000" b="1" dirty="0"/>
              <a:t>Т</a:t>
            </a:r>
            <a:r>
              <a:rPr lang="ru-RU" sz="3000" b="1" dirty="0" smtClean="0"/>
              <a:t>иповые </a:t>
            </a:r>
            <a:r>
              <a:rPr lang="ru-RU" sz="3000" b="1" dirty="0"/>
              <a:t>потенциальные </a:t>
            </a:r>
            <a:r>
              <a:rPr lang="ru-RU" sz="3000" b="1" dirty="0" smtClean="0"/>
              <a:t>сочетания </a:t>
            </a:r>
            <a:r>
              <a:rPr lang="ru-RU" sz="3000" dirty="0" smtClean="0"/>
              <a:t>со словом «поле», </a:t>
            </a:r>
            <a:r>
              <a:rPr lang="ru-RU" sz="3000" dirty="0"/>
              <a:t>соответствующие различным понятийным сферам: 1) </a:t>
            </a:r>
            <a:r>
              <a:rPr lang="ru-RU" sz="3000" i="1" dirty="0"/>
              <a:t>ехать полем, пшеничное поле</a:t>
            </a:r>
            <a:r>
              <a:rPr lang="ru-RU" sz="3000" dirty="0"/>
              <a:t>…; 2) </a:t>
            </a:r>
            <a:r>
              <a:rPr lang="ru-RU" sz="3000" i="1" dirty="0"/>
              <a:t>тетрадь без полей, поля шляпы</a:t>
            </a:r>
            <a:r>
              <a:rPr lang="ru-RU" sz="3000" dirty="0"/>
              <a:t>…; 3) </a:t>
            </a:r>
            <a:r>
              <a:rPr lang="ru-RU" sz="3000" i="1" dirty="0"/>
              <a:t>поле обстрела, поле наблюдения…; </a:t>
            </a:r>
            <a:r>
              <a:rPr lang="ru-RU" sz="3000" dirty="0"/>
              <a:t>4)</a:t>
            </a:r>
            <a:r>
              <a:rPr lang="ru-RU" sz="3000" i="1" dirty="0"/>
              <a:t> электромагнитное поле</a:t>
            </a:r>
            <a:r>
              <a:rPr lang="ru-RU" sz="3000" dirty="0"/>
              <a:t>…; 5) </a:t>
            </a:r>
            <a:r>
              <a:rPr lang="ru-RU" sz="3000" i="1" dirty="0"/>
              <a:t>поле деятельности, широкое поле для пропагандиста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3651352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329184"/>
            <a:ext cx="9603275" cy="5137161"/>
          </a:xfrm>
        </p:spPr>
        <p:txBody>
          <a:bodyPr>
            <a:noAutofit/>
          </a:bodyPr>
          <a:lstStyle/>
          <a:p>
            <a:pPr algn="just"/>
            <a:r>
              <a:rPr lang="ru-RU" sz="3500" dirty="0" smtClean="0"/>
              <a:t>Главное </a:t>
            </a:r>
            <a:r>
              <a:rPr lang="ru-RU" sz="3500" dirty="0" smtClean="0"/>
              <a:t>условие возникновения ЛСВ </a:t>
            </a:r>
            <a:r>
              <a:rPr lang="ru-RU" sz="3600" i="1" dirty="0"/>
              <a:t>–</a:t>
            </a:r>
            <a:r>
              <a:rPr lang="ru-RU" sz="3500" dirty="0" smtClean="0"/>
              <a:t> </a:t>
            </a:r>
            <a:r>
              <a:rPr lang="ru-RU" sz="3500" b="1" dirty="0" smtClean="0"/>
              <a:t>незначительная </a:t>
            </a:r>
            <a:r>
              <a:rPr lang="ru-RU" sz="3500" b="1" dirty="0"/>
              <a:t>модификация </a:t>
            </a:r>
            <a:r>
              <a:rPr lang="ru-RU" sz="3500" dirty="0"/>
              <a:t>толкования исходного слова («горизонтальная поверхность для перемещения</a:t>
            </a:r>
            <a:r>
              <a:rPr lang="ru-RU" sz="3500" dirty="0" smtClean="0"/>
              <a:t>», </a:t>
            </a:r>
            <a:r>
              <a:rPr lang="ru-RU" sz="3500" dirty="0"/>
              <a:t>«небольшая горизонтальная поверхность как часть бумажного полотна или головного убора</a:t>
            </a:r>
            <a:r>
              <a:rPr lang="ru-RU" sz="3500" dirty="0" smtClean="0"/>
              <a:t>», «поверхность, место </a:t>
            </a:r>
            <a:r>
              <a:rPr lang="ru-RU" sz="3500" dirty="0"/>
              <a:t>для сражения</a:t>
            </a:r>
            <a:r>
              <a:rPr lang="ru-RU" sz="3500" dirty="0" smtClean="0"/>
              <a:t>»).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2524258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521208"/>
            <a:ext cx="9603275" cy="4945137"/>
          </a:xfrm>
        </p:spPr>
        <p:txBody>
          <a:bodyPr>
            <a:noAutofit/>
          </a:bodyPr>
          <a:lstStyle/>
          <a:p>
            <a:pPr algn="just"/>
            <a:r>
              <a:rPr lang="ru-RU" sz="3500" dirty="0" smtClean="0"/>
              <a:t>ЛСВ</a:t>
            </a:r>
            <a:r>
              <a:rPr lang="ru-RU" sz="3500" baseline="-25000" dirty="0" smtClean="0"/>
              <a:t>1</a:t>
            </a:r>
            <a:r>
              <a:rPr lang="ru-RU" sz="3500" i="1" dirty="0" smtClean="0"/>
              <a:t>: поверхность</a:t>
            </a:r>
            <a:r>
              <a:rPr lang="ru-RU" sz="3500" i="1" dirty="0"/>
              <a:t>, диаметр, движение, вращение, активность, энергия, наблюдение, исследование … </a:t>
            </a:r>
            <a:r>
              <a:rPr lang="ru-RU" sz="3500" b="1" i="1" dirty="0"/>
              <a:t>Солнца</a:t>
            </a:r>
            <a:r>
              <a:rPr lang="ru-RU" sz="3500" i="1" dirty="0"/>
              <a:t>; </a:t>
            </a:r>
            <a:r>
              <a:rPr lang="ru-RU" sz="3500" i="1" dirty="0" smtClean="0"/>
              <a:t>восход</a:t>
            </a:r>
            <a:r>
              <a:rPr lang="ru-RU" sz="3500" i="1" dirty="0"/>
              <a:t>, заход, закат, блеск, свет, луч … </a:t>
            </a:r>
            <a:r>
              <a:rPr lang="ru-RU" sz="3500" b="1" i="1" dirty="0"/>
              <a:t>солнца</a:t>
            </a:r>
            <a:r>
              <a:rPr lang="ru-RU" sz="3500" i="1" dirty="0"/>
              <a:t>; </a:t>
            </a:r>
            <a:r>
              <a:rPr lang="ru-RU" sz="3500" i="1" dirty="0" smtClean="0"/>
              <a:t>вращаться </a:t>
            </a:r>
            <a:r>
              <a:rPr lang="ru-RU" sz="3500" i="1" dirty="0"/>
              <a:t>вокруг </a:t>
            </a:r>
            <a:r>
              <a:rPr lang="ru-RU" sz="3500" b="1" i="1" dirty="0"/>
              <a:t>Солнца</a:t>
            </a:r>
            <a:r>
              <a:rPr lang="ru-RU" sz="3500" i="1" dirty="0"/>
              <a:t>, наблюдать за </a:t>
            </a:r>
            <a:r>
              <a:rPr lang="ru-RU" sz="3500" b="1" i="1" dirty="0"/>
              <a:t>Солнцем</a:t>
            </a:r>
            <a:r>
              <a:rPr lang="ru-RU" sz="3500" i="1" dirty="0"/>
              <a:t>, лететь к </a:t>
            </a:r>
            <a:r>
              <a:rPr lang="ru-RU" sz="3500" b="1" i="1" dirty="0"/>
              <a:t>Солнцу</a:t>
            </a:r>
            <a:r>
              <a:rPr lang="ru-RU" sz="3500" i="1" dirty="0"/>
              <a:t>, определять время по </a:t>
            </a:r>
            <a:r>
              <a:rPr lang="ru-RU" sz="3500" b="1" i="1" dirty="0"/>
              <a:t>солнцу</a:t>
            </a:r>
            <a:r>
              <a:rPr lang="ru-RU" sz="3500" i="1" dirty="0"/>
              <a:t>; </a:t>
            </a:r>
            <a:r>
              <a:rPr lang="ru-RU" sz="3500" b="1" i="1" dirty="0"/>
              <a:t>солнце</a:t>
            </a:r>
            <a:r>
              <a:rPr lang="ru-RU" sz="3500" i="1" dirty="0"/>
              <a:t> встаёт, всходит, восходит, сияет, </a:t>
            </a:r>
            <a:r>
              <a:rPr lang="ru-RU" sz="3500" i="1" dirty="0" smtClean="0"/>
              <a:t>греет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1651668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969264"/>
            <a:ext cx="9603275" cy="449708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500" dirty="0" smtClean="0"/>
              <a:t>ЛСВ</a:t>
            </a:r>
            <a:r>
              <a:rPr lang="ru-RU" sz="3500" baseline="-25000" dirty="0"/>
              <a:t>2</a:t>
            </a:r>
            <a:r>
              <a:rPr lang="ru-RU" sz="3500" baseline="-25000" dirty="0" smtClean="0"/>
              <a:t>: </a:t>
            </a:r>
            <a:r>
              <a:rPr lang="ru-RU" sz="3500" i="1" dirty="0" smtClean="0"/>
              <a:t>любить</a:t>
            </a:r>
            <a:r>
              <a:rPr lang="ru-RU" sz="3500" i="1" dirty="0"/>
              <a:t>, хорошо/ плохо переносить </a:t>
            </a:r>
            <a:r>
              <a:rPr lang="ru-RU" sz="3500" b="1" i="1" dirty="0"/>
              <a:t>солнце</a:t>
            </a:r>
            <a:r>
              <a:rPr lang="ru-RU" sz="3500" i="1" dirty="0"/>
              <a:t>; бояться </a:t>
            </a:r>
            <a:r>
              <a:rPr lang="ru-RU" sz="3500" b="1" i="1" dirty="0"/>
              <a:t>солнца</a:t>
            </a:r>
            <a:r>
              <a:rPr lang="ru-RU" sz="3500" i="1" dirty="0"/>
              <a:t>; тянуться,  стремиться </a:t>
            </a:r>
            <a:r>
              <a:rPr lang="ru-RU" sz="3500" b="1" i="1" dirty="0"/>
              <a:t>к солнцу</a:t>
            </a:r>
            <a:r>
              <a:rPr lang="ru-RU" sz="3500" i="1" dirty="0"/>
              <a:t>; загорать, греться, лежать, стоять, сидеть, находиться, работать, сушить … </a:t>
            </a:r>
            <a:r>
              <a:rPr lang="ru-RU" sz="3500" b="1" i="1" dirty="0"/>
              <a:t>на солнце</a:t>
            </a:r>
            <a:r>
              <a:rPr lang="ru-RU" sz="3500" i="1" dirty="0"/>
              <a:t>; прятаться, скрываться, что-л. выгорело, что-л. выцвело</a:t>
            </a:r>
            <a:r>
              <a:rPr lang="ru-RU" sz="3500" b="1" i="1" dirty="0"/>
              <a:t> от солнца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2121723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042416"/>
            <a:ext cx="9603275" cy="4423929"/>
          </a:xfrm>
        </p:spPr>
        <p:txBody>
          <a:bodyPr>
            <a:normAutofit/>
          </a:bodyPr>
          <a:lstStyle/>
          <a:p>
            <a:pPr algn="just"/>
            <a:r>
              <a:rPr lang="ru-RU" sz="3500" i="1" dirty="0"/>
              <a:t>стол</a:t>
            </a:r>
            <a:r>
              <a:rPr lang="ru-RU" sz="3500" dirty="0"/>
              <a:t>: ЛСВ</a:t>
            </a:r>
            <a:r>
              <a:rPr lang="ru-RU" sz="3500" baseline="-25000" dirty="0"/>
              <a:t>1</a:t>
            </a:r>
            <a:r>
              <a:rPr lang="ru-RU" sz="3500" dirty="0"/>
              <a:t> «предмет мебели»: </a:t>
            </a:r>
            <a:r>
              <a:rPr lang="ru-RU" sz="3500" i="1" dirty="0"/>
              <a:t>снять комнату со </a:t>
            </a:r>
            <a:r>
              <a:rPr lang="ru-RU" sz="3500" b="1" i="1" dirty="0"/>
              <a:t>столом</a:t>
            </a:r>
            <a:r>
              <a:rPr lang="ru-RU" sz="3500" i="1" dirty="0"/>
              <a:t>, деревянный </a:t>
            </a:r>
            <a:r>
              <a:rPr lang="ru-RU" sz="3500" b="1" i="1" dirty="0"/>
              <a:t>стол</a:t>
            </a:r>
            <a:r>
              <a:rPr lang="ru-RU" sz="3500" dirty="0"/>
              <a:t>; ЛСВ</a:t>
            </a:r>
            <a:r>
              <a:rPr lang="ru-RU" sz="3500" baseline="-25000" dirty="0"/>
              <a:t>2</a:t>
            </a:r>
            <a:r>
              <a:rPr lang="ru-RU" sz="3500" dirty="0"/>
              <a:t> «предмет специального оборудования»: </a:t>
            </a:r>
            <a:r>
              <a:rPr lang="ru-RU" sz="3500" i="1" dirty="0"/>
              <a:t>операционный </a:t>
            </a:r>
            <a:r>
              <a:rPr lang="ru-RU" sz="3500" b="1" i="1" dirty="0"/>
              <a:t>стол</a:t>
            </a:r>
            <a:r>
              <a:rPr lang="ru-RU" sz="3500" dirty="0"/>
              <a:t>; ЛСВ</a:t>
            </a:r>
            <a:r>
              <a:rPr lang="ru-RU" sz="3500" baseline="-25000" dirty="0"/>
              <a:t>3</a:t>
            </a:r>
            <a:r>
              <a:rPr lang="ru-RU" sz="3500" dirty="0"/>
              <a:t> «питание, пища»: </a:t>
            </a:r>
            <a:r>
              <a:rPr lang="ru-RU" sz="3500" i="1" dirty="0"/>
              <a:t>диетический </a:t>
            </a:r>
            <a:r>
              <a:rPr lang="ru-RU" sz="3500" b="1" i="1" dirty="0"/>
              <a:t>стол</a:t>
            </a:r>
            <a:r>
              <a:rPr lang="ru-RU" sz="3500" i="1" dirty="0"/>
              <a:t>, мясной </a:t>
            </a:r>
            <a:r>
              <a:rPr lang="ru-RU" sz="3500" b="1" i="1" dirty="0"/>
              <a:t>стол</a:t>
            </a:r>
            <a:r>
              <a:rPr lang="ru-RU" sz="3500" dirty="0"/>
              <a:t>; ЛСВ</a:t>
            </a:r>
            <a:r>
              <a:rPr lang="ru-RU" sz="3500" baseline="-25000" dirty="0"/>
              <a:t>4</a:t>
            </a:r>
            <a:r>
              <a:rPr lang="ru-RU" sz="3500" dirty="0"/>
              <a:t> «отделение в учреждении»: </a:t>
            </a:r>
            <a:r>
              <a:rPr lang="ru-RU" sz="3500" b="1" i="1" dirty="0"/>
              <a:t>стол</a:t>
            </a:r>
            <a:r>
              <a:rPr lang="ru-RU" sz="3500" i="1" dirty="0"/>
              <a:t> заказов, паспортный </a:t>
            </a:r>
            <a:r>
              <a:rPr lang="ru-RU" sz="3500" b="1" i="1" dirty="0" smtClean="0"/>
              <a:t>стол</a:t>
            </a:r>
            <a:endParaRPr lang="ru-RU" sz="35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657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143000"/>
            <a:ext cx="9603275" cy="4323345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3500" i="1" dirty="0"/>
              <a:t>дом</a:t>
            </a:r>
            <a:r>
              <a:rPr lang="ru-RU" sz="3500" dirty="0"/>
              <a:t>: ЛСВ</a:t>
            </a:r>
            <a:r>
              <a:rPr lang="ru-RU" sz="3500" baseline="-25000" dirty="0"/>
              <a:t>1</a:t>
            </a:r>
            <a:r>
              <a:rPr lang="ru-RU" sz="3500" dirty="0"/>
              <a:t> «строение для жилья»: </a:t>
            </a:r>
            <a:r>
              <a:rPr lang="ru-RU" sz="3500" i="1" dirty="0"/>
              <a:t>кирпичный </a:t>
            </a:r>
            <a:r>
              <a:rPr lang="ru-RU" sz="3500" b="1" i="1" dirty="0"/>
              <a:t>дом</a:t>
            </a:r>
            <a:r>
              <a:rPr lang="ru-RU" sz="3500" i="1" dirty="0"/>
              <a:t>, фасад </a:t>
            </a:r>
            <a:r>
              <a:rPr lang="ru-RU" sz="3500" b="1" i="1" dirty="0"/>
              <a:t>дома</a:t>
            </a:r>
            <a:r>
              <a:rPr lang="ru-RU" sz="3500" i="1" dirty="0"/>
              <a:t>, строить </a:t>
            </a:r>
            <a:r>
              <a:rPr lang="ru-RU" sz="3500" b="1" i="1" dirty="0"/>
              <a:t>дом</a:t>
            </a:r>
            <a:r>
              <a:rPr lang="ru-RU" sz="3500" i="1" dirty="0"/>
              <a:t>;</a:t>
            </a:r>
            <a:r>
              <a:rPr lang="ru-RU" sz="3500" dirty="0"/>
              <a:t> ЛСВ</a:t>
            </a:r>
            <a:r>
              <a:rPr lang="ru-RU" sz="3500" baseline="-25000" dirty="0"/>
              <a:t>2</a:t>
            </a:r>
            <a:r>
              <a:rPr lang="ru-RU" sz="3500" dirty="0"/>
              <a:t> «семейный очаг»: </a:t>
            </a:r>
            <a:r>
              <a:rPr lang="ru-RU" sz="3500" i="1" dirty="0"/>
              <a:t>родимый </a:t>
            </a:r>
            <a:r>
              <a:rPr lang="ru-RU" sz="3500" b="1" i="1" dirty="0"/>
              <a:t>дом</a:t>
            </a:r>
            <a:r>
              <a:rPr lang="ru-RU" sz="3500" i="1" dirty="0"/>
              <a:t>, родительский </a:t>
            </a:r>
            <a:r>
              <a:rPr lang="ru-RU" sz="3500" b="1" i="1" dirty="0"/>
              <a:t>дом</a:t>
            </a:r>
            <a:r>
              <a:rPr lang="ru-RU" sz="3500" i="1" dirty="0"/>
              <a:t>; </a:t>
            </a:r>
            <a:r>
              <a:rPr lang="ru-RU" sz="3500" dirty="0"/>
              <a:t>ЛСВ</a:t>
            </a:r>
            <a:r>
              <a:rPr lang="ru-RU" sz="3500" baseline="-25000" dirty="0"/>
              <a:t>3</a:t>
            </a:r>
            <a:r>
              <a:rPr lang="ru-RU" sz="3500" dirty="0"/>
              <a:t> «семья»: </a:t>
            </a:r>
            <a:r>
              <a:rPr lang="ru-RU" sz="3500" i="1" dirty="0"/>
              <a:t>Мы с Петровыми дружим </a:t>
            </a:r>
            <a:r>
              <a:rPr lang="ru-RU" sz="3500" b="1" i="1" dirty="0"/>
              <a:t>домами</a:t>
            </a:r>
            <a:r>
              <a:rPr lang="ru-RU" sz="3500" i="1" dirty="0"/>
              <a:t>; </a:t>
            </a:r>
            <a:r>
              <a:rPr lang="ru-RU" sz="3500" dirty="0"/>
              <a:t>ЛСВ</a:t>
            </a:r>
            <a:r>
              <a:rPr lang="ru-RU" sz="3500" baseline="-25000" dirty="0"/>
              <a:t>4</a:t>
            </a:r>
            <a:r>
              <a:rPr lang="ru-RU" sz="3500" dirty="0"/>
              <a:t> «живущие в доме люди»: </a:t>
            </a:r>
            <a:r>
              <a:rPr lang="ru-RU" sz="3500" i="1" dirty="0"/>
              <a:t>Весь </a:t>
            </a:r>
            <a:r>
              <a:rPr lang="ru-RU" sz="3500" b="1" i="1" dirty="0"/>
              <a:t>дом</a:t>
            </a:r>
            <a:r>
              <a:rPr lang="ru-RU" sz="3500" i="1" dirty="0"/>
              <a:t> заснул, Она подозревала, что о ней судачит весь </a:t>
            </a:r>
            <a:r>
              <a:rPr lang="ru-RU" sz="3500" b="1" i="1" dirty="0"/>
              <a:t>дом</a:t>
            </a:r>
            <a:r>
              <a:rPr lang="ru-RU" sz="3500" dirty="0"/>
              <a:t>; ЛСВ</a:t>
            </a:r>
            <a:r>
              <a:rPr lang="ru-RU" sz="3500" baseline="-25000" dirty="0"/>
              <a:t>5</a:t>
            </a:r>
            <a:r>
              <a:rPr lang="ru-RU" sz="3500" dirty="0"/>
              <a:t> «правящий род, династия»: </a:t>
            </a:r>
            <a:r>
              <a:rPr lang="ru-RU" sz="3500" b="1" i="1" dirty="0"/>
              <a:t>дом</a:t>
            </a:r>
            <a:r>
              <a:rPr lang="ru-RU" sz="3500" i="1" dirty="0"/>
              <a:t> </a:t>
            </a:r>
            <a:r>
              <a:rPr lang="ru-RU" sz="3500" i="1" dirty="0" smtClean="0"/>
              <a:t>Романовых</a:t>
            </a:r>
            <a:endParaRPr lang="ru-RU" sz="35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7621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216152"/>
            <a:ext cx="9603275" cy="4250193"/>
          </a:xfrm>
        </p:spPr>
        <p:txBody>
          <a:bodyPr>
            <a:noAutofit/>
          </a:bodyPr>
          <a:lstStyle/>
          <a:p>
            <a:pPr algn="just"/>
            <a:r>
              <a:rPr lang="ru-RU" sz="2500" i="1" dirty="0"/>
              <a:t>день</a:t>
            </a:r>
            <a:r>
              <a:rPr lang="ru-RU" sz="2500" dirty="0"/>
              <a:t>: ЛСВ</a:t>
            </a:r>
            <a:r>
              <a:rPr lang="ru-RU" sz="2500" baseline="-25000" dirty="0"/>
              <a:t>1 </a:t>
            </a:r>
            <a:r>
              <a:rPr lang="ru-RU" sz="2500" dirty="0"/>
              <a:t>«часть суток от восхода до захода солнца»: </a:t>
            </a:r>
            <a:r>
              <a:rPr lang="ru-RU" sz="2500" i="1" dirty="0"/>
              <a:t>солнечный </a:t>
            </a:r>
            <a:r>
              <a:rPr lang="ru-RU" sz="2500" b="1" i="1" dirty="0"/>
              <a:t>день</a:t>
            </a:r>
            <a:r>
              <a:rPr lang="ru-RU" sz="2500" i="1" dirty="0"/>
              <a:t>, пасмурный </a:t>
            </a:r>
            <a:r>
              <a:rPr lang="ru-RU" sz="2500" b="1" i="1" dirty="0"/>
              <a:t>день</a:t>
            </a:r>
            <a:r>
              <a:rPr lang="ru-RU" sz="2500" i="1" dirty="0"/>
              <a:t>, погожий </a:t>
            </a:r>
            <a:r>
              <a:rPr lang="ru-RU" sz="2500" b="1" i="1" dirty="0"/>
              <a:t>день</a:t>
            </a:r>
            <a:r>
              <a:rPr lang="ru-RU" sz="2500" i="1" dirty="0"/>
              <a:t>, </a:t>
            </a:r>
            <a:r>
              <a:rPr lang="ru-RU" sz="2500" b="1" i="1" dirty="0"/>
              <a:t>день</a:t>
            </a:r>
            <a:r>
              <a:rPr lang="ru-RU" sz="2500" i="1" dirty="0"/>
              <a:t> клонился к вечеру</a:t>
            </a:r>
            <a:r>
              <a:rPr lang="ru-RU" sz="2500" dirty="0"/>
              <a:t>; ЛСВ</a:t>
            </a:r>
            <a:r>
              <a:rPr lang="ru-RU" sz="2500" baseline="-25000" dirty="0"/>
              <a:t>2</a:t>
            </a:r>
            <a:r>
              <a:rPr lang="ru-RU" sz="2500" dirty="0"/>
              <a:t> «сутки» (промежуток времени в 24 часа): </a:t>
            </a:r>
            <a:r>
              <a:rPr lang="ru-RU" sz="2500" i="1" dirty="0"/>
              <a:t>В году 365 </a:t>
            </a:r>
            <a:r>
              <a:rPr lang="ru-RU" sz="2500" b="1" i="1" dirty="0"/>
              <a:t>дней</a:t>
            </a:r>
            <a:r>
              <a:rPr lang="ru-RU" sz="2500" i="1" dirty="0"/>
              <a:t>, Знакомство их произошло несколько </a:t>
            </a:r>
            <a:r>
              <a:rPr lang="ru-RU" sz="2500" b="1" i="1" dirty="0"/>
              <a:t>дней</a:t>
            </a:r>
            <a:r>
              <a:rPr lang="ru-RU" sz="2500" i="1" dirty="0"/>
              <a:t> назад</a:t>
            </a:r>
            <a:r>
              <a:rPr lang="ru-RU" sz="2500" dirty="0"/>
              <a:t>;  ЛСВ</a:t>
            </a:r>
            <a:r>
              <a:rPr lang="ru-RU" sz="2500" baseline="-25000" dirty="0"/>
              <a:t>3</a:t>
            </a:r>
            <a:r>
              <a:rPr lang="ru-RU" sz="2500" dirty="0"/>
              <a:t> «календарная дата» (число месяца или дни, связанные с каким-либо событием): </a:t>
            </a:r>
            <a:r>
              <a:rPr lang="ru-RU" sz="2500" i="1" dirty="0"/>
              <a:t>Международный женский </a:t>
            </a:r>
            <a:r>
              <a:rPr lang="ru-RU" sz="2500" b="1" i="1" dirty="0"/>
              <a:t>день</a:t>
            </a:r>
            <a:r>
              <a:rPr lang="ru-RU" sz="2500" i="1" dirty="0"/>
              <a:t>, </a:t>
            </a:r>
            <a:r>
              <a:rPr lang="ru-RU" sz="2500" b="1" i="1" dirty="0"/>
              <a:t>День</a:t>
            </a:r>
            <a:r>
              <a:rPr lang="ru-RU" sz="2500" i="1" dirty="0"/>
              <a:t> учителя, </a:t>
            </a:r>
            <a:r>
              <a:rPr lang="ru-RU" sz="2500" b="1" i="1" dirty="0"/>
              <a:t>день</a:t>
            </a:r>
            <a:r>
              <a:rPr lang="ru-RU" sz="2500" i="1" dirty="0"/>
              <a:t> рождения</a:t>
            </a:r>
            <a:r>
              <a:rPr lang="ru-RU" sz="2500" dirty="0"/>
              <a:t> и др.; ЛСВ</a:t>
            </a:r>
            <a:r>
              <a:rPr lang="ru-RU" sz="2500" baseline="-25000" dirty="0"/>
              <a:t>4</a:t>
            </a:r>
            <a:r>
              <a:rPr lang="ru-RU" sz="2500" dirty="0"/>
              <a:t> «время, пора, период»: </a:t>
            </a:r>
            <a:r>
              <a:rPr lang="ru-RU" sz="2500" b="1" i="1" dirty="0"/>
              <a:t>дни</a:t>
            </a:r>
            <a:r>
              <a:rPr lang="ru-RU" sz="2500" i="1" dirty="0"/>
              <a:t> юности, до конца </a:t>
            </a:r>
            <a:r>
              <a:rPr lang="ru-RU" sz="2500" b="1" i="1" dirty="0"/>
              <a:t>дней</a:t>
            </a:r>
            <a:r>
              <a:rPr lang="ru-RU" sz="2500" i="1" dirty="0"/>
              <a:t>, закат </a:t>
            </a:r>
            <a:r>
              <a:rPr lang="ru-RU" sz="2500" b="1" i="1" dirty="0" smtClean="0"/>
              <a:t>дней</a:t>
            </a:r>
            <a:endParaRPr lang="ru-RU" sz="2500" dirty="0"/>
          </a:p>
          <a:p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165324360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Галерея</Template>
  <TotalTime>133</TotalTime>
  <Words>859</Words>
  <Application>Microsoft Office PowerPoint</Application>
  <PresentationFormat>Широкоэкранный</PresentationFormat>
  <Paragraphs>24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Gallery</vt:lpstr>
      <vt:lpstr>Лексико-семантические варианты значения слова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Лексико-семантические варианты слов</dc:title>
  <dc:creator>Валентина Валерьевна</dc:creator>
  <cp:lastModifiedBy>Валентина Валерьевна</cp:lastModifiedBy>
  <cp:revision>10</cp:revision>
  <dcterms:created xsi:type="dcterms:W3CDTF">2024-10-15T09:36:37Z</dcterms:created>
  <dcterms:modified xsi:type="dcterms:W3CDTF">2024-10-30T07:12:52Z</dcterms:modified>
</cp:coreProperties>
</file>