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92" r:id="rId25"/>
    <p:sldId id="281" r:id="rId26"/>
    <p:sldId id="282" r:id="rId27"/>
    <p:sldId id="290" r:id="rId28"/>
    <p:sldId id="29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11" d="100"/>
          <a:sy n="111" d="100"/>
        </p:scale>
        <p:origin x="5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10/14/2024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09A90-9F98-EF0E-92F7-E0B9A11172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b="1" dirty="0"/>
              <a:t>Сема как минимальный компонент значения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C2A2C2-0AEE-35DF-A3D5-8EDF3DE2D2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Лектор – </a:t>
            </a:r>
            <a:r>
              <a:rPr lang="ru-RU" dirty="0" err="1"/>
              <a:t>к.филол.н</a:t>
            </a:r>
            <a:r>
              <a:rPr lang="ru-RU" dirty="0"/>
              <a:t>., ст. преп. Епифанова Валентина Валерьевна</a:t>
            </a:r>
          </a:p>
        </p:txBody>
      </p:sp>
    </p:spTree>
    <p:extLst>
      <p:ext uri="{BB962C8B-B14F-4D97-AF65-F5344CB8AC3E}">
        <p14:creationId xmlns:p14="http://schemas.microsoft.com/office/powerpoint/2010/main" val="959108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327652C-F320-89D9-5289-B14DA7AE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417" y="851901"/>
            <a:ext cx="10058400" cy="4050792"/>
          </a:xfrm>
        </p:spPr>
        <p:txBody>
          <a:bodyPr>
            <a:normAutofit/>
          </a:bodyPr>
          <a:lstStyle/>
          <a:p>
            <a:pPr algn="just"/>
            <a:r>
              <a:rPr lang="ru-RU" sz="45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5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</a:t>
            </a:r>
            <a:r>
              <a:rPr lang="ru-RU" sz="45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рототипический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5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сигнификат</a:t>
            </a:r>
            <a:r>
              <a:rPr lang="ru-RU" sz="4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слова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птица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складывается из таких признаков, как 1)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имеет крылья и перья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2)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кладёт яйца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3)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имеет клюв, пару лапок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4)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умеет летать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5)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хищник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6)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домашний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др. 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2736427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1AF6D64-6214-09AC-C865-1E44123F6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36847"/>
            <a:ext cx="10058400" cy="5435353"/>
          </a:xfrm>
        </p:spPr>
        <p:txBody>
          <a:bodyPr>
            <a:normAutofit/>
          </a:bodyPr>
          <a:lstStyle/>
          <a:p>
            <a:pPr algn="just"/>
            <a:r>
              <a:rPr lang="ru-RU" sz="45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П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рагматическое значение слова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представляет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собой информацию об </a:t>
            </a:r>
            <a:r>
              <a:rPr lang="ru-RU" sz="4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условиях употребления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данного слова: об </a:t>
            </a:r>
            <a:r>
              <a:rPr lang="ru-RU" sz="4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отношении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говорящего к денотату, 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 ситуации, об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отношении между говорящим и 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адресатом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о цели общения.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94375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6BA49A-F130-B909-FCC3-651C27D7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94804"/>
            <a:ext cx="10058400" cy="5577396"/>
          </a:xfrm>
        </p:spPr>
        <p:txBody>
          <a:bodyPr>
            <a:normAutofit/>
          </a:bodyPr>
          <a:lstStyle/>
          <a:p>
            <a:pPr algn="just"/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прагматический вид значения входит также так называемая </a:t>
            </a:r>
            <a:r>
              <a:rPr lang="ru-RU" sz="4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«модальная рамка»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(термин А. </a:t>
            </a:r>
            <a:r>
              <a:rPr lang="ru-RU" sz="4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Вежбицкой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в которой «фиксируется оценка предмета сообщения со стороны говорящего или – реже – слушающего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». 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4218383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31CF51-B0DF-7F94-436E-09B360595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07363"/>
            <a:ext cx="10058400" cy="4964837"/>
          </a:xfrm>
        </p:spPr>
        <p:txBody>
          <a:bodyPr>
            <a:normAutofit/>
          </a:bodyPr>
          <a:lstStyle/>
          <a:p>
            <a:pPr algn="just"/>
            <a:r>
              <a:rPr lang="ru-RU" sz="45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Даже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делает </a:t>
            </a:r>
            <a:r>
              <a:rPr lang="en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например,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Даже дети смеялись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 значение = «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делает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P;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другие делают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P»,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модальная рамка = [говорящий не ожидал, что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будет делать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</a:t>
            </a:r>
            <a:r>
              <a:rPr lang="en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»]</a:t>
            </a:r>
            <a:endParaRPr lang="en" sz="4500" dirty="0">
              <a:effectLst/>
            </a:endParaRPr>
          </a:p>
          <a:p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3475926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397FF9C-D0DB-E4C0-3456-3CB457635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136342"/>
            <a:ext cx="10058400" cy="5035858"/>
          </a:xfrm>
        </p:spPr>
        <p:txBody>
          <a:bodyPr>
            <a:normAutofit/>
          </a:bodyPr>
          <a:lstStyle/>
          <a:p>
            <a:r>
              <a:rPr lang="en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X-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делает </a:t>
            </a:r>
            <a:r>
              <a:rPr lang="en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значение = «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делает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P;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другие не делают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P»,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модальная рамка = [говорящий ожидал, что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будет делать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P;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ему бы хотелось, чтобы и другие тоже делали </a:t>
            </a:r>
            <a:r>
              <a:rPr lang="en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P»]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др. 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427699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DF3CE2-CC7F-4CFB-6A94-79974F99E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65320"/>
            <a:ext cx="10058400" cy="5106880"/>
          </a:xfrm>
        </p:spPr>
        <p:txBody>
          <a:bodyPr>
            <a:normAutofit/>
          </a:bodyPr>
          <a:lstStyle/>
          <a:p>
            <a:pPr algn="just"/>
            <a:r>
              <a:rPr lang="ru-RU" sz="45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интаксическое значение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содержит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информацию об отношениях между данным словом и другими словами в составе речевого отрезка.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3384744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81A63E-5717-950C-CADE-E916EFCF6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36847"/>
            <a:ext cx="10058400" cy="5435353"/>
          </a:xfrm>
        </p:spPr>
        <p:txBody>
          <a:bodyPr>
            <a:normAutofit/>
          </a:bodyPr>
          <a:lstStyle/>
          <a:p>
            <a:pPr algn="just"/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содержательной точки зрения значение слова представляет собой определённую комбинацию минимальных компонентов значения, именуемых </a:t>
            </a:r>
            <a:r>
              <a:rPr lang="ru-RU" sz="4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семами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147013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88054D3-3617-715B-FA8F-83C8B50F0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896645"/>
            <a:ext cx="10058400" cy="527555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подмножество: 1 свойство мужского пола, 2 свойство женского пола; </a:t>
            </a:r>
            <a:endParaRPr lang="ru-RU" dirty="0">
              <a:effectLst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II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подмножество 1. </a:t>
            </a:r>
            <a:r>
              <a:rPr lang="e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войство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родителя, 2. </a:t>
            </a:r>
            <a:r>
              <a:rPr lang="e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войство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рожденного; </a:t>
            </a:r>
            <a:endParaRPr lang="ru-RU" dirty="0">
              <a:effectLst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III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подмножество: 1. свойство родителя/ рождённого по линии прямого родства; 2. свойство родителя/ рождённого по линии косвенного родства; </a:t>
            </a:r>
            <a:endParaRPr lang="ru-RU" dirty="0">
              <a:effectLst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IV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подмножество: 1. свойство кровного родителя/ кровно рождённого; 2. свойство юридического родителя/ юридического рождённого; 3. свойство родителя/ рождённого по брачной связи одного из родителей; 4. свойство родителя/ рождённого по брачной связи рождённого мужского пола; 5. свойство родителя/ рождённого по брачной связи рождённого женского пола;</a:t>
            </a:r>
            <a:endParaRPr lang="ru-RU" dirty="0">
              <a:effectLst/>
            </a:endParaRPr>
          </a:p>
          <a:p>
            <a:r>
              <a:rPr lang="e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подмножество: 1. свойство родителя/ рождённого в первом поколении; 2.  свойство родителя/ рождённого во втором поколении; 3. свойство родителя/ рождённого в третьем поколении (пример из []). Как видим, подмножества признаков уникальны, не пересекаются друг с другом.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511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F2DEEFB-2715-8991-9BA1-D8BC8297F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118586"/>
            <a:ext cx="10058400" cy="505361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21111 – 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мать</a:t>
            </a:r>
            <a:endParaRPr lang="ru-RU" sz="5000" dirty="0">
              <a:effectLst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11211 – 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дядя</a:t>
            </a:r>
            <a:endParaRPr lang="ru-RU" sz="5000" dirty="0">
              <a:effectLst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22112 – 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внучка</a:t>
            </a:r>
            <a:endParaRPr lang="ru-RU" sz="5000" dirty="0">
              <a:effectLst/>
            </a:endParaRPr>
          </a:p>
          <a:p>
            <a:r>
              <a:rPr lang="ru-RU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11113 – </a:t>
            </a:r>
            <a:r>
              <a:rPr lang="ru-RU" sz="5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прадед 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1368171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F3A4BCA-906A-F62F-FE0E-13602F5F9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656948"/>
            <a:ext cx="10058400" cy="5515252"/>
          </a:xfrm>
        </p:spPr>
        <p:txBody>
          <a:bodyPr>
            <a:noAutofit/>
          </a:bodyPr>
          <a:lstStyle/>
          <a:p>
            <a:pPr algn="just"/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мужчина = человек + самец +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взрослый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ru-RU" sz="35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женщина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человек + самка +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взрослая</a:t>
            </a: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девочка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человек + самка +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невзрослая</a:t>
            </a: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мальчик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человек + самец +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невзрослый</a:t>
            </a: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жеребец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лошадь +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самец</a:t>
            </a: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кобыла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лошадь +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самка</a:t>
            </a:r>
          </a:p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жеребёнок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лошадь + самец/ самка +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невзрослый</a:t>
            </a:r>
            <a:r>
              <a:rPr lang="en-US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невзрослая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26969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43291A-631A-2B50-0F47-D7790F666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1. Типы информации, содержащейся в значении слова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79032D-C904-8B71-AED5-FB84F7ABA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49120"/>
            <a:ext cx="10058400" cy="4323080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Денотативное значение слова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это информация о внеязыковой действительности, т.е. о тех объектах, которые названы тем или иным словом. Под термином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денотат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понимается </a:t>
            </a:r>
            <a:r>
              <a:rPr lang="ru-RU" sz="4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множество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всех </a:t>
            </a:r>
            <a:r>
              <a:rPr lang="ru-RU" sz="4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объектов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реального или вымышленного мира, которые называются данным словом.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54418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9DA0F6-B074-C4B9-8D99-0E2B4D702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05" y="502831"/>
            <a:ext cx="10058400" cy="1609344"/>
          </a:xfrm>
        </p:spPr>
        <p:txBody>
          <a:bodyPr/>
          <a:lstStyle/>
          <a:p>
            <a:pPr algn="ctr"/>
            <a:r>
              <a:rPr lang="ru-RU" b="1" dirty="0"/>
              <a:t>Типы сем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74DBD7-B592-8175-8713-846BAA821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31146"/>
            <a:ext cx="10058400" cy="4441054"/>
          </a:xfrm>
        </p:spPr>
        <p:txBody>
          <a:bodyPr>
            <a:noAutofit/>
          </a:bodyPr>
          <a:lstStyle/>
          <a:p>
            <a:pPr algn="just"/>
            <a:r>
              <a:rPr lang="ru-RU" sz="3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</a:t>
            </a:r>
            <a:r>
              <a:rPr lang="ru-RU" sz="35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архисема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(другие названия – 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гиперсема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родовая сема, </a:t>
            </a:r>
            <a:r>
              <a:rPr lang="ru-RU" sz="3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интегральная сема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обозначающая класс объектов: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бык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корова, овца, медведь, лиса, волк, слон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имеют 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архисему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«животное», слова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стол, стул, табурет, диван, кровать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архисему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«мебель», слова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жёлтый, зелёный, голубой, белый, красный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архисему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«цвет», глаголы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идти, ехать, плыть, лететь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архисему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«передвигаться» и др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sz="3500" dirty="0">
              <a:effectLst/>
            </a:endParaRPr>
          </a:p>
          <a:p>
            <a:pPr algn="just"/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2545226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5B1A72-8E0B-688C-8419-58337D7CB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162975"/>
            <a:ext cx="10058400" cy="5009225"/>
          </a:xfrm>
        </p:spPr>
        <p:txBody>
          <a:bodyPr>
            <a:normAutofit/>
          </a:bodyPr>
          <a:lstStyle/>
          <a:p>
            <a:pPr algn="just"/>
            <a:r>
              <a:rPr lang="ru-RU" sz="29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</a:t>
            </a:r>
            <a:r>
              <a:rPr lang="ru-RU" sz="29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гипосема</a:t>
            </a:r>
            <a:r>
              <a:rPr lang="ru-RU" sz="29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(другие названия – видовая сема, </a:t>
            </a:r>
            <a:r>
              <a:rPr lang="ru-RU" sz="2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дифференциальная сема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различительная сема), обозначающая дифференциальные, т.е. различительные, признаки объектов одного и того же класса: например, </a:t>
            </a:r>
            <a:r>
              <a:rPr lang="ru-RU" sz="2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стакан 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«стеклянный», «цилиндрический», «без ручки»;</a:t>
            </a:r>
            <a:r>
              <a:rPr lang="ru-RU" sz="2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кружка 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«цилиндрический», «с ручкой»;</a:t>
            </a:r>
            <a:r>
              <a:rPr lang="ru-RU" sz="2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бокал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«цилиндрический», «с ножкой» и т.д. при наличии у всех перечисленных слов </a:t>
            </a:r>
            <a:r>
              <a:rPr lang="ru-RU" sz="2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архисемы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«сосуд»; </a:t>
            </a:r>
            <a:r>
              <a:rPr lang="ru-RU" sz="2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 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«для жилья», «для человека»; </a:t>
            </a:r>
            <a:r>
              <a:rPr lang="ru-RU" sz="2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амбар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«для хранения», «для зерна», «для припасов», «для вещей», «для товаров»; </a:t>
            </a:r>
            <a:r>
              <a:rPr lang="ru-RU" sz="2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коровник 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  «для содержания» «для крупного рогатого скота» при наличии у всех перечисленных слов </a:t>
            </a:r>
            <a:r>
              <a:rPr lang="ru-RU" sz="2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архисемы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«строение» и др.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126266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38A51BF-C8F6-369F-5685-B049794DF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81235"/>
            <a:ext cx="10058400" cy="5390965"/>
          </a:xfrm>
        </p:spPr>
        <p:txBody>
          <a:bodyPr/>
          <a:lstStyle/>
          <a:p>
            <a:pPr algn="just"/>
            <a:r>
              <a:rPr lang="ru-RU" sz="3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коннотативные </a:t>
            </a:r>
            <a:r>
              <a:rPr lang="ru-RU" sz="3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семы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выражающие дополнительные стилистические, эмоциональные и оценочные значения (например, слово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хлеб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имеет в русском языке коннотативную сему «</a:t>
            </a:r>
            <a:r>
              <a:rPr lang="ru-RU" sz="3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необходимое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средство питания», которая реализуется во фразеологизмах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зарабатывать на хлеб, отбирать хлеб, хлеб насущный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связана с характеристикой хлеба как важнейшего продукта питания человека в русской культуре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ru-RU" sz="350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959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2C47B88-FA86-F938-E999-A4528F8AC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74198"/>
            <a:ext cx="10058400" cy="5098002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4) потенциальные 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семы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проявляющиеся в конкретном тексте: например, у слова 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ребёнок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разных контекстах могут быть такие потенциальные семы, как «беззаботность», «несмышленость», «неопытность», «наивность», «капризность» и др</a:t>
            </a:r>
            <a:r>
              <a:rPr lang="ru-RU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471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1056443"/>
            <a:ext cx="10058400" cy="5115757"/>
          </a:xfrm>
        </p:spPr>
        <p:txBody>
          <a:bodyPr/>
          <a:lstStyle/>
          <a:p>
            <a:pPr algn="just"/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ср. </a:t>
            </a:r>
            <a:r>
              <a:rPr lang="ru-RU" sz="3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 моей позиции пожилого человека, ветерана войны, вы просто </a:t>
            </a:r>
            <a:r>
              <a:rPr lang="ru-RU" sz="3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ребёнок</a:t>
            </a:r>
            <a:r>
              <a:rPr lang="ru-RU" sz="3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И суждения ваши ребяческие. Думаю, вам не приходилось переживать серьёзных горестей».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(И.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Грекова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Перелом) (потенциальная сема «неопытность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»);</a:t>
            </a:r>
            <a:r>
              <a:rPr lang="ru-RU" sz="3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3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Как глаза у него заблестели, когда она внесла печенье! </a:t>
            </a:r>
            <a:r>
              <a:rPr lang="ru-RU" sz="3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Сущий</a:t>
            </a:r>
            <a:r>
              <a:rPr lang="ru-RU" sz="3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ребенок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!» (Виктор Доценко. Срок для Бешеного) (потенциальная сема «искренняя радость»);</a:t>
            </a:r>
            <a:r>
              <a:rPr lang="ru-RU" sz="3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«Он чувствует себя ужасно плохо и выдумывает все болезни, не исключая, кажется, женских. Он просто </a:t>
            </a:r>
            <a:r>
              <a:rPr lang="ru-RU" sz="3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ребенок»</a:t>
            </a:r>
            <a:r>
              <a:rPr lang="ru-RU" sz="3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(Эмма Герштейн. Мандельштам в Воронеже (по письмам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С.Б.Рудакова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) (потенциальная сема «капризность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»)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875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56E47A0-EA59-6C54-4A77-6CDB88229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843379"/>
            <a:ext cx="10058400" cy="5328821"/>
          </a:xfrm>
        </p:spPr>
        <p:txBody>
          <a:bodyPr>
            <a:normAutofit/>
          </a:bodyPr>
          <a:lstStyle/>
          <a:p>
            <a:pPr algn="just"/>
            <a:r>
              <a:rPr lang="ru-RU" sz="3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5) вероятностные семы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обнаруживаются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конкретных текстах при индивидуальных (авторских) сочетаниях слов или неологизмах: например,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вспомнил девушек в домах многоэтажных, И женщин с этою </a:t>
            </a:r>
            <a:r>
              <a:rPr lang="ru-RU" sz="35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озёрностью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глазах…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(Игорь Северянин. Соблазны влаги, 1928), вероятностные семы слова «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озёрность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~ «тайна, загадка», «глубина».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649357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D8397C-4007-2153-E960-A254F7D9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896645"/>
            <a:ext cx="10058400" cy="5275555"/>
          </a:xfrm>
        </p:spPr>
        <p:txBody>
          <a:bodyPr>
            <a:normAutofit/>
          </a:bodyPr>
          <a:lstStyle/>
          <a:p>
            <a:pPr algn="just"/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семы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слова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(«строение для жилья человека»):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«строение» (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архисема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2) «для жилья» (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гипосема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3) «человека» (</a:t>
            </a:r>
            <a:r>
              <a:rPr lang="ru-RU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гипосема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 </a:t>
            </a:r>
            <a:endParaRPr lang="ru-RU" sz="350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семы 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слова </a:t>
            </a:r>
            <a:r>
              <a:rPr lang="ru-RU" sz="3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хлеб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(«пищевой продукт, выпекаемый из муки»): 1) «продукт» (</a:t>
            </a:r>
            <a:r>
              <a:rPr lang="ru-RU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архисема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); 2) «пищевой» (</a:t>
            </a:r>
            <a:r>
              <a:rPr lang="ru-RU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гипосема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), 3) «выпекаемый» (</a:t>
            </a:r>
            <a:r>
              <a:rPr lang="ru-RU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гипосема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), 4) «из муки» (</a:t>
            </a:r>
            <a:r>
              <a:rPr lang="ru-RU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гипосема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ru-RU" sz="3500" dirty="0"/>
          </a:p>
          <a:p>
            <a:endParaRPr lang="ru-RU" sz="3500" dirty="0"/>
          </a:p>
          <a:p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484068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CAE0D37-CAA0-2925-174B-D08A2686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81235"/>
            <a:ext cx="10058400" cy="5390965"/>
          </a:xfrm>
        </p:spPr>
        <p:txBody>
          <a:bodyPr>
            <a:normAutofit/>
          </a:bodyPr>
          <a:lstStyle/>
          <a:p>
            <a:pPr algn="just"/>
            <a:r>
              <a:rPr lang="ru-RU" sz="4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емема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</a:t>
            </a:r>
            <a:r>
              <a:rPr lang="ru-RU" sz="4500" i="1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строение для жилья человека, семьи 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Wingdings" pitchFamily="2" charset="2"/>
              </a:rPr>
              <a:t>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семема </a:t>
            </a:r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</a:t>
            </a:r>
            <a:r>
              <a:rPr lang="ru-RU" sz="4500" i="1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живущие вместе родственники, семья 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Wingdings" pitchFamily="2" charset="2"/>
              </a:rPr>
              <a:t>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семема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</a:t>
            </a:r>
            <a:r>
              <a:rPr lang="ru-RU" sz="4500" i="1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связанные родственными узами несколько поколений, род 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Wingdings" pitchFamily="2" charset="2"/>
              </a:rPr>
              <a:t>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семема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</a:t>
            </a:r>
            <a:r>
              <a:rPr lang="ru-RU" sz="4500" i="1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–правящий род династия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11453019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24D78F-BA0D-F011-88A3-E1E5D8A7F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Ответьте на вопросы после </a:t>
            </a:r>
            <a:r>
              <a:rPr lang="ru-RU" dirty="0" smtClean="0"/>
              <a:t>лекции 3: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9E3965-F668-E163-DBBB-63C5D7A15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3500" dirty="0"/>
              <a:t>1) Какие виды значений слов выделяются в зависимости от содержащейся в них информации?</a:t>
            </a:r>
          </a:p>
          <a:p>
            <a:pPr algn="just"/>
            <a:r>
              <a:rPr lang="ru-RU" sz="3500" dirty="0"/>
              <a:t>2) Дайте определение </a:t>
            </a:r>
            <a:r>
              <a:rPr lang="ru-RU" sz="3500" dirty="0" smtClean="0"/>
              <a:t>семы. Какие типы сем существуют? </a:t>
            </a:r>
            <a:endParaRPr lang="ru-RU" sz="3500" dirty="0"/>
          </a:p>
          <a:p>
            <a:pPr algn="just"/>
            <a:r>
              <a:rPr lang="ru-RU" sz="3500" dirty="0"/>
              <a:t>3) С использованием словарей найдите семемы </a:t>
            </a:r>
            <a:r>
              <a:rPr lang="ru-RU" sz="3500" dirty="0" smtClean="0"/>
              <a:t>(лексико-семантические варианты) следующих </a:t>
            </a:r>
            <a:r>
              <a:rPr lang="ru-RU" sz="3500" dirty="0"/>
              <a:t>слов: </a:t>
            </a:r>
            <a:r>
              <a:rPr lang="ru-RU" sz="3500" i="1" dirty="0"/>
              <a:t>дом, </a:t>
            </a:r>
            <a:r>
              <a:rPr lang="ru-RU" sz="3500" i="1" dirty="0" smtClean="0"/>
              <a:t>солнце</a:t>
            </a:r>
            <a:r>
              <a:rPr lang="ru-RU" sz="3500" i="1" dirty="0"/>
              <a:t>, стол, </a:t>
            </a:r>
            <a:r>
              <a:rPr lang="ru-RU" sz="3500" i="1" dirty="0" smtClean="0"/>
              <a:t>перемена</a:t>
            </a:r>
            <a:r>
              <a:rPr lang="ru-RU" sz="3500" i="1" dirty="0"/>
              <a:t>, </a:t>
            </a:r>
            <a:r>
              <a:rPr lang="ru-RU" sz="3500" i="1" dirty="0" smtClean="0"/>
              <a:t>жизнь (2); </a:t>
            </a:r>
            <a:r>
              <a:rPr lang="ru-RU" sz="3500" i="1" dirty="0"/>
              <a:t>высокий, глубокий, </a:t>
            </a:r>
            <a:r>
              <a:rPr lang="ru-RU" sz="3500" i="1" dirty="0" smtClean="0"/>
              <a:t>тонкий, живой (1).</a:t>
            </a:r>
            <a:endParaRPr lang="ru-RU" sz="3500" i="1" dirty="0"/>
          </a:p>
        </p:txBody>
      </p:sp>
    </p:spTree>
    <p:extLst>
      <p:ext uri="{BB962C8B-B14F-4D97-AF65-F5344CB8AC3E}">
        <p14:creationId xmlns:p14="http://schemas.microsoft.com/office/powerpoint/2010/main" val="308473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4132C3-466A-D445-62DC-2FD46B483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51470"/>
            <a:ext cx="10058400" cy="5220730"/>
          </a:xfrm>
        </p:spPr>
        <p:txBody>
          <a:bodyPr>
            <a:normAutofit/>
          </a:bodyPr>
          <a:lstStyle/>
          <a:p>
            <a:endParaRPr lang="ru-RU" sz="4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</a:t>
            </a:r>
            <a:r>
              <a:rPr lang="ru-RU" sz="4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рототипический</a:t>
            </a:r>
            <a:r>
              <a:rPr lang="ru-RU" sz="4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денотат 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представляет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собой 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типичный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эталонный представитель класса или категории сущностей, обозначаемых данным 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словом.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1988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6E190C-D85C-D19D-432B-CD9C69562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27969"/>
            <a:ext cx="10058400" cy="5444231"/>
          </a:xfrm>
        </p:spPr>
        <p:txBody>
          <a:bodyPr>
            <a:normAutofit/>
          </a:bodyPr>
          <a:lstStyle/>
          <a:p>
            <a:pPr algn="just"/>
            <a:endParaRPr lang="ru-RU" sz="45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Референт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это конкретный предмет или ситуация в реальном или вымышленном мире, которые имеет в виду говорящий при употреблении того или иного слова в речи. 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2244290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4DADF3-8EAF-63B2-57ED-62325D4E5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656948"/>
            <a:ext cx="10058400" cy="5515252"/>
          </a:xfrm>
        </p:spPr>
        <p:txBody>
          <a:bodyPr>
            <a:normAutofit/>
          </a:bodyPr>
          <a:lstStyle/>
          <a:p>
            <a:pPr algn="just"/>
            <a:r>
              <a:rPr lang="ru-RU" sz="45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lang="ru-RU" sz="45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игнификативное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значение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(или «собственно семантическое» значение) 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информация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 тех </a:t>
            </a:r>
            <a:r>
              <a:rPr lang="ru-RU" sz="4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отличительных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45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главных свойствах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предметов или ситуаций, на основании которых они объединены в один класс и противопоставлены членам других классов. 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38558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718135-9532-715C-55A6-A9D35A98D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56443"/>
            <a:ext cx="10058400" cy="5115757"/>
          </a:xfrm>
        </p:spPr>
        <p:txBody>
          <a:bodyPr>
            <a:normAutofit/>
          </a:bodyPr>
          <a:lstStyle/>
          <a:p>
            <a:pPr algn="just"/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стол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предмет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мебели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виде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широкой горизонтальной пластины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опорах,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ножках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sz="4500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стул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предмет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мебели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сиденье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ножках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со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спинкой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одного </a:t>
            </a:r>
            <a:r>
              <a:rPr lang="ru-RU" sz="45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человека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1429428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05D8E1-E038-9A5B-5A26-F453B7191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85421"/>
            <a:ext cx="10058400" cy="5186779"/>
          </a:xfrm>
        </p:spPr>
        <p:txBody>
          <a:bodyPr>
            <a:normAutofit/>
          </a:bodyPr>
          <a:lstStyle/>
          <a:p>
            <a:pPr algn="just"/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гвоздь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заострённый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стержень, обычно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железный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со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шляпкой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тупом конце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sz="4500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болт 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 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металлический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стержень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 резьбой</a:t>
            </a:r>
            <a:r>
              <a:rPr lang="ru-RU" sz="4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4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навинчивания </a:t>
            </a:r>
            <a:r>
              <a:rPr lang="ru-RU" sz="4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гайки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22598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87B9CD-FDAB-56F9-A7E5-B760B3E3B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136" y="798990"/>
            <a:ext cx="10058400" cy="4740676"/>
          </a:xfrm>
        </p:spPr>
        <p:txBody>
          <a:bodyPr>
            <a:noAutofit/>
          </a:bodyPr>
          <a:lstStyle/>
          <a:p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птица – покрытое 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перьями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пухом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позвоночное животное 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 крыльями, двумя конечностями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</a:t>
            </a: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клювом</a:t>
            </a:r>
            <a:r>
              <a:rPr lang="ru-RU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ястреб 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хищная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птица с 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коротким крючковатым клювом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острыми загнутыми когтями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короткими закруглёнными крыльями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длинным </a:t>
            </a: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хвостом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17374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4D0C31D-9220-AA98-5D2C-BE00CB15B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27969"/>
            <a:ext cx="10058400" cy="5444231"/>
          </a:xfrm>
        </p:spPr>
        <p:txBody>
          <a:bodyPr>
            <a:normAutofit lnSpcReduction="10000"/>
          </a:bodyPr>
          <a:lstStyle/>
          <a:p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крот –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насекомоядное млекопитающее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живущее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 землёй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 приспособленными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рытья земли лапами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передних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ног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</a:p>
          <a:p>
            <a:r>
              <a:rPr lang="en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Maulwurf</a:t>
            </a:r>
            <a:r>
              <a:rPr lang="en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der - </a:t>
            </a:r>
            <a:r>
              <a:rPr lang="en" sz="3500" i="1" dirty="0">
                <a:effectLst/>
                <a:latin typeface="Times New Roman" panose="02020603050405020304" pitchFamily="18" charset="0"/>
              </a:rPr>
              <a:t>unter der Erde lebendes, Insekten und Regenwürmer fressendes Tier mit kurzhaarigem, dichtem Fell, kleinen Augen und kurzen Beinen, von denen die vorderen zwei zum Graben ausgebildet sind (</a:t>
            </a:r>
            <a:r>
              <a:rPr lang="ru-RU" sz="3500" i="1" dirty="0">
                <a:effectLst/>
                <a:latin typeface="Times New Roman" panose="02020603050405020304" pitchFamily="18" charset="0"/>
              </a:rPr>
              <a:t>животное, живущее </a:t>
            </a:r>
            <a:r>
              <a:rPr lang="ru-RU" sz="3500" b="1" i="1" dirty="0">
                <a:effectLst/>
                <a:latin typeface="Times New Roman" panose="02020603050405020304" pitchFamily="18" charset="0"/>
              </a:rPr>
              <a:t>под землёй</a:t>
            </a:r>
            <a:r>
              <a:rPr lang="ru-RU" sz="3500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питающееся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насекомыми и дождевыми червями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коротким толстым мехом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маленькими глазами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</a:t>
            </a:r>
            <a:r>
              <a:rPr lang="ru-RU" sz="3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короткими </a:t>
            </a:r>
            <a:r>
              <a:rPr lang="ru-RU" sz="35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лапами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300821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195</TotalTime>
  <Words>1177</Words>
  <Application>Microsoft Office PowerPoint</Application>
  <PresentationFormat>Широкоэкранный</PresentationFormat>
  <Paragraphs>54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Calibri</vt:lpstr>
      <vt:lpstr>Cambria</vt:lpstr>
      <vt:lpstr>Rockwell</vt:lpstr>
      <vt:lpstr>Rockwell Condensed</vt:lpstr>
      <vt:lpstr>Rockwell Extra Bold</vt:lpstr>
      <vt:lpstr>Times New Roman</vt:lpstr>
      <vt:lpstr>Wingdings</vt:lpstr>
      <vt:lpstr>Дерево</vt:lpstr>
      <vt:lpstr>Сема как минимальный компонент значения</vt:lpstr>
      <vt:lpstr>1. Типы информации, содержащейся в значении слова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Типы сем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Ответьте на вопросы после лекции 3: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Сема как минимальный компонент значения</dc:title>
  <dc:creator>Microsoft Office User</dc:creator>
  <cp:lastModifiedBy>Валентина Валерьевна</cp:lastModifiedBy>
  <cp:revision>8</cp:revision>
  <dcterms:created xsi:type="dcterms:W3CDTF">2024-10-07T07:37:31Z</dcterms:created>
  <dcterms:modified xsi:type="dcterms:W3CDTF">2024-10-14T13:05:19Z</dcterms:modified>
</cp:coreProperties>
</file>