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notesMasterIdLst>
    <p:notesMasterId r:id="rId29"/>
  </p:notesMasterIdLst>
  <p:sldIdLst>
    <p:sldId id="279" r:id="rId2"/>
    <p:sldId id="286" r:id="rId3"/>
    <p:sldId id="318" r:id="rId4"/>
    <p:sldId id="319" r:id="rId5"/>
    <p:sldId id="301" r:id="rId6"/>
    <p:sldId id="303" r:id="rId7"/>
    <p:sldId id="302" r:id="rId8"/>
    <p:sldId id="309" r:id="rId9"/>
    <p:sldId id="293" r:id="rId10"/>
    <p:sldId id="310" r:id="rId11"/>
    <p:sldId id="314" r:id="rId12"/>
    <p:sldId id="298" r:id="rId13"/>
    <p:sldId id="320" r:id="rId14"/>
    <p:sldId id="321" r:id="rId15"/>
    <p:sldId id="322" r:id="rId16"/>
    <p:sldId id="296" r:id="rId17"/>
    <p:sldId id="297" r:id="rId18"/>
    <p:sldId id="289" r:id="rId19"/>
    <p:sldId id="287" r:id="rId20"/>
    <p:sldId id="307" r:id="rId21"/>
    <p:sldId id="305" r:id="rId22"/>
    <p:sldId id="316" r:id="rId23"/>
    <p:sldId id="294" r:id="rId24"/>
    <p:sldId id="317" r:id="rId25"/>
    <p:sldId id="295" r:id="rId26"/>
    <p:sldId id="299" r:id="rId27"/>
    <p:sldId id="28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405"/>
  </p:normalViewPr>
  <p:slideViewPr>
    <p:cSldViewPr snapToGrid="0">
      <p:cViewPr varScale="1">
        <p:scale>
          <a:sx n="107" d="100"/>
          <a:sy n="107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6533D-323E-D04D-B0E7-0BFBE77C66F7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B7B40-F9D4-D548-9B4D-775BCB383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5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2E022-FB49-A24B-B87A-A1EB383262A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89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73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24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59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85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90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7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97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9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2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94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98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70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DEADA5-A8E6-F59B-793D-CD6623F2B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109" y="609600"/>
            <a:ext cx="9744444" cy="3006436"/>
          </a:xfrm>
        </p:spPr>
        <p:txBody>
          <a:bodyPr>
            <a:normAutofit/>
          </a:bodyPr>
          <a:lstStyle/>
          <a:p>
            <a:r>
              <a:rPr lang="ru-RU" sz="4400" b="1" dirty="0"/>
              <a:t>Компонентный анализ и усовершенствование толкований слов </a:t>
            </a:r>
            <a:endParaRPr lang="ru-RU" sz="4267" b="1" dirty="0">
              <a:solidFill>
                <a:srgbClr val="D1FF10"/>
              </a:solidFill>
              <a:latin typeface="Formular" panose="02000000000000000000" pitchFamily="2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898DAB-1F5D-0D5E-7415-3DAFD1BF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9637" y="6356351"/>
            <a:ext cx="331439" cy="365125"/>
          </a:xfrm>
        </p:spPr>
        <p:txBody>
          <a:bodyPr/>
          <a:lstStyle/>
          <a:p>
            <a:fld id="{65249CBA-7707-644B-B2B0-09A3B0557845}" type="slidenum">
              <a:rPr lang="ru-RU" smtClean="0">
                <a:solidFill>
                  <a:schemeClr val="bg1"/>
                </a:solidFill>
                <a:latin typeface="FORMULAR-MEDIUM" panose="02000000000000000000" pitchFamily="2" charset="0"/>
              </a:rPr>
              <a:t>1</a:t>
            </a:fld>
            <a:endParaRPr lang="ru-RU">
              <a:solidFill>
                <a:schemeClr val="bg1"/>
              </a:solidFill>
              <a:latin typeface="FORMULAR-MEDIUM" panose="02000000000000000000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98C73AE-EC1C-F51A-4876-ECB123EB31CA}"/>
              </a:ext>
            </a:extLst>
          </p:cNvPr>
          <p:cNvCxnSpPr/>
          <p:nvPr/>
        </p:nvCxnSpPr>
        <p:spPr>
          <a:xfrm>
            <a:off x="622521" y="3512585"/>
            <a:ext cx="112740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094B2E88-0277-F296-AF78-0DAB3EA98DAB}"/>
              </a:ext>
            </a:extLst>
          </p:cNvPr>
          <p:cNvSpPr txBox="1">
            <a:spLocks/>
          </p:cNvSpPr>
          <p:nvPr/>
        </p:nvSpPr>
        <p:spPr>
          <a:xfrm>
            <a:off x="484095" y="3699621"/>
            <a:ext cx="11412506" cy="18405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  <a:p>
            <a:r>
              <a:rPr lang="ru-RU" sz="2500" b="1" dirty="0" smtClean="0"/>
              <a:t>Лектор - к. </a:t>
            </a:r>
            <a:r>
              <a:rPr lang="ru-RU" sz="2500" b="1" dirty="0" err="1" smtClean="0"/>
              <a:t>филол</a:t>
            </a:r>
            <a:r>
              <a:rPr lang="ru-RU" sz="2500" b="1" dirty="0" smtClean="0"/>
              <a:t>. н</a:t>
            </a:r>
            <a:r>
              <a:rPr lang="ru-RU" sz="2500" b="1" dirty="0"/>
              <a:t>., </a:t>
            </a:r>
            <a:endParaRPr lang="ru-RU" sz="2500" b="1" dirty="0" smtClean="0"/>
          </a:p>
          <a:p>
            <a:r>
              <a:rPr lang="ru-RU" sz="2000" b="1" dirty="0" smtClean="0"/>
              <a:t>ст</a:t>
            </a:r>
            <a:r>
              <a:rPr lang="ru-RU" sz="2000" b="1" dirty="0"/>
              <a:t>. преподаватель </a:t>
            </a:r>
            <a:r>
              <a:rPr lang="ru-RU" sz="2000" b="1" dirty="0" smtClean="0"/>
              <a:t>кафедры сопоставительного изучения языков</a:t>
            </a:r>
            <a:endParaRPr lang="ru-RU" sz="2000" b="1" dirty="0"/>
          </a:p>
          <a:p>
            <a:r>
              <a:rPr lang="ru-RU" sz="2800" b="1" dirty="0"/>
              <a:t>Епифанова Валентина </a:t>
            </a:r>
            <a:r>
              <a:rPr lang="ru-RU" sz="2800" b="1" dirty="0" err="1"/>
              <a:t>ВАлерьевна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9454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506507E-85B6-5EEC-8908-4EC506BC0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508000"/>
            <a:ext cx="10927079" cy="5283201"/>
          </a:xfrm>
        </p:spPr>
        <p:txBody>
          <a:bodyPr>
            <a:noAutofit/>
          </a:bodyPr>
          <a:lstStyle/>
          <a:p>
            <a:pPr algn="just"/>
            <a:r>
              <a:rPr lang="ru-RU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«вращаться», «вертеться», «кружить(</a:t>
            </a:r>
            <a:r>
              <a:rPr lang="ru-RU" sz="3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ся</a:t>
            </a:r>
            <a:r>
              <a:rPr lang="ru-RU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)», «крутиться»</a:t>
            </a:r>
            <a:endParaRPr lang="ru-RU" sz="3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обязательность точного круга или овала при перемещении (</a:t>
            </a:r>
            <a:r>
              <a:rPr lang="ru-RU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вращаться</a:t>
            </a: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); </a:t>
            </a:r>
          </a:p>
          <a:p>
            <a:pPr algn="just"/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наличие какого-либо объекта, вокруг которого перемещается данный объект (обычно для </a:t>
            </a:r>
            <a:r>
              <a:rPr lang="ru-RU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вращаться</a:t>
            </a: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); </a:t>
            </a:r>
          </a:p>
          <a:p>
            <a:pPr algn="just"/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скорость и равномерность (любая скорость для </a:t>
            </a:r>
            <a:r>
              <a:rPr lang="ru-RU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вращаться</a:t>
            </a: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как правило, большая для </a:t>
            </a:r>
            <a:r>
              <a:rPr lang="ru-RU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вертеться</a:t>
            </a: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небольшая для </a:t>
            </a:r>
            <a:r>
              <a:rPr lang="ru-RU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кружить</a:t>
            </a: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068827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1219200"/>
            <a:ext cx="9603275" cy="4247145"/>
          </a:xfrm>
        </p:spPr>
        <p:txBody>
          <a:bodyPr/>
          <a:lstStyle/>
          <a:p>
            <a:pPr algn="just"/>
            <a:r>
              <a:rPr lang="ru-RU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вращаться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 и, особенно, </a:t>
            </a:r>
            <a:r>
              <a:rPr lang="ru-RU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кружить 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предполагают равномерность движения или перемещения);</a:t>
            </a:r>
          </a:p>
          <a:p>
            <a:pPr algn="just"/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 4) пространство, в котором происходит перемещение (</a:t>
            </a:r>
            <a:r>
              <a:rPr lang="ru-RU" sz="3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кружить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 обычен для обозначения перемещения в большом пространстве, например, в воздухе)» и т.д. </a:t>
            </a:r>
            <a:endParaRPr lang="ru-RU" sz="3000" dirty="0"/>
          </a:p>
          <a:p>
            <a:endParaRPr lang="ru-RU" sz="3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246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8D49709-2838-B427-9FF7-F62D3FD01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609600"/>
            <a:ext cx="10987390" cy="5181602"/>
          </a:xfrm>
        </p:spPr>
        <p:txBody>
          <a:bodyPr>
            <a:normAutofit/>
          </a:bodyPr>
          <a:lstStyle/>
          <a:p>
            <a:pPr algn="just"/>
            <a:r>
              <a:rPr lang="ru-RU" sz="30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осуждать</a:t>
            </a:r>
            <a:r>
              <a:rPr lang="ru-RU" sz="3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1, </a:t>
            </a:r>
            <a:r>
              <a:rPr lang="ru-RU" sz="3000" b="1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30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орицать</a:t>
            </a:r>
            <a:endParaRPr lang="ru-RU" sz="30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1) способность обозначать не только речевой, но и ментальный акт (в большей мере свойственна </a:t>
            </a:r>
            <a:r>
              <a:rPr lang="ru-RU" sz="3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осуждать</a:t>
            </a:r>
            <a:r>
              <a:rPr lang="ru-RU" sz="3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ru-RU" sz="3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2) тип субъекта (для </a:t>
            </a:r>
            <a:r>
              <a:rPr lang="ru-RU" sz="3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осуждать</a:t>
            </a:r>
            <a:r>
              <a:rPr lang="ru-RU" sz="3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в отличие от </a:t>
            </a:r>
            <a:r>
              <a:rPr lang="ru-RU" sz="3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порицать</a:t>
            </a:r>
            <a:r>
              <a:rPr lang="ru-RU" sz="3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возможен коллективный субъект); </a:t>
            </a:r>
          </a:p>
          <a:p>
            <a:pPr algn="just"/>
            <a:r>
              <a:rPr lang="ru-RU" sz="3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3) возможность совпадения субъекта и объекта осуждения (есть у </a:t>
            </a:r>
            <a:r>
              <a:rPr lang="ru-RU" sz="3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осуждать</a:t>
            </a:r>
            <a:r>
              <a:rPr lang="ru-RU" sz="3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ru-RU" sz="3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4) масштаб осуждаемого явления (больший у </a:t>
            </a:r>
            <a:r>
              <a:rPr lang="ru-RU" sz="3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осуждать</a:t>
            </a:r>
            <a:r>
              <a:rPr lang="ru-RU" sz="3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и т.д.</a:t>
            </a:r>
          </a:p>
        </p:txBody>
      </p:sp>
    </p:spTree>
    <p:extLst>
      <p:ext uri="{BB962C8B-B14F-4D97-AF65-F5344CB8AC3E}">
        <p14:creationId xmlns:p14="http://schemas.microsoft.com/office/powerpoint/2010/main" val="2320690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707" y="340660"/>
            <a:ext cx="10472148" cy="5125686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/>
              <a:t>Угадать 1.1., отгадать 2, разгадать 2.1 </a:t>
            </a:r>
            <a:r>
              <a:rPr lang="ru-RU" sz="2800" i="1" dirty="0" smtClean="0"/>
              <a:t>Х угадал (отгадал, разгадал) Р </a:t>
            </a:r>
            <a:r>
              <a:rPr lang="ru-RU" sz="2800" dirty="0" smtClean="0"/>
              <a:t>= не имея достаточной информации о ситуации Р, человек Х случайно или на основе неочевидных умозаключений сделал правильное предположение о Р или понял Р.</a:t>
            </a:r>
          </a:p>
          <a:p>
            <a:pPr algn="just"/>
            <a:r>
              <a:rPr lang="ru-RU" sz="2800" dirty="0" smtClean="0"/>
              <a:t>Синонимы ряда </a:t>
            </a:r>
            <a:r>
              <a:rPr lang="ru-RU" sz="2800" b="1" dirty="0" smtClean="0"/>
              <a:t>угадать</a:t>
            </a:r>
            <a:r>
              <a:rPr lang="ru-RU" sz="2800" dirty="0" smtClean="0"/>
              <a:t> входят в широкий круг лексем со значением понимания. Эти лексемы различаются по признаку </a:t>
            </a:r>
            <a:r>
              <a:rPr lang="ru-RU" sz="2800" b="1" u="sng" dirty="0" smtClean="0"/>
              <a:t>пути</a:t>
            </a:r>
            <a:r>
              <a:rPr lang="ru-RU" sz="2800" dirty="0" smtClean="0"/>
              <a:t>, по которому истина приходит к человеку, образуя шкалу от логического (</a:t>
            </a:r>
            <a:r>
              <a:rPr lang="ru-RU" sz="2800" i="1" dirty="0" smtClean="0"/>
              <a:t>осознать, осмыслить, уяснить, уразуметь</a:t>
            </a:r>
            <a:r>
              <a:rPr lang="ru-RU" sz="2800" dirty="0" smtClean="0"/>
              <a:t>) до иррационального (</a:t>
            </a:r>
            <a:r>
              <a:rPr lang="ru-RU" sz="2800" i="1" dirty="0" smtClean="0"/>
              <a:t>осенить, озарить</a:t>
            </a:r>
            <a:r>
              <a:rPr lang="ru-RU" sz="2800" dirty="0" smtClean="0"/>
              <a:t>) понимания.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5698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4047" y="1192305"/>
            <a:ext cx="10050807" cy="4274039"/>
          </a:xfrm>
        </p:spPr>
        <p:txBody>
          <a:bodyPr>
            <a:normAutofit/>
          </a:bodyPr>
          <a:lstStyle/>
          <a:p>
            <a:pPr algn="just"/>
            <a:r>
              <a:rPr lang="ru-RU" sz="3000" dirty="0" smtClean="0"/>
              <a:t>На этой шкале лексемы ряда </a:t>
            </a:r>
            <a:r>
              <a:rPr lang="ru-RU" sz="3000" b="1" dirty="0" smtClean="0"/>
              <a:t>угадать</a:t>
            </a:r>
            <a:r>
              <a:rPr lang="ru-RU" sz="3000" dirty="0" smtClean="0"/>
              <a:t> сближаются с </a:t>
            </a:r>
            <a:r>
              <a:rPr lang="ru-RU" sz="3000" i="1" dirty="0" smtClean="0"/>
              <a:t>осенить</a:t>
            </a:r>
            <a:r>
              <a:rPr lang="ru-RU" sz="3000" dirty="0" smtClean="0"/>
              <a:t> и </a:t>
            </a:r>
            <a:r>
              <a:rPr lang="ru-RU" sz="3000" i="1" dirty="0" smtClean="0"/>
              <a:t>озарить</a:t>
            </a:r>
            <a:r>
              <a:rPr lang="ru-RU" sz="3000" dirty="0" smtClean="0"/>
              <a:t>, а близкие к ним лексемы </a:t>
            </a:r>
            <a:r>
              <a:rPr lang="ru-RU" sz="3000" i="1" dirty="0" smtClean="0"/>
              <a:t>догадаться, сообразить, смекнуть </a:t>
            </a:r>
            <a:r>
              <a:rPr lang="ru-RU" sz="3000" dirty="0" smtClean="0"/>
              <a:t>– с </a:t>
            </a:r>
            <a:r>
              <a:rPr lang="ru-RU" sz="3000" i="1" dirty="0" smtClean="0"/>
              <a:t>осознать, осмыслить </a:t>
            </a:r>
            <a:r>
              <a:rPr lang="ru-RU" sz="3000" dirty="0" smtClean="0"/>
              <a:t>и т.д., составляя близкий к рассматриваемому синонимический ряд со значением «сопоставив немногие имеющиеся факты, без чьих-либо разъяснений понять, что Р».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783633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0589" y="528918"/>
            <a:ext cx="9934266" cy="4937428"/>
          </a:xfrm>
        </p:spPr>
        <p:txBody>
          <a:bodyPr>
            <a:noAutofit/>
          </a:bodyPr>
          <a:lstStyle/>
          <a:p>
            <a:pPr algn="just"/>
            <a:r>
              <a:rPr lang="ru-RU" sz="3000" dirty="0" smtClean="0"/>
              <a:t>Ряды </a:t>
            </a:r>
            <a:r>
              <a:rPr lang="ru-RU" sz="3000" b="1" dirty="0" smtClean="0"/>
              <a:t>угадать</a:t>
            </a:r>
            <a:r>
              <a:rPr lang="ru-RU" sz="3000" dirty="0" smtClean="0"/>
              <a:t> и </a:t>
            </a:r>
            <a:r>
              <a:rPr lang="ru-RU" sz="3000" i="1" dirty="0" smtClean="0"/>
              <a:t>догадаться</a:t>
            </a:r>
            <a:r>
              <a:rPr lang="ru-RU" sz="3000" dirty="0" smtClean="0"/>
              <a:t> различаются по следующим существенным признакам: 1) наличие и достаточность информации (синонимы ряда </a:t>
            </a:r>
            <a:r>
              <a:rPr lang="ru-RU" sz="3000" i="1" dirty="0" smtClean="0"/>
              <a:t>догадаться</a:t>
            </a:r>
            <a:r>
              <a:rPr lang="ru-RU" sz="3000" dirty="0" smtClean="0"/>
              <a:t>, в отличие от </a:t>
            </a:r>
            <a:r>
              <a:rPr lang="ru-RU" sz="3000" b="1" dirty="0" smtClean="0"/>
              <a:t>угадать</a:t>
            </a:r>
            <a:r>
              <a:rPr lang="ru-RU" sz="3000" dirty="0" smtClean="0"/>
              <a:t>, предполагают, что для понимания ситуации Р имеется достаточно информации); 2) основа для понимания (интуиция у </a:t>
            </a:r>
            <a:r>
              <a:rPr lang="ru-RU" sz="3000" b="1" dirty="0" smtClean="0"/>
              <a:t>угадать</a:t>
            </a:r>
            <a:r>
              <a:rPr lang="ru-RU" sz="3000" dirty="0" smtClean="0"/>
              <a:t>, сопоставление фактов у </a:t>
            </a:r>
            <a:r>
              <a:rPr lang="ru-RU" sz="3000" i="1" dirty="0" smtClean="0"/>
              <a:t>догадаться</a:t>
            </a:r>
            <a:r>
              <a:rPr lang="ru-RU" sz="3000" dirty="0" smtClean="0"/>
              <a:t>); 3) семантический акцент (на нетривиальности понимания в случае </a:t>
            </a:r>
            <a:r>
              <a:rPr lang="ru-RU" sz="3000" b="1" dirty="0" smtClean="0"/>
              <a:t>угадать</a:t>
            </a:r>
            <a:r>
              <a:rPr lang="ru-RU" sz="3000" dirty="0" smtClean="0"/>
              <a:t>, на его самостоятельности в случае </a:t>
            </a:r>
            <a:r>
              <a:rPr lang="ru-RU" sz="3000" i="1" dirty="0" smtClean="0"/>
              <a:t>догадаться</a:t>
            </a:r>
            <a:r>
              <a:rPr lang="ru-RU" sz="3000" dirty="0" smtClean="0"/>
              <a:t>).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647025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46210-35E1-7304-634C-002F98141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08562"/>
            <a:ext cx="10845799" cy="1657305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>
                <a:latin typeface="+mn-lt"/>
                <a:cs typeface="Times New Roman" panose="02020603050405020304" pitchFamily="18" charset="0"/>
              </a:rPr>
              <a:t>словарныЕ</a:t>
            </a:r>
            <a:r>
              <a:rPr lang="ru-RU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+mn-lt"/>
                <a:cs typeface="Times New Roman" panose="02020603050405020304" pitchFamily="18" charset="0"/>
              </a:rPr>
              <a:t>статЬИ</a:t>
            </a:r>
            <a:r>
              <a:rPr lang="ru-RU" b="1" dirty="0">
                <a:latin typeface="+mn-lt"/>
                <a:cs typeface="Times New Roman" panose="02020603050405020304" pitchFamily="18" charset="0"/>
              </a:rPr>
              <a:t> нового объяснительного словаря синонимов русского языка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6C87F3-5981-D271-8811-F59C6A8AD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46729"/>
            <a:ext cx="11094395" cy="4401672"/>
          </a:xfrm>
        </p:spPr>
        <p:txBody>
          <a:bodyPr>
            <a:noAutofit/>
          </a:bodyPr>
          <a:lstStyle/>
          <a:p>
            <a:pPr algn="just"/>
            <a:r>
              <a:rPr lang="ru-RU" sz="3000" b="1" dirty="0">
                <a:cs typeface="Times New Roman" panose="02020603050405020304" pitchFamily="18" charset="0"/>
              </a:rPr>
              <a:t>Близко 1.1., недалеко 1.1., поблизости, неподалеку, невдалеке, вблизи </a:t>
            </a:r>
            <a:r>
              <a:rPr lang="ru-RU" sz="3000" dirty="0">
                <a:cs typeface="Times New Roman" panose="02020603050405020304" pitchFamily="18" charset="0"/>
              </a:rPr>
              <a:t>(О.Ю. Богуславская)</a:t>
            </a:r>
          </a:p>
          <a:p>
            <a:pPr algn="just"/>
            <a:r>
              <a:rPr lang="ru-RU" sz="3000" b="1" dirty="0">
                <a:cs typeface="Times New Roman" panose="02020603050405020304" pitchFamily="18" charset="0"/>
              </a:rPr>
              <a:t>Богатый 1.1., состоятельный 1, обеспеченный, зажиточный </a:t>
            </a:r>
            <a:r>
              <a:rPr lang="ru-RU" sz="3000" dirty="0">
                <a:cs typeface="Times New Roman" panose="02020603050405020304" pitchFamily="18" charset="0"/>
              </a:rPr>
              <a:t>(О.Ю. Богуславская)</a:t>
            </a:r>
          </a:p>
          <a:p>
            <a:pPr algn="just"/>
            <a:r>
              <a:rPr lang="ru-RU" sz="3000" b="1" dirty="0">
                <a:cs typeface="Times New Roman" panose="02020603050405020304" pitchFamily="18" charset="0"/>
              </a:rPr>
              <a:t>Бояться 1, пугаться, страшиться, опасаться, трусить, дрейфить, робеть, трепетать 2, дрожать 2, трястись 2 </a:t>
            </a:r>
            <a:r>
              <a:rPr lang="ru-RU" sz="3000" dirty="0">
                <a:cs typeface="Times New Roman" panose="02020603050405020304" pitchFamily="18" charset="0"/>
              </a:rPr>
              <a:t>(В.Ю. Апресян)</a:t>
            </a:r>
          </a:p>
          <a:p>
            <a:pPr algn="just"/>
            <a:r>
              <a:rPr lang="ru-RU" sz="3000" b="1" dirty="0">
                <a:cs typeface="Times New Roman" panose="02020603050405020304" pitchFamily="18" charset="0"/>
              </a:rPr>
              <a:t>Виться 2, извиваться 2, змеиться, петлять 1, вилять 2 </a:t>
            </a:r>
            <a:r>
              <a:rPr lang="ru-RU" sz="3000" dirty="0">
                <a:cs typeface="Times New Roman" panose="02020603050405020304" pitchFamily="18" charset="0"/>
              </a:rPr>
              <a:t>(Ю.Д. Апресян)</a:t>
            </a:r>
          </a:p>
        </p:txBody>
      </p:sp>
    </p:spTree>
    <p:extLst>
      <p:ext uri="{BB962C8B-B14F-4D97-AF65-F5344CB8AC3E}">
        <p14:creationId xmlns:p14="http://schemas.microsoft.com/office/powerpoint/2010/main" val="1113285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5130C84-923D-BBC3-503D-4C54F30A5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807397"/>
            <a:ext cx="10763654" cy="4983804"/>
          </a:xfrm>
        </p:spPr>
        <p:txBody>
          <a:bodyPr>
            <a:normAutofit lnSpcReduction="10000"/>
          </a:bodyPr>
          <a:lstStyle/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cs typeface="Times New Roman" panose="02020603050405020304" pitchFamily="18" charset="0"/>
              </a:rPr>
              <a:t>Всеобщий 1, поголовный, повальный, тотальный, сплошной 1.2. </a:t>
            </a:r>
            <a:r>
              <a:rPr lang="ru-RU" sz="2800" dirty="0">
                <a:cs typeface="Times New Roman" panose="02020603050405020304" pitchFamily="18" charset="0"/>
              </a:rPr>
              <a:t>(О.Ю. Богуславская)</a:t>
            </a:r>
          </a:p>
          <a:p>
            <a:pPr algn="just"/>
            <a:r>
              <a:rPr lang="ru-RU" sz="2800" b="1" dirty="0">
                <a:cs typeface="Times New Roman" panose="02020603050405020304" pitchFamily="18" charset="0"/>
              </a:rPr>
              <a:t>Гостеприимный 1, хлебосольный 1, радушный 1 </a:t>
            </a:r>
            <a:r>
              <a:rPr lang="ru-RU" sz="2800" dirty="0">
                <a:cs typeface="Times New Roman" panose="02020603050405020304" pitchFamily="18" charset="0"/>
              </a:rPr>
              <a:t>(И.Б. </a:t>
            </a:r>
            <a:r>
              <a:rPr lang="ru-RU" sz="2800" dirty="0" err="1">
                <a:cs typeface="Times New Roman" panose="02020603050405020304" pitchFamily="18" charset="0"/>
              </a:rPr>
              <a:t>Левонтина</a:t>
            </a:r>
            <a:r>
              <a:rPr lang="ru-RU" sz="2800" dirty="0"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800" b="1" dirty="0">
                <a:cs typeface="Times New Roman" panose="02020603050405020304" pitchFamily="18" charset="0"/>
              </a:rPr>
              <a:t>Громкий 2, нашумевший, сенсационный, скандальный </a:t>
            </a:r>
            <a:r>
              <a:rPr lang="ru-RU" sz="2800" dirty="0">
                <a:cs typeface="Times New Roman" panose="02020603050405020304" pitchFamily="18" charset="0"/>
              </a:rPr>
              <a:t>(Е.Э. Бабаева)</a:t>
            </a:r>
          </a:p>
          <a:p>
            <a:pPr algn="just"/>
            <a:r>
              <a:rPr lang="ru-RU" sz="2800" b="1" dirty="0">
                <a:cs typeface="Times New Roman" panose="02020603050405020304" pitchFamily="18" charset="0"/>
              </a:rPr>
              <a:t>Дальновидный 1, предусмотрительный 1 </a:t>
            </a:r>
            <a:r>
              <a:rPr lang="ru-RU" sz="2800" dirty="0">
                <a:cs typeface="Times New Roman" panose="02020603050405020304" pitchFamily="18" charset="0"/>
              </a:rPr>
              <a:t>(О.Ю. Богуславская)</a:t>
            </a:r>
          </a:p>
          <a:p>
            <a:pPr algn="just"/>
            <a:r>
              <a:rPr lang="ru-RU" sz="2800" b="1" dirty="0">
                <a:cs typeface="Times New Roman" panose="02020603050405020304" pitchFamily="18" charset="0"/>
              </a:rPr>
              <a:t>Конфликтный 2, склочный 1.1., скандальный 2.1., вздорный 3.1.</a:t>
            </a:r>
            <a:r>
              <a:rPr lang="ru-RU" sz="2800" dirty="0">
                <a:cs typeface="Times New Roman" panose="02020603050405020304" pitchFamily="18" charset="0"/>
              </a:rPr>
              <a:t> (Т.В. Крылова)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60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85A66-5563-7B84-8F2C-1883EF72C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Милославский И.Г. Говорим правильно по смыслу или по форме? М.: АСТ, 2013.</a:t>
            </a:r>
            <a:b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нига Говорим правильно по смыслу или по форме • Милославский Ю.Г. – купить  книгу по низкой цене, читать отзывы в Book24.ru • АСТ • ISBN  978-5-17-077370-1, p160247">
            <a:extLst>
              <a:ext uri="{FF2B5EF4-FFF2-40B4-BE49-F238E27FC236}">
                <a16:creationId xmlns:a16="http://schemas.microsoft.com/office/drawing/2014/main" id="{5F275C40-9269-FCE2-D4E7-AC17A7239E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751" y="2065867"/>
            <a:ext cx="2680534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илославский Игорь Григорьевич - Филиал МГУ в г. Ереван">
            <a:extLst>
              <a:ext uri="{FF2B5EF4-FFF2-40B4-BE49-F238E27FC236}">
                <a16:creationId xmlns:a16="http://schemas.microsoft.com/office/drawing/2014/main" id="{02A66520-5179-F0EF-F908-3782942A9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59" y="1929181"/>
            <a:ext cx="5339081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18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005CE-9F43-EE1A-1DF4-557BC50D7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Отрывок из книги </a:t>
            </a:r>
            <a:r>
              <a:rPr lang="ru-RU" b="1" dirty="0" err="1">
                <a:latin typeface="+mn-lt"/>
              </a:rPr>
              <a:t>и.Г</a:t>
            </a:r>
            <a:r>
              <a:rPr lang="ru-RU" b="1" dirty="0">
                <a:latin typeface="+mn-lt"/>
              </a:rPr>
              <a:t>. Милославского «Говорим правильно по смыслу или ПО форме?»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2B7C64-C79E-0FC6-022F-07954EF4E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08480"/>
            <a:ext cx="10977879" cy="432815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«…старый глагол </a:t>
            </a:r>
            <a:r>
              <a:rPr lang="ru-RU" sz="3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поощрять</a:t>
            </a:r>
            <a:r>
              <a:rPr lang="ru-RU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его производные, к сожалению, постепенно выходят из употребления. На смену приходит более простой по значению и, по-моему, несколько циничный глагол </a:t>
            </a:r>
            <a:r>
              <a:rPr lang="ru-RU" sz="3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стимулировать</a:t>
            </a:r>
            <a:r>
              <a:rPr lang="ru-RU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со своими производными. В нем четко представлена установка на определенную цель, однако есть и существенные потери по сравнению с </a:t>
            </a:r>
            <a:r>
              <a:rPr lang="ru-RU" sz="3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поощрять</a:t>
            </a:r>
            <a:r>
              <a:rPr lang="ru-RU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Во-первых, потеряно обозначение того, что нечто хорошее уже сделано. А во-вторых, отсутствует положительная оценка сделанного со стороны окружающих» (Милославский 2013, с. 159-160).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01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38A33-4744-2F81-1E4A-8F4358132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79380"/>
            <a:ext cx="10773382" cy="1410509"/>
          </a:xfrm>
        </p:spPr>
        <p:txBody>
          <a:bodyPr/>
          <a:lstStyle/>
          <a:p>
            <a:r>
              <a:rPr lang="ru-RU" b="1" dirty="0">
                <a:latin typeface="+mn-lt"/>
              </a:rPr>
              <a:t>Определения синонимичных слов в толковых словарях русского языка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8C07B-60D6-1BCA-2A2A-92C5EB3F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6" y="1515035"/>
            <a:ext cx="11299726" cy="4402627"/>
          </a:xfrm>
        </p:spPr>
        <p:txBody>
          <a:bodyPr>
            <a:normAutofit fontScale="92500" lnSpcReduction="10000"/>
          </a:bodyPr>
          <a:lstStyle/>
          <a:p>
            <a:endParaRPr lang="ru-RU" sz="3000" b="1" dirty="0"/>
          </a:p>
          <a:p>
            <a:pPr algn="just"/>
            <a:r>
              <a:rPr lang="ru-RU" sz="2800" b="1" dirty="0"/>
              <a:t>Вращаться</a:t>
            </a:r>
            <a:r>
              <a:rPr lang="ru-RU" sz="2800" dirty="0"/>
              <a:t>, -</a:t>
            </a:r>
            <a:r>
              <a:rPr lang="ru-RU" sz="2800" dirty="0" err="1"/>
              <a:t>аюсь</a:t>
            </a:r>
            <a:r>
              <a:rPr lang="ru-RU" sz="2800" dirty="0"/>
              <a:t>, - </a:t>
            </a:r>
            <a:r>
              <a:rPr lang="ru-RU" sz="2800" dirty="0" err="1"/>
              <a:t>аешься</a:t>
            </a:r>
            <a:r>
              <a:rPr lang="ru-RU" sz="2800" dirty="0"/>
              <a:t>; несов. 1. То же, что </a:t>
            </a:r>
            <a:r>
              <a:rPr lang="ru-RU" sz="2800" u="sng" dirty="0"/>
              <a:t>вертеться</a:t>
            </a:r>
            <a:r>
              <a:rPr lang="ru-RU" sz="2800" dirty="0"/>
              <a:t> (в 1 знач.); 2. Постоянно, часто бывать в какой-н. среде или в обществе каких-н. людей</a:t>
            </a:r>
          </a:p>
          <a:p>
            <a:pPr algn="just"/>
            <a:r>
              <a:rPr lang="ru-RU" sz="2800" b="1" dirty="0"/>
              <a:t>Вертеться</a:t>
            </a:r>
            <a:r>
              <a:rPr lang="ru-RU" sz="2800" dirty="0"/>
              <a:t>, верчусь, вертишься; несов. 1. Находиться в состоянии </a:t>
            </a:r>
            <a:r>
              <a:rPr lang="ru-RU" sz="2800" u="sng" dirty="0"/>
              <a:t>кругового</a:t>
            </a:r>
            <a:r>
              <a:rPr lang="ru-RU" sz="2800" dirty="0"/>
              <a:t> движения. 2. Поворачиваться из стороны в сторону, меняя положение.</a:t>
            </a:r>
          </a:p>
          <a:p>
            <a:pPr algn="just"/>
            <a:r>
              <a:rPr lang="ru-RU" sz="2800" b="1" dirty="0"/>
              <a:t>Кружиться</a:t>
            </a:r>
            <a:r>
              <a:rPr lang="ru-RU" sz="2800" dirty="0"/>
              <a:t>, кружусь, кружишься и кружишься; несов. Совершать </a:t>
            </a:r>
            <a:r>
              <a:rPr lang="ru-RU" sz="2800" u="sng" dirty="0"/>
              <a:t>круговые</a:t>
            </a:r>
            <a:r>
              <a:rPr lang="ru-RU" sz="2800" dirty="0"/>
              <a:t> движения.</a:t>
            </a:r>
          </a:p>
          <a:p>
            <a:pPr algn="just"/>
            <a:r>
              <a:rPr lang="ru-RU" sz="2800" b="1" dirty="0"/>
              <a:t>Крутиться</a:t>
            </a:r>
            <a:r>
              <a:rPr lang="ru-RU" sz="2800" dirty="0"/>
              <a:t>, кручусь, крутишься; несов. То же, что </a:t>
            </a:r>
            <a:r>
              <a:rPr lang="ru-RU" sz="2800" u="sng" dirty="0"/>
              <a:t>вертеться</a:t>
            </a:r>
            <a:r>
              <a:rPr lang="ru-RU" sz="2800" dirty="0"/>
              <a:t> (во всех </a:t>
            </a:r>
            <a:r>
              <a:rPr lang="ru-RU" sz="2800" dirty="0" err="1"/>
              <a:t>зн</a:t>
            </a:r>
            <a:r>
              <a:rPr lang="ru-RU" sz="2800" dirty="0"/>
              <a:t>.).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097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B4128-CF95-4503-7A38-EB6D07E8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047" y="546847"/>
            <a:ext cx="10050807" cy="1306907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/>
              <a:t>Примеры заданий из учебного пособия «</a:t>
            </a:r>
            <a:r>
              <a:rPr lang="ru-RU" b="1" dirty="0" err="1"/>
              <a:t>РУССкий</a:t>
            </a:r>
            <a:r>
              <a:rPr lang="ru-RU" b="1" dirty="0"/>
              <a:t> язык для студентов-</a:t>
            </a:r>
            <a:r>
              <a:rPr lang="ru-RU" b="1" dirty="0" err="1"/>
              <a:t>нефилологов</a:t>
            </a:r>
            <a:r>
              <a:rPr lang="ru-RU" b="1" dirty="0"/>
              <a:t>» М.Ю. </a:t>
            </a:r>
            <a:r>
              <a:rPr lang="ru-RU" b="1" dirty="0" err="1"/>
              <a:t>федосюк</a:t>
            </a:r>
            <a:r>
              <a:rPr lang="ru-RU" b="1" dirty="0"/>
              <a:t>, Т.А. </a:t>
            </a:r>
            <a:r>
              <a:rPr lang="ru-RU" b="1" dirty="0" err="1"/>
              <a:t>Ладыженская</a:t>
            </a:r>
            <a:r>
              <a:rPr lang="ru-RU" b="1" dirty="0"/>
              <a:t>, О.А. Михайлова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40CE67-CFA3-4D96-BFF7-E7988C247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855959" cy="3649133"/>
          </a:xfrm>
        </p:spPr>
        <p:txBody>
          <a:bodyPr/>
          <a:lstStyle/>
          <a:p>
            <a:r>
              <a:rPr lang="ru-RU" sz="3000" dirty="0"/>
              <a:t>1) Объясните, чем различаются значения следующих слов. Приведите примеры их употребления.</a:t>
            </a:r>
          </a:p>
          <a:p>
            <a:r>
              <a:rPr lang="ru-RU" sz="3000" b="1" dirty="0"/>
              <a:t>Дом – изба – землянка – хата – сакля; варежки – перчатки – рукавицы; пальто – шуба – тулуп; сад – роща; лозунг – девиз; дефект – изъян; трофей – приз; устроить – учинить; собрание - сборище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608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FEAA0-2FF7-5BC5-A1C9-56C0B1865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600" b="1" dirty="0"/>
              <a:t>Редактирование текстов как вариант Заданий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FFEB54-D2C3-9D94-439C-A3AE818A2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27201"/>
            <a:ext cx="11231879" cy="42976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500" dirty="0"/>
              <a:t>Объясните, в чём заключается неуместность/ неудачность использования выделенного слова в данной ситуации (какой семантический компонент был выражен, а какой, напротив, был утрачен).</a:t>
            </a:r>
          </a:p>
          <a:p>
            <a:pPr algn="just"/>
            <a:r>
              <a:rPr lang="en-US" sz="2500" dirty="0"/>
              <a:t>*</a:t>
            </a:r>
            <a:r>
              <a:rPr lang="ru-RU" sz="2500" dirty="0"/>
              <a:t>На презентации </a:t>
            </a:r>
            <a:r>
              <a:rPr lang="ru-RU" sz="2500" b="1" dirty="0"/>
              <a:t>безвозмездно </a:t>
            </a:r>
            <a:r>
              <a:rPr lang="ru-RU" sz="2500" dirty="0"/>
              <a:t>раздавали значки и авторучки с логотипом фирмы.</a:t>
            </a:r>
          </a:p>
          <a:p>
            <a:pPr algn="just"/>
            <a:r>
              <a:rPr lang="en-US" sz="2500" dirty="0"/>
              <a:t>*</a:t>
            </a:r>
            <a:r>
              <a:rPr lang="ru-RU" sz="2500" dirty="0"/>
              <a:t>Мы </a:t>
            </a:r>
            <a:r>
              <a:rPr lang="ru-RU" sz="2500" b="1" dirty="0"/>
              <a:t>даром</a:t>
            </a:r>
            <a:r>
              <a:rPr lang="ru-RU" sz="2500" dirty="0"/>
              <a:t> перечислили на счёт детского дома 250 тысяч рублей</a:t>
            </a:r>
            <a:r>
              <a:rPr lang="ru-RU" sz="2500" dirty="0" smtClean="0"/>
              <a:t>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4157373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1264024"/>
            <a:ext cx="9603275" cy="4202321"/>
          </a:xfrm>
        </p:spPr>
        <p:txBody>
          <a:bodyPr>
            <a:normAutofit/>
          </a:bodyPr>
          <a:lstStyle/>
          <a:p>
            <a:pPr algn="just"/>
            <a:r>
              <a:rPr lang="en-US" sz="3500" dirty="0"/>
              <a:t>*</a:t>
            </a:r>
            <a:r>
              <a:rPr lang="ru-RU" sz="3500" b="1" dirty="0"/>
              <a:t>Бесплатно</a:t>
            </a:r>
            <a:r>
              <a:rPr lang="ru-RU" sz="3500" dirty="0"/>
              <a:t> она вам справку не выпишет, захватите с собой коробку конфет.</a:t>
            </a:r>
          </a:p>
          <a:p>
            <a:pPr algn="just"/>
            <a:r>
              <a:rPr lang="en-US" sz="3500" dirty="0"/>
              <a:t>*</a:t>
            </a:r>
            <a:r>
              <a:rPr lang="ru-RU" sz="3500" dirty="0"/>
              <a:t>Он получил картину </a:t>
            </a:r>
            <a:r>
              <a:rPr lang="ru-RU" sz="3500" b="1" dirty="0"/>
              <a:t>безвозмездно</a:t>
            </a:r>
            <a:r>
              <a:rPr lang="ru-RU" sz="3500" dirty="0"/>
              <a:t>.</a:t>
            </a:r>
          </a:p>
          <a:p>
            <a:pPr algn="just"/>
            <a:r>
              <a:rPr lang="en-US" sz="3500" dirty="0"/>
              <a:t>*</a:t>
            </a:r>
            <a:r>
              <a:rPr lang="ru-RU" sz="3500" dirty="0"/>
              <a:t>Вы получили квартиру </a:t>
            </a:r>
            <a:r>
              <a:rPr lang="ru-RU" sz="3500" b="1" dirty="0"/>
              <a:t>даром</a:t>
            </a:r>
            <a:r>
              <a:rPr lang="ru-RU" sz="3500" dirty="0"/>
              <a:t>?</a:t>
            </a:r>
          </a:p>
          <a:p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905763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2D7AA2-D7BD-4E6D-4AB8-3771DA92D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875490"/>
            <a:ext cx="10345365" cy="49157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cs typeface="Times New Roman" panose="02020603050405020304" pitchFamily="18" charset="0"/>
              </a:rPr>
              <a:t>АВТОРИТЕТ</a:t>
            </a:r>
            <a:r>
              <a:rPr lang="ru-RU" sz="2800" dirty="0">
                <a:cs typeface="Times New Roman" panose="02020603050405020304" pitchFamily="18" charset="0"/>
              </a:rPr>
              <a:t> 1, </a:t>
            </a:r>
            <a:r>
              <a:rPr lang="ru-RU" dirty="0">
                <a:cs typeface="Times New Roman" panose="02020603050405020304" pitchFamily="18" charset="0"/>
              </a:rPr>
              <a:t>(</a:t>
            </a:r>
            <a:r>
              <a:rPr lang="ru-RU" dirty="0" err="1">
                <a:cs typeface="Times New Roman" panose="02020603050405020304" pitchFamily="18" charset="0"/>
              </a:rPr>
              <a:t>уходящ</a:t>
            </a:r>
            <a:r>
              <a:rPr lang="ru-RU" dirty="0">
                <a:cs typeface="Times New Roman" panose="02020603050405020304" pitchFamily="18" charset="0"/>
              </a:rPr>
              <a:t>.) </a:t>
            </a:r>
            <a:r>
              <a:rPr lang="ru-RU" sz="2800" b="1" dirty="0">
                <a:cs typeface="Times New Roman" panose="02020603050405020304" pitchFamily="18" charset="0"/>
              </a:rPr>
              <a:t>ВЕС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b="1" dirty="0">
                <a:cs typeface="Times New Roman" panose="02020603050405020304" pitchFamily="18" charset="0"/>
              </a:rPr>
              <a:t>3,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b="1" dirty="0">
                <a:cs typeface="Times New Roman" panose="02020603050405020304" pitchFamily="18" charset="0"/>
              </a:rPr>
              <a:t>ВЛИЯНИЕ</a:t>
            </a:r>
            <a:r>
              <a:rPr lang="ru-RU" sz="2800" dirty="0"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cs typeface="Times New Roman" panose="02020603050405020304" pitchFamily="18" charset="0"/>
              </a:rPr>
              <a:t>ПРЕСТИЖ</a:t>
            </a:r>
            <a:r>
              <a:rPr lang="ru-RU" sz="2800" dirty="0">
                <a:cs typeface="Times New Roman" panose="02020603050405020304" pitchFamily="18" charset="0"/>
              </a:rPr>
              <a:t> «свойство человека, из-за которого какой-то круг людей особо считается с ним или особо ценит его» </a:t>
            </a:r>
            <a:r>
              <a:rPr lang="en-US" sz="2800" dirty="0">
                <a:cs typeface="Times New Roman" panose="02020603050405020304" pitchFamily="18" charset="0"/>
              </a:rPr>
              <a:t>[</a:t>
            </a:r>
            <a:r>
              <a:rPr lang="ru-RU" sz="2800" dirty="0">
                <a:cs typeface="Times New Roman" panose="02020603050405020304" pitchFamily="18" charset="0"/>
              </a:rPr>
              <a:t>по аналогии – о совокупностях людей, социальных институтах и т.п.</a:t>
            </a:r>
            <a:r>
              <a:rPr lang="en-US" sz="2800" dirty="0">
                <a:cs typeface="Times New Roman" panose="02020603050405020304" pitchFamily="18" charset="0"/>
              </a:rPr>
              <a:t>]</a:t>
            </a:r>
            <a:endParaRPr lang="ru-RU" sz="28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i="1" dirty="0">
                <a:cs typeface="Times New Roman" panose="02020603050405020304" pitchFamily="18" charset="0"/>
              </a:rPr>
              <a:t>Он пользуется </a:t>
            </a:r>
            <a:r>
              <a:rPr lang="ru-RU" sz="2800" b="1" i="1" dirty="0">
                <a:cs typeface="Times New Roman" panose="02020603050405020304" pitchFamily="18" charset="0"/>
              </a:rPr>
              <a:t>авторитетом</a:t>
            </a:r>
            <a:r>
              <a:rPr lang="ru-RU" sz="2800" i="1" dirty="0">
                <a:cs typeface="Times New Roman" panose="02020603050405020304" pitchFamily="18" charset="0"/>
              </a:rPr>
              <a:t> среди коллег; </a:t>
            </a:r>
            <a:r>
              <a:rPr lang="ru-RU" sz="2800" b="1" i="1" dirty="0">
                <a:cs typeface="Times New Roman" panose="02020603050405020304" pitchFamily="18" charset="0"/>
              </a:rPr>
              <a:t>Престиж</a:t>
            </a:r>
            <a:r>
              <a:rPr lang="ru-RU" sz="2800" i="1" dirty="0">
                <a:cs typeface="Times New Roman" panose="02020603050405020304" pitchFamily="18" charset="0"/>
              </a:rPr>
              <a:t> учителя в обществе должен быть незыблем; Он приобрел </a:t>
            </a:r>
            <a:r>
              <a:rPr lang="ru-RU" sz="2800" b="1" i="1" dirty="0">
                <a:cs typeface="Times New Roman" panose="02020603050405020304" pitchFamily="18" charset="0"/>
              </a:rPr>
              <a:t>вес</a:t>
            </a:r>
            <a:r>
              <a:rPr lang="ru-RU" sz="2800" i="1" dirty="0">
                <a:cs typeface="Times New Roman" panose="02020603050405020304" pitchFamily="18" charset="0"/>
              </a:rPr>
              <a:t> в деловых кругах; В новых условиях он утратил прежнее </a:t>
            </a:r>
            <a:r>
              <a:rPr lang="ru-RU" sz="2800" b="1" i="1" dirty="0">
                <a:cs typeface="Times New Roman" panose="02020603050405020304" pitchFamily="18" charset="0"/>
              </a:rPr>
              <a:t>влияние</a:t>
            </a:r>
            <a:r>
              <a:rPr lang="ru-RU" sz="2800" i="1" dirty="0" smtClean="0">
                <a:cs typeface="Times New Roman" panose="02020603050405020304" pitchFamily="18" charset="0"/>
              </a:rPr>
              <a:t>.</a:t>
            </a:r>
            <a:endParaRPr lang="ru-RU" sz="2800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1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1" y="1021976"/>
            <a:ext cx="10140454" cy="4444369"/>
          </a:xfrm>
        </p:spPr>
        <p:txBody>
          <a:bodyPr>
            <a:normAutofit/>
          </a:bodyPr>
          <a:lstStyle/>
          <a:p>
            <a:pPr algn="just"/>
            <a:r>
              <a:rPr lang="ru-RU" sz="3500" dirty="0">
                <a:cs typeface="Times New Roman" panose="02020603050405020304" pitchFamily="18" charset="0"/>
              </a:rPr>
              <a:t>Синонимы различаются по следующим смысловым признакам: 1) отношение социума к субъекту (</a:t>
            </a:r>
            <a:r>
              <a:rPr lang="ru-RU" sz="3500" b="1" dirty="0">
                <a:cs typeface="Times New Roman" panose="02020603050405020304" pitchFamily="18" charset="0"/>
              </a:rPr>
              <a:t>авторитет, вес, влияние </a:t>
            </a:r>
            <a:r>
              <a:rPr lang="ru-RU" sz="3500" dirty="0">
                <a:cs typeface="Times New Roman" panose="02020603050405020304" pitchFamily="18" charset="0"/>
              </a:rPr>
              <a:t>указывают на то, что социум считается с субъектом, </a:t>
            </a:r>
            <a:r>
              <a:rPr lang="ru-RU" sz="3500" b="1" dirty="0">
                <a:cs typeface="Times New Roman" panose="02020603050405020304" pitchFamily="18" charset="0"/>
              </a:rPr>
              <a:t>престиж</a:t>
            </a:r>
            <a:r>
              <a:rPr lang="ru-RU" sz="3500" dirty="0">
                <a:cs typeface="Times New Roman" panose="02020603050405020304" pitchFamily="18" charset="0"/>
              </a:rPr>
              <a:t> – на то, что социум просто ценит его); </a:t>
            </a:r>
          </a:p>
          <a:p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1634394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088683-136D-F498-9D7B-FB51CEC71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346" y="-585281"/>
            <a:ext cx="10131425" cy="59744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dirty="0">
                <a:cs typeface="Times New Roman" panose="02020603050405020304" pitchFamily="18" charset="0"/>
              </a:rPr>
              <a:t>2) наличие желания (</a:t>
            </a:r>
            <a:r>
              <a:rPr lang="ru-RU" sz="3000" b="1" dirty="0">
                <a:cs typeface="Times New Roman" panose="02020603050405020304" pitchFamily="18" charset="0"/>
              </a:rPr>
              <a:t>авторитет</a:t>
            </a:r>
            <a:r>
              <a:rPr lang="ru-RU" sz="3000" dirty="0">
                <a:cs typeface="Times New Roman" panose="02020603050405020304" pitchFamily="18" charset="0"/>
              </a:rPr>
              <a:t>) или необходимости (</a:t>
            </a:r>
            <a:r>
              <a:rPr lang="ru-RU" sz="3000" b="1" dirty="0">
                <a:cs typeface="Times New Roman" panose="02020603050405020304" pitchFamily="18" charset="0"/>
              </a:rPr>
              <a:t>вес, влияние</a:t>
            </a:r>
            <a:r>
              <a:rPr lang="ru-RU" sz="3000" dirty="0">
                <a:cs typeface="Times New Roman" panose="02020603050405020304" pitchFamily="18" charset="0"/>
              </a:rPr>
              <a:t>) со стороны социума считаться с субъектом; 3) характер мотивировки, объясняющей особое положение субъекта среди некоторого круга лиц: личные заслуги субъекта (</a:t>
            </a:r>
            <a:r>
              <a:rPr lang="ru-RU" sz="3000" b="1" dirty="0">
                <a:cs typeface="Times New Roman" panose="02020603050405020304" pitchFamily="18" charset="0"/>
              </a:rPr>
              <a:t>авторитет</a:t>
            </a:r>
            <a:r>
              <a:rPr lang="ru-RU" sz="3000" dirty="0">
                <a:cs typeface="Times New Roman" panose="02020603050405020304" pitchFamily="18" charset="0"/>
              </a:rPr>
              <a:t>), его место в социуме или должностной иерархии (</a:t>
            </a:r>
            <a:r>
              <a:rPr lang="ru-RU" sz="3000" b="1" dirty="0">
                <a:cs typeface="Times New Roman" panose="02020603050405020304" pitchFamily="18" charset="0"/>
              </a:rPr>
              <a:t>вес</a:t>
            </a:r>
            <a:r>
              <a:rPr lang="ru-RU" sz="3000" dirty="0">
                <a:cs typeface="Times New Roman" panose="02020603050405020304" pitchFamily="18" charset="0"/>
              </a:rPr>
              <a:t>), возможность влиять на людей и событий (</a:t>
            </a:r>
            <a:r>
              <a:rPr lang="ru-RU" sz="3000" b="1" dirty="0">
                <a:cs typeface="Times New Roman" panose="02020603050405020304" pitchFamily="18" charset="0"/>
              </a:rPr>
              <a:t>влияние</a:t>
            </a:r>
            <a:r>
              <a:rPr lang="ru-RU" sz="3000" dirty="0">
                <a:cs typeface="Times New Roman" panose="02020603050405020304" pitchFamily="18" charset="0"/>
              </a:rPr>
              <a:t>), значимость в глазах всего общества (</a:t>
            </a:r>
            <a:r>
              <a:rPr lang="ru-RU" sz="3000" b="1" dirty="0">
                <a:cs typeface="Times New Roman" panose="02020603050405020304" pitchFamily="18" charset="0"/>
              </a:rPr>
              <a:t>престиж</a:t>
            </a:r>
            <a:r>
              <a:rPr lang="ru-RU" sz="3000" dirty="0">
                <a:cs typeface="Times New Roman" panose="02020603050405020304" pitchFamily="18" charset="0"/>
              </a:rPr>
              <a:t>); </a:t>
            </a:r>
          </a:p>
        </p:txBody>
      </p:sp>
      <p:pic>
        <p:nvPicPr>
          <p:cNvPr id="2050" name="Picture 2" descr="Чтобы завершить портрет, развивай авторитет 📰 New Retail">
            <a:extLst>
              <a:ext uri="{FF2B5EF4-FFF2-40B4-BE49-F238E27FC236}">
                <a16:creationId xmlns:a16="http://schemas.microsoft.com/office/drawing/2014/main" id="{00FF9E61-1B84-FFA1-60D8-5F3D9F2FA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805" y="3265309"/>
            <a:ext cx="4930978" cy="292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Авторитет менеджера | Фактор Роста">
            <a:extLst>
              <a:ext uri="{FF2B5EF4-FFF2-40B4-BE49-F238E27FC236}">
                <a16:creationId xmlns:a16="http://schemas.microsoft.com/office/drawing/2014/main" id="{8444217B-D388-0C17-F38B-02D46C2B7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998" y="3902415"/>
            <a:ext cx="3340943" cy="217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439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FF341C-A036-EC95-4E1D-DAA2B183B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843281"/>
            <a:ext cx="10131425" cy="4947920"/>
          </a:xfrm>
        </p:spPr>
        <p:txBody>
          <a:bodyPr>
            <a:normAutofit/>
          </a:bodyPr>
          <a:lstStyle/>
          <a:p>
            <a:pPr algn="just"/>
            <a:r>
              <a:rPr lang="ru-RU" sz="3000" dirty="0">
                <a:cs typeface="Times New Roman" panose="02020603050405020304" pitchFamily="18" charset="0"/>
              </a:rPr>
              <a:t>4) тип субъекта (</a:t>
            </a:r>
            <a:r>
              <a:rPr lang="ru-RU" sz="3000" b="1" dirty="0">
                <a:cs typeface="Times New Roman" panose="02020603050405020304" pitchFamily="18" charset="0"/>
              </a:rPr>
              <a:t>престиж </a:t>
            </a:r>
            <a:r>
              <a:rPr lang="ru-RU" sz="3000" dirty="0">
                <a:cs typeface="Times New Roman" panose="02020603050405020304" pitchFamily="18" charset="0"/>
              </a:rPr>
              <a:t>может быть не только у человека, группы, социального института, но и у занятий, свойств и т.п.);  5) способность обладать особым статусом в глазах одного человека (</a:t>
            </a:r>
            <a:r>
              <a:rPr lang="ru-RU" sz="3000" b="1" dirty="0">
                <a:cs typeface="Times New Roman" panose="02020603050405020304" pitchFamily="18" charset="0"/>
              </a:rPr>
              <a:t>авторитет</a:t>
            </a:r>
            <a:r>
              <a:rPr lang="ru-RU" sz="3000" dirty="0">
                <a:cs typeface="Times New Roman" panose="02020603050405020304" pitchFamily="18" charset="0"/>
              </a:rPr>
              <a:t>); 6) состояния или процессы, порождаемые данным свойством субъекта у других людей: уважение (</a:t>
            </a:r>
            <a:r>
              <a:rPr lang="ru-RU" sz="3000" b="1" dirty="0">
                <a:cs typeface="Times New Roman" panose="02020603050405020304" pitchFamily="18" charset="0"/>
              </a:rPr>
              <a:t>авторитет</a:t>
            </a:r>
            <a:r>
              <a:rPr lang="ru-RU" sz="3000" dirty="0">
                <a:cs typeface="Times New Roman" panose="02020603050405020304" pitchFamily="18" charset="0"/>
              </a:rPr>
              <a:t>), желание тем или иным образом оказаться причастным (</a:t>
            </a:r>
            <a:r>
              <a:rPr lang="ru-RU" sz="3000" b="1" dirty="0">
                <a:cs typeface="Times New Roman" panose="02020603050405020304" pitchFamily="18" charset="0"/>
              </a:rPr>
              <a:t>престиж</a:t>
            </a:r>
            <a:r>
              <a:rPr lang="ru-RU" sz="3000" dirty="0">
                <a:cs typeface="Times New Roman" panose="02020603050405020304" pitchFamily="18" charset="0"/>
              </a:rPr>
              <a:t>), перемены (</a:t>
            </a:r>
            <a:r>
              <a:rPr lang="ru-RU" sz="3000" b="1" dirty="0">
                <a:cs typeface="Times New Roman" panose="02020603050405020304" pitchFamily="18" charset="0"/>
              </a:rPr>
              <a:t>влияние</a:t>
            </a:r>
            <a:r>
              <a:rPr lang="ru-RU" sz="3000" dirty="0"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07392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68A3B22-85D1-D6FF-8A3F-BB4D0AFCC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12" y="2538920"/>
            <a:ext cx="7368958" cy="1363036"/>
          </a:xfrm>
        </p:spPr>
        <p:txBody>
          <a:bodyPr>
            <a:noAutofit/>
          </a:bodyPr>
          <a:lstStyle/>
          <a:p>
            <a:pPr algn="ctr"/>
            <a:r>
              <a:rPr lang="ru-RU" sz="4200" b="1" dirty="0">
                <a:latin typeface="FORMULAR-MEDIUM" panose="02000000000000000000" pitchFamily="2" charset="0"/>
              </a:rPr>
              <a:t>СПАСИБО ЗА ВНИМАНИЕ!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D6327C-6334-E1B5-9BEE-AEE05790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49CBA-7707-644B-B2B0-09A3B055784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9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528919"/>
            <a:ext cx="9603275" cy="1324836"/>
          </a:xfrm>
        </p:spPr>
        <p:txBody>
          <a:bodyPr>
            <a:normAutofit/>
          </a:bodyPr>
          <a:lstStyle/>
          <a:p>
            <a:r>
              <a:rPr lang="ru-RU" sz="3000" b="1" dirty="0"/>
              <a:t>Определения синонимичных слов в толковых словарях русского языка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388" y="1344706"/>
            <a:ext cx="10963835" cy="4121639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Галантный,</a:t>
            </a:r>
            <a:r>
              <a:rPr lang="ru-RU" sz="2400" dirty="0" smtClean="0"/>
              <a:t> -</a:t>
            </a:r>
            <a:r>
              <a:rPr lang="ru-RU" sz="2400" dirty="0" err="1" smtClean="0"/>
              <a:t>ая</a:t>
            </a:r>
            <a:r>
              <a:rPr lang="ru-RU" sz="2400" dirty="0" smtClean="0"/>
              <a:t>, -</a:t>
            </a:r>
            <a:r>
              <a:rPr lang="ru-RU" sz="2400" dirty="0" err="1" smtClean="0"/>
              <a:t>ое</a:t>
            </a:r>
            <a:r>
              <a:rPr lang="ru-RU" sz="2400" dirty="0" smtClean="0"/>
              <a:t>; -</a:t>
            </a:r>
            <a:r>
              <a:rPr lang="ru-RU" sz="2400" dirty="0" err="1" smtClean="0"/>
              <a:t>тен</a:t>
            </a:r>
            <a:r>
              <a:rPr lang="ru-RU" sz="2400" dirty="0" smtClean="0"/>
              <a:t>, -</a:t>
            </a:r>
            <a:r>
              <a:rPr lang="ru-RU" sz="2400" dirty="0" err="1" smtClean="0"/>
              <a:t>тна</a:t>
            </a:r>
            <a:r>
              <a:rPr lang="ru-RU" sz="2400" dirty="0" smtClean="0"/>
              <a:t>. Изысканно-вежливый, любезный. </a:t>
            </a:r>
            <a:r>
              <a:rPr lang="ru-RU" sz="2400" i="1" dirty="0" smtClean="0"/>
              <a:t>Г. молодой человек</a:t>
            </a:r>
            <a:r>
              <a:rPr lang="ru-RU" sz="2400" dirty="0" smtClean="0"/>
              <a:t>.</a:t>
            </a:r>
          </a:p>
          <a:p>
            <a:r>
              <a:rPr lang="ru-RU" sz="2400" b="1" dirty="0" smtClean="0"/>
              <a:t>Вежливый,</a:t>
            </a:r>
            <a:r>
              <a:rPr lang="ru-RU" sz="2400" dirty="0" smtClean="0"/>
              <a:t> -</a:t>
            </a:r>
            <a:r>
              <a:rPr lang="ru-RU" sz="2400" dirty="0" err="1" smtClean="0"/>
              <a:t>ая</a:t>
            </a:r>
            <a:r>
              <a:rPr lang="ru-RU" sz="2400" dirty="0" smtClean="0"/>
              <a:t>, -</a:t>
            </a:r>
            <a:r>
              <a:rPr lang="ru-RU" sz="2400" dirty="0" err="1" smtClean="0"/>
              <a:t>ое</a:t>
            </a:r>
            <a:r>
              <a:rPr lang="ru-RU" sz="2400" dirty="0" smtClean="0"/>
              <a:t>; -ив. Соблюдающий правила приличия, воспитанный, учтивый. </a:t>
            </a:r>
            <a:r>
              <a:rPr lang="ru-RU" sz="2400" i="1" dirty="0" smtClean="0"/>
              <a:t>В. обращение. В. намек. В. (нареч.) попросить.</a:t>
            </a:r>
          </a:p>
          <a:p>
            <a:r>
              <a:rPr lang="ru-RU" sz="2400" b="1" dirty="0" smtClean="0"/>
              <a:t>Воспитанный</a:t>
            </a:r>
            <a:r>
              <a:rPr lang="ru-RU" sz="2400" dirty="0" smtClean="0"/>
              <a:t>, -</a:t>
            </a:r>
            <a:r>
              <a:rPr lang="ru-RU" sz="2400" dirty="0" err="1" smtClean="0"/>
              <a:t>ая</a:t>
            </a:r>
            <a:r>
              <a:rPr lang="ru-RU" sz="2400" dirty="0" smtClean="0"/>
              <a:t>, -</a:t>
            </a:r>
            <a:r>
              <a:rPr lang="ru-RU" sz="2400" dirty="0" err="1" smtClean="0"/>
              <a:t>ое</a:t>
            </a:r>
            <a:r>
              <a:rPr lang="ru-RU" sz="2400" dirty="0" smtClean="0"/>
              <a:t>; -ан, -анна. Отличающийся хорошим воспитанием, умеющий хорошо вести себя. </a:t>
            </a:r>
            <a:r>
              <a:rPr lang="ru-RU" sz="2400" i="1" dirty="0" smtClean="0"/>
              <a:t>В. ребёнок. В. человек.</a:t>
            </a:r>
          </a:p>
          <a:p>
            <a:r>
              <a:rPr lang="ru-RU" sz="2400" b="1" dirty="0" smtClean="0"/>
              <a:t>Учтивый</a:t>
            </a:r>
            <a:r>
              <a:rPr lang="ru-RU" sz="2400" dirty="0" smtClean="0"/>
              <a:t>, -</a:t>
            </a:r>
            <a:r>
              <a:rPr lang="ru-RU" sz="2400" dirty="0" err="1" smtClean="0"/>
              <a:t>ая</a:t>
            </a:r>
            <a:r>
              <a:rPr lang="ru-RU" sz="2400" dirty="0" smtClean="0"/>
              <a:t>, -</a:t>
            </a:r>
            <a:r>
              <a:rPr lang="ru-RU" sz="2400" dirty="0" err="1" smtClean="0"/>
              <a:t>ое</a:t>
            </a:r>
            <a:r>
              <a:rPr lang="ru-RU" sz="2400" dirty="0" smtClean="0"/>
              <a:t>; -ив. Почтительно-вежливый. </a:t>
            </a:r>
            <a:r>
              <a:rPr lang="ru-RU" sz="2400" i="1" dirty="0" smtClean="0"/>
              <a:t>У. посетитель. У. поклон. У. (нареч.) ответить.</a:t>
            </a:r>
          </a:p>
          <a:p>
            <a:r>
              <a:rPr lang="ru-RU" sz="2400" b="1" dirty="0" smtClean="0"/>
              <a:t>Любезный</a:t>
            </a:r>
            <a:r>
              <a:rPr lang="ru-RU" sz="2400" dirty="0" smtClean="0"/>
              <a:t>, -</a:t>
            </a:r>
            <a:r>
              <a:rPr lang="ru-RU" sz="2400" dirty="0" err="1" smtClean="0"/>
              <a:t>ая</a:t>
            </a:r>
            <a:r>
              <a:rPr lang="ru-RU" sz="2400" dirty="0" smtClean="0"/>
              <a:t>, -</a:t>
            </a:r>
            <a:r>
              <a:rPr lang="ru-RU" sz="2400" dirty="0" err="1" smtClean="0"/>
              <a:t>ое</a:t>
            </a:r>
            <a:r>
              <a:rPr lang="ru-RU" sz="2400" dirty="0" smtClean="0"/>
              <a:t>; -</a:t>
            </a:r>
            <a:r>
              <a:rPr lang="ru-RU" sz="2400" dirty="0" err="1" smtClean="0"/>
              <a:t>зен</a:t>
            </a:r>
            <a:r>
              <a:rPr lang="ru-RU" sz="2400" dirty="0" smtClean="0"/>
              <a:t>, -</a:t>
            </a:r>
            <a:r>
              <a:rPr lang="ru-RU" sz="2400" dirty="0" err="1" smtClean="0"/>
              <a:t>зна</a:t>
            </a:r>
            <a:r>
              <a:rPr lang="ru-RU" sz="2400" dirty="0" smtClean="0"/>
              <a:t>. Обходительный, предупредительный, учтивый.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48775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385483"/>
            <a:ext cx="9603275" cy="93232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Определения синонимичных слов в толковых словарях русского языка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071" y="1479176"/>
            <a:ext cx="10712823" cy="3987169"/>
          </a:xfrm>
        </p:spPr>
        <p:txBody>
          <a:bodyPr/>
          <a:lstStyle/>
          <a:p>
            <a:r>
              <a:rPr lang="ru-RU" b="1" dirty="0"/>
              <a:t>У</a:t>
            </a:r>
            <a:r>
              <a:rPr lang="ru-RU" b="1" dirty="0" smtClean="0"/>
              <a:t>гадать</a:t>
            </a:r>
            <a:r>
              <a:rPr lang="ru-RU" dirty="0" smtClean="0"/>
              <a:t>, -</a:t>
            </a:r>
            <a:r>
              <a:rPr lang="ru-RU" dirty="0" err="1" smtClean="0"/>
              <a:t>аю</a:t>
            </a:r>
            <a:r>
              <a:rPr lang="ru-RU" dirty="0" smtClean="0"/>
              <a:t>, -</a:t>
            </a:r>
            <a:r>
              <a:rPr lang="ru-RU" dirty="0" err="1" smtClean="0"/>
              <a:t>аешь</a:t>
            </a:r>
            <a:r>
              <a:rPr lang="ru-RU" dirty="0" smtClean="0"/>
              <a:t>; -</a:t>
            </a:r>
            <a:r>
              <a:rPr lang="ru-RU" dirty="0" err="1" smtClean="0"/>
              <a:t>аданный</a:t>
            </a:r>
            <a:r>
              <a:rPr lang="ru-RU" dirty="0" smtClean="0"/>
              <a:t>; </a:t>
            </a:r>
            <a:r>
              <a:rPr lang="ru-RU" i="1" dirty="0" smtClean="0"/>
              <a:t>сов.</a:t>
            </a:r>
            <a:r>
              <a:rPr lang="ru-RU" dirty="0" smtClean="0"/>
              <a:t> что. Догадавшись, понять, дать правильное решение, ответ. </a:t>
            </a:r>
            <a:r>
              <a:rPr lang="ru-RU" i="1" dirty="0" smtClean="0"/>
              <a:t>У. чью-н. мысль.</a:t>
            </a:r>
          </a:p>
          <a:p>
            <a:r>
              <a:rPr lang="ru-RU" b="1" dirty="0" smtClean="0"/>
              <a:t>Отгадать</a:t>
            </a:r>
            <a:r>
              <a:rPr lang="ru-RU" dirty="0" smtClean="0"/>
              <a:t>, -</a:t>
            </a:r>
            <a:r>
              <a:rPr lang="ru-RU" dirty="0" err="1" smtClean="0"/>
              <a:t>аю</a:t>
            </a:r>
            <a:r>
              <a:rPr lang="ru-RU" dirty="0" smtClean="0"/>
              <a:t>, -</a:t>
            </a:r>
            <a:r>
              <a:rPr lang="ru-RU" dirty="0" err="1" smtClean="0"/>
              <a:t>аешь</a:t>
            </a:r>
            <a:r>
              <a:rPr lang="ru-RU" dirty="0" smtClean="0"/>
              <a:t>, -</a:t>
            </a:r>
            <a:r>
              <a:rPr lang="ru-RU" dirty="0" err="1" smtClean="0"/>
              <a:t>аданный</a:t>
            </a:r>
            <a:r>
              <a:rPr lang="ru-RU" dirty="0" smtClean="0"/>
              <a:t>; сов. Что. Узнать по догадке, раскрыть что-н., догадавшись. О. загадку. </a:t>
            </a:r>
            <a:r>
              <a:rPr lang="ru-RU" i="1" dirty="0" smtClean="0"/>
              <a:t>О. замысел противника.</a:t>
            </a:r>
          </a:p>
          <a:p>
            <a:r>
              <a:rPr lang="ru-RU" b="1" dirty="0" smtClean="0"/>
              <a:t>Догадаться</a:t>
            </a:r>
            <a:r>
              <a:rPr lang="ru-RU" dirty="0" smtClean="0"/>
              <a:t>, -</a:t>
            </a:r>
            <a:r>
              <a:rPr lang="ru-RU" dirty="0" err="1" smtClean="0"/>
              <a:t>аюсь</a:t>
            </a:r>
            <a:r>
              <a:rPr lang="ru-RU" dirty="0" smtClean="0"/>
              <a:t>, -</a:t>
            </a:r>
            <a:r>
              <a:rPr lang="ru-RU" dirty="0" err="1" smtClean="0"/>
              <a:t>аешься</a:t>
            </a:r>
            <a:r>
              <a:rPr lang="ru-RU" dirty="0" smtClean="0"/>
              <a:t>; сов. Сообразить, понять, в чём дело, напасть на правильную мысль. </a:t>
            </a:r>
            <a:r>
              <a:rPr lang="ru-RU" i="1" dirty="0" smtClean="0"/>
              <a:t>Д. о причине размолвки. Догадайся, кто пришёл.</a:t>
            </a:r>
          </a:p>
          <a:p>
            <a:r>
              <a:rPr lang="ru-RU" b="1" dirty="0" smtClean="0"/>
              <a:t>Разгадать</a:t>
            </a:r>
            <a:r>
              <a:rPr lang="ru-RU" dirty="0" smtClean="0"/>
              <a:t>, -</a:t>
            </a:r>
            <a:r>
              <a:rPr lang="ru-RU" dirty="0" err="1" smtClean="0"/>
              <a:t>аю</a:t>
            </a:r>
            <a:r>
              <a:rPr lang="ru-RU" dirty="0" smtClean="0"/>
              <a:t>, -</a:t>
            </a:r>
            <a:r>
              <a:rPr lang="ru-RU" dirty="0" err="1" smtClean="0"/>
              <a:t>аешь</a:t>
            </a:r>
            <a:r>
              <a:rPr lang="ru-RU" dirty="0" smtClean="0"/>
              <a:t>; -</a:t>
            </a:r>
            <a:r>
              <a:rPr lang="ru-RU" dirty="0" err="1" smtClean="0"/>
              <a:t>аданный</a:t>
            </a:r>
            <a:r>
              <a:rPr lang="ru-RU" dirty="0" smtClean="0"/>
              <a:t>; сов. 1. что. Найти правильный ответ на загадку, загаданное. </a:t>
            </a:r>
            <a:r>
              <a:rPr lang="ru-RU" i="1" dirty="0" smtClean="0"/>
              <a:t>Р. загадку</a:t>
            </a:r>
            <a:r>
              <a:rPr lang="ru-RU" dirty="0" smtClean="0"/>
              <a:t>. 2. кого-что. Понять смысл, уяснить характер кого-чего-н. </a:t>
            </a:r>
            <a:r>
              <a:rPr lang="ru-RU" i="1" dirty="0" smtClean="0"/>
              <a:t>Р. чьи-н. мысли, намерения. Этого человека я разгадал.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079207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F824EDD-F5DF-8571-C761-CE11F72FA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642027"/>
            <a:ext cx="10481552" cy="5149174"/>
          </a:xfrm>
        </p:spPr>
        <p:txBody>
          <a:bodyPr>
            <a:normAutofit/>
          </a:bodyPr>
          <a:lstStyle/>
          <a:p>
            <a:pPr algn="just"/>
            <a:r>
              <a:rPr lang="ru-RU" sz="3000" b="1" dirty="0"/>
              <a:t>Компонентный анализ </a:t>
            </a:r>
            <a:r>
              <a:rPr lang="ru-RU" sz="3000" dirty="0"/>
              <a:t>– метод исследования в языкознании с целью разложения значений на минимальные семантические составляющие (семы). Был впервые использован в 1950-х гг. при описании терминов родства.</a:t>
            </a:r>
          </a:p>
          <a:p>
            <a:pPr algn="just"/>
            <a:endParaRPr lang="ru-RU" sz="3000" dirty="0"/>
          </a:p>
          <a:p>
            <a:pPr algn="just"/>
            <a:endParaRPr lang="ru-RU" sz="3000" dirty="0"/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E00B4E-FF7C-49AE-3AF2-575FC2957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3429000"/>
            <a:ext cx="4249062" cy="30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503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1C9D415-87AA-0075-5263-96FFC1941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510988"/>
            <a:ext cx="10131425" cy="528021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3500" b="1" dirty="0">
                <a:effectLst/>
                <a:ea typeface="Times New Roman" panose="02020603050405020304" pitchFamily="18" charset="0"/>
              </a:rPr>
              <a:t>I</a:t>
            </a:r>
            <a:r>
              <a:rPr lang="ru-RU" sz="3500" b="1" dirty="0">
                <a:effectLst/>
                <a:ea typeface="Times New Roman" panose="02020603050405020304" pitchFamily="18" charset="0"/>
              </a:rPr>
              <a:t> подмножество: </a:t>
            </a:r>
            <a:r>
              <a:rPr lang="ru-RU" sz="3500" dirty="0">
                <a:effectLst/>
                <a:ea typeface="Times New Roman" panose="02020603050405020304" pitchFamily="18" charset="0"/>
              </a:rPr>
              <a:t>1 свойство мужского пола, 2 свойство женского пола; </a:t>
            </a:r>
          </a:p>
          <a:p>
            <a:pPr algn="just">
              <a:lnSpc>
                <a:spcPct val="150000"/>
              </a:lnSpc>
            </a:pPr>
            <a:r>
              <a:rPr lang="en-US" sz="3500" b="1" dirty="0">
                <a:effectLst/>
                <a:ea typeface="Times New Roman" panose="02020603050405020304" pitchFamily="18" charset="0"/>
              </a:rPr>
              <a:t>II</a:t>
            </a:r>
            <a:r>
              <a:rPr lang="ru-RU" sz="3500" b="1" dirty="0">
                <a:effectLst/>
                <a:ea typeface="Times New Roman" panose="02020603050405020304" pitchFamily="18" charset="0"/>
              </a:rPr>
              <a:t> </a:t>
            </a:r>
            <a:r>
              <a:rPr lang="ru-RU" sz="3500" b="1" dirty="0" smtClean="0">
                <a:effectLst/>
                <a:ea typeface="Times New Roman" panose="02020603050405020304" pitchFamily="18" charset="0"/>
              </a:rPr>
              <a:t>подмножество: </a:t>
            </a:r>
            <a:r>
              <a:rPr lang="ru-RU" sz="3500" dirty="0">
                <a:effectLst/>
                <a:ea typeface="Times New Roman" panose="02020603050405020304" pitchFamily="18" charset="0"/>
              </a:rPr>
              <a:t>1. </a:t>
            </a:r>
            <a:r>
              <a:rPr lang="en-US" sz="3500" dirty="0">
                <a:effectLst/>
                <a:ea typeface="Times New Roman" panose="02020603050405020304" pitchFamily="18" charset="0"/>
              </a:rPr>
              <a:t>c</a:t>
            </a:r>
            <a:r>
              <a:rPr lang="ru-RU" sz="3500" dirty="0" err="1">
                <a:effectLst/>
                <a:ea typeface="Times New Roman" panose="02020603050405020304" pitchFamily="18" charset="0"/>
              </a:rPr>
              <a:t>войство</a:t>
            </a:r>
            <a:r>
              <a:rPr lang="ru-RU" sz="3500" dirty="0">
                <a:effectLst/>
                <a:ea typeface="Times New Roman" panose="02020603050405020304" pitchFamily="18" charset="0"/>
              </a:rPr>
              <a:t> родителя, 2. </a:t>
            </a:r>
            <a:r>
              <a:rPr lang="en-US" sz="3500" dirty="0">
                <a:effectLst/>
                <a:ea typeface="Times New Roman" panose="02020603050405020304" pitchFamily="18" charset="0"/>
              </a:rPr>
              <a:t>c</a:t>
            </a:r>
            <a:r>
              <a:rPr lang="ru-RU" sz="3500" dirty="0" err="1">
                <a:effectLst/>
                <a:ea typeface="Times New Roman" panose="02020603050405020304" pitchFamily="18" charset="0"/>
              </a:rPr>
              <a:t>войство</a:t>
            </a:r>
            <a:r>
              <a:rPr lang="ru-RU" sz="3500" dirty="0">
                <a:effectLst/>
                <a:ea typeface="Times New Roman" panose="02020603050405020304" pitchFamily="18" charset="0"/>
              </a:rPr>
              <a:t> рожденного; </a:t>
            </a:r>
          </a:p>
          <a:p>
            <a:pPr algn="just">
              <a:lnSpc>
                <a:spcPct val="150000"/>
              </a:lnSpc>
            </a:pPr>
            <a:r>
              <a:rPr lang="en-US" sz="3500" b="1" dirty="0">
                <a:effectLst/>
                <a:ea typeface="Times New Roman" panose="02020603050405020304" pitchFamily="18" charset="0"/>
              </a:rPr>
              <a:t>III</a:t>
            </a:r>
            <a:r>
              <a:rPr lang="ru-RU" sz="3500" b="1" dirty="0">
                <a:effectLst/>
                <a:ea typeface="Times New Roman" panose="02020603050405020304" pitchFamily="18" charset="0"/>
              </a:rPr>
              <a:t> подмножество: </a:t>
            </a:r>
            <a:r>
              <a:rPr lang="ru-RU" sz="3500" dirty="0">
                <a:effectLst/>
                <a:ea typeface="Times New Roman" panose="02020603050405020304" pitchFamily="18" charset="0"/>
              </a:rPr>
              <a:t>1. свойство родителя/ рождённого по линии прямого родства; 2. свойство родителя/ рождённого по линии косвенного родства;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783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C8E0FFB-1A4D-2977-084C-6DFF48297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618565"/>
            <a:ext cx="10131425" cy="517263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>
                <a:effectLst/>
                <a:ea typeface="Times New Roman" panose="02020603050405020304" pitchFamily="18" charset="0"/>
              </a:rPr>
              <a:t>IV </a:t>
            </a:r>
            <a:r>
              <a:rPr lang="ru-RU" sz="2500" b="1" dirty="0">
                <a:effectLst/>
                <a:ea typeface="Times New Roman" panose="02020603050405020304" pitchFamily="18" charset="0"/>
              </a:rPr>
              <a:t>подмножество: </a:t>
            </a:r>
            <a:r>
              <a:rPr lang="ru-RU" sz="2500" dirty="0">
                <a:effectLst/>
                <a:ea typeface="Times New Roman" panose="02020603050405020304" pitchFamily="18" charset="0"/>
              </a:rPr>
              <a:t>1. свойство кровного родителя/ кровно рождённого; 2. свойство юридического родителя/ юридического рождённого; 3. свойство родителя/ рождённого по брачной связи рождённого мужского пола; 4. свойство родителя/ рождённого по брачной связи рождённого женского пола;</a:t>
            </a:r>
          </a:p>
          <a:p>
            <a:pPr algn="just">
              <a:lnSpc>
                <a:spcPct val="150000"/>
              </a:lnSpc>
            </a:pPr>
            <a:r>
              <a:rPr lang="en-US" sz="2500" b="1" dirty="0">
                <a:effectLst/>
                <a:ea typeface="Times New Roman" panose="02020603050405020304" pitchFamily="18" charset="0"/>
              </a:rPr>
              <a:t>V </a:t>
            </a:r>
            <a:r>
              <a:rPr lang="ru-RU" sz="2500" b="1" dirty="0">
                <a:effectLst/>
                <a:ea typeface="Times New Roman" panose="02020603050405020304" pitchFamily="18" charset="0"/>
              </a:rPr>
              <a:t>подмножество: </a:t>
            </a:r>
            <a:r>
              <a:rPr lang="ru-RU" sz="2500" dirty="0">
                <a:effectLst/>
                <a:ea typeface="Times New Roman" panose="02020603050405020304" pitchFamily="18" charset="0"/>
              </a:rPr>
              <a:t>1. свойство родителя/ рождённого в первом поколении; 2.  свойство родителя/ рождённого во втором поколении; 3. свойство родителя/ рождённого в третьем поколении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19083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66C9FAA-866C-6F66-2710-D217D638D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645459"/>
            <a:ext cx="11160759" cy="5145742"/>
          </a:xfrm>
        </p:spPr>
        <p:txBody>
          <a:bodyPr>
            <a:normAutofit/>
          </a:bodyPr>
          <a:lstStyle/>
          <a:p>
            <a:r>
              <a:rPr lang="ru-RU" sz="3200" i="1" u="sng" dirty="0">
                <a:effectLst/>
                <a:ea typeface="Times New Roman" panose="02020603050405020304" pitchFamily="18" charset="0"/>
              </a:rPr>
              <a:t>сын</a:t>
            </a:r>
            <a:r>
              <a:rPr lang="ru-RU" sz="3200" i="1" dirty="0">
                <a:effectLst/>
                <a:ea typeface="Times New Roman" panose="02020603050405020304" pitchFamily="18" charset="0"/>
              </a:rPr>
              <a:t> – мужчина, мальчик по отношению к родителям </a:t>
            </a:r>
            <a:r>
              <a:rPr lang="ru-RU" sz="3200" dirty="0">
                <a:effectLst/>
                <a:ea typeface="Times New Roman" panose="02020603050405020304" pitchFamily="18" charset="0"/>
              </a:rPr>
              <a:t>(однако </a:t>
            </a:r>
            <a:r>
              <a:rPr lang="ru-RU" sz="3200" i="1" u="sng" dirty="0">
                <a:effectLst/>
                <a:ea typeface="Times New Roman" panose="02020603050405020304" pitchFamily="18" charset="0"/>
              </a:rPr>
              <a:t>пасынок</a:t>
            </a:r>
            <a:r>
              <a:rPr lang="ru-RU" sz="3200" dirty="0">
                <a:effectLst/>
                <a:ea typeface="Times New Roman" panose="02020603050405020304" pitchFamily="18" charset="0"/>
              </a:rPr>
              <a:t> тоже</a:t>
            </a:r>
            <a:r>
              <a:rPr lang="ru-RU" sz="3200" i="1" dirty="0">
                <a:effectLst/>
                <a:ea typeface="Times New Roman" panose="02020603050405020304" pitchFamily="18" charset="0"/>
              </a:rPr>
              <a:t> мужчина, мальчик по отношению к родителям, </a:t>
            </a:r>
            <a:r>
              <a:rPr lang="ru-RU" sz="3200" dirty="0">
                <a:effectLst/>
                <a:ea typeface="Times New Roman" panose="02020603050405020304" pitchFamily="18" charset="0"/>
              </a:rPr>
              <a:t>однако </a:t>
            </a:r>
            <a:r>
              <a:rPr lang="ru-RU" sz="3200" i="1" dirty="0">
                <a:effectLst/>
                <a:ea typeface="Times New Roman" panose="02020603050405020304" pitchFamily="18" charset="0"/>
              </a:rPr>
              <a:t>по брачной связи одного из родителей</a:t>
            </a:r>
            <a:r>
              <a:rPr lang="ru-RU" sz="3200" dirty="0">
                <a:effectLst/>
                <a:ea typeface="Times New Roman" panose="02020603050405020304" pitchFamily="18" charset="0"/>
              </a:rPr>
              <a:t>); </a:t>
            </a:r>
            <a:r>
              <a:rPr lang="ru-RU" sz="3200" i="1" u="sng" dirty="0">
                <a:effectLst/>
                <a:ea typeface="Times New Roman" panose="02020603050405020304" pitchFamily="18" charset="0"/>
              </a:rPr>
              <a:t>отец</a:t>
            </a:r>
            <a:r>
              <a:rPr lang="ru-RU" sz="3200" i="1" dirty="0">
                <a:effectLst/>
                <a:ea typeface="Times New Roman" panose="02020603050405020304" pitchFamily="18" charset="0"/>
              </a:rPr>
              <a:t> – мужчина по отношению к своим детям </a:t>
            </a:r>
            <a:r>
              <a:rPr lang="ru-RU" sz="3200" dirty="0">
                <a:effectLst/>
                <a:ea typeface="Times New Roman" panose="02020603050405020304" pitchFamily="18" charset="0"/>
              </a:rPr>
              <a:t>(однако</a:t>
            </a:r>
            <a:r>
              <a:rPr lang="ru-RU" sz="3200" i="1" dirty="0">
                <a:effectLst/>
                <a:ea typeface="Times New Roman" panose="02020603050405020304" pitchFamily="18" charset="0"/>
              </a:rPr>
              <a:t> </a:t>
            </a:r>
            <a:r>
              <a:rPr lang="ru-RU" sz="3200" i="1" u="sng" dirty="0">
                <a:effectLst/>
                <a:ea typeface="Times New Roman" panose="02020603050405020304" pitchFamily="18" charset="0"/>
              </a:rPr>
              <a:t>отчим </a:t>
            </a:r>
            <a:r>
              <a:rPr lang="ru-RU" sz="3200" dirty="0">
                <a:effectLst/>
                <a:ea typeface="Times New Roman" panose="02020603050405020304" pitchFamily="18" charset="0"/>
              </a:rPr>
              <a:t>тоже </a:t>
            </a:r>
            <a:r>
              <a:rPr lang="ru-RU" sz="3200" i="1" dirty="0">
                <a:effectLst/>
                <a:ea typeface="Times New Roman" panose="02020603050405020304" pitchFamily="18" charset="0"/>
              </a:rPr>
              <a:t>мужчина по отношению к своим детям, </a:t>
            </a:r>
            <a:r>
              <a:rPr lang="ru-RU" sz="3200" dirty="0">
                <a:effectLst/>
                <a:ea typeface="Times New Roman" panose="02020603050405020304" pitchFamily="18" charset="0"/>
              </a:rPr>
              <a:t>только он является </a:t>
            </a:r>
            <a:r>
              <a:rPr lang="ru-RU" sz="3200" i="1" dirty="0">
                <a:effectLst/>
                <a:ea typeface="Times New Roman" panose="02020603050405020304" pitchFamily="18" charset="0"/>
              </a:rPr>
              <a:t>юридическим (не кровным) родителем).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91253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BB29C3-6771-EB51-A2BE-AD0D4FABA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637195" cy="1456267"/>
          </a:xfrm>
        </p:spPr>
        <p:txBody>
          <a:bodyPr>
            <a:noAutofit/>
          </a:bodyPr>
          <a:lstStyle/>
          <a:p>
            <a:r>
              <a:rPr lang="ru-RU" sz="25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Новый объяснительный словарь синонимов русского языка/ Под общ. рук. акад. Ю.Д. Апресяна. М.: Языки русской культуры</a:t>
            </a:r>
            <a:r>
              <a:rPr lang="ru-RU" sz="25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5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1997</a:t>
            </a:r>
            <a:r>
              <a:rPr lang="ru-RU" sz="25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5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500" b="1" dirty="0">
              <a:latin typeface="+mn-lt"/>
            </a:endParaRPr>
          </a:p>
        </p:txBody>
      </p:sp>
      <p:pic>
        <p:nvPicPr>
          <p:cNvPr id="1026" name="Picture 2" descr="Новый объяснительный словарь синонимов русского языка. Второй выпуск">
            <a:extLst>
              <a:ext uri="{FF2B5EF4-FFF2-40B4-BE49-F238E27FC236}">
                <a16:creationId xmlns:a16="http://schemas.microsoft.com/office/drawing/2014/main" id="{34CF7ED0-B78F-7742-73F4-C1719EAB6A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89" y="1615440"/>
            <a:ext cx="337247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Слова и дела академика Апресяна">
            <a:extLst>
              <a:ext uri="{FF2B5EF4-FFF2-40B4-BE49-F238E27FC236}">
                <a16:creationId xmlns:a16="http://schemas.microsoft.com/office/drawing/2014/main" id="{114D65C3-6058-7530-2673-FEB28EAE7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73580"/>
            <a:ext cx="4648199" cy="36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10574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1065</TotalTime>
  <Words>1758</Words>
  <Application>Microsoft Office PowerPoint</Application>
  <PresentationFormat>Широкоэкранный</PresentationFormat>
  <Paragraphs>79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Formular</vt:lpstr>
      <vt:lpstr>FORMULAR-MEDIUM</vt:lpstr>
      <vt:lpstr>Gill Sans MT</vt:lpstr>
      <vt:lpstr>Times New Roman</vt:lpstr>
      <vt:lpstr>Gallery</vt:lpstr>
      <vt:lpstr>Презентация PowerPoint</vt:lpstr>
      <vt:lpstr>Определения синонимичных слов в толковых словарях русского языка</vt:lpstr>
      <vt:lpstr>Определения синонимичных слов в толковых словарях русского языка</vt:lpstr>
      <vt:lpstr>Определения синонимичных слов в толковых словарях русского языка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Новый объяснительный словарь синонимов русского языка/ Под общ. рук. акад. Ю.Д. Апресяна. М.: Языки русской культуры, 1997.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словарныЕ статЬИ нового объяснительного словаря синонимов русского языка</vt:lpstr>
      <vt:lpstr>Презентация PowerPoint</vt:lpstr>
      <vt:lpstr>Милославский И.Г. Говорим правильно по смыслу или по форме? М.: АСТ, 2013. </vt:lpstr>
      <vt:lpstr>Отрывок из книги и.Г. Милославского «Говорим правильно по смыслу или ПО форме?»</vt:lpstr>
      <vt:lpstr>Примеры заданий из учебного пособия «РУССкий язык для студентов-нефилологов» М.Ю. федосюк, Т.А. Ладыженская, О.А. Михайлова</vt:lpstr>
      <vt:lpstr>Редактирование текстов как вариант Заданий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«Мать с ухватами не сладится»: возможно ли перевести поэзию С.А. Есенина на английский и немецкий языки? </dc:title>
  <dc:creator>Microsoft Office User</dc:creator>
  <cp:lastModifiedBy>Валентина Валерьевна</cp:lastModifiedBy>
  <cp:revision>62</cp:revision>
  <dcterms:created xsi:type="dcterms:W3CDTF">2023-05-31T12:03:40Z</dcterms:created>
  <dcterms:modified xsi:type="dcterms:W3CDTF">2024-09-25T11:19:53Z</dcterms:modified>
</cp:coreProperties>
</file>