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86" r:id="rId5"/>
    <p:sldId id="285" r:id="rId6"/>
    <p:sldId id="260" r:id="rId7"/>
    <p:sldId id="261" r:id="rId8"/>
    <p:sldId id="263" r:id="rId9"/>
    <p:sldId id="265" r:id="rId10"/>
    <p:sldId id="266" r:id="rId11"/>
    <p:sldId id="269" r:id="rId12"/>
    <p:sldId id="270" r:id="rId13"/>
    <p:sldId id="271" r:id="rId14"/>
    <p:sldId id="274" r:id="rId15"/>
    <p:sldId id="275" r:id="rId16"/>
    <p:sldId id="276" r:id="rId17"/>
    <p:sldId id="278" r:id="rId18"/>
    <p:sldId id="279" r:id="rId19"/>
    <p:sldId id="280" r:id="rId20"/>
    <p:sldId id="281" r:id="rId21"/>
    <p:sldId id="284" r:id="rId22"/>
    <p:sldId id="287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11" d="100"/>
          <a:sy n="111" d="100"/>
        </p:scale>
        <p:origin x="5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10/2/2024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4FDB8-4787-9047-52C8-38BAB71D35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000" b="1" dirty="0"/>
              <a:t>Лексическая семантика: определение, проблематика, значимость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DB2532-6D9A-8652-DA96-73F949DDCB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000" dirty="0"/>
              <a:t>Лектор – к.ф.н., ст. преп. </a:t>
            </a:r>
          </a:p>
          <a:p>
            <a:r>
              <a:rPr lang="ru-RU" sz="3000" dirty="0"/>
              <a:t>Епифанова Валентина Валерьевна</a:t>
            </a:r>
          </a:p>
        </p:txBody>
      </p:sp>
    </p:spTree>
    <p:extLst>
      <p:ext uri="{BB962C8B-B14F-4D97-AF65-F5344CB8AC3E}">
        <p14:creationId xmlns:p14="http://schemas.microsoft.com/office/powerpoint/2010/main" val="65772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306429-4BBB-4FE3-6107-45D7A96C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483742"/>
            <a:ext cx="10058400" cy="610233"/>
          </a:xfrm>
        </p:spPr>
        <p:txBody>
          <a:bodyPr>
            <a:noAutofit/>
          </a:bodyPr>
          <a:lstStyle/>
          <a:p>
            <a:r>
              <a:rPr lang="ru-RU" sz="3500" b="1" dirty="0" smtClean="0"/>
              <a:t>Примеры толкования синонимичных слов в проспекте активного словаря русского языка</a:t>
            </a:r>
            <a:endParaRPr lang="ru-RU" sz="35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59DEF0-3EAE-5074-FD06-FB523D068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70672"/>
            <a:ext cx="10058400" cy="3601527"/>
          </a:xfrm>
        </p:spPr>
        <p:txBody>
          <a:bodyPr>
            <a:noAutofit/>
          </a:bodyPr>
          <a:lstStyle/>
          <a:p>
            <a:pPr algn="just"/>
            <a:r>
              <a:rPr lang="ru-RU" sz="29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влажный</a:t>
            </a:r>
            <a:r>
              <a:rPr lang="ru-RU" sz="29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«содержащий влагу </a:t>
            </a:r>
            <a:r>
              <a:rPr lang="ru-RU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себе или </a:t>
            </a:r>
            <a:r>
              <a:rPr lang="ru-RU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себе» (например, </a:t>
            </a:r>
            <a:r>
              <a:rPr lang="ru-RU" sz="2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влажный асфальт, влажная спина, влажный воздух, влажная простыня</a:t>
            </a:r>
            <a:r>
              <a:rPr lang="ru-RU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endParaRPr lang="ru-RU" sz="29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мокрый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«содержащий 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много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влаги в себе или на себе» (например, </a:t>
            </a:r>
            <a:r>
              <a:rPr lang="ru-RU" sz="2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мокрый асфальт, мокрая спина, мокрая лошадь, мокрая простыня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endParaRPr lang="ru-RU" sz="2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сырой 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«содержащий в себе 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ненужную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влагу» (например, </a:t>
            </a:r>
            <a:r>
              <a:rPr lang="ru-RU" sz="2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сырой порох, сырое сено, сырая простыня,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сырые дрова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ru-RU" sz="2900" dirty="0"/>
          </a:p>
          <a:p>
            <a:endParaRPr lang="ru-RU" sz="3000" dirty="0"/>
          </a:p>
          <a:p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187436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8835E0-8A05-E554-0B30-DC8AEA78A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b="1" dirty="0">
                <a:solidFill>
                  <a:srgbClr val="000000"/>
                </a:solidFill>
                <a:effectLst/>
                <a:ea typeface="Cambria" panose="02040503050406030204" pitchFamily="18" charset="0"/>
              </a:rPr>
              <a:t>«аддитивное» правило взаимодействия значения</a:t>
            </a:r>
            <a:endParaRPr lang="ru-RU" sz="3500" b="1" dirty="0">
              <a:ea typeface="Cambria" panose="0204050305040603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96237E-4237-3D49-F05F-1AE7EF3F7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Письменный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стол стоит в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комнате.</a:t>
            </a:r>
          </a:p>
          <a:p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Письменный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стол не стоит в комнате </a:t>
            </a:r>
            <a:endParaRPr lang="ru-RU" sz="350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значении «Неверно, что письменный стол стоит в комнате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»)</a:t>
            </a:r>
            <a:endParaRPr lang="ru-RU" sz="35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968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9FEEC-464A-478A-A4EF-0BAF136C3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«Неаддитивное» правило взаимодействия значения</a:t>
            </a:r>
            <a:endParaRPr lang="ru-RU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A2763B-71BE-310A-3ED1-E11472875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Рыба весит 3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килограмма.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Рыба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весит 3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килограмма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500" dirty="0" smtClean="0">
                <a:effectLst/>
              </a:rPr>
              <a:t> </a:t>
            </a:r>
          </a:p>
          <a:p>
            <a:pPr algn="just"/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этого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предложения имеется только одна интерпретация: «рыба весит менее 3 килограммов».</a:t>
            </a:r>
            <a:r>
              <a:rPr lang="ru-RU" sz="3500" dirty="0">
                <a:effectLst/>
              </a:rPr>
              <a:t>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92516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9F5127-CFA7-2E69-A80B-1843E1D94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66158"/>
            <a:ext cx="10058400" cy="5206042"/>
          </a:xfrm>
        </p:spPr>
        <p:txBody>
          <a:bodyPr>
            <a:normAutofit/>
          </a:bodyPr>
          <a:lstStyle/>
          <a:p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en-US" sz="3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VDquant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(не + глагол + количественное дополнение)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меньше </a:t>
            </a:r>
            <a:r>
              <a:rPr lang="en-US" sz="3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Dquant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(глагол + менее указанного количества). </a:t>
            </a:r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аналогичным примерам относятся пары предложений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Бутылка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вмещает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литров воды/ Бутылка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вмещает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литров воды, Доклад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длился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часа/ Доклад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длился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часа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др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64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59DF7-1203-B6F3-CA7D-DC394D63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Связь лексической семантики с другими науками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9F9FF5-9BE8-F57C-F322-5BDD40EF7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20174"/>
            <a:ext cx="10058400" cy="4352026"/>
          </a:xfrm>
        </p:spPr>
        <p:txBody>
          <a:bodyPr>
            <a:normAutofit/>
          </a:bodyPr>
          <a:lstStyle/>
          <a:p>
            <a:r>
              <a:rPr lang="ru-RU" sz="4000" dirty="0"/>
              <a:t>1) лексикография</a:t>
            </a:r>
          </a:p>
          <a:p>
            <a:r>
              <a:rPr lang="ru-RU" sz="4000" dirty="0"/>
              <a:t>2) лексикология</a:t>
            </a:r>
          </a:p>
          <a:p>
            <a:r>
              <a:rPr lang="ru-RU" sz="4000" dirty="0"/>
              <a:t>3) философия</a:t>
            </a:r>
          </a:p>
          <a:p>
            <a:r>
              <a:rPr lang="ru-RU" sz="4000" dirty="0"/>
              <a:t>4) семиотика</a:t>
            </a:r>
          </a:p>
          <a:p>
            <a:r>
              <a:rPr lang="ru-RU" sz="4000" dirty="0"/>
              <a:t>5) логика</a:t>
            </a:r>
          </a:p>
          <a:p>
            <a:r>
              <a:rPr lang="ru-RU" sz="4000" dirty="0"/>
              <a:t>6) 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2857874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D95BEE-C453-13CE-88EF-447B90EB0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02920"/>
            <a:ext cx="10058400" cy="4369279"/>
          </a:xfrm>
        </p:spPr>
        <p:txBody>
          <a:bodyPr>
            <a:normAutofit/>
          </a:bodyPr>
          <a:lstStyle/>
          <a:p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дерево –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многолетнее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растение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ярко выраженным главным стволом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увенчанным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кроной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куст – растение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 главного ствола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ветвями, начинающимися от поверхности почвы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722342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B577E1-9A72-9246-64DD-0299521F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09291"/>
            <a:ext cx="10058400" cy="5162909"/>
          </a:xfrm>
        </p:spPr>
        <p:txBody>
          <a:bodyPr/>
          <a:lstStyle/>
          <a:p>
            <a:pPr algn="just"/>
            <a:r>
              <a:rPr lang="ru-RU" sz="35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высота</a:t>
            </a:r>
            <a:r>
              <a:rPr lang="ru-RU" sz="3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эвклидовой геометрии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перпендикуляр, опущенный из вершины геометрической фигуры на основание или его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продолжение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5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высота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наивной геометрии (т.е. в обыденном понимании терминов геометрии)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обозначение вертикальной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прямой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высота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дома, высота дерева, с высоты птичьего полёта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т.д.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189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E86C98-AF5D-A729-DC86-56E136474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406106"/>
            <a:ext cx="10058400" cy="4766094"/>
          </a:xfrm>
        </p:spPr>
        <p:txBody>
          <a:bodyPr>
            <a:normAutofit/>
          </a:bodyPr>
          <a:lstStyle/>
          <a:p>
            <a:endParaRPr lang="en-US" sz="350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присутствовали на лекции. = Никто не отсутствовал на лекции; </a:t>
            </a:r>
            <a:endParaRPr lang="en-US" sz="450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старше </a:t>
            </a:r>
            <a:r>
              <a:rPr lang="en-US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-а. = </a:t>
            </a:r>
            <a:r>
              <a:rPr lang="en-US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моложе </a:t>
            </a:r>
            <a:r>
              <a:rPr lang="en-US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-а.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370055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BD715B-7569-E68F-BD9C-FCCB64CF3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67751"/>
            <a:ext cx="10058400" cy="5404449"/>
          </a:xfrm>
        </p:spPr>
        <p:txBody>
          <a:bodyPr>
            <a:normAutofit/>
          </a:bodyPr>
          <a:lstStyle/>
          <a:p>
            <a:endParaRPr lang="ru-RU" sz="500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5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5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даёт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-у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выходит из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-а,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ударяет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-ом,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расходует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авторитет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среди </a:t>
            </a:r>
            <a:r>
              <a:rPr lang="en-US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5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1732840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E6181-F902-A168-5BB8-4FF29C040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Математические термины в лексической семантике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88B319-E9DB-8068-2708-228354F69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множитель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(в лексической семантике –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семантический множитель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граф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семантический граф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дерево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семантические деревья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лексическая функция-замена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семантический параметр, лексическая функция-параметр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17493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A380C-05D4-A629-8D08-658D3227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84632"/>
            <a:ext cx="10457429" cy="101342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Составляющие значения слова</a:t>
            </a:r>
            <a:endParaRPr lang="ru-RU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DBED9F-6BCF-C200-2947-2D5E6CAAC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22963"/>
            <a:ext cx="10058400" cy="4849238"/>
          </a:xfrm>
        </p:spPr>
        <p:txBody>
          <a:bodyPr>
            <a:noAutofit/>
          </a:bodyPr>
          <a:lstStyle/>
          <a:p>
            <a:pPr algn="just"/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как слово соотносится с описываемым им объектом </a:t>
            </a:r>
            <a:r>
              <a:rPr lang="ru-RU" sz="3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окружающей действительности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2) каковы </a:t>
            </a:r>
            <a:r>
              <a:rPr lang="ru-RU" sz="3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существенные признаки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описываемого словом объекта действительности, 3) каково </a:t>
            </a:r>
            <a:r>
              <a:rPr lang="ru-RU" sz="3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отношение говорящего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 адресату речи и к описываемой словом ситуации, 4) </a:t>
            </a:r>
            <a:r>
              <a:rPr lang="ru-RU" sz="3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каких отношениях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состоят между собой </a:t>
            </a:r>
            <a:r>
              <a:rPr lang="ru-RU" sz="3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значения разных слов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языке и по каким законам значения слов </a:t>
            </a:r>
            <a:r>
              <a:rPr lang="ru-RU" sz="3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соединяются между собой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речи.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60180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DB470-F3B2-B6C4-C2D9-B519199E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Лексические функции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FE7E11-24E6-89F5-DC20-0E1628B5C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99404"/>
            <a:ext cx="10058400" cy="4472796"/>
          </a:xfrm>
        </p:spPr>
        <p:txBody>
          <a:bodyPr>
            <a:noAutofit/>
          </a:bodyPr>
          <a:lstStyle/>
          <a:p>
            <a:r>
              <a:rPr lang="en-US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= </a:t>
            </a:r>
            <a:r>
              <a:rPr lang="en-US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где </a:t>
            </a:r>
            <a:r>
              <a:rPr lang="en-US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аргумент, </a:t>
            </a:r>
            <a:r>
              <a:rPr lang="en-US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функция, </a:t>
            </a:r>
            <a:r>
              <a:rPr lang="en-US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значение 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функции</a:t>
            </a:r>
            <a:endParaRPr lang="ru-RU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мороз)=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лютый</a:t>
            </a:r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5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аплодировать</a:t>
            </a:r>
            <a:r>
              <a:rPr lang="ru-RU" sz="35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)= бурно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богатство) </a:t>
            </a:r>
            <a:r>
              <a:rPr lang="ru-RU" sz="35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3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большое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огромное, громадное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(разг.), 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невиданное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(разг.),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неслыханное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(разг.),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небывалое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(разг.),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колоссальное, фантастическое, баснословное, сказочное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т.д.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449168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8921FE-AEFF-DB7D-DC17-961CF9F39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39302"/>
            <a:ext cx="10058400" cy="5432898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Ответьте устно на вопросы: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виды лингвистической семантики существуют?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входит в объект исследований лексической семантики?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какие вопросы она отвечает?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какими лингвистическими науками тесно связана лексическая семантика?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науки оказали наибольшее влияние на становление и развитие лексической семантики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75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793630"/>
            <a:ext cx="10058400" cy="537857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эссе на тему </a:t>
            </a:r>
            <a:r>
              <a:rPr lang="ru-RU" sz="3800" dirty="0"/>
              <a:t>«Существует ли взаимная связь между моей специальностью и областью лексической семантики? В чем она </a:t>
            </a:r>
            <a:r>
              <a:rPr lang="ru-RU" sz="3800" dirty="0" smtClean="0"/>
              <a:t>может проявляться?»</a:t>
            </a:r>
            <a:endParaRPr lang="en-US" sz="3800" dirty="0" smtClean="0"/>
          </a:p>
          <a:p>
            <a:endParaRPr lang="en-US" sz="3800" dirty="0"/>
          </a:p>
          <a:p>
            <a:r>
              <a:rPr lang="en-US" sz="3800" dirty="0" smtClean="0"/>
              <a:t> valentyna4@yandex.ru</a:t>
            </a:r>
            <a:endParaRPr lang="ru-RU" sz="3800" dirty="0"/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3200240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14BAF8-2CE7-78A0-E433-EE0926D7A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47864"/>
            <a:ext cx="10058400" cy="5024336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5000" b="1" dirty="0"/>
              <a:t>Спасибо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91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49063-98F6-5C1C-894A-557E537E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Ключевые проблемы, изучаемые лексической семантикой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E9584D-82DD-FF85-BA8B-A6114ED9A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85668"/>
            <a:ext cx="10058400" cy="4386532"/>
          </a:xfrm>
        </p:spPr>
        <p:txBody>
          <a:bodyPr>
            <a:noAutofit/>
          </a:bodyPr>
          <a:lstStyle/>
          <a:p>
            <a:pPr algn="just"/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3500" dirty="0"/>
              <a:t> </a:t>
            </a:r>
            <a:r>
              <a:rPr lang="ru-RU" sz="3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точное описание значений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(толкование) слов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 том числе с использованием семантических метаязыков)</a:t>
            </a:r>
          </a:p>
          <a:p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3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семантический анализ </a:t>
            </a:r>
            <a:r>
              <a:rPr lang="ru-RU" sz="3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синонимичных слов</a:t>
            </a:r>
            <a:r>
              <a:rPr lang="ru-RU" sz="3500" b="1" dirty="0">
                <a:effectLst/>
              </a:rPr>
              <a:t> </a:t>
            </a:r>
            <a:endParaRPr lang="ru-RU" sz="35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500" dirty="0">
                <a:latin typeface="Times New Roman" panose="02020603050405020304" pitchFamily="18" charset="0"/>
              </a:rPr>
              <a:t>3) </a:t>
            </a:r>
            <a:r>
              <a:rPr lang="ru-RU" sz="3500" b="1" dirty="0">
                <a:latin typeface="Times New Roman" panose="02020603050405020304" pitchFamily="18" charset="0"/>
              </a:rPr>
              <a:t>анализ системных отношений </a:t>
            </a:r>
            <a:r>
              <a:rPr lang="ru-RU" sz="3500" dirty="0">
                <a:latin typeface="Times New Roman" panose="02020603050405020304" pitchFamily="18" charset="0"/>
              </a:rPr>
              <a:t>в языке</a:t>
            </a:r>
          </a:p>
          <a:p>
            <a:r>
              <a:rPr lang="ru-RU" sz="3500" dirty="0">
                <a:latin typeface="Times New Roman" panose="02020603050405020304" pitchFamily="18" charset="0"/>
              </a:rPr>
              <a:t>4) выявление </a:t>
            </a:r>
            <a:r>
              <a:rPr lang="ru-RU" sz="3500" b="1" dirty="0">
                <a:latin typeface="Times New Roman" panose="02020603050405020304" pitchFamily="18" charset="0"/>
              </a:rPr>
              <a:t>семантических правил образования словосочетаний, </a:t>
            </a:r>
            <a:r>
              <a:rPr lang="ru-RU" sz="3500" dirty="0">
                <a:latin typeface="Times New Roman" panose="02020603050405020304" pitchFamily="18" charset="0"/>
              </a:rPr>
              <a:t>предложений и текстов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19635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определения слова «дружить» в толковых словарях русского языка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дружить</a:t>
            </a:r>
            <a:r>
              <a:rPr lang="ru-RU" sz="4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находиться с кем-н. в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дружбе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дружба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близкие отношения, основанные на взаимном доверии, привязанности, общности интересов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(Толковый словарь русского языка под ред. С.И. Ожегова, Н.Ю. Шведовой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6788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793631"/>
            <a:ext cx="10058400" cy="5378570"/>
          </a:xfrm>
        </p:spPr>
        <p:txBody>
          <a:bodyPr>
            <a:noAutofit/>
          </a:bodyPr>
          <a:lstStyle/>
          <a:p>
            <a:pPr algn="just"/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дружить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находиться с кем-н. в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дружеских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приятельских отношениях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дружеский 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прил. к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близкий приятель, лицо, связанной с кем-л.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дружбой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дружба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близкие приятельские отношения, тесное знакомство вследствие привязанности и расположения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(Толковый словарь русского языка под ред. Д.Н. Ушакова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4642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7077D-2E04-127E-2BC5-0868AA3FD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919"/>
            <a:ext cx="10058400" cy="160934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Определение слова «дружить» в толково-комбинаторном словаре русского языка</a:t>
            </a:r>
            <a:br>
              <a:rPr lang="ru-RU" sz="4000" b="1" dirty="0" smtClean="0"/>
            </a:br>
            <a:endParaRPr lang="ru-RU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F5725F-0A5C-C1ED-67D6-A566BFB4A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415396"/>
            <a:ext cx="10058400" cy="3756804"/>
          </a:xfrm>
        </p:spPr>
        <p:txBody>
          <a:bodyPr>
            <a:normAutofit fontScale="92500" lnSpcReduction="10000"/>
          </a:bodyPr>
          <a:lstStyle/>
          <a:p>
            <a:endParaRPr lang="ru-RU" sz="20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5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5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дружит с </a:t>
            </a:r>
            <a:r>
              <a:rPr lang="en-US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-ом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означает «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хорошо зная друг друга, эмоционально расположены друг к другу, понимают друг друга и готовы, если надо, помогать друг другу, поэтому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хотят иметь контакты, обычно очные, в сфере личных интересов, не в силу каких-либо иных (например, родственных) отношений между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-ом и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-ом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(Толково-комбинаторный словарь русского языка под ред. И.А. Мельчука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108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38DCC-FC04-8FB6-563B-7E7FE6F9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dirty="0" smtClean="0"/>
              <a:t>Дифференциация синонимичных слов</a:t>
            </a:r>
            <a:endParaRPr lang="ru-RU" sz="45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3686F8-7918-2808-E4A7-366DD329A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богатый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человек имеет намного больше средств, чем средний уровень + 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имеет собственность + заработал/ зарабатывает деньги самостоятельно или получает/ получил деньги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кого-л.;</a:t>
            </a:r>
            <a:r>
              <a:rPr lang="ru-RU" sz="3000" dirty="0" smtClean="0">
                <a:effectLst/>
              </a:rPr>
              <a:t> </a:t>
            </a:r>
          </a:p>
          <a:p>
            <a:pPr algn="just"/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обеспеченный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человек имеет ненамного больше средств, чем средний уровень + имеет собственность + имеет устойчивое, привилегированное положение в обществе + зарабатывает деньги самостоятельно + получает деньги за свою работу от государства или нанимателя</a:t>
            </a:r>
            <a:r>
              <a:rPr lang="ru-RU" sz="3200" dirty="0"/>
              <a:t> </a:t>
            </a:r>
          </a:p>
          <a:p>
            <a:pPr algn="just"/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85853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794D7B-9A85-BD65-1A82-E85CA84DD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92038"/>
            <a:ext cx="10058400" cy="5180162"/>
          </a:xfrm>
        </p:spPr>
        <p:txBody>
          <a:bodyPr>
            <a:noAutofit/>
          </a:bodyPr>
          <a:lstStyle/>
          <a:p>
            <a:pPr algn="just"/>
            <a:r>
              <a:rPr lang="ru-RU" sz="3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зажиточный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человек имеет ненамного больше средств, чем средний уровень + имеет имущество + зарабатывает деньги самостоятельно + ведёт хозяйство</a:t>
            </a:r>
            <a:r>
              <a:rPr lang="ru-RU" sz="3500" dirty="0">
                <a:effectLst/>
              </a:rPr>
              <a:t> </a:t>
            </a:r>
            <a:endParaRPr lang="ru-RU" sz="3500" dirty="0" smtClean="0">
              <a:effectLst/>
            </a:endParaRPr>
          </a:p>
          <a:p>
            <a:pPr algn="just"/>
            <a:r>
              <a:rPr lang="ru-RU" sz="35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состоятельный</a:t>
            </a:r>
            <a:r>
              <a:rPr lang="ru-RU" sz="3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человек имеет средств намного больше, чем средний уровень + человек имеет капитал или предприятие, с которого получает доход + имеет устойчивое, привилегированное положение в обществе + зарабатывает деньги самостоятельно </a:t>
            </a:r>
            <a:endParaRPr lang="ru-RU" sz="3500" dirty="0"/>
          </a:p>
          <a:p>
            <a:pPr algn="just"/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17941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0A2BA-3DC1-28CC-5890-36186FEC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определения </a:t>
            </a:r>
            <a:r>
              <a:rPr lang="ru-RU" sz="4000" b="1" dirty="0" smtClean="0"/>
              <a:t>синонимичных слов в </a:t>
            </a:r>
            <a:r>
              <a:rPr lang="ru-RU" sz="4000" b="1" dirty="0"/>
              <a:t>толковых словарях русского языка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6393AF-C50C-9965-4CFF-09DA231F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5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влажный</a:t>
            </a:r>
            <a:r>
              <a:rPr lang="ru-RU" sz="3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пропитанный влагою, сырой, мокрый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3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5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мокрый</a:t>
            </a:r>
            <a:r>
              <a:rPr lang="ru-RU" sz="3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сырой, влажный, совершенно пропитавшийся влагой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3500" i="1" dirty="0">
                <a:solidFill>
                  <a:srgbClr val="76923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500" i="1" dirty="0" smtClean="0">
              <a:solidFill>
                <a:srgbClr val="76923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5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сырой</a:t>
            </a:r>
            <a:r>
              <a:rPr lang="ru-RU" sz="3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влажный, содержащий в себе значительное количество влаги, не </a:t>
            </a:r>
            <a:r>
              <a:rPr lang="ru-RU" sz="3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сухой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319347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374</TotalTime>
  <Words>1025</Words>
  <Application>Microsoft Office PowerPoint</Application>
  <PresentationFormat>Широкоэкранный</PresentationFormat>
  <Paragraphs>79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Calibri</vt:lpstr>
      <vt:lpstr>Cambria</vt:lpstr>
      <vt:lpstr>Rockwell</vt:lpstr>
      <vt:lpstr>Rockwell Condensed</vt:lpstr>
      <vt:lpstr>Rockwell Extra Bold</vt:lpstr>
      <vt:lpstr>Times New Roman</vt:lpstr>
      <vt:lpstr>Wingdings</vt:lpstr>
      <vt:lpstr>Дерево</vt:lpstr>
      <vt:lpstr>Лексическая семантика: определение, проблематика, значимость</vt:lpstr>
      <vt:lpstr>Составляющие значения слова</vt:lpstr>
      <vt:lpstr>Ключевые проблемы, изучаемые лексической семантикой</vt:lpstr>
      <vt:lpstr>определения слова «дружить» в толковых словарях русского языка</vt:lpstr>
      <vt:lpstr>Презентация PowerPoint</vt:lpstr>
      <vt:lpstr> Определение слова «дружить» в толково-комбинаторном словаре русского языка </vt:lpstr>
      <vt:lpstr>Дифференциация синонимичных слов</vt:lpstr>
      <vt:lpstr>Презентация PowerPoint</vt:lpstr>
      <vt:lpstr>определения синонимичных слов в толковых словарях русского языка</vt:lpstr>
      <vt:lpstr>Примеры толкования синонимичных слов в проспекте активного словаря русского языка</vt:lpstr>
      <vt:lpstr>«аддитивное» правило взаимодействия значения</vt:lpstr>
      <vt:lpstr>«Неаддитивное» правило взаимодействия значения</vt:lpstr>
      <vt:lpstr>Презентация PowerPoint</vt:lpstr>
      <vt:lpstr>Связь лексической семантики с другими науками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Математические термины в лексической семантике</vt:lpstr>
      <vt:lpstr>Лексические функции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Лексическая семантика: определение, проблематика, значимость</dc:title>
  <dc:creator>Microsoft Office User</dc:creator>
  <cp:lastModifiedBy>Валентина Валерьевна</cp:lastModifiedBy>
  <cp:revision>10</cp:revision>
  <dcterms:created xsi:type="dcterms:W3CDTF">2024-10-01T16:43:37Z</dcterms:created>
  <dcterms:modified xsi:type="dcterms:W3CDTF">2024-10-02T13:10:39Z</dcterms:modified>
</cp:coreProperties>
</file>