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84" r:id="rId2"/>
    <p:sldMasterId id="2147483708" r:id="rId3"/>
  </p:sldMasterIdLst>
  <p:notesMasterIdLst>
    <p:notesMasterId r:id="rId101"/>
  </p:notesMasterIdLst>
  <p:sldIdLst>
    <p:sldId id="256" r:id="rId4"/>
    <p:sldId id="258" r:id="rId5"/>
    <p:sldId id="293" r:id="rId6"/>
    <p:sldId id="368" r:id="rId7"/>
    <p:sldId id="393" r:id="rId8"/>
    <p:sldId id="559" r:id="rId9"/>
    <p:sldId id="303" r:id="rId10"/>
    <p:sldId id="1177" r:id="rId11"/>
    <p:sldId id="365" r:id="rId12"/>
    <p:sldId id="308" r:id="rId13"/>
    <p:sldId id="1178" r:id="rId14"/>
    <p:sldId id="1179" r:id="rId15"/>
    <p:sldId id="327" r:id="rId16"/>
    <p:sldId id="1181" r:id="rId17"/>
    <p:sldId id="1227" r:id="rId18"/>
    <p:sldId id="302" r:id="rId19"/>
    <p:sldId id="1197" r:id="rId20"/>
    <p:sldId id="1180" r:id="rId21"/>
    <p:sldId id="1184" r:id="rId22"/>
    <p:sldId id="1198" r:id="rId23"/>
    <p:sldId id="1199" r:id="rId24"/>
    <p:sldId id="1203" r:id="rId25"/>
    <p:sldId id="1200" r:id="rId26"/>
    <p:sldId id="1201" r:id="rId27"/>
    <p:sldId id="1202" r:id="rId28"/>
    <p:sldId id="1190" r:id="rId29"/>
    <p:sldId id="1193" r:id="rId30"/>
    <p:sldId id="1205" r:id="rId31"/>
    <p:sldId id="1204" r:id="rId32"/>
    <p:sldId id="1207" r:id="rId33"/>
    <p:sldId id="1206" r:id="rId34"/>
    <p:sldId id="1208" r:id="rId35"/>
    <p:sldId id="1211" r:id="rId36"/>
    <p:sldId id="1212" r:id="rId37"/>
    <p:sldId id="1191" r:id="rId38"/>
    <p:sldId id="1209" r:id="rId39"/>
    <p:sldId id="1194" r:id="rId40"/>
    <p:sldId id="1214" r:id="rId41"/>
    <p:sldId id="1215" r:id="rId42"/>
    <p:sldId id="1216" r:id="rId43"/>
    <p:sldId id="1217" r:id="rId44"/>
    <p:sldId id="1192" r:id="rId45"/>
    <p:sldId id="1218" r:id="rId46"/>
    <p:sldId id="1195" r:id="rId47"/>
    <p:sldId id="1161" r:id="rId48"/>
    <p:sldId id="1219" r:id="rId49"/>
    <p:sldId id="1187" r:id="rId50"/>
    <p:sldId id="1221" r:id="rId51"/>
    <p:sldId id="1220" r:id="rId52"/>
    <p:sldId id="1222" r:id="rId53"/>
    <p:sldId id="1223" r:id="rId54"/>
    <p:sldId id="1196" r:id="rId55"/>
    <p:sldId id="307" r:id="rId56"/>
    <p:sldId id="325" r:id="rId57"/>
    <p:sldId id="1248" r:id="rId58"/>
    <p:sldId id="1247" r:id="rId59"/>
    <p:sldId id="1246" r:id="rId60"/>
    <p:sldId id="412" r:id="rId61"/>
    <p:sldId id="379" r:id="rId62"/>
    <p:sldId id="1255" r:id="rId63"/>
    <p:sldId id="1254" r:id="rId64"/>
    <p:sldId id="488" r:id="rId65"/>
    <p:sldId id="491" r:id="rId66"/>
    <p:sldId id="1253" r:id="rId67"/>
    <p:sldId id="414" r:id="rId68"/>
    <p:sldId id="487" r:id="rId69"/>
    <p:sldId id="1249" r:id="rId70"/>
    <p:sldId id="1250" r:id="rId71"/>
    <p:sldId id="369" r:id="rId72"/>
    <p:sldId id="1225" r:id="rId73"/>
    <p:sldId id="464" r:id="rId74"/>
    <p:sldId id="326" r:id="rId75"/>
    <p:sldId id="315" r:id="rId76"/>
    <p:sldId id="295" r:id="rId77"/>
    <p:sldId id="320" r:id="rId78"/>
    <p:sldId id="1245" r:id="rId79"/>
    <p:sldId id="1210" r:id="rId80"/>
    <p:sldId id="1228" r:id="rId81"/>
    <p:sldId id="1229" r:id="rId82"/>
    <p:sldId id="1232" r:id="rId83"/>
    <p:sldId id="1234" r:id="rId84"/>
    <p:sldId id="1233" r:id="rId85"/>
    <p:sldId id="1236" r:id="rId86"/>
    <p:sldId id="1237" r:id="rId87"/>
    <p:sldId id="1235" r:id="rId88"/>
    <p:sldId id="1239" r:id="rId89"/>
    <p:sldId id="1240" r:id="rId90"/>
    <p:sldId id="1238" r:id="rId91"/>
    <p:sldId id="1241" r:id="rId92"/>
    <p:sldId id="1244" r:id="rId93"/>
    <p:sldId id="1243" r:id="rId94"/>
    <p:sldId id="1242" r:id="rId95"/>
    <p:sldId id="441" r:id="rId96"/>
    <p:sldId id="1260" r:id="rId97"/>
    <p:sldId id="1259" r:id="rId98"/>
    <p:sldId id="1258" r:id="rId99"/>
    <p:sldId id="1261" r:id="rId100"/>
  </p:sldIdLst>
  <p:sldSz cx="12192000" cy="6858000"/>
  <p:notesSz cx="6858000" cy="9144000"/>
  <p:embeddedFontLst>
    <p:embeddedFont>
      <p:font typeface="Calibri" panose="020F0502020204030204" pitchFamily="34" charset="0"/>
      <p:regular r:id="rId102"/>
      <p:bold r:id="rId103"/>
      <p:italic r:id="rId104"/>
      <p:boldItalic r:id="rId105"/>
    </p:embeddedFont>
    <p:embeddedFont>
      <p:font typeface="Inter ExtraLight" panose="020B0604020202020204" charset="0"/>
      <p:regular r:id="rId106"/>
    </p:embeddedFont>
    <p:embeddedFont>
      <p:font typeface="Inter SemiBold" panose="020B0604020202020204" charset="0"/>
      <p:regular r:id="rId107"/>
      <p:bold r:id="rId108"/>
    </p:embeddedFont>
    <p:embeddedFont>
      <p:font typeface="Roboto" panose="02000000000000000000" pitchFamily="2" charset="0"/>
      <p:regular r:id="rId109"/>
      <p:bold r:id="rId110"/>
      <p:italic r:id="rId111"/>
      <p:boldItalic r:id="rId11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5"/>
    <a:srgbClr val="000066"/>
    <a:srgbClr val="E9ECF3"/>
    <a:srgbClr val="D0D6E6"/>
    <a:srgbClr val="F0626B"/>
    <a:srgbClr val="E18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5761"/>
  </p:normalViewPr>
  <p:slideViewPr>
    <p:cSldViewPr snapToGrid="0" showGuides="1">
      <p:cViewPr varScale="1">
        <p:scale>
          <a:sx n="86" d="100"/>
          <a:sy n="86" d="100"/>
        </p:scale>
        <p:origin x="605"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1.fntdata"/><Relationship Id="rId16" Type="http://schemas.openxmlformats.org/officeDocument/2006/relationships/slide" Target="slides/slide13.xml"/><Relationship Id="rId107" Type="http://schemas.openxmlformats.org/officeDocument/2006/relationships/font" Target="fonts/font6.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5.fntdata"/><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8.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9.fntdata"/><Relationship Id="rId115"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BF415-6A2D-41B8-ACB8-6F8852D069DD}" type="datetimeFigureOut">
              <a:rPr lang="ru-RU" smtClean="0"/>
              <a:t>16.01.2023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42583-FB02-4D11-8F2F-EEB65B1714B5}" type="slidenum">
              <a:rPr lang="ru-RU" smtClean="0"/>
              <a:t>‹#›</a:t>
            </a:fld>
            <a:endParaRPr lang="ru-RU"/>
          </a:p>
        </p:txBody>
      </p:sp>
    </p:spTree>
    <p:extLst>
      <p:ext uri="{BB962C8B-B14F-4D97-AF65-F5344CB8AC3E}">
        <p14:creationId xmlns:p14="http://schemas.microsoft.com/office/powerpoint/2010/main" val="1639367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anspa.ru/"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anspa.ru/" TargetMode="External"/><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anspa.ru/" TargetMode="External"/><Relationship Id="rId7" Type="http://schemas.openxmlformats.org/officeDocument/2006/relationships/image" Target="../media/image9.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anspa.ru/" TargetMode="External"/><Relationship Id="rId7" Type="http://schemas.openxmlformats.org/officeDocument/2006/relationships/image" Target="../media/image9.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anspa.ru/"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anspa.ru/"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anspa.ru/"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9" name="Полилиния 18">
            <a:extLst>
              <a:ext uri="{FF2B5EF4-FFF2-40B4-BE49-F238E27FC236}">
                <a16:creationId xmlns:a16="http://schemas.microsoft.com/office/drawing/2014/main" id="{89B2BE01-5661-A230-B1CD-44CEDB6A3E9B}"/>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1" name="Прямоугольник 20">
            <a:extLst>
              <a:ext uri="{FF2B5EF4-FFF2-40B4-BE49-F238E27FC236}">
                <a16:creationId xmlns:a16="http://schemas.microsoft.com/office/drawing/2014/main" id="{B116B778-0F18-F88F-A909-4C0207CAAE95}"/>
              </a:ext>
            </a:extLst>
          </p:cNvPr>
          <p:cNvSpPr/>
          <p:nvPr userDrawn="1"/>
        </p:nvSpPr>
        <p:spPr>
          <a:xfrm>
            <a:off x="1059512" y="0"/>
            <a:ext cx="11154712"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Заголовок 1">
            <a:extLst>
              <a:ext uri="{FF2B5EF4-FFF2-40B4-BE49-F238E27FC236}">
                <a16:creationId xmlns:a16="http://schemas.microsoft.com/office/drawing/2014/main" id="{9413F0F1-5B34-029F-632D-B178B93A81B2}"/>
              </a:ext>
            </a:extLst>
          </p:cNvPr>
          <p:cNvSpPr>
            <a:spLocks noGrp="1"/>
          </p:cNvSpPr>
          <p:nvPr>
            <p:ph type="title" hasCustomPrompt="1"/>
          </p:nvPr>
        </p:nvSpPr>
        <p:spPr>
          <a:xfrm>
            <a:off x="1685160" y="2291494"/>
            <a:ext cx="7309379" cy="1765511"/>
          </a:xfrm>
          <a:prstGeom prst="rect">
            <a:avLst/>
          </a:prstGeom>
        </p:spPr>
        <p:txBody>
          <a:bodyPr vert="horz" lIns="0" tIns="0" rIns="0" bIns="0" rtlCol="0" anchor="t" anchorCtr="0">
            <a:noAutofit/>
          </a:bodyPr>
          <a:lstStyle>
            <a:lvl1pPr algn="l">
              <a:lnSpc>
                <a:spcPct val="90000"/>
              </a:lnSpc>
              <a:defRPr sz="4200">
                <a:solidFill>
                  <a:schemeClr val="bg1"/>
                </a:solidFill>
              </a:defRPr>
            </a:lvl1pPr>
          </a:lstStyle>
          <a:p>
            <a:r>
              <a:rPr lang="ru-RU" dirty="0"/>
              <a:t>ОБРАЗЕЦ</a:t>
            </a:r>
            <a:br>
              <a:rPr lang="ru-RU"/>
            </a:br>
            <a:r>
              <a:rPr lang="ru-RU"/>
              <a:t>ЗАГОЛОВКА</a:t>
            </a:r>
            <a:br>
              <a:rPr lang="ru-RU" dirty="0"/>
            </a:br>
            <a:endParaRPr lang="ru-RU" dirty="0"/>
          </a:p>
        </p:txBody>
      </p:sp>
      <p:sp>
        <p:nvSpPr>
          <p:cNvPr id="25" name="Текст 24">
            <a:extLst>
              <a:ext uri="{FF2B5EF4-FFF2-40B4-BE49-F238E27FC236}">
                <a16:creationId xmlns:a16="http://schemas.microsoft.com/office/drawing/2014/main" id="{1E62C4D8-7C5B-B436-9DC1-AA2002CFAC71}"/>
              </a:ext>
            </a:extLst>
          </p:cNvPr>
          <p:cNvSpPr>
            <a:spLocks noGrp="1"/>
          </p:cNvSpPr>
          <p:nvPr>
            <p:ph type="body" sz="quarter" idx="10"/>
          </p:nvPr>
        </p:nvSpPr>
        <p:spPr>
          <a:xfrm>
            <a:off x="1695853" y="4144134"/>
            <a:ext cx="7309379" cy="548371"/>
          </a:xfrm>
        </p:spPr>
        <p:txBody>
          <a:bodyPr lIns="0" tIns="0" rIns="0" bIns="0" anchor="t" anchorCtr="0">
            <a:noAutofit/>
          </a:bodyPr>
          <a:lstStyle>
            <a:lvl1pPr>
              <a:defRPr sz="3000">
                <a:solidFill>
                  <a:schemeClr val="bg1"/>
                </a:solidFill>
                <a:latin typeface="+mj-lt"/>
              </a:defRPr>
            </a:lvl1pPr>
          </a:lstStyle>
          <a:p>
            <a:pPr lvl="0"/>
            <a:r>
              <a:rPr lang="ru-RU"/>
              <a:t>Образец текста</a:t>
            </a:r>
          </a:p>
        </p:txBody>
      </p:sp>
      <p:sp>
        <p:nvSpPr>
          <p:cNvPr id="5" name="Прямоугольник 4">
            <a:extLst>
              <a:ext uri="{FF2B5EF4-FFF2-40B4-BE49-F238E27FC236}">
                <a16:creationId xmlns:a16="http://schemas.microsoft.com/office/drawing/2014/main" id="{52A3F7F8-8A73-3112-983C-3B737A3DACC0}"/>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hlinkClick r:id="rId3"/>
            <a:extLst>
              <a:ext uri="{FF2B5EF4-FFF2-40B4-BE49-F238E27FC236}">
                <a16:creationId xmlns:a16="http://schemas.microsoft.com/office/drawing/2014/main" id="{677894EA-9CD9-DDF6-507E-5E4457D7A2D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pic>
        <p:nvPicPr>
          <p:cNvPr id="78" name="Рисунок 77">
            <a:hlinkClick r:id="rId3"/>
            <a:extLst>
              <a:ext uri="{FF2B5EF4-FFF2-40B4-BE49-F238E27FC236}">
                <a16:creationId xmlns:a16="http://schemas.microsoft.com/office/drawing/2014/main" id="{5E1A9132-FE6F-459D-9DD9-C5B3360758E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3095331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orient="horz" pos="4065" userDrawn="1">
          <p15:clr>
            <a:srgbClr val="FBAE40"/>
          </p15:clr>
        </p15:guide>
        <p15:guide id="4" orient="horz" pos="210" userDrawn="1">
          <p15:clr>
            <a:srgbClr val="FBAE40"/>
          </p15:clr>
        </p15:guide>
        <p15:guide id="5" pos="1084" userDrawn="1">
          <p15:clr>
            <a:srgbClr val="FBAE40"/>
          </p15:clr>
        </p15:guide>
        <p15:guide id="6" pos="72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Макет_5">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81A267BE-931F-37E6-1F7E-96697622290D}"/>
              </a:ext>
            </a:extLst>
          </p:cNvPr>
          <p:cNvSpPr>
            <a:spLocks noGrp="1"/>
          </p:cNvSpPr>
          <p:nvPr userDrawn="1">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userDrawn="1">
            <p:ph type="pic" sz="quarter" idx="12"/>
          </p:nvPr>
        </p:nvSpPr>
        <p:spPr>
          <a:xfrm>
            <a:off x="2555817"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2038143"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3265663"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userDrawn="1">
            <p:ph type="pic" sz="quarter" idx="13"/>
          </p:nvPr>
        </p:nvSpPr>
        <p:spPr>
          <a:xfrm>
            <a:off x="585364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userDrawn="1">
            <p:ph type="pic" sz="quarter" idx="14"/>
          </p:nvPr>
        </p:nvSpPr>
        <p:spPr>
          <a:xfrm>
            <a:off x="9130494"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17" name="Текст 24">
            <a:extLst>
              <a:ext uri="{FF2B5EF4-FFF2-40B4-BE49-F238E27FC236}">
                <a16:creationId xmlns:a16="http://schemas.microsoft.com/office/drawing/2014/main" id="{95F6DE03-F514-1F96-EA77-A9CD265A58E8}"/>
              </a:ext>
            </a:extLst>
          </p:cNvPr>
          <p:cNvSpPr>
            <a:spLocks noGrp="1"/>
          </p:cNvSpPr>
          <p:nvPr userDrawn="1">
            <p:ph type="body" sz="quarter" idx="20"/>
          </p:nvPr>
        </p:nvSpPr>
        <p:spPr>
          <a:xfrm>
            <a:off x="2310082"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18" name="Текст 24">
            <a:extLst>
              <a:ext uri="{FF2B5EF4-FFF2-40B4-BE49-F238E27FC236}">
                <a16:creationId xmlns:a16="http://schemas.microsoft.com/office/drawing/2014/main" id="{24097B3C-0A9B-0BF6-5A3F-22AB12510CC6}"/>
              </a:ext>
            </a:extLst>
          </p:cNvPr>
          <p:cNvSpPr>
            <a:spLocks noGrp="1"/>
          </p:cNvSpPr>
          <p:nvPr userDrawn="1">
            <p:ph type="body" sz="quarter" idx="21" hasCustomPrompt="1"/>
          </p:nvPr>
        </p:nvSpPr>
        <p:spPr>
          <a:xfrm>
            <a:off x="2312226"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1" name="Прямоугольник 90">
            <a:extLst>
              <a:ext uri="{FF2B5EF4-FFF2-40B4-BE49-F238E27FC236}">
                <a16:creationId xmlns:a16="http://schemas.microsoft.com/office/drawing/2014/main" id="{4A429F58-4277-7F66-A26B-E3F569337801}"/>
              </a:ext>
            </a:extLst>
          </p:cNvPr>
          <p:cNvSpPr/>
          <p:nvPr userDrawn="1"/>
        </p:nvSpPr>
        <p:spPr>
          <a:xfrm>
            <a:off x="5335502"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2" name="Прямоугольник 91">
            <a:extLst>
              <a:ext uri="{FF2B5EF4-FFF2-40B4-BE49-F238E27FC236}">
                <a16:creationId xmlns:a16="http://schemas.microsoft.com/office/drawing/2014/main" id="{20AA6827-2828-91CF-4AB5-B69D116C433E}"/>
              </a:ext>
            </a:extLst>
          </p:cNvPr>
          <p:cNvSpPr/>
          <p:nvPr userDrawn="1"/>
        </p:nvSpPr>
        <p:spPr>
          <a:xfrm rot="5400000" flipH="1">
            <a:off x="6563022"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Текст 24">
            <a:extLst>
              <a:ext uri="{FF2B5EF4-FFF2-40B4-BE49-F238E27FC236}">
                <a16:creationId xmlns:a16="http://schemas.microsoft.com/office/drawing/2014/main" id="{47A932DB-B699-7183-F9AB-AFC60F3F30E0}"/>
              </a:ext>
            </a:extLst>
          </p:cNvPr>
          <p:cNvSpPr>
            <a:spLocks noGrp="1"/>
          </p:cNvSpPr>
          <p:nvPr userDrawn="1">
            <p:ph type="body" sz="quarter" idx="22"/>
          </p:nvPr>
        </p:nvSpPr>
        <p:spPr>
          <a:xfrm>
            <a:off x="5607441"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94" name="Текст 24">
            <a:extLst>
              <a:ext uri="{FF2B5EF4-FFF2-40B4-BE49-F238E27FC236}">
                <a16:creationId xmlns:a16="http://schemas.microsoft.com/office/drawing/2014/main" id="{A4AA4913-858D-11A7-2CC3-B1CCB8368CC3}"/>
              </a:ext>
            </a:extLst>
          </p:cNvPr>
          <p:cNvSpPr>
            <a:spLocks noGrp="1"/>
          </p:cNvSpPr>
          <p:nvPr userDrawn="1">
            <p:ph type="body" sz="quarter" idx="23" hasCustomPrompt="1"/>
          </p:nvPr>
        </p:nvSpPr>
        <p:spPr>
          <a:xfrm>
            <a:off x="5608514"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5" name="Прямоугольник 94">
            <a:extLst>
              <a:ext uri="{FF2B5EF4-FFF2-40B4-BE49-F238E27FC236}">
                <a16:creationId xmlns:a16="http://schemas.microsoft.com/office/drawing/2014/main" id="{3DB8DCFA-D423-F9B3-41A4-D600EFBD92E5}"/>
              </a:ext>
            </a:extLst>
          </p:cNvPr>
          <p:cNvSpPr/>
          <p:nvPr userDrawn="1"/>
        </p:nvSpPr>
        <p:spPr>
          <a:xfrm>
            <a:off x="8625455" y="3548363"/>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3" name="Прямоугольник 102">
            <a:extLst>
              <a:ext uri="{FF2B5EF4-FFF2-40B4-BE49-F238E27FC236}">
                <a16:creationId xmlns:a16="http://schemas.microsoft.com/office/drawing/2014/main" id="{34433338-CF56-B860-848F-0BCCB1FBE93D}"/>
              </a:ext>
            </a:extLst>
          </p:cNvPr>
          <p:cNvSpPr/>
          <p:nvPr userDrawn="1"/>
        </p:nvSpPr>
        <p:spPr>
          <a:xfrm rot="5400000" flipH="1">
            <a:off x="9852975" y="563871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Текст 24">
            <a:extLst>
              <a:ext uri="{FF2B5EF4-FFF2-40B4-BE49-F238E27FC236}">
                <a16:creationId xmlns:a16="http://schemas.microsoft.com/office/drawing/2014/main" id="{AF56F496-B2D7-D378-E0CB-3F143C5259F8}"/>
              </a:ext>
            </a:extLst>
          </p:cNvPr>
          <p:cNvSpPr>
            <a:spLocks noGrp="1"/>
          </p:cNvSpPr>
          <p:nvPr userDrawn="1">
            <p:ph type="body" sz="quarter" idx="24"/>
          </p:nvPr>
        </p:nvSpPr>
        <p:spPr>
          <a:xfrm>
            <a:off x="8897394" y="4198548"/>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5" name="Текст 24">
            <a:extLst>
              <a:ext uri="{FF2B5EF4-FFF2-40B4-BE49-F238E27FC236}">
                <a16:creationId xmlns:a16="http://schemas.microsoft.com/office/drawing/2014/main" id="{0BF18C03-42F7-2349-76E1-FF9D93D53434}"/>
              </a:ext>
            </a:extLst>
          </p:cNvPr>
          <p:cNvSpPr>
            <a:spLocks noGrp="1"/>
          </p:cNvSpPr>
          <p:nvPr userDrawn="1">
            <p:ph type="body" sz="quarter" idx="25" hasCustomPrompt="1"/>
          </p:nvPr>
        </p:nvSpPr>
        <p:spPr>
          <a:xfrm>
            <a:off x="8899538" y="3722124"/>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pic>
        <p:nvPicPr>
          <p:cNvPr id="90" name="Рисунок 89">
            <a:hlinkClick r:id="rId2"/>
            <a:extLst>
              <a:ext uri="{FF2B5EF4-FFF2-40B4-BE49-F238E27FC236}">
                <a16:creationId xmlns:a16="http://schemas.microsoft.com/office/drawing/2014/main" id="{05E2B17A-F0CA-4EAF-A079-794B26002E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208602552"/>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Макет_6">
    <p:spTree>
      <p:nvGrpSpPr>
        <p:cNvPr id="1" name=""/>
        <p:cNvGrpSpPr/>
        <p:nvPr/>
      </p:nvGrpSpPr>
      <p:grpSpPr>
        <a:xfrm>
          <a:off x="0" y="0"/>
          <a:ext cx="0" cy="0"/>
          <a:chOff x="0" y="0"/>
          <a:chExt cx="0" cy="0"/>
        </a:xfrm>
      </p:grpSpPr>
      <p:pic>
        <p:nvPicPr>
          <p:cNvPr id="118" name="Рисунок 117" descr="Изображение выглядит как небо, внешний, город&#10;&#10;Автоматически созданное описание">
            <a:extLst>
              <a:ext uri="{FF2B5EF4-FFF2-40B4-BE49-F238E27FC236}">
                <a16:creationId xmlns:a16="http://schemas.microsoft.com/office/drawing/2014/main" id="{9E3366D9-DF71-998B-A864-7945D80B39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 t="6492" r="29488" b="16131"/>
          <a:stretch/>
        </p:blipFill>
        <p:spPr>
          <a:xfrm>
            <a:off x="1036008" y="-1270"/>
            <a:ext cx="11183989" cy="6859270"/>
          </a:xfrm>
          <a:prstGeom prst="rect">
            <a:avLst/>
          </a:prstGeom>
        </p:spPr>
      </p:pic>
      <p:sp>
        <p:nvSpPr>
          <p:cNvPr id="96" name="Прямоугольник 95">
            <a:extLst>
              <a:ext uri="{FF2B5EF4-FFF2-40B4-BE49-F238E27FC236}">
                <a16:creationId xmlns:a16="http://schemas.microsoft.com/office/drawing/2014/main" id="{CFF5B896-D2EC-6E60-F4D7-BCF5B6BDEC8F}"/>
              </a:ext>
            </a:extLst>
          </p:cNvPr>
          <p:cNvSpPr/>
          <p:nvPr userDrawn="1"/>
        </p:nvSpPr>
        <p:spPr>
          <a:xfrm>
            <a:off x="1036008" y="-1270"/>
            <a:ext cx="11183989"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id="{0DC1438B-ED55-08F0-6C5D-C54BE782DD70}"/>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3"/>
            <a:extLst>
              <a:ext uri="{FF2B5EF4-FFF2-40B4-BE49-F238E27FC236}">
                <a16:creationId xmlns:a16="http://schemas.microsoft.com/office/drawing/2014/main" id="{E54CB439-0EC6-0848-DDC3-6BF944F9216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98" name="Прямоугольник 97">
            <a:extLst>
              <a:ext uri="{FF2B5EF4-FFF2-40B4-BE49-F238E27FC236}">
                <a16:creationId xmlns:a16="http://schemas.microsoft.com/office/drawing/2014/main" id="{170296B5-9B0D-18B7-7C9F-8665A08FB431}"/>
              </a:ext>
            </a:extLst>
          </p:cNvPr>
          <p:cNvSpPr/>
          <p:nvPr userDrawn="1"/>
        </p:nvSpPr>
        <p:spPr>
          <a:xfrm>
            <a:off x="1722438" y="1091565"/>
            <a:ext cx="5839898" cy="468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9" name="Прямоугольник 98">
            <a:extLst>
              <a:ext uri="{FF2B5EF4-FFF2-40B4-BE49-F238E27FC236}">
                <a16:creationId xmlns:a16="http://schemas.microsoft.com/office/drawing/2014/main" id="{81380A6A-C0B5-07FA-0095-FA71FB3AA1F3}"/>
              </a:ext>
            </a:extLst>
          </p:cNvPr>
          <p:cNvSpPr/>
          <p:nvPr userDrawn="1"/>
        </p:nvSpPr>
        <p:spPr>
          <a:xfrm>
            <a:off x="6956855" y="1711411"/>
            <a:ext cx="4576334" cy="34351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рямоугольник 99">
            <a:extLst>
              <a:ext uri="{FF2B5EF4-FFF2-40B4-BE49-F238E27FC236}">
                <a16:creationId xmlns:a16="http://schemas.microsoft.com/office/drawing/2014/main" id="{F0819C8A-A32A-DCAF-6DC0-E27F0620D339}"/>
              </a:ext>
            </a:extLst>
          </p:cNvPr>
          <p:cNvSpPr/>
          <p:nvPr userDrawn="1"/>
        </p:nvSpPr>
        <p:spPr>
          <a:xfrm>
            <a:off x="6820930" y="2452817"/>
            <a:ext cx="284205" cy="1952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Рисунок 106">
            <a:extLst>
              <a:ext uri="{FF2B5EF4-FFF2-40B4-BE49-F238E27FC236}">
                <a16:creationId xmlns:a16="http://schemas.microsoft.com/office/drawing/2014/main" id="{862D787A-F321-898D-AFBF-C994E04BEED7}"/>
              </a:ext>
            </a:extLst>
          </p:cNvPr>
          <p:cNvSpPr>
            <a:spLocks noGrp="1" noChangeAspect="1"/>
          </p:cNvSpPr>
          <p:nvPr userDrawn="1">
            <p:ph type="pic" sz="quarter" idx="10"/>
          </p:nvPr>
        </p:nvSpPr>
        <p:spPr>
          <a:xfrm>
            <a:off x="8558997" y="2010157"/>
            <a:ext cx="1429200" cy="1429200"/>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8" name="Текст 24">
            <a:extLst>
              <a:ext uri="{FF2B5EF4-FFF2-40B4-BE49-F238E27FC236}">
                <a16:creationId xmlns:a16="http://schemas.microsoft.com/office/drawing/2014/main" id="{F2F47F17-C72A-20B8-2EC9-EF1ECB542A81}"/>
              </a:ext>
            </a:extLst>
          </p:cNvPr>
          <p:cNvSpPr>
            <a:spLocks noGrp="1"/>
          </p:cNvSpPr>
          <p:nvPr userDrawn="1">
            <p:ph type="body" sz="quarter" idx="14"/>
          </p:nvPr>
        </p:nvSpPr>
        <p:spPr>
          <a:xfrm>
            <a:off x="7399737" y="3936831"/>
            <a:ext cx="3835529" cy="991157"/>
          </a:xfrm>
        </p:spPr>
        <p:txBody>
          <a:bodyPr lIns="0" tIns="0" rIns="0" bIns="0" anchor="t" anchorCtr="0">
            <a:normAutofit/>
          </a:bodyPr>
          <a:lstStyle>
            <a:lvl1pPr>
              <a:lnSpc>
                <a:spcPct val="120000"/>
              </a:lnSpc>
              <a:spcBef>
                <a:spcPts val="0"/>
              </a:spcBef>
              <a:defRPr sz="1200">
                <a:solidFill>
                  <a:schemeClr val="bg1"/>
                </a:solidFill>
                <a:latin typeface="+mn-lt"/>
              </a:defRPr>
            </a:lvl1pPr>
          </a:lstStyle>
          <a:p>
            <a:pPr lvl="0"/>
            <a:r>
              <a:rPr lang="ru-RU"/>
              <a:t>Образец текста</a:t>
            </a:r>
          </a:p>
        </p:txBody>
      </p:sp>
      <p:sp>
        <p:nvSpPr>
          <p:cNvPr id="109" name="Заголовок 1">
            <a:extLst>
              <a:ext uri="{FF2B5EF4-FFF2-40B4-BE49-F238E27FC236}">
                <a16:creationId xmlns:a16="http://schemas.microsoft.com/office/drawing/2014/main" id="{9C793C0A-DAFD-9C9A-FB73-C50584656484}"/>
              </a:ext>
            </a:extLst>
          </p:cNvPr>
          <p:cNvSpPr>
            <a:spLocks noGrp="1"/>
          </p:cNvSpPr>
          <p:nvPr userDrawn="1">
            <p:ph type="title" hasCustomPrompt="1"/>
          </p:nvPr>
        </p:nvSpPr>
        <p:spPr>
          <a:xfrm>
            <a:off x="2105842" y="1374111"/>
            <a:ext cx="4263208" cy="1062000"/>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113" name="Текст 24">
            <a:extLst>
              <a:ext uri="{FF2B5EF4-FFF2-40B4-BE49-F238E27FC236}">
                <a16:creationId xmlns:a16="http://schemas.microsoft.com/office/drawing/2014/main" id="{D813DA6D-420F-1204-2DBE-CE889D15C18B}"/>
              </a:ext>
            </a:extLst>
          </p:cNvPr>
          <p:cNvSpPr>
            <a:spLocks noGrp="1"/>
          </p:cNvSpPr>
          <p:nvPr userDrawn="1">
            <p:ph type="body" sz="quarter" idx="15"/>
          </p:nvPr>
        </p:nvSpPr>
        <p:spPr>
          <a:xfrm>
            <a:off x="2133265" y="2760837"/>
            <a:ext cx="4261661" cy="26218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115" name="Текст 24">
            <a:extLst>
              <a:ext uri="{FF2B5EF4-FFF2-40B4-BE49-F238E27FC236}">
                <a16:creationId xmlns:a16="http://schemas.microsoft.com/office/drawing/2014/main" id="{1D0B2648-93B5-4536-C933-F042ECBE6263}"/>
              </a:ext>
            </a:extLst>
          </p:cNvPr>
          <p:cNvSpPr>
            <a:spLocks noGrp="1"/>
          </p:cNvSpPr>
          <p:nvPr userDrawn="1">
            <p:ph type="body" sz="quarter" idx="16"/>
          </p:nvPr>
        </p:nvSpPr>
        <p:spPr>
          <a:xfrm>
            <a:off x="7399737" y="3661422"/>
            <a:ext cx="3835529" cy="228203"/>
          </a:xfrm>
        </p:spPr>
        <p:txBody>
          <a:bodyPr lIns="0" tIns="0" rIns="0" bIns="0" anchor="t" anchorCtr="1">
            <a:normAutofit/>
          </a:bodyPr>
          <a:lstStyle>
            <a:lvl1pPr algn="ctr">
              <a:lnSpc>
                <a:spcPct val="100000"/>
              </a:lnSpc>
              <a:spcBef>
                <a:spcPts val="0"/>
              </a:spcBef>
              <a:defRPr sz="1200">
                <a:solidFill>
                  <a:schemeClr val="bg1"/>
                </a:solidFill>
                <a:latin typeface="+mj-lt"/>
              </a:defRPr>
            </a:lvl1pPr>
          </a:lstStyle>
          <a:p>
            <a:pPr lvl="0"/>
            <a:r>
              <a:rPr lang="ru-RU"/>
              <a:t>Образец текста</a:t>
            </a:r>
          </a:p>
        </p:txBody>
      </p:sp>
      <p:pic>
        <p:nvPicPr>
          <p:cNvPr id="84" name="Рисунок 83">
            <a:hlinkClick r:id="rId3"/>
            <a:extLst>
              <a:ext uri="{FF2B5EF4-FFF2-40B4-BE49-F238E27FC236}">
                <a16:creationId xmlns:a16="http://schemas.microsoft.com/office/drawing/2014/main" id="{09E8978C-E608-48B9-8954-95DD60AD03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034964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12"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1350" userDrawn="1">
          <p15:clr>
            <a:srgbClr val="FBAE40"/>
          </p15:clr>
        </p15:guide>
        <p15:guide id="9" pos="41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Макет_7">
    <p:spTree>
      <p:nvGrpSpPr>
        <p:cNvPr id="1" name=""/>
        <p:cNvGrpSpPr/>
        <p:nvPr/>
      </p:nvGrpSpPr>
      <p:grpSpPr>
        <a:xfrm>
          <a:off x="0" y="0"/>
          <a:ext cx="0" cy="0"/>
          <a:chOff x="0" y="0"/>
          <a:chExt cx="0" cy="0"/>
        </a:xfrm>
      </p:grpSpPr>
      <p:sp>
        <p:nvSpPr>
          <p:cNvPr id="89" name="Прямоугольник 88">
            <a:extLst>
              <a:ext uri="{FF2B5EF4-FFF2-40B4-BE49-F238E27FC236}">
                <a16:creationId xmlns:a16="http://schemas.microsoft.com/office/drawing/2014/main" id="{BD173F79-53C6-AA6A-F4FC-231E7A0DF919}"/>
              </a:ext>
            </a:extLst>
          </p:cNvPr>
          <p:cNvSpPr/>
          <p:nvPr userDrawn="1"/>
        </p:nvSpPr>
        <p:spPr>
          <a:xfrm>
            <a:off x="1723079"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4" name="Прямоугольник 3">
            <a:extLst>
              <a:ext uri="{FF2B5EF4-FFF2-40B4-BE49-F238E27FC236}">
                <a16:creationId xmlns:a16="http://schemas.microsoft.com/office/drawing/2014/main" id="{60486B3A-95C7-3E39-298A-20F287EF7B03}"/>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CC25B7EE-88B4-C44B-D8E2-861541ECED52}"/>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6" name="Рисунок 39">
            <a:extLst>
              <a:ext uri="{FF2B5EF4-FFF2-40B4-BE49-F238E27FC236}">
                <a16:creationId xmlns:a16="http://schemas.microsoft.com/office/drawing/2014/main" id="{68DA6C7E-BC94-3C97-C4D7-8CBFB564A100}"/>
              </a:ext>
            </a:extLst>
          </p:cNvPr>
          <p:cNvSpPr>
            <a:spLocks noGrp="1"/>
          </p:cNvSpPr>
          <p:nvPr userDrawn="1">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sp>
        <p:nvSpPr>
          <p:cNvPr id="77" name="Заголовок 1">
            <a:extLst>
              <a:ext uri="{FF2B5EF4-FFF2-40B4-BE49-F238E27FC236}">
                <a16:creationId xmlns:a16="http://schemas.microsoft.com/office/drawing/2014/main" id="{E7648C65-7E31-3E8B-1061-8FEBBA1AF8A1}"/>
              </a:ext>
            </a:extLst>
          </p:cNvPr>
          <p:cNvSpPr>
            <a:spLocks noGrp="1"/>
          </p:cNvSpPr>
          <p:nvPr userDrawn="1">
            <p:ph type="title" hasCustomPrompt="1"/>
          </p:nvPr>
        </p:nvSpPr>
        <p:spPr>
          <a:xfrm>
            <a:off x="1697044"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8" name="Текст 24">
            <a:extLst>
              <a:ext uri="{FF2B5EF4-FFF2-40B4-BE49-F238E27FC236}">
                <a16:creationId xmlns:a16="http://schemas.microsoft.com/office/drawing/2014/main" id="{D91B5219-F84F-4498-781A-EE13BEC1D1A0}"/>
              </a:ext>
            </a:extLst>
          </p:cNvPr>
          <p:cNvSpPr>
            <a:spLocks noGrp="1"/>
          </p:cNvSpPr>
          <p:nvPr userDrawn="1">
            <p:ph type="body" sz="quarter" idx="14"/>
          </p:nvPr>
        </p:nvSpPr>
        <p:spPr>
          <a:xfrm>
            <a:off x="1697044"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E1760BE7-6D27-FF6D-B50E-E7EB88BBFDFE}"/>
              </a:ext>
            </a:extLst>
          </p:cNvPr>
          <p:cNvSpPr>
            <a:spLocks noGrp="1"/>
          </p:cNvSpPr>
          <p:nvPr userDrawn="1">
            <p:ph type="body" sz="quarter" idx="15" hasCustomPrompt="1"/>
          </p:nvPr>
        </p:nvSpPr>
        <p:spPr>
          <a:xfrm>
            <a:off x="1697044" y="2763174"/>
            <a:ext cx="6244258" cy="511367"/>
          </a:xfrm>
        </p:spPr>
        <p:txBody>
          <a:bodyPr lIns="0" tIns="0" rIns="0" bIns="0" anchor="t" anchorCtr="0">
            <a:normAutofit/>
          </a:bodyPr>
          <a:lstStyle>
            <a:lvl1pPr>
              <a:lnSpc>
                <a:spcPct val="114000"/>
              </a:lnSpc>
              <a:spcBef>
                <a:spcPts val="0"/>
              </a:spcBef>
              <a:defRPr sz="1400">
                <a:solidFill>
                  <a:schemeClr val="tx1"/>
                </a:solidFill>
                <a:latin typeface="+mn-lt"/>
              </a:defRPr>
            </a:lvl1pPr>
          </a:lstStyle>
          <a:p>
            <a:r>
              <a:rPr lang="ru-RU" dirty="0"/>
              <a:t>Образец</a:t>
            </a:r>
            <a:br>
              <a:rPr lang="ru-RU" dirty="0"/>
            </a:br>
            <a:r>
              <a:rPr lang="ru-RU" dirty="0"/>
              <a:t>текста</a:t>
            </a:r>
          </a:p>
        </p:txBody>
      </p:sp>
      <p:sp>
        <p:nvSpPr>
          <p:cNvPr id="81" name="Текст 24">
            <a:extLst>
              <a:ext uri="{FF2B5EF4-FFF2-40B4-BE49-F238E27FC236}">
                <a16:creationId xmlns:a16="http://schemas.microsoft.com/office/drawing/2014/main" id="{AE606EBC-18F8-943B-ED75-B0F5D4BA9419}"/>
              </a:ext>
            </a:extLst>
          </p:cNvPr>
          <p:cNvSpPr>
            <a:spLocks noGrp="1"/>
          </p:cNvSpPr>
          <p:nvPr userDrawn="1">
            <p:ph type="body" sz="quarter" idx="16"/>
          </p:nvPr>
        </p:nvSpPr>
        <p:spPr>
          <a:xfrm>
            <a:off x="1903207"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2" name="Прямоугольник 91">
            <a:extLst>
              <a:ext uri="{FF2B5EF4-FFF2-40B4-BE49-F238E27FC236}">
                <a16:creationId xmlns:a16="http://schemas.microsoft.com/office/drawing/2014/main" id="{E0D86FE1-85EE-E9B1-6982-38DCFD12BF48}"/>
              </a:ext>
            </a:extLst>
          </p:cNvPr>
          <p:cNvSpPr/>
          <p:nvPr userDrawn="1"/>
        </p:nvSpPr>
        <p:spPr>
          <a:xfrm rot="5400000" flipH="1">
            <a:off x="3056535"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рямоугольник 92">
            <a:extLst>
              <a:ext uri="{FF2B5EF4-FFF2-40B4-BE49-F238E27FC236}">
                <a16:creationId xmlns:a16="http://schemas.microsoft.com/office/drawing/2014/main" id="{8BFC3425-C0E6-D6DF-FE89-066BDDFEDBEA}"/>
              </a:ext>
            </a:extLst>
          </p:cNvPr>
          <p:cNvSpPr/>
          <p:nvPr userDrawn="1"/>
        </p:nvSpPr>
        <p:spPr>
          <a:xfrm>
            <a:off x="5128932"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4" name="Текст 24">
            <a:extLst>
              <a:ext uri="{FF2B5EF4-FFF2-40B4-BE49-F238E27FC236}">
                <a16:creationId xmlns:a16="http://schemas.microsoft.com/office/drawing/2014/main" id="{51940EE1-4A01-9939-B2E3-DA58D8E77686}"/>
              </a:ext>
            </a:extLst>
          </p:cNvPr>
          <p:cNvSpPr>
            <a:spLocks noGrp="1"/>
          </p:cNvSpPr>
          <p:nvPr userDrawn="1">
            <p:ph type="body" sz="quarter" idx="17"/>
          </p:nvPr>
        </p:nvSpPr>
        <p:spPr>
          <a:xfrm>
            <a:off x="5309060"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5" name="Прямоугольник 94">
            <a:extLst>
              <a:ext uri="{FF2B5EF4-FFF2-40B4-BE49-F238E27FC236}">
                <a16:creationId xmlns:a16="http://schemas.microsoft.com/office/drawing/2014/main" id="{B5089E85-19CA-7382-148B-A796C7328CE3}"/>
              </a:ext>
            </a:extLst>
          </p:cNvPr>
          <p:cNvSpPr/>
          <p:nvPr userDrawn="1"/>
        </p:nvSpPr>
        <p:spPr>
          <a:xfrm rot="5400000" flipH="1">
            <a:off x="6462388"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a:extLst>
              <a:ext uri="{FF2B5EF4-FFF2-40B4-BE49-F238E27FC236}">
                <a16:creationId xmlns:a16="http://schemas.microsoft.com/office/drawing/2014/main" id="{FD926DA3-B3AA-794A-B2FB-EF4580666796}"/>
              </a:ext>
            </a:extLst>
          </p:cNvPr>
          <p:cNvSpPr/>
          <p:nvPr userDrawn="1"/>
        </p:nvSpPr>
        <p:spPr>
          <a:xfrm>
            <a:off x="1723079"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7" name="Текст 24">
            <a:extLst>
              <a:ext uri="{FF2B5EF4-FFF2-40B4-BE49-F238E27FC236}">
                <a16:creationId xmlns:a16="http://schemas.microsoft.com/office/drawing/2014/main" id="{98FC3508-1424-577D-BC96-2855FE8F416F}"/>
              </a:ext>
            </a:extLst>
          </p:cNvPr>
          <p:cNvSpPr>
            <a:spLocks noGrp="1"/>
          </p:cNvSpPr>
          <p:nvPr userDrawn="1">
            <p:ph type="body" sz="quarter" idx="18"/>
          </p:nvPr>
        </p:nvSpPr>
        <p:spPr>
          <a:xfrm>
            <a:off x="1903207"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8" name="Прямоугольник 97">
            <a:extLst>
              <a:ext uri="{FF2B5EF4-FFF2-40B4-BE49-F238E27FC236}">
                <a16:creationId xmlns:a16="http://schemas.microsoft.com/office/drawing/2014/main" id="{EDE7640A-4CCC-01DF-B035-A5B0C87689A9}"/>
              </a:ext>
            </a:extLst>
          </p:cNvPr>
          <p:cNvSpPr/>
          <p:nvPr userDrawn="1"/>
        </p:nvSpPr>
        <p:spPr>
          <a:xfrm rot="5400000" flipH="1">
            <a:off x="3056535"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98">
            <a:extLst>
              <a:ext uri="{FF2B5EF4-FFF2-40B4-BE49-F238E27FC236}">
                <a16:creationId xmlns:a16="http://schemas.microsoft.com/office/drawing/2014/main" id="{153A37A6-A02C-19DD-683D-13DE5778CE14}"/>
              </a:ext>
            </a:extLst>
          </p:cNvPr>
          <p:cNvSpPr/>
          <p:nvPr userDrawn="1"/>
        </p:nvSpPr>
        <p:spPr>
          <a:xfrm>
            <a:off x="5128932"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0" name="Текст 24">
            <a:extLst>
              <a:ext uri="{FF2B5EF4-FFF2-40B4-BE49-F238E27FC236}">
                <a16:creationId xmlns:a16="http://schemas.microsoft.com/office/drawing/2014/main" id="{BBED5334-A869-6CC1-145D-03DF0B229D3C}"/>
              </a:ext>
            </a:extLst>
          </p:cNvPr>
          <p:cNvSpPr>
            <a:spLocks noGrp="1"/>
          </p:cNvSpPr>
          <p:nvPr userDrawn="1">
            <p:ph type="body" sz="quarter" idx="19"/>
          </p:nvPr>
        </p:nvSpPr>
        <p:spPr>
          <a:xfrm>
            <a:off x="5309060"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101" name="Прямоугольник 100">
            <a:extLst>
              <a:ext uri="{FF2B5EF4-FFF2-40B4-BE49-F238E27FC236}">
                <a16:creationId xmlns:a16="http://schemas.microsoft.com/office/drawing/2014/main" id="{75953F19-0FF4-4CFE-CC14-CD1BEB2598F0}"/>
              </a:ext>
            </a:extLst>
          </p:cNvPr>
          <p:cNvSpPr/>
          <p:nvPr userDrawn="1"/>
        </p:nvSpPr>
        <p:spPr>
          <a:xfrm rot="5400000" flipH="1">
            <a:off x="6462388"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0" name="Рисунок 89">
            <a:hlinkClick r:id="rId2"/>
            <a:extLst>
              <a:ext uri="{FF2B5EF4-FFF2-40B4-BE49-F238E27FC236}">
                <a16:creationId xmlns:a16="http://schemas.microsoft.com/office/drawing/2014/main" id="{45850E90-81D8-4A40-A040-737DEF501E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22009908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guide id="7" pos="3004" userDrawn="1">
          <p15:clr>
            <a:srgbClr val="FBAE40"/>
          </p15:clr>
        </p15:guide>
        <p15:guide id="8" pos="53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Макет_8">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BF1B54E-77A0-2F6B-6251-EB79CC9DAA63}"/>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F578E172-520C-EC48-A48B-AE7A0F0DE7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87" name="Заголовок 1">
            <a:extLst>
              <a:ext uri="{FF2B5EF4-FFF2-40B4-BE49-F238E27FC236}">
                <a16:creationId xmlns:a16="http://schemas.microsoft.com/office/drawing/2014/main" id="{625D6996-ABE0-2283-5153-08B864AA4B9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88" name="Текст 24">
            <a:extLst>
              <a:ext uri="{FF2B5EF4-FFF2-40B4-BE49-F238E27FC236}">
                <a16:creationId xmlns:a16="http://schemas.microsoft.com/office/drawing/2014/main" id="{64F747F8-A6EA-E19C-1F4E-2D4D20CED716}"/>
              </a:ext>
            </a:extLst>
          </p:cNvPr>
          <p:cNvSpPr>
            <a:spLocks noGrp="1"/>
          </p:cNvSpPr>
          <p:nvPr userDrawn="1">
            <p:ph type="body" sz="quarter" idx="14"/>
          </p:nvPr>
        </p:nvSpPr>
        <p:spPr>
          <a:xfrm>
            <a:off x="1708430" y="1670022"/>
            <a:ext cx="9821925" cy="9684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90" name="Рисунок 89">
            <a:extLst>
              <a:ext uri="{FF2B5EF4-FFF2-40B4-BE49-F238E27FC236}">
                <a16:creationId xmlns:a16="http://schemas.microsoft.com/office/drawing/2014/main" id="{5C23556E-16B5-93DF-88E4-C4E63166E021}"/>
              </a:ext>
            </a:extLst>
          </p:cNvPr>
          <p:cNvSpPr>
            <a:spLocks noGrp="1"/>
          </p:cNvSpPr>
          <p:nvPr userDrawn="1">
            <p:ph type="pic" sz="quarter" idx="15"/>
          </p:nvPr>
        </p:nvSpPr>
        <p:spPr>
          <a:xfrm>
            <a:off x="1720850" y="2849159"/>
            <a:ext cx="2111375" cy="1067026"/>
          </a:xfrm>
          <a:noFill/>
        </p:spPr>
        <p:txBody>
          <a:bodyPr anchor="ctr" anchorCtr="1"/>
          <a:lstStyle/>
          <a:p>
            <a:r>
              <a:rPr lang="ru-RU"/>
              <a:t>Вставка рисунка</a:t>
            </a:r>
            <a:endParaRPr lang="ru-RU" dirty="0"/>
          </a:p>
        </p:txBody>
      </p:sp>
      <p:sp>
        <p:nvSpPr>
          <p:cNvPr id="91" name="Рисунок 89">
            <a:extLst>
              <a:ext uri="{FF2B5EF4-FFF2-40B4-BE49-F238E27FC236}">
                <a16:creationId xmlns:a16="http://schemas.microsoft.com/office/drawing/2014/main" id="{9ED2DC1C-0D9D-E1A1-DBAB-999CA7DED10F}"/>
              </a:ext>
            </a:extLst>
          </p:cNvPr>
          <p:cNvSpPr>
            <a:spLocks noGrp="1"/>
          </p:cNvSpPr>
          <p:nvPr userDrawn="1">
            <p:ph type="pic" sz="quarter" idx="16"/>
          </p:nvPr>
        </p:nvSpPr>
        <p:spPr>
          <a:xfrm>
            <a:off x="4286250" y="2849159"/>
            <a:ext cx="2111375" cy="1067026"/>
          </a:xfrm>
          <a:noFill/>
        </p:spPr>
        <p:txBody>
          <a:bodyPr anchor="ctr" anchorCtr="1"/>
          <a:lstStyle/>
          <a:p>
            <a:r>
              <a:rPr lang="ru-RU"/>
              <a:t>Вставка рисунка</a:t>
            </a:r>
          </a:p>
        </p:txBody>
      </p:sp>
      <p:sp>
        <p:nvSpPr>
          <p:cNvPr id="92" name="Рисунок 89">
            <a:extLst>
              <a:ext uri="{FF2B5EF4-FFF2-40B4-BE49-F238E27FC236}">
                <a16:creationId xmlns:a16="http://schemas.microsoft.com/office/drawing/2014/main" id="{9DFD902F-2691-32B8-9612-4E33E7611245}"/>
              </a:ext>
            </a:extLst>
          </p:cNvPr>
          <p:cNvSpPr>
            <a:spLocks noGrp="1"/>
          </p:cNvSpPr>
          <p:nvPr userDrawn="1">
            <p:ph type="pic" sz="quarter" idx="17"/>
          </p:nvPr>
        </p:nvSpPr>
        <p:spPr>
          <a:xfrm>
            <a:off x="6851650" y="2849159"/>
            <a:ext cx="2111375" cy="1067026"/>
          </a:xfrm>
          <a:noFill/>
        </p:spPr>
        <p:txBody>
          <a:bodyPr anchor="ctr" anchorCtr="1"/>
          <a:lstStyle/>
          <a:p>
            <a:r>
              <a:rPr lang="ru-RU"/>
              <a:t>Вставка рисунка</a:t>
            </a:r>
          </a:p>
        </p:txBody>
      </p:sp>
      <p:sp>
        <p:nvSpPr>
          <p:cNvPr id="93" name="Рисунок 89">
            <a:extLst>
              <a:ext uri="{FF2B5EF4-FFF2-40B4-BE49-F238E27FC236}">
                <a16:creationId xmlns:a16="http://schemas.microsoft.com/office/drawing/2014/main" id="{9FD2D451-4E32-EA27-9765-E31217038AE8}"/>
              </a:ext>
            </a:extLst>
          </p:cNvPr>
          <p:cNvSpPr>
            <a:spLocks noGrp="1"/>
          </p:cNvSpPr>
          <p:nvPr userDrawn="1">
            <p:ph type="pic" sz="quarter" idx="18"/>
          </p:nvPr>
        </p:nvSpPr>
        <p:spPr>
          <a:xfrm>
            <a:off x="9417049" y="2849159"/>
            <a:ext cx="2111375" cy="1067026"/>
          </a:xfrm>
          <a:noFill/>
        </p:spPr>
        <p:txBody>
          <a:bodyPr anchor="ctr" anchorCtr="1"/>
          <a:lstStyle/>
          <a:p>
            <a:r>
              <a:rPr lang="ru-RU"/>
              <a:t>Вставка рисунка</a:t>
            </a:r>
          </a:p>
        </p:txBody>
      </p:sp>
      <p:sp>
        <p:nvSpPr>
          <p:cNvPr id="100" name="Текст 24">
            <a:extLst>
              <a:ext uri="{FF2B5EF4-FFF2-40B4-BE49-F238E27FC236}">
                <a16:creationId xmlns:a16="http://schemas.microsoft.com/office/drawing/2014/main" id="{FFB5F8BB-3F8E-2AB4-8103-D6B2DEFB3227}"/>
              </a:ext>
            </a:extLst>
          </p:cNvPr>
          <p:cNvSpPr>
            <a:spLocks noGrp="1"/>
          </p:cNvSpPr>
          <p:nvPr userDrawn="1">
            <p:ph type="body" sz="quarter" idx="23" hasCustomPrompt="1"/>
          </p:nvPr>
        </p:nvSpPr>
        <p:spPr>
          <a:xfrm>
            <a:off x="1719671" y="3939097"/>
            <a:ext cx="2111375" cy="61188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1" name="Текст 24">
            <a:extLst>
              <a:ext uri="{FF2B5EF4-FFF2-40B4-BE49-F238E27FC236}">
                <a16:creationId xmlns:a16="http://schemas.microsoft.com/office/drawing/2014/main" id="{660207FF-FA4F-AE47-4426-F5E6D3BDB215}"/>
              </a:ext>
            </a:extLst>
          </p:cNvPr>
          <p:cNvSpPr>
            <a:spLocks noGrp="1"/>
          </p:cNvSpPr>
          <p:nvPr userDrawn="1">
            <p:ph type="body" sz="quarter" idx="24" hasCustomPrompt="1"/>
          </p:nvPr>
        </p:nvSpPr>
        <p:spPr>
          <a:xfrm>
            <a:off x="42862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2" name="Текст 24">
            <a:extLst>
              <a:ext uri="{FF2B5EF4-FFF2-40B4-BE49-F238E27FC236}">
                <a16:creationId xmlns:a16="http://schemas.microsoft.com/office/drawing/2014/main" id="{35D36C85-9D87-33AC-6472-8555545CC7AC}"/>
              </a:ext>
            </a:extLst>
          </p:cNvPr>
          <p:cNvSpPr>
            <a:spLocks noGrp="1"/>
          </p:cNvSpPr>
          <p:nvPr userDrawn="1">
            <p:ph type="body" sz="quarter" idx="25" hasCustomPrompt="1"/>
          </p:nvPr>
        </p:nvSpPr>
        <p:spPr>
          <a:xfrm>
            <a:off x="68516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3" name="Текст 24">
            <a:extLst>
              <a:ext uri="{FF2B5EF4-FFF2-40B4-BE49-F238E27FC236}">
                <a16:creationId xmlns:a16="http://schemas.microsoft.com/office/drawing/2014/main" id="{2FA1905F-93CB-B69D-4571-6F0BDE50FFDE}"/>
              </a:ext>
            </a:extLst>
          </p:cNvPr>
          <p:cNvSpPr>
            <a:spLocks noGrp="1"/>
          </p:cNvSpPr>
          <p:nvPr userDrawn="1">
            <p:ph type="body" sz="quarter" idx="26" hasCustomPrompt="1"/>
          </p:nvPr>
        </p:nvSpPr>
        <p:spPr>
          <a:xfrm>
            <a:off x="9416641"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4" name="Рисунок 89">
            <a:extLst>
              <a:ext uri="{FF2B5EF4-FFF2-40B4-BE49-F238E27FC236}">
                <a16:creationId xmlns:a16="http://schemas.microsoft.com/office/drawing/2014/main" id="{022CA6DB-E6BE-5D91-CB04-B58AA4B66146}"/>
              </a:ext>
            </a:extLst>
          </p:cNvPr>
          <p:cNvSpPr>
            <a:spLocks noGrp="1"/>
          </p:cNvSpPr>
          <p:nvPr userDrawn="1">
            <p:ph type="pic" sz="quarter" idx="27"/>
          </p:nvPr>
        </p:nvSpPr>
        <p:spPr>
          <a:xfrm>
            <a:off x="1720850" y="4763020"/>
            <a:ext cx="2111375" cy="1067026"/>
          </a:xfrm>
          <a:noFill/>
        </p:spPr>
        <p:txBody>
          <a:bodyPr anchor="ctr" anchorCtr="1"/>
          <a:lstStyle/>
          <a:p>
            <a:r>
              <a:rPr lang="ru-RU"/>
              <a:t>Вставка рисунка</a:t>
            </a:r>
          </a:p>
        </p:txBody>
      </p:sp>
      <p:sp>
        <p:nvSpPr>
          <p:cNvPr id="105" name="Рисунок 89">
            <a:extLst>
              <a:ext uri="{FF2B5EF4-FFF2-40B4-BE49-F238E27FC236}">
                <a16:creationId xmlns:a16="http://schemas.microsoft.com/office/drawing/2014/main" id="{38A01FB1-CB99-CCCF-FA33-7FB485771063}"/>
              </a:ext>
            </a:extLst>
          </p:cNvPr>
          <p:cNvSpPr>
            <a:spLocks noGrp="1"/>
          </p:cNvSpPr>
          <p:nvPr userDrawn="1">
            <p:ph type="pic" sz="quarter" idx="28"/>
          </p:nvPr>
        </p:nvSpPr>
        <p:spPr>
          <a:xfrm>
            <a:off x="4286250" y="4763020"/>
            <a:ext cx="2111375" cy="1067026"/>
          </a:xfrm>
          <a:noFill/>
        </p:spPr>
        <p:txBody>
          <a:bodyPr anchor="ctr" anchorCtr="1"/>
          <a:lstStyle/>
          <a:p>
            <a:r>
              <a:rPr lang="ru-RU"/>
              <a:t>Вставка рисунка</a:t>
            </a:r>
          </a:p>
        </p:txBody>
      </p:sp>
      <p:sp>
        <p:nvSpPr>
          <p:cNvPr id="106" name="Рисунок 89">
            <a:extLst>
              <a:ext uri="{FF2B5EF4-FFF2-40B4-BE49-F238E27FC236}">
                <a16:creationId xmlns:a16="http://schemas.microsoft.com/office/drawing/2014/main" id="{25137577-0B86-D050-2DE5-8C1EEBCBCF30}"/>
              </a:ext>
            </a:extLst>
          </p:cNvPr>
          <p:cNvSpPr>
            <a:spLocks noGrp="1"/>
          </p:cNvSpPr>
          <p:nvPr userDrawn="1">
            <p:ph type="pic" sz="quarter" idx="29"/>
          </p:nvPr>
        </p:nvSpPr>
        <p:spPr>
          <a:xfrm>
            <a:off x="6851650" y="4763020"/>
            <a:ext cx="2111375" cy="1067026"/>
          </a:xfrm>
          <a:noFill/>
        </p:spPr>
        <p:txBody>
          <a:bodyPr anchor="ctr" anchorCtr="1"/>
          <a:lstStyle/>
          <a:p>
            <a:r>
              <a:rPr lang="ru-RU"/>
              <a:t>Вставка рисунка</a:t>
            </a:r>
          </a:p>
        </p:txBody>
      </p:sp>
      <p:sp>
        <p:nvSpPr>
          <p:cNvPr id="107" name="Рисунок 89">
            <a:extLst>
              <a:ext uri="{FF2B5EF4-FFF2-40B4-BE49-F238E27FC236}">
                <a16:creationId xmlns:a16="http://schemas.microsoft.com/office/drawing/2014/main" id="{2327BEFA-8039-DE60-FE2B-EC4A72B57537}"/>
              </a:ext>
            </a:extLst>
          </p:cNvPr>
          <p:cNvSpPr>
            <a:spLocks noGrp="1"/>
          </p:cNvSpPr>
          <p:nvPr userDrawn="1">
            <p:ph type="pic" sz="quarter" idx="30"/>
          </p:nvPr>
        </p:nvSpPr>
        <p:spPr>
          <a:xfrm>
            <a:off x="9417049" y="4763020"/>
            <a:ext cx="2111375" cy="1067026"/>
          </a:xfrm>
          <a:noFill/>
        </p:spPr>
        <p:txBody>
          <a:bodyPr anchor="ctr" anchorCtr="1"/>
          <a:lstStyle/>
          <a:p>
            <a:r>
              <a:rPr lang="ru-RU"/>
              <a:t>Вставка рисунка</a:t>
            </a:r>
          </a:p>
        </p:txBody>
      </p:sp>
      <p:sp>
        <p:nvSpPr>
          <p:cNvPr id="109" name="Текст 24">
            <a:extLst>
              <a:ext uri="{FF2B5EF4-FFF2-40B4-BE49-F238E27FC236}">
                <a16:creationId xmlns:a16="http://schemas.microsoft.com/office/drawing/2014/main" id="{6CDCDFA4-802A-B38C-C25B-5422977D4ACE}"/>
              </a:ext>
            </a:extLst>
          </p:cNvPr>
          <p:cNvSpPr>
            <a:spLocks noGrp="1"/>
          </p:cNvSpPr>
          <p:nvPr userDrawn="1">
            <p:ph type="body" sz="quarter" idx="31" hasCustomPrompt="1"/>
          </p:nvPr>
        </p:nvSpPr>
        <p:spPr>
          <a:xfrm>
            <a:off x="1719671" y="5852957"/>
            <a:ext cx="2111375" cy="615477"/>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0" name="Текст 24">
            <a:extLst>
              <a:ext uri="{FF2B5EF4-FFF2-40B4-BE49-F238E27FC236}">
                <a16:creationId xmlns:a16="http://schemas.microsoft.com/office/drawing/2014/main" id="{3A1E0FF2-6188-EA43-DC05-751C7C69BA43}"/>
              </a:ext>
            </a:extLst>
          </p:cNvPr>
          <p:cNvSpPr>
            <a:spLocks noGrp="1"/>
          </p:cNvSpPr>
          <p:nvPr userDrawn="1">
            <p:ph type="body" sz="quarter" idx="32" hasCustomPrompt="1"/>
          </p:nvPr>
        </p:nvSpPr>
        <p:spPr>
          <a:xfrm>
            <a:off x="42862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CFADC54C-E154-94CE-1587-5DFF051ADBC1}"/>
              </a:ext>
            </a:extLst>
          </p:cNvPr>
          <p:cNvSpPr>
            <a:spLocks noGrp="1"/>
          </p:cNvSpPr>
          <p:nvPr userDrawn="1">
            <p:ph type="body" sz="quarter" idx="33" hasCustomPrompt="1"/>
          </p:nvPr>
        </p:nvSpPr>
        <p:spPr>
          <a:xfrm>
            <a:off x="68516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2" name="Текст 24">
            <a:extLst>
              <a:ext uri="{FF2B5EF4-FFF2-40B4-BE49-F238E27FC236}">
                <a16:creationId xmlns:a16="http://schemas.microsoft.com/office/drawing/2014/main" id="{AD8A490A-4233-023C-98FF-33DF88FA4A47}"/>
              </a:ext>
            </a:extLst>
          </p:cNvPr>
          <p:cNvSpPr>
            <a:spLocks noGrp="1"/>
          </p:cNvSpPr>
          <p:nvPr userDrawn="1">
            <p:ph type="body" sz="quarter" idx="34" hasCustomPrompt="1"/>
          </p:nvPr>
        </p:nvSpPr>
        <p:spPr>
          <a:xfrm>
            <a:off x="9416641"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pic>
        <p:nvPicPr>
          <p:cNvPr id="94" name="Рисунок 93">
            <a:hlinkClick r:id="rId2"/>
            <a:extLst>
              <a:ext uri="{FF2B5EF4-FFF2-40B4-BE49-F238E27FC236}">
                <a16:creationId xmlns:a16="http://schemas.microsoft.com/office/drawing/2014/main" id="{AAF7062A-3B10-4D25-B595-91D53D00E5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942630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Макет_9">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3"/>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79" name="Заголовок 1">
            <a:extLst>
              <a:ext uri="{FF2B5EF4-FFF2-40B4-BE49-F238E27FC236}">
                <a16:creationId xmlns:a16="http://schemas.microsoft.com/office/drawing/2014/main" id="{6A7FEDE9-4F39-4508-3AA0-A2E8B01093FB}"/>
              </a:ext>
            </a:extLst>
          </p:cNvPr>
          <p:cNvSpPr>
            <a:spLocks noGrp="1"/>
          </p:cNvSpPr>
          <p:nvPr userDrawn="1">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userDrawn="1">
            <p:ph type="body" sz="quarter" idx="14"/>
          </p:nvPr>
        </p:nvSpPr>
        <p:spPr>
          <a:xfrm>
            <a:off x="1697043" y="1670021"/>
            <a:ext cx="9809158" cy="1289747"/>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1842158" y="3921302"/>
            <a:ext cx="375569" cy="375569"/>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userDrawn="1">
            <p:ph type="body" sz="quarter" idx="15"/>
          </p:nvPr>
        </p:nvSpPr>
        <p:spPr>
          <a:xfrm>
            <a:off x="2352030"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6" name="Рисунок 85">
            <a:extLst>
              <a:ext uri="{FF2B5EF4-FFF2-40B4-BE49-F238E27FC236}">
                <a16:creationId xmlns:a16="http://schemas.microsoft.com/office/drawing/2014/main" id="{C2D0D94F-C697-53B4-BF88-5CB7932B675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5161430" y="3921302"/>
            <a:ext cx="375569" cy="375569"/>
          </a:xfrm>
          <a:prstGeom prst="rect">
            <a:avLst/>
          </a:prstGeom>
        </p:spPr>
      </p:pic>
      <p:sp>
        <p:nvSpPr>
          <p:cNvPr id="87" name="Текст 24">
            <a:extLst>
              <a:ext uri="{FF2B5EF4-FFF2-40B4-BE49-F238E27FC236}">
                <a16:creationId xmlns:a16="http://schemas.microsoft.com/office/drawing/2014/main" id="{5F8C011E-9EC7-ED66-3CD4-851713F8E51A}"/>
              </a:ext>
            </a:extLst>
          </p:cNvPr>
          <p:cNvSpPr>
            <a:spLocks noGrp="1"/>
          </p:cNvSpPr>
          <p:nvPr userDrawn="1">
            <p:ph type="body" sz="quarter" idx="16"/>
          </p:nvPr>
        </p:nvSpPr>
        <p:spPr>
          <a:xfrm>
            <a:off x="5671302"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8" name="Рисунок 87">
            <a:extLst>
              <a:ext uri="{FF2B5EF4-FFF2-40B4-BE49-F238E27FC236}">
                <a16:creationId xmlns:a16="http://schemas.microsoft.com/office/drawing/2014/main" id="{BAB95509-4FC4-D57B-AA6A-3CDE7D5161C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8480702" y="3921302"/>
            <a:ext cx="375569" cy="375569"/>
          </a:xfrm>
          <a:prstGeom prst="rect">
            <a:avLst/>
          </a:prstGeom>
        </p:spPr>
      </p:pic>
      <p:sp>
        <p:nvSpPr>
          <p:cNvPr id="89" name="Текст 24">
            <a:extLst>
              <a:ext uri="{FF2B5EF4-FFF2-40B4-BE49-F238E27FC236}">
                <a16:creationId xmlns:a16="http://schemas.microsoft.com/office/drawing/2014/main" id="{D033A01C-D2D4-D163-74C9-D3ECC2F30813}"/>
              </a:ext>
            </a:extLst>
          </p:cNvPr>
          <p:cNvSpPr>
            <a:spLocks noGrp="1"/>
          </p:cNvSpPr>
          <p:nvPr userDrawn="1">
            <p:ph type="body" sz="quarter" idx="17"/>
          </p:nvPr>
        </p:nvSpPr>
        <p:spPr>
          <a:xfrm>
            <a:off x="8990574"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4" name="Рисунок 83">
            <a:hlinkClick r:id="rId3"/>
            <a:extLst>
              <a:ext uri="{FF2B5EF4-FFF2-40B4-BE49-F238E27FC236}">
                <a16:creationId xmlns:a16="http://schemas.microsoft.com/office/drawing/2014/main" id="{2990E688-8245-4DCE-9F03-3C27C805ED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947998611"/>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406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Макет_10">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3"/>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79" name="Заголовок 1">
            <a:extLst>
              <a:ext uri="{FF2B5EF4-FFF2-40B4-BE49-F238E27FC236}">
                <a16:creationId xmlns:a16="http://schemas.microsoft.com/office/drawing/2014/main" id="{6A7FEDE9-4F39-4508-3AA0-A2E8B01093FB}"/>
              </a:ext>
            </a:extLst>
          </p:cNvPr>
          <p:cNvSpPr>
            <a:spLocks noGrp="1"/>
          </p:cNvSpPr>
          <p:nvPr userDrawn="1">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userDrawn="1">
            <p:ph type="body" sz="quarter" idx="14"/>
          </p:nvPr>
        </p:nvSpPr>
        <p:spPr>
          <a:xfrm>
            <a:off x="1697043" y="1670020"/>
            <a:ext cx="9809158" cy="1301779"/>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1654560" y="3834215"/>
            <a:ext cx="357642" cy="357642"/>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userDrawn="1">
            <p:ph type="body" sz="quarter" idx="15"/>
          </p:nvPr>
        </p:nvSpPr>
        <p:spPr>
          <a:xfrm>
            <a:off x="2123649"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4" name="Рисунок 93">
            <a:extLst>
              <a:ext uri="{FF2B5EF4-FFF2-40B4-BE49-F238E27FC236}">
                <a16:creationId xmlns:a16="http://schemas.microsoft.com/office/drawing/2014/main" id="{6C699546-67D7-6573-6A15-F5F1D8C6CDF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4177907" y="3834215"/>
            <a:ext cx="357642" cy="357642"/>
          </a:xfrm>
          <a:prstGeom prst="rect">
            <a:avLst/>
          </a:prstGeom>
        </p:spPr>
      </p:pic>
      <p:sp>
        <p:nvSpPr>
          <p:cNvPr id="95" name="Текст 24">
            <a:extLst>
              <a:ext uri="{FF2B5EF4-FFF2-40B4-BE49-F238E27FC236}">
                <a16:creationId xmlns:a16="http://schemas.microsoft.com/office/drawing/2014/main" id="{F99130A2-7D4D-E981-DAEE-CA82D0AA770E}"/>
              </a:ext>
            </a:extLst>
          </p:cNvPr>
          <p:cNvSpPr>
            <a:spLocks noGrp="1"/>
          </p:cNvSpPr>
          <p:nvPr userDrawn="1">
            <p:ph type="body" sz="quarter" idx="16"/>
          </p:nvPr>
        </p:nvSpPr>
        <p:spPr>
          <a:xfrm>
            <a:off x="4640272"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6" name="Рисунок 95">
            <a:extLst>
              <a:ext uri="{FF2B5EF4-FFF2-40B4-BE49-F238E27FC236}">
                <a16:creationId xmlns:a16="http://schemas.microsoft.com/office/drawing/2014/main" id="{57EEF973-C13E-340E-4BF4-0E5F9B5C55A5}"/>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6686439" y="3834215"/>
            <a:ext cx="357642" cy="357642"/>
          </a:xfrm>
          <a:prstGeom prst="rect">
            <a:avLst/>
          </a:prstGeom>
        </p:spPr>
      </p:pic>
      <p:sp>
        <p:nvSpPr>
          <p:cNvPr id="97" name="Текст 24">
            <a:extLst>
              <a:ext uri="{FF2B5EF4-FFF2-40B4-BE49-F238E27FC236}">
                <a16:creationId xmlns:a16="http://schemas.microsoft.com/office/drawing/2014/main" id="{649FEFC1-7644-B2EA-ABBB-854436470544}"/>
              </a:ext>
            </a:extLst>
          </p:cNvPr>
          <p:cNvSpPr>
            <a:spLocks noGrp="1"/>
          </p:cNvSpPr>
          <p:nvPr userDrawn="1">
            <p:ph type="body" sz="quarter" idx="17"/>
          </p:nvPr>
        </p:nvSpPr>
        <p:spPr>
          <a:xfrm>
            <a:off x="7156895"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8" name="Рисунок 97">
            <a:extLst>
              <a:ext uri="{FF2B5EF4-FFF2-40B4-BE49-F238E27FC236}">
                <a16:creationId xmlns:a16="http://schemas.microsoft.com/office/drawing/2014/main" id="{4D862FEA-F67B-8917-DC57-3F6F581ADA7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9203061" y="3834215"/>
            <a:ext cx="357642" cy="357642"/>
          </a:xfrm>
          <a:prstGeom prst="rect">
            <a:avLst/>
          </a:prstGeom>
        </p:spPr>
      </p:pic>
      <p:sp>
        <p:nvSpPr>
          <p:cNvPr id="99" name="Текст 24">
            <a:extLst>
              <a:ext uri="{FF2B5EF4-FFF2-40B4-BE49-F238E27FC236}">
                <a16:creationId xmlns:a16="http://schemas.microsoft.com/office/drawing/2014/main" id="{AF7F4E20-85BF-DB26-7DE9-E5F6B1D5AD32}"/>
              </a:ext>
            </a:extLst>
          </p:cNvPr>
          <p:cNvSpPr>
            <a:spLocks noGrp="1"/>
          </p:cNvSpPr>
          <p:nvPr userDrawn="1">
            <p:ph type="body" sz="quarter" idx="18"/>
          </p:nvPr>
        </p:nvSpPr>
        <p:spPr>
          <a:xfrm>
            <a:off x="9673518"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86" name="Рисунок 85">
            <a:hlinkClick r:id="rId3"/>
            <a:extLst>
              <a:ext uri="{FF2B5EF4-FFF2-40B4-BE49-F238E27FC236}">
                <a16:creationId xmlns:a16="http://schemas.microsoft.com/office/drawing/2014/main" id="{F606DB43-0FF1-4F8A-B0C5-696515C320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625592759"/>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4065" userDrawn="1">
          <p15:clr>
            <a:srgbClr val="FBAE40"/>
          </p15:clr>
        </p15:guide>
        <p15:guide id="6" orient="horz" pos="247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Макет_11">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06</a:t>
            </a:r>
            <a:endParaRPr lang="ru-RU" sz="4400" spc="-150" dirty="0">
              <a:solidFill>
                <a:schemeClr val="accent2"/>
              </a:solidFill>
              <a:latin typeface="+mj-lt"/>
            </a:endParaRPr>
          </a:p>
        </p:txBody>
      </p:sp>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2"/>
                </a:solidFill>
                <a:latin typeface="+mj-lt"/>
              </a:rPr>
              <a:t>01</a:t>
            </a:r>
            <a:endParaRPr lang="ru-RU" sz="44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04</a:t>
            </a:r>
            <a:endParaRPr lang="ru-RU" sz="44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03</a:t>
            </a:r>
            <a:endParaRPr lang="ru-RU" sz="44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02</a:t>
            </a:r>
            <a:endParaRPr lang="ru-RU" sz="44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2606008" y="188976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2"/>
                </a:solidFill>
              </a:rPr>
              <a:t>05</a:t>
            </a:r>
            <a:endParaRPr lang="ru-RU" sz="4400" spc="-150" baseline="0" dirty="0">
              <a:solidFill>
                <a:schemeClr val="accent2"/>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2606008" y="27559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2606008" y="36322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userDrawn="1">
            <p:ph type="body" sz="quarter" idx="17" hasCustomPrompt="1"/>
          </p:nvPr>
        </p:nvSpPr>
        <p:spPr>
          <a:xfrm>
            <a:off x="2606008" y="45085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userDrawn="1">
            <p:ph type="body" sz="quarter" idx="18" hasCustomPrompt="1"/>
          </p:nvPr>
        </p:nvSpPr>
        <p:spPr>
          <a:xfrm>
            <a:off x="2606008" y="53848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09</a:t>
            </a:r>
            <a:endParaRPr lang="ru-RU" sz="4400" spc="-150" dirty="0">
              <a:solidFill>
                <a:schemeClr val="accent2"/>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08</a:t>
            </a:r>
            <a:endParaRPr lang="ru-RU" sz="4400" spc="-150" dirty="0">
              <a:solidFill>
                <a:schemeClr val="accent2"/>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07</a:t>
            </a:r>
            <a:endParaRPr lang="ru-RU" sz="4400" spc="-150" dirty="0">
              <a:solidFill>
                <a:schemeClr val="accent2"/>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userDrawn="1">
            <p:ph type="body" sz="quarter" idx="19" hasCustomPrompt="1"/>
          </p:nvPr>
        </p:nvSpPr>
        <p:spPr>
          <a:xfrm>
            <a:off x="7526663" y="188976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2"/>
                </a:solidFill>
                <a:latin typeface="+mj-lt"/>
                <a:ea typeface="+mn-ea"/>
                <a:cs typeface="+mn-cs"/>
              </a:rPr>
              <a:t>10</a:t>
            </a:r>
            <a:endParaRPr lang="ru-RU" sz="4400" kern="1200" spc="300" baseline="0" dirty="0">
              <a:solidFill>
                <a:schemeClr val="accent2"/>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userDrawn="1">
            <p:ph type="body" sz="quarter" idx="20" hasCustomPrompt="1"/>
          </p:nvPr>
        </p:nvSpPr>
        <p:spPr>
          <a:xfrm>
            <a:off x="7526663" y="27559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userDrawn="1">
            <p:ph type="body" sz="quarter" idx="21" hasCustomPrompt="1"/>
          </p:nvPr>
        </p:nvSpPr>
        <p:spPr>
          <a:xfrm>
            <a:off x="7526663" y="36322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userDrawn="1">
            <p:ph type="body" sz="quarter" idx="22" hasCustomPrompt="1"/>
          </p:nvPr>
        </p:nvSpPr>
        <p:spPr>
          <a:xfrm>
            <a:off x="7526663" y="45085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userDrawn="1">
            <p:ph type="body" sz="quarter" idx="23" hasCustomPrompt="1"/>
          </p:nvPr>
        </p:nvSpPr>
        <p:spPr>
          <a:xfrm>
            <a:off x="7526663" y="53848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pic>
        <p:nvPicPr>
          <p:cNvPr id="95" name="Рисунок 94">
            <a:hlinkClick r:id="rId2"/>
            <a:extLst>
              <a:ext uri="{FF2B5EF4-FFF2-40B4-BE49-F238E27FC236}">
                <a16:creationId xmlns:a16="http://schemas.microsoft.com/office/drawing/2014/main" id="{FB6DDDFE-9BC1-4B38-B1D0-CCA466513B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974184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Макет_12">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2"/>
                </a:solidFill>
              </a:rPr>
              <a:t>0</a:t>
            </a:r>
            <a:r>
              <a:rPr lang="ru-RU" dirty="0">
                <a:solidFill>
                  <a:schemeClr val="accent2"/>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7</a:t>
            </a:r>
          </a:p>
        </p:txBody>
      </p:sp>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2"/>
                </a:solidFill>
                <a:latin typeface="+mj-lt"/>
              </a:rPr>
              <a:t>01</a:t>
            </a:r>
            <a:endParaRPr lang="ru-RU" sz="48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04</a:t>
            </a:r>
            <a:endParaRPr lang="ru-RU" sz="48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03</a:t>
            </a:r>
            <a:endParaRPr lang="ru-RU" sz="48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02</a:t>
            </a:r>
            <a:endParaRPr lang="ru-RU" sz="48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2677884" y="1868313"/>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2677884" y="3016952"/>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2677884" y="4165591"/>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userDrawn="1">
            <p:ph type="body" sz="quarter" idx="17" hasCustomPrompt="1"/>
          </p:nvPr>
        </p:nvSpPr>
        <p:spPr>
          <a:xfrm>
            <a:off x="2677884" y="5314230"/>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userDrawn="1">
            <p:ph type="body" sz="quarter" idx="18" hasCustomPrompt="1"/>
          </p:nvPr>
        </p:nvSpPr>
        <p:spPr>
          <a:xfrm>
            <a:off x="7592784" y="1868313"/>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userDrawn="1">
            <p:ph type="body" sz="quarter" idx="19" hasCustomPrompt="1"/>
          </p:nvPr>
        </p:nvSpPr>
        <p:spPr>
          <a:xfrm>
            <a:off x="7592784" y="3016952"/>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userDrawn="1">
            <p:ph type="body" sz="quarter" idx="20" hasCustomPrompt="1"/>
          </p:nvPr>
        </p:nvSpPr>
        <p:spPr>
          <a:xfrm>
            <a:off x="7592784" y="4165591"/>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userDrawn="1">
            <p:ph type="body" sz="quarter" idx="21" hasCustomPrompt="1"/>
          </p:nvPr>
        </p:nvSpPr>
        <p:spPr>
          <a:xfrm>
            <a:off x="7592784" y="5314230"/>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6</a:t>
            </a:r>
          </a:p>
        </p:txBody>
      </p:sp>
      <p:pic>
        <p:nvPicPr>
          <p:cNvPr id="91" name="Рисунок 90">
            <a:hlinkClick r:id="rId2"/>
            <a:extLst>
              <a:ext uri="{FF2B5EF4-FFF2-40B4-BE49-F238E27FC236}">
                <a16:creationId xmlns:a16="http://schemas.microsoft.com/office/drawing/2014/main" id="{01221490-FCD1-49C8-B968-97CCE9435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192728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Макет_1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2411690" y="2029534"/>
            <a:ext cx="1384832" cy="830997"/>
          </a:xfrm>
          <a:prstGeom prst="rect">
            <a:avLst/>
          </a:prstGeom>
          <a:noFill/>
        </p:spPr>
        <p:txBody>
          <a:bodyPr wrap="square" lIns="90000" rtlCol="0" anchor="ctr" anchorCtr="1">
            <a:spAutoFit/>
          </a:bodyPr>
          <a:lstStyle/>
          <a:p>
            <a:pPr algn="ctr"/>
            <a:r>
              <a:rPr lang="en-US" sz="4800" spc="300" baseline="0" dirty="0">
                <a:solidFill>
                  <a:schemeClr val="accent2"/>
                </a:solidFill>
                <a:latin typeface="+mj-lt"/>
              </a:rPr>
              <a:t>1</a:t>
            </a:r>
            <a:endParaRPr lang="ru-RU" sz="4800" spc="300" baseline="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2307764" y="493958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3</a:t>
            </a:r>
            <a:endParaRPr lang="ru-RU" sz="48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2300991" y="3439541"/>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2</a:t>
            </a:r>
            <a:endParaRPr lang="ru-RU" sz="48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3685802" y="2082891"/>
            <a:ext cx="673628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3685802" y="3505325"/>
            <a:ext cx="673628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3685802" y="5011287"/>
            <a:ext cx="673628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pic>
        <p:nvPicPr>
          <p:cNvPr id="91" name="Рисунок 90">
            <a:hlinkClick r:id="rId2"/>
            <a:extLst>
              <a:ext uri="{FF2B5EF4-FFF2-40B4-BE49-F238E27FC236}">
                <a16:creationId xmlns:a16="http://schemas.microsoft.com/office/drawing/2014/main" id="{01221490-FCD1-49C8-B968-97CCE9435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458788072"/>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Макет_13">
    <p:spTree>
      <p:nvGrpSpPr>
        <p:cNvPr id="1" name=""/>
        <p:cNvGrpSpPr/>
        <p:nvPr/>
      </p:nvGrpSpPr>
      <p:grpSpPr>
        <a:xfrm>
          <a:off x="0" y="0"/>
          <a:ext cx="0" cy="0"/>
          <a:chOff x="0" y="0"/>
          <a:chExt cx="0" cy="0"/>
        </a:xfrm>
      </p:grpSpPr>
      <p:sp>
        <p:nvSpPr>
          <p:cNvPr id="121" name="Полилиния 120">
            <a:extLst>
              <a:ext uri="{FF2B5EF4-FFF2-40B4-BE49-F238E27FC236}">
                <a16:creationId xmlns:a16="http://schemas.microsoft.com/office/drawing/2014/main" id="{CA51DB80-E37A-3BC5-6FD1-0F2508838739}"/>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0" name="Прямоугольник 99">
            <a:extLst>
              <a:ext uri="{FF2B5EF4-FFF2-40B4-BE49-F238E27FC236}">
                <a16:creationId xmlns:a16="http://schemas.microsoft.com/office/drawing/2014/main" id="{9BC08ADE-54D7-164B-B1FD-C4A6C71C0E05}"/>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06</a:t>
            </a:r>
            <a:endParaRPr lang="ru-RU" sz="4400" spc="-150" dirty="0">
              <a:solidFill>
                <a:schemeClr val="accent6">
                  <a:lumMod val="20000"/>
                  <a:lumOff val="80000"/>
                </a:schemeClr>
              </a:solidFill>
              <a:latin typeface="+mj-lt"/>
            </a:endParaRPr>
          </a:p>
        </p:txBody>
      </p:sp>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3"/>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6">
                    <a:lumMod val="20000"/>
                    <a:lumOff val="80000"/>
                  </a:schemeClr>
                </a:solidFill>
                <a:latin typeface="+mj-lt"/>
              </a:rPr>
              <a:t>01</a:t>
            </a:r>
            <a:endParaRPr lang="ru-RU" sz="44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04</a:t>
            </a:r>
            <a:endParaRPr lang="ru-RU" sz="44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03</a:t>
            </a:r>
            <a:endParaRPr lang="ru-RU" sz="44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02</a:t>
            </a:r>
            <a:endParaRPr lang="ru-RU" sz="44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2606008" y="188976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6">
                    <a:lumMod val="20000"/>
                    <a:lumOff val="80000"/>
                  </a:schemeClr>
                </a:solidFill>
              </a:rPr>
              <a:t>05</a:t>
            </a:r>
            <a:endParaRPr lang="ru-RU" sz="4400" spc="-150" baseline="0" dirty="0">
              <a:solidFill>
                <a:schemeClr val="accent6">
                  <a:lumMod val="20000"/>
                  <a:lumOff val="80000"/>
                </a:schemeClr>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2606008" y="27559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2606008" y="36322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userDrawn="1">
            <p:ph type="body" sz="quarter" idx="17" hasCustomPrompt="1"/>
          </p:nvPr>
        </p:nvSpPr>
        <p:spPr>
          <a:xfrm>
            <a:off x="2606008" y="45085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userDrawn="1">
            <p:ph type="body" sz="quarter" idx="18" hasCustomPrompt="1"/>
          </p:nvPr>
        </p:nvSpPr>
        <p:spPr>
          <a:xfrm>
            <a:off x="2606008" y="53848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09</a:t>
            </a:r>
            <a:endParaRPr lang="ru-RU" sz="4400" spc="-150" dirty="0">
              <a:solidFill>
                <a:schemeClr val="accent6">
                  <a:lumMod val="20000"/>
                  <a:lumOff val="80000"/>
                </a:schemeClr>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08</a:t>
            </a:r>
            <a:endParaRPr lang="ru-RU" sz="4400" spc="-150" dirty="0">
              <a:solidFill>
                <a:schemeClr val="accent6">
                  <a:lumMod val="20000"/>
                  <a:lumOff val="80000"/>
                </a:schemeClr>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07</a:t>
            </a:r>
            <a:endParaRPr lang="ru-RU" sz="4400" spc="-150" dirty="0">
              <a:solidFill>
                <a:schemeClr val="accent6">
                  <a:lumMod val="20000"/>
                  <a:lumOff val="80000"/>
                </a:schemeClr>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userDrawn="1">
            <p:ph type="body" sz="quarter" idx="19" hasCustomPrompt="1"/>
          </p:nvPr>
        </p:nvSpPr>
        <p:spPr>
          <a:xfrm>
            <a:off x="7526663" y="188976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6">
                    <a:lumMod val="20000"/>
                    <a:lumOff val="80000"/>
                  </a:schemeClr>
                </a:solidFill>
                <a:latin typeface="+mj-lt"/>
                <a:ea typeface="+mn-ea"/>
                <a:cs typeface="+mn-cs"/>
              </a:rPr>
              <a:t>10</a:t>
            </a:r>
            <a:endParaRPr lang="ru-RU" sz="4400" kern="1200" spc="300" baseline="0" dirty="0">
              <a:solidFill>
                <a:schemeClr val="accent6">
                  <a:lumMod val="20000"/>
                  <a:lumOff val="80000"/>
                </a:schemeClr>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userDrawn="1">
            <p:ph type="body" sz="quarter" idx="20" hasCustomPrompt="1"/>
          </p:nvPr>
        </p:nvSpPr>
        <p:spPr>
          <a:xfrm>
            <a:off x="7526663" y="27559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userDrawn="1">
            <p:ph type="body" sz="quarter" idx="21" hasCustomPrompt="1"/>
          </p:nvPr>
        </p:nvSpPr>
        <p:spPr>
          <a:xfrm>
            <a:off x="7526663" y="36322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userDrawn="1">
            <p:ph type="body" sz="quarter" idx="22" hasCustomPrompt="1"/>
          </p:nvPr>
        </p:nvSpPr>
        <p:spPr>
          <a:xfrm>
            <a:off x="7526663" y="45085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userDrawn="1">
            <p:ph type="body" sz="quarter" idx="23" hasCustomPrompt="1"/>
          </p:nvPr>
        </p:nvSpPr>
        <p:spPr>
          <a:xfrm>
            <a:off x="7526663" y="53848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pic>
        <p:nvPicPr>
          <p:cNvPr id="97" name="Рисунок 96">
            <a:hlinkClick r:id="rId3"/>
            <a:extLst>
              <a:ext uri="{FF2B5EF4-FFF2-40B4-BE49-F238E27FC236}">
                <a16:creationId xmlns:a16="http://schemas.microsoft.com/office/drawing/2014/main" id="{F24A1688-4AD6-4F4E-945E-C4361F6E9BA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210260548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Макет_20">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7" name="Заголовок 1">
            <a:extLst>
              <a:ext uri="{FF2B5EF4-FFF2-40B4-BE49-F238E27FC236}">
                <a16:creationId xmlns:a16="http://schemas.microsoft.com/office/drawing/2014/main" id="{1C250AB0-7C6A-38CA-495A-F1E3ADA64CAF}"/>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pic>
        <p:nvPicPr>
          <p:cNvPr id="78" name="Рисунок 77">
            <a:hlinkClick r:id="rId2"/>
            <a:extLst>
              <a:ext uri="{FF2B5EF4-FFF2-40B4-BE49-F238E27FC236}">
                <a16:creationId xmlns:a16="http://schemas.microsoft.com/office/drawing/2014/main" id="{324BB40E-B27C-44CA-B9D3-1610088E80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
        <p:nvSpPr>
          <p:cNvPr id="9" name="Текст 24">
            <a:extLst>
              <a:ext uri="{FF2B5EF4-FFF2-40B4-BE49-F238E27FC236}">
                <a16:creationId xmlns:a16="http://schemas.microsoft.com/office/drawing/2014/main" id="{9B282BFD-2597-432E-88C1-F42523ACC543}"/>
              </a:ext>
            </a:extLst>
          </p:cNvPr>
          <p:cNvSpPr>
            <a:spLocks noGrp="1"/>
          </p:cNvSpPr>
          <p:nvPr>
            <p:ph type="body" sz="quarter" idx="18"/>
          </p:nvPr>
        </p:nvSpPr>
        <p:spPr>
          <a:xfrm>
            <a:off x="1692273" y="1764176"/>
            <a:ext cx="9838081" cy="4439195"/>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500619432"/>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Макет_14">
    <p:spTree>
      <p:nvGrpSpPr>
        <p:cNvPr id="1" name=""/>
        <p:cNvGrpSpPr/>
        <p:nvPr/>
      </p:nvGrpSpPr>
      <p:grpSpPr>
        <a:xfrm>
          <a:off x="0" y="0"/>
          <a:ext cx="0" cy="0"/>
          <a:chOff x="0" y="0"/>
          <a:chExt cx="0" cy="0"/>
        </a:xfrm>
      </p:grpSpPr>
      <p:sp>
        <p:nvSpPr>
          <p:cNvPr id="106" name="Полилиния 105">
            <a:extLst>
              <a:ext uri="{FF2B5EF4-FFF2-40B4-BE49-F238E27FC236}">
                <a16:creationId xmlns:a16="http://schemas.microsoft.com/office/drawing/2014/main" id="{D7436FD7-09FE-488B-0E8F-B75B59DD743D}"/>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9" name="Прямоугольник 98">
            <a:extLst>
              <a:ext uri="{FF2B5EF4-FFF2-40B4-BE49-F238E27FC236}">
                <a16:creationId xmlns:a16="http://schemas.microsoft.com/office/drawing/2014/main" id="{E43C8C1E-826A-9AF8-8651-D8809DAC9E94}"/>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6">
                    <a:lumMod val="20000"/>
                    <a:lumOff val="80000"/>
                  </a:schemeClr>
                </a:solidFill>
              </a:rPr>
              <a:t>0</a:t>
            </a:r>
            <a:r>
              <a:rPr lang="ru-RU" dirty="0">
                <a:solidFill>
                  <a:schemeClr val="accent6">
                    <a:lumMod val="20000"/>
                    <a:lumOff val="80000"/>
                  </a:schemeClr>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7</a:t>
            </a:r>
          </a:p>
        </p:txBody>
      </p:sp>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3"/>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6">
                    <a:lumMod val="20000"/>
                    <a:lumOff val="80000"/>
                  </a:schemeClr>
                </a:solidFill>
                <a:latin typeface="+mj-lt"/>
              </a:rPr>
              <a:t>01</a:t>
            </a:r>
            <a:endParaRPr lang="ru-RU" sz="48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04</a:t>
            </a:r>
            <a:endParaRPr lang="ru-RU" sz="48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03</a:t>
            </a:r>
            <a:endParaRPr lang="ru-RU" sz="48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02</a:t>
            </a:r>
            <a:endParaRPr lang="ru-RU" sz="48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2677884" y="1868313"/>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2677884" y="3016952"/>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2677884" y="4165591"/>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userDrawn="1">
            <p:ph type="body" sz="quarter" idx="17" hasCustomPrompt="1"/>
          </p:nvPr>
        </p:nvSpPr>
        <p:spPr>
          <a:xfrm>
            <a:off x="2677884" y="5314230"/>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userDrawn="1">
            <p:ph type="body" sz="quarter" idx="18" hasCustomPrompt="1"/>
          </p:nvPr>
        </p:nvSpPr>
        <p:spPr>
          <a:xfrm>
            <a:off x="7592784" y="1868313"/>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userDrawn="1">
            <p:ph type="body" sz="quarter" idx="19" hasCustomPrompt="1"/>
          </p:nvPr>
        </p:nvSpPr>
        <p:spPr>
          <a:xfrm>
            <a:off x="7592784" y="3016952"/>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userDrawn="1">
            <p:ph type="body" sz="quarter" idx="20" hasCustomPrompt="1"/>
          </p:nvPr>
        </p:nvSpPr>
        <p:spPr>
          <a:xfrm>
            <a:off x="7592784" y="4165591"/>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userDrawn="1">
            <p:ph type="body" sz="quarter" idx="21" hasCustomPrompt="1"/>
          </p:nvPr>
        </p:nvSpPr>
        <p:spPr>
          <a:xfrm>
            <a:off x="7592784" y="5314230"/>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6</a:t>
            </a:r>
          </a:p>
        </p:txBody>
      </p:sp>
      <p:pic>
        <p:nvPicPr>
          <p:cNvPr id="93" name="Рисунок 92">
            <a:hlinkClick r:id="rId3"/>
            <a:extLst>
              <a:ext uri="{FF2B5EF4-FFF2-40B4-BE49-F238E27FC236}">
                <a16:creationId xmlns:a16="http://schemas.microsoft.com/office/drawing/2014/main" id="{E26D08AD-3AA9-4A21-A06E-283C192B47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824339983"/>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Макет_15">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99" name="Заголовок 1">
            <a:extLst>
              <a:ext uri="{FF2B5EF4-FFF2-40B4-BE49-F238E27FC236}">
                <a16:creationId xmlns:a16="http://schemas.microsoft.com/office/drawing/2014/main" id="{16BEAE78-02D9-5686-31DB-F618D13BA674}"/>
              </a:ext>
            </a:extLst>
          </p:cNvPr>
          <p:cNvSpPr>
            <a:spLocks noGrp="1"/>
          </p:cNvSpPr>
          <p:nvPr userDrawn="1">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2" name="Прямоугольник 1">
            <a:extLst>
              <a:ext uri="{FF2B5EF4-FFF2-40B4-BE49-F238E27FC236}">
                <a16:creationId xmlns:a16="http://schemas.microsoft.com/office/drawing/2014/main" id="{492AEEEE-BC58-FCE1-C204-561041ED9107}"/>
              </a:ext>
            </a:extLst>
          </p:cNvPr>
          <p:cNvSpPr/>
          <p:nvPr userDrawn="1"/>
        </p:nvSpPr>
        <p:spPr>
          <a:xfrm>
            <a:off x="1745408" y="1869126"/>
            <a:ext cx="2443113" cy="584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рямоугольник 105">
            <a:extLst>
              <a:ext uri="{FF2B5EF4-FFF2-40B4-BE49-F238E27FC236}">
                <a16:creationId xmlns:a16="http://schemas.microsoft.com/office/drawing/2014/main" id="{FA1A8975-B058-BB07-8988-765641A62BD6}"/>
              </a:ext>
            </a:extLst>
          </p:cNvPr>
          <p:cNvSpPr/>
          <p:nvPr userDrawn="1"/>
        </p:nvSpPr>
        <p:spPr>
          <a:xfrm>
            <a:off x="4190875" y="1869126"/>
            <a:ext cx="2443113" cy="584775"/>
          </a:xfrm>
          <a:prstGeom prst="rect">
            <a:avLst/>
          </a:prstGeom>
          <a:solidFill>
            <a:srgbClr val="F06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Прямоугольник 106">
            <a:extLst>
              <a:ext uri="{FF2B5EF4-FFF2-40B4-BE49-F238E27FC236}">
                <a16:creationId xmlns:a16="http://schemas.microsoft.com/office/drawing/2014/main" id="{5F02C9D8-8A36-F903-AB9F-E39FC0BF14AA}"/>
              </a:ext>
            </a:extLst>
          </p:cNvPr>
          <p:cNvSpPr/>
          <p:nvPr userDrawn="1"/>
        </p:nvSpPr>
        <p:spPr>
          <a:xfrm>
            <a:off x="6633988" y="1869126"/>
            <a:ext cx="2443113" cy="5847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Прямоугольник 107">
            <a:extLst>
              <a:ext uri="{FF2B5EF4-FFF2-40B4-BE49-F238E27FC236}">
                <a16:creationId xmlns:a16="http://schemas.microsoft.com/office/drawing/2014/main" id="{403C6A2B-CE2F-CD86-456C-CBF05734A4EB}"/>
              </a:ext>
            </a:extLst>
          </p:cNvPr>
          <p:cNvSpPr/>
          <p:nvPr userDrawn="1"/>
        </p:nvSpPr>
        <p:spPr>
          <a:xfrm>
            <a:off x="9077101" y="1869126"/>
            <a:ext cx="2443113" cy="5847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Текст 24">
            <a:extLst>
              <a:ext uri="{FF2B5EF4-FFF2-40B4-BE49-F238E27FC236}">
                <a16:creationId xmlns:a16="http://schemas.microsoft.com/office/drawing/2014/main" id="{ED590FE2-2C0E-F1A3-2C12-82928B3A42E7}"/>
              </a:ext>
            </a:extLst>
          </p:cNvPr>
          <p:cNvSpPr>
            <a:spLocks noGrp="1"/>
          </p:cNvSpPr>
          <p:nvPr userDrawn="1">
            <p:ph type="body" sz="quarter" idx="10" hasCustomPrompt="1"/>
          </p:nvPr>
        </p:nvSpPr>
        <p:spPr>
          <a:xfrm>
            <a:off x="1742444" y="1869126"/>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5273DD62-E97D-E935-6023-79F3B47DD50B}"/>
              </a:ext>
            </a:extLst>
          </p:cNvPr>
          <p:cNvSpPr>
            <a:spLocks noGrp="1"/>
          </p:cNvSpPr>
          <p:nvPr userDrawn="1">
            <p:ph type="body" sz="quarter" idx="11" hasCustomPrompt="1"/>
          </p:nvPr>
        </p:nvSpPr>
        <p:spPr>
          <a:xfrm>
            <a:off x="4193638" y="1869125"/>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3" name="Текст 24">
            <a:extLst>
              <a:ext uri="{FF2B5EF4-FFF2-40B4-BE49-F238E27FC236}">
                <a16:creationId xmlns:a16="http://schemas.microsoft.com/office/drawing/2014/main" id="{829095FB-41F4-EF0D-401A-9A07C6B7A8E8}"/>
              </a:ext>
            </a:extLst>
          </p:cNvPr>
          <p:cNvSpPr>
            <a:spLocks noGrp="1"/>
          </p:cNvSpPr>
          <p:nvPr userDrawn="1">
            <p:ph type="body" sz="quarter" idx="12" hasCustomPrompt="1"/>
          </p:nvPr>
        </p:nvSpPr>
        <p:spPr>
          <a:xfrm>
            <a:off x="6651517" y="1869125"/>
            <a:ext cx="2422822"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5" name="Текст 24">
            <a:extLst>
              <a:ext uri="{FF2B5EF4-FFF2-40B4-BE49-F238E27FC236}">
                <a16:creationId xmlns:a16="http://schemas.microsoft.com/office/drawing/2014/main" id="{2839A4FD-7F6C-9FDC-1465-B3440337B8D4}"/>
              </a:ext>
            </a:extLst>
          </p:cNvPr>
          <p:cNvSpPr>
            <a:spLocks noGrp="1"/>
          </p:cNvSpPr>
          <p:nvPr userDrawn="1">
            <p:ph type="body" sz="quarter" idx="13" hasCustomPrompt="1"/>
          </p:nvPr>
        </p:nvSpPr>
        <p:spPr>
          <a:xfrm>
            <a:off x="9089106" y="1869125"/>
            <a:ext cx="2425584"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9" name="Текст 24">
            <a:extLst>
              <a:ext uri="{FF2B5EF4-FFF2-40B4-BE49-F238E27FC236}">
                <a16:creationId xmlns:a16="http://schemas.microsoft.com/office/drawing/2014/main" id="{99DBB67C-ACD4-629B-B83D-87BC37D495FB}"/>
              </a:ext>
            </a:extLst>
          </p:cNvPr>
          <p:cNvSpPr>
            <a:spLocks noGrp="1"/>
          </p:cNvSpPr>
          <p:nvPr userDrawn="1">
            <p:ph type="body" sz="quarter" idx="16"/>
          </p:nvPr>
        </p:nvSpPr>
        <p:spPr>
          <a:xfrm>
            <a:off x="1749805" y="3626833"/>
            <a:ext cx="1980608"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0" name="Текст 24">
            <a:extLst>
              <a:ext uri="{FF2B5EF4-FFF2-40B4-BE49-F238E27FC236}">
                <a16:creationId xmlns:a16="http://schemas.microsoft.com/office/drawing/2014/main" id="{EDBB57A4-6E7F-DE4E-B45E-FFADDD4169BF}"/>
              </a:ext>
            </a:extLst>
          </p:cNvPr>
          <p:cNvSpPr>
            <a:spLocks noGrp="1"/>
          </p:cNvSpPr>
          <p:nvPr userDrawn="1">
            <p:ph type="body" sz="quarter" idx="17" hasCustomPrompt="1"/>
          </p:nvPr>
        </p:nvSpPr>
        <p:spPr>
          <a:xfrm>
            <a:off x="1749804" y="3036199"/>
            <a:ext cx="1980610"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1" name="Текст 24">
            <a:extLst>
              <a:ext uri="{FF2B5EF4-FFF2-40B4-BE49-F238E27FC236}">
                <a16:creationId xmlns:a16="http://schemas.microsoft.com/office/drawing/2014/main" id="{BC303A74-E859-EFBC-B16C-92C686472C18}"/>
              </a:ext>
            </a:extLst>
          </p:cNvPr>
          <p:cNvSpPr>
            <a:spLocks noGrp="1"/>
          </p:cNvSpPr>
          <p:nvPr userDrawn="1">
            <p:ph type="body" sz="quarter" idx="18"/>
          </p:nvPr>
        </p:nvSpPr>
        <p:spPr>
          <a:xfrm>
            <a:off x="419803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2" name="Текст 24">
            <a:extLst>
              <a:ext uri="{FF2B5EF4-FFF2-40B4-BE49-F238E27FC236}">
                <a16:creationId xmlns:a16="http://schemas.microsoft.com/office/drawing/2014/main" id="{17E39157-9328-4749-9109-7E3BD8180F01}"/>
              </a:ext>
            </a:extLst>
          </p:cNvPr>
          <p:cNvSpPr>
            <a:spLocks noGrp="1"/>
          </p:cNvSpPr>
          <p:nvPr userDrawn="1">
            <p:ph type="body" sz="quarter" idx="19" hasCustomPrompt="1"/>
          </p:nvPr>
        </p:nvSpPr>
        <p:spPr>
          <a:xfrm>
            <a:off x="419803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7" name="Текст 24">
            <a:extLst>
              <a:ext uri="{FF2B5EF4-FFF2-40B4-BE49-F238E27FC236}">
                <a16:creationId xmlns:a16="http://schemas.microsoft.com/office/drawing/2014/main" id="{BED809AB-BFF9-6A8C-462D-87179F5315C9}"/>
              </a:ext>
            </a:extLst>
          </p:cNvPr>
          <p:cNvSpPr>
            <a:spLocks noGrp="1"/>
          </p:cNvSpPr>
          <p:nvPr userDrawn="1">
            <p:ph type="body" sz="quarter" idx="20"/>
          </p:nvPr>
        </p:nvSpPr>
        <p:spPr>
          <a:xfrm>
            <a:off x="6655914" y="3626833"/>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8" name="Текст 24">
            <a:extLst>
              <a:ext uri="{FF2B5EF4-FFF2-40B4-BE49-F238E27FC236}">
                <a16:creationId xmlns:a16="http://schemas.microsoft.com/office/drawing/2014/main" id="{EA439770-6BD3-4992-5978-13FBFEBE30B1}"/>
              </a:ext>
            </a:extLst>
          </p:cNvPr>
          <p:cNvSpPr>
            <a:spLocks noGrp="1"/>
          </p:cNvSpPr>
          <p:nvPr userDrawn="1">
            <p:ph type="body" sz="quarter" idx="21" hasCustomPrompt="1"/>
          </p:nvPr>
        </p:nvSpPr>
        <p:spPr>
          <a:xfrm>
            <a:off x="6655913" y="3036199"/>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9" name="Текст 24">
            <a:extLst>
              <a:ext uri="{FF2B5EF4-FFF2-40B4-BE49-F238E27FC236}">
                <a16:creationId xmlns:a16="http://schemas.microsoft.com/office/drawing/2014/main" id="{36320C18-FD98-B496-3EFE-FE7FE8E01AF2}"/>
              </a:ext>
            </a:extLst>
          </p:cNvPr>
          <p:cNvSpPr>
            <a:spLocks noGrp="1"/>
          </p:cNvSpPr>
          <p:nvPr userDrawn="1">
            <p:ph type="body" sz="quarter" idx="22"/>
          </p:nvPr>
        </p:nvSpPr>
        <p:spPr>
          <a:xfrm>
            <a:off x="909181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30" name="Текст 24">
            <a:extLst>
              <a:ext uri="{FF2B5EF4-FFF2-40B4-BE49-F238E27FC236}">
                <a16:creationId xmlns:a16="http://schemas.microsoft.com/office/drawing/2014/main" id="{99D0410A-45CB-8D96-7A8A-8A2260C8698E}"/>
              </a:ext>
            </a:extLst>
          </p:cNvPr>
          <p:cNvSpPr>
            <a:spLocks noGrp="1"/>
          </p:cNvSpPr>
          <p:nvPr userDrawn="1">
            <p:ph type="body" sz="quarter" idx="23" hasCustomPrompt="1"/>
          </p:nvPr>
        </p:nvSpPr>
        <p:spPr>
          <a:xfrm>
            <a:off x="909181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cxnSp>
        <p:nvCxnSpPr>
          <p:cNvPr id="79" name="Прямая соединительная линия 78">
            <a:extLst>
              <a:ext uri="{FF2B5EF4-FFF2-40B4-BE49-F238E27FC236}">
                <a16:creationId xmlns:a16="http://schemas.microsoft.com/office/drawing/2014/main" id="{8A8BAD46-CC66-0BC3-BEB8-A9251A0A2C29}"/>
              </a:ext>
            </a:extLst>
          </p:cNvPr>
          <p:cNvCxnSpPr>
            <a:cxnSpLocks/>
          </p:cNvCxnSpPr>
          <p:nvPr userDrawn="1"/>
        </p:nvCxnSpPr>
        <p:spPr>
          <a:xfrm>
            <a:off x="1746840"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1" name="Прямая соединительная линия 130">
            <a:extLst>
              <a:ext uri="{FF2B5EF4-FFF2-40B4-BE49-F238E27FC236}">
                <a16:creationId xmlns:a16="http://schemas.microsoft.com/office/drawing/2014/main" id="{ED89711D-E795-2D13-D7F1-8FE61647B04F}"/>
              </a:ext>
            </a:extLst>
          </p:cNvPr>
          <p:cNvCxnSpPr>
            <a:cxnSpLocks/>
          </p:cNvCxnSpPr>
          <p:nvPr userDrawn="1"/>
        </p:nvCxnSpPr>
        <p:spPr>
          <a:xfrm>
            <a:off x="6653084"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id="{FCA85121-C3D9-45F6-4A55-D031D12ABC9A}"/>
              </a:ext>
            </a:extLst>
          </p:cNvPr>
          <p:cNvCxnSpPr>
            <a:cxnSpLocks/>
          </p:cNvCxnSpPr>
          <p:nvPr userDrawn="1"/>
        </p:nvCxnSpPr>
        <p:spPr>
          <a:xfrm>
            <a:off x="4193637"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id="{EEC95F0D-A9BC-4697-D362-426F0B1A42C8}"/>
              </a:ext>
            </a:extLst>
          </p:cNvPr>
          <p:cNvCxnSpPr>
            <a:cxnSpLocks/>
          </p:cNvCxnSpPr>
          <p:nvPr userDrawn="1"/>
        </p:nvCxnSpPr>
        <p:spPr>
          <a:xfrm>
            <a:off x="9087234"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pic>
        <p:nvPicPr>
          <p:cNvPr id="95" name="Рисунок 94">
            <a:hlinkClick r:id="rId2"/>
            <a:extLst>
              <a:ext uri="{FF2B5EF4-FFF2-40B4-BE49-F238E27FC236}">
                <a16:creationId xmlns:a16="http://schemas.microsoft.com/office/drawing/2014/main" id="{45088C6B-5A8D-479B-8B80-4003832E000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871730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Макет_16">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286FDBD-1E3F-1197-C0E5-F3E7F41F12CE}"/>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4" name="Текст 24">
            <a:extLst>
              <a:ext uri="{FF2B5EF4-FFF2-40B4-BE49-F238E27FC236}">
                <a16:creationId xmlns:a16="http://schemas.microsoft.com/office/drawing/2014/main" id="{0F5588C9-8A1D-E9FF-CA35-2AAF75C1D134}"/>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8" name="Диаграмма 77">
            <a:extLst>
              <a:ext uri="{FF2B5EF4-FFF2-40B4-BE49-F238E27FC236}">
                <a16:creationId xmlns:a16="http://schemas.microsoft.com/office/drawing/2014/main" id="{F779AA1F-B3DA-3385-8394-D097C82B9E2E}"/>
              </a:ext>
            </a:extLst>
          </p:cNvPr>
          <p:cNvSpPr>
            <a:spLocks noGrp="1"/>
          </p:cNvSpPr>
          <p:nvPr userDrawn="1">
            <p:ph type="chart" sz="quarter" idx="15"/>
          </p:nvPr>
        </p:nvSpPr>
        <p:spPr>
          <a:xfrm>
            <a:off x="1722438" y="2280692"/>
            <a:ext cx="9798050" cy="4156278"/>
          </a:xfrm>
          <a:solidFill>
            <a:schemeClr val="accent1">
              <a:lumMod val="40000"/>
              <a:lumOff val="60000"/>
            </a:schemeClr>
          </a:solidFill>
        </p:spPr>
        <p:txBody>
          <a:bodyPr anchor="ctr" anchorCtr="1"/>
          <a:lstStyle/>
          <a:p>
            <a:r>
              <a:rPr lang="ru-RU"/>
              <a:t>Вставка диаграммы</a:t>
            </a:r>
            <a:endParaRPr lang="ru-RU" dirty="0"/>
          </a:p>
        </p:txBody>
      </p:sp>
      <p:pic>
        <p:nvPicPr>
          <p:cNvPr id="77" name="Рисунок 76">
            <a:hlinkClick r:id="rId2"/>
            <a:extLst>
              <a:ext uri="{FF2B5EF4-FFF2-40B4-BE49-F238E27FC236}">
                <a16:creationId xmlns:a16="http://schemas.microsoft.com/office/drawing/2014/main" id="{37A183A7-6FB3-4E48-9FAA-A29DEE67D6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06270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Макет_17">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8" name="Диаграмма 77">
            <a:extLst>
              <a:ext uri="{FF2B5EF4-FFF2-40B4-BE49-F238E27FC236}">
                <a16:creationId xmlns:a16="http://schemas.microsoft.com/office/drawing/2014/main" id="{F779AA1F-B3DA-3385-8394-D097C82B9E2E}"/>
              </a:ext>
            </a:extLst>
          </p:cNvPr>
          <p:cNvSpPr>
            <a:spLocks noGrp="1"/>
          </p:cNvSpPr>
          <p:nvPr userDrawn="1">
            <p:ph type="chart" sz="quarter" idx="15"/>
          </p:nvPr>
        </p:nvSpPr>
        <p:spPr>
          <a:xfrm>
            <a:off x="6635750" y="1670021"/>
            <a:ext cx="4884738" cy="4766949"/>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userDrawn="1">
            <p:ph type="title" hasCustomPrompt="1"/>
          </p:nvPr>
        </p:nvSpPr>
        <p:spPr>
          <a:xfrm>
            <a:off x="1695456"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userDrawn="1">
            <p:ph type="body" sz="quarter" idx="14"/>
          </p:nvPr>
        </p:nvSpPr>
        <p:spPr>
          <a:xfrm>
            <a:off x="1720850" y="1670021"/>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A21DD8C0-D442-DEF9-355A-B9A9686BA435}"/>
              </a:ext>
            </a:extLst>
          </p:cNvPr>
          <p:cNvSpPr>
            <a:spLocks noGrp="1"/>
          </p:cNvSpPr>
          <p:nvPr userDrawn="1">
            <p:ph type="body" sz="quarter" idx="16"/>
          </p:nvPr>
        </p:nvSpPr>
        <p:spPr>
          <a:xfrm>
            <a:off x="1722438"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C644B807-161F-2351-1A0A-0321B692CD14}"/>
              </a:ext>
            </a:extLst>
          </p:cNvPr>
          <p:cNvSpPr>
            <a:spLocks noGrp="1"/>
          </p:cNvSpPr>
          <p:nvPr userDrawn="1">
            <p:ph type="body" sz="quarter" idx="17"/>
          </p:nvPr>
        </p:nvSpPr>
        <p:spPr>
          <a:xfrm>
            <a:off x="4071932"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79" name="Рисунок 78">
            <a:hlinkClick r:id="rId2"/>
            <a:extLst>
              <a:ext uri="{FF2B5EF4-FFF2-40B4-BE49-F238E27FC236}">
                <a16:creationId xmlns:a16="http://schemas.microsoft.com/office/drawing/2014/main" id="{2F29CA44-1F2B-4021-A946-165C5ECF74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2738540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Макет_18">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8" name="Диаграмма 77">
            <a:extLst>
              <a:ext uri="{FF2B5EF4-FFF2-40B4-BE49-F238E27FC236}">
                <a16:creationId xmlns:a16="http://schemas.microsoft.com/office/drawing/2014/main" id="{F779AA1F-B3DA-3385-8394-D097C82B9E2E}"/>
              </a:ext>
            </a:extLst>
          </p:cNvPr>
          <p:cNvSpPr>
            <a:spLocks noGrp="1"/>
          </p:cNvSpPr>
          <p:nvPr userDrawn="1">
            <p:ph type="chart" sz="quarter" idx="15"/>
          </p:nvPr>
        </p:nvSpPr>
        <p:spPr>
          <a:xfrm>
            <a:off x="1751012" y="1708484"/>
            <a:ext cx="4884738" cy="4728486"/>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userDrawn="1">
            <p:ph type="title" hasCustomPrompt="1"/>
          </p:nvPr>
        </p:nvSpPr>
        <p:spPr>
          <a:xfrm>
            <a:off x="7104797"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userDrawn="1">
            <p:ph type="body" sz="quarter" idx="14"/>
          </p:nvPr>
        </p:nvSpPr>
        <p:spPr>
          <a:xfrm>
            <a:off x="7130191" y="2112472"/>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AF19CD83-28DF-DC56-D800-1189F6872AEC}"/>
              </a:ext>
            </a:extLst>
          </p:cNvPr>
          <p:cNvSpPr>
            <a:spLocks noGrp="1"/>
          </p:cNvSpPr>
          <p:nvPr userDrawn="1">
            <p:ph type="body" sz="quarter" idx="16"/>
          </p:nvPr>
        </p:nvSpPr>
        <p:spPr>
          <a:xfrm>
            <a:off x="7130191" y="3882278"/>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2" name="Рисунок 81">
            <a:hlinkClick r:id="rId2"/>
            <a:extLst>
              <a:ext uri="{FF2B5EF4-FFF2-40B4-BE49-F238E27FC236}">
                <a16:creationId xmlns:a16="http://schemas.microsoft.com/office/drawing/2014/main" id="{11A319AA-21C8-4961-B01C-D5769B5B9E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452637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Макет_19">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2284534"/>
            <a:ext cx="9810750" cy="4168653"/>
          </a:xfrm>
          <a:solidFill>
            <a:schemeClr val="accent1">
              <a:lumMod val="40000"/>
              <a:lumOff val="60000"/>
            </a:schemeClr>
          </a:solidFill>
        </p:spPr>
        <p:txBody>
          <a:bodyPr anchor="ctr" anchorCtr="1"/>
          <a:lstStyle/>
          <a:p>
            <a:r>
              <a:rPr lang="ru-RU"/>
              <a:t>Вставка таблицы</a:t>
            </a:r>
          </a:p>
        </p:txBody>
      </p:sp>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82" name="Заголовок 1">
            <a:extLst>
              <a:ext uri="{FF2B5EF4-FFF2-40B4-BE49-F238E27FC236}">
                <a16:creationId xmlns:a16="http://schemas.microsoft.com/office/drawing/2014/main" id="{6FC94706-DD51-3FAF-C2E8-A75995F85DB5}"/>
              </a:ext>
            </a:extLst>
          </p:cNvPr>
          <p:cNvSpPr>
            <a:spLocks noGrp="1"/>
          </p:cNvSpPr>
          <p:nvPr userDrawn="1">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83" name="Текст 24">
            <a:extLst>
              <a:ext uri="{FF2B5EF4-FFF2-40B4-BE49-F238E27FC236}">
                <a16:creationId xmlns:a16="http://schemas.microsoft.com/office/drawing/2014/main" id="{0862038F-F3F4-90E0-0014-D59B90E4E915}"/>
              </a:ext>
            </a:extLst>
          </p:cNvPr>
          <p:cNvSpPr>
            <a:spLocks noGrp="1"/>
          </p:cNvSpPr>
          <p:nvPr userDrawn="1">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77" name="Рисунок 76">
            <a:hlinkClick r:id="rId2"/>
            <a:extLst>
              <a:ext uri="{FF2B5EF4-FFF2-40B4-BE49-F238E27FC236}">
                <a16:creationId xmlns:a16="http://schemas.microsoft.com/office/drawing/2014/main" id="{EB18C49C-FE67-40B8-9B48-5FAA5D6E29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225044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Макет_20">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1651820"/>
            <a:ext cx="9810750" cy="4801368"/>
          </a:xfrm>
          <a:solidFill>
            <a:schemeClr val="accent1">
              <a:lumMod val="40000"/>
              <a:lumOff val="60000"/>
            </a:schemeClr>
          </a:solidFill>
        </p:spPr>
        <p:txBody>
          <a:bodyPr anchor="ctr" anchorCtr="1"/>
          <a:lstStyle/>
          <a:p>
            <a:r>
              <a:rPr lang="ru-RU"/>
              <a:t>Вставка таблицы</a:t>
            </a:r>
          </a:p>
        </p:txBody>
      </p:sp>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7" name="Заголовок 1">
            <a:extLst>
              <a:ext uri="{FF2B5EF4-FFF2-40B4-BE49-F238E27FC236}">
                <a16:creationId xmlns:a16="http://schemas.microsoft.com/office/drawing/2014/main" id="{1C250AB0-7C6A-38CA-495A-F1E3ADA64CAF}"/>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pic>
        <p:nvPicPr>
          <p:cNvPr id="78" name="Рисунок 77">
            <a:hlinkClick r:id="rId2"/>
            <a:extLst>
              <a:ext uri="{FF2B5EF4-FFF2-40B4-BE49-F238E27FC236}">
                <a16:creationId xmlns:a16="http://schemas.microsoft.com/office/drawing/2014/main" id="{324BB40E-B27C-44CA-B9D3-1610088E80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9038498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Макет_21">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333375"/>
            <a:ext cx="9810750" cy="6119813"/>
          </a:xfrm>
          <a:solidFill>
            <a:schemeClr val="accent1">
              <a:lumMod val="40000"/>
              <a:lumOff val="60000"/>
            </a:schemeClr>
          </a:solidFill>
        </p:spPr>
        <p:txBody>
          <a:bodyPr anchor="ctr" anchorCtr="1"/>
          <a:lstStyle/>
          <a:p>
            <a:r>
              <a:rPr lang="ru-RU"/>
              <a:t>Вставка таблицы</a:t>
            </a:r>
          </a:p>
        </p:txBody>
      </p:sp>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pic>
        <p:nvPicPr>
          <p:cNvPr id="77" name="Рисунок 76">
            <a:hlinkClick r:id="rId2"/>
            <a:extLst>
              <a:ext uri="{FF2B5EF4-FFF2-40B4-BE49-F238E27FC236}">
                <a16:creationId xmlns:a16="http://schemas.microsoft.com/office/drawing/2014/main" id="{EF93D5D9-2676-4A02-8956-92CE9F7379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8810645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Макет_2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25FB254-AEFA-CFEF-DCD6-493511D00F45}"/>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20B28173-DED4-1EB6-7CD1-A46320279AA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31819B4E-011E-F5A2-01EC-7551E78E58C3}"/>
              </a:ext>
            </a:extLst>
          </p:cNvPr>
          <p:cNvSpPr>
            <a:spLocks noGrp="1"/>
          </p:cNvSpPr>
          <p:nvPr userDrawn="1">
            <p:ph type="title" hasCustomPrompt="1"/>
          </p:nvPr>
        </p:nvSpPr>
        <p:spPr>
          <a:xfrm>
            <a:off x="1695456" y="284950"/>
            <a:ext cx="494029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6" name="Текст 24">
            <a:extLst>
              <a:ext uri="{FF2B5EF4-FFF2-40B4-BE49-F238E27FC236}">
                <a16:creationId xmlns:a16="http://schemas.microsoft.com/office/drawing/2014/main" id="{B00FEDF9-AA79-92E5-DC6B-3F5A020A50D3}"/>
              </a:ext>
            </a:extLst>
          </p:cNvPr>
          <p:cNvSpPr>
            <a:spLocks noGrp="1"/>
          </p:cNvSpPr>
          <p:nvPr userDrawn="1">
            <p:ph type="body" sz="quarter" idx="14"/>
          </p:nvPr>
        </p:nvSpPr>
        <p:spPr>
          <a:xfrm>
            <a:off x="1720850" y="1670021"/>
            <a:ext cx="4914900"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Рисунок 78">
            <a:extLst>
              <a:ext uri="{FF2B5EF4-FFF2-40B4-BE49-F238E27FC236}">
                <a16:creationId xmlns:a16="http://schemas.microsoft.com/office/drawing/2014/main" id="{FEDD6905-B654-F0D1-D2CD-7EE59F40443A}"/>
              </a:ext>
            </a:extLst>
          </p:cNvPr>
          <p:cNvSpPr>
            <a:spLocks noGrp="1"/>
          </p:cNvSpPr>
          <p:nvPr userDrawn="1">
            <p:ph type="pic" sz="quarter" idx="15"/>
          </p:nvPr>
        </p:nvSpPr>
        <p:spPr>
          <a:xfrm>
            <a:off x="1720851" y="3262740"/>
            <a:ext cx="4914900" cy="2754313"/>
          </a:xfrm>
          <a:solidFill>
            <a:schemeClr val="accent2">
              <a:lumMod val="40000"/>
              <a:lumOff val="60000"/>
            </a:schemeClr>
          </a:solidFill>
        </p:spPr>
        <p:txBody>
          <a:bodyPr anchor="ctr" anchorCtr="1"/>
          <a:lstStyle/>
          <a:p>
            <a:r>
              <a:rPr lang="ru-RU"/>
              <a:t>Вставка рисунка</a:t>
            </a:r>
          </a:p>
        </p:txBody>
      </p:sp>
      <p:sp>
        <p:nvSpPr>
          <p:cNvPr id="80" name="Прямоугольник 79">
            <a:extLst>
              <a:ext uri="{FF2B5EF4-FFF2-40B4-BE49-F238E27FC236}">
                <a16:creationId xmlns:a16="http://schemas.microsoft.com/office/drawing/2014/main" id="{AB8B8782-091C-0AE6-A8DF-D38C0DE53F64}"/>
              </a:ext>
            </a:extLst>
          </p:cNvPr>
          <p:cNvSpPr/>
          <p:nvPr userDrawn="1"/>
        </p:nvSpPr>
        <p:spPr>
          <a:xfrm>
            <a:off x="1720848" y="6017153"/>
            <a:ext cx="4914901" cy="73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Текст 24">
            <a:extLst>
              <a:ext uri="{FF2B5EF4-FFF2-40B4-BE49-F238E27FC236}">
                <a16:creationId xmlns:a16="http://schemas.microsoft.com/office/drawing/2014/main" id="{75EB00F8-F7FF-7C56-9AE7-8868E4EB67EC}"/>
              </a:ext>
            </a:extLst>
          </p:cNvPr>
          <p:cNvSpPr>
            <a:spLocks noGrp="1"/>
          </p:cNvSpPr>
          <p:nvPr userDrawn="1">
            <p:ph type="body" sz="quarter" idx="16"/>
          </p:nvPr>
        </p:nvSpPr>
        <p:spPr>
          <a:xfrm>
            <a:off x="7179732" y="3288304"/>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E4DEEAE8-F271-A203-D424-9BC7724B439F}"/>
              </a:ext>
            </a:extLst>
          </p:cNvPr>
          <p:cNvSpPr>
            <a:spLocks noGrp="1"/>
          </p:cNvSpPr>
          <p:nvPr userDrawn="1">
            <p:ph type="body" sz="quarter" idx="17"/>
          </p:nvPr>
        </p:nvSpPr>
        <p:spPr>
          <a:xfrm>
            <a:off x="7179732" y="4310067"/>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05BA86FD-A468-E175-B867-0F25C07B8422}"/>
              </a:ext>
            </a:extLst>
          </p:cNvPr>
          <p:cNvSpPr>
            <a:spLocks noGrp="1"/>
          </p:cNvSpPr>
          <p:nvPr userDrawn="1">
            <p:ph type="body" sz="quarter" idx="18"/>
          </p:nvPr>
        </p:nvSpPr>
        <p:spPr>
          <a:xfrm>
            <a:off x="7179732" y="5331829"/>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4" name="Прямоугольник 83">
            <a:extLst>
              <a:ext uri="{FF2B5EF4-FFF2-40B4-BE49-F238E27FC236}">
                <a16:creationId xmlns:a16="http://schemas.microsoft.com/office/drawing/2014/main" id="{8FD393F1-9AFA-1233-99C6-7E25C4A33623}"/>
              </a:ext>
            </a:extLst>
          </p:cNvPr>
          <p:cNvSpPr/>
          <p:nvPr userDrawn="1"/>
        </p:nvSpPr>
        <p:spPr>
          <a:xfrm>
            <a:off x="7179731" y="344412"/>
            <a:ext cx="4352630" cy="2081610"/>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85" name="Рисунок 84">
            <a:hlinkClick r:id="rId2"/>
            <a:extLst>
              <a:ext uri="{FF2B5EF4-FFF2-40B4-BE49-F238E27FC236}">
                <a16:creationId xmlns:a16="http://schemas.microsoft.com/office/drawing/2014/main" id="{66437858-7FE1-40AE-B2A6-B6C5B44547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424917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9" name="Полилиния 18">
            <a:extLst>
              <a:ext uri="{FF2B5EF4-FFF2-40B4-BE49-F238E27FC236}">
                <a16:creationId xmlns:a16="http://schemas.microsoft.com/office/drawing/2014/main" id="{89B2BE01-5661-A230-B1CD-44CEDB6A3E9B}"/>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1" name="Прямоугольник 20">
            <a:extLst>
              <a:ext uri="{FF2B5EF4-FFF2-40B4-BE49-F238E27FC236}">
                <a16:creationId xmlns:a16="http://schemas.microsoft.com/office/drawing/2014/main" id="{B116B778-0F18-F88F-A909-4C0207CAAE95}"/>
              </a:ext>
            </a:extLst>
          </p:cNvPr>
          <p:cNvSpPr/>
          <p:nvPr userDrawn="1"/>
        </p:nvSpPr>
        <p:spPr>
          <a:xfrm>
            <a:off x="1059512" y="0"/>
            <a:ext cx="11132487"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Заголовок 1">
            <a:extLst>
              <a:ext uri="{FF2B5EF4-FFF2-40B4-BE49-F238E27FC236}">
                <a16:creationId xmlns:a16="http://schemas.microsoft.com/office/drawing/2014/main" id="{9413F0F1-5B34-029F-632D-B178B93A81B2}"/>
              </a:ext>
            </a:extLst>
          </p:cNvPr>
          <p:cNvSpPr>
            <a:spLocks noGrp="1"/>
          </p:cNvSpPr>
          <p:nvPr>
            <p:ph type="title" hasCustomPrompt="1"/>
          </p:nvPr>
        </p:nvSpPr>
        <p:spPr>
          <a:xfrm>
            <a:off x="1685160" y="2291494"/>
            <a:ext cx="7309379" cy="1765511"/>
          </a:xfrm>
          <a:prstGeom prst="rect">
            <a:avLst/>
          </a:prstGeom>
        </p:spPr>
        <p:txBody>
          <a:bodyPr vert="horz" lIns="0" tIns="0" rIns="0" bIns="0" rtlCol="0" anchor="t" anchorCtr="0">
            <a:noAutofit/>
          </a:bodyPr>
          <a:lstStyle>
            <a:lvl1pPr algn="l">
              <a:lnSpc>
                <a:spcPct val="90000"/>
              </a:lnSpc>
              <a:defRPr sz="4200">
                <a:solidFill>
                  <a:schemeClr val="bg1"/>
                </a:solidFill>
              </a:defRPr>
            </a:lvl1pPr>
          </a:lstStyle>
          <a:p>
            <a:r>
              <a:rPr lang="ru-RU" dirty="0"/>
              <a:t>ОБРАЗЕЦ</a:t>
            </a:r>
            <a:br>
              <a:rPr lang="ru-RU"/>
            </a:br>
            <a:r>
              <a:rPr lang="ru-RU"/>
              <a:t>ЗАГОЛОВКА</a:t>
            </a:r>
            <a:br>
              <a:rPr lang="ru-RU" dirty="0"/>
            </a:br>
            <a:endParaRPr lang="ru-RU" dirty="0"/>
          </a:p>
        </p:txBody>
      </p:sp>
      <p:sp>
        <p:nvSpPr>
          <p:cNvPr id="25" name="Текст 24">
            <a:extLst>
              <a:ext uri="{FF2B5EF4-FFF2-40B4-BE49-F238E27FC236}">
                <a16:creationId xmlns:a16="http://schemas.microsoft.com/office/drawing/2014/main" id="{1E62C4D8-7C5B-B436-9DC1-AA2002CFAC71}"/>
              </a:ext>
            </a:extLst>
          </p:cNvPr>
          <p:cNvSpPr>
            <a:spLocks noGrp="1"/>
          </p:cNvSpPr>
          <p:nvPr>
            <p:ph type="body" sz="quarter" idx="10"/>
          </p:nvPr>
        </p:nvSpPr>
        <p:spPr>
          <a:xfrm>
            <a:off x="1695853" y="4144134"/>
            <a:ext cx="7309379" cy="548371"/>
          </a:xfrm>
        </p:spPr>
        <p:txBody>
          <a:bodyPr lIns="0" tIns="0" rIns="0" bIns="0" anchor="t" anchorCtr="0">
            <a:noAutofit/>
          </a:bodyPr>
          <a:lstStyle>
            <a:lvl1pPr>
              <a:defRPr sz="3000">
                <a:solidFill>
                  <a:schemeClr val="bg1"/>
                </a:solidFill>
                <a:latin typeface="+mj-lt"/>
              </a:defRPr>
            </a:lvl1pPr>
          </a:lstStyle>
          <a:p>
            <a:pPr lvl="0"/>
            <a:r>
              <a:rPr lang="ru-RU"/>
              <a:t>Образец текста</a:t>
            </a:r>
          </a:p>
        </p:txBody>
      </p:sp>
      <p:grpSp>
        <p:nvGrpSpPr>
          <p:cNvPr id="9" name="Группа 8">
            <a:extLst>
              <a:ext uri="{FF2B5EF4-FFF2-40B4-BE49-F238E27FC236}">
                <a16:creationId xmlns:a16="http://schemas.microsoft.com/office/drawing/2014/main" id="{A1B279DE-8A25-ECB8-EDE8-D1CDD58D6581}"/>
              </a:ext>
            </a:extLst>
          </p:cNvPr>
          <p:cNvGrpSpPr/>
          <p:nvPr userDrawn="1"/>
        </p:nvGrpSpPr>
        <p:grpSpPr>
          <a:xfrm>
            <a:off x="0" y="0"/>
            <a:ext cx="1060744" cy="6858000"/>
            <a:chOff x="0" y="3175"/>
            <a:chExt cx="1060744" cy="6858000"/>
          </a:xfrm>
        </p:grpSpPr>
        <p:sp>
          <p:nvSpPr>
            <p:cNvPr id="5" name="Прямоугольник 4">
              <a:extLst>
                <a:ext uri="{FF2B5EF4-FFF2-40B4-BE49-F238E27FC236}">
                  <a16:creationId xmlns:a16="http://schemas.microsoft.com/office/drawing/2014/main" id="{52A3F7F8-8A73-3112-983C-3B737A3DACC0}"/>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677894EA-9CD9-DDF6-507E-5E4457D7A2D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5" name="Группа 84">
              <a:extLst>
                <a:ext uri="{FF2B5EF4-FFF2-40B4-BE49-F238E27FC236}">
                  <a16:creationId xmlns:a16="http://schemas.microsoft.com/office/drawing/2014/main" id="{C8CB9659-4500-5F3F-2514-34CE865250AA}"/>
                </a:ext>
              </a:extLst>
            </p:cNvPr>
            <p:cNvGrpSpPr/>
            <p:nvPr userDrawn="1"/>
          </p:nvGrpSpPr>
          <p:grpSpPr>
            <a:xfrm rot="16200000">
              <a:off x="-34700" y="5634324"/>
              <a:ext cx="1130146" cy="506607"/>
              <a:chOff x="7539859" y="607333"/>
              <a:chExt cx="3544550" cy="1588892"/>
            </a:xfrm>
          </p:grpSpPr>
          <p:sp>
            <p:nvSpPr>
              <p:cNvPr id="86" name="Полилиния 85">
                <a:extLst>
                  <a:ext uri="{FF2B5EF4-FFF2-40B4-BE49-F238E27FC236}">
                    <a16:creationId xmlns:a16="http://schemas.microsoft.com/office/drawing/2014/main" id="{0F90085F-8D6C-C066-0F57-16C120E0FE7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7" name="Полилиния 86">
                <a:extLst>
                  <a:ext uri="{FF2B5EF4-FFF2-40B4-BE49-F238E27FC236}">
                    <a16:creationId xmlns:a16="http://schemas.microsoft.com/office/drawing/2014/main" id="{FF50E505-67AA-7F35-CEFA-D66B252C5681}"/>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88" name="Полилиния 87">
                <a:extLst>
                  <a:ext uri="{FF2B5EF4-FFF2-40B4-BE49-F238E27FC236}">
                    <a16:creationId xmlns:a16="http://schemas.microsoft.com/office/drawing/2014/main" id="{AE83A5D2-1869-C098-FC61-0F4C66376391}"/>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89" name="Полилиния 88">
                <a:extLst>
                  <a:ext uri="{FF2B5EF4-FFF2-40B4-BE49-F238E27FC236}">
                    <a16:creationId xmlns:a16="http://schemas.microsoft.com/office/drawing/2014/main" id="{63E17DAA-1626-044F-FE57-EF5FDA754B0C}"/>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90" name="Полилиния 89">
                <a:extLst>
                  <a:ext uri="{FF2B5EF4-FFF2-40B4-BE49-F238E27FC236}">
                    <a16:creationId xmlns:a16="http://schemas.microsoft.com/office/drawing/2014/main" id="{F1026EB9-9DCB-38AA-3DC5-23D41938BCF6}"/>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91" name="Полилиния 90">
                <a:extLst>
                  <a:ext uri="{FF2B5EF4-FFF2-40B4-BE49-F238E27FC236}">
                    <a16:creationId xmlns:a16="http://schemas.microsoft.com/office/drawing/2014/main" id="{4070C3CA-1963-10AE-4F53-5F8B0F0A27C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92" name="Полилиния 91">
                <a:extLst>
                  <a:ext uri="{FF2B5EF4-FFF2-40B4-BE49-F238E27FC236}">
                    <a16:creationId xmlns:a16="http://schemas.microsoft.com/office/drawing/2014/main" id="{ACEC3D29-F858-5B5E-15DA-E304624DC3D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93" name="Полилиния 92">
                <a:extLst>
                  <a:ext uri="{FF2B5EF4-FFF2-40B4-BE49-F238E27FC236}">
                    <a16:creationId xmlns:a16="http://schemas.microsoft.com/office/drawing/2014/main" id="{1C7FB0BB-2289-34B2-06A6-0B6C5D532B7C}"/>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94" name="Полилиния 93">
                <a:extLst>
                  <a:ext uri="{FF2B5EF4-FFF2-40B4-BE49-F238E27FC236}">
                    <a16:creationId xmlns:a16="http://schemas.microsoft.com/office/drawing/2014/main" id="{6D5F502D-93DC-9EB8-D1C2-D8D9109F6481}"/>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95" name="Полилиния 94">
                <a:extLst>
                  <a:ext uri="{FF2B5EF4-FFF2-40B4-BE49-F238E27FC236}">
                    <a16:creationId xmlns:a16="http://schemas.microsoft.com/office/drawing/2014/main" id="{209DF9B1-C6C3-DDDF-AC89-00950D5020CD}"/>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96" name="Полилиния 95">
                <a:extLst>
                  <a:ext uri="{FF2B5EF4-FFF2-40B4-BE49-F238E27FC236}">
                    <a16:creationId xmlns:a16="http://schemas.microsoft.com/office/drawing/2014/main" id="{00B59B6D-0C79-BEDD-824F-6A341103BAB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97" name="Полилиния 96">
                <a:extLst>
                  <a:ext uri="{FF2B5EF4-FFF2-40B4-BE49-F238E27FC236}">
                    <a16:creationId xmlns:a16="http://schemas.microsoft.com/office/drawing/2014/main" id="{E21E40B5-7DE0-1448-6EDD-A7B81DD6610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98" name="Полилиния 97">
                <a:extLst>
                  <a:ext uri="{FF2B5EF4-FFF2-40B4-BE49-F238E27FC236}">
                    <a16:creationId xmlns:a16="http://schemas.microsoft.com/office/drawing/2014/main" id="{65299986-C8A8-7A9D-E477-4E3C9F7FEE2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99" name="Полилиния 98">
                <a:extLst>
                  <a:ext uri="{FF2B5EF4-FFF2-40B4-BE49-F238E27FC236}">
                    <a16:creationId xmlns:a16="http://schemas.microsoft.com/office/drawing/2014/main" id="{F62347B5-D70C-D84C-A713-41BA982A0B6B}"/>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00" name="Полилиния 99">
                <a:extLst>
                  <a:ext uri="{FF2B5EF4-FFF2-40B4-BE49-F238E27FC236}">
                    <a16:creationId xmlns:a16="http://schemas.microsoft.com/office/drawing/2014/main" id="{99CE14E3-4B1F-0907-7E53-7CF273B11E9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01" name="Полилиния 100">
                <a:extLst>
                  <a:ext uri="{FF2B5EF4-FFF2-40B4-BE49-F238E27FC236}">
                    <a16:creationId xmlns:a16="http://schemas.microsoft.com/office/drawing/2014/main" id="{1E2E3892-CDDB-1BF8-F405-994CC4CE329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02" name="Полилиния 101">
                <a:extLst>
                  <a:ext uri="{FF2B5EF4-FFF2-40B4-BE49-F238E27FC236}">
                    <a16:creationId xmlns:a16="http://schemas.microsoft.com/office/drawing/2014/main" id="{509A32D4-CCAC-7FCE-9F19-DC25C8270718}"/>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03" name="Полилиния 102">
                <a:extLst>
                  <a:ext uri="{FF2B5EF4-FFF2-40B4-BE49-F238E27FC236}">
                    <a16:creationId xmlns:a16="http://schemas.microsoft.com/office/drawing/2014/main" id="{6E643F6E-853C-CAF4-2E6F-5FC02A53E673}"/>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04" name="Полилиния 103">
                <a:extLst>
                  <a:ext uri="{FF2B5EF4-FFF2-40B4-BE49-F238E27FC236}">
                    <a16:creationId xmlns:a16="http://schemas.microsoft.com/office/drawing/2014/main" id="{B7148420-061D-A8BC-BFA1-13E7EBA990D3}"/>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05" name="Полилиния 104">
                <a:extLst>
                  <a:ext uri="{FF2B5EF4-FFF2-40B4-BE49-F238E27FC236}">
                    <a16:creationId xmlns:a16="http://schemas.microsoft.com/office/drawing/2014/main" id="{5BBDE7D9-62BA-FEE9-5295-1589EE0364B1}"/>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06" name="Полилиния 105">
                <a:extLst>
                  <a:ext uri="{FF2B5EF4-FFF2-40B4-BE49-F238E27FC236}">
                    <a16:creationId xmlns:a16="http://schemas.microsoft.com/office/drawing/2014/main" id="{527D104B-6F29-22CF-5C09-6BE3A8C54669}"/>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07" name="Полилиния 106">
                <a:extLst>
                  <a:ext uri="{FF2B5EF4-FFF2-40B4-BE49-F238E27FC236}">
                    <a16:creationId xmlns:a16="http://schemas.microsoft.com/office/drawing/2014/main" id="{F9A38957-71BD-3A18-3B63-3F51F5B99507}"/>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08" name="Полилиния 107">
                <a:extLst>
                  <a:ext uri="{FF2B5EF4-FFF2-40B4-BE49-F238E27FC236}">
                    <a16:creationId xmlns:a16="http://schemas.microsoft.com/office/drawing/2014/main" id="{7767345F-7996-0ECE-CF23-DD1B27522BD8}"/>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09" name="Полилиния 108">
                <a:extLst>
                  <a:ext uri="{FF2B5EF4-FFF2-40B4-BE49-F238E27FC236}">
                    <a16:creationId xmlns:a16="http://schemas.microsoft.com/office/drawing/2014/main" id="{13C6A7EA-E756-1096-2A90-7CA0CC157C4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10" name="Полилиния 109">
                <a:extLst>
                  <a:ext uri="{FF2B5EF4-FFF2-40B4-BE49-F238E27FC236}">
                    <a16:creationId xmlns:a16="http://schemas.microsoft.com/office/drawing/2014/main" id="{C8588B5D-049A-5068-B3F6-F9AE1F3E5CB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11" name="Полилиния 110">
                <a:extLst>
                  <a:ext uri="{FF2B5EF4-FFF2-40B4-BE49-F238E27FC236}">
                    <a16:creationId xmlns:a16="http://schemas.microsoft.com/office/drawing/2014/main" id="{762C985A-E542-AB71-5CB1-76361A83C56A}"/>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12" name="Полилиния 111">
                <a:extLst>
                  <a:ext uri="{FF2B5EF4-FFF2-40B4-BE49-F238E27FC236}">
                    <a16:creationId xmlns:a16="http://schemas.microsoft.com/office/drawing/2014/main" id="{48E21DB1-10DE-0275-5DFB-CA1C1FA7BFA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13" name="Полилиния 112">
                <a:extLst>
                  <a:ext uri="{FF2B5EF4-FFF2-40B4-BE49-F238E27FC236}">
                    <a16:creationId xmlns:a16="http://schemas.microsoft.com/office/drawing/2014/main" id="{2FE6D044-3EF9-A76B-6577-4DEC822DB651}"/>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14" name="Полилиния 113">
                <a:extLst>
                  <a:ext uri="{FF2B5EF4-FFF2-40B4-BE49-F238E27FC236}">
                    <a16:creationId xmlns:a16="http://schemas.microsoft.com/office/drawing/2014/main" id="{A87EA277-564D-BC71-210B-CC8EA4F0897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15" name="Полилиния 114">
                <a:extLst>
                  <a:ext uri="{FF2B5EF4-FFF2-40B4-BE49-F238E27FC236}">
                    <a16:creationId xmlns:a16="http://schemas.microsoft.com/office/drawing/2014/main" id="{5AF2AF42-CC1B-B64F-ED7C-E41366EAA608}"/>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16" name="Полилиния 115">
                <a:extLst>
                  <a:ext uri="{FF2B5EF4-FFF2-40B4-BE49-F238E27FC236}">
                    <a16:creationId xmlns:a16="http://schemas.microsoft.com/office/drawing/2014/main" id="{4F786DD5-611F-AADD-2913-8B15BC2A4A3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17" name="Полилиния 116">
                <a:extLst>
                  <a:ext uri="{FF2B5EF4-FFF2-40B4-BE49-F238E27FC236}">
                    <a16:creationId xmlns:a16="http://schemas.microsoft.com/office/drawing/2014/main" id="{78B314A5-3217-925A-9A87-118371693BAB}"/>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18" name="Полилиния 117">
                <a:extLst>
                  <a:ext uri="{FF2B5EF4-FFF2-40B4-BE49-F238E27FC236}">
                    <a16:creationId xmlns:a16="http://schemas.microsoft.com/office/drawing/2014/main" id="{5312A601-84A1-4F26-2D1B-A24323E4313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19" name="Полилиния 118">
                <a:extLst>
                  <a:ext uri="{FF2B5EF4-FFF2-40B4-BE49-F238E27FC236}">
                    <a16:creationId xmlns:a16="http://schemas.microsoft.com/office/drawing/2014/main" id="{D60D811A-4C70-1147-965A-1C528A178EF7}"/>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120" name="Полилиния 119">
                <a:extLst>
                  <a:ext uri="{FF2B5EF4-FFF2-40B4-BE49-F238E27FC236}">
                    <a16:creationId xmlns:a16="http://schemas.microsoft.com/office/drawing/2014/main" id="{F22795CE-6ADF-E33D-91AA-3B6287BC47E2}"/>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121" name="Полилиния 120">
                <a:extLst>
                  <a:ext uri="{FF2B5EF4-FFF2-40B4-BE49-F238E27FC236}">
                    <a16:creationId xmlns:a16="http://schemas.microsoft.com/office/drawing/2014/main" id="{24CAF183-E143-27F6-AA21-ADDC65DE7C3E}"/>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122" name="Полилиния 121">
                <a:extLst>
                  <a:ext uri="{FF2B5EF4-FFF2-40B4-BE49-F238E27FC236}">
                    <a16:creationId xmlns:a16="http://schemas.microsoft.com/office/drawing/2014/main" id="{4713DCD5-8269-D410-7205-6F92C9B922D0}"/>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123" name="Полилиния 122">
                <a:extLst>
                  <a:ext uri="{FF2B5EF4-FFF2-40B4-BE49-F238E27FC236}">
                    <a16:creationId xmlns:a16="http://schemas.microsoft.com/office/drawing/2014/main" id="{F714805C-C725-0E79-5D3F-6FDE9ECC6AB8}"/>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124" name="Полилиния 123">
                <a:extLst>
                  <a:ext uri="{FF2B5EF4-FFF2-40B4-BE49-F238E27FC236}">
                    <a16:creationId xmlns:a16="http://schemas.microsoft.com/office/drawing/2014/main" id="{B5F15734-0ABD-0628-7307-71DDF822CFC3}"/>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125" name="Полилиния 124">
                <a:extLst>
                  <a:ext uri="{FF2B5EF4-FFF2-40B4-BE49-F238E27FC236}">
                    <a16:creationId xmlns:a16="http://schemas.microsoft.com/office/drawing/2014/main" id="{BEF3B6CB-CF84-C2E3-B0BB-9AF6359361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126" name="Полилиния 125">
                <a:extLst>
                  <a:ext uri="{FF2B5EF4-FFF2-40B4-BE49-F238E27FC236}">
                    <a16:creationId xmlns:a16="http://schemas.microsoft.com/office/drawing/2014/main" id="{6405BED7-DC50-C9A8-01AE-7B328957EDF7}"/>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127" name="Полилиния 126">
                <a:extLst>
                  <a:ext uri="{FF2B5EF4-FFF2-40B4-BE49-F238E27FC236}">
                    <a16:creationId xmlns:a16="http://schemas.microsoft.com/office/drawing/2014/main" id="{CD544565-D468-B89E-5AC3-099AADA2BFAF}"/>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128" name="Полилиния 127">
                <a:extLst>
                  <a:ext uri="{FF2B5EF4-FFF2-40B4-BE49-F238E27FC236}">
                    <a16:creationId xmlns:a16="http://schemas.microsoft.com/office/drawing/2014/main" id="{547BB377-19C3-7BF5-2F22-49993E37B84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129" name="Полилиния 128">
                <a:extLst>
                  <a:ext uri="{FF2B5EF4-FFF2-40B4-BE49-F238E27FC236}">
                    <a16:creationId xmlns:a16="http://schemas.microsoft.com/office/drawing/2014/main" id="{C9BC0A3E-59D5-5B2A-96B3-A0ADE9F55C9C}"/>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130" name="Полилиния 129">
                <a:extLst>
                  <a:ext uri="{FF2B5EF4-FFF2-40B4-BE49-F238E27FC236}">
                    <a16:creationId xmlns:a16="http://schemas.microsoft.com/office/drawing/2014/main" id="{B493BA31-A967-8670-5271-44DB27AE20E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131" name="Полилиния 130">
                <a:extLst>
                  <a:ext uri="{FF2B5EF4-FFF2-40B4-BE49-F238E27FC236}">
                    <a16:creationId xmlns:a16="http://schemas.microsoft.com/office/drawing/2014/main" id="{DFA30603-6C06-AD15-721E-51D124CCA892}"/>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132" name="Полилиния 131">
                <a:extLst>
                  <a:ext uri="{FF2B5EF4-FFF2-40B4-BE49-F238E27FC236}">
                    <a16:creationId xmlns:a16="http://schemas.microsoft.com/office/drawing/2014/main" id="{E1C53B6B-298A-9B9A-C567-491CFF09DB4B}"/>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133" name="Полилиния 132">
                <a:extLst>
                  <a:ext uri="{FF2B5EF4-FFF2-40B4-BE49-F238E27FC236}">
                    <a16:creationId xmlns:a16="http://schemas.microsoft.com/office/drawing/2014/main" id="{819EB93B-CB44-5602-E364-9E8DEEF0747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134" name="Полилиния 133">
                <a:extLst>
                  <a:ext uri="{FF2B5EF4-FFF2-40B4-BE49-F238E27FC236}">
                    <a16:creationId xmlns:a16="http://schemas.microsoft.com/office/drawing/2014/main" id="{72281AD1-AAC9-E252-455D-AD5D0665A1C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135" name="Полилиния 134">
                <a:extLst>
                  <a:ext uri="{FF2B5EF4-FFF2-40B4-BE49-F238E27FC236}">
                    <a16:creationId xmlns:a16="http://schemas.microsoft.com/office/drawing/2014/main" id="{94FDC5C9-D50A-887B-B5F6-63828BDFB420}"/>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136" name="Полилиния 135">
                <a:extLst>
                  <a:ext uri="{FF2B5EF4-FFF2-40B4-BE49-F238E27FC236}">
                    <a16:creationId xmlns:a16="http://schemas.microsoft.com/office/drawing/2014/main" id="{22DA108B-FFEA-00FA-3A13-6176757FF38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137" name="Полилиния 136">
                <a:extLst>
                  <a:ext uri="{FF2B5EF4-FFF2-40B4-BE49-F238E27FC236}">
                    <a16:creationId xmlns:a16="http://schemas.microsoft.com/office/drawing/2014/main" id="{176113FC-B4DF-1295-9AAC-8121C247783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138" name="Полилиния 137">
                <a:extLst>
                  <a:ext uri="{FF2B5EF4-FFF2-40B4-BE49-F238E27FC236}">
                    <a16:creationId xmlns:a16="http://schemas.microsoft.com/office/drawing/2014/main" id="{6DB838F2-A5D0-BAD6-23BB-240A19F3036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139" name="Полилиния 138">
                <a:extLst>
                  <a:ext uri="{FF2B5EF4-FFF2-40B4-BE49-F238E27FC236}">
                    <a16:creationId xmlns:a16="http://schemas.microsoft.com/office/drawing/2014/main" id="{DA5CC56E-0F6B-789B-8991-A4B1983C5D6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140" name="Полилиния 139">
                <a:extLst>
                  <a:ext uri="{FF2B5EF4-FFF2-40B4-BE49-F238E27FC236}">
                    <a16:creationId xmlns:a16="http://schemas.microsoft.com/office/drawing/2014/main" id="{9701A304-393F-C5AD-7D9E-63F64AEE7F81}"/>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141" name="Полилиния 140">
                <a:extLst>
                  <a:ext uri="{FF2B5EF4-FFF2-40B4-BE49-F238E27FC236}">
                    <a16:creationId xmlns:a16="http://schemas.microsoft.com/office/drawing/2014/main" id="{992EC816-00A8-1E2B-2C64-2EC00FBFAF65}"/>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142" name="Полилиния 141">
                <a:extLst>
                  <a:ext uri="{FF2B5EF4-FFF2-40B4-BE49-F238E27FC236}">
                    <a16:creationId xmlns:a16="http://schemas.microsoft.com/office/drawing/2014/main" id="{34EAE693-358B-BD5D-2E48-FA998879938D}"/>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143" name="Полилиния 142">
                <a:extLst>
                  <a:ext uri="{FF2B5EF4-FFF2-40B4-BE49-F238E27FC236}">
                    <a16:creationId xmlns:a16="http://schemas.microsoft.com/office/drawing/2014/main" id="{0ED39B38-1B05-A99F-691A-A1EE21FF94AD}"/>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144" name="Полилиния 143">
                <a:extLst>
                  <a:ext uri="{FF2B5EF4-FFF2-40B4-BE49-F238E27FC236}">
                    <a16:creationId xmlns:a16="http://schemas.microsoft.com/office/drawing/2014/main" id="{4306D5F0-D431-2E33-27FA-BD0E8B87BC6A}"/>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145" name="Полилиния 144">
                <a:extLst>
                  <a:ext uri="{FF2B5EF4-FFF2-40B4-BE49-F238E27FC236}">
                    <a16:creationId xmlns:a16="http://schemas.microsoft.com/office/drawing/2014/main" id="{815D5463-5F11-2797-D0D6-26F16CC15153}"/>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146" name="Полилиния 145">
                <a:extLst>
                  <a:ext uri="{FF2B5EF4-FFF2-40B4-BE49-F238E27FC236}">
                    <a16:creationId xmlns:a16="http://schemas.microsoft.com/office/drawing/2014/main" id="{93583353-206D-6496-A1CF-BF5CEDE01449}"/>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147" name="Полилиния 146">
                <a:extLst>
                  <a:ext uri="{FF2B5EF4-FFF2-40B4-BE49-F238E27FC236}">
                    <a16:creationId xmlns:a16="http://schemas.microsoft.com/office/drawing/2014/main" id="{54F4C287-9510-C949-3401-B81881ED559B}"/>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148" name="Полилиния 147">
                <a:extLst>
                  <a:ext uri="{FF2B5EF4-FFF2-40B4-BE49-F238E27FC236}">
                    <a16:creationId xmlns:a16="http://schemas.microsoft.com/office/drawing/2014/main" id="{88ECD612-EAB0-8F46-FC5A-14EFC31DA46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149" name="Полилиния 148">
                <a:extLst>
                  <a:ext uri="{FF2B5EF4-FFF2-40B4-BE49-F238E27FC236}">
                    <a16:creationId xmlns:a16="http://schemas.microsoft.com/office/drawing/2014/main" id="{5DED42EA-4027-FF63-A456-8534EFEE4F57}"/>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150" name="Полилиния 149">
                <a:extLst>
                  <a:ext uri="{FF2B5EF4-FFF2-40B4-BE49-F238E27FC236}">
                    <a16:creationId xmlns:a16="http://schemas.microsoft.com/office/drawing/2014/main" id="{EA2CFB58-5848-DC0E-DF80-0C865F7C2616}"/>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151" name="Полилиния 150">
                <a:extLst>
                  <a:ext uri="{FF2B5EF4-FFF2-40B4-BE49-F238E27FC236}">
                    <a16:creationId xmlns:a16="http://schemas.microsoft.com/office/drawing/2014/main" id="{7A86E030-AB67-40BF-7305-F11B6B9DAEF0}"/>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152" name="Полилиния 151">
                <a:extLst>
                  <a:ext uri="{FF2B5EF4-FFF2-40B4-BE49-F238E27FC236}">
                    <a16:creationId xmlns:a16="http://schemas.microsoft.com/office/drawing/2014/main" id="{C2155512-5707-D543-6F5D-DD5F0E6903B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153" name="Полилиния 152">
                <a:extLst>
                  <a:ext uri="{FF2B5EF4-FFF2-40B4-BE49-F238E27FC236}">
                    <a16:creationId xmlns:a16="http://schemas.microsoft.com/office/drawing/2014/main" id="{8D3494C9-5D40-7DA1-831B-18292247B33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3535999669"/>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AF45BAD0-8A24-4DF1-A241-C28B8D2EA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043"/>
          <a:stretch/>
        </p:blipFill>
        <p:spPr>
          <a:xfrm>
            <a:off x="958304" y="0"/>
            <a:ext cx="11233696" cy="4937124"/>
          </a:xfrm>
          <a:prstGeom prst="rect">
            <a:avLst/>
          </a:prstGeom>
        </p:spPr>
      </p:pic>
      <p:pic>
        <p:nvPicPr>
          <p:cNvPr id="39" name="Рисунок 38">
            <a:extLst>
              <a:ext uri="{FF2B5EF4-FFF2-40B4-BE49-F238E27FC236}">
                <a16:creationId xmlns:a16="http://schemas.microsoft.com/office/drawing/2014/main" id="{8B0FF0E4-85AD-4062-9A93-533D92E23F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498" y="659581"/>
            <a:ext cx="11143748" cy="5571069"/>
          </a:xfrm>
          <a:prstGeom prst="rect">
            <a:avLst/>
          </a:prstGeom>
        </p:spPr>
      </p:pic>
      <p:sp>
        <p:nvSpPr>
          <p:cNvPr id="42" name="Прямоугольник 41">
            <a:extLst>
              <a:ext uri="{FF2B5EF4-FFF2-40B4-BE49-F238E27FC236}">
                <a16:creationId xmlns:a16="http://schemas.microsoft.com/office/drawing/2014/main" id="{164DFB0D-0F1A-4B1B-B6DA-1CAAE0974A04}"/>
              </a:ext>
            </a:extLst>
          </p:cNvPr>
          <p:cNvSpPr/>
          <p:nvPr userDrawn="1"/>
        </p:nvSpPr>
        <p:spPr>
          <a:xfrm>
            <a:off x="1048252" y="16115"/>
            <a:ext cx="11143748"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52A3F7F8-8A73-3112-983C-3B737A3DACC0}"/>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hlinkClick r:id="rId4"/>
            <a:extLst>
              <a:ext uri="{FF2B5EF4-FFF2-40B4-BE49-F238E27FC236}">
                <a16:creationId xmlns:a16="http://schemas.microsoft.com/office/drawing/2014/main" id="{677894EA-9CD9-DDF6-507E-5E4457D7A2D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147"/>
          <a:stretch/>
        </p:blipFill>
        <p:spPr>
          <a:xfrm>
            <a:off x="264915" y="344411"/>
            <a:ext cx="530916" cy="529335"/>
          </a:xfrm>
          <a:prstGeom prst="rect">
            <a:avLst/>
          </a:prstGeom>
        </p:spPr>
      </p:pic>
      <p:pic>
        <p:nvPicPr>
          <p:cNvPr id="78" name="Рисунок 77">
            <a:hlinkClick r:id="rId4"/>
            <a:extLst>
              <a:ext uri="{FF2B5EF4-FFF2-40B4-BE49-F238E27FC236}">
                <a16:creationId xmlns:a16="http://schemas.microsoft.com/office/drawing/2014/main" id="{5E1A9132-FE6F-459D-9DD9-C5B3360758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
        <p:nvSpPr>
          <p:cNvPr id="9" name="Рисунок 81">
            <a:extLst>
              <a:ext uri="{FF2B5EF4-FFF2-40B4-BE49-F238E27FC236}">
                <a16:creationId xmlns:a16="http://schemas.microsoft.com/office/drawing/2014/main" id="{58539DCA-E088-475B-8E78-5AD9DA6B1896}"/>
              </a:ext>
            </a:extLst>
          </p:cNvPr>
          <p:cNvSpPr>
            <a:spLocks noGrp="1" noChangeAspect="1"/>
          </p:cNvSpPr>
          <p:nvPr>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 name="Прямоугольник 9">
            <a:extLst>
              <a:ext uri="{FF2B5EF4-FFF2-40B4-BE49-F238E27FC236}">
                <a16:creationId xmlns:a16="http://schemas.microsoft.com/office/drawing/2014/main" id="{AB48A829-E7E7-4BE1-B7BF-5F286F699F02}"/>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1" name="Прямоугольник 10">
            <a:extLst>
              <a:ext uri="{FF2B5EF4-FFF2-40B4-BE49-F238E27FC236}">
                <a16:creationId xmlns:a16="http://schemas.microsoft.com/office/drawing/2014/main" id="{F98C2BFB-4F40-4178-BE87-6B254F3BA7A1}"/>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Рисунок 96">
            <a:extLst>
              <a:ext uri="{FF2B5EF4-FFF2-40B4-BE49-F238E27FC236}">
                <a16:creationId xmlns:a16="http://schemas.microsoft.com/office/drawing/2014/main" id="{29A61656-02C3-4666-8D8D-1604C5049B2C}"/>
              </a:ext>
            </a:extLst>
          </p:cNvPr>
          <p:cNvSpPr>
            <a:spLocks noGrp="1" noChangeAspect="1"/>
          </p:cNvSpPr>
          <p:nvPr>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3" name="Прямоугольник 12">
            <a:extLst>
              <a:ext uri="{FF2B5EF4-FFF2-40B4-BE49-F238E27FC236}">
                <a16:creationId xmlns:a16="http://schemas.microsoft.com/office/drawing/2014/main" id="{81E4260E-FD11-4379-B9FF-CBCD9B9809DC}"/>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Прямоугольник 13">
            <a:extLst>
              <a:ext uri="{FF2B5EF4-FFF2-40B4-BE49-F238E27FC236}">
                <a16:creationId xmlns:a16="http://schemas.microsoft.com/office/drawing/2014/main" id="{726438D9-C34A-4508-B010-9A0B3F521DCD}"/>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Рисунок 99">
            <a:extLst>
              <a:ext uri="{FF2B5EF4-FFF2-40B4-BE49-F238E27FC236}">
                <a16:creationId xmlns:a16="http://schemas.microsoft.com/office/drawing/2014/main" id="{62DBB8D4-55EC-44FF-8D99-7F97D5CBE6CF}"/>
              </a:ext>
            </a:extLst>
          </p:cNvPr>
          <p:cNvSpPr>
            <a:spLocks noGrp="1" noChangeAspect="1"/>
          </p:cNvSpPr>
          <p:nvPr>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6" name="Прямоугольник 15">
            <a:extLst>
              <a:ext uri="{FF2B5EF4-FFF2-40B4-BE49-F238E27FC236}">
                <a16:creationId xmlns:a16="http://schemas.microsoft.com/office/drawing/2014/main" id="{A464FB18-5C0E-422D-9704-561FC53FB73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Прямоугольник 16">
            <a:extLst>
              <a:ext uri="{FF2B5EF4-FFF2-40B4-BE49-F238E27FC236}">
                <a16:creationId xmlns:a16="http://schemas.microsoft.com/office/drawing/2014/main" id="{1C0840A6-D77D-436D-99BB-0E7B7E5DA0FE}"/>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Рисунок 102">
            <a:extLst>
              <a:ext uri="{FF2B5EF4-FFF2-40B4-BE49-F238E27FC236}">
                <a16:creationId xmlns:a16="http://schemas.microsoft.com/office/drawing/2014/main" id="{104B9A00-5496-4B74-B940-897BFB013B7F}"/>
              </a:ext>
            </a:extLst>
          </p:cNvPr>
          <p:cNvSpPr>
            <a:spLocks noGrp="1" noChangeAspect="1"/>
          </p:cNvSpPr>
          <p:nvPr>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20" name="Прямоугольник 19">
            <a:extLst>
              <a:ext uri="{FF2B5EF4-FFF2-40B4-BE49-F238E27FC236}">
                <a16:creationId xmlns:a16="http://schemas.microsoft.com/office/drawing/2014/main" id="{186EE454-3BA0-48C9-B12B-217A4870C1B2}"/>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21">
            <a:extLst>
              <a:ext uri="{FF2B5EF4-FFF2-40B4-BE49-F238E27FC236}">
                <a16:creationId xmlns:a16="http://schemas.microsoft.com/office/drawing/2014/main" id="{B35C31E3-FB79-433D-B216-B816AEDF6933}"/>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Текст 24">
            <a:extLst>
              <a:ext uri="{FF2B5EF4-FFF2-40B4-BE49-F238E27FC236}">
                <a16:creationId xmlns:a16="http://schemas.microsoft.com/office/drawing/2014/main" id="{24DB8280-BAEA-4DBD-8DC1-FD67A2079C5B}"/>
              </a:ext>
            </a:extLst>
          </p:cNvPr>
          <p:cNvSpPr>
            <a:spLocks noGrp="1"/>
          </p:cNvSpPr>
          <p:nvPr>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26" name="Текст 24">
            <a:extLst>
              <a:ext uri="{FF2B5EF4-FFF2-40B4-BE49-F238E27FC236}">
                <a16:creationId xmlns:a16="http://schemas.microsoft.com/office/drawing/2014/main" id="{87479A9F-949F-4399-9194-2A946468BBA2}"/>
              </a:ext>
            </a:extLst>
          </p:cNvPr>
          <p:cNvSpPr>
            <a:spLocks noGrp="1"/>
          </p:cNvSpPr>
          <p:nvPr>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27" name="Текст 24">
            <a:extLst>
              <a:ext uri="{FF2B5EF4-FFF2-40B4-BE49-F238E27FC236}">
                <a16:creationId xmlns:a16="http://schemas.microsoft.com/office/drawing/2014/main" id="{D4385F0C-F0AA-4D4E-85AE-8E7932D0AEB6}"/>
              </a:ext>
            </a:extLst>
          </p:cNvPr>
          <p:cNvSpPr>
            <a:spLocks noGrp="1"/>
          </p:cNvSpPr>
          <p:nvPr>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28" name="Текст 24">
            <a:extLst>
              <a:ext uri="{FF2B5EF4-FFF2-40B4-BE49-F238E27FC236}">
                <a16:creationId xmlns:a16="http://schemas.microsoft.com/office/drawing/2014/main" id="{9FC12470-A107-44F7-9C99-0F9F02D77536}"/>
              </a:ext>
            </a:extLst>
          </p:cNvPr>
          <p:cNvSpPr>
            <a:spLocks noGrp="1"/>
          </p:cNvSpPr>
          <p:nvPr>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29" name="Текст 24">
            <a:extLst>
              <a:ext uri="{FF2B5EF4-FFF2-40B4-BE49-F238E27FC236}">
                <a16:creationId xmlns:a16="http://schemas.microsoft.com/office/drawing/2014/main" id="{3DA43B96-E9BD-4469-AA3D-C58F0DC588AD}"/>
              </a:ext>
            </a:extLst>
          </p:cNvPr>
          <p:cNvSpPr>
            <a:spLocks noGrp="1"/>
          </p:cNvSpPr>
          <p:nvPr>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30" name="Текст 24">
            <a:extLst>
              <a:ext uri="{FF2B5EF4-FFF2-40B4-BE49-F238E27FC236}">
                <a16:creationId xmlns:a16="http://schemas.microsoft.com/office/drawing/2014/main" id="{FB00E7A2-BAA5-4435-9EC4-BEA2AB50CB89}"/>
              </a:ext>
            </a:extLst>
          </p:cNvPr>
          <p:cNvSpPr>
            <a:spLocks noGrp="1"/>
          </p:cNvSpPr>
          <p:nvPr>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31" name="Текст 24">
            <a:extLst>
              <a:ext uri="{FF2B5EF4-FFF2-40B4-BE49-F238E27FC236}">
                <a16:creationId xmlns:a16="http://schemas.microsoft.com/office/drawing/2014/main" id="{AA88C48C-9593-4064-A37C-D4CADA2326E0}"/>
              </a:ext>
            </a:extLst>
          </p:cNvPr>
          <p:cNvSpPr>
            <a:spLocks noGrp="1"/>
          </p:cNvSpPr>
          <p:nvPr>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32" name="Текст 24">
            <a:extLst>
              <a:ext uri="{FF2B5EF4-FFF2-40B4-BE49-F238E27FC236}">
                <a16:creationId xmlns:a16="http://schemas.microsoft.com/office/drawing/2014/main" id="{E0666790-8847-4F2B-AE89-33E6A981272F}"/>
              </a:ext>
            </a:extLst>
          </p:cNvPr>
          <p:cNvSpPr>
            <a:spLocks noGrp="1"/>
          </p:cNvSpPr>
          <p:nvPr>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4208565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orient="horz" pos="4065" userDrawn="1">
          <p15:clr>
            <a:srgbClr val="FBAE40"/>
          </p15:clr>
        </p15:guide>
        <p15:guide id="4" orient="horz" pos="210" userDrawn="1">
          <p15:clr>
            <a:srgbClr val="FBAE40"/>
          </p15:clr>
        </p15:guide>
        <p15:guide id="5" pos="1084" userDrawn="1">
          <p15:clr>
            <a:srgbClr val="FBAE40"/>
          </p15:clr>
        </p15:guide>
        <p15:guide id="6" pos="724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Макет_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B88C8-03FA-FC76-45ED-B3B0E86D4698}"/>
              </a:ext>
            </a:extLst>
          </p:cNvPr>
          <p:cNvSpPr>
            <a:spLocks noGrp="1"/>
          </p:cNvSpPr>
          <p:nvPr>
            <p:ph type="title"/>
          </p:nvPr>
        </p:nvSpPr>
        <p:spPr>
          <a:xfrm>
            <a:off x="1686641" y="226234"/>
            <a:ext cx="9837738" cy="584775"/>
          </a:xfrm>
        </p:spPr>
        <p:txBody>
          <a:bodyPr lIns="0" tIns="0" rIns="0" bIns="0" anchor="t" anchorCtr="0">
            <a:noAutofit/>
          </a:bodyPr>
          <a:lstStyle>
            <a:lvl1pPr>
              <a:lnSpc>
                <a:spcPct val="100000"/>
              </a:lnSpc>
              <a:defRPr sz="3800"/>
            </a:lvl1pPr>
          </a:lstStyle>
          <a:p>
            <a:r>
              <a:rPr lang="ru-RU"/>
              <a:t>Образец заголовка</a:t>
            </a:r>
            <a:endParaRPr lang="ru-RU" dirty="0"/>
          </a:p>
        </p:txBody>
      </p:sp>
      <p:sp>
        <p:nvSpPr>
          <p:cNvPr id="7" name="Прямоугольник 6">
            <a:extLst>
              <a:ext uri="{FF2B5EF4-FFF2-40B4-BE49-F238E27FC236}">
                <a16:creationId xmlns:a16="http://schemas.microsoft.com/office/drawing/2014/main" id="{EFDE214E-5CC0-46A1-7918-AE492F094888}"/>
              </a:ext>
            </a:extLst>
          </p:cNvPr>
          <p:cNvSpPr/>
          <p:nvPr userDrawn="1"/>
        </p:nvSpPr>
        <p:spPr>
          <a:xfrm>
            <a:off x="2015882" y="2284484"/>
            <a:ext cx="4352630" cy="416593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Прямоугольник 8">
            <a:extLst>
              <a:ext uri="{FF2B5EF4-FFF2-40B4-BE49-F238E27FC236}">
                <a16:creationId xmlns:a16="http://schemas.microsoft.com/office/drawing/2014/main" id="{0EDC1293-1EBA-E313-E8CF-03B2F9713BCF}"/>
              </a:ext>
            </a:extLst>
          </p:cNvPr>
          <p:cNvSpPr/>
          <p:nvPr userDrawn="1"/>
        </p:nvSpPr>
        <p:spPr>
          <a:xfrm>
            <a:off x="2530670" y="2284750"/>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4">
            <a:extLst>
              <a:ext uri="{FF2B5EF4-FFF2-40B4-BE49-F238E27FC236}">
                <a16:creationId xmlns:a16="http://schemas.microsoft.com/office/drawing/2014/main" id="{580B6701-96E8-359A-3D10-7CA7556E6ABC}"/>
              </a:ext>
            </a:extLst>
          </p:cNvPr>
          <p:cNvSpPr>
            <a:spLocks noGrp="1"/>
          </p:cNvSpPr>
          <p:nvPr>
            <p:ph type="body" sz="quarter" idx="10"/>
          </p:nvPr>
        </p:nvSpPr>
        <p:spPr>
          <a:xfrm>
            <a:off x="2537307" y="2284750"/>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14" name="Текст 13">
            <a:extLst>
              <a:ext uri="{FF2B5EF4-FFF2-40B4-BE49-F238E27FC236}">
                <a16:creationId xmlns:a16="http://schemas.microsoft.com/office/drawing/2014/main" id="{9AD90E2B-FC13-EA00-24AD-5D808A40BD05}"/>
              </a:ext>
            </a:extLst>
          </p:cNvPr>
          <p:cNvSpPr>
            <a:spLocks noGrp="1"/>
          </p:cNvSpPr>
          <p:nvPr>
            <p:ph type="body" sz="quarter" idx="12"/>
          </p:nvPr>
        </p:nvSpPr>
        <p:spPr>
          <a:xfrm>
            <a:off x="2323227"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sp>
        <p:nvSpPr>
          <p:cNvPr id="16" name="Текст 24">
            <a:extLst>
              <a:ext uri="{FF2B5EF4-FFF2-40B4-BE49-F238E27FC236}">
                <a16:creationId xmlns:a16="http://schemas.microsoft.com/office/drawing/2014/main" id="{37956E23-F986-B582-0C7E-7B1C73BE4368}"/>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grpSp>
        <p:nvGrpSpPr>
          <p:cNvPr id="162" name="Группа 161">
            <a:extLst>
              <a:ext uri="{FF2B5EF4-FFF2-40B4-BE49-F238E27FC236}">
                <a16:creationId xmlns:a16="http://schemas.microsoft.com/office/drawing/2014/main" id="{6C432922-1B8E-1030-5015-251F9EB65732}"/>
              </a:ext>
            </a:extLst>
          </p:cNvPr>
          <p:cNvGrpSpPr/>
          <p:nvPr userDrawn="1"/>
        </p:nvGrpSpPr>
        <p:grpSpPr>
          <a:xfrm>
            <a:off x="0" y="0"/>
            <a:ext cx="1060744" cy="6858000"/>
            <a:chOff x="0" y="3175"/>
            <a:chExt cx="1060744" cy="6858000"/>
          </a:xfrm>
        </p:grpSpPr>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165" name="Группа 164">
              <a:extLst>
                <a:ext uri="{FF2B5EF4-FFF2-40B4-BE49-F238E27FC236}">
                  <a16:creationId xmlns:a16="http://schemas.microsoft.com/office/drawing/2014/main" id="{B57BCA71-A82A-0833-C340-04755D3D3552}"/>
                </a:ext>
              </a:extLst>
            </p:cNvPr>
            <p:cNvGrpSpPr/>
            <p:nvPr userDrawn="1"/>
          </p:nvGrpSpPr>
          <p:grpSpPr>
            <a:xfrm rot="16200000">
              <a:off x="-34700" y="5634324"/>
              <a:ext cx="1130146" cy="506607"/>
              <a:chOff x="7539859" y="607333"/>
              <a:chExt cx="3544550" cy="1588892"/>
            </a:xfrm>
          </p:grpSpPr>
          <p:sp>
            <p:nvSpPr>
              <p:cNvPr id="166" name="Полилиния 165">
                <a:extLst>
                  <a:ext uri="{FF2B5EF4-FFF2-40B4-BE49-F238E27FC236}">
                    <a16:creationId xmlns:a16="http://schemas.microsoft.com/office/drawing/2014/main" id="{BAC31DA3-1BB2-7C2D-D624-F684232DC599}"/>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724C6628-E29D-E434-708C-BE65B7785EF2}"/>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D0DFAD3-CE49-528C-19F7-38DE851E66A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994CC87-F5CC-F03A-CE43-DB3DFB836DFE}"/>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65267F4B-2B86-7451-CCA1-5E695D86C66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FEBE37DC-2CCE-4EC2-A326-B9C87000A069}"/>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5CAD63BA-86A3-6299-A797-FE2BEF6C1DFA}"/>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E3347D76-56C8-6A60-FDC3-D73C96BAE597}"/>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A4DA91CB-B386-C8EC-BDEF-776736E52545}"/>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30BF85AB-1959-90B7-16D2-D94CE90BED25}"/>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8F8031B3-A397-4470-EEB5-27A4A1F12F2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23F12001-78B5-B165-C709-80AC4239F85B}"/>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6DA43740-D1CC-E8B7-BB65-E6D8E544642E}"/>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39522965-5EAF-E96B-89EF-1AD310FB7CC0}"/>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445E8CEA-0101-764C-3A44-5C232357B08C}"/>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9779194B-8AE4-B903-0166-7A109A38397C}"/>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385BB300-E081-CAAB-67E3-EAD7E58D739D}"/>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94846784-6815-426B-519E-8BC6CA6FC7FB}"/>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536298A5-BF2E-5BF3-2905-45C5C4F8C03C}"/>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D6A80EB0-772A-71A4-76F2-894290F908D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00BE4DAC-8BE1-E5C0-FA86-E206AA1F957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C39CCA3E-A41B-EB50-A604-91A3C2BBA38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B53DC965-EA8D-678C-CC76-F8F68C00DAA1}"/>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00E85283-18DA-9852-B833-05B7D126AE0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D08D4F95-2F94-5D54-51AB-D601C90C0C9C}"/>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EBEE41A9-F877-486D-8FF1-35A6739CA7A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399AA143-35A2-A842-F45F-D5BDD55769CB}"/>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A5C3378-08CF-017A-C804-6E042A414F4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2A538F3C-FC84-D9B7-8832-A62EB9F190D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402F821C-4222-F606-4673-BD8620F940E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562C20C9-4076-B659-3157-3E8A4052E5A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96DB85AF-C782-659B-4001-89BB3967F100}"/>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A629F5BF-6B12-E614-340D-32EB7FAF431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22AB1486-1041-2831-817F-C86BC3E2ABAD}"/>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5E580761-6227-D11A-619C-2A6119C2E4CC}"/>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BE62087B-2241-C3DC-9B13-567A9C56DF6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996A60EB-88E0-3141-5025-5CA6F18609AA}"/>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345B9A23-91B0-6AAA-26B3-F5CAC894DFF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B677CB5C-F1E1-FD82-79EF-1DBEF4406DF9}"/>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C5863E7E-8DE3-F86B-5033-43A8D901E8D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78789D7A-5AED-D031-D3B6-F19127F090A9}"/>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2EDD1FE3-27A5-1489-9FDF-71FFE714B549}"/>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08" name="Полилиния 207">
                <a:extLst>
                  <a:ext uri="{FF2B5EF4-FFF2-40B4-BE49-F238E27FC236}">
                    <a16:creationId xmlns:a16="http://schemas.microsoft.com/office/drawing/2014/main" id="{F418B9D1-8039-4EC5-C9C4-AB070F2B7FDD}"/>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09" name="Полилиния 208">
                <a:extLst>
                  <a:ext uri="{FF2B5EF4-FFF2-40B4-BE49-F238E27FC236}">
                    <a16:creationId xmlns:a16="http://schemas.microsoft.com/office/drawing/2014/main" id="{DF982BED-99DF-C88C-29BA-37B3077589C0}"/>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3D42967D-AB75-17EE-A9B4-40FF71F9ED9A}"/>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532DCA8B-DFD5-06CE-3E02-2281460431E7}"/>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D28F90C4-1046-D1C3-8D51-6DB5C775AA4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522EC4EF-7733-2684-7363-C2523F7D5DD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8D723C56-84AA-973B-C38B-F20562662B03}"/>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0359E897-CFC5-AD3D-6A59-4AA10A3D243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5AA240FF-C65D-0AC3-AE50-ED4AADBC0B00}"/>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D89E83F9-479E-0925-43C7-4EF531CD8521}"/>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AEA3152E-5095-FC6E-971C-A4378C47B599}"/>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701FA609-C242-61B7-103E-405DBEE2140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20" name="Полилиния 219">
                <a:extLst>
                  <a:ext uri="{FF2B5EF4-FFF2-40B4-BE49-F238E27FC236}">
                    <a16:creationId xmlns:a16="http://schemas.microsoft.com/office/drawing/2014/main" id="{B60D87B9-33FE-41EC-589B-95E590FD591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21" name="Полилиния 220">
                <a:extLst>
                  <a:ext uri="{FF2B5EF4-FFF2-40B4-BE49-F238E27FC236}">
                    <a16:creationId xmlns:a16="http://schemas.microsoft.com/office/drawing/2014/main" id="{03BB26F1-8ABA-CCF0-A940-D95924271EC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A60A5124-F6A6-0041-888C-24ED7487E14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DFE19AD5-CA4A-8F1A-F157-70F9BEBB09B6}"/>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F1D291A3-B27F-336E-40DB-519273CFE28D}"/>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3487B9ED-59A1-3EFE-6790-7F44849FB672}"/>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FFE3495C-F937-AA20-27B7-0AC3F5112AC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E17510F0-A299-0F31-30D7-FAA0A60332CA}"/>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D9CB9ABE-2D64-A7BB-0E1C-4A9DA98E90F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20C4A8E5-D2E7-71DB-A4E7-63FAE7C552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8539E3F9-937F-B391-095B-62165BD54A50}"/>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26C38290-29A5-C8BD-1C4F-DBB59D386D01}"/>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49EC023-6A85-AA2E-F6CE-4DF8E60F9C5B}"/>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3C4C0DFD-9FA0-ADCD-D398-4DA3763BC449}"/>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235" name="Прямоугольник 234">
            <a:extLst>
              <a:ext uri="{FF2B5EF4-FFF2-40B4-BE49-F238E27FC236}">
                <a16:creationId xmlns:a16="http://schemas.microsoft.com/office/drawing/2014/main" id="{AD6FC3DE-FF01-180D-ED66-EF27307DC69A}"/>
              </a:ext>
            </a:extLst>
          </p:cNvPr>
          <p:cNvSpPr/>
          <p:nvPr userDrawn="1"/>
        </p:nvSpPr>
        <p:spPr>
          <a:xfrm>
            <a:off x="6882371" y="2291271"/>
            <a:ext cx="4352630" cy="416191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Прямоугольник 235">
            <a:extLst>
              <a:ext uri="{FF2B5EF4-FFF2-40B4-BE49-F238E27FC236}">
                <a16:creationId xmlns:a16="http://schemas.microsoft.com/office/drawing/2014/main" id="{12A3BDF9-45DB-CF39-B6CB-E62831A5D45B}"/>
              </a:ext>
            </a:extLst>
          </p:cNvPr>
          <p:cNvSpPr/>
          <p:nvPr userDrawn="1"/>
        </p:nvSpPr>
        <p:spPr>
          <a:xfrm>
            <a:off x="7400334" y="2291536"/>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7" name="Текст 24">
            <a:extLst>
              <a:ext uri="{FF2B5EF4-FFF2-40B4-BE49-F238E27FC236}">
                <a16:creationId xmlns:a16="http://schemas.microsoft.com/office/drawing/2014/main" id="{4BF239EF-9E66-6CA3-6B4D-7738E449AA1F}"/>
              </a:ext>
            </a:extLst>
          </p:cNvPr>
          <p:cNvSpPr>
            <a:spLocks noGrp="1"/>
          </p:cNvSpPr>
          <p:nvPr>
            <p:ph type="body" sz="quarter" idx="15"/>
          </p:nvPr>
        </p:nvSpPr>
        <p:spPr>
          <a:xfrm>
            <a:off x="7403796" y="2291536"/>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246" name="Текст 13">
            <a:extLst>
              <a:ext uri="{FF2B5EF4-FFF2-40B4-BE49-F238E27FC236}">
                <a16:creationId xmlns:a16="http://schemas.microsoft.com/office/drawing/2014/main" id="{1F7143F7-0A33-FE59-AE32-5533B3B0CAD0}"/>
              </a:ext>
            </a:extLst>
          </p:cNvPr>
          <p:cNvSpPr>
            <a:spLocks noGrp="1"/>
          </p:cNvSpPr>
          <p:nvPr>
            <p:ph type="body" sz="quarter" idx="16"/>
          </p:nvPr>
        </p:nvSpPr>
        <p:spPr>
          <a:xfrm>
            <a:off x="7191833"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spTree>
    <p:extLst>
      <p:ext uri="{BB962C8B-B14F-4D97-AF65-F5344CB8AC3E}">
        <p14:creationId xmlns:p14="http://schemas.microsoft.com/office/powerpoint/2010/main" val="326537808"/>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65">
          <p15:clr>
            <a:srgbClr val="FBAE40"/>
          </p15:clr>
        </p15:guide>
        <p15:guide id="7" orient="horz" pos="75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Макет_2">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1060450" y="0"/>
            <a:ext cx="3702050" cy="6858000"/>
          </a:xfrm>
          <a:solidFill>
            <a:schemeClr val="accent2">
              <a:lumMod val="40000"/>
              <a:lumOff val="60000"/>
            </a:schemeClr>
          </a:solidFill>
        </p:spPr>
        <p:txBody>
          <a:bodyPr anchor="ctr" anchorCtr="1"/>
          <a:lstStyle/>
          <a:p>
            <a:r>
              <a:rPr lang="ru-RU"/>
              <a:t>Вставка рисунка</a:t>
            </a:r>
          </a:p>
        </p:txBody>
      </p:sp>
      <p:grpSp>
        <p:nvGrpSpPr>
          <p:cNvPr id="236" name="Группа 235">
            <a:extLst>
              <a:ext uri="{FF2B5EF4-FFF2-40B4-BE49-F238E27FC236}">
                <a16:creationId xmlns:a16="http://schemas.microsoft.com/office/drawing/2014/main" id="{E9E79A17-B171-1154-23E1-627CEE3F9C39}"/>
              </a:ext>
            </a:extLst>
          </p:cNvPr>
          <p:cNvGrpSpPr/>
          <p:nvPr userDrawn="1"/>
        </p:nvGrpSpPr>
        <p:grpSpPr>
          <a:xfrm>
            <a:off x="0" y="0"/>
            <a:ext cx="1060744" cy="6858000"/>
            <a:chOff x="0" y="3175"/>
            <a:chExt cx="1060744" cy="6858000"/>
          </a:xfrm>
        </p:grpSpPr>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239" name="Группа 238">
              <a:extLst>
                <a:ext uri="{FF2B5EF4-FFF2-40B4-BE49-F238E27FC236}">
                  <a16:creationId xmlns:a16="http://schemas.microsoft.com/office/drawing/2014/main" id="{F7726296-C1BD-F20B-52E5-4824366CA4C6}"/>
                </a:ext>
              </a:extLst>
            </p:cNvPr>
            <p:cNvGrpSpPr/>
            <p:nvPr userDrawn="1"/>
          </p:nvGrpSpPr>
          <p:grpSpPr>
            <a:xfrm rot="16200000">
              <a:off x="-34700" y="5634324"/>
              <a:ext cx="1130146" cy="506607"/>
              <a:chOff x="7539859" y="607333"/>
              <a:chExt cx="3544550" cy="1588892"/>
            </a:xfrm>
          </p:grpSpPr>
          <p:sp>
            <p:nvSpPr>
              <p:cNvPr id="240" name="Полилиния 239">
                <a:extLst>
                  <a:ext uri="{FF2B5EF4-FFF2-40B4-BE49-F238E27FC236}">
                    <a16:creationId xmlns:a16="http://schemas.microsoft.com/office/drawing/2014/main" id="{5F50D1A9-AD4C-E3A1-6C02-E775AEE6EA4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241" name="Полилиния 240">
                <a:extLst>
                  <a:ext uri="{FF2B5EF4-FFF2-40B4-BE49-F238E27FC236}">
                    <a16:creationId xmlns:a16="http://schemas.microsoft.com/office/drawing/2014/main" id="{D65493B3-0ADB-A8BB-3E99-D2165D53DDA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242" name="Полилиния 241">
                <a:extLst>
                  <a:ext uri="{FF2B5EF4-FFF2-40B4-BE49-F238E27FC236}">
                    <a16:creationId xmlns:a16="http://schemas.microsoft.com/office/drawing/2014/main" id="{0B26F54E-C006-83F0-840E-BA5976E23D9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243" name="Полилиния 242">
                <a:extLst>
                  <a:ext uri="{FF2B5EF4-FFF2-40B4-BE49-F238E27FC236}">
                    <a16:creationId xmlns:a16="http://schemas.microsoft.com/office/drawing/2014/main" id="{343B792C-CAAE-F924-302E-B7DE846F6ED5}"/>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244" name="Полилиния 243">
                <a:extLst>
                  <a:ext uri="{FF2B5EF4-FFF2-40B4-BE49-F238E27FC236}">
                    <a16:creationId xmlns:a16="http://schemas.microsoft.com/office/drawing/2014/main" id="{09568417-6F28-0226-4BEB-985181EF135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245" name="Полилиния 244">
                <a:extLst>
                  <a:ext uri="{FF2B5EF4-FFF2-40B4-BE49-F238E27FC236}">
                    <a16:creationId xmlns:a16="http://schemas.microsoft.com/office/drawing/2014/main" id="{711198F7-FCAE-3667-17AA-F989E8F864C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246" name="Полилиния 245">
                <a:extLst>
                  <a:ext uri="{FF2B5EF4-FFF2-40B4-BE49-F238E27FC236}">
                    <a16:creationId xmlns:a16="http://schemas.microsoft.com/office/drawing/2014/main" id="{3BE06F69-829E-E084-9F68-F9A74F3FF83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247" name="Полилиния 246">
                <a:extLst>
                  <a:ext uri="{FF2B5EF4-FFF2-40B4-BE49-F238E27FC236}">
                    <a16:creationId xmlns:a16="http://schemas.microsoft.com/office/drawing/2014/main" id="{F1167754-3EA7-C6BF-8669-9DF6F702CF0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248" name="Полилиния 247">
                <a:extLst>
                  <a:ext uri="{FF2B5EF4-FFF2-40B4-BE49-F238E27FC236}">
                    <a16:creationId xmlns:a16="http://schemas.microsoft.com/office/drawing/2014/main" id="{6DCF62D1-4979-078E-9F36-1B6E9DB09E4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249" name="Полилиния 248">
                <a:extLst>
                  <a:ext uri="{FF2B5EF4-FFF2-40B4-BE49-F238E27FC236}">
                    <a16:creationId xmlns:a16="http://schemas.microsoft.com/office/drawing/2014/main" id="{AE76D0A9-AFA5-EBFA-6AF7-3AAE6D84D87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50" name="Полилиния 249">
                <a:extLst>
                  <a:ext uri="{FF2B5EF4-FFF2-40B4-BE49-F238E27FC236}">
                    <a16:creationId xmlns:a16="http://schemas.microsoft.com/office/drawing/2014/main" id="{B3336C97-C8DA-386D-3E0B-290DCAC2D022}"/>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51" name="Полилиния 250">
                <a:extLst>
                  <a:ext uri="{FF2B5EF4-FFF2-40B4-BE49-F238E27FC236}">
                    <a16:creationId xmlns:a16="http://schemas.microsoft.com/office/drawing/2014/main" id="{4051FA8A-268A-DB7C-4C98-DCCE16032635}"/>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52" name="Полилиния 251">
                <a:extLst>
                  <a:ext uri="{FF2B5EF4-FFF2-40B4-BE49-F238E27FC236}">
                    <a16:creationId xmlns:a16="http://schemas.microsoft.com/office/drawing/2014/main" id="{F9334307-3DCB-EDC3-7766-DA551D8C3C5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53" name="Полилиния 252">
                <a:extLst>
                  <a:ext uri="{FF2B5EF4-FFF2-40B4-BE49-F238E27FC236}">
                    <a16:creationId xmlns:a16="http://schemas.microsoft.com/office/drawing/2014/main" id="{5DAD79B1-2212-8339-B709-7EB212B8A3A4}"/>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54" name="Полилиния 253">
                <a:extLst>
                  <a:ext uri="{FF2B5EF4-FFF2-40B4-BE49-F238E27FC236}">
                    <a16:creationId xmlns:a16="http://schemas.microsoft.com/office/drawing/2014/main" id="{975D99D5-C4E0-9283-55AB-77875700DEA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55" name="Полилиния 254">
                <a:extLst>
                  <a:ext uri="{FF2B5EF4-FFF2-40B4-BE49-F238E27FC236}">
                    <a16:creationId xmlns:a16="http://schemas.microsoft.com/office/drawing/2014/main" id="{7BEE9DD9-117A-B800-40D6-5B7A1655D4B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6" name="Полилиния 255">
                <a:extLst>
                  <a:ext uri="{FF2B5EF4-FFF2-40B4-BE49-F238E27FC236}">
                    <a16:creationId xmlns:a16="http://schemas.microsoft.com/office/drawing/2014/main" id="{7031CBF5-78B0-D6AB-2A24-B63881816224}"/>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57" name="Полилиния 256">
                <a:extLst>
                  <a:ext uri="{FF2B5EF4-FFF2-40B4-BE49-F238E27FC236}">
                    <a16:creationId xmlns:a16="http://schemas.microsoft.com/office/drawing/2014/main" id="{D70EBFD1-B9FD-9377-5782-44D6E012D08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8" name="Полилиния 257">
                <a:extLst>
                  <a:ext uri="{FF2B5EF4-FFF2-40B4-BE49-F238E27FC236}">
                    <a16:creationId xmlns:a16="http://schemas.microsoft.com/office/drawing/2014/main" id="{BCD98DDC-272B-6B50-B86F-E2B8FEDDFB31}"/>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59" name="Полилиния 258">
                <a:extLst>
                  <a:ext uri="{FF2B5EF4-FFF2-40B4-BE49-F238E27FC236}">
                    <a16:creationId xmlns:a16="http://schemas.microsoft.com/office/drawing/2014/main" id="{8366312B-272B-E3D7-F356-09611A3A51C8}"/>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60" name="Полилиния 259">
                <a:extLst>
                  <a:ext uri="{FF2B5EF4-FFF2-40B4-BE49-F238E27FC236}">
                    <a16:creationId xmlns:a16="http://schemas.microsoft.com/office/drawing/2014/main" id="{D1AC3A65-9915-0312-F885-B18A70D3031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61" name="Полилиния 260">
                <a:extLst>
                  <a:ext uri="{FF2B5EF4-FFF2-40B4-BE49-F238E27FC236}">
                    <a16:creationId xmlns:a16="http://schemas.microsoft.com/office/drawing/2014/main" id="{2A10FA42-5405-1E41-65B1-562E0B1FCAF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62" name="Полилиния 261">
                <a:extLst>
                  <a:ext uri="{FF2B5EF4-FFF2-40B4-BE49-F238E27FC236}">
                    <a16:creationId xmlns:a16="http://schemas.microsoft.com/office/drawing/2014/main" id="{8A1E04B3-E873-B73D-4406-9CD6E3B0C6E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263" name="Полилиния 262">
                <a:extLst>
                  <a:ext uri="{FF2B5EF4-FFF2-40B4-BE49-F238E27FC236}">
                    <a16:creationId xmlns:a16="http://schemas.microsoft.com/office/drawing/2014/main" id="{3E00E189-08C9-02E9-C78A-D3F924E1AFC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264" name="Полилиния 263">
                <a:extLst>
                  <a:ext uri="{FF2B5EF4-FFF2-40B4-BE49-F238E27FC236}">
                    <a16:creationId xmlns:a16="http://schemas.microsoft.com/office/drawing/2014/main" id="{64B7C150-B35B-617C-299F-2A7F46F16124}"/>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5" name="Полилиния 264">
                <a:extLst>
                  <a:ext uri="{FF2B5EF4-FFF2-40B4-BE49-F238E27FC236}">
                    <a16:creationId xmlns:a16="http://schemas.microsoft.com/office/drawing/2014/main" id="{0D551079-3288-C6BD-E6F4-A50EB9E5D7D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6" name="Полилиния 265">
                <a:extLst>
                  <a:ext uri="{FF2B5EF4-FFF2-40B4-BE49-F238E27FC236}">
                    <a16:creationId xmlns:a16="http://schemas.microsoft.com/office/drawing/2014/main" id="{7AB645C3-E723-283D-00F5-E0F45848246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267" name="Полилиния 266">
                <a:extLst>
                  <a:ext uri="{FF2B5EF4-FFF2-40B4-BE49-F238E27FC236}">
                    <a16:creationId xmlns:a16="http://schemas.microsoft.com/office/drawing/2014/main" id="{D650B72E-F1DF-34B3-068B-DD0658F85095}"/>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268" name="Полилиния 267">
                <a:extLst>
                  <a:ext uri="{FF2B5EF4-FFF2-40B4-BE49-F238E27FC236}">
                    <a16:creationId xmlns:a16="http://schemas.microsoft.com/office/drawing/2014/main" id="{6799851D-3266-1E37-1812-04586450130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269" name="Полилиния 268">
                <a:extLst>
                  <a:ext uri="{FF2B5EF4-FFF2-40B4-BE49-F238E27FC236}">
                    <a16:creationId xmlns:a16="http://schemas.microsoft.com/office/drawing/2014/main" id="{A3D37D52-36B7-80EB-886C-EBC529F96A0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270" name="Полилиния 269">
                <a:extLst>
                  <a:ext uri="{FF2B5EF4-FFF2-40B4-BE49-F238E27FC236}">
                    <a16:creationId xmlns:a16="http://schemas.microsoft.com/office/drawing/2014/main" id="{34552727-77CE-AE52-2B49-1E200CE98C15}"/>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271" name="Полилиния 270">
                <a:extLst>
                  <a:ext uri="{FF2B5EF4-FFF2-40B4-BE49-F238E27FC236}">
                    <a16:creationId xmlns:a16="http://schemas.microsoft.com/office/drawing/2014/main" id="{DA01140D-53EE-EEE2-A991-35CAA637F14C}"/>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272" name="Полилиния 271">
                <a:extLst>
                  <a:ext uri="{FF2B5EF4-FFF2-40B4-BE49-F238E27FC236}">
                    <a16:creationId xmlns:a16="http://schemas.microsoft.com/office/drawing/2014/main" id="{65F90C39-1A1A-B768-3B25-FA6C8A778B99}"/>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273" name="Полилиния 272">
                <a:extLst>
                  <a:ext uri="{FF2B5EF4-FFF2-40B4-BE49-F238E27FC236}">
                    <a16:creationId xmlns:a16="http://schemas.microsoft.com/office/drawing/2014/main" id="{F873404A-4DC7-A267-42CC-18F6CE289F6F}"/>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74" name="Полилиния 273">
                <a:extLst>
                  <a:ext uri="{FF2B5EF4-FFF2-40B4-BE49-F238E27FC236}">
                    <a16:creationId xmlns:a16="http://schemas.microsoft.com/office/drawing/2014/main" id="{A6EE8711-4489-A1F3-16E6-09773C1CCC44}"/>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75" name="Полилиния 274">
                <a:extLst>
                  <a:ext uri="{FF2B5EF4-FFF2-40B4-BE49-F238E27FC236}">
                    <a16:creationId xmlns:a16="http://schemas.microsoft.com/office/drawing/2014/main" id="{2C3D6B14-02A7-56AA-76DB-75A09727FCE6}"/>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76" name="Полилиния 275">
                <a:extLst>
                  <a:ext uri="{FF2B5EF4-FFF2-40B4-BE49-F238E27FC236}">
                    <a16:creationId xmlns:a16="http://schemas.microsoft.com/office/drawing/2014/main" id="{B0D69955-E3B6-7221-D852-0DECAD12060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77" name="Полилиния 276">
                <a:extLst>
                  <a:ext uri="{FF2B5EF4-FFF2-40B4-BE49-F238E27FC236}">
                    <a16:creationId xmlns:a16="http://schemas.microsoft.com/office/drawing/2014/main" id="{5BE58312-422A-6F5D-1797-9F74ADD902E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78" name="Полилиния 277">
                <a:extLst>
                  <a:ext uri="{FF2B5EF4-FFF2-40B4-BE49-F238E27FC236}">
                    <a16:creationId xmlns:a16="http://schemas.microsoft.com/office/drawing/2014/main" id="{304A3C34-F749-7916-0E1D-DD69AE6A8F2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79" name="Полилиния 278">
                <a:extLst>
                  <a:ext uri="{FF2B5EF4-FFF2-40B4-BE49-F238E27FC236}">
                    <a16:creationId xmlns:a16="http://schemas.microsoft.com/office/drawing/2014/main" id="{B17B04F6-C5BC-679F-96B3-FF98B8247BBB}"/>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80" name="Полилиния 279">
                <a:extLst>
                  <a:ext uri="{FF2B5EF4-FFF2-40B4-BE49-F238E27FC236}">
                    <a16:creationId xmlns:a16="http://schemas.microsoft.com/office/drawing/2014/main" id="{773EE59C-00B9-3CEA-DF52-532775E093A0}"/>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81" name="Полилиния 280">
                <a:extLst>
                  <a:ext uri="{FF2B5EF4-FFF2-40B4-BE49-F238E27FC236}">
                    <a16:creationId xmlns:a16="http://schemas.microsoft.com/office/drawing/2014/main" id="{EB7994CC-1F64-CA54-B602-77A8063F1E9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82" name="Полилиния 281">
                <a:extLst>
                  <a:ext uri="{FF2B5EF4-FFF2-40B4-BE49-F238E27FC236}">
                    <a16:creationId xmlns:a16="http://schemas.microsoft.com/office/drawing/2014/main" id="{64BFD1E6-439A-A781-EE14-B4F945B4BA02}"/>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83" name="Полилиния 282">
                <a:extLst>
                  <a:ext uri="{FF2B5EF4-FFF2-40B4-BE49-F238E27FC236}">
                    <a16:creationId xmlns:a16="http://schemas.microsoft.com/office/drawing/2014/main" id="{A0C29922-A8D3-AFF9-D8ED-FBF4E0F8DD77}"/>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84" name="Полилиния 283">
                <a:extLst>
                  <a:ext uri="{FF2B5EF4-FFF2-40B4-BE49-F238E27FC236}">
                    <a16:creationId xmlns:a16="http://schemas.microsoft.com/office/drawing/2014/main" id="{065B7E40-6B8D-0E26-DFD7-9BC4E16CC68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85" name="Полилиния 284">
                <a:extLst>
                  <a:ext uri="{FF2B5EF4-FFF2-40B4-BE49-F238E27FC236}">
                    <a16:creationId xmlns:a16="http://schemas.microsoft.com/office/drawing/2014/main" id="{D193D286-B9A6-5D2C-F9FD-3BB3DDFD0D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86" name="Полилиния 285">
                <a:extLst>
                  <a:ext uri="{FF2B5EF4-FFF2-40B4-BE49-F238E27FC236}">
                    <a16:creationId xmlns:a16="http://schemas.microsoft.com/office/drawing/2014/main" id="{9D492BFF-3565-4E33-C3FC-E210C6014B04}"/>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87" name="Полилиния 286">
                <a:extLst>
                  <a:ext uri="{FF2B5EF4-FFF2-40B4-BE49-F238E27FC236}">
                    <a16:creationId xmlns:a16="http://schemas.microsoft.com/office/drawing/2014/main" id="{77EB73AC-887F-C838-62DF-20898133036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88" name="Полилиния 287">
                <a:extLst>
                  <a:ext uri="{FF2B5EF4-FFF2-40B4-BE49-F238E27FC236}">
                    <a16:creationId xmlns:a16="http://schemas.microsoft.com/office/drawing/2014/main" id="{A77869BC-9920-0AC8-C6DF-A35A9961BD98}"/>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89" name="Полилиния 288">
                <a:extLst>
                  <a:ext uri="{FF2B5EF4-FFF2-40B4-BE49-F238E27FC236}">
                    <a16:creationId xmlns:a16="http://schemas.microsoft.com/office/drawing/2014/main" id="{DABE3CC8-448C-3707-6B5D-53427FE3C58B}"/>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90" name="Полилиния 289">
                <a:extLst>
                  <a:ext uri="{FF2B5EF4-FFF2-40B4-BE49-F238E27FC236}">
                    <a16:creationId xmlns:a16="http://schemas.microsoft.com/office/drawing/2014/main" id="{24F1E564-7378-8D60-483B-C5CD86C8BA75}"/>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91" name="Полилиния 290">
                <a:extLst>
                  <a:ext uri="{FF2B5EF4-FFF2-40B4-BE49-F238E27FC236}">
                    <a16:creationId xmlns:a16="http://schemas.microsoft.com/office/drawing/2014/main" id="{26DDD8DA-F3CF-01D8-41AA-12E9B94003EB}"/>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92" name="Полилиния 291">
                <a:extLst>
                  <a:ext uri="{FF2B5EF4-FFF2-40B4-BE49-F238E27FC236}">
                    <a16:creationId xmlns:a16="http://schemas.microsoft.com/office/drawing/2014/main" id="{D69A029A-E9D5-857E-41CE-648329473573}"/>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93" name="Полилиния 292">
                <a:extLst>
                  <a:ext uri="{FF2B5EF4-FFF2-40B4-BE49-F238E27FC236}">
                    <a16:creationId xmlns:a16="http://schemas.microsoft.com/office/drawing/2014/main" id="{F1C893B3-801E-47F1-167B-5A3F8454156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94" name="Полилиния 293">
                <a:extLst>
                  <a:ext uri="{FF2B5EF4-FFF2-40B4-BE49-F238E27FC236}">
                    <a16:creationId xmlns:a16="http://schemas.microsoft.com/office/drawing/2014/main" id="{1D232991-0710-C8E5-7D45-9F7911CB1F36}"/>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95" name="Полилиния 294">
                <a:extLst>
                  <a:ext uri="{FF2B5EF4-FFF2-40B4-BE49-F238E27FC236}">
                    <a16:creationId xmlns:a16="http://schemas.microsoft.com/office/drawing/2014/main" id="{DF9B34A6-1C89-3B16-E034-11405011989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96" name="Полилиния 295">
                <a:extLst>
                  <a:ext uri="{FF2B5EF4-FFF2-40B4-BE49-F238E27FC236}">
                    <a16:creationId xmlns:a16="http://schemas.microsoft.com/office/drawing/2014/main" id="{856191A2-CE7E-1D12-83BF-57F4F80626B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97" name="Полилиния 296">
                <a:extLst>
                  <a:ext uri="{FF2B5EF4-FFF2-40B4-BE49-F238E27FC236}">
                    <a16:creationId xmlns:a16="http://schemas.microsoft.com/office/drawing/2014/main" id="{8525F4DD-F70B-95C8-B975-39F9DA6C27F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98" name="Полилиния 297">
                <a:extLst>
                  <a:ext uri="{FF2B5EF4-FFF2-40B4-BE49-F238E27FC236}">
                    <a16:creationId xmlns:a16="http://schemas.microsoft.com/office/drawing/2014/main" id="{8BF48314-CA12-7FE5-5E4A-8015D842F37E}"/>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99" name="Полилиния 298">
                <a:extLst>
                  <a:ext uri="{FF2B5EF4-FFF2-40B4-BE49-F238E27FC236}">
                    <a16:creationId xmlns:a16="http://schemas.microsoft.com/office/drawing/2014/main" id="{B666F584-307F-2842-3E3D-1BD8ACA64F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300" name="Полилиния 299">
                <a:extLst>
                  <a:ext uri="{FF2B5EF4-FFF2-40B4-BE49-F238E27FC236}">
                    <a16:creationId xmlns:a16="http://schemas.microsoft.com/office/drawing/2014/main" id="{DB03BC0C-0AB8-2EFA-4D7E-17141E855754}"/>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301" name="Полилиния 300">
                <a:extLst>
                  <a:ext uri="{FF2B5EF4-FFF2-40B4-BE49-F238E27FC236}">
                    <a16:creationId xmlns:a16="http://schemas.microsoft.com/office/drawing/2014/main" id="{72C85E3A-E17D-4438-2BAF-21B791561EE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302" name="Полилиния 301">
                <a:extLst>
                  <a:ext uri="{FF2B5EF4-FFF2-40B4-BE49-F238E27FC236}">
                    <a16:creationId xmlns:a16="http://schemas.microsoft.com/office/drawing/2014/main" id="{000DE412-F179-B2E4-5896-B0DEF8B0EA55}"/>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303" name="Полилиния 302">
                <a:extLst>
                  <a:ext uri="{FF2B5EF4-FFF2-40B4-BE49-F238E27FC236}">
                    <a16:creationId xmlns:a16="http://schemas.microsoft.com/office/drawing/2014/main" id="{CA6A0DCA-2846-4539-5EA5-5FD2D00E19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304" name="Полилиния 303">
                <a:extLst>
                  <a:ext uri="{FF2B5EF4-FFF2-40B4-BE49-F238E27FC236}">
                    <a16:creationId xmlns:a16="http://schemas.microsoft.com/office/drawing/2014/main" id="{B54580DB-80B1-86B3-0B0E-5F5C1FCEFBB2}"/>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305" name="Полилиния 304">
                <a:extLst>
                  <a:ext uri="{FF2B5EF4-FFF2-40B4-BE49-F238E27FC236}">
                    <a16:creationId xmlns:a16="http://schemas.microsoft.com/office/drawing/2014/main" id="{6A83D536-4689-276D-5C89-8ED1EBF2090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306" name="Полилиния 305">
                <a:extLst>
                  <a:ext uri="{FF2B5EF4-FFF2-40B4-BE49-F238E27FC236}">
                    <a16:creationId xmlns:a16="http://schemas.microsoft.com/office/drawing/2014/main" id="{D53D7162-8C49-40DC-6CB3-63A13414DF5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307" name="Полилиния 306">
                <a:extLst>
                  <a:ext uri="{FF2B5EF4-FFF2-40B4-BE49-F238E27FC236}">
                    <a16:creationId xmlns:a16="http://schemas.microsoft.com/office/drawing/2014/main" id="{C21E0EF2-63B8-DF49-237F-F7D45F2890B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314" name="Заголовок 1">
            <a:extLst>
              <a:ext uri="{FF2B5EF4-FFF2-40B4-BE49-F238E27FC236}">
                <a16:creationId xmlns:a16="http://schemas.microsoft.com/office/drawing/2014/main" id="{83E94931-EBB3-A85D-F84C-6C2B0AAAD242}"/>
              </a:ext>
            </a:extLst>
          </p:cNvPr>
          <p:cNvSpPr>
            <a:spLocks noGrp="1"/>
          </p:cNvSpPr>
          <p:nvPr>
            <p:ph type="title" hasCustomPrompt="1"/>
          </p:nvPr>
        </p:nvSpPr>
        <p:spPr>
          <a:xfrm>
            <a:off x="5268919"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p:ph type="body" sz="quarter" idx="14"/>
          </p:nvPr>
        </p:nvSpPr>
        <p:spPr>
          <a:xfrm>
            <a:off x="5294313"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p:ph type="body" sz="quarter" idx="15"/>
          </p:nvPr>
        </p:nvSpPr>
        <p:spPr>
          <a:xfrm>
            <a:off x="5294313"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p:ph type="body" sz="quarter" idx="16" hasCustomPrompt="1"/>
          </p:nvPr>
        </p:nvSpPr>
        <p:spPr>
          <a:xfrm>
            <a:off x="5294313"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p:ph type="body" sz="quarter" idx="17" hasCustomPrompt="1"/>
          </p:nvPr>
        </p:nvSpPr>
        <p:spPr>
          <a:xfrm>
            <a:off x="8650673"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p:ph type="body" sz="quarter" idx="18"/>
          </p:nvPr>
        </p:nvSpPr>
        <p:spPr>
          <a:xfrm>
            <a:off x="5294313"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2879706041"/>
      </p:ext>
    </p:extLst>
  </p:cSld>
  <p:clrMapOvr>
    <a:masterClrMapping/>
  </p:clrMapOvr>
  <p:extLst>
    <p:ext uri="{DCECCB84-F9BA-43D5-87BE-67443E8EF086}">
      <p15:sldGuideLst xmlns:p15="http://schemas.microsoft.com/office/powerpoint/2012/main">
        <p15:guide id="1" orient="horz" pos="2160">
          <p15:clr>
            <a:srgbClr val="FBAE40"/>
          </p15:clr>
        </p15:guide>
        <p15:guide id="2" pos="3341">
          <p15:clr>
            <a:srgbClr val="FBAE40"/>
          </p15:clr>
        </p15:guide>
        <p15:guide id="3" pos="7265">
          <p15:clr>
            <a:srgbClr val="FBAE40"/>
          </p15:clr>
        </p15:guide>
        <p15:guide id="4" pos="1084">
          <p15:clr>
            <a:srgbClr val="FBAE40"/>
          </p15:clr>
        </p15:guide>
        <p15:guide id="5" orient="horz" pos="210">
          <p15:clr>
            <a:srgbClr val="FBAE40"/>
          </p15:clr>
        </p15:guide>
        <p15:guide id="6" orient="horz" pos="4065">
          <p15:clr>
            <a:srgbClr val="FBAE40"/>
          </p15:clr>
        </p15:guide>
        <p15:guide id="7" pos="3000">
          <p15:clr>
            <a:srgbClr val="FBAE40"/>
          </p15:clr>
        </p15:guide>
        <p15:guide id="8" pos="533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Макет_3">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grpSp>
        <p:nvGrpSpPr>
          <p:cNvPr id="236" name="Группа 235">
            <a:extLst>
              <a:ext uri="{FF2B5EF4-FFF2-40B4-BE49-F238E27FC236}">
                <a16:creationId xmlns:a16="http://schemas.microsoft.com/office/drawing/2014/main" id="{E9E79A17-B171-1154-23E1-627CEE3F9C39}"/>
              </a:ext>
            </a:extLst>
          </p:cNvPr>
          <p:cNvGrpSpPr/>
          <p:nvPr userDrawn="1"/>
        </p:nvGrpSpPr>
        <p:grpSpPr>
          <a:xfrm>
            <a:off x="0" y="0"/>
            <a:ext cx="1060744" cy="6858000"/>
            <a:chOff x="0" y="3175"/>
            <a:chExt cx="1060744" cy="6858000"/>
          </a:xfrm>
        </p:grpSpPr>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239" name="Группа 238">
              <a:extLst>
                <a:ext uri="{FF2B5EF4-FFF2-40B4-BE49-F238E27FC236}">
                  <a16:creationId xmlns:a16="http://schemas.microsoft.com/office/drawing/2014/main" id="{F7726296-C1BD-F20B-52E5-4824366CA4C6}"/>
                </a:ext>
              </a:extLst>
            </p:cNvPr>
            <p:cNvGrpSpPr/>
            <p:nvPr userDrawn="1"/>
          </p:nvGrpSpPr>
          <p:grpSpPr>
            <a:xfrm rot="16200000">
              <a:off x="-34700" y="5634324"/>
              <a:ext cx="1130146" cy="506607"/>
              <a:chOff x="7539859" y="607333"/>
              <a:chExt cx="3544550" cy="1588892"/>
            </a:xfrm>
          </p:grpSpPr>
          <p:sp>
            <p:nvSpPr>
              <p:cNvPr id="240" name="Полилиния 239">
                <a:extLst>
                  <a:ext uri="{FF2B5EF4-FFF2-40B4-BE49-F238E27FC236}">
                    <a16:creationId xmlns:a16="http://schemas.microsoft.com/office/drawing/2014/main" id="{5F50D1A9-AD4C-E3A1-6C02-E775AEE6EA4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241" name="Полилиния 240">
                <a:extLst>
                  <a:ext uri="{FF2B5EF4-FFF2-40B4-BE49-F238E27FC236}">
                    <a16:creationId xmlns:a16="http://schemas.microsoft.com/office/drawing/2014/main" id="{D65493B3-0ADB-A8BB-3E99-D2165D53DDA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242" name="Полилиния 241">
                <a:extLst>
                  <a:ext uri="{FF2B5EF4-FFF2-40B4-BE49-F238E27FC236}">
                    <a16:creationId xmlns:a16="http://schemas.microsoft.com/office/drawing/2014/main" id="{0B26F54E-C006-83F0-840E-BA5976E23D9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243" name="Полилиния 242">
                <a:extLst>
                  <a:ext uri="{FF2B5EF4-FFF2-40B4-BE49-F238E27FC236}">
                    <a16:creationId xmlns:a16="http://schemas.microsoft.com/office/drawing/2014/main" id="{343B792C-CAAE-F924-302E-B7DE846F6ED5}"/>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244" name="Полилиния 243">
                <a:extLst>
                  <a:ext uri="{FF2B5EF4-FFF2-40B4-BE49-F238E27FC236}">
                    <a16:creationId xmlns:a16="http://schemas.microsoft.com/office/drawing/2014/main" id="{09568417-6F28-0226-4BEB-985181EF135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245" name="Полилиния 244">
                <a:extLst>
                  <a:ext uri="{FF2B5EF4-FFF2-40B4-BE49-F238E27FC236}">
                    <a16:creationId xmlns:a16="http://schemas.microsoft.com/office/drawing/2014/main" id="{711198F7-FCAE-3667-17AA-F989E8F864C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246" name="Полилиния 245">
                <a:extLst>
                  <a:ext uri="{FF2B5EF4-FFF2-40B4-BE49-F238E27FC236}">
                    <a16:creationId xmlns:a16="http://schemas.microsoft.com/office/drawing/2014/main" id="{3BE06F69-829E-E084-9F68-F9A74F3FF83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247" name="Полилиния 246">
                <a:extLst>
                  <a:ext uri="{FF2B5EF4-FFF2-40B4-BE49-F238E27FC236}">
                    <a16:creationId xmlns:a16="http://schemas.microsoft.com/office/drawing/2014/main" id="{F1167754-3EA7-C6BF-8669-9DF6F702CF0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248" name="Полилиния 247">
                <a:extLst>
                  <a:ext uri="{FF2B5EF4-FFF2-40B4-BE49-F238E27FC236}">
                    <a16:creationId xmlns:a16="http://schemas.microsoft.com/office/drawing/2014/main" id="{6DCF62D1-4979-078E-9F36-1B6E9DB09E4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249" name="Полилиния 248">
                <a:extLst>
                  <a:ext uri="{FF2B5EF4-FFF2-40B4-BE49-F238E27FC236}">
                    <a16:creationId xmlns:a16="http://schemas.microsoft.com/office/drawing/2014/main" id="{AE76D0A9-AFA5-EBFA-6AF7-3AAE6D84D87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50" name="Полилиния 249">
                <a:extLst>
                  <a:ext uri="{FF2B5EF4-FFF2-40B4-BE49-F238E27FC236}">
                    <a16:creationId xmlns:a16="http://schemas.microsoft.com/office/drawing/2014/main" id="{B3336C97-C8DA-386D-3E0B-290DCAC2D022}"/>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51" name="Полилиния 250">
                <a:extLst>
                  <a:ext uri="{FF2B5EF4-FFF2-40B4-BE49-F238E27FC236}">
                    <a16:creationId xmlns:a16="http://schemas.microsoft.com/office/drawing/2014/main" id="{4051FA8A-268A-DB7C-4C98-DCCE16032635}"/>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52" name="Полилиния 251">
                <a:extLst>
                  <a:ext uri="{FF2B5EF4-FFF2-40B4-BE49-F238E27FC236}">
                    <a16:creationId xmlns:a16="http://schemas.microsoft.com/office/drawing/2014/main" id="{F9334307-3DCB-EDC3-7766-DA551D8C3C5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53" name="Полилиния 252">
                <a:extLst>
                  <a:ext uri="{FF2B5EF4-FFF2-40B4-BE49-F238E27FC236}">
                    <a16:creationId xmlns:a16="http://schemas.microsoft.com/office/drawing/2014/main" id="{5DAD79B1-2212-8339-B709-7EB212B8A3A4}"/>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54" name="Полилиния 253">
                <a:extLst>
                  <a:ext uri="{FF2B5EF4-FFF2-40B4-BE49-F238E27FC236}">
                    <a16:creationId xmlns:a16="http://schemas.microsoft.com/office/drawing/2014/main" id="{975D99D5-C4E0-9283-55AB-77875700DEA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55" name="Полилиния 254">
                <a:extLst>
                  <a:ext uri="{FF2B5EF4-FFF2-40B4-BE49-F238E27FC236}">
                    <a16:creationId xmlns:a16="http://schemas.microsoft.com/office/drawing/2014/main" id="{7BEE9DD9-117A-B800-40D6-5B7A1655D4B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6" name="Полилиния 255">
                <a:extLst>
                  <a:ext uri="{FF2B5EF4-FFF2-40B4-BE49-F238E27FC236}">
                    <a16:creationId xmlns:a16="http://schemas.microsoft.com/office/drawing/2014/main" id="{7031CBF5-78B0-D6AB-2A24-B63881816224}"/>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57" name="Полилиния 256">
                <a:extLst>
                  <a:ext uri="{FF2B5EF4-FFF2-40B4-BE49-F238E27FC236}">
                    <a16:creationId xmlns:a16="http://schemas.microsoft.com/office/drawing/2014/main" id="{D70EBFD1-B9FD-9377-5782-44D6E012D08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8" name="Полилиния 257">
                <a:extLst>
                  <a:ext uri="{FF2B5EF4-FFF2-40B4-BE49-F238E27FC236}">
                    <a16:creationId xmlns:a16="http://schemas.microsoft.com/office/drawing/2014/main" id="{BCD98DDC-272B-6B50-B86F-E2B8FEDDFB31}"/>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59" name="Полилиния 258">
                <a:extLst>
                  <a:ext uri="{FF2B5EF4-FFF2-40B4-BE49-F238E27FC236}">
                    <a16:creationId xmlns:a16="http://schemas.microsoft.com/office/drawing/2014/main" id="{8366312B-272B-E3D7-F356-09611A3A51C8}"/>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60" name="Полилиния 259">
                <a:extLst>
                  <a:ext uri="{FF2B5EF4-FFF2-40B4-BE49-F238E27FC236}">
                    <a16:creationId xmlns:a16="http://schemas.microsoft.com/office/drawing/2014/main" id="{D1AC3A65-9915-0312-F885-B18A70D3031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61" name="Полилиния 260">
                <a:extLst>
                  <a:ext uri="{FF2B5EF4-FFF2-40B4-BE49-F238E27FC236}">
                    <a16:creationId xmlns:a16="http://schemas.microsoft.com/office/drawing/2014/main" id="{2A10FA42-5405-1E41-65B1-562E0B1FCAF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62" name="Полилиния 261">
                <a:extLst>
                  <a:ext uri="{FF2B5EF4-FFF2-40B4-BE49-F238E27FC236}">
                    <a16:creationId xmlns:a16="http://schemas.microsoft.com/office/drawing/2014/main" id="{8A1E04B3-E873-B73D-4406-9CD6E3B0C6E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263" name="Полилиния 262">
                <a:extLst>
                  <a:ext uri="{FF2B5EF4-FFF2-40B4-BE49-F238E27FC236}">
                    <a16:creationId xmlns:a16="http://schemas.microsoft.com/office/drawing/2014/main" id="{3E00E189-08C9-02E9-C78A-D3F924E1AFC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264" name="Полилиния 263">
                <a:extLst>
                  <a:ext uri="{FF2B5EF4-FFF2-40B4-BE49-F238E27FC236}">
                    <a16:creationId xmlns:a16="http://schemas.microsoft.com/office/drawing/2014/main" id="{64B7C150-B35B-617C-299F-2A7F46F16124}"/>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5" name="Полилиния 264">
                <a:extLst>
                  <a:ext uri="{FF2B5EF4-FFF2-40B4-BE49-F238E27FC236}">
                    <a16:creationId xmlns:a16="http://schemas.microsoft.com/office/drawing/2014/main" id="{0D551079-3288-C6BD-E6F4-A50EB9E5D7D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6" name="Полилиния 265">
                <a:extLst>
                  <a:ext uri="{FF2B5EF4-FFF2-40B4-BE49-F238E27FC236}">
                    <a16:creationId xmlns:a16="http://schemas.microsoft.com/office/drawing/2014/main" id="{7AB645C3-E723-283D-00F5-E0F45848246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267" name="Полилиния 266">
                <a:extLst>
                  <a:ext uri="{FF2B5EF4-FFF2-40B4-BE49-F238E27FC236}">
                    <a16:creationId xmlns:a16="http://schemas.microsoft.com/office/drawing/2014/main" id="{D650B72E-F1DF-34B3-068B-DD0658F85095}"/>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268" name="Полилиния 267">
                <a:extLst>
                  <a:ext uri="{FF2B5EF4-FFF2-40B4-BE49-F238E27FC236}">
                    <a16:creationId xmlns:a16="http://schemas.microsoft.com/office/drawing/2014/main" id="{6799851D-3266-1E37-1812-04586450130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269" name="Полилиния 268">
                <a:extLst>
                  <a:ext uri="{FF2B5EF4-FFF2-40B4-BE49-F238E27FC236}">
                    <a16:creationId xmlns:a16="http://schemas.microsoft.com/office/drawing/2014/main" id="{A3D37D52-36B7-80EB-886C-EBC529F96A0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270" name="Полилиния 269">
                <a:extLst>
                  <a:ext uri="{FF2B5EF4-FFF2-40B4-BE49-F238E27FC236}">
                    <a16:creationId xmlns:a16="http://schemas.microsoft.com/office/drawing/2014/main" id="{34552727-77CE-AE52-2B49-1E200CE98C15}"/>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271" name="Полилиния 270">
                <a:extLst>
                  <a:ext uri="{FF2B5EF4-FFF2-40B4-BE49-F238E27FC236}">
                    <a16:creationId xmlns:a16="http://schemas.microsoft.com/office/drawing/2014/main" id="{DA01140D-53EE-EEE2-A991-35CAA637F14C}"/>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272" name="Полилиния 271">
                <a:extLst>
                  <a:ext uri="{FF2B5EF4-FFF2-40B4-BE49-F238E27FC236}">
                    <a16:creationId xmlns:a16="http://schemas.microsoft.com/office/drawing/2014/main" id="{65F90C39-1A1A-B768-3B25-FA6C8A778B99}"/>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273" name="Полилиния 272">
                <a:extLst>
                  <a:ext uri="{FF2B5EF4-FFF2-40B4-BE49-F238E27FC236}">
                    <a16:creationId xmlns:a16="http://schemas.microsoft.com/office/drawing/2014/main" id="{F873404A-4DC7-A267-42CC-18F6CE289F6F}"/>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74" name="Полилиния 273">
                <a:extLst>
                  <a:ext uri="{FF2B5EF4-FFF2-40B4-BE49-F238E27FC236}">
                    <a16:creationId xmlns:a16="http://schemas.microsoft.com/office/drawing/2014/main" id="{A6EE8711-4489-A1F3-16E6-09773C1CCC44}"/>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75" name="Полилиния 274">
                <a:extLst>
                  <a:ext uri="{FF2B5EF4-FFF2-40B4-BE49-F238E27FC236}">
                    <a16:creationId xmlns:a16="http://schemas.microsoft.com/office/drawing/2014/main" id="{2C3D6B14-02A7-56AA-76DB-75A09727FCE6}"/>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76" name="Полилиния 275">
                <a:extLst>
                  <a:ext uri="{FF2B5EF4-FFF2-40B4-BE49-F238E27FC236}">
                    <a16:creationId xmlns:a16="http://schemas.microsoft.com/office/drawing/2014/main" id="{B0D69955-E3B6-7221-D852-0DECAD12060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77" name="Полилиния 276">
                <a:extLst>
                  <a:ext uri="{FF2B5EF4-FFF2-40B4-BE49-F238E27FC236}">
                    <a16:creationId xmlns:a16="http://schemas.microsoft.com/office/drawing/2014/main" id="{5BE58312-422A-6F5D-1797-9F74ADD902E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78" name="Полилиния 277">
                <a:extLst>
                  <a:ext uri="{FF2B5EF4-FFF2-40B4-BE49-F238E27FC236}">
                    <a16:creationId xmlns:a16="http://schemas.microsoft.com/office/drawing/2014/main" id="{304A3C34-F749-7916-0E1D-DD69AE6A8F2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79" name="Полилиния 278">
                <a:extLst>
                  <a:ext uri="{FF2B5EF4-FFF2-40B4-BE49-F238E27FC236}">
                    <a16:creationId xmlns:a16="http://schemas.microsoft.com/office/drawing/2014/main" id="{B17B04F6-C5BC-679F-96B3-FF98B8247BBB}"/>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80" name="Полилиния 279">
                <a:extLst>
                  <a:ext uri="{FF2B5EF4-FFF2-40B4-BE49-F238E27FC236}">
                    <a16:creationId xmlns:a16="http://schemas.microsoft.com/office/drawing/2014/main" id="{773EE59C-00B9-3CEA-DF52-532775E093A0}"/>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81" name="Полилиния 280">
                <a:extLst>
                  <a:ext uri="{FF2B5EF4-FFF2-40B4-BE49-F238E27FC236}">
                    <a16:creationId xmlns:a16="http://schemas.microsoft.com/office/drawing/2014/main" id="{EB7994CC-1F64-CA54-B602-77A8063F1E9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82" name="Полилиния 281">
                <a:extLst>
                  <a:ext uri="{FF2B5EF4-FFF2-40B4-BE49-F238E27FC236}">
                    <a16:creationId xmlns:a16="http://schemas.microsoft.com/office/drawing/2014/main" id="{64BFD1E6-439A-A781-EE14-B4F945B4BA02}"/>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83" name="Полилиния 282">
                <a:extLst>
                  <a:ext uri="{FF2B5EF4-FFF2-40B4-BE49-F238E27FC236}">
                    <a16:creationId xmlns:a16="http://schemas.microsoft.com/office/drawing/2014/main" id="{A0C29922-A8D3-AFF9-D8ED-FBF4E0F8DD77}"/>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84" name="Полилиния 283">
                <a:extLst>
                  <a:ext uri="{FF2B5EF4-FFF2-40B4-BE49-F238E27FC236}">
                    <a16:creationId xmlns:a16="http://schemas.microsoft.com/office/drawing/2014/main" id="{065B7E40-6B8D-0E26-DFD7-9BC4E16CC68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85" name="Полилиния 284">
                <a:extLst>
                  <a:ext uri="{FF2B5EF4-FFF2-40B4-BE49-F238E27FC236}">
                    <a16:creationId xmlns:a16="http://schemas.microsoft.com/office/drawing/2014/main" id="{D193D286-B9A6-5D2C-F9FD-3BB3DDFD0D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86" name="Полилиния 285">
                <a:extLst>
                  <a:ext uri="{FF2B5EF4-FFF2-40B4-BE49-F238E27FC236}">
                    <a16:creationId xmlns:a16="http://schemas.microsoft.com/office/drawing/2014/main" id="{9D492BFF-3565-4E33-C3FC-E210C6014B04}"/>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87" name="Полилиния 286">
                <a:extLst>
                  <a:ext uri="{FF2B5EF4-FFF2-40B4-BE49-F238E27FC236}">
                    <a16:creationId xmlns:a16="http://schemas.microsoft.com/office/drawing/2014/main" id="{77EB73AC-887F-C838-62DF-20898133036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88" name="Полилиния 287">
                <a:extLst>
                  <a:ext uri="{FF2B5EF4-FFF2-40B4-BE49-F238E27FC236}">
                    <a16:creationId xmlns:a16="http://schemas.microsoft.com/office/drawing/2014/main" id="{A77869BC-9920-0AC8-C6DF-A35A9961BD98}"/>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89" name="Полилиния 288">
                <a:extLst>
                  <a:ext uri="{FF2B5EF4-FFF2-40B4-BE49-F238E27FC236}">
                    <a16:creationId xmlns:a16="http://schemas.microsoft.com/office/drawing/2014/main" id="{DABE3CC8-448C-3707-6B5D-53427FE3C58B}"/>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90" name="Полилиния 289">
                <a:extLst>
                  <a:ext uri="{FF2B5EF4-FFF2-40B4-BE49-F238E27FC236}">
                    <a16:creationId xmlns:a16="http://schemas.microsoft.com/office/drawing/2014/main" id="{24F1E564-7378-8D60-483B-C5CD86C8BA75}"/>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91" name="Полилиния 290">
                <a:extLst>
                  <a:ext uri="{FF2B5EF4-FFF2-40B4-BE49-F238E27FC236}">
                    <a16:creationId xmlns:a16="http://schemas.microsoft.com/office/drawing/2014/main" id="{26DDD8DA-F3CF-01D8-41AA-12E9B94003EB}"/>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92" name="Полилиния 291">
                <a:extLst>
                  <a:ext uri="{FF2B5EF4-FFF2-40B4-BE49-F238E27FC236}">
                    <a16:creationId xmlns:a16="http://schemas.microsoft.com/office/drawing/2014/main" id="{D69A029A-E9D5-857E-41CE-648329473573}"/>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93" name="Полилиния 292">
                <a:extLst>
                  <a:ext uri="{FF2B5EF4-FFF2-40B4-BE49-F238E27FC236}">
                    <a16:creationId xmlns:a16="http://schemas.microsoft.com/office/drawing/2014/main" id="{F1C893B3-801E-47F1-167B-5A3F8454156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94" name="Полилиния 293">
                <a:extLst>
                  <a:ext uri="{FF2B5EF4-FFF2-40B4-BE49-F238E27FC236}">
                    <a16:creationId xmlns:a16="http://schemas.microsoft.com/office/drawing/2014/main" id="{1D232991-0710-C8E5-7D45-9F7911CB1F36}"/>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95" name="Полилиния 294">
                <a:extLst>
                  <a:ext uri="{FF2B5EF4-FFF2-40B4-BE49-F238E27FC236}">
                    <a16:creationId xmlns:a16="http://schemas.microsoft.com/office/drawing/2014/main" id="{DF9B34A6-1C89-3B16-E034-11405011989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96" name="Полилиния 295">
                <a:extLst>
                  <a:ext uri="{FF2B5EF4-FFF2-40B4-BE49-F238E27FC236}">
                    <a16:creationId xmlns:a16="http://schemas.microsoft.com/office/drawing/2014/main" id="{856191A2-CE7E-1D12-83BF-57F4F80626B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97" name="Полилиния 296">
                <a:extLst>
                  <a:ext uri="{FF2B5EF4-FFF2-40B4-BE49-F238E27FC236}">
                    <a16:creationId xmlns:a16="http://schemas.microsoft.com/office/drawing/2014/main" id="{8525F4DD-F70B-95C8-B975-39F9DA6C27F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98" name="Полилиния 297">
                <a:extLst>
                  <a:ext uri="{FF2B5EF4-FFF2-40B4-BE49-F238E27FC236}">
                    <a16:creationId xmlns:a16="http://schemas.microsoft.com/office/drawing/2014/main" id="{8BF48314-CA12-7FE5-5E4A-8015D842F37E}"/>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99" name="Полилиния 298">
                <a:extLst>
                  <a:ext uri="{FF2B5EF4-FFF2-40B4-BE49-F238E27FC236}">
                    <a16:creationId xmlns:a16="http://schemas.microsoft.com/office/drawing/2014/main" id="{B666F584-307F-2842-3E3D-1BD8ACA64F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300" name="Полилиния 299">
                <a:extLst>
                  <a:ext uri="{FF2B5EF4-FFF2-40B4-BE49-F238E27FC236}">
                    <a16:creationId xmlns:a16="http://schemas.microsoft.com/office/drawing/2014/main" id="{DB03BC0C-0AB8-2EFA-4D7E-17141E855754}"/>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301" name="Полилиния 300">
                <a:extLst>
                  <a:ext uri="{FF2B5EF4-FFF2-40B4-BE49-F238E27FC236}">
                    <a16:creationId xmlns:a16="http://schemas.microsoft.com/office/drawing/2014/main" id="{72C85E3A-E17D-4438-2BAF-21B791561EE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302" name="Полилиния 301">
                <a:extLst>
                  <a:ext uri="{FF2B5EF4-FFF2-40B4-BE49-F238E27FC236}">
                    <a16:creationId xmlns:a16="http://schemas.microsoft.com/office/drawing/2014/main" id="{000DE412-F179-B2E4-5896-B0DEF8B0EA55}"/>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303" name="Полилиния 302">
                <a:extLst>
                  <a:ext uri="{FF2B5EF4-FFF2-40B4-BE49-F238E27FC236}">
                    <a16:creationId xmlns:a16="http://schemas.microsoft.com/office/drawing/2014/main" id="{CA6A0DCA-2846-4539-5EA5-5FD2D00E19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304" name="Полилиния 303">
                <a:extLst>
                  <a:ext uri="{FF2B5EF4-FFF2-40B4-BE49-F238E27FC236}">
                    <a16:creationId xmlns:a16="http://schemas.microsoft.com/office/drawing/2014/main" id="{B54580DB-80B1-86B3-0B0E-5F5C1FCEFBB2}"/>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305" name="Полилиния 304">
                <a:extLst>
                  <a:ext uri="{FF2B5EF4-FFF2-40B4-BE49-F238E27FC236}">
                    <a16:creationId xmlns:a16="http://schemas.microsoft.com/office/drawing/2014/main" id="{6A83D536-4689-276D-5C89-8ED1EBF2090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306" name="Полилиния 305">
                <a:extLst>
                  <a:ext uri="{FF2B5EF4-FFF2-40B4-BE49-F238E27FC236}">
                    <a16:creationId xmlns:a16="http://schemas.microsoft.com/office/drawing/2014/main" id="{D53D7162-8C49-40DC-6CB3-63A13414DF5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307" name="Полилиния 306">
                <a:extLst>
                  <a:ext uri="{FF2B5EF4-FFF2-40B4-BE49-F238E27FC236}">
                    <a16:creationId xmlns:a16="http://schemas.microsoft.com/office/drawing/2014/main" id="{C21E0EF2-63B8-DF49-237F-F7D45F2890B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314" name="Заголовок 1">
            <a:extLst>
              <a:ext uri="{FF2B5EF4-FFF2-40B4-BE49-F238E27FC236}">
                <a16:creationId xmlns:a16="http://schemas.microsoft.com/office/drawing/2014/main" id="{83E94931-EBB3-A85D-F84C-6C2B0AAAD242}"/>
              </a:ext>
            </a:extLst>
          </p:cNvPr>
          <p:cNvSpPr>
            <a:spLocks noGrp="1"/>
          </p:cNvSpPr>
          <p:nvPr>
            <p:ph type="title" hasCustomPrompt="1"/>
          </p:nvPr>
        </p:nvSpPr>
        <p:spPr>
          <a:xfrm>
            <a:off x="1695456"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p:ph type="body" sz="quarter" idx="14"/>
          </p:nvPr>
        </p:nvSpPr>
        <p:spPr>
          <a:xfrm>
            <a:off x="1720850"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p:ph type="body" sz="quarter" idx="15"/>
          </p:nvPr>
        </p:nvSpPr>
        <p:spPr>
          <a:xfrm>
            <a:off x="1720850"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p:ph type="body" sz="quarter" idx="16" hasCustomPrompt="1"/>
          </p:nvPr>
        </p:nvSpPr>
        <p:spPr>
          <a:xfrm>
            <a:off x="1720850"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p:ph type="body" sz="quarter" idx="17" hasCustomPrompt="1"/>
          </p:nvPr>
        </p:nvSpPr>
        <p:spPr>
          <a:xfrm>
            <a:off x="5077210"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p:ph type="body" sz="quarter" idx="18"/>
          </p:nvPr>
        </p:nvSpPr>
        <p:spPr>
          <a:xfrm>
            <a:off x="1720850"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55858300"/>
      </p:ext>
    </p:extLst>
  </p:cSld>
  <p:clrMapOvr>
    <a:masterClrMapping/>
  </p:clrMapOvr>
  <p:extLst>
    <p:ext uri="{DCECCB84-F9BA-43D5-87BE-67443E8EF086}">
      <p15:sldGuideLst xmlns:p15="http://schemas.microsoft.com/office/powerpoint/2012/main">
        <p15:guide id="1" orient="horz" pos="2160">
          <p15:clr>
            <a:srgbClr val="FBAE40"/>
          </p15:clr>
        </p15:guide>
        <p15:guide id="2" pos="3341">
          <p15:clr>
            <a:srgbClr val="FBAE40"/>
          </p15:clr>
        </p15:guide>
        <p15:guide id="3" pos="7265">
          <p15:clr>
            <a:srgbClr val="FBAE40"/>
          </p15:clr>
        </p15:guide>
        <p15:guide id="4" pos="1084">
          <p15:clr>
            <a:srgbClr val="FBAE40"/>
          </p15:clr>
        </p15:guide>
        <p15:guide id="5" orient="horz" pos="210">
          <p15:clr>
            <a:srgbClr val="FBAE40"/>
          </p15:clr>
        </p15:guide>
        <p15:guide id="6" orient="horz" pos="4065">
          <p15:clr>
            <a:srgbClr val="FBAE40"/>
          </p15:clr>
        </p15:guide>
        <p15:guide id="7" pos="3000">
          <p15:clr>
            <a:srgbClr val="FBAE40"/>
          </p15:clr>
        </p15:guide>
        <p15:guide id="8" pos="53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Макет_4">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1BD99079-EE45-80D9-D6D1-4991B30AB3A5}"/>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53814C3-0BB2-54E7-254E-3DD213CE34FA}"/>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AA42597-7698-F86E-5614-BD2C783184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69BEBB3C-3249-2615-B962-32BB5A84E23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EF5AEF4E-5192-E0B5-BCDA-B8697C9DB8F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84842E4B-7FFB-24B1-A6DA-F7E42F37E718}"/>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57A9750C-4EAA-B83A-A19A-15FAD9788727}"/>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8F33793C-9A4F-9D83-5F30-548879B6E27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6D5D9996-FCD9-CAB7-6F53-A93627CB315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33FC84B1-560C-5F0F-F6BB-926518C85F6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EC64154-DC1C-E5A0-59FB-F648F99A234F}"/>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A41F353-860F-849C-F09C-5A2A88ABFCC9}"/>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B0328730-1F40-26C4-8B14-B56130CFB971}"/>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A7F3B717-A8FA-0B6F-FEA3-1FC03804D4C1}"/>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A0B634B-D010-B745-6034-4F4670EA1B3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D14303A-2B82-3C34-C9CD-5949EA573423}"/>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BF7BA68F-0FAB-21E9-731A-307601A8EB2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7239D033-0915-12FD-D9B2-503FB14587E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A59985F5-F1CE-63D9-BD5B-130E39D06FA5}"/>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661A342-4695-EE95-F65C-B9BAD1EB13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EC356396-6256-1127-51F0-A74FA051D82D}"/>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09ECDF78-A765-2C4D-7E46-5662EB082CE3}"/>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C9347A6-0085-93E2-5D23-E481630ACBB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13D03A1D-AF2C-67A6-CE46-4A5BB341A33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E133E1-F65C-6370-447F-4B7F718F4415}"/>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A950FCE7-ABC8-9D64-03D3-8CEAA9A6FDD8}"/>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A1C590F-48E2-CAEA-1B03-C4D89FA59F07}"/>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839DCE8C-8C7C-E5ED-E9C0-126F3BCD9380}"/>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B892C4D-CF1C-1E15-EBF3-BF1DCDAD7B3E}"/>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8E3DC26F-FB67-1C52-6C69-A84BEC27321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60B85931-56C0-CC4D-9D4E-73022E8F847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72C80A7E-8950-00D6-AC24-A3F89293FC8B}"/>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712BB362-F092-45D3-423B-9692CA236A1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19575DF-4F7A-9F69-04EB-7E597229B6B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70BF9943-AD87-8D22-9FD0-8D6FC8C0A7C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5792D30-0586-E634-D7A9-1EE6D5943E49}"/>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5312C7C3-9714-57DD-8258-FC2925044F7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186A1E7E-2209-AF97-B367-0C405B67F40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25C836-982E-3D90-09CD-A66A56FBD2B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6A1327EE-1DB3-A942-64D4-8178A771058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61E78BC-E642-328C-343B-57F2EC4BE58E}"/>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8F725D5-E5F8-1CAA-5BDA-6CB94D339D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E4D674B2-DE17-9891-560D-5EA68407317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6B1F28D5-0F24-F709-A35C-FE5333E6BC0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DAD242CA-8CAA-E33A-6133-D8894304302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A78DBC42-A686-E862-B323-43DB2737E4E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061B008A-D179-1519-917E-C903B0CD8AE9}"/>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05A358B1-4DB8-D4B0-FE82-AFE37E5F55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7E078E6-4932-019A-7EF4-32254E369F19}"/>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B242DE1-9FD6-B033-BD96-EF2EEA414390}"/>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95FC143E-16C6-A6A9-99F6-A4D28C08B55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BEB7A0B-BB86-FA93-117C-FA4C5F812B85}"/>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EE79ECCB-84E7-9573-C575-139EE52BE88B}"/>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014413C-ECC3-3F56-CB0B-573C050EC89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954AF5D4-E0AB-2454-0F92-0E58D19FFFA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A48DEC5C-DEE5-BDE1-9332-18E220F7D26D}"/>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AED718B-C41F-8F26-5A01-1233B069F72E}"/>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5A7B3EAC-EA5E-AD5A-B498-2985FAD44F2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F8B6260-1056-12C8-597F-7CB3E0BE04D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69C53BF0-9EC5-077E-87A5-1AD591BE6F72}"/>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C85E65DC-9A80-4259-D3F2-97AAC952B1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EA107DB0-9BF0-22FE-505A-B9ADC479162F}"/>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5181FE6C-7A4E-FC20-2FA1-6152E0522BCE}"/>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8A89EE-DBE2-751D-CD27-A49FC9A317E7}"/>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78BC84C-8706-FA70-D325-ACAF05B12EC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18997133-C896-0F26-4DF0-AE7407265CAB}"/>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BE80E99E-B93D-F991-1E25-0139FBF25863}"/>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6F18B0B3-70E1-0EF5-0BB4-EB2B4A752E73}"/>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050F79E2-B5D3-72CE-90A5-32A2A0E533B3}"/>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7F909DBE-F26D-B5AF-DE71-4097FDC9B6FE}"/>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81A267BE-931F-37E6-1F7E-96697622290D}"/>
              </a:ext>
            </a:extLst>
          </p:cNvPr>
          <p:cNvSpPr>
            <a:spLocks noGrp="1"/>
          </p:cNvSpPr>
          <p:nvPr>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98" name="Прямоугольник 97">
            <a:extLst>
              <a:ext uri="{FF2B5EF4-FFF2-40B4-BE49-F238E27FC236}">
                <a16:creationId xmlns:a16="http://schemas.microsoft.com/office/drawing/2014/main" id="{28EC5021-436C-3C0E-DC0B-0EBEFDDD6252}"/>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9" name="Прямоугольник 98">
            <a:extLst>
              <a:ext uri="{FF2B5EF4-FFF2-40B4-BE49-F238E27FC236}">
                <a16:creationId xmlns:a16="http://schemas.microsoft.com/office/drawing/2014/main" id="{16052FE2-C027-5086-3B47-A9AB1B6B80CF}"/>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1" name="Прямоугольник 100">
            <a:extLst>
              <a:ext uri="{FF2B5EF4-FFF2-40B4-BE49-F238E27FC236}">
                <a16:creationId xmlns:a16="http://schemas.microsoft.com/office/drawing/2014/main" id="{8977EFC8-AFBE-2D2A-DA90-71F153DF760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2" name="Прямоугольник 101">
            <a:extLst>
              <a:ext uri="{FF2B5EF4-FFF2-40B4-BE49-F238E27FC236}">
                <a16:creationId xmlns:a16="http://schemas.microsoft.com/office/drawing/2014/main" id="{7FECB34F-2EFB-DA5D-734B-9C989E67928B}"/>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Рисунок 102">
            <a:extLst>
              <a:ext uri="{FF2B5EF4-FFF2-40B4-BE49-F238E27FC236}">
                <a16:creationId xmlns:a16="http://schemas.microsoft.com/office/drawing/2014/main" id="{29B8150B-6419-3232-81FD-FD79940DB218}"/>
              </a:ext>
            </a:extLst>
          </p:cNvPr>
          <p:cNvSpPr>
            <a:spLocks noGrp="1" noChangeAspect="1"/>
          </p:cNvSpPr>
          <p:nvPr>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4" name="Прямоугольник 103">
            <a:extLst>
              <a:ext uri="{FF2B5EF4-FFF2-40B4-BE49-F238E27FC236}">
                <a16:creationId xmlns:a16="http://schemas.microsoft.com/office/drawing/2014/main" id="{27DF88D3-3DC0-BB1C-1F80-0196672FFE6E}"/>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5" name="Прямоугольник 104">
            <a:extLst>
              <a:ext uri="{FF2B5EF4-FFF2-40B4-BE49-F238E27FC236}">
                <a16:creationId xmlns:a16="http://schemas.microsoft.com/office/drawing/2014/main" id="{457DC673-1360-42CD-4194-C7017B622717}"/>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Текст 24">
            <a:extLst>
              <a:ext uri="{FF2B5EF4-FFF2-40B4-BE49-F238E27FC236}">
                <a16:creationId xmlns:a16="http://schemas.microsoft.com/office/drawing/2014/main" id="{6159B658-2E92-5A31-4179-4ACC0CC19D68}"/>
              </a:ext>
            </a:extLst>
          </p:cNvPr>
          <p:cNvSpPr>
            <a:spLocks noGrp="1"/>
          </p:cNvSpPr>
          <p:nvPr>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7" name="Текст 24">
            <a:extLst>
              <a:ext uri="{FF2B5EF4-FFF2-40B4-BE49-F238E27FC236}">
                <a16:creationId xmlns:a16="http://schemas.microsoft.com/office/drawing/2014/main" id="{A797D723-1D78-4F83-5460-AF9CF3262547}"/>
              </a:ext>
            </a:extLst>
          </p:cNvPr>
          <p:cNvSpPr>
            <a:spLocks noGrp="1"/>
          </p:cNvSpPr>
          <p:nvPr>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0" name="Текст 24">
            <a:extLst>
              <a:ext uri="{FF2B5EF4-FFF2-40B4-BE49-F238E27FC236}">
                <a16:creationId xmlns:a16="http://schemas.microsoft.com/office/drawing/2014/main" id="{338D8088-446D-FE41-59DA-9827F8DF0F5F}"/>
              </a:ext>
            </a:extLst>
          </p:cNvPr>
          <p:cNvSpPr>
            <a:spLocks noGrp="1"/>
          </p:cNvSpPr>
          <p:nvPr>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1" name="Текст 24">
            <a:extLst>
              <a:ext uri="{FF2B5EF4-FFF2-40B4-BE49-F238E27FC236}">
                <a16:creationId xmlns:a16="http://schemas.microsoft.com/office/drawing/2014/main" id="{54824AF8-F2E2-00CA-7D76-8A18F9B83F16}"/>
              </a:ext>
            </a:extLst>
          </p:cNvPr>
          <p:cNvSpPr>
            <a:spLocks noGrp="1"/>
          </p:cNvSpPr>
          <p:nvPr>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3" name="Текст 24">
            <a:extLst>
              <a:ext uri="{FF2B5EF4-FFF2-40B4-BE49-F238E27FC236}">
                <a16:creationId xmlns:a16="http://schemas.microsoft.com/office/drawing/2014/main" id="{731AAD6D-F512-EBA9-6EF8-2728B6F00A78}"/>
              </a:ext>
            </a:extLst>
          </p:cNvPr>
          <p:cNvSpPr>
            <a:spLocks noGrp="1"/>
          </p:cNvSpPr>
          <p:nvPr>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4" name="Текст 24">
            <a:extLst>
              <a:ext uri="{FF2B5EF4-FFF2-40B4-BE49-F238E27FC236}">
                <a16:creationId xmlns:a16="http://schemas.microsoft.com/office/drawing/2014/main" id="{D875F80B-3C7F-EE89-2908-430DB3B727C9}"/>
              </a:ext>
            </a:extLst>
          </p:cNvPr>
          <p:cNvSpPr>
            <a:spLocks noGrp="1"/>
          </p:cNvSpPr>
          <p:nvPr>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6" name="Текст 24">
            <a:extLst>
              <a:ext uri="{FF2B5EF4-FFF2-40B4-BE49-F238E27FC236}">
                <a16:creationId xmlns:a16="http://schemas.microsoft.com/office/drawing/2014/main" id="{B9086B43-EBCE-DCA1-06C7-6900DC0CCD49}"/>
              </a:ext>
            </a:extLst>
          </p:cNvPr>
          <p:cNvSpPr>
            <a:spLocks noGrp="1"/>
          </p:cNvSpPr>
          <p:nvPr>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7" name="Текст 24">
            <a:extLst>
              <a:ext uri="{FF2B5EF4-FFF2-40B4-BE49-F238E27FC236}">
                <a16:creationId xmlns:a16="http://schemas.microsoft.com/office/drawing/2014/main" id="{F586BB22-23DB-5127-82AC-62BA21E16665}"/>
              </a:ext>
            </a:extLst>
          </p:cNvPr>
          <p:cNvSpPr>
            <a:spLocks noGrp="1"/>
          </p:cNvSpPr>
          <p:nvPr>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245709526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Макет_5">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1BD99079-EE45-80D9-D6D1-4991B30AB3A5}"/>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53814C3-0BB2-54E7-254E-3DD213CE34FA}"/>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AA42597-7698-F86E-5614-BD2C783184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69BEBB3C-3249-2615-B962-32BB5A84E23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EF5AEF4E-5192-E0B5-BCDA-B8697C9DB8F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84842E4B-7FFB-24B1-A6DA-F7E42F37E718}"/>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57A9750C-4EAA-B83A-A19A-15FAD9788727}"/>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8F33793C-9A4F-9D83-5F30-548879B6E27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6D5D9996-FCD9-CAB7-6F53-A93627CB315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33FC84B1-560C-5F0F-F6BB-926518C85F6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EC64154-DC1C-E5A0-59FB-F648F99A234F}"/>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A41F353-860F-849C-F09C-5A2A88ABFCC9}"/>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B0328730-1F40-26C4-8B14-B56130CFB971}"/>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A7F3B717-A8FA-0B6F-FEA3-1FC03804D4C1}"/>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A0B634B-D010-B745-6034-4F4670EA1B3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D14303A-2B82-3C34-C9CD-5949EA573423}"/>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BF7BA68F-0FAB-21E9-731A-307601A8EB2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7239D033-0915-12FD-D9B2-503FB14587E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A59985F5-F1CE-63D9-BD5B-130E39D06FA5}"/>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661A342-4695-EE95-F65C-B9BAD1EB13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EC356396-6256-1127-51F0-A74FA051D82D}"/>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09ECDF78-A765-2C4D-7E46-5662EB082CE3}"/>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C9347A6-0085-93E2-5D23-E481630ACBB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13D03A1D-AF2C-67A6-CE46-4A5BB341A33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E133E1-F65C-6370-447F-4B7F718F4415}"/>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A950FCE7-ABC8-9D64-03D3-8CEAA9A6FDD8}"/>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A1C590F-48E2-CAEA-1B03-C4D89FA59F07}"/>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839DCE8C-8C7C-E5ED-E9C0-126F3BCD9380}"/>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B892C4D-CF1C-1E15-EBF3-BF1DCDAD7B3E}"/>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8E3DC26F-FB67-1C52-6C69-A84BEC27321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60B85931-56C0-CC4D-9D4E-73022E8F847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72C80A7E-8950-00D6-AC24-A3F89293FC8B}"/>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712BB362-F092-45D3-423B-9692CA236A1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19575DF-4F7A-9F69-04EB-7E597229B6B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70BF9943-AD87-8D22-9FD0-8D6FC8C0A7C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5792D30-0586-E634-D7A9-1EE6D5943E49}"/>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5312C7C3-9714-57DD-8258-FC2925044F7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186A1E7E-2209-AF97-B367-0C405B67F40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25C836-982E-3D90-09CD-A66A56FBD2B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6A1327EE-1DB3-A942-64D4-8178A771058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61E78BC-E642-328C-343B-57F2EC4BE58E}"/>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8F725D5-E5F8-1CAA-5BDA-6CB94D339D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E4D674B2-DE17-9891-560D-5EA68407317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6B1F28D5-0F24-F709-A35C-FE5333E6BC0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DAD242CA-8CAA-E33A-6133-D8894304302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A78DBC42-A686-E862-B323-43DB2737E4E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061B008A-D179-1519-917E-C903B0CD8AE9}"/>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05A358B1-4DB8-D4B0-FE82-AFE37E5F55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7E078E6-4932-019A-7EF4-32254E369F19}"/>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B242DE1-9FD6-B033-BD96-EF2EEA414390}"/>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95FC143E-16C6-A6A9-99F6-A4D28C08B55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BEB7A0B-BB86-FA93-117C-FA4C5F812B85}"/>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EE79ECCB-84E7-9573-C575-139EE52BE88B}"/>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014413C-ECC3-3F56-CB0B-573C050EC89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954AF5D4-E0AB-2454-0F92-0E58D19FFFA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A48DEC5C-DEE5-BDE1-9332-18E220F7D26D}"/>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AED718B-C41F-8F26-5A01-1233B069F72E}"/>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5A7B3EAC-EA5E-AD5A-B498-2985FAD44F2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F8B6260-1056-12C8-597F-7CB3E0BE04D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69C53BF0-9EC5-077E-87A5-1AD591BE6F72}"/>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C85E65DC-9A80-4259-D3F2-97AAC952B1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EA107DB0-9BF0-22FE-505A-B9ADC479162F}"/>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5181FE6C-7A4E-FC20-2FA1-6152E0522BCE}"/>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8A89EE-DBE2-751D-CD27-A49FC9A317E7}"/>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78BC84C-8706-FA70-D325-ACAF05B12EC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18997133-C896-0F26-4DF0-AE7407265CAB}"/>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BE80E99E-B93D-F991-1E25-0139FBF25863}"/>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6F18B0B3-70E1-0EF5-0BB4-EB2B4A752E73}"/>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050F79E2-B5D3-72CE-90A5-32A2A0E533B3}"/>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7F909DBE-F26D-B5AF-DE71-4097FDC9B6FE}"/>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81A267BE-931F-37E6-1F7E-96697622290D}"/>
              </a:ext>
            </a:extLst>
          </p:cNvPr>
          <p:cNvSpPr>
            <a:spLocks noGrp="1"/>
          </p:cNvSpPr>
          <p:nvPr>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p:ph type="pic" sz="quarter" idx="12"/>
          </p:nvPr>
        </p:nvSpPr>
        <p:spPr>
          <a:xfrm>
            <a:off x="2555817"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2038143"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3265663"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p:ph type="pic" sz="quarter" idx="13"/>
          </p:nvPr>
        </p:nvSpPr>
        <p:spPr>
          <a:xfrm>
            <a:off x="585364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p:ph type="pic" sz="quarter" idx="14"/>
          </p:nvPr>
        </p:nvSpPr>
        <p:spPr>
          <a:xfrm>
            <a:off x="9130494"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17" name="Текст 24">
            <a:extLst>
              <a:ext uri="{FF2B5EF4-FFF2-40B4-BE49-F238E27FC236}">
                <a16:creationId xmlns:a16="http://schemas.microsoft.com/office/drawing/2014/main" id="{95F6DE03-F514-1F96-EA77-A9CD265A58E8}"/>
              </a:ext>
            </a:extLst>
          </p:cNvPr>
          <p:cNvSpPr>
            <a:spLocks noGrp="1"/>
          </p:cNvSpPr>
          <p:nvPr>
            <p:ph type="body" sz="quarter" idx="20"/>
          </p:nvPr>
        </p:nvSpPr>
        <p:spPr>
          <a:xfrm>
            <a:off x="2310082"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18" name="Текст 24">
            <a:extLst>
              <a:ext uri="{FF2B5EF4-FFF2-40B4-BE49-F238E27FC236}">
                <a16:creationId xmlns:a16="http://schemas.microsoft.com/office/drawing/2014/main" id="{24097B3C-0A9B-0BF6-5A3F-22AB12510CC6}"/>
              </a:ext>
            </a:extLst>
          </p:cNvPr>
          <p:cNvSpPr>
            <a:spLocks noGrp="1"/>
          </p:cNvSpPr>
          <p:nvPr>
            <p:ph type="body" sz="quarter" idx="21" hasCustomPrompt="1"/>
          </p:nvPr>
        </p:nvSpPr>
        <p:spPr>
          <a:xfrm>
            <a:off x="2312226"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1" name="Прямоугольник 90">
            <a:extLst>
              <a:ext uri="{FF2B5EF4-FFF2-40B4-BE49-F238E27FC236}">
                <a16:creationId xmlns:a16="http://schemas.microsoft.com/office/drawing/2014/main" id="{4A429F58-4277-7F66-A26B-E3F569337801}"/>
              </a:ext>
            </a:extLst>
          </p:cNvPr>
          <p:cNvSpPr/>
          <p:nvPr userDrawn="1"/>
        </p:nvSpPr>
        <p:spPr>
          <a:xfrm>
            <a:off x="5335502"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2" name="Прямоугольник 91">
            <a:extLst>
              <a:ext uri="{FF2B5EF4-FFF2-40B4-BE49-F238E27FC236}">
                <a16:creationId xmlns:a16="http://schemas.microsoft.com/office/drawing/2014/main" id="{20AA6827-2828-91CF-4AB5-B69D116C433E}"/>
              </a:ext>
            </a:extLst>
          </p:cNvPr>
          <p:cNvSpPr/>
          <p:nvPr userDrawn="1"/>
        </p:nvSpPr>
        <p:spPr>
          <a:xfrm rot="5400000" flipH="1">
            <a:off x="6563022"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Текст 24">
            <a:extLst>
              <a:ext uri="{FF2B5EF4-FFF2-40B4-BE49-F238E27FC236}">
                <a16:creationId xmlns:a16="http://schemas.microsoft.com/office/drawing/2014/main" id="{47A932DB-B699-7183-F9AB-AFC60F3F30E0}"/>
              </a:ext>
            </a:extLst>
          </p:cNvPr>
          <p:cNvSpPr>
            <a:spLocks noGrp="1"/>
          </p:cNvSpPr>
          <p:nvPr>
            <p:ph type="body" sz="quarter" idx="22"/>
          </p:nvPr>
        </p:nvSpPr>
        <p:spPr>
          <a:xfrm>
            <a:off x="5607441"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94" name="Текст 24">
            <a:extLst>
              <a:ext uri="{FF2B5EF4-FFF2-40B4-BE49-F238E27FC236}">
                <a16:creationId xmlns:a16="http://schemas.microsoft.com/office/drawing/2014/main" id="{A4AA4913-858D-11A7-2CC3-B1CCB8368CC3}"/>
              </a:ext>
            </a:extLst>
          </p:cNvPr>
          <p:cNvSpPr>
            <a:spLocks noGrp="1"/>
          </p:cNvSpPr>
          <p:nvPr>
            <p:ph type="body" sz="quarter" idx="23" hasCustomPrompt="1"/>
          </p:nvPr>
        </p:nvSpPr>
        <p:spPr>
          <a:xfrm>
            <a:off x="5608514"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5" name="Прямоугольник 94">
            <a:extLst>
              <a:ext uri="{FF2B5EF4-FFF2-40B4-BE49-F238E27FC236}">
                <a16:creationId xmlns:a16="http://schemas.microsoft.com/office/drawing/2014/main" id="{3DB8DCFA-D423-F9B3-41A4-D600EFBD92E5}"/>
              </a:ext>
            </a:extLst>
          </p:cNvPr>
          <p:cNvSpPr/>
          <p:nvPr userDrawn="1"/>
        </p:nvSpPr>
        <p:spPr>
          <a:xfrm>
            <a:off x="8625455" y="3548363"/>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3" name="Прямоугольник 102">
            <a:extLst>
              <a:ext uri="{FF2B5EF4-FFF2-40B4-BE49-F238E27FC236}">
                <a16:creationId xmlns:a16="http://schemas.microsoft.com/office/drawing/2014/main" id="{34433338-CF56-B860-848F-0BCCB1FBE93D}"/>
              </a:ext>
            </a:extLst>
          </p:cNvPr>
          <p:cNvSpPr/>
          <p:nvPr userDrawn="1"/>
        </p:nvSpPr>
        <p:spPr>
          <a:xfrm rot="5400000" flipH="1">
            <a:off x="9852975" y="563871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Текст 24">
            <a:extLst>
              <a:ext uri="{FF2B5EF4-FFF2-40B4-BE49-F238E27FC236}">
                <a16:creationId xmlns:a16="http://schemas.microsoft.com/office/drawing/2014/main" id="{AF56F496-B2D7-D378-E0CB-3F143C5259F8}"/>
              </a:ext>
            </a:extLst>
          </p:cNvPr>
          <p:cNvSpPr>
            <a:spLocks noGrp="1"/>
          </p:cNvSpPr>
          <p:nvPr>
            <p:ph type="body" sz="quarter" idx="24"/>
          </p:nvPr>
        </p:nvSpPr>
        <p:spPr>
          <a:xfrm>
            <a:off x="8897394" y="4198548"/>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5" name="Текст 24">
            <a:extLst>
              <a:ext uri="{FF2B5EF4-FFF2-40B4-BE49-F238E27FC236}">
                <a16:creationId xmlns:a16="http://schemas.microsoft.com/office/drawing/2014/main" id="{0BF18C03-42F7-2349-76E1-FF9D93D53434}"/>
              </a:ext>
            </a:extLst>
          </p:cNvPr>
          <p:cNvSpPr>
            <a:spLocks noGrp="1"/>
          </p:cNvSpPr>
          <p:nvPr>
            <p:ph type="body" sz="quarter" idx="25" hasCustomPrompt="1"/>
          </p:nvPr>
        </p:nvSpPr>
        <p:spPr>
          <a:xfrm>
            <a:off x="8899538" y="3722124"/>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261063420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Макет_6">
    <p:spTree>
      <p:nvGrpSpPr>
        <p:cNvPr id="1" name=""/>
        <p:cNvGrpSpPr/>
        <p:nvPr/>
      </p:nvGrpSpPr>
      <p:grpSpPr>
        <a:xfrm>
          <a:off x="0" y="0"/>
          <a:ext cx="0" cy="0"/>
          <a:chOff x="0" y="0"/>
          <a:chExt cx="0" cy="0"/>
        </a:xfrm>
      </p:grpSpPr>
      <p:pic>
        <p:nvPicPr>
          <p:cNvPr id="118" name="Рисунок 117" descr="Изображение выглядит как небо, внешний, город&#10;&#10;Автоматически созданное описание">
            <a:extLst>
              <a:ext uri="{FF2B5EF4-FFF2-40B4-BE49-F238E27FC236}">
                <a16:creationId xmlns:a16="http://schemas.microsoft.com/office/drawing/2014/main" id="{9E3366D9-DF71-998B-A864-7945D80B39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 t="6492" r="29488" b="16131"/>
          <a:stretch/>
        </p:blipFill>
        <p:spPr>
          <a:xfrm>
            <a:off x="1036008" y="-1270"/>
            <a:ext cx="11183989" cy="6859270"/>
          </a:xfrm>
          <a:prstGeom prst="rect">
            <a:avLst/>
          </a:prstGeom>
        </p:spPr>
      </p:pic>
      <p:sp>
        <p:nvSpPr>
          <p:cNvPr id="96" name="Прямоугольник 95">
            <a:extLst>
              <a:ext uri="{FF2B5EF4-FFF2-40B4-BE49-F238E27FC236}">
                <a16:creationId xmlns:a16="http://schemas.microsoft.com/office/drawing/2014/main" id="{CFF5B896-D2EC-6E60-F4D7-BCF5B6BDEC8F}"/>
              </a:ext>
            </a:extLst>
          </p:cNvPr>
          <p:cNvSpPr/>
          <p:nvPr userDrawn="1"/>
        </p:nvSpPr>
        <p:spPr>
          <a:xfrm>
            <a:off x="1062676" y="-1270"/>
            <a:ext cx="11157321"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3" name="Группа 2">
            <a:extLst>
              <a:ext uri="{FF2B5EF4-FFF2-40B4-BE49-F238E27FC236}">
                <a16:creationId xmlns:a16="http://schemas.microsoft.com/office/drawing/2014/main" id="{241A2245-00FF-3A69-6D00-3B2BBB0336F9}"/>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0DC1438B-ED55-08F0-6C5D-C54BE782DD70}"/>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E54CB439-0EC6-0848-DDC3-6BF944F9216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EA966A6-20C0-AED8-C02D-C39A649D24B8}"/>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0B6D6BF-94DD-62EC-39F0-44CDC1DA64E5}"/>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85B3ACB6-40B2-731E-D11E-33264363A0EB}"/>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AC2BCD18-F2E9-8518-767F-64307ABC877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B150B0F-1E06-C216-335B-5E50C66E174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E88E56BE-C480-8217-7CFB-0CC012A69C82}"/>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607A3D35-48B0-CB3C-18DE-E14160304972}"/>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86D96E30-0CB3-459F-1F31-34BCDFBF9AA7}"/>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7AE2F4C-5AFF-75D5-9836-F306CDEA2C6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49586A06-B13D-94D2-76DA-FF5FB8247DD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CCC3793-78C6-2219-4D36-FF2D37820EA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207360A-3778-0457-EA56-0991C32114D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582A89D-70D5-3247-493F-5E3124EE3697}"/>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B0CE9F32-C536-E291-BF17-5653E9A3C2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734BD301-A401-8775-6F15-FC22DD1FF46A}"/>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3E02C680-11CC-976D-03D1-56C5E1B6F1F9}"/>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D5262A0B-83EE-C967-D2B3-310214C6D1F1}"/>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5E530932-3638-EC60-F88B-D9467EB8AF93}"/>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19DBE82-3423-FE9A-CA40-F5231E92B8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74253D65-285D-EC13-720D-AB87FFAF4BDB}"/>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7D9367C-D67D-BF13-60C4-9D151B6B337A}"/>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67E0D16-79FC-7D2E-CC2B-67BB196C4A0F}"/>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AD624E65-4AD4-B68C-9F13-1476FD3F5F0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A7D1BF-5321-7124-5646-74493F9F1E4E}"/>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19D2C586-D496-C693-6FAE-8B49598624A1}"/>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E1305E5-6D8E-F0B9-53B7-FF2C373C6CB3}"/>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DBDFDC5D-1670-69DF-6908-D6F6DA45A60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8F92111-9091-7D10-E24C-D0F4036443E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95150B6A-704A-E629-52A2-11B7FBD6867F}"/>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5EB73356-89B0-06FD-53A9-E5AF87C6733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6A6059DA-805A-2739-9567-C076A025CC8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37854A7C-92B4-A237-0B7F-2763D8006E7C}"/>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1EB2F84-669D-39E4-6DEF-AB12E44482F6}"/>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DEC23BEE-F43D-4820-AC5D-F473DC246468}"/>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9B82BC8D-3C23-F9CC-59D5-69F721464310}"/>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6A98ECA2-2792-EB59-2331-E3F03D7182DF}"/>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4AB58D-2812-9BCB-BDF4-CEC449FA8F89}"/>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4C5833C-8E4D-1D0C-DBD7-5E5FBA26061C}"/>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72464D-8C6D-59C2-5A45-D69B5ED3A24D}"/>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2ADBF8F-CA32-7066-D3D8-5CC8D8C933A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585C3CD5-79E6-6BD9-F7A1-D4472DAF280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3DBFF0F5-A044-A892-B93A-A891584A2D5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52AF149F-4268-D081-973D-F30B903598F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445BDD7E-65CE-3C02-3436-33FDBE141BA5}"/>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BD19F61-D828-61A9-CA59-4375AE129B88}"/>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2EEA9CB8-F3C6-A4B5-D657-66C01A8C6D1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1044A0-34E8-FDCD-F364-8CE8580E23D6}"/>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79A748F9-0C23-828F-4B1D-8E15C16A237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64724FD-31CC-605A-ABE8-1F25F8E09F2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E6C641C8-FE7D-5C45-A28A-7271252661D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AB7F682-7E01-9F14-B276-E9BC3587BBFC}"/>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5CA52C02-1A8D-F83C-8D56-C930AEC1AD7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18419AA3-EA22-B19C-3CBC-33B1C4941BB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BF150738-09F1-4CDE-7D8B-9033856761C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90E27BD-1097-A8AE-BB4F-2A6599A65686}"/>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95DA5DFA-72B2-3A51-3E80-70F0915BA04C}"/>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2E03B805-7ECB-A139-323D-245FD2C9AF08}"/>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5CEE7882-4F95-3BB4-4F0D-A94BC9F4AC2B}"/>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FAE129FD-A1FD-D3C6-E500-F7D4DAA7087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854B53A6-3074-4258-031A-1FAC32245A2F}"/>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737D3EF5-1D6C-8BD7-E750-1DAA12C27908}"/>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BFEE40AC-E1DE-DB1C-B02C-49F55452FD86}"/>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2D2307B5-0C47-7CD0-F91B-A259EADCCB8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A9935BE5-1DB7-18F7-1BB6-6CB8C040814B}"/>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1E3B631-AB66-B169-6826-7557AF04A122}"/>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D1616317-3AA9-BBA9-AD16-1AC397F6CF8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5FE43562-30A3-FA74-8879-40235BEDB296}"/>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9242EF5-04E0-CC33-478C-81BC9A48ED12}"/>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937A0A-F05A-327D-647D-2D50770846BA}"/>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98" name="Прямоугольник 97">
            <a:extLst>
              <a:ext uri="{FF2B5EF4-FFF2-40B4-BE49-F238E27FC236}">
                <a16:creationId xmlns:a16="http://schemas.microsoft.com/office/drawing/2014/main" id="{170296B5-9B0D-18B7-7C9F-8665A08FB431}"/>
              </a:ext>
            </a:extLst>
          </p:cNvPr>
          <p:cNvSpPr/>
          <p:nvPr userDrawn="1"/>
        </p:nvSpPr>
        <p:spPr>
          <a:xfrm>
            <a:off x="1722438" y="1091565"/>
            <a:ext cx="5839898" cy="468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9" name="Прямоугольник 98">
            <a:extLst>
              <a:ext uri="{FF2B5EF4-FFF2-40B4-BE49-F238E27FC236}">
                <a16:creationId xmlns:a16="http://schemas.microsoft.com/office/drawing/2014/main" id="{81380A6A-C0B5-07FA-0095-FA71FB3AA1F3}"/>
              </a:ext>
            </a:extLst>
          </p:cNvPr>
          <p:cNvSpPr/>
          <p:nvPr userDrawn="1"/>
        </p:nvSpPr>
        <p:spPr>
          <a:xfrm>
            <a:off x="6956855" y="1711411"/>
            <a:ext cx="4576334" cy="34351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рямоугольник 99">
            <a:extLst>
              <a:ext uri="{FF2B5EF4-FFF2-40B4-BE49-F238E27FC236}">
                <a16:creationId xmlns:a16="http://schemas.microsoft.com/office/drawing/2014/main" id="{F0819C8A-A32A-DCAF-6DC0-E27F0620D339}"/>
              </a:ext>
            </a:extLst>
          </p:cNvPr>
          <p:cNvSpPr/>
          <p:nvPr userDrawn="1"/>
        </p:nvSpPr>
        <p:spPr>
          <a:xfrm>
            <a:off x="6820930" y="2452817"/>
            <a:ext cx="284205" cy="1952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Рисунок 106">
            <a:extLst>
              <a:ext uri="{FF2B5EF4-FFF2-40B4-BE49-F238E27FC236}">
                <a16:creationId xmlns:a16="http://schemas.microsoft.com/office/drawing/2014/main" id="{862D787A-F321-898D-AFBF-C994E04BEED7}"/>
              </a:ext>
            </a:extLst>
          </p:cNvPr>
          <p:cNvSpPr>
            <a:spLocks noGrp="1" noChangeAspect="1"/>
          </p:cNvSpPr>
          <p:nvPr>
            <p:ph type="pic" sz="quarter" idx="10"/>
          </p:nvPr>
        </p:nvSpPr>
        <p:spPr>
          <a:xfrm>
            <a:off x="8558997" y="2010157"/>
            <a:ext cx="1429200" cy="1429200"/>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8" name="Текст 24">
            <a:extLst>
              <a:ext uri="{FF2B5EF4-FFF2-40B4-BE49-F238E27FC236}">
                <a16:creationId xmlns:a16="http://schemas.microsoft.com/office/drawing/2014/main" id="{F2F47F17-C72A-20B8-2EC9-EF1ECB542A81}"/>
              </a:ext>
            </a:extLst>
          </p:cNvPr>
          <p:cNvSpPr>
            <a:spLocks noGrp="1"/>
          </p:cNvSpPr>
          <p:nvPr>
            <p:ph type="body" sz="quarter" idx="14"/>
          </p:nvPr>
        </p:nvSpPr>
        <p:spPr>
          <a:xfrm>
            <a:off x="7399737" y="3936831"/>
            <a:ext cx="3835529" cy="991157"/>
          </a:xfrm>
        </p:spPr>
        <p:txBody>
          <a:bodyPr lIns="0" tIns="0" rIns="0" bIns="0" anchor="t" anchorCtr="0">
            <a:normAutofit/>
          </a:bodyPr>
          <a:lstStyle>
            <a:lvl1pPr>
              <a:lnSpc>
                <a:spcPct val="120000"/>
              </a:lnSpc>
              <a:spcBef>
                <a:spcPts val="0"/>
              </a:spcBef>
              <a:defRPr sz="1200">
                <a:solidFill>
                  <a:schemeClr val="bg1"/>
                </a:solidFill>
                <a:latin typeface="+mn-lt"/>
              </a:defRPr>
            </a:lvl1pPr>
          </a:lstStyle>
          <a:p>
            <a:pPr lvl="0"/>
            <a:r>
              <a:rPr lang="ru-RU"/>
              <a:t>Образец текста</a:t>
            </a:r>
          </a:p>
        </p:txBody>
      </p:sp>
      <p:sp>
        <p:nvSpPr>
          <p:cNvPr id="109" name="Заголовок 1">
            <a:extLst>
              <a:ext uri="{FF2B5EF4-FFF2-40B4-BE49-F238E27FC236}">
                <a16:creationId xmlns:a16="http://schemas.microsoft.com/office/drawing/2014/main" id="{9C793C0A-DAFD-9C9A-FB73-C50584656484}"/>
              </a:ext>
            </a:extLst>
          </p:cNvPr>
          <p:cNvSpPr>
            <a:spLocks noGrp="1"/>
          </p:cNvSpPr>
          <p:nvPr>
            <p:ph type="title" hasCustomPrompt="1"/>
          </p:nvPr>
        </p:nvSpPr>
        <p:spPr>
          <a:xfrm>
            <a:off x="2105842" y="1374111"/>
            <a:ext cx="4263208" cy="1062000"/>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113" name="Текст 24">
            <a:extLst>
              <a:ext uri="{FF2B5EF4-FFF2-40B4-BE49-F238E27FC236}">
                <a16:creationId xmlns:a16="http://schemas.microsoft.com/office/drawing/2014/main" id="{D813DA6D-420F-1204-2DBE-CE889D15C18B}"/>
              </a:ext>
            </a:extLst>
          </p:cNvPr>
          <p:cNvSpPr>
            <a:spLocks noGrp="1"/>
          </p:cNvSpPr>
          <p:nvPr>
            <p:ph type="body" sz="quarter" idx="15"/>
          </p:nvPr>
        </p:nvSpPr>
        <p:spPr>
          <a:xfrm>
            <a:off x="2133265" y="2760837"/>
            <a:ext cx="4261661" cy="26218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115" name="Текст 24">
            <a:extLst>
              <a:ext uri="{FF2B5EF4-FFF2-40B4-BE49-F238E27FC236}">
                <a16:creationId xmlns:a16="http://schemas.microsoft.com/office/drawing/2014/main" id="{1D0B2648-93B5-4536-C933-F042ECBE6263}"/>
              </a:ext>
            </a:extLst>
          </p:cNvPr>
          <p:cNvSpPr>
            <a:spLocks noGrp="1"/>
          </p:cNvSpPr>
          <p:nvPr>
            <p:ph type="body" sz="quarter" idx="16"/>
          </p:nvPr>
        </p:nvSpPr>
        <p:spPr>
          <a:xfrm>
            <a:off x="7399737" y="3661422"/>
            <a:ext cx="3835529" cy="228203"/>
          </a:xfrm>
        </p:spPr>
        <p:txBody>
          <a:bodyPr lIns="0" tIns="0" rIns="0" bIns="0" anchor="t" anchorCtr="1">
            <a:normAutofit/>
          </a:bodyPr>
          <a:lstStyle>
            <a:lvl1pPr algn="ctr">
              <a:lnSpc>
                <a:spcPct val="100000"/>
              </a:lnSpc>
              <a:spcBef>
                <a:spcPts val="0"/>
              </a:spcBef>
              <a:defRPr sz="1200">
                <a:solidFill>
                  <a:schemeClr val="bg1"/>
                </a:solidFill>
                <a:latin typeface="+mj-lt"/>
              </a:defRPr>
            </a:lvl1pPr>
          </a:lstStyle>
          <a:p>
            <a:pPr lvl="0"/>
            <a:r>
              <a:rPr lang="ru-RU"/>
              <a:t>Образец текста</a:t>
            </a:r>
          </a:p>
        </p:txBody>
      </p:sp>
    </p:spTree>
    <p:extLst>
      <p:ext uri="{BB962C8B-B14F-4D97-AF65-F5344CB8AC3E}">
        <p14:creationId xmlns:p14="http://schemas.microsoft.com/office/powerpoint/2010/main" val="528385547"/>
      </p:ext>
    </p:extLst>
  </p:cSld>
  <p:clrMapOvr>
    <a:masterClrMapping/>
  </p:clrMapOvr>
  <p:extLst>
    <p:ext uri="{DCECCB84-F9BA-43D5-87BE-67443E8EF086}">
      <p15:sldGuideLst xmlns:p15="http://schemas.microsoft.com/office/powerpoint/2012/main">
        <p15:guide id="1" orient="horz" pos="2160">
          <p15:clr>
            <a:srgbClr val="FBAE40"/>
          </p15:clr>
        </p15:guide>
        <p15:guide id="2" pos="4012">
          <p15:clr>
            <a:srgbClr val="FBAE40"/>
          </p15:clr>
        </p15:guide>
        <p15:guide id="3" pos="7265">
          <p15:clr>
            <a:srgbClr val="FBAE40"/>
          </p15:clr>
        </p15:guide>
        <p15:guide id="4" pos="1084">
          <p15:clr>
            <a:srgbClr val="FBAE40"/>
          </p15:clr>
        </p15:guide>
        <p15:guide id="5" orient="horz" pos="210">
          <p15:clr>
            <a:srgbClr val="FBAE40"/>
          </p15:clr>
        </p15:guide>
        <p15:guide id="6" orient="horz" pos="4065">
          <p15:clr>
            <a:srgbClr val="FBAE40"/>
          </p15:clr>
        </p15:guide>
        <p15:guide id="7" pos="1350">
          <p15:clr>
            <a:srgbClr val="FBAE40"/>
          </p15:clr>
        </p15:guide>
        <p15:guide id="9" pos="41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Макет_7">
    <p:spTree>
      <p:nvGrpSpPr>
        <p:cNvPr id="1" name=""/>
        <p:cNvGrpSpPr/>
        <p:nvPr/>
      </p:nvGrpSpPr>
      <p:grpSpPr>
        <a:xfrm>
          <a:off x="0" y="0"/>
          <a:ext cx="0" cy="0"/>
          <a:chOff x="0" y="0"/>
          <a:chExt cx="0" cy="0"/>
        </a:xfrm>
      </p:grpSpPr>
      <p:sp>
        <p:nvSpPr>
          <p:cNvPr id="89" name="Прямоугольник 88">
            <a:extLst>
              <a:ext uri="{FF2B5EF4-FFF2-40B4-BE49-F238E27FC236}">
                <a16:creationId xmlns:a16="http://schemas.microsoft.com/office/drawing/2014/main" id="{BD173F79-53C6-AA6A-F4FC-231E7A0DF919}"/>
              </a:ext>
            </a:extLst>
          </p:cNvPr>
          <p:cNvSpPr/>
          <p:nvPr userDrawn="1"/>
        </p:nvSpPr>
        <p:spPr>
          <a:xfrm>
            <a:off x="1723079"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nvGrpSpPr>
          <p:cNvPr id="3" name="Группа 2">
            <a:extLst>
              <a:ext uri="{FF2B5EF4-FFF2-40B4-BE49-F238E27FC236}">
                <a16:creationId xmlns:a16="http://schemas.microsoft.com/office/drawing/2014/main" id="{DBAFDB32-8A0F-239F-5CE6-B7678C29CC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60486B3A-95C7-3E39-298A-20F287EF7B03}"/>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CC25B7EE-88B4-C44B-D8E2-861541ECED5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F80BB012-D169-FC1C-DEEF-C18484B0768B}"/>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0816BCB6-B985-69A2-959F-8259B7CF50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32782A4D-7377-9F3F-8857-76CA0F6D17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1992C1A3-59A9-2682-4D60-EA92C9FEB12A}"/>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C9F4AAB8-76D6-6075-6730-52F30144DD2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BD115FFE-46DC-093D-3DA5-641025D930F1}"/>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9B553644-483A-4979-229A-B7801C72C6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2163CC9-8454-AE11-D7B7-761D87E4B52B}"/>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FA76E33E-65C5-E81B-B07E-AC3046894A8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F147CAA-C215-E910-430D-C8C64CC13E8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F5FD354-DB31-51A0-3C1C-E539AA28120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4E31B63B-C7E4-BB27-007F-B10375A08996}"/>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DEEF0C6-D24E-1F87-7C9E-5D988B828C0E}"/>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DB87D420-3574-29D2-692B-1AD06C721A0D}"/>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AA729F66-7E71-C916-6D56-EE2995F9D31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156CF4CC-14A8-C945-0C36-2EA65F8229A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3B5BF977-3D6D-EF55-2A83-90570E2C07D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242DA67F-27AA-ED10-EA5A-CED4AF1AD3B1}"/>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D1FB3AB2-7317-305C-32B2-42D3D6ACF94E}"/>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9D3040BD-BFC3-51AB-2EE5-95C096D98F53}"/>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DE33CD37-5320-5EAC-6F9B-D11F726FC2EE}"/>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406E323E-A59A-546B-862F-6CE358891B4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4C4B1F9-72C1-CBFB-6FB2-7510A4D17E64}"/>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3E03F9E-30CA-4E80-CDF3-E36AE13309FE}"/>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07CBDE2B-11D9-B821-0EC6-911C0330A6F4}"/>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C87459C4-F9F3-8897-FE8A-4EB20F0BCE6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01FF0AD4-1665-9B9E-2761-E2D10FE0AE49}"/>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D6B64D20-8070-9607-97CE-CD5DBBE70F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6FF96D9C-D349-4D7D-DE37-C99175CF415D}"/>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F6C865AA-225A-C8E6-D985-943D0DC2F58D}"/>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15CFB9BD-5D51-BBD4-E635-9D375AB6FB0C}"/>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19077A2D-7422-AF41-28E3-A2BABA70FF52}"/>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2EB21782-BD95-5D80-52B8-2E1C6C7B181A}"/>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B58AF0D6-95C9-C225-1C0A-FBD79FCC8322}"/>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809B586-4C29-6C0E-7E1E-B721DECBF18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48B76F8C-995B-FA16-10FC-94859AD48593}"/>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92C7D555-8D98-D708-AC09-3D6C6E7F8E7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F4F5AA5F-6ED5-43F3-1B63-89C81ECACE62}"/>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8A38246A-B2AD-36CD-73E8-B564E86DA9EF}"/>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5EB8F90-D686-D0A1-E192-3F5EF71B2E06}"/>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7B954BFD-A1F8-CD6F-70BB-5AFD9F9833E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63E0A9D9-3612-2D60-913A-3486926B97EB}"/>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376BA9E5-6FC3-AC04-8B45-2831305959CC}"/>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8B95B8D-4CB8-FE82-0EC0-4E00639E202B}"/>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71586CCA-6BE8-5EDE-983F-4168A9CA08F5}"/>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FA2E832-D908-5B12-F40A-1681ED12284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A8FB576-A847-C366-1598-E1B3685162C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22B50B3A-5A74-9C39-7494-07EAB6A5E7B6}"/>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F681241A-6292-6920-9D9E-6C3F94F08F75}"/>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A78A0DF6-7096-E406-5E3B-1C6A2F2CE59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90E064B1-3180-5DA2-FA53-12F1B6B0492C}"/>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FEF49D35-5E12-A72A-81C8-6DD41BD3E3F8}"/>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AAC1F2C6-B546-5AC7-EE7E-C42CD9289DC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514B20D0-8C76-F855-0860-622B51B2AC9B}"/>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8FEAC2A6-AC7A-B6C5-2E5E-82CA618D895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DE7BAED-F34C-0D3B-2921-756FBF6516F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EFB1E937-1548-AD2D-129A-FCD8F0B34A5E}"/>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E4F65EC-E92E-4C64-C090-D30D99AC138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B49C4BCA-54D5-FB5F-588F-842A82CCB7ED}"/>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89164A40-82F4-9691-67DC-7E707316CAFF}"/>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F1659AFD-F0F6-B631-9CD7-A184F58EC1E3}"/>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EC825954-D2BF-B809-F860-E61511FF063D}"/>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18D6CC72-F3E6-7F0C-4EE7-181F454053EB}"/>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2A038BE8-412F-5C3E-7461-4B4BD4E6D083}"/>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7D567A1C-6522-0001-5DBA-0FC06102A094}"/>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C0DE46C4-9A78-9B3D-C2E1-E87FC1A29D4E}"/>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213614A2-7D69-E78A-1407-BDD546E3594A}"/>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BE5390FD-C1AA-8B85-B5E5-A0E2D3AA9D8E}"/>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AA22F603-4A76-A4F6-D634-56D1812376FB}"/>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6" name="Рисунок 39">
            <a:extLst>
              <a:ext uri="{FF2B5EF4-FFF2-40B4-BE49-F238E27FC236}">
                <a16:creationId xmlns:a16="http://schemas.microsoft.com/office/drawing/2014/main" id="{68DA6C7E-BC94-3C97-C4D7-8CBFB564A100}"/>
              </a:ext>
            </a:extLst>
          </p:cNvPr>
          <p:cNvSpPr>
            <a:spLocks noGrp="1"/>
          </p:cNvSpPr>
          <p:nvPr>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sp>
        <p:nvSpPr>
          <p:cNvPr id="77" name="Заголовок 1">
            <a:extLst>
              <a:ext uri="{FF2B5EF4-FFF2-40B4-BE49-F238E27FC236}">
                <a16:creationId xmlns:a16="http://schemas.microsoft.com/office/drawing/2014/main" id="{E7648C65-7E31-3E8B-1061-8FEBBA1AF8A1}"/>
              </a:ext>
            </a:extLst>
          </p:cNvPr>
          <p:cNvSpPr>
            <a:spLocks noGrp="1"/>
          </p:cNvSpPr>
          <p:nvPr>
            <p:ph type="title" hasCustomPrompt="1"/>
          </p:nvPr>
        </p:nvSpPr>
        <p:spPr>
          <a:xfrm>
            <a:off x="1697044"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8" name="Текст 24">
            <a:extLst>
              <a:ext uri="{FF2B5EF4-FFF2-40B4-BE49-F238E27FC236}">
                <a16:creationId xmlns:a16="http://schemas.microsoft.com/office/drawing/2014/main" id="{D91B5219-F84F-4498-781A-EE13BEC1D1A0}"/>
              </a:ext>
            </a:extLst>
          </p:cNvPr>
          <p:cNvSpPr>
            <a:spLocks noGrp="1"/>
          </p:cNvSpPr>
          <p:nvPr>
            <p:ph type="body" sz="quarter" idx="14"/>
          </p:nvPr>
        </p:nvSpPr>
        <p:spPr>
          <a:xfrm>
            <a:off x="1697044"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E1760BE7-6D27-FF6D-B50E-E7EB88BBFDFE}"/>
              </a:ext>
            </a:extLst>
          </p:cNvPr>
          <p:cNvSpPr>
            <a:spLocks noGrp="1"/>
          </p:cNvSpPr>
          <p:nvPr>
            <p:ph type="body" sz="quarter" idx="15" hasCustomPrompt="1"/>
          </p:nvPr>
        </p:nvSpPr>
        <p:spPr>
          <a:xfrm>
            <a:off x="1697044" y="2763174"/>
            <a:ext cx="6244258" cy="511367"/>
          </a:xfrm>
        </p:spPr>
        <p:txBody>
          <a:bodyPr lIns="0" tIns="0" rIns="0" bIns="0" anchor="t" anchorCtr="0">
            <a:normAutofit/>
          </a:bodyPr>
          <a:lstStyle>
            <a:lvl1pPr>
              <a:lnSpc>
                <a:spcPct val="114000"/>
              </a:lnSpc>
              <a:spcBef>
                <a:spcPts val="0"/>
              </a:spcBef>
              <a:defRPr sz="1400">
                <a:solidFill>
                  <a:schemeClr val="tx1"/>
                </a:solidFill>
                <a:latin typeface="+mn-lt"/>
              </a:defRPr>
            </a:lvl1pPr>
          </a:lstStyle>
          <a:p>
            <a:r>
              <a:rPr lang="ru-RU" dirty="0"/>
              <a:t>Образец</a:t>
            </a:r>
            <a:br>
              <a:rPr lang="ru-RU" dirty="0"/>
            </a:br>
            <a:r>
              <a:rPr lang="ru-RU" dirty="0"/>
              <a:t>текста</a:t>
            </a:r>
          </a:p>
        </p:txBody>
      </p:sp>
      <p:sp>
        <p:nvSpPr>
          <p:cNvPr id="81" name="Текст 24">
            <a:extLst>
              <a:ext uri="{FF2B5EF4-FFF2-40B4-BE49-F238E27FC236}">
                <a16:creationId xmlns:a16="http://schemas.microsoft.com/office/drawing/2014/main" id="{AE606EBC-18F8-943B-ED75-B0F5D4BA9419}"/>
              </a:ext>
            </a:extLst>
          </p:cNvPr>
          <p:cNvSpPr>
            <a:spLocks noGrp="1"/>
          </p:cNvSpPr>
          <p:nvPr>
            <p:ph type="body" sz="quarter" idx="16"/>
          </p:nvPr>
        </p:nvSpPr>
        <p:spPr>
          <a:xfrm>
            <a:off x="1903207"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2" name="Прямоугольник 91">
            <a:extLst>
              <a:ext uri="{FF2B5EF4-FFF2-40B4-BE49-F238E27FC236}">
                <a16:creationId xmlns:a16="http://schemas.microsoft.com/office/drawing/2014/main" id="{E0D86FE1-85EE-E9B1-6982-38DCFD12BF48}"/>
              </a:ext>
            </a:extLst>
          </p:cNvPr>
          <p:cNvSpPr/>
          <p:nvPr userDrawn="1"/>
        </p:nvSpPr>
        <p:spPr>
          <a:xfrm rot="5400000" flipH="1">
            <a:off x="3056535"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рямоугольник 92">
            <a:extLst>
              <a:ext uri="{FF2B5EF4-FFF2-40B4-BE49-F238E27FC236}">
                <a16:creationId xmlns:a16="http://schemas.microsoft.com/office/drawing/2014/main" id="{8BFC3425-C0E6-D6DF-FE89-066BDDFEDBEA}"/>
              </a:ext>
            </a:extLst>
          </p:cNvPr>
          <p:cNvSpPr/>
          <p:nvPr userDrawn="1"/>
        </p:nvSpPr>
        <p:spPr>
          <a:xfrm>
            <a:off x="5128932"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4" name="Текст 24">
            <a:extLst>
              <a:ext uri="{FF2B5EF4-FFF2-40B4-BE49-F238E27FC236}">
                <a16:creationId xmlns:a16="http://schemas.microsoft.com/office/drawing/2014/main" id="{51940EE1-4A01-9939-B2E3-DA58D8E77686}"/>
              </a:ext>
            </a:extLst>
          </p:cNvPr>
          <p:cNvSpPr>
            <a:spLocks noGrp="1"/>
          </p:cNvSpPr>
          <p:nvPr>
            <p:ph type="body" sz="quarter" idx="17"/>
          </p:nvPr>
        </p:nvSpPr>
        <p:spPr>
          <a:xfrm>
            <a:off x="5309060"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5" name="Прямоугольник 94">
            <a:extLst>
              <a:ext uri="{FF2B5EF4-FFF2-40B4-BE49-F238E27FC236}">
                <a16:creationId xmlns:a16="http://schemas.microsoft.com/office/drawing/2014/main" id="{B5089E85-19CA-7382-148B-A796C7328CE3}"/>
              </a:ext>
            </a:extLst>
          </p:cNvPr>
          <p:cNvSpPr/>
          <p:nvPr userDrawn="1"/>
        </p:nvSpPr>
        <p:spPr>
          <a:xfrm rot="5400000" flipH="1">
            <a:off x="6462388"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a:extLst>
              <a:ext uri="{FF2B5EF4-FFF2-40B4-BE49-F238E27FC236}">
                <a16:creationId xmlns:a16="http://schemas.microsoft.com/office/drawing/2014/main" id="{FD926DA3-B3AA-794A-B2FB-EF4580666796}"/>
              </a:ext>
            </a:extLst>
          </p:cNvPr>
          <p:cNvSpPr/>
          <p:nvPr userDrawn="1"/>
        </p:nvSpPr>
        <p:spPr>
          <a:xfrm>
            <a:off x="1723079"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7" name="Текст 24">
            <a:extLst>
              <a:ext uri="{FF2B5EF4-FFF2-40B4-BE49-F238E27FC236}">
                <a16:creationId xmlns:a16="http://schemas.microsoft.com/office/drawing/2014/main" id="{98FC3508-1424-577D-BC96-2855FE8F416F}"/>
              </a:ext>
            </a:extLst>
          </p:cNvPr>
          <p:cNvSpPr>
            <a:spLocks noGrp="1"/>
          </p:cNvSpPr>
          <p:nvPr>
            <p:ph type="body" sz="quarter" idx="18"/>
          </p:nvPr>
        </p:nvSpPr>
        <p:spPr>
          <a:xfrm>
            <a:off x="1903207"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8" name="Прямоугольник 97">
            <a:extLst>
              <a:ext uri="{FF2B5EF4-FFF2-40B4-BE49-F238E27FC236}">
                <a16:creationId xmlns:a16="http://schemas.microsoft.com/office/drawing/2014/main" id="{EDE7640A-4CCC-01DF-B035-A5B0C87689A9}"/>
              </a:ext>
            </a:extLst>
          </p:cNvPr>
          <p:cNvSpPr/>
          <p:nvPr userDrawn="1"/>
        </p:nvSpPr>
        <p:spPr>
          <a:xfrm rot="5400000" flipH="1">
            <a:off x="3056535"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98">
            <a:extLst>
              <a:ext uri="{FF2B5EF4-FFF2-40B4-BE49-F238E27FC236}">
                <a16:creationId xmlns:a16="http://schemas.microsoft.com/office/drawing/2014/main" id="{153A37A6-A02C-19DD-683D-13DE5778CE14}"/>
              </a:ext>
            </a:extLst>
          </p:cNvPr>
          <p:cNvSpPr/>
          <p:nvPr userDrawn="1"/>
        </p:nvSpPr>
        <p:spPr>
          <a:xfrm>
            <a:off x="5128932"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0" name="Текст 24">
            <a:extLst>
              <a:ext uri="{FF2B5EF4-FFF2-40B4-BE49-F238E27FC236}">
                <a16:creationId xmlns:a16="http://schemas.microsoft.com/office/drawing/2014/main" id="{BBED5334-A869-6CC1-145D-03DF0B229D3C}"/>
              </a:ext>
            </a:extLst>
          </p:cNvPr>
          <p:cNvSpPr>
            <a:spLocks noGrp="1"/>
          </p:cNvSpPr>
          <p:nvPr>
            <p:ph type="body" sz="quarter" idx="19"/>
          </p:nvPr>
        </p:nvSpPr>
        <p:spPr>
          <a:xfrm>
            <a:off x="5309060"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101" name="Прямоугольник 100">
            <a:extLst>
              <a:ext uri="{FF2B5EF4-FFF2-40B4-BE49-F238E27FC236}">
                <a16:creationId xmlns:a16="http://schemas.microsoft.com/office/drawing/2014/main" id="{75953F19-0FF4-4CFE-CC14-CD1BEB2598F0}"/>
              </a:ext>
            </a:extLst>
          </p:cNvPr>
          <p:cNvSpPr/>
          <p:nvPr userDrawn="1"/>
        </p:nvSpPr>
        <p:spPr>
          <a:xfrm rot="5400000" flipH="1">
            <a:off x="6462388"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83334207"/>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guide id="7" pos="3004">
          <p15:clr>
            <a:srgbClr val="FBAE40"/>
          </p15:clr>
        </p15:guide>
        <p15:guide id="8" pos="53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Макет_8">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276F398F-FE04-3933-252D-7289D7D71C89}"/>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6BF1B54E-77A0-2F6B-6251-EB79CC9DAA63}"/>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F578E172-520C-EC48-A48B-AE7A0F0DE79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01B2C2E5-7FE0-3AD9-5A07-34903CF7EABB}"/>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C59BA99C-6A48-4FFE-70B3-4EFF274777C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EC15639C-07BF-5EDD-0C40-5FB7D1DE61E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4FEB1BA9-F550-ED8F-BA62-5958076E5C3A}"/>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BDCC902C-A3B3-42C2-FFB2-C58BB863A5EF}"/>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3651E60B-20F7-073A-E479-D29D47E2224F}"/>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B3482D6C-BAFA-DE57-7841-885EE5D85C5C}"/>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701CD42-8696-3698-C860-1A7DA91F30B0}"/>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8846910-B3EC-24F0-EE97-D8C268345200}"/>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77579042-D966-8080-7629-AAFCAEC4B5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6C17D0C6-9EE3-B9B7-A2FD-07402B48AD9A}"/>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DE2B7A14-E43A-8036-6BB6-7864AC675DC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9E18782F-53D5-D0FB-EF91-CC9E2C86B88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537F6408-E366-43DB-55AE-38F11BA8B16D}"/>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0A77C46-C9A7-49A4-DD64-5135E8A3AB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4A7913EA-8A2F-F4D9-0238-C48E5945886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0A2FBA4A-CD56-6590-3201-6830FD223D06}"/>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8C30F06B-22E5-6390-22B2-3A34FEF8283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07B3623-A984-5190-D623-40EEF5A36E6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209BA03B-61C1-D186-1C53-3C7E0D190A59}"/>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12A457F7-9F95-824A-C04D-06377FD7AEF0}"/>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67C83AF-8B30-D445-2A21-DF5AA972DCC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38E4B4C4-097A-FD2F-395F-BF4346604DA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9C1A341C-7857-03D6-9BBA-AE4CDF714ADC}"/>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9EA37A7-DC91-76ED-3C6B-3D33BFD6536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3466BAD2-1FFA-3C8F-2D16-B49D3B8F3D2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FEF7699D-45F1-92FD-1145-168FD7CF9F7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4C64212E-AEB9-E1FE-FAD7-B33B3C23444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C3E8152-E6C6-1765-7C20-B56327D42F79}"/>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A55A497-F370-47FC-0040-233D0DEE495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6F6CA6AF-063F-7719-226A-6ACFAF113DF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45679690-1A9F-975E-A3BB-136B50232E1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59763C6-8462-7D7B-A9E0-0567B817641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A8B4C088-A335-81DF-B016-549B58BB732E}"/>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44D752A3-F226-514C-3232-A5D0CCF8EEBE}"/>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9D011BA8-930F-9F72-E6D9-4B87917F04D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81A4D66F-04BB-3CDA-C287-10759BBF5EDC}"/>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666D5909-6585-AB07-58C4-62D775B3DD71}"/>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38D40272-E94C-EE23-F3B5-609BA9188826}"/>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93C8B27-21A8-83D9-A52C-166522D9077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05EDAB08-0953-5506-A666-AA3FBEDC915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37858294-56BF-BBB6-23FE-9E3679A4F8BE}"/>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35AFE5BF-8575-84DD-9DC9-12DF84B6C75E}"/>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7A0BE8C3-AFA6-C4F7-0C05-8E99413C4D20}"/>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5A988455-FFA3-AD84-9F30-09D0CEECBF4A}"/>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333FAD3-84CD-4DDE-23C2-22D7D618E49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5EFDE8BD-180C-8390-6BE0-CCB134D6CD73}"/>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3057A58A-B182-D5C8-AAC8-9F64EBC5FE25}"/>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EB92E10E-E6FD-51F6-5D9D-25633CE60652}"/>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39BF68B7-CF38-71C3-1A22-93C65491971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5C100564-EAED-3D54-BBAE-DCEBF3917389}"/>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7EED054B-5005-3F93-FE24-64EE030C17DA}"/>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DA92B77-72E5-99A1-16DE-D5D67BC83246}"/>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F3F3BA6F-AC5F-43E1-FFE3-7935F1751AC1}"/>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1779BBF2-5208-D85E-E057-B5E1F0266B3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AC385413-4E3B-C8B3-1594-F0F9F64C917F}"/>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C7F4735A-3A77-29E7-FF26-C20D57214722}"/>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0AE12C84-55FC-DE75-9B4E-1A933BC89ED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027622B9-F0C2-76FA-9811-AD97806BD30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7DAE5E49-0BF5-4014-EBF8-B055C9B3C9F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8B8AEDED-D5DE-1FAB-7E54-8D4D008AD99C}"/>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14756D3D-145A-3409-A462-1DD63784046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549B0FA3-E965-0993-67D6-6756C0F7F4EE}"/>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46AD37F-AB2A-C663-AADB-7B7D1B13159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6ECE5358-CEAA-18F2-0A4D-7CBB96C2EDBF}"/>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BDEBE25-5C4F-9717-D959-5CF77C61F83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C06D2037-A603-F6D3-FCFC-33C9D8F80564}"/>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917EF75C-EE28-89FE-E562-DFC07EBD9FB8}"/>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28B4F664-1852-1745-48F9-88BEF9288DE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87" name="Заголовок 1">
            <a:extLst>
              <a:ext uri="{FF2B5EF4-FFF2-40B4-BE49-F238E27FC236}">
                <a16:creationId xmlns:a16="http://schemas.microsoft.com/office/drawing/2014/main" id="{625D6996-ABE0-2283-5153-08B864AA4B9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88" name="Текст 24">
            <a:extLst>
              <a:ext uri="{FF2B5EF4-FFF2-40B4-BE49-F238E27FC236}">
                <a16:creationId xmlns:a16="http://schemas.microsoft.com/office/drawing/2014/main" id="{64F747F8-A6EA-E19C-1F4E-2D4D20CED716}"/>
              </a:ext>
            </a:extLst>
          </p:cNvPr>
          <p:cNvSpPr>
            <a:spLocks noGrp="1"/>
          </p:cNvSpPr>
          <p:nvPr>
            <p:ph type="body" sz="quarter" idx="14"/>
          </p:nvPr>
        </p:nvSpPr>
        <p:spPr>
          <a:xfrm>
            <a:off x="1708430" y="1670022"/>
            <a:ext cx="9821925" cy="9684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90" name="Рисунок 89">
            <a:extLst>
              <a:ext uri="{FF2B5EF4-FFF2-40B4-BE49-F238E27FC236}">
                <a16:creationId xmlns:a16="http://schemas.microsoft.com/office/drawing/2014/main" id="{5C23556E-16B5-93DF-88E4-C4E63166E021}"/>
              </a:ext>
            </a:extLst>
          </p:cNvPr>
          <p:cNvSpPr>
            <a:spLocks noGrp="1"/>
          </p:cNvSpPr>
          <p:nvPr>
            <p:ph type="pic" sz="quarter" idx="15"/>
          </p:nvPr>
        </p:nvSpPr>
        <p:spPr>
          <a:xfrm>
            <a:off x="1720850" y="2849159"/>
            <a:ext cx="2111375" cy="1067026"/>
          </a:xfrm>
          <a:noFill/>
        </p:spPr>
        <p:txBody>
          <a:bodyPr anchor="ctr" anchorCtr="1"/>
          <a:lstStyle/>
          <a:p>
            <a:r>
              <a:rPr lang="ru-RU"/>
              <a:t>Вставка рисунка</a:t>
            </a:r>
            <a:endParaRPr lang="ru-RU" dirty="0"/>
          </a:p>
        </p:txBody>
      </p:sp>
      <p:sp>
        <p:nvSpPr>
          <p:cNvPr id="91" name="Рисунок 89">
            <a:extLst>
              <a:ext uri="{FF2B5EF4-FFF2-40B4-BE49-F238E27FC236}">
                <a16:creationId xmlns:a16="http://schemas.microsoft.com/office/drawing/2014/main" id="{9ED2DC1C-0D9D-E1A1-DBAB-999CA7DED10F}"/>
              </a:ext>
            </a:extLst>
          </p:cNvPr>
          <p:cNvSpPr>
            <a:spLocks noGrp="1"/>
          </p:cNvSpPr>
          <p:nvPr>
            <p:ph type="pic" sz="quarter" idx="16"/>
          </p:nvPr>
        </p:nvSpPr>
        <p:spPr>
          <a:xfrm>
            <a:off x="4286250" y="2849159"/>
            <a:ext cx="2111375" cy="1067026"/>
          </a:xfrm>
          <a:noFill/>
        </p:spPr>
        <p:txBody>
          <a:bodyPr anchor="ctr" anchorCtr="1"/>
          <a:lstStyle/>
          <a:p>
            <a:r>
              <a:rPr lang="ru-RU"/>
              <a:t>Вставка рисунка</a:t>
            </a:r>
          </a:p>
        </p:txBody>
      </p:sp>
      <p:sp>
        <p:nvSpPr>
          <p:cNvPr id="92" name="Рисунок 89">
            <a:extLst>
              <a:ext uri="{FF2B5EF4-FFF2-40B4-BE49-F238E27FC236}">
                <a16:creationId xmlns:a16="http://schemas.microsoft.com/office/drawing/2014/main" id="{9DFD902F-2691-32B8-9612-4E33E7611245}"/>
              </a:ext>
            </a:extLst>
          </p:cNvPr>
          <p:cNvSpPr>
            <a:spLocks noGrp="1"/>
          </p:cNvSpPr>
          <p:nvPr>
            <p:ph type="pic" sz="quarter" idx="17"/>
          </p:nvPr>
        </p:nvSpPr>
        <p:spPr>
          <a:xfrm>
            <a:off x="6851650" y="2849159"/>
            <a:ext cx="2111375" cy="1067026"/>
          </a:xfrm>
          <a:noFill/>
        </p:spPr>
        <p:txBody>
          <a:bodyPr anchor="ctr" anchorCtr="1"/>
          <a:lstStyle/>
          <a:p>
            <a:r>
              <a:rPr lang="ru-RU"/>
              <a:t>Вставка рисунка</a:t>
            </a:r>
          </a:p>
        </p:txBody>
      </p:sp>
      <p:sp>
        <p:nvSpPr>
          <p:cNvPr id="93" name="Рисунок 89">
            <a:extLst>
              <a:ext uri="{FF2B5EF4-FFF2-40B4-BE49-F238E27FC236}">
                <a16:creationId xmlns:a16="http://schemas.microsoft.com/office/drawing/2014/main" id="{9FD2D451-4E32-EA27-9765-E31217038AE8}"/>
              </a:ext>
            </a:extLst>
          </p:cNvPr>
          <p:cNvSpPr>
            <a:spLocks noGrp="1"/>
          </p:cNvSpPr>
          <p:nvPr>
            <p:ph type="pic" sz="quarter" idx="18"/>
          </p:nvPr>
        </p:nvSpPr>
        <p:spPr>
          <a:xfrm>
            <a:off x="9417049" y="2849159"/>
            <a:ext cx="2111375" cy="1067026"/>
          </a:xfrm>
          <a:noFill/>
        </p:spPr>
        <p:txBody>
          <a:bodyPr anchor="ctr" anchorCtr="1"/>
          <a:lstStyle/>
          <a:p>
            <a:r>
              <a:rPr lang="ru-RU"/>
              <a:t>Вставка рисунка</a:t>
            </a:r>
          </a:p>
        </p:txBody>
      </p:sp>
      <p:sp>
        <p:nvSpPr>
          <p:cNvPr id="100" name="Текст 24">
            <a:extLst>
              <a:ext uri="{FF2B5EF4-FFF2-40B4-BE49-F238E27FC236}">
                <a16:creationId xmlns:a16="http://schemas.microsoft.com/office/drawing/2014/main" id="{FFB5F8BB-3F8E-2AB4-8103-D6B2DEFB3227}"/>
              </a:ext>
            </a:extLst>
          </p:cNvPr>
          <p:cNvSpPr>
            <a:spLocks noGrp="1"/>
          </p:cNvSpPr>
          <p:nvPr>
            <p:ph type="body" sz="quarter" idx="23" hasCustomPrompt="1"/>
          </p:nvPr>
        </p:nvSpPr>
        <p:spPr>
          <a:xfrm>
            <a:off x="1719671" y="3939097"/>
            <a:ext cx="2111375" cy="61188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1" name="Текст 24">
            <a:extLst>
              <a:ext uri="{FF2B5EF4-FFF2-40B4-BE49-F238E27FC236}">
                <a16:creationId xmlns:a16="http://schemas.microsoft.com/office/drawing/2014/main" id="{660207FF-FA4F-AE47-4426-F5E6D3BDB215}"/>
              </a:ext>
            </a:extLst>
          </p:cNvPr>
          <p:cNvSpPr>
            <a:spLocks noGrp="1"/>
          </p:cNvSpPr>
          <p:nvPr>
            <p:ph type="body" sz="quarter" idx="24" hasCustomPrompt="1"/>
          </p:nvPr>
        </p:nvSpPr>
        <p:spPr>
          <a:xfrm>
            <a:off x="42862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2" name="Текст 24">
            <a:extLst>
              <a:ext uri="{FF2B5EF4-FFF2-40B4-BE49-F238E27FC236}">
                <a16:creationId xmlns:a16="http://schemas.microsoft.com/office/drawing/2014/main" id="{35D36C85-9D87-33AC-6472-8555545CC7AC}"/>
              </a:ext>
            </a:extLst>
          </p:cNvPr>
          <p:cNvSpPr>
            <a:spLocks noGrp="1"/>
          </p:cNvSpPr>
          <p:nvPr>
            <p:ph type="body" sz="quarter" idx="25" hasCustomPrompt="1"/>
          </p:nvPr>
        </p:nvSpPr>
        <p:spPr>
          <a:xfrm>
            <a:off x="68516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3" name="Текст 24">
            <a:extLst>
              <a:ext uri="{FF2B5EF4-FFF2-40B4-BE49-F238E27FC236}">
                <a16:creationId xmlns:a16="http://schemas.microsoft.com/office/drawing/2014/main" id="{2FA1905F-93CB-B69D-4571-6F0BDE50FFDE}"/>
              </a:ext>
            </a:extLst>
          </p:cNvPr>
          <p:cNvSpPr>
            <a:spLocks noGrp="1"/>
          </p:cNvSpPr>
          <p:nvPr>
            <p:ph type="body" sz="quarter" idx="26" hasCustomPrompt="1"/>
          </p:nvPr>
        </p:nvSpPr>
        <p:spPr>
          <a:xfrm>
            <a:off x="9416641"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4" name="Рисунок 89">
            <a:extLst>
              <a:ext uri="{FF2B5EF4-FFF2-40B4-BE49-F238E27FC236}">
                <a16:creationId xmlns:a16="http://schemas.microsoft.com/office/drawing/2014/main" id="{022CA6DB-E6BE-5D91-CB04-B58AA4B66146}"/>
              </a:ext>
            </a:extLst>
          </p:cNvPr>
          <p:cNvSpPr>
            <a:spLocks noGrp="1"/>
          </p:cNvSpPr>
          <p:nvPr>
            <p:ph type="pic" sz="quarter" idx="27"/>
          </p:nvPr>
        </p:nvSpPr>
        <p:spPr>
          <a:xfrm>
            <a:off x="1720850" y="4763020"/>
            <a:ext cx="2111375" cy="1067026"/>
          </a:xfrm>
          <a:noFill/>
        </p:spPr>
        <p:txBody>
          <a:bodyPr anchor="ctr" anchorCtr="1"/>
          <a:lstStyle/>
          <a:p>
            <a:r>
              <a:rPr lang="ru-RU"/>
              <a:t>Вставка рисунка</a:t>
            </a:r>
          </a:p>
        </p:txBody>
      </p:sp>
      <p:sp>
        <p:nvSpPr>
          <p:cNvPr id="105" name="Рисунок 89">
            <a:extLst>
              <a:ext uri="{FF2B5EF4-FFF2-40B4-BE49-F238E27FC236}">
                <a16:creationId xmlns:a16="http://schemas.microsoft.com/office/drawing/2014/main" id="{38A01FB1-CB99-CCCF-FA33-7FB485771063}"/>
              </a:ext>
            </a:extLst>
          </p:cNvPr>
          <p:cNvSpPr>
            <a:spLocks noGrp="1"/>
          </p:cNvSpPr>
          <p:nvPr>
            <p:ph type="pic" sz="quarter" idx="28"/>
          </p:nvPr>
        </p:nvSpPr>
        <p:spPr>
          <a:xfrm>
            <a:off x="4286250" y="4763020"/>
            <a:ext cx="2111375" cy="1067026"/>
          </a:xfrm>
          <a:noFill/>
        </p:spPr>
        <p:txBody>
          <a:bodyPr anchor="ctr" anchorCtr="1"/>
          <a:lstStyle/>
          <a:p>
            <a:r>
              <a:rPr lang="ru-RU"/>
              <a:t>Вставка рисунка</a:t>
            </a:r>
          </a:p>
        </p:txBody>
      </p:sp>
      <p:sp>
        <p:nvSpPr>
          <p:cNvPr id="106" name="Рисунок 89">
            <a:extLst>
              <a:ext uri="{FF2B5EF4-FFF2-40B4-BE49-F238E27FC236}">
                <a16:creationId xmlns:a16="http://schemas.microsoft.com/office/drawing/2014/main" id="{25137577-0B86-D050-2DE5-8C1EEBCBCF30}"/>
              </a:ext>
            </a:extLst>
          </p:cNvPr>
          <p:cNvSpPr>
            <a:spLocks noGrp="1"/>
          </p:cNvSpPr>
          <p:nvPr>
            <p:ph type="pic" sz="quarter" idx="29"/>
          </p:nvPr>
        </p:nvSpPr>
        <p:spPr>
          <a:xfrm>
            <a:off x="6851650" y="4763020"/>
            <a:ext cx="2111375" cy="1067026"/>
          </a:xfrm>
          <a:noFill/>
        </p:spPr>
        <p:txBody>
          <a:bodyPr anchor="ctr" anchorCtr="1"/>
          <a:lstStyle/>
          <a:p>
            <a:r>
              <a:rPr lang="ru-RU"/>
              <a:t>Вставка рисунка</a:t>
            </a:r>
          </a:p>
        </p:txBody>
      </p:sp>
      <p:sp>
        <p:nvSpPr>
          <p:cNvPr id="107" name="Рисунок 89">
            <a:extLst>
              <a:ext uri="{FF2B5EF4-FFF2-40B4-BE49-F238E27FC236}">
                <a16:creationId xmlns:a16="http://schemas.microsoft.com/office/drawing/2014/main" id="{2327BEFA-8039-DE60-FE2B-EC4A72B57537}"/>
              </a:ext>
            </a:extLst>
          </p:cNvPr>
          <p:cNvSpPr>
            <a:spLocks noGrp="1"/>
          </p:cNvSpPr>
          <p:nvPr>
            <p:ph type="pic" sz="quarter" idx="30"/>
          </p:nvPr>
        </p:nvSpPr>
        <p:spPr>
          <a:xfrm>
            <a:off x="9417049" y="4763020"/>
            <a:ext cx="2111375" cy="1067026"/>
          </a:xfrm>
          <a:noFill/>
        </p:spPr>
        <p:txBody>
          <a:bodyPr anchor="ctr" anchorCtr="1"/>
          <a:lstStyle/>
          <a:p>
            <a:r>
              <a:rPr lang="ru-RU"/>
              <a:t>Вставка рисунка</a:t>
            </a:r>
          </a:p>
        </p:txBody>
      </p:sp>
      <p:sp>
        <p:nvSpPr>
          <p:cNvPr id="109" name="Текст 24">
            <a:extLst>
              <a:ext uri="{FF2B5EF4-FFF2-40B4-BE49-F238E27FC236}">
                <a16:creationId xmlns:a16="http://schemas.microsoft.com/office/drawing/2014/main" id="{6CDCDFA4-802A-B38C-C25B-5422977D4ACE}"/>
              </a:ext>
            </a:extLst>
          </p:cNvPr>
          <p:cNvSpPr>
            <a:spLocks noGrp="1"/>
          </p:cNvSpPr>
          <p:nvPr>
            <p:ph type="body" sz="quarter" idx="31" hasCustomPrompt="1"/>
          </p:nvPr>
        </p:nvSpPr>
        <p:spPr>
          <a:xfrm>
            <a:off x="1719671" y="5852957"/>
            <a:ext cx="2111375" cy="615477"/>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0" name="Текст 24">
            <a:extLst>
              <a:ext uri="{FF2B5EF4-FFF2-40B4-BE49-F238E27FC236}">
                <a16:creationId xmlns:a16="http://schemas.microsoft.com/office/drawing/2014/main" id="{3A1E0FF2-6188-EA43-DC05-751C7C69BA43}"/>
              </a:ext>
            </a:extLst>
          </p:cNvPr>
          <p:cNvSpPr>
            <a:spLocks noGrp="1"/>
          </p:cNvSpPr>
          <p:nvPr>
            <p:ph type="body" sz="quarter" idx="32" hasCustomPrompt="1"/>
          </p:nvPr>
        </p:nvSpPr>
        <p:spPr>
          <a:xfrm>
            <a:off x="42862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CFADC54C-E154-94CE-1587-5DFF051ADBC1}"/>
              </a:ext>
            </a:extLst>
          </p:cNvPr>
          <p:cNvSpPr>
            <a:spLocks noGrp="1"/>
          </p:cNvSpPr>
          <p:nvPr>
            <p:ph type="body" sz="quarter" idx="33" hasCustomPrompt="1"/>
          </p:nvPr>
        </p:nvSpPr>
        <p:spPr>
          <a:xfrm>
            <a:off x="68516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2" name="Текст 24">
            <a:extLst>
              <a:ext uri="{FF2B5EF4-FFF2-40B4-BE49-F238E27FC236}">
                <a16:creationId xmlns:a16="http://schemas.microsoft.com/office/drawing/2014/main" id="{AD8A490A-4233-023C-98FF-33DF88FA4A47}"/>
              </a:ext>
            </a:extLst>
          </p:cNvPr>
          <p:cNvSpPr>
            <a:spLocks noGrp="1"/>
          </p:cNvSpPr>
          <p:nvPr>
            <p:ph type="body" sz="quarter" idx="34" hasCustomPrompt="1"/>
          </p:nvPr>
        </p:nvSpPr>
        <p:spPr>
          <a:xfrm>
            <a:off x="9416641"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2086022658"/>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4">
          <p15:clr>
            <a:srgbClr val="FBAE40"/>
          </p15:clr>
        </p15:guide>
        <p15:guide id="5" orient="horz" pos="210">
          <p15:clr>
            <a:srgbClr val="FBAE40"/>
          </p15:clr>
        </p15:guide>
        <p15:guide id="6" orient="horz" pos="406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Макет_9">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a:extLst>
              <a:ext uri="{FF2B5EF4-FFF2-40B4-BE49-F238E27FC236}">
                <a16:creationId xmlns:a16="http://schemas.microsoft.com/office/drawing/2014/main" id="{9EEC1989-5EAE-D6EA-4C47-023A55BB69F2}"/>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35FF3C47-49B2-3CFE-9EDC-61BD563CA0B7}"/>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EBC2ACA9-BC0E-A5B6-CC7A-881108F7AA6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14241B6-D1BF-35EE-EDE1-32F2702D79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027846F2-749D-C483-C999-1A82E9F2A43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17177DFD-4F0B-B960-6AAE-A483ED57F4AA}"/>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E92AF15D-AE5A-8867-60A2-D22006CAD673}"/>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8B6F7685-88CF-5DF5-86C1-09BA2495F27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DC826204-9E35-3254-1F4E-795EB59FDD26}"/>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BF01CDF5-2BC6-90DD-C882-70E0A5981F3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59A3FEC-81F0-7AF7-F01A-B6E719AD591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1C0A64FD-DB6B-6695-C8E8-5C224BAC2DBF}"/>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A1837912-92E6-349B-4F81-2FBABDDB204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3F95D30E-5FD0-2EF1-F21B-4F86ABC36409}"/>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2CDD2A0-3DC3-DFFC-FE7D-5138C04E2A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917842E-3752-830F-F010-D41EE5062D0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019F60F1-1EA2-681F-0E72-578BAF64F84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B40B3D4D-0DF2-B475-C1B3-21A5A427BE58}"/>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03067D4C-FB0C-7947-B8BE-6AEFFF4802D2}"/>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A5DE7EC2-CF5D-A7AA-3898-9FED0AF2A1B0}"/>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EB7895B-9329-6765-8902-CE6D51C07AF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CAB1058-C8A4-B6E2-986B-F743976D417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06C64854-C2E8-5899-1FF2-29217219ECD5}"/>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F2B008E-7B9D-5EF9-2401-9F48F79CFD3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AC299FB7-3F81-5466-40F6-E5F3B12F079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B2118DA-D528-55E4-1360-A81EAEB57722}"/>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32395FC2-7004-0595-A8D0-E987401F4C8D}"/>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2B43F343-8F61-1501-DD98-8053029B072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46A2EF16-E301-0D73-1B45-040C36BDD79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35984396-BE54-2DD1-F3E8-97737DA938D7}"/>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6B82E3E-D126-2E98-CC4B-9F2EE38AC4CA}"/>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A4F4FED-9DAF-2353-92DD-E9AE1EF837B2}"/>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4D754129-9B5D-7704-82C4-58BAA39847C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F2580F2B-205C-07D6-A40B-AE3B5D155F52}"/>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B56C88A3-E79A-73B7-5FB5-FDD81C1A61D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383159-B842-B605-1726-28C880AC0EF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4FBA7C09-A676-45A8-6B3A-67F1D1260839}"/>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4C0B5C53-9A28-A4CB-865F-6E246B7584E5}"/>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055723CD-BE0C-D507-847D-3A9EDA379E7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A7F531BD-C857-B5CB-C524-EAA417141AD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D1874C5E-C403-3AA1-EF10-F0AD2F70561B}"/>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32336CB-34E6-1800-4B85-E1F9EEA1B1B9}"/>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5B8FFA3-0342-BB57-1E8C-D998AC7628F3}"/>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C1A251A0-84F1-4F36-872D-795C2C481496}"/>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D48CBF2-6824-6992-156A-96E138326B09}"/>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531BF7-8802-D9C0-DD88-938CAE5CC79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BC33E8EF-B375-243F-2266-7D9A5A717FF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8E47925B-8521-77D9-C6FE-F82326E98A98}"/>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043FFBB0-E2BA-0C82-0347-0F5BA3D5A7AE}"/>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31C91185-BCBA-5D5F-9E0D-ACE03438591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43681D48-A1CF-6FE3-D924-FD5127B4F4A9}"/>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2FF6656A-B292-5F00-9C2E-D886D47D6F6D}"/>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1D9D305-DC2B-6AC4-54B8-AA98ECCB7237}"/>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BD4F0987-ADD2-C988-80D2-FD1CEB751739}"/>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F07B6F17-519E-B6C5-0DDD-883CF668758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D4812BFA-BC2C-4BA7-2A15-FAAB9CB2EB8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40909A8-70EE-3926-4DE5-5F012CD46FC7}"/>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E61DD109-8757-BB7D-060E-61D30BB935CB}"/>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A1FFF08-E2CE-3E63-16C7-1C97B3DFFEE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49F70891-ADB0-A672-BF6B-1FAA00F9CDB3}"/>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4429EA7-DFD1-A9A7-AC5B-E283FC0F1E7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B0B84D81-1114-A1F7-C52E-119A13B19F8D}"/>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3DF504D6-27C6-8445-6DD0-AA7B1A66367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BEDB0050-E28C-2555-47D6-951A4D19D010}"/>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1642086C-D30A-3F4D-1BF0-C2AE493FAF4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79486C3B-AE2E-54DE-4FD0-A8C5AF50CD46}"/>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436031B-3FAA-4E0B-5ED9-4208E7FDCBD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C06F1E54-D063-E073-E280-D4C81BB75B9D}"/>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A3402C64-71ED-820B-0E28-3D7AF05B93D1}"/>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7A194741-185F-B59C-3520-D70480B79595}"/>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9" name="Заголовок 1">
            <a:extLst>
              <a:ext uri="{FF2B5EF4-FFF2-40B4-BE49-F238E27FC236}">
                <a16:creationId xmlns:a16="http://schemas.microsoft.com/office/drawing/2014/main" id="{6A7FEDE9-4F39-4508-3AA0-A2E8B01093FB}"/>
              </a:ext>
            </a:extLst>
          </p:cNvPr>
          <p:cNvSpPr>
            <a:spLocks noGrp="1"/>
          </p:cNvSpPr>
          <p:nvPr>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p:ph type="body" sz="quarter" idx="14"/>
          </p:nvPr>
        </p:nvSpPr>
        <p:spPr>
          <a:xfrm>
            <a:off x="1697043" y="1670021"/>
            <a:ext cx="9809158" cy="1289747"/>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1842158" y="3921302"/>
            <a:ext cx="375569" cy="375569"/>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p:ph type="body" sz="quarter" idx="15"/>
          </p:nvPr>
        </p:nvSpPr>
        <p:spPr>
          <a:xfrm>
            <a:off x="2352030"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6" name="Рисунок 85">
            <a:extLst>
              <a:ext uri="{FF2B5EF4-FFF2-40B4-BE49-F238E27FC236}">
                <a16:creationId xmlns:a16="http://schemas.microsoft.com/office/drawing/2014/main" id="{C2D0D94F-C697-53B4-BF88-5CB7932B675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5161430" y="3921302"/>
            <a:ext cx="375569" cy="375569"/>
          </a:xfrm>
          <a:prstGeom prst="rect">
            <a:avLst/>
          </a:prstGeom>
        </p:spPr>
      </p:pic>
      <p:sp>
        <p:nvSpPr>
          <p:cNvPr id="87" name="Текст 24">
            <a:extLst>
              <a:ext uri="{FF2B5EF4-FFF2-40B4-BE49-F238E27FC236}">
                <a16:creationId xmlns:a16="http://schemas.microsoft.com/office/drawing/2014/main" id="{5F8C011E-9EC7-ED66-3CD4-851713F8E51A}"/>
              </a:ext>
            </a:extLst>
          </p:cNvPr>
          <p:cNvSpPr>
            <a:spLocks noGrp="1"/>
          </p:cNvSpPr>
          <p:nvPr>
            <p:ph type="body" sz="quarter" idx="16"/>
          </p:nvPr>
        </p:nvSpPr>
        <p:spPr>
          <a:xfrm>
            <a:off x="5671302"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8" name="Рисунок 87">
            <a:extLst>
              <a:ext uri="{FF2B5EF4-FFF2-40B4-BE49-F238E27FC236}">
                <a16:creationId xmlns:a16="http://schemas.microsoft.com/office/drawing/2014/main" id="{BAB95509-4FC4-D57B-AA6A-3CDE7D5161CE}"/>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8480702" y="3921302"/>
            <a:ext cx="375569" cy="375569"/>
          </a:xfrm>
          <a:prstGeom prst="rect">
            <a:avLst/>
          </a:prstGeom>
        </p:spPr>
      </p:pic>
      <p:sp>
        <p:nvSpPr>
          <p:cNvPr id="89" name="Текст 24">
            <a:extLst>
              <a:ext uri="{FF2B5EF4-FFF2-40B4-BE49-F238E27FC236}">
                <a16:creationId xmlns:a16="http://schemas.microsoft.com/office/drawing/2014/main" id="{D033A01C-D2D4-D163-74C9-D3ECC2F30813}"/>
              </a:ext>
            </a:extLst>
          </p:cNvPr>
          <p:cNvSpPr>
            <a:spLocks noGrp="1"/>
          </p:cNvSpPr>
          <p:nvPr>
            <p:ph type="body" sz="quarter" idx="17"/>
          </p:nvPr>
        </p:nvSpPr>
        <p:spPr>
          <a:xfrm>
            <a:off x="8990574"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907451392"/>
      </p:ext>
    </p:extLst>
  </p:cSld>
  <p:clrMapOvr>
    <a:masterClrMapping/>
  </p:clrMapOvr>
  <p:extLst>
    <p:ext uri="{DCECCB84-F9BA-43D5-87BE-67443E8EF086}">
      <p15:sldGuideLst xmlns:p15="http://schemas.microsoft.com/office/powerpoint/2012/main">
        <p15:guide id="1" orient="horz" pos="210">
          <p15:clr>
            <a:srgbClr val="FBAE40"/>
          </p15:clr>
        </p15:guide>
        <p15:guide id="2" pos="4180">
          <p15:clr>
            <a:srgbClr val="FBAE40"/>
          </p15:clr>
        </p15:guide>
        <p15:guide id="3" pos="7265">
          <p15:clr>
            <a:srgbClr val="FBAE40"/>
          </p15:clr>
        </p15:guide>
        <p15:guide id="4" pos="1084">
          <p15:clr>
            <a:srgbClr val="FBAE40"/>
          </p15:clr>
        </p15:guide>
        <p15:guide id="5" orient="horz" pos="406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Макет_10">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a:extLst>
              <a:ext uri="{FF2B5EF4-FFF2-40B4-BE49-F238E27FC236}">
                <a16:creationId xmlns:a16="http://schemas.microsoft.com/office/drawing/2014/main" id="{9EEC1989-5EAE-D6EA-4C47-023A55BB69F2}"/>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35FF3C47-49B2-3CFE-9EDC-61BD563CA0B7}"/>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EBC2ACA9-BC0E-A5B6-CC7A-881108F7AA6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14241B6-D1BF-35EE-EDE1-32F2702D79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027846F2-749D-C483-C999-1A82E9F2A43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17177DFD-4F0B-B960-6AAE-A483ED57F4AA}"/>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E92AF15D-AE5A-8867-60A2-D22006CAD673}"/>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8B6F7685-88CF-5DF5-86C1-09BA2495F27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DC826204-9E35-3254-1F4E-795EB59FDD26}"/>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BF01CDF5-2BC6-90DD-C882-70E0A5981F3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59A3FEC-81F0-7AF7-F01A-B6E719AD591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1C0A64FD-DB6B-6695-C8E8-5C224BAC2DBF}"/>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A1837912-92E6-349B-4F81-2FBABDDB204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3F95D30E-5FD0-2EF1-F21B-4F86ABC36409}"/>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2CDD2A0-3DC3-DFFC-FE7D-5138C04E2A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917842E-3752-830F-F010-D41EE5062D0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019F60F1-1EA2-681F-0E72-578BAF64F84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B40B3D4D-0DF2-B475-C1B3-21A5A427BE58}"/>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03067D4C-FB0C-7947-B8BE-6AEFFF4802D2}"/>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A5DE7EC2-CF5D-A7AA-3898-9FED0AF2A1B0}"/>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EB7895B-9329-6765-8902-CE6D51C07AF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CAB1058-C8A4-B6E2-986B-F743976D417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06C64854-C2E8-5899-1FF2-29217219ECD5}"/>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F2B008E-7B9D-5EF9-2401-9F48F79CFD3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AC299FB7-3F81-5466-40F6-E5F3B12F079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B2118DA-D528-55E4-1360-A81EAEB57722}"/>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32395FC2-7004-0595-A8D0-E987401F4C8D}"/>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2B43F343-8F61-1501-DD98-8053029B072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46A2EF16-E301-0D73-1B45-040C36BDD79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35984396-BE54-2DD1-F3E8-97737DA938D7}"/>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6B82E3E-D126-2E98-CC4B-9F2EE38AC4CA}"/>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A4F4FED-9DAF-2353-92DD-E9AE1EF837B2}"/>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4D754129-9B5D-7704-82C4-58BAA39847C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F2580F2B-205C-07D6-A40B-AE3B5D155F52}"/>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B56C88A3-E79A-73B7-5FB5-FDD81C1A61D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383159-B842-B605-1726-28C880AC0EF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4FBA7C09-A676-45A8-6B3A-67F1D1260839}"/>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4C0B5C53-9A28-A4CB-865F-6E246B7584E5}"/>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055723CD-BE0C-D507-847D-3A9EDA379E7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A7F531BD-C857-B5CB-C524-EAA417141AD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D1874C5E-C403-3AA1-EF10-F0AD2F70561B}"/>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32336CB-34E6-1800-4B85-E1F9EEA1B1B9}"/>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5B8FFA3-0342-BB57-1E8C-D998AC7628F3}"/>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C1A251A0-84F1-4F36-872D-795C2C481496}"/>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D48CBF2-6824-6992-156A-96E138326B09}"/>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531BF7-8802-D9C0-DD88-938CAE5CC79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BC33E8EF-B375-243F-2266-7D9A5A717FF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8E47925B-8521-77D9-C6FE-F82326E98A98}"/>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043FFBB0-E2BA-0C82-0347-0F5BA3D5A7AE}"/>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31C91185-BCBA-5D5F-9E0D-ACE03438591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43681D48-A1CF-6FE3-D924-FD5127B4F4A9}"/>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2FF6656A-B292-5F00-9C2E-D886D47D6F6D}"/>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1D9D305-DC2B-6AC4-54B8-AA98ECCB7237}"/>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BD4F0987-ADD2-C988-80D2-FD1CEB751739}"/>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F07B6F17-519E-B6C5-0DDD-883CF668758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D4812BFA-BC2C-4BA7-2A15-FAAB9CB2EB8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40909A8-70EE-3926-4DE5-5F012CD46FC7}"/>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E61DD109-8757-BB7D-060E-61D30BB935CB}"/>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A1FFF08-E2CE-3E63-16C7-1C97B3DFFEE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49F70891-ADB0-A672-BF6B-1FAA00F9CDB3}"/>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4429EA7-DFD1-A9A7-AC5B-E283FC0F1E7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B0B84D81-1114-A1F7-C52E-119A13B19F8D}"/>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3DF504D6-27C6-8445-6DD0-AA7B1A66367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BEDB0050-E28C-2555-47D6-951A4D19D010}"/>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1642086C-D30A-3F4D-1BF0-C2AE493FAF4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79486C3B-AE2E-54DE-4FD0-A8C5AF50CD46}"/>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436031B-3FAA-4E0B-5ED9-4208E7FDCBD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C06F1E54-D063-E073-E280-D4C81BB75B9D}"/>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A3402C64-71ED-820B-0E28-3D7AF05B93D1}"/>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7A194741-185F-B59C-3520-D70480B79595}"/>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9" name="Заголовок 1">
            <a:extLst>
              <a:ext uri="{FF2B5EF4-FFF2-40B4-BE49-F238E27FC236}">
                <a16:creationId xmlns:a16="http://schemas.microsoft.com/office/drawing/2014/main" id="{6A7FEDE9-4F39-4508-3AA0-A2E8B01093FB}"/>
              </a:ext>
            </a:extLst>
          </p:cNvPr>
          <p:cNvSpPr>
            <a:spLocks noGrp="1"/>
          </p:cNvSpPr>
          <p:nvPr>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p:ph type="body" sz="quarter" idx="14"/>
          </p:nvPr>
        </p:nvSpPr>
        <p:spPr>
          <a:xfrm>
            <a:off x="1697043" y="1670020"/>
            <a:ext cx="9809158" cy="1301779"/>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1654560" y="3834215"/>
            <a:ext cx="357642" cy="357642"/>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p:ph type="body" sz="quarter" idx="15"/>
          </p:nvPr>
        </p:nvSpPr>
        <p:spPr>
          <a:xfrm>
            <a:off x="2123649"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4" name="Рисунок 93">
            <a:extLst>
              <a:ext uri="{FF2B5EF4-FFF2-40B4-BE49-F238E27FC236}">
                <a16:creationId xmlns:a16="http://schemas.microsoft.com/office/drawing/2014/main" id="{6C699546-67D7-6573-6A15-F5F1D8C6CDF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4177907" y="3834215"/>
            <a:ext cx="357642" cy="357642"/>
          </a:xfrm>
          <a:prstGeom prst="rect">
            <a:avLst/>
          </a:prstGeom>
        </p:spPr>
      </p:pic>
      <p:sp>
        <p:nvSpPr>
          <p:cNvPr id="95" name="Текст 24">
            <a:extLst>
              <a:ext uri="{FF2B5EF4-FFF2-40B4-BE49-F238E27FC236}">
                <a16:creationId xmlns:a16="http://schemas.microsoft.com/office/drawing/2014/main" id="{F99130A2-7D4D-E981-DAEE-CA82D0AA770E}"/>
              </a:ext>
            </a:extLst>
          </p:cNvPr>
          <p:cNvSpPr>
            <a:spLocks noGrp="1"/>
          </p:cNvSpPr>
          <p:nvPr>
            <p:ph type="body" sz="quarter" idx="16"/>
          </p:nvPr>
        </p:nvSpPr>
        <p:spPr>
          <a:xfrm>
            <a:off x="4640272"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6" name="Рисунок 95">
            <a:extLst>
              <a:ext uri="{FF2B5EF4-FFF2-40B4-BE49-F238E27FC236}">
                <a16:creationId xmlns:a16="http://schemas.microsoft.com/office/drawing/2014/main" id="{57EEF973-C13E-340E-4BF4-0E5F9B5C55A5}"/>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6686439" y="3834215"/>
            <a:ext cx="357642" cy="357642"/>
          </a:xfrm>
          <a:prstGeom prst="rect">
            <a:avLst/>
          </a:prstGeom>
        </p:spPr>
      </p:pic>
      <p:sp>
        <p:nvSpPr>
          <p:cNvPr id="97" name="Текст 24">
            <a:extLst>
              <a:ext uri="{FF2B5EF4-FFF2-40B4-BE49-F238E27FC236}">
                <a16:creationId xmlns:a16="http://schemas.microsoft.com/office/drawing/2014/main" id="{649FEFC1-7644-B2EA-ABBB-854436470544}"/>
              </a:ext>
            </a:extLst>
          </p:cNvPr>
          <p:cNvSpPr>
            <a:spLocks noGrp="1"/>
          </p:cNvSpPr>
          <p:nvPr>
            <p:ph type="body" sz="quarter" idx="17"/>
          </p:nvPr>
        </p:nvSpPr>
        <p:spPr>
          <a:xfrm>
            <a:off x="7156895"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8" name="Рисунок 97">
            <a:extLst>
              <a:ext uri="{FF2B5EF4-FFF2-40B4-BE49-F238E27FC236}">
                <a16:creationId xmlns:a16="http://schemas.microsoft.com/office/drawing/2014/main" id="{4D862FEA-F67B-8917-DC57-3F6F581ADA7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9203061" y="3834215"/>
            <a:ext cx="357642" cy="357642"/>
          </a:xfrm>
          <a:prstGeom prst="rect">
            <a:avLst/>
          </a:prstGeom>
        </p:spPr>
      </p:pic>
      <p:sp>
        <p:nvSpPr>
          <p:cNvPr id="99" name="Текст 24">
            <a:extLst>
              <a:ext uri="{FF2B5EF4-FFF2-40B4-BE49-F238E27FC236}">
                <a16:creationId xmlns:a16="http://schemas.microsoft.com/office/drawing/2014/main" id="{AF7F4E20-85BF-DB26-7DE9-E5F6B1D5AD32}"/>
              </a:ext>
            </a:extLst>
          </p:cNvPr>
          <p:cNvSpPr>
            <a:spLocks noGrp="1"/>
          </p:cNvSpPr>
          <p:nvPr>
            <p:ph type="body" sz="quarter" idx="18"/>
          </p:nvPr>
        </p:nvSpPr>
        <p:spPr>
          <a:xfrm>
            <a:off x="9673518"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829758116"/>
      </p:ext>
    </p:extLst>
  </p:cSld>
  <p:clrMapOvr>
    <a:masterClrMapping/>
  </p:clrMapOvr>
  <p:extLst>
    <p:ext uri="{DCECCB84-F9BA-43D5-87BE-67443E8EF086}">
      <p15:sldGuideLst xmlns:p15="http://schemas.microsoft.com/office/powerpoint/2012/main">
        <p15:guide id="1" orient="horz" pos="210">
          <p15:clr>
            <a:srgbClr val="FBAE40"/>
          </p15:clr>
        </p15:guide>
        <p15:guide id="2" pos="4180">
          <p15:clr>
            <a:srgbClr val="FBAE40"/>
          </p15:clr>
        </p15:guide>
        <p15:guide id="3" pos="7265">
          <p15:clr>
            <a:srgbClr val="FBAE40"/>
          </p15:clr>
        </p15:guide>
        <p15:guide id="4" pos="1084">
          <p15:clr>
            <a:srgbClr val="FBAE40"/>
          </p15:clr>
        </p15:guide>
        <p15:guide id="5" orient="horz" pos="4065">
          <p15:clr>
            <a:srgbClr val="FBAE40"/>
          </p15:clr>
        </p15:guide>
        <p15:guide id="6" orient="horz" pos="24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Макет_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B88C8-03FA-FC76-45ED-B3B0E86D4698}"/>
              </a:ext>
            </a:extLst>
          </p:cNvPr>
          <p:cNvSpPr>
            <a:spLocks noGrp="1"/>
          </p:cNvSpPr>
          <p:nvPr>
            <p:ph type="title"/>
          </p:nvPr>
        </p:nvSpPr>
        <p:spPr>
          <a:xfrm>
            <a:off x="1686641" y="226234"/>
            <a:ext cx="9837738" cy="584775"/>
          </a:xfrm>
        </p:spPr>
        <p:txBody>
          <a:bodyPr lIns="0" tIns="0" rIns="0" bIns="0" anchor="t" anchorCtr="0">
            <a:noAutofit/>
          </a:bodyPr>
          <a:lstStyle>
            <a:lvl1pPr>
              <a:lnSpc>
                <a:spcPct val="100000"/>
              </a:lnSpc>
              <a:defRPr sz="3800"/>
            </a:lvl1pPr>
          </a:lstStyle>
          <a:p>
            <a:r>
              <a:rPr lang="ru-RU"/>
              <a:t>Образец заголовка</a:t>
            </a:r>
            <a:endParaRPr lang="ru-RU" dirty="0"/>
          </a:p>
        </p:txBody>
      </p:sp>
      <p:sp>
        <p:nvSpPr>
          <p:cNvPr id="7" name="Прямоугольник 6">
            <a:extLst>
              <a:ext uri="{FF2B5EF4-FFF2-40B4-BE49-F238E27FC236}">
                <a16:creationId xmlns:a16="http://schemas.microsoft.com/office/drawing/2014/main" id="{EFDE214E-5CC0-46A1-7918-AE492F094888}"/>
              </a:ext>
            </a:extLst>
          </p:cNvPr>
          <p:cNvSpPr/>
          <p:nvPr userDrawn="1"/>
        </p:nvSpPr>
        <p:spPr>
          <a:xfrm>
            <a:off x="2015882" y="2284484"/>
            <a:ext cx="4352630" cy="416593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Прямоугольник 8">
            <a:extLst>
              <a:ext uri="{FF2B5EF4-FFF2-40B4-BE49-F238E27FC236}">
                <a16:creationId xmlns:a16="http://schemas.microsoft.com/office/drawing/2014/main" id="{0EDC1293-1EBA-E313-E8CF-03B2F9713BCF}"/>
              </a:ext>
            </a:extLst>
          </p:cNvPr>
          <p:cNvSpPr/>
          <p:nvPr userDrawn="1"/>
        </p:nvSpPr>
        <p:spPr>
          <a:xfrm>
            <a:off x="2530670" y="2284750"/>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4">
            <a:extLst>
              <a:ext uri="{FF2B5EF4-FFF2-40B4-BE49-F238E27FC236}">
                <a16:creationId xmlns:a16="http://schemas.microsoft.com/office/drawing/2014/main" id="{580B6701-96E8-359A-3D10-7CA7556E6ABC}"/>
              </a:ext>
            </a:extLst>
          </p:cNvPr>
          <p:cNvSpPr>
            <a:spLocks noGrp="1"/>
          </p:cNvSpPr>
          <p:nvPr>
            <p:ph type="body" sz="quarter" idx="10"/>
          </p:nvPr>
        </p:nvSpPr>
        <p:spPr>
          <a:xfrm>
            <a:off x="2537307" y="2284750"/>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14" name="Текст 13">
            <a:extLst>
              <a:ext uri="{FF2B5EF4-FFF2-40B4-BE49-F238E27FC236}">
                <a16:creationId xmlns:a16="http://schemas.microsoft.com/office/drawing/2014/main" id="{9AD90E2B-FC13-EA00-24AD-5D808A40BD05}"/>
              </a:ext>
            </a:extLst>
          </p:cNvPr>
          <p:cNvSpPr>
            <a:spLocks noGrp="1"/>
          </p:cNvSpPr>
          <p:nvPr>
            <p:ph type="body" sz="quarter" idx="12"/>
          </p:nvPr>
        </p:nvSpPr>
        <p:spPr>
          <a:xfrm>
            <a:off x="2323227"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sp>
        <p:nvSpPr>
          <p:cNvPr id="16" name="Текст 24">
            <a:extLst>
              <a:ext uri="{FF2B5EF4-FFF2-40B4-BE49-F238E27FC236}">
                <a16:creationId xmlns:a16="http://schemas.microsoft.com/office/drawing/2014/main" id="{37956E23-F986-B582-0C7E-7B1C73BE4368}"/>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hlinkClick r:id="rId2"/>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235" name="Прямоугольник 234">
            <a:extLst>
              <a:ext uri="{FF2B5EF4-FFF2-40B4-BE49-F238E27FC236}">
                <a16:creationId xmlns:a16="http://schemas.microsoft.com/office/drawing/2014/main" id="{AD6FC3DE-FF01-180D-ED66-EF27307DC69A}"/>
              </a:ext>
            </a:extLst>
          </p:cNvPr>
          <p:cNvSpPr/>
          <p:nvPr userDrawn="1"/>
        </p:nvSpPr>
        <p:spPr>
          <a:xfrm>
            <a:off x="6882371" y="2291271"/>
            <a:ext cx="4352630" cy="416191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Прямоугольник 235">
            <a:extLst>
              <a:ext uri="{FF2B5EF4-FFF2-40B4-BE49-F238E27FC236}">
                <a16:creationId xmlns:a16="http://schemas.microsoft.com/office/drawing/2014/main" id="{12A3BDF9-45DB-CF39-B6CB-E62831A5D45B}"/>
              </a:ext>
            </a:extLst>
          </p:cNvPr>
          <p:cNvSpPr/>
          <p:nvPr userDrawn="1"/>
        </p:nvSpPr>
        <p:spPr>
          <a:xfrm>
            <a:off x="7400334" y="2291536"/>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7" name="Текст 24">
            <a:extLst>
              <a:ext uri="{FF2B5EF4-FFF2-40B4-BE49-F238E27FC236}">
                <a16:creationId xmlns:a16="http://schemas.microsoft.com/office/drawing/2014/main" id="{4BF239EF-9E66-6CA3-6B4D-7738E449AA1F}"/>
              </a:ext>
            </a:extLst>
          </p:cNvPr>
          <p:cNvSpPr>
            <a:spLocks noGrp="1"/>
          </p:cNvSpPr>
          <p:nvPr userDrawn="1">
            <p:ph type="body" sz="quarter" idx="15"/>
          </p:nvPr>
        </p:nvSpPr>
        <p:spPr>
          <a:xfrm>
            <a:off x="7403796" y="2291536"/>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246" name="Текст 13">
            <a:extLst>
              <a:ext uri="{FF2B5EF4-FFF2-40B4-BE49-F238E27FC236}">
                <a16:creationId xmlns:a16="http://schemas.microsoft.com/office/drawing/2014/main" id="{1F7143F7-0A33-FE59-AE32-5533B3B0CAD0}"/>
              </a:ext>
            </a:extLst>
          </p:cNvPr>
          <p:cNvSpPr>
            <a:spLocks noGrp="1"/>
          </p:cNvSpPr>
          <p:nvPr userDrawn="1">
            <p:ph type="body" sz="quarter" idx="16"/>
          </p:nvPr>
        </p:nvSpPr>
        <p:spPr>
          <a:xfrm>
            <a:off x="7191833"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pic>
        <p:nvPicPr>
          <p:cNvPr id="84" name="Рисунок 83">
            <a:hlinkClick r:id="rId2"/>
            <a:extLst>
              <a:ext uri="{FF2B5EF4-FFF2-40B4-BE49-F238E27FC236}">
                <a16:creationId xmlns:a16="http://schemas.microsoft.com/office/drawing/2014/main" id="{1AAB16A0-D2EE-4471-8557-962D451BA6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2790239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orient="horz" pos="4065" userDrawn="1">
          <p15:clr>
            <a:srgbClr val="FBAE40"/>
          </p15:clr>
        </p15:guide>
        <p15:guide id="4" orient="horz" pos="210" userDrawn="1">
          <p15:clr>
            <a:srgbClr val="FBAE40"/>
          </p15:clr>
        </p15:guide>
        <p15:guide id="5" pos="1084" userDrawn="1">
          <p15:clr>
            <a:srgbClr val="FBAE40"/>
          </p15:clr>
        </p15:guide>
        <p15:guide id="6" pos="7265" userDrawn="1">
          <p15:clr>
            <a:srgbClr val="FBAE40"/>
          </p15:clr>
        </p15:guide>
        <p15:guide id="7" orient="horz" pos="75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Макет_11">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06</a:t>
            </a:r>
            <a:endParaRPr lang="ru-RU" sz="4400" spc="-150" dirty="0">
              <a:solidFill>
                <a:schemeClr val="accent2"/>
              </a:solidFill>
              <a:latin typeface="+mj-lt"/>
            </a:endParaRP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2"/>
                </a:solidFill>
                <a:latin typeface="+mj-lt"/>
              </a:rPr>
              <a:t>01</a:t>
            </a:r>
            <a:endParaRPr lang="ru-RU" sz="44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04</a:t>
            </a:r>
            <a:endParaRPr lang="ru-RU" sz="44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03</a:t>
            </a:r>
            <a:endParaRPr lang="ru-RU" sz="44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02</a:t>
            </a:r>
            <a:endParaRPr lang="ru-RU" sz="44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06008" y="188976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2"/>
                </a:solidFill>
              </a:rPr>
              <a:t>05</a:t>
            </a:r>
            <a:endParaRPr lang="ru-RU" sz="4400" spc="-150" baseline="0" dirty="0">
              <a:solidFill>
                <a:schemeClr val="accent2"/>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06008" y="27559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06008" y="36322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06008" y="45085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p:ph type="body" sz="quarter" idx="18" hasCustomPrompt="1"/>
          </p:nvPr>
        </p:nvSpPr>
        <p:spPr>
          <a:xfrm>
            <a:off x="2606008" y="53848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09</a:t>
            </a:r>
            <a:endParaRPr lang="ru-RU" sz="4400" spc="-150" dirty="0">
              <a:solidFill>
                <a:schemeClr val="accent2"/>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08</a:t>
            </a:r>
            <a:endParaRPr lang="ru-RU" sz="4400" spc="-150" dirty="0">
              <a:solidFill>
                <a:schemeClr val="accent2"/>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07</a:t>
            </a:r>
            <a:endParaRPr lang="ru-RU" sz="4400" spc="-150" dirty="0">
              <a:solidFill>
                <a:schemeClr val="accent2"/>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p:ph type="body" sz="quarter" idx="19" hasCustomPrompt="1"/>
          </p:nvPr>
        </p:nvSpPr>
        <p:spPr>
          <a:xfrm>
            <a:off x="7526663" y="188976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2"/>
                </a:solidFill>
                <a:latin typeface="+mj-lt"/>
                <a:ea typeface="+mn-ea"/>
                <a:cs typeface="+mn-cs"/>
              </a:rPr>
              <a:t>10</a:t>
            </a:r>
            <a:endParaRPr lang="ru-RU" sz="4400" kern="1200" spc="300" baseline="0" dirty="0">
              <a:solidFill>
                <a:schemeClr val="accent2"/>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p:ph type="body" sz="quarter" idx="20" hasCustomPrompt="1"/>
          </p:nvPr>
        </p:nvSpPr>
        <p:spPr>
          <a:xfrm>
            <a:off x="7526663" y="27559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p:ph type="body" sz="quarter" idx="21" hasCustomPrompt="1"/>
          </p:nvPr>
        </p:nvSpPr>
        <p:spPr>
          <a:xfrm>
            <a:off x="7526663" y="36322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p:ph type="body" sz="quarter" idx="22" hasCustomPrompt="1"/>
          </p:nvPr>
        </p:nvSpPr>
        <p:spPr>
          <a:xfrm>
            <a:off x="7526663" y="45085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p:ph type="body" sz="quarter" idx="23" hasCustomPrompt="1"/>
          </p:nvPr>
        </p:nvSpPr>
        <p:spPr>
          <a:xfrm>
            <a:off x="7526663" y="53848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Tree>
    <p:extLst>
      <p:ext uri="{BB962C8B-B14F-4D97-AF65-F5344CB8AC3E}">
        <p14:creationId xmlns:p14="http://schemas.microsoft.com/office/powerpoint/2010/main" val="1369852965"/>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Макет_12">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2"/>
                </a:solidFill>
              </a:rPr>
              <a:t>0</a:t>
            </a:r>
            <a:r>
              <a:rPr lang="ru-RU" dirty="0">
                <a:solidFill>
                  <a:schemeClr val="accent2"/>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7</a:t>
            </a: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2"/>
                </a:solidFill>
                <a:latin typeface="+mj-lt"/>
              </a:rPr>
              <a:t>01</a:t>
            </a:r>
            <a:endParaRPr lang="ru-RU" sz="48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04</a:t>
            </a:r>
            <a:endParaRPr lang="ru-RU" sz="48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03</a:t>
            </a:r>
            <a:endParaRPr lang="ru-RU" sz="48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02</a:t>
            </a:r>
            <a:endParaRPr lang="ru-RU" sz="48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77884" y="1868313"/>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77884" y="3016952"/>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77884" y="4165591"/>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77884" y="5314230"/>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p:ph type="body" sz="quarter" idx="18" hasCustomPrompt="1"/>
          </p:nvPr>
        </p:nvSpPr>
        <p:spPr>
          <a:xfrm>
            <a:off x="7592784" y="1868313"/>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p:ph type="body" sz="quarter" idx="19" hasCustomPrompt="1"/>
          </p:nvPr>
        </p:nvSpPr>
        <p:spPr>
          <a:xfrm>
            <a:off x="7592784" y="3016952"/>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p:ph type="body" sz="quarter" idx="20" hasCustomPrompt="1"/>
          </p:nvPr>
        </p:nvSpPr>
        <p:spPr>
          <a:xfrm>
            <a:off x="7592784" y="4165591"/>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p:ph type="body" sz="quarter" idx="21" hasCustomPrompt="1"/>
          </p:nvPr>
        </p:nvSpPr>
        <p:spPr>
          <a:xfrm>
            <a:off x="7592784" y="5314230"/>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6</a:t>
            </a:r>
          </a:p>
        </p:txBody>
      </p:sp>
    </p:spTree>
    <p:extLst>
      <p:ext uri="{BB962C8B-B14F-4D97-AF65-F5344CB8AC3E}">
        <p14:creationId xmlns:p14="http://schemas.microsoft.com/office/powerpoint/2010/main" val="3000622503"/>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Макет_13">
    <p:spTree>
      <p:nvGrpSpPr>
        <p:cNvPr id="1" name=""/>
        <p:cNvGrpSpPr/>
        <p:nvPr/>
      </p:nvGrpSpPr>
      <p:grpSpPr>
        <a:xfrm>
          <a:off x="0" y="0"/>
          <a:ext cx="0" cy="0"/>
          <a:chOff x="0" y="0"/>
          <a:chExt cx="0" cy="0"/>
        </a:xfrm>
      </p:grpSpPr>
      <p:sp>
        <p:nvSpPr>
          <p:cNvPr id="121" name="Полилиния 120">
            <a:extLst>
              <a:ext uri="{FF2B5EF4-FFF2-40B4-BE49-F238E27FC236}">
                <a16:creationId xmlns:a16="http://schemas.microsoft.com/office/drawing/2014/main" id="{CA51DB80-E37A-3BC5-6FD1-0F2508838739}"/>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0" name="Прямоугольник 99">
            <a:extLst>
              <a:ext uri="{FF2B5EF4-FFF2-40B4-BE49-F238E27FC236}">
                <a16:creationId xmlns:a16="http://schemas.microsoft.com/office/drawing/2014/main" id="{9BC08ADE-54D7-164B-B1FD-C4A6C71C0E05}"/>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06</a:t>
            </a:r>
            <a:endParaRPr lang="ru-RU" sz="4400" spc="-150" dirty="0">
              <a:solidFill>
                <a:schemeClr val="accent6">
                  <a:lumMod val="20000"/>
                  <a:lumOff val="80000"/>
                </a:schemeClr>
              </a:solidFill>
              <a:latin typeface="+mj-lt"/>
            </a:endParaRP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6">
                    <a:lumMod val="20000"/>
                    <a:lumOff val="80000"/>
                  </a:schemeClr>
                </a:solidFill>
                <a:latin typeface="+mj-lt"/>
              </a:rPr>
              <a:t>01</a:t>
            </a:r>
            <a:endParaRPr lang="ru-RU" sz="44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04</a:t>
            </a:r>
            <a:endParaRPr lang="ru-RU" sz="44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03</a:t>
            </a:r>
            <a:endParaRPr lang="ru-RU" sz="44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02</a:t>
            </a:r>
            <a:endParaRPr lang="ru-RU" sz="44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06008" y="188976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6">
                    <a:lumMod val="20000"/>
                    <a:lumOff val="80000"/>
                  </a:schemeClr>
                </a:solidFill>
              </a:rPr>
              <a:t>05</a:t>
            </a:r>
            <a:endParaRPr lang="ru-RU" sz="4400" spc="-150" baseline="0" dirty="0">
              <a:solidFill>
                <a:schemeClr val="accent6">
                  <a:lumMod val="20000"/>
                  <a:lumOff val="80000"/>
                </a:schemeClr>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06008" y="27559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06008" y="36322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06008" y="45085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p:ph type="body" sz="quarter" idx="18" hasCustomPrompt="1"/>
          </p:nvPr>
        </p:nvSpPr>
        <p:spPr>
          <a:xfrm>
            <a:off x="2606008" y="53848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09</a:t>
            </a:r>
            <a:endParaRPr lang="ru-RU" sz="4400" spc="-150" dirty="0">
              <a:solidFill>
                <a:schemeClr val="accent6">
                  <a:lumMod val="20000"/>
                  <a:lumOff val="80000"/>
                </a:schemeClr>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08</a:t>
            </a:r>
            <a:endParaRPr lang="ru-RU" sz="4400" spc="-150" dirty="0">
              <a:solidFill>
                <a:schemeClr val="accent6">
                  <a:lumMod val="20000"/>
                  <a:lumOff val="80000"/>
                </a:schemeClr>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07</a:t>
            </a:r>
            <a:endParaRPr lang="ru-RU" sz="4400" spc="-150" dirty="0">
              <a:solidFill>
                <a:schemeClr val="accent6">
                  <a:lumMod val="20000"/>
                  <a:lumOff val="80000"/>
                </a:schemeClr>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p:ph type="body" sz="quarter" idx="19" hasCustomPrompt="1"/>
          </p:nvPr>
        </p:nvSpPr>
        <p:spPr>
          <a:xfrm>
            <a:off x="7526663" y="188976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6">
                    <a:lumMod val="20000"/>
                    <a:lumOff val="80000"/>
                  </a:schemeClr>
                </a:solidFill>
                <a:latin typeface="+mj-lt"/>
                <a:ea typeface="+mn-ea"/>
                <a:cs typeface="+mn-cs"/>
              </a:rPr>
              <a:t>10</a:t>
            </a:r>
            <a:endParaRPr lang="ru-RU" sz="4400" kern="1200" spc="300" baseline="0" dirty="0">
              <a:solidFill>
                <a:schemeClr val="accent6">
                  <a:lumMod val="20000"/>
                  <a:lumOff val="80000"/>
                </a:schemeClr>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p:ph type="body" sz="quarter" idx="20" hasCustomPrompt="1"/>
          </p:nvPr>
        </p:nvSpPr>
        <p:spPr>
          <a:xfrm>
            <a:off x="7526663" y="27559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p:ph type="body" sz="quarter" idx="21" hasCustomPrompt="1"/>
          </p:nvPr>
        </p:nvSpPr>
        <p:spPr>
          <a:xfrm>
            <a:off x="7526663" y="36322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p:ph type="body" sz="quarter" idx="22" hasCustomPrompt="1"/>
          </p:nvPr>
        </p:nvSpPr>
        <p:spPr>
          <a:xfrm>
            <a:off x="7526663" y="45085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p:ph type="body" sz="quarter" idx="23" hasCustomPrompt="1"/>
          </p:nvPr>
        </p:nvSpPr>
        <p:spPr>
          <a:xfrm>
            <a:off x="7526663" y="53848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Tree>
    <p:extLst>
      <p:ext uri="{BB962C8B-B14F-4D97-AF65-F5344CB8AC3E}">
        <p14:creationId xmlns:p14="http://schemas.microsoft.com/office/powerpoint/2010/main" val="386943538"/>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Макет_14">
    <p:spTree>
      <p:nvGrpSpPr>
        <p:cNvPr id="1" name=""/>
        <p:cNvGrpSpPr/>
        <p:nvPr/>
      </p:nvGrpSpPr>
      <p:grpSpPr>
        <a:xfrm>
          <a:off x="0" y="0"/>
          <a:ext cx="0" cy="0"/>
          <a:chOff x="0" y="0"/>
          <a:chExt cx="0" cy="0"/>
        </a:xfrm>
      </p:grpSpPr>
      <p:sp>
        <p:nvSpPr>
          <p:cNvPr id="106" name="Полилиния 105">
            <a:extLst>
              <a:ext uri="{FF2B5EF4-FFF2-40B4-BE49-F238E27FC236}">
                <a16:creationId xmlns:a16="http://schemas.microsoft.com/office/drawing/2014/main" id="{D7436FD7-09FE-488B-0E8F-B75B59DD743D}"/>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9" name="Прямоугольник 98">
            <a:extLst>
              <a:ext uri="{FF2B5EF4-FFF2-40B4-BE49-F238E27FC236}">
                <a16:creationId xmlns:a16="http://schemas.microsoft.com/office/drawing/2014/main" id="{E43C8C1E-826A-9AF8-8651-D8809DAC9E94}"/>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6">
                    <a:lumMod val="20000"/>
                    <a:lumOff val="80000"/>
                  </a:schemeClr>
                </a:solidFill>
              </a:rPr>
              <a:t>0</a:t>
            </a:r>
            <a:r>
              <a:rPr lang="ru-RU" dirty="0">
                <a:solidFill>
                  <a:schemeClr val="accent6">
                    <a:lumMod val="20000"/>
                    <a:lumOff val="80000"/>
                  </a:schemeClr>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7</a:t>
            </a: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6">
                    <a:lumMod val="20000"/>
                    <a:lumOff val="80000"/>
                  </a:schemeClr>
                </a:solidFill>
                <a:latin typeface="+mj-lt"/>
              </a:rPr>
              <a:t>01</a:t>
            </a:r>
            <a:endParaRPr lang="ru-RU" sz="48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04</a:t>
            </a:r>
            <a:endParaRPr lang="ru-RU" sz="48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03</a:t>
            </a:r>
            <a:endParaRPr lang="ru-RU" sz="48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02</a:t>
            </a:r>
            <a:endParaRPr lang="ru-RU" sz="48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77884" y="1868313"/>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77884" y="3016952"/>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77884" y="4165591"/>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77884" y="5314230"/>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p:ph type="body" sz="quarter" idx="18" hasCustomPrompt="1"/>
          </p:nvPr>
        </p:nvSpPr>
        <p:spPr>
          <a:xfrm>
            <a:off x="7592784" y="1868313"/>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p:ph type="body" sz="quarter" idx="19" hasCustomPrompt="1"/>
          </p:nvPr>
        </p:nvSpPr>
        <p:spPr>
          <a:xfrm>
            <a:off x="7592784" y="3016952"/>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p:ph type="body" sz="quarter" idx="20" hasCustomPrompt="1"/>
          </p:nvPr>
        </p:nvSpPr>
        <p:spPr>
          <a:xfrm>
            <a:off x="7592784" y="4165591"/>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p:ph type="body" sz="quarter" idx="21" hasCustomPrompt="1"/>
          </p:nvPr>
        </p:nvSpPr>
        <p:spPr>
          <a:xfrm>
            <a:off x="7592784" y="5314230"/>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6</a:t>
            </a:r>
          </a:p>
        </p:txBody>
      </p:sp>
    </p:spTree>
    <p:extLst>
      <p:ext uri="{BB962C8B-B14F-4D97-AF65-F5344CB8AC3E}">
        <p14:creationId xmlns:p14="http://schemas.microsoft.com/office/powerpoint/2010/main" val="2039875724"/>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Макет_15">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99" name="Заголовок 1">
            <a:extLst>
              <a:ext uri="{FF2B5EF4-FFF2-40B4-BE49-F238E27FC236}">
                <a16:creationId xmlns:a16="http://schemas.microsoft.com/office/drawing/2014/main" id="{16BEAE78-02D9-5686-31DB-F618D13BA674}"/>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2" name="Прямоугольник 1">
            <a:extLst>
              <a:ext uri="{FF2B5EF4-FFF2-40B4-BE49-F238E27FC236}">
                <a16:creationId xmlns:a16="http://schemas.microsoft.com/office/drawing/2014/main" id="{492AEEEE-BC58-FCE1-C204-561041ED9107}"/>
              </a:ext>
            </a:extLst>
          </p:cNvPr>
          <p:cNvSpPr/>
          <p:nvPr userDrawn="1"/>
        </p:nvSpPr>
        <p:spPr>
          <a:xfrm>
            <a:off x="1745408" y="1869126"/>
            <a:ext cx="2443113" cy="584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рямоугольник 105">
            <a:extLst>
              <a:ext uri="{FF2B5EF4-FFF2-40B4-BE49-F238E27FC236}">
                <a16:creationId xmlns:a16="http://schemas.microsoft.com/office/drawing/2014/main" id="{FA1A8975-B058-BB07-8988-765641A62BD6}"/>
              </a:ext>
            </a:extLst>
          </p:cNvPr>
          <p:cNvSpPr/>
          <p:nvPr userDrawn="1"/>
        </p:nvSpPr>
        <p:spPr>
          <a:xfrm>
            <a:off x="4190875" y="1869126"/>
            <a:ext cx="2443113" cy="584775"/>
          </a:xfrm>
          <a:prstGeom prst="rect">
            <a:avLst/>
          </a:prstGeom>
          <a:solidFill>
            <a:srgbClr val="F06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Прямоугольник 106">
            <a:extLst>
              <a:ext uri="{FF2B5EF4-FFF2-40B4-BE49-F238E27FC236}">
                <a16:creationId xmlns:a16="http://schemas.microsoft.com/office/drawing/2014/main" id="{5F02C9D8-8A36-F903-AB9F-E39FC0BF14AA}"/>
              </a:ext>
            </a:extLst>
          </p:cNvPr>
          <p:cNvSpPr/>
          <p:nvPr userDrawn="1"/>
        </p:nvSpPr>
        <p:spPr>
          <a:xfrm>
            <a:off x="6633988" y="1869126"/>
            <a:ext cx="2443113" cy="5847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Прямоугольник 107">
            <a:extLst>
              <a:ext uri="{FF2B5EF4-FFF2-40B4-BE49-F238E27FC236}">
                <a16:creationId xmlns:a16="http://schemas.microsoft.com/office/drawing/2014/main" id="{403C6A2B-CE2F-CD86-456C-CBF05734A4EB}"/>
              </a:ext>
            </a:extLst>
          </p:cNvPr>
          <p:cNvSpPr/>
          <p:nvPr userDrawn="1"/>
        </p:nvSpPr>
        <p:spPr>
          <a:xfrm>
            <a:off x="9077101" y="1869126"/>
            <a:ext cx="2443113" cy="5847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Текст 24">
            <a:extLst>
              <a:ext uri="{FF2B5EF4-FFF2-40B4-BE49-F238E27FC236}">
                <a16:creationId xmlns:a16="http://schemas.microsoft.com/office/drawing/2014/main" id="{ED590FE2-2C0E-F1A3-2C12-82928B3A42E7}"/>
              </a:ext>
            </a:extLst>
          </p:cNvPr>
          <p:cNvSpPr>
            <a:spLocks noGrp="1"/>
          </p:cNvSpPr>
          <p:nvPr>
            <p:ph type="body" sz="quarter" idx="10" hasCustomPrompt="1"/>
          </p:nvPr>
        </p:nvSpPr>
        <p:spPr>
          <a:xfrm>
            <a:off x="1742444" y="1869126"/>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5273DD62-E97D-E935-6023-79F3B47DD50B}"/>
              </a:ext>
            </a:extLst>
          </p:cNvPr>
          <p:cNvSpPr>
            <a:spLocks noGrp="1"/>
          </p:cNvSpPr>
          <p:nvPr>
            <p:ph type="body" sz="quarter" idx="11" hasCustomPrompt="1"/>
          </p:nvPr>
        </p:nvSpPr>
        <p:spPr>
          <a:xfrm>
            <a:off x="4193638" y="1869125"/>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3" name="Текст 24">
            <a:extLst>
              <a:ext uri="{FF2B5EF4-FFF2-40B4-BE49-F238E27FC236}">
                <a16:creationId xmlns:a16="http://schemas.microsoft.com/office/drawing/2014/main" id="{829095FB-41F4-EF0D-401A-9A07C6B7A8E8}"/>
              </a:ext>
            </a:extLst>
          </p:cNvPr>
          <p:cNvSpPr>
            <a:spLocks noGrp="1"/>
          </p:cNvSpPr>
          <p:nvPr>
            <p:ph type="body" sz="quarter" idx="12" hasCustomPrompt="1"/>
          </p:nvPr>
        </p:nvSpPr>
        <p:spPr>
          <a:xfrm>
            <a:off x="6651517" y="1869125"/>
            <a:ext cx="2422822"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5" name="Текст 24">
            <a:extLst>
              <a:ext uri="{FF2B5EF4-FFF2-40B4-BE49-F238E27FC236}">
                <a16:creationId xmlns:a16="http://schemas.microsoft.com/office/drawing/2014/main" id="{2839A4FD-7F6C-9FDC-1465-B3440337B8D4}"/>
              </a:ext>
            </a:extLst>
          </p:cNvPr>
          <p:cNvSpPr>
            <a:spLocks noGrp="1"/>
          </p:cNvSpPr>
          <p:nvPr>
            <p:ph type="body" sz="quarter" idx="13" hasCustomPrompt="1"/>
          </p:nvPr>
        </p:nvSpPr>
        <p:spPr>
          <a:xfrm>
            <a:off x="9089106" y="1869125"/>
            <a:ext cx="2425584"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9" name="Текст 24">
            <a:extLst>
              <a:ext uri="{FF2B5EF4-FFF2-40B4-BE49-F238E27FC236}">
                <a16:creationId xmlns:a16="http://schemas.microsoft.com/office/drawing/2014/main" id="{99DBB67C-ACD4-629B-B83D-87BC37D495FB}"/>
              </a:ext>
            </a:extLst>
          </p:cNvPr>
          <p:cNvSpPr>
            <a:spLocks noGrp="1"/>
          </p:cNvSpPr>
          <p:nvPr>
            <p:ph type="body" sz="quarter" idx="16"/>
          </p:nvPr>
        </p:nvSpPr>
        <p:spPr>
          <a:xfrm>
            <a:off x="1749805" y="3626833"/>
            <a:ext cx="1980608"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0" name="Текст 24">
            <a:extLst>
              <a:ext uri="{FF2B5EF4-FFF2-40B4-BE49-F238E27FC236}">
                <a16:creationId xmlns:a16="http://schemas.microsoft.com/office/drawing/2014/main" id="{EDBB57A4-6E7F-DE4E-B45E-FFADDD4169BF}"/>
              </a:ext>
            </a:extLst>
          </p:cNvPr>
          <p:cNvSpPr>
            <a:spLocks noGrp="1"/>
          </p:cNvSpPr>
          <p:nvPr>
            <p:ph type="body" sz="quarter" idx="17" hasCustomPrompt="1"/>
          </p:nvPr>
        </p:nvSpPr>
        <p:spPr>
          <a:xfrm>
            <a:off x="1749804" y="3036199"/>
            <a:ext cx="1980610"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1" name="Текст 24">
            <a:extLst>
              <a:ext uri="{FF2B5EF4-FFF2-40B4-BE49-F238E27FC236}">
                <a16:creationId xmlns:a16="http://schemas.microsoft.com/office/drawing/2014/main" id="{BC303A74-E859-EFBC-B16C-92C686472C18}"/>
              </a:ext>
            </a:extLst>
          </p:cNvPr>
          <p:cNvSpPr>
            <a:spLocks noGrp="1"/>
          </p:cNvSpPr>
          <p:nvPr>
            <p:ph type="body" sz="quarter" idx="18"/>
          </p:nvPr>
        </p:nvSpPr>
        <p:spPr>
          <a:xfrm>
            <a:off x="419803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2" name="Текст 24">
            <a:extLst>
              <a:ext uri="{FF2B5EF4-FFF2-40B4-BE49-F238E27FC236}">
                <a16:creationId xmlns:a16="http://schemas.microsoft.com/office/drawing/2014/main" id="{17E39157-9328-4749-9109-7E3BD8180F01}"/>
              </a:ext>
            </a:extLst>
          </p:cNvPr>
          <p:cNvSpPr>
            <a:spLocks noGrp="1"/>
          </p:cNvSpPr>
          <p:nvPr>
            <p:ph type="body" sz="quarter" idx="19" hasCustomPrompt="1"/>
          </p:nvPr>
        </p:nvSpPr>
        <p:spPr>
          <a:xfrm>
            <a:off x="419803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7" name="Текст 24">
            <a:extLst>
              <a:ext uri="{FF2B5EF4-FFF2-40B4-BE49-F238E27FC236}">
                <a16:creationId xmlns:a16="http://schemas.microsoft.com/office/drawing/2014/main" id="{BED809AB-BFF9-6A8C-462D-87179F5315C9}"/>
              </a:ext>
            </a:extLst>
          </p:cNvPr>
          <p:cNvSpPr>
            <a:spLocks noGrp="1"/>
          </p:cNvSpPr>
          <p:nvPr>
            <p:ph type="body" sz="quarter" idx="20"/>
          </p:nvPr>
        </p:nvSpPr>
        <p:spPr>
          <a:xfrm>
            <a:off x="6655914" y="3626833"/>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8" name="Текст 24">
            <a:extLst>
              <a:ext uri="{FF2B5EF4-FFF2-40B4-BE49-F238E27FC236}">
                <a16:creationId xmlns:a16="http://schemas.microsoft.com/office/drawing/2014/main" id="{EA439770-6BD3-4992-5978-13FBFEBE30B1}"/>
              </a:ext>
            </a:extLst>
          </p:cNvPr>
          <p:cNvSpPr>
            <a:spLocks noGrp="1"/>
          </p:cNvSpPr>
          <p:nvPr>
            <p:ph type="body" sz="quarter" idx="21" hasCustomPrompt="1"/>
          </p:nvPr>
        </p:nvSpPr>
        <p:spPr>
          <a:xfrm>
            <a:off x="6655913" y="3036199"/>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9" name="Текст 24">
            <a:extLst>
              <a:ext uri="{FF2B5EF4-FFF2-40B4-BE49-F238E27FC236}">
                <a16:creationId xmlns:a16="http://schemas.microsoft.com/office/drawing/2014/main" id="{36320C18-FD98-B496-3EFE-FE7FE8E01AF2}"/>
              </a:ext>
            </a:extLst>
          </p:cNvPr>
          <p:cNvSpPr>
            <a:spLocks noGrp="1"/>
          </p:cNvSpPr>
          <p:nvPr>
            <p:ph type="body" sz="quarter" idx="22"/>
          </p:nvPr>
        </p:nvSpPr>
        <p:spPr>
          <a:xfrm>
            <a:off x="909181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30" name="Текст 24">
            <a:extLst>
              <a:ext uri="{FF2B5EF4-FFF2-40B4-BE49-F238E27FC236}">
                <a16:creationId xmlns:a16="http://schemas.microsoft.com/office/drawing/2014/main" id="{99D0410A-45CB-8D96-7A8A-8A2260C8698E}"/>
              </a:ext>
            </a:extLst>
          </p:cNvPr>
          <p:cNvSpPr>
            <a:spLocks noGrp="1"/>
          </p:cNvSpPr>
          <p:nvPr>
            <p:ph type="body" sz="quarter" idx="23" hasCustomPrompt="1"/>
          </p:nvPr>
        </p:nvSpPr>
        <p:spPr>
          <a:xfrm>
            <a:off x="909181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cxnSp>
        <p:nvCxnSpPr>
          <p:cNvPr id="79" name="Прямая соединительная линия 78">
            <a:extLst>
              <a:ext uri="{FF2B5EF4-FFF2-40B4-BE49-F238E27FC236}">
                <a16:creationId xmlns:a16="http://schemas.microsoft.com/office/drawing/2014/main" id="{8A8BAD46-CC66-0BC3-BEB8-A9251A0A2C29}"/>
              </a:ext>
            </a:extLst>
          </p:cNvPr>
          <p:cNvCxnSpPr>
            <a:cxnSpLocks/>
          </p:cNvCxnSpPr>
          <p:nvPr userDrawn="1"/>
        </p:nvCxnSpPr>
        <p:spPr>
          <a:xfrm>
            <a:off x="1746840"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1" name="Прямая соединительная линия 130">
            <a:extLst>
              <a:ext uri="{FF2B5EF4-FFF2-40B4-BE49-F238E27FC236}">
                <a16:creationId xmlns:a16="http://schemas.microsoft.com/office/drawing/2014/main" id="{ED89711D-E795-2D13-D7F1-8FE61647B04F}"/>
              </a:ext>
            </a:extLst>
          </p:cNvPr>
          <p:cNvCxnSpPr>
            <a:cxnSpLocks/>
          </p:cNvCxnSpPr>
          <p:nvPr userDrawn="1"/>
        </p:nvCxnSpPr>
        <p:spPr>
          <a:xfrm>
            <a:off x="6653084"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id="{FCA85121-C3D9-45F6-4A55-D031D12ABC9A}"/>
              </a:ext>
            </a:extLst>
          </p:cNvPr>
          <p:cNvCxnSpPr>
            <a:cxnSpLocks/>
          </p:cNvCxnSpPr>
          <p:nvPr userDrawn="1"/>
        </p:nvCxnSpPr>
        <p:spPr>
          <a:xfrm>
            <a:off x="4193637"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id="{EEC95F0D-A9BC-4697-D362-426F0B1A42C8}"/>
              </a:ext>
            </a:extLst>
          </p:cNvPr>
          <p:cNvCxnSpPr>
            <a:cxnSpLocks/>
          </p:cNvCxnSpPr>
          <p:nvPr userDrawn="1"/>
        </p:nvCxnSpPr>
        <p:spPr>
          <a:xfrm>
            <a:off x="9087234"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8946985"/>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Макет_16">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286FDBD-1E3F-1197-C0E5-F3E7F41F12CE}"/>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4" name="Текст 24">
            <a:extLst>
              <a:ext uri="{FF2B5EF4-FFF2-40B4-BE49-F238E27FC236}">
                <a16:creationId xmlns:a16="http://schemas.microsoft.com/office/drawing/2014/main" id="{0F5588C9-8A1D-E9FF-CA35-2AAF75C1D134}"/>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1722438" y="2280692"/>
            <a:ext cx="9798050" cy="4156278"/>
          </a:xfrm>
          <a:solidFill>
            <a:schemeClr val="accent1">
              <a:lumMod val="40000"/>
              <a:lumOff val="60000"/>
            </a:schemeClr>
          </a:solidFill>
        </p:spPr>
        <p:txBody>
          <a:bodyPr anchor="ctr" anchorCtr="1"/>
          <a:lstStyle/>
          <a:p>
            <a:r>
              <a:rPr lang="ru-RU"/>
              <a:t>Вставка диаграммы</a:t>
            </a:r>
            <a:endParaRPr lang="ru-RU" dirty="0"/>
          </a:p>
        </p:txBody>
      </p:sp>
    </p:spTree>
    <p:extLst>
      <p:ext uri="{BB962C8B-B14F-4D97-AF65-F5344CB8AC3E}">
        <p14:creationId xmlns:p14="http://schemas.microsoft.com/office/powerpoint/2010/main" val="2461083671"/>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Макет_17">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6635750" y="1670021"/>
            <a:ext cx="4884738" cy="4766949"/>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p:ph type="title" hasCustomPrompt="1"/>
          </p:nvPr>
        </p:nvSpPr>
        <p:spPr>
          <a:xfrm>
            <a:off x="1695456"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p:ph type="body" sz="quarter" idx="14"/>
          </p:nvPr>
        </p:nvSpPr>
        <p:spPr>
          <a:xfrm>
            <a:off x="1720850" y="1670021"/>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A21DD8C0-D442-DEF9-355A-B9A9686BA435}"/>
              </a:ext>
            </a:extLst>
          </p:cNvPr>
          <p:cNvSpPr>
            <a:spLocks noGrp="1"/>
          </p:cNvSpPr>
          <p:nvPr>
            <p:ph type="body" sz="quarter" idx="16"/>
          </p:nvPr>
        </p:nvSpPr>
        <p:spPr>
          <a:xfrm>
            <a:off x="1722438"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C644B807-161F-2351-1A0A-0321B692CD14}"/>
              </a:ext>
            </a:extLst>
          </p:cNvPr>
          <p:cNvSpPr>
            <a:spLocks noGrp="1"/>
          </p:cNvSpPr>
          <p:nvPr>
            <p:ph type="body" sz="quarter" idx="17"/>
          </p:nvPr>
        </p:nvSpPr>
        <p:spPr>
          <a:xfrm>
            <a:off x="4071932"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243912680"/>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Макет_18">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1751012" y="1708484"/>
            <a:ext cx="4884738" cy="4728486"/>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p:ph type="title" hasCustomPrompt="1"/>
          </p:nvPr>
        </p:nvSpPr>
        <p:spPr>
          <a:xfrm>
            <a:off x="7104797"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p:ph type="body" sz="quarter" idx="14"/>
          </p:nvPr>
        </p:nvSpPr>
        <p:spPr>
          <a:xfrm>
            <a:off x="7130191" y="2112472"/>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AF19CD83-28DF-DC56-D800-1189F6872AEC}"/>
              </a:ext>
            </a:extLst>
          </p:cNvPr>
          <p:cNvSpPr>
            <a:spLocks noGrp="1"/>
          </p:cNvSpPr>
          <p:nvPr>
            <p:ph type="body" sz="quarter" idx="16"/>
          </p:nvPr>
        </p:nvSpPr>
        <p:spPr>
          <a:xfrm>
            <a:off x="7130191" y="3882278"/>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42418344"/>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Макет_19">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2284534"/>
            <a:ext cx="9810750" cy="4168653"/>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82" name="Заголовок 1">
            <a:extLst>
              <a:ext uri="{FF2B5EF4-FFF2-40B4-BE49-F238E27FC236}">
                <a16:creationId xmlns:a16="http://schemas.microsoft.com/office/drawing/2014/main" id="{6FC94706-DD51-3FAF-C2E8-A75995F85DB5}"/>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83" name="Текст 24">
            <a:extLst>
              <a:ext uri="{FF2B5EF4-FFF2-40B4-BE49-F238E27FC236}">
                <a16:creationId xmlns:a16="http://schemas.microsoft.com/office/drawing/2014/main" id="{0862038F-F3F4-90E0-0014-D59B90E4E915}"/>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432527879"/>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Макет_20">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1651820"/>
            <a:ext cx="9810750" cy="4801368"/>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7" name="Заголовок 1">
            <a:extLst>
              <a:ext uri="{FF2B5EF4-FFF2-40B4-BE49-F238E27FC236}">
                <a16:creationId xmlns:a16="http://schemas.microsoft.com/office/drawing/2014/main" id="{1C250AB0-7C6A-38CA-495A-F1E3ADA64CAF}"/>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Tree>
    <p:extLst>
      <p:ext uri="{BB962C8B-B14F-4D97-AF65-F5344CB8AC3E}">
        <p14:creationId xmlns:p14="http://schemas.microsoft.com/office/powerpoint/2010/main" val="993161109"/>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Макет_2">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1060450" y="0"/>
            <a:ext cx="3702050" cy="6858000"/>
          </a:xfrm>
          <a:solidFill>
            <a:schemeClr val="accent2">
              <a:lumMod val="40000"/>
              <a:lumOff val="60000"/>
            </a:schemeClr>
          </a:solidFill>
        </p:spPr>
        <p:txBody>
          <a:bodyPr anchor="ctr" anchorCtr="1"/>
          <a:lstStyle/>
          <a:p>
            <a:r>
              <a:rPr lang="ru-RU"/>
              <a:t>Вставка рисунка</a:t>
            </a:r>
          </a:p>
        </p:txBody>
      </p:sp>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hlinkClick r:id="rId2"/>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314" name="Заголовок 1">
            <a:extLst>
              <a:ext uri="{FF2B5EF4-FFF2-40B4-BE49-F238E27FC236}">
                <a16:creationId xmlns:a16="http://schemas.microsoft.com/office/drawing/2014/main" id="{83E94931-EBB3-A85D-F84C-6C2B0AAAD242}"/>
              </a:ext>
            </a:extLst>
          </p:cNvPr>
          <p:cNvSpPr>
            <a:spLocks noGrp="1"/>
          </p:cNvSpPr>
          <p:nvPr userDrawn="1">
            <p:ph type="title" hasCustomPrompt="1"/>
          </p:nvPr>
        </p:nvSpPr>
        <p:spPr>
          <a:xfrm>
            <a:off x="5268919"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userDrawn="1">
            <p:ph type="body" sz="quarter" idx="14"/>
          </p:nvPr>
        </p:nvSpPr>
        <p:spPr>
          <a:xfrm>
            <a:off x="5294313"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userDrawn="1">
            <p:ph type="body" sz="quarter" idx="15"/>
          </p:nvPr>
        </p:nvSpPr>
        <p:spPr>
          <a:xfrm>
            <a:off x="5294313"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userDrawn="1">
            <p:ph type="body" sz="quarter" idx="16" hasCustomPrompt="1"/>
          </p:nvPr>
        </p:nvSpPr>
        <p:spPr>
          <a:xfrm>
            <a:off x="5294313"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userDrawn="1">
            <p:ph type="body" sz="quarter" idx="17" hasCustomPrompt="1"/>
          </p:nvPr>
        </p:nvSpPr>
        <p:spPr>
          <a:xfrm>
            <a:off x="8650673"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userDrawn="1">
            <p:ph type="body" sz="quarter" idx="18"/>
          </p:nvPr>
        </p:nvSpPr>
        <p:spPr>
          <a:xfrm>
            <a:off x="5294313"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pic>
        <p:nvPicPr>
          <p:cNvPr id="81" name="Рисунок 80">
            <a:hlinkClick r:id="rId2"/>
            <a:extLst>
              <a:ext uri="{FF2B5EF4-FFF2-40B4-BE49-F238E27FC236}">
                <a16:creationId xmlns:a16="http://schemas.microsoft.com/office/drawing/2014/main" id="{C92C6E8D-7ABB-48D5-A749-BAF89E96A91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670153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341"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3000" userDrawn="1">
          <p15:clr>
            <a:srgbClr val="FBAE40"/>
          </p15:clr>
        </p15:guide>
        <p15:guide id="8" pos="533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Макет_21">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333375"/>
            <a:ext cx="9810750" cy="6119813"/>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1251610730"/>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Макет_22">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7BC2D06E-C9F2-BDE3-855E-9775319C0DE7}"/>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525FB254-AEFA-CFEF-DCD6-493511D00F4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20B28173-DED4-1EB6-7CD1-A46320279AA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EB052885-DC08-220D-C724-7F11AE34E63C}"/>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BD4BECC5-0F28-809F-B90E-0CD398C2E3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9EC1ABD-03C3-5107-3133-62D95296D79B}"/>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0D43265F-D9E7-693A-D282-E1330BB04D28}"/>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B1AEE107-A099-AC8A-1E64-157F59DCF5C3}"/>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A6D2EAB0-5AD7-E263-1CE5-B87FE425CC54}"/>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771B743C-9FBE-A71B-C37E-5F89DA3E15D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11E9DFD2-B3F4-37BC-E1E4-97741AE6E7A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B0BBE960-1704-6DB3-1078-7E3B675514A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66EF542-50F4-BEBC-6167-9FC9512C38D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F023BC42-AA52-24EE-9F7F-D9FE9A16DBB0}"/>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157480CC-A837-D472-2143-522835F9339E}"/>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F684378A-28CF-CC03-979A-1A234803797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1CF331CF-95F9-81DE-608A-D30C7BBAFE4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D1B60733-6DC0-5C30-1835-A2AF1972F0B5}"/>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42A07856-0BB1-4903-78B5-939A308C763B}"/>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C3547CA6-A8AC-9A75-EB35-4DC60522F63D}"/>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05409CE-9D74-D0BA-0ADF-A02D9BAA677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033774B-2C19-DFB4-A788-0EABAD4B0387}"/>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A512B8A1-04CA-4DD6-747A-4223A89B548B}"/>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DD373AC-7923-9CB1-0C87-7C615DC779B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A37A8199-C4CB-516F-5C4B-7E7419073A88}"/>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8B072941-E272-3DDF-941D-7D1E83456A85}"/>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9D89A625-95E5-6BE5-2AAB-97F74670B6A0}"/>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2FF3901C-6C08-AEDD-582E-5DCE765CEEAD}"/>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02C119CC-3724-CFD6-499A-4F33449C563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207835D8-1A54-1931-DB6E-6D96AAA5E7B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E038B071-0E6C-9EA2-2E80-9E7D4F5C7BC1}"/>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FD89E7C1-1E44-147C-B7A3-5C81005539D1}"/>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7761DE0-6A75-44D5-9481-5A626457FC9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0BFC48B-3742-68A9-9B97-CF772891BE34}"/>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45D20E53-E610-F10F-057E-379560FE267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96DA0DD-866C-5E17-AA03-83766C7B950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6885EDCA-81A5-DE03-EDB7-9355A39938D2}"/>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17F1663F-4ADB-FAA6-8F5F-FA852E770D01}"/>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1E7A14D2-4532-360E-ACD1-7AB9513228F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A733F46-3511-F66A-E45D-5ED4DCBF76B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B33E8CFF-9741-0AA5-21BA-6F11DA1DEB89}"/>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256DCCC1-B29B-B0A1-9DFB-E934CE6C15DA}"/>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E61929C6-CEBD-A13F-B3F4-6F521FB8A203}"/>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127F4F6D-B0A8-69F2-1E7E-1E7EBF8DE3E2}"/>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0245A684-162C-18BB-5374-DC98D00078C6}"/>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D7C24C5-1E89-6050-4F14-7778DCA8E4C4}"/>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FF2E343A-2044-6278-084A-EDBB6977FBC6}"/>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5AB94B4B-8A0B-AB7A-1D57-703B52A0CE32}"/>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FB24256-02E4-686B-3D58-07A037C6C2F4}"/>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D59BADBD-399E-57A8-D3C1-F3D33C6BC332}"/>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35B7D9EA-5F46-7562-8248-359B48A99C0A}"/>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F19AE6F6-9107-F808-965D-3C526A321E4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A9AA34BF-2523-3F89-8A3A-5FF5C036D090}"/>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0C069EE-B078-78E3-B9EC-03A054CD7203}"/>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FA78E696-AF43-7062-5A3D-DBB6F72BA651}"/>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E3A6C39-DDE6-42B8-5A81-BD60D272FBFC}"/>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7276753-C701-DCDF-2CD4-7809594FC94B}"/>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50117E8A-2380-CF1C-61EC-D7D3CEBC22DC}"/>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246C7D0-7783-09B0-4227-093E70D0EAE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FCCF80C4-CF95-CDA4-ECDC-964BC6DF486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59EBC95-10F1-A3D1-755C-165CAE5B874F}"/>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7AED418C-4486-6449-E7FA-E96D088C6ABA}"/>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65E6B042-A2EE-D1E4-18EA-C9D20CFBDFB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51933A9-413E-CD85-FF0C-86E474991651}"/>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C6AAB05-929A-C823-A38C-E856CA0C68AC}"/>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68E7349D-2291-76D0-89D6-F5F85351A6E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9A9BA729-E21F-FC43-51E6-BEFCB3BA3D3B}"/>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534E7526-422D-E287-ACFD-48C0EF44D32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2B297D19-6C67-403F-3FC5-55314A2947B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5CC03B79-055C-C5F7-0AA7-A32C35FF8565}"/>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B9DC9ED-C37F-D96E-21BE-1D311FD3999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649E3DF7-6C01-5535-30F3-FC4C925E384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31819B4E-011E-F5A2-01EC-7551E78E58C3}"/>
              </a:ext>
            </a:extLst>
          </p:cNvPr>
          <p:cNvSpPr>
            <a:spLocks noGrp="1"/>
          </p:cNvSpPr>
          <p:nvPr>
            <p:ph type="title" hasCustomPrompt="1"/>
          </p:nvPr>
        </p:nvSpPr>
        <p:spPr>
          <a:xfrm>
            <a:off x="1695456" y="284950"/>
            <a:ext cx="494029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6" name="Текст 24">
            <a:extLst>
              <a:ext uri="{FF2B5EF4-FFF2-40B4-BE49-F238E27FC236}">
                <a16:creationId xmlns:a16="http://schemas.microsoft.com/office/drawing/2014/main" id="{B00FEDF9-AA79-92E5-DC6B-3F5A020A50D3}"/>
              </a:ext>
            </a:extLst>
          </p:cNvPr>
          <p:cNvSpPr>
            <a:spLocks noGrp="1"/>
          </p:cNvSpPr>
          <p:nvPr>
            <p:ph type="body" sz="quarter" idx="14"/>
          </p:nvPr>
        </p:nvSpPr>
        <p:spPr>
          <a:xfrm>
            <a:off x="1720850" y="1670021"/>
            <a:ext cx="4914900"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Рисунок 78">
            <a:extLst>
              <a:ext uri="{FF2B5EF4-FFF2-40B4-BE49-F238E27FC236}">
                <a16:creationId xmlns:a16="http://schemas.microsoft.com/office/drawing/2014/main" id="{FEDD6905-B654-F0D1-D2CD-7EE59F40443A}"/>
              </a:ext>
            </a:extLst>
          </p:cNvPr>
          <p:cNvSpPr>
            <a:spLocks noGrp="1"/>
          </p:cNvSpPr>
          <p:nvPr>
            <p:ph type="pic" sz="quarter" idx="15"/>
          </p:nvPr>
        </p:nvSpPr>
        <p:spPr>
          <a:xfrm>
            <a:off x="1720851" y="3262740"/>
            <a:ext cx="4914900" cy="2754313"/>
          </a:xfrm>
          <a:solidFill>
            <a:schemeClr val="accent2">
              <a:lumMod val="40000"/>
              <a:lumOff val="60000"/>
            </a:schemeClr>
          </a:solidFill>
        </p:spPr>
        <p:txBody>
          <a:bodyPr anchor="ctr" anchorCtr="1"/>
          <a:lstStyle/>
          <a:p>
            <a:r>
              <a:rPr lang="ru-RU"/>
              <a:t>Вставка рисунка</a:t>
            </a:r>
          </a:p>
        </p:txBody>
      </p:sp>
      <p:sp>
        <p:nvSpPr>
          <p:cNvPr id="80" name="Прямоугольник 79">
            <a:extLst>
              <a:ext uri="{FF2B5EF4-FFF2-40B4-BE49-F238E27FC236}">
                <a16:creationId xmlns:a16="http://schemas.microsoft.com/office/drawing/2014/main" id="{AB8B8782-091C-0AE6-A8DF-D38C0DE53F64}"/>
              </a:ext>
            </a:extLst>
          </p:cNvPr>
          <p:cNvSpPr/>
          <p:nvPr userDrawn="1"/>
        </p:nvSpPr>
        <p:spPr>
          <a:xfrm>
            <a:off x="1720848" y="6017153"/>
            <a:ext cx="4914901" cy="73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Текст 24">
            <a:extLst>
              <a:ext uri="{FF2B5EF4-FFF2-40B4-BE49-F238E27FC236}">
                <a16:creationId xmlns:a16="http://schemas.microsoft.com/office/drawing/2014/main" id="{75EB00F8-F7FF-7C56-9AE7-8868E4EB67EC}"/>
              </a:ext>
            </a:extLst>
          </p:cNvPr>
          <p:cNvSpPr>
            <a:spLocks noGrp="1"/>
          </p:cNvSpPr>
          <p:nvPr>
            <p:ph type="body" sz="quarter" idx="16"/>
          </p:nvPr>
        </p:nvSpPr>
        <p:spPr>
          <a:xfrm>
            <a:off x="7179732" y="3288304"/>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E4DEEAE8-F271-A203-D424-9BC7724B439F}"/>
              </a:ext>
            </a:extLst>
          </p:cNvPr>
          <p:cNvSpPr>
            <a:spLocks noGrp="1"/>
          </p:cNvSpPr>
          <p:nvPr>
            <p:ph type="body" sz="quarter" idx="17"/>
          </p:nvPr>
        </p:nvSpPr>
        <p:spPr>
          <a:xfrm>
            <a:off x="7179732" y="4310067"/>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05BA86FD-A468-E175-B867-0F25C07B8422}"/>
              </a:ext>
            </a:extLst>
          </p:cNvPr>
          <p:cNvSpPr>
            <a:spLocks noGrp="1"/>
          </p:cNvSpPr>
          <p:nvPr>
            <p:ph type="body" sz="quarter" idx="18"/>
          </p:nvPr>
        </p:nvSpPr>
        <p:spPr>
          <a:xfrm>
            <a:off x="7179732" y="5331829"/>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4" name="Прямоугольник 83">
            <a:extLst>
              <a:ext uri="{FF2B5EF4-FFF2-40B4-BE49-F238E27FC236}">
                <a16:creationId xmlns:a16="http://schemas.microsoft.com/office/drawing/2014/main" id="{8FD393F1-9AFA-1233-99C6-7E25C4A33623}"/>
              </a:ext>
            </a:extLst>
          </p:cNvPr>
          <p:cNvSpPr/>
          <p:nvPr userDrawn="1"/>
        </p:nvSpPr>
        <p:spPr>
          <a:xfrm>
            <a:off x="7179731" y="344412"/>
            <a:ext cx="4352630" cy="2081610"/>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140426392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Макет_1">
    <p:spTree>
      <p:nvGrpSpPr>
        <p:cNvPr id="1" name=""/>
        <p:cNvGrpSpPr/>
        <p:nvPr/>
      </p:nvGrpSpPr>
      <p:grpSpPr>
        <a:xfrm>
          <a:off x="0" y="0"/>
          <a:ext cx="0" cy="0"/>
          <a:chOff x="0" y="0"/>
          <a:chExt cx="0" cy="0"/>
        </a:xfrm>
      </p:grpSpPr>
      <p:grpSp>
        <p:nvGrpSpPr>
          <p:cNvPr id="162" name="Группа 161">
            <a:extLst>
              <a:ext uri="{FF2B5EF4-FFF2-40B4-BE49-F238E27FC236}">
                <a16:creationId xmlns:a16="http://schemas.microsoft.com/office/drawing/2014/main" id="{6C432922-1B8E-1030-5015-251F9EB65732}"/>
              </a:ext>
            </a:extLst>
          </p:cNvPr>
          <p:cNvGrpSpPr/>
          <p:nvPr userDrawn="1"/>
        </p:nvGrpSpPr>
        <p:grpSpPr>
          <a:xfrm>
            <a:off x="0" y="0"/>
            <a:ext cx="1060744" cy="6858000"/>
            <a:chOff x="0" y="3175"/>
            <a:chExt cx="1060744" cy="6858000"/>
          </a:xfrm>
        </p:grpSpPr>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165" name="Группа 164">
              <a:extLst>
                <a:ext uri="{FF2B5EF4-FFF2-40B4-BE49-F238E27FC236}">
                  <a16:creationId xmlns:a16="http://schemas.microsoft.com/office/drawing/2014/main" id="{B57BCA71-A82A-0833-C340-04755D3D3552}"/>
                </a:ext>
              </a:extLst>
            </p:cNvPr>
            <p:cNvGrpSpPr/>
            <p:nvPr userDrawn="1"/>
          </p:nvGrpSpPr>
          <p:grpSpPr>
            <a:xfrm rot="16200000">
              <a:off x="-34700" y="5634324"/>
              <a:ext cx="1130146" cy="506607"/>
              <a:chOff x="7539859" y="607333"/>
              <a:chExt cx="3544550" cy="1588892"/>
            </a:xfrm>
          </p:grpSpPr>
          <p:sp>
            <p:nvSpPr>
              <p:cNvPr id="166" name="Полилиния 165">
                <a:extLst>
                  <a:ext uri="{FF2B5EF4-FFF2-40B4-BE49-F238E27FC236}">
                    <a16:creationId xmlns:a16="http://schemas.microsoft.com/office/drawing/2014/main" id="{BAC31DA3-1BB2-7C2D-D624-F684232DC599}"/>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724C6628-E29D-E434-708C-BE65B7785EF2}"/>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D0DFAD3-CE49-528C-19F7-38DE851E66A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994CC87-F5CC-F03A-CE43-DB3DFB836DFE}"/>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65267F4B-2B86-7451-CCA1-5E695D86C66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FEBE37DC-2CCE-4EC2-A326-B9C87000A069}"/>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5CAD63BA-86A3-6299-A797-FE2BEF6C1DFA}"/>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E3347D76-56C8-6A60-FDC3-D73C96BAE597}"/>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A4DA91CB-B386-C8EC-BDEF-776736E52545}"/>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30BF85AB-1959-90B7-16D2-D94CE90BED25}"/>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8F8031B3-A397-4470-EEB5-27A4A1F12F2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23F12001-78B5-B165-C709-80AC4239F85B}"/>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6DA43740-D1CC-E8B7-BB65-E6D8E544642E}"/>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39522965-5EAF-E96B-89EF-1AD310FB7CC0}"/>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445E8CEA-0101-764C-3A44-5C232357B08C}"/>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9779194B-8AE4-B903-0166-7A109A38397C}"/>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385BB300-E081-CAAB-67E3-EAD7E58D739D}"/>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94846784-6815-426B-519E-8BC6CA6FC7FB}"/>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536298A5-BF2E-5BF3-2905-45C5C4F8C03C}"/>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D6A80EB0-772A-71A4-76F2-894290F908D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00BE4DAC-8BE1-E5C0-FA86-E206AA1F957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C39CCA3E-A41B-EB50-A604-91A3C2BBA38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B53DC965-EA8D-678C-CC76-F8F68C00DAA1}"/>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00E85283-18DA-9852-B833-05B7D126AE0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D08D4F95-2F94-5D54-51AB-D601C90C0C9C}"/>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EBEE41A9-F877-486D-8FF1-35A6739CA7A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399AA143-35A2-A842-F45F-D5BDD55769CB}"/>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A5C3378-08CF-017A-C804-6E042A414F4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2A538F3C-FC84-D9B7-8832-A62EB9F190D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402F821C-4222-F606-4673-BD8620F940E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562C20C9-4076-B659-3157-3E8A4052E5A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96DB85AF-C782-659B-4001-89BB3967F100}"/>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A629F5BF-6B12-E614-340D-32EB7FAF431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22AB1486-1041-2831-817F-C86BC3E2ABAD}"/>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5E580761-6227-D11A-619C-2A6119C2E4CC}"/>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BE62087B-2241-C3DC-9B13-567A9C56DF6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996A60EB-88E0-3141-5025-5CA6F18609AA}"/>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345B9A23-91B0-6AAA-26B3-F5CAC894DFF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B677CB5C-F1E1-FD82-79EF-1DBEF4406DF9}"/>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C5863E7E-8DE3-F86B-5033-43A8D901E8D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78789D7A-5AED-D031-D3B6-F19127F090A9}"/>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2EDD1FE3-27A5-1489-9FDF-71FFE714B549}"/>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08" name="Полилиния 207">
                <a:extLst>
                  <a:ext uri="{FF2B5EF4-FFF2-40B4-BE49-F238E27FC236}">
                    <a16:creationId xmlns:a16="http://schemas.microsoft.com/office/drawing/2014/main" id="{F418B9D1-8039-4EC5-C9C4-AB070F2B7FDD}"/>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09" name="Полилиния 208">
                <a:extLst>
                  <a:ext uri="{FF2B5EF4-FFF2-40B4-BE49-F238E27FC236}">
                    <a16:creationId xmlns:a16="http://schemas.microsoft.com/office/drawing/2014/main" id="{DF982BED-99DF-C88C-29BA-37B3077589C0}"/>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3D42967D-AB75-17EE-A9B4-40FF71F9ED9A}"/>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532DCA8B-DFD5-06CE-3E02-2281460431E7}"/>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D28F90C4-1046-D1C3-8D51-6DB5C775AA4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522EC4EF-7733-2684-7363-C2523F7D5DD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8D723C56-84AA-973B-C38B-F20562662B03}"/>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0359E897-CFC5-AD3D-6A59-4AA10A3D243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5AA240FF-C65D-0AC3-AE50-ED4AADBC0B00}"/>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D89E83F9-479E-0925-43C7-4EF531CD8521}"/>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AEA3152E-5095-FC6E-971C-A4378C47B599}"/>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701FA609-C242-61B7-103E-405DBEE2140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20" name="Полилиния 219">
                <a:extLst>
                  <a:ext uri="{FF2B5EF4-FFF2-40B4-BE49-F238E27FC236}">
                    <a16:creationId xmlns:a16="http://schemas.microsoft.com/office/drawing/2014/main" id="{B60D87B9-33FE-41EC-589B-95E590FD591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21" name="Полилиния 220">
                <a:extLst>
                  <a:ext uri="{FF2B5EF4-FFF2-40B4-BE49-F238E27FC236}">
                    <a16:creationId xmlns:a16="http://schemas.microsoft.com/office/drawing/2014/main" id="{03BB26F1-8ABA-CCF0-A940-D95924271EC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A60A5124-F6A6-0041-888C-24ED7487E14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DFE19AD5-CA4A-8F1A-F157-70F9BEBB09B6}"/>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F1D291A3-B27F-336E-40DB-519273CFE28D}"/>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3487B9ED-59A1-3EFE-6790-7F44849FB672}"/>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FFE3495C-F937-AA20-27B7-0AC3F5112AC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E17510F0-A299-0F31-30D7-FAA0A60332CA}"/>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D9CB9ABE-2D64-A7BB-0E1C-4A9DA98E90F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20C4A8E5-D2E7-71DB-A4E7-63FAE7C552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8539E3F9-937F-B391-095B-62165BD54A50}"/>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26C38290-29A5-C8BD-1C4F-DBB59D386D01}"/>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49EC023-6A85-AA2E-F6CE-4DF8E60F9C5B}"/>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3C4C0DFD-9FA0-ADCD-D398-4DA3763BC449}"/>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820258895"/>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65">
          <p15:clr>
            <a:srgbClr val="FBAE40"/>
          </p15:clr>
        </p15:guide>
        <p15:guide id="7" orient="horz" pos="75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7"/>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DC7ADD1-BA8B-4F3A-9886-2CDEB257D8F3}" type="slidenum">
              <a:rPr lang="ru-RU"/>
              <a:pPr>
                <a:defRPr/>
              </a:pPr>
              <a:t>‹#›</a:t>
            </a:fld>
            <a:endParaRPr lang="ru-RU"/>
          </a:p>
        </p:txBody>
      </p:sp>
    </p:spTree>
    <p:extLst>
      <p:ext uri="{BB962C8B-B14F-4D97-AF65-F5344CB8AC3E}">
        <p14:creationId xmlns:p14="http://schemas.microsoft.com/office/powerpoint/2010/main" val="1299344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F5C2CEF-AD7A-4D29-B209-72C55D1A1680}" type="slidenum">
              <a:rPr lang="ru-RU"/>
              <a:pPr>
                <a:defRPr/>
              </a:pPr>
              <a:t>‹#›</a:t>
            </a:fld>
            <a:endParaRPr lang="ru-RU"/>
          </a:p>
        </p:txBody>
      </p:sp>
    </p:spTree>
    <p:extLst>
      <p:ext uri="{BB962C8B-B14F-4D97-AF65-F5344CB8AC3E}">
        <p14:creationId xmlns:p14="http://schemas.microsoft.com/office/powerpoint/2010/main" val="1462943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0910EF4-8F99-49F7-B16C-A8229B619643}" type="slidenum">
              <a:rPr lang="ru-RU"/>
              <a:pPr>
                <a:defRPr/>
              </a:pPr>
              <a:t>‹#›</a:t>
            </a:fld>
            <a:endParaRPr lang="ru-RU"/>
          </a:p>
        </p:txBody>
      </p:sp>
    </p:spTree>
    <p:extLst>
      <p:ext uri="{BB962C8B-B14F-4D97-AF65-F5344CB8AC3E}">
        <p14:creationId xmlns:p14="http://schemas.microsoft.com/office/powerpoint/2010/main" val="257260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49AEDCE-357B-4BE3-BED8-ED31515EDFE2}" type="slidenum">
              <a:rPr lang="ru-RU"/>
              <a:pPr>
                <a:defRPr/>
              </a:pPr>
              <a:t>‹#›</a:t>
            </a:fld>
            <a:endParaRPr lang="ru-RU"/>
          </a:p>
        </p:txBody>
      </p:sp>
    </p:spTree>
    <p:extLst>
      <p:ext uri="{BB962C8B-B14F-4D97-AF65-F5344CB8AC3E}">
        <p14:creationId xmlns:p14="http://schemas.microsoft.com/office/powerpoint/2010/main" val="2186169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E82C69E-6BE7-4215-B6BD-CE74C7C7E718}" type="slidenum">
              <a:rPr lang="ru-RU"/>
              <a:pPr>
                <a:defRPr/>
              </a:pPr>
              <a:t>‹#›</a:t>
            </a:fld>
            <a:endParaRPr lang="ru-RU"/>
          </a:p>
        </p:txBody>
      </p:sp>
    </p:spTree>
    <p:extLst>
      <p:ext uri="{BB962C8B-B14F-4D97-AF65-F5344CB8AC3E}">
        <p14:creationId xmlns:p14="http://schemas.microsoft.com/office/powerpoint/2010/main" val="2448132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685FC1F4-3876-4982-BC1D-9421F72DE57A}" type="slidenum">
              <a:rPr lang="ru-RU"/>
              <a:pPr>
                <a:defRPr/>
              </a:pPr>
              <a:t>‹#›</a:t>
            </a:fld>
            <a:endParaRPr lang="ru-RU"/>
          </a:p>
        </p:txBody>
      </p:sp>
    </p:spTree>
    <p:extLst>
      <p:ext uri="{BB962C8B-B14F-4D97-AF65-F5344CB8AC3E}">
        <p14:creationId xmlns:p14="http://schemas.microsoft.com/office/powerpoint/2010/main" val="2825920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5A6FD5F3-C954-47C4-8539-EC775E2EDAB6}" type="slidenum">
              <a:rPr lang="ru-RU"/>
              <a:pPr>
                <a:defRPr/>
              </a:pPr>
              <a:t>‹#›</a:t>
            </a:fld>
            <a:endParaRPr lang="ru-RU"/>
          </a:p>
        </p:txBody>
      </p:sp>
    </p:spTree>
    <p:extLst>
      <p:ext uri="{BB962C8B-B14F-4D97-AF65-F5344CB8AC3E}">
        <p14:creationId xmlns:p14="http://schemas.microsoft.com/office/powerpoint/2010/main" val="2126435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Макет_3">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hlinkClick r:id="rId2"/>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314" name="Заголовок 1">
            <a:extLst>
              <a:ext uri="{FF2B5EF4-FFF2-40B4-BE49-F238E27FC236}">
                <a16:creationId xmlns:a16="http://schemas.microsoft.com/office/drawing/2014/main" id="{83E94931-EBB3-A85D-F84C-6C2B0AAAD242}"/>
              </a:ext>
            </a:extLst>
          </p:cNvPr>
          <p:cNvSpPr>
            <a:spLocks noGrp="1"/>
          </p:cNvSpPr>
          <p:nvPr userDrawn="1">
            <p:ph type="title" hasCustomPrompt="1"/>
          </p:nvPr>
        </p:nvSpPr>
        <p:spPr>
          <a:xfrm>
            <a:off x="1695456"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userDrawn="1">
            <p:ph type="body" sz="quarter" idx="14"/>
          </p:nvPr>
        </p:nvSpPr>
        <p:spPr>
          <a:xfrm>
            <a:off x="1720850"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userDrawn="1">
            <p:ph type="body" sz="quarter" idx="15"/>
          </p:nvPr>
        </p:nvSpPr>
        <p:spPr>
          <a:xfrm>
            <a:off x="1720850"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userDrawn="1">
            <p:ph type="body" sz="quarter" idx="16" hasCustomPrompt="1"/>
          </p:nvPr>
        </p:nvSpPr>
        <p:spPr>
          <a:xfrm>
            <a:off x="1720850"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userDrawn="1">
            <p:ph type="body" sz="quarter" idx="17" hasCustomPrompt="1"/>
          </p:nvPr>
        </p:nvSpPr>
        <p:spPr>
          <a:xfrm>
            <a:off x="5077210"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userDrawn="1">
            <p:ph type="body" sz="quarter" idx="18"/>
          </p:nvPr>
        </p:nvSpPr>
        <p:spPr>
          <a:xfrm>
            <a:off x="1720850"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pic>
        <p:nvPicPr>
          <p:cNvPr id="81" name="Рисунок 80">
            <a:hlinkClick r:id="rId2"/>
            <a:extLst>
              <a:ext uri="{FF2B5EF4-FFF2-40B4-BE49-F238E27FC236}">
                <a16:creationId xmlns:a16="http://schemas.microsoft.com/office/drawing/2014/main" id="{9A391268-860F-4226-B4BF-7BC245EB73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2409501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341"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3000" userDrawn="1">
          <p15:clr>
            <a:srgbClr val="FBAE40"/>
          </p15:clr>
        </p15:guide>
        <p15:guide id="8" pos="5339"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1"/>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A8DA802-601B-41CB-BEF0-50AB66FD9FFA}" type="slidenum">
              <a:rPr lang="ru-RU"/>
              <a:pPr>
                <a:defRPr/>
              </a:pPr>
              <a:t>‹#›</a:t>
            </a:fld>
            <a:endParaRPr lang="ru-RU"/>
          </a:p>
        </p:txBody>
      </p:sp>
    </p:spTree>
    <p:extLst>
      <p:ext uri="{BB962C8B-B14F-4D97-AF65-F5344CB8AC3E}">
        <p14:creationId xmlns:p14="http://schemas.microsoft.com/office/powerpoint/2010/main" val="893529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1"/>
            <a:ext cx="73152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3DF9F0D-E404-4AC2-A95A-D99E6248A0F8}" type="slidenum">
              <a:rPr lang="ru-RU"/>
              <a:pPr>
                <a:defRPr/>
              </a:pPr>
              <a:t>‹#›</a:t>
            </a:fld>
            <a:endParaRPr lang="ru-RU"/>
          </a:p>
        </p:txBody>
      </p:sp>
    </p:spTree>
    <p:extLst>
      <p:ext uri="{BB962C8B-B14F-4D97-AF65-F5344CB8AC3E}">
        <p14:creationId xmlns:p14="http://schemas.microsoft.com/office/powerpoint/2010/main" val="1319595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8F0A88E-3954-4599-93CA-4038C4AFC69F}" type="slidenum">
              <a:rPr lang="ru-RU"/>
              <a:pPr>
                <a:defRPr/>
              </a:pPr>
              <a:t>‹#›</a:t>
            </a:fld>
            <a:endParaRPr lang="ru-RU"/>
          </a:p>
        </p:txBody>
      </p:sp>
    </p:spTree>
    <p:extLst>
      <p:ext uri="{BB962C8B-B14F-4D97-AF65-F5344CB8AC3E}">
        <p14:creationId xmlns:p14="http://schemas.microsoft.com/office/powerpoint/2010/main" val="3296100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0"/>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782E2FE-0794-4A99-9275-0664582033A3}" type="slidenum">
              <a:rPr lang="ru-RU"/>
              <a:pPr>
                <a:defRPr/>
              </a:pPr>
              <a:t>‹#›</a:t>
            </a:fld>
            <a:endParaRPr lang="ru-RU"/>
          </a:p>
        </p:txBody>
      </p:sp>
    </p:spTree>
    <p:extLst>
      <p:ext uri="{BB962C8B-B14F-4D97-AF65-F5344CB8AC3E}">
        <p14:creationId xmlns:p14="http://schemas.microsoft.com/office/powerpoint/2010/main" val="2400061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Макет_1">
    <p:spTree>
      <p:nvGrpSpPr>
        <p:cNvPr id="1" name=""/>
        <p:cNvGrpSpPr/>
        <p:nvPr/>
      </p:nvGrpSpPr>
      <p:grpSpPr>
        <a:xfrm>
          <a:off x="0" y="0"/>
          <a:ext cx="0" cy="0"/>
          <a:chOff x="0" y="0"/>
          <a:chExt cx="0" cy="0"/>
        </a:xfrm>
      </p:grpSpPr>
      <p:grpSp>
        <p:nvGrpSpPr>
          <p:cNvPr id="162" name="Группа 161">
            <a:extLst>
              <a:ext uri="{FF2B5EF4-FFF2-40B4-BE49-F238E27FC236}">
                <a16:creationId xmlns:a16="http://schemas.microsoft.com/office/drawing/2014/main" id="{6C432922-1B8E-1030-5015-251F9EB65732}"/>
              </a:ext>
            </a:extLst>
          </p:cNvPr>
          <p:cNvGrpSpPr/>
          <p:nvPr userDrawn="1"/>
        </p:nvGrpSpPr>
        <p:grpSpPr>
          <a:xfrm>
            <a:off x="0" y="0"/>
            <a:ext cx="1060744" cy="6858000"/>
            <a:chOff x="0" y="3175"/>
            <a:chExt cx="1060744" cy="6858000"/>
          </a:xfrm>
        </p:grpSpPr>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165" name="Группа 164">
              <a:extLst>
                <a:ext uri="{FF2B5EF4-FFF2-40B4-BE49-F238E27FC236}">
                  <a16:creationId xmlns:a16="http://schemas.microsoft.com/office/drawing/2014/main" id="{B57BCA71-A82A-0833-C340-04755D3D3552}"/>
                </a:ext>
              </a:extLst>
            </p:cNvPr>
            <p:cNvGrpSpPr/>
            <p:nvPr userDrawn="1"/>
          </p:nvGrpSpPr>
          <p:grpSpPr>
            <a:xfrm rot="16200000">
              <a:off x="-34700" y="5634324"/>
              <a:ext cx="1130146" cy="506607"/>
              <a:chOff x="7539859" y="607333"/>
              <a:chExt cx="3544550" cy="1588892"/>
            </a:xfrm>
          </p:grpSpPr>
          <p:sp>
            <p:nvSpPr>
              <p:cNvPr id="166" name="Полилиния 165">
                <a:extLst>
                  <a:ext uri="{FF2B5EF4-FFF2-40B4-BE49-F238E27FC236}">
                    <a16:creationId xmlns:a16="http://schemas.microsoft.com/office/drawing/2014/main" id="{BAC31DA3-1BB2-7C2D-D624-F684232DC599}"/>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724C6628-E29D-E434-708C-BE65B7785EF2}"/>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D0DFAD3-CE49-528C-19F7-38DE851E66A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994CC87-F5CC-F03A-CE43-DB3DFB836DFE}"/>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65267F4B-2B86-7451-CCA1-5E695D86C66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FEBE37DC-2CCE-4EC2-A326-B9C87000A069}"/>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5CAD63BA-86A3-6299-A797-FE2BEF6C1DFA}"/>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E3347D76-56C8-6A60-FDC3-D73C96BAE597}"/>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A4DA91CB-B386-C8EC-BDEF-776736E52545}"/>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30BF85AB-1959-90B7-16D2-D94CE90BED25}"/>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8F8031B3-A397-4470-EEB5-27A4A1F12F2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23F12001-78B5-B165-C709-80AC4239F85B}"/>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6DA43740-D1CC-E8B7-BB65-E6D8E544642E}"/>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39522965-5EAF-E96B-89EF-1AD310FB7CC0}"/>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445E8CEA-0101-764C-3A44-5C232357B08C}"/>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9779194B-8AE4-B903-0166-7A109A38397C}"/>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385BB300-E081-CAAB-67E3-EAD7E58D739D}"/>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94846784-6815-426B-519E-8BC6CA6FC7FB}"/>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536298A5-BF2E-5BF3-2905-45C5C4F8C03C}"/>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D6A80EB0-772A-71A4-76F2-894290F908D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00BE4DAC-8BE1-E5C0-FA86-E206AA1F957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C39CCA3E-A41B-EB50-A604-91A3C2BBA38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B53DC965-EA8D-678C-CC76-F8F68C00DAA1}"/>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00E85283-18DA-9852-B833-05B7D126AE0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D08D4F95-2F94-5D54-51AB-D601C90C0C9C}"/>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EBEE41A9-F877-486D-8FF1-35A6739CA7A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399AA143-35A2-A842-F45F-D5BDD55769CB}"/>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A5C3378-08CF-017A-C804-6E042A414F4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2A538F3C-FC84-D9B7-8832-A62EB9F190D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402F821C-4222-F606-4673-BD8620F940E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562C20C9-4076-B659-3157-3E8A4052E5A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96DB85AF-C782-659B-4001-89BB3967F100}"/>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A629F5BF-6B12-E614-340D-32EB7FAF431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22AB1486-1041-2831-817F-C86BC3E2ABAD}"/>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5E580761-6227-D11A-619C-2A6119C2E4CC}"/>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BE62087B-2241-C3DC-9B13-567A9C56DF6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996A60EB-88E0-3141-5025-5CA6F18609AA}"/>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345B9A23-91B0-6AAA-26B3-F5CAC894DFF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B677CB5C-F1E1-FD82-79EF-1DBEF4406DF9}"/>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C5863E7E-8DE3-F86B-5033-43A8D901E8D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78789D7A-5AED-D031-D3B6-F19127F090A9}"/>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2EDD1FE3-27A5-1489-9FDF-71FFE714B549}"/>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08" name="Полилиния 207">
                <a:extLst>
                  <a:ext uri="{FF2B5EF4-FFF2-40B4-BE49-F238E27FC236}">
                    <a16:creationId xmlns:a16="http://schemas.microsoft.com/office/drawing/2014/main" id="{F418B9D1-8039-4EC5-C9C4-AB070F2B7FDD}"/>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09" name="Полилиния 208">
                <a:extLst>
                  <a:ext uri="{FF2B5EF4-FFF2-40B4-BE49-F238E27FC236}">
                    <a16:creationId xmlns:a16="http://schemas.microsoft.com/office/drawing/2014/main" id="{DF982BED-99DF-C88C-29BA-37B3077589C0}"/>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3D42967D-AB75-17EE-A9B4-40FF71F9ED9A}"/>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532DCA8B-DFD5-06CE-3E02-2281460431E7}"/>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D28F90C4-1046-D1C3-8D51-6DB5C775AA4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522EC4EF-7733-2684-7363-C2523F7D5DD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8D723C56-84AA-973B-C38B-F20562662B03}"/>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0359E897-CFC5-AD3D-6A59-4AA10A3D243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5AA240FF-C65D-0AC3-AE50-ED4AADBC0B00}"/>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D89E83F9-479E-0925-43C7-4EF531CD8521}"/>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AEA3152E-5095-FC6E-971C-A4378C47B599}"/>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701FA609-C242-61B7-103E-405DBEE2140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20" name="Полилиния 219">
                <a:extLst>
                  <a:ext uri="{FF2B5EF4-FFF2-40B4-BE49-F238E27FC236}">
                    <a16:creationId xmlns:a16="http://schemas.microsoft.com/office/drawing/2014/main" id="{B60D87B9-33FE-41EC-589B-95E590FD591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21" name="Полилиния 220">
                <a:extLst>
                  <a:ext uri="{FF2B5EF4-FFF2-40B4-BE49-F238E27FC236}">
                    <a16:creationId xmlns:a16="http://schemas.microsoft.com/office/drawing/2014/main" id="{03BB26F1-8ABA-CCF0-A940-D95924271EC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A60A5124-F6A6-0041-888C-24ED7487E14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DFE19AD5-CA4A-8F1A-F157-70F9BEBB09B6}"/>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F1D291A3-B27F-336E-40DB-519273CFE28D}"/>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3487B9ED-59A1-3EFE-6790-7F44849FB672}"/>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FFE3495C-F937-AA20-27B7-0AC3F5112AC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E17510F0-A299-0F31-30D7-FAA0A60332CA}"/>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D9CB9ABE-2D64-A7BB-0E1C-4A9DA98E90F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20C4A8E5-D2E7-71DB-A4E7-63FAE7C552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8539E3F9-937F-B391-095B-62165BD54A50}"/>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26C38290-29A5-C8BD-1C4F-DBB59D386D01}"/>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49EC023-6A85-AA2E-F6CE-4DF8E60F9C5B}"/>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3C4C0DFD-9FA0-ADCD-D398-4DA3763BC449}"/>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3501853559"/>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65">
          <p15:clr>
            <a:srgbClr val="FBAE40"/>
          </p15:clr>
        </p15:guide>
        <p15:guide id="7" orient="horz" pos="75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Макет_4">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81A267BE-931F-37E6-1F7E-96697622290D}"/>
              </a:ext>
            </a:extLst>
          </p:cNvPr>
          <p:cNvSpPr>
            <a:spLocks noGrp="1"/>
          </p:cNvSpPr>
          <p:nvPr userDrawn="1">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userDrawn="1">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userDrawn="1">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98" name="Прямоугольник 97">
            <a:extLst>
              <a:ext uri="{FF2B5EF4-FFF2-40B4-BE49-F238E27FC236}">
                <a16:creationId xmlns:a16="http://schemas.microsoft.com/office/drawing/2014/main" id="{28EC5021-436C-3C0E-DC0B-0EBEFDDD6252}"/>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9" name="Прямоугольник 98">
            <a:extLst>
              <a:ext uri="{FF2B5EF4-FFF2-40B4-BE49-F238E27FC236}">
                <a16:creationId xmlns:a16="http://schemas.microsoft.com/office/drawing/2014/main" id="{16052FE2-C027-5086-3B47-A9AB1B6B80CF}"/>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userDrawn="1">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1" name="Прямоугольник 100">
            <a:extLst>
              <a:ext uri="{FF2B5EF4-FFF2-40B4-BE49-F238E27FC236}">
                <a16:creationId xmlns:a16="http://schemas.microsoft.com/office/drawing/2014/main" id="{8977EFC8-AFBE-2D2A-DA90-71F153DF760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2" name="Прямоугольник 101">
            <a:extLst>
              <a:ext uri="{FF2B5EF4-FFF2-40B4-BE49-F238E27FC236}">
                <a16:creationId xmlns:a16="http://schemas.microsoft.com/office/drawing/2014/main" id="{7FECB34F-2EFB-DA5D-734B-9C989E67928B}"/>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Рисунок 102">
            <a:extLst>
              <a:ext uri="{FF2B5EF4-FFF2-40B4-BE49-F238E27FC236}">
                <a16:creationId xmlns:a16="http://schemas.microsoft.com/office/drawing/2014/main" id="{29B8150B-6419-3232-81FD-FD79940DB218}"/>
              </a:ext>
            </a:extLst>
          </p:cNvPr>
          <p:cNvSpPr>
            <a:spLocks noGrp="1" noChangeAspect="1"/>
          </p:cNvSpPr>
          <p:nvPr userDrawn="1">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4" name="Прямоугольник 103">
            <a:extLst>
              <a:ext uri="{FF2B5EF4-FFF2-40B4-BE49-F238E27FC236}">
                <a16:creationId xmlns:a16="http://schemas.microsoft.com/office/drawing/2014/main" id="{27DF88D3-3DC0-BB1C-1F80-0196672FFE6E}"/>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5" name="Прямоугольник 104">
            <a:extLst>
              <a:ext uri="{FF2B5EF4-FFF2-40B4-BE49-F238E27FC236}">
                <a16:creationId xmlns:a16="http://schemas.microsoft.com/office/drawing/2014/main" id="{457DC673-1360-42CD-4194-C7017B622717}"/>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Текст 24">
            <a:extLst>
              <a:ext uri="{FF2B5EF4-FFF2-40B4-BE49-F238E27FC236}">
                <a16:creationId xmlns:a16="http://schemas.microsoft.com/office/drawing/2014/main" id="{6159B658-2E92-5A31-4179-4ACC0CC19D68}"/>
              </a:ext>
            </a:extLst>
          </p:cNvPr>
          <p:cNvSpPr>
            <a:spLocks noGrp="1"/>
          </p:cNvSpPr>
          <p:nvPr userDrawn="1">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7" name="Текст 24">
            <a:extLst>
              <a:ext uri="{FF2B5EF4-FFF2-40B4-BE49-F238E27FC236}">
                <a16:creationId xmlns:a16="http://schemas.microsoft.com/office/drawing/2014/main" id="{A797D723-1D78-4F83-5460-AF9CF3262547}"/>
              </a:ext>
            </a:extLst>
          </p:cNvPr>
          <p:cNvSpPr>
            <a:spLocks noGrp="1"/>
          </p:cNvSpPr>
          <p:nvPr userDrawn="1">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0" name="Текст 24">
            <a:extLst>
              <a:ext uri="{FF2B5EF4-FFF2-40B4-BE49-F238E27FC236}">
                <a16:creationId xmlns:a16="http://schemas.microsoft.com/office/drawing/2014/main" id="{338D8088-446D-FE41-59DA-9827F8DF0F5F}"/>
              </a:ext>
            </a:extLst>
          </p:cNvPr>
          <p:cNvSpPr>
            <a:spLocks noGrp="1"/>
          </p:cNvSpPr>
          <p:nvPr userDrawn="1">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1" name="Текст 24">
            <a:extLst>
              <a:ext uri="{FF2B5EF4-FFF2-40B4-BE49-F238E27FC236}">
                <a16:creationId xmlns:a16="http://schemas.microsoft.com/office/drawing/2014/main" id="{54824AF8-F2E2-00CA-7D76-8A18F9B83F16}"/>
              </a:ext>
            </a:extLst>
          </p:cNvPr>
          <p:cNvSpPr>
            <a:spLocks noGrp="1"/>
          </p:cNvSpPr>
          <p:nvPr userDrawn="1">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3" name="Текст 24">
            <a:extLst>
              <a:ext uri="{FF2B5EF4-FFF2-40B4-BE49-F238E27FC236}">
                <a16:creationId xmlns:a16="http://schemas.microsoft.com/office/drawing/2014/main" id="{731AAD6D-F512-EBA9-6EF8-2728B6F00A78}"/>
              </a:ext>
            </a:extLst>
          </p:cNvPr>
          <p:cNvSpPr>
            <a:spLocks noGrp="1"/>
          </p:cNvSpPr>
          <p:nvPr userDrawn="1">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4" name="Текст 24">
            <a:extLst>
              <a:ext uri="{FF2B5EF4-FFF2-40B4-BE49-F238E27FC236}">
                <a16:creationId xmlns:a16="http://schemas.microsoft.com/office/drawing/2014/main" id="{D875F80B-3C7F-EE89-2908-430DB3B727C9}"/>
              </a:ext>
            </a:extLst>
          </p:cNvPr>
          <p:cNvSpPr>
            <a:spLocks noGrp="1"/>
          </p:cNvSpPr>
          <p:nvPr userDrawn="1">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6" name="Текст 24">
            <a:extLst>
              <a:ext uri="{FF2B5EF4-FFF2-40B4-BE49-F238E27FC236}">
                <a16:creationId xmlns:a16="http://schemas.microsoft.com/office/drawing/2014/main" id="{B9086B43-EBCE-DCA1-06C7-6900DC0CCD49}"/>
              </a:ext>
            </a:extLst>
          </p:cNvPr>
          <p:cNvSpPr>
            <a:spLocks noGrp="1"/>
          </p:cNvSpPr>
          <p:nvPr userDrawn="1">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7" name="Текст 24">
            <a:extLst>
              <a:ext uri="{FF2B5EF4-FFF2-40B4-BE49-F238E27FC236}">
                <a16:creationId xmlns:a16="http://schemas.microsoft.com/office/drawing/2014/main" id="{F586BB22-23DB-5127-82AC-62BA21E16665}"/>
              </a:ext>
            </a:extLst>
          </p:cNvPr>
          <p:cNvSpPr>
            <a:spLocks noGrp="1"/>
          </p:cNvSpPr>
          <p:nvPr userDrawn="1">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pic>
        <p:nvPicPr>
          <p:cNvPr id="95" name="Рисунок 94">
            <a:hlinkClick r:id="rId2"/>
            <a:extLst>
              <a:ext uri="{FF2B5EF4-FFF2-40B4-BE49-F238E27FC236}">
                <a16:creationId xmlns:a16="http://schemas.microsoft.com/office/drawing/2014/main" id="{65BA520B-A2CF-431F-A47D-E62485BFFF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785621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Макет_4">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81A267BE-931F-37E6-1F7E-96697622290D}"/>
              </a:ext>
            </a:extLst>
          </p:cNvPr>
          <p:cNvSpPr>
            <a:spLocks noGrp="1"/>
          </p:cNvSpPr>
          <p:nvPr userDrawn="1">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userDrawn="1">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userDrawn="1">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98" name="Прямоугольник 97">
            <a:extLst>
              <a:ext uri="{FF2B5EF4-FFF2-40B4-BE49-F238E27FC236}">
                <a16:creationId xmlns:a16="http://schemas.microsoft.com/office/drawing/2014/main" id="{28EC5021-436C-3C0E-DC0B-0EBEFDDD6252}"/>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9" name="Прямоугольник 98">
            <a:extLst>
              <a:ext uri="{FF2B5EF4-FFF2-40B4-BE49-F238E27FC236}">
                <a16:creationId xmlns:a16="http://schemas.microsoft.com/office/drawing/2014/main" id="{16052FE2-C027-5086-3B47-A9AB1B6B80CF}"/>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userDrawn="1">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1" name="Прямоугольник 100">
            <a:extLst>
              <a:ext uri="{FF2B5EF4-FFF2-40B4-BE49-F238E27FC236}">
                <a16:creationId xmlns:a16="http://schemas.microsoft.com/office/drawing/2014/main" id="{8977EFC8-AFBE-2D2A-DA90-71F153DF760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2" name="Прямоугольник 101">
            <a:extLst>
              <a:ext uri="{FF2B5EF4-FFF2-40B4-BE49-F238E27FC236}">
                <a16:creationId xmlns:a16="http://schemas.microsoft.com/office/drawing/2014/main" id="{7FECB34F-2EFB-DA5D-734B-9C989E67928B}"/>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Рисунок 102">
            <a:extLst>
              <a:ext uri="{FF2B5EF4-FFF2-40B4-BE49-F238E27FC236}">
                <a16:creationId xmlns:a16="http://schemas.microsoft.com/office/drawing/2014/main" id="{29B8150B-6419-3232-81FD-FD79940DB218}"/>
              </a:ext>
            </a:extLst>
          </p:cNvPr>
          <p:cNvSpPr>
            <a:spLocks noGrp="1" noChangeAspect="1"/>
          </p:cNvSpPr>
          <p:nvPr userDrawn="1">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4" name="Прямоугольник 103">
            <a:extLst>
              <a:ext uri="{FF2B5EF4-FFF2-40B4-BE49-F238E27FC236}">
                <a16:creationId xmlns:a16="http://schemas.microsoft.com/office/drawing/2014/main" id="{27DF88D3-3DC0-BB1C-1F80-0196672FFE6E}"/>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5" name="Прямоугольник 104">
            <a:extLst>
              <a:ext uri="{FF2B5EF4-FFF2-40B4-BE49-F238E27FC236}">
                <a16:creationId xmlns:a16="http://schemas.microsoft.com/office/drawing/2014/main" id="{457DC673-1360-42CD-4194-C7017B622717}"/>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Текст 24">
            <a:extLst>
              <a:ext uri="{FF2B5EF4-FFF2-40B4-BE49-F238E27FC236}">
                <a16:creationId xmlns:a16="http://schemas.microsoft.com/office/drawing/2014/main" id="{6159B658-2E92-5A31-4179-4ACC0CC19D68}"/>
              </a:ext>
            </a:extLst>
          </p:cNvPr>
          <p:cNvSpPr>
            <a:spLocks noGrp="1"/>
          </p:cNvSpPr>
          <p:nvPr userDrawn="1">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7" name="Текст 24">
            <a:extLst>
              <a:ext uri="{FF2B5EF4-FFF2-40B4-BE49-F238E27FC236}">
                <a16:creationId xmlns:a16="http://schemas.microsoft.com/office/drawing/2014/main" id="{A797D723-1D78-4F83-5460-AF9CF3262547}"/>
              </a:ext>
            </a:extLst>
          </p:cNvPr>
          <p:cNvSpPr>
            <a:spLocks noGrp="1"/>
          </p:cNvSpPr>
          <p:nvPr userDrawn="1">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0" name="Текст 24">
            <a:extLst>
              <a:ext uri="{FF2B5EF4-FFF2-40B4-BE49-F238E27FC236}">
                <a16:creationId xmlns:a16="http://schemas.microsoft.com/office/drawing/2014/main" id="{338D8088-446D-FE41-59DA-9827F8DF0F5F}"/>
              </a:ext>
            </a:extLst>
          </p:cNvPr>
          <p:cNvSpPr>
            <a:spLocks noGrp="1"/>
          </p:cNvSpPr>
          <p:nvPr userDrawn="1">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1" name="Текст 24">
            <a:extLst>
              <a:ext uri="{FF2B5EF4-FFF2-40B4-BE49-F238E27FC236}">
                <a16:creationId xmlns:a16="http://schemas.microsoft.com/office/drawing/2014/main" id="{54824AF8-F2E2-00CA-7D76-8A18F9B83F16}"/>
              </a:ext>
            </a:extLst>
          </p:cNvPr>
          <p:cNvSpPr>
            <a:spLocks noGrp="1"/>
          </p:cNvSpPr>
          <p:nvPr userDrawn="1">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3" name="Текст 24">
            <a:extLst>
              <a:ext uri="{FF2B5EF4-FFF2-40B4-BE49-F238E27FC236}">
                <a16:creationId xmlns:a16="http://schemas.microsoft.com/office/drawing/2014/main" id="{731AAD6D-F512-EBA9-6EF8-2728B6F00A78}"/>
              </a:ext>
            </a:extLst>
          </p:cNvPr>
          <p:cNvSpPr>
            <a:spLocks noGrp="1"/>
          </p:cNvSpPr>
          <p:nvPr userDrawn="1">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4" name="Текст 24">
            <a:extLst>
              <a:ext uri="{FF2B5EF4-FFF2-40B4-BE49-F238E27FC236}">
                <a16:creationId xmlns:a16="http://schemas.microsoft.com/office/drawing/2014/main" id="{D875F80B-3C7F-EE89-2908-430DB3B727C9}"/>
              </a:ext>
            </a:extLst>
          </p:cNvPr>
          <p:cNvSpPr>
            <a:spLocks noGrp="1"/>
          </p:cNvSpPr>
          <p:nvPr userDrawn="1">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6" name="Текст 24">
            <a:extLst>
              <a:ext uri="{FF2B5EF4-FFF2-40B4-BE49-F238E27FC236}">
                <a16:creationId xmlns:a16="http://schemas.microsoft.com/office/drawing/2014/main" id="{B9086B43-EBCE-DCA1-06C7-6900DC0CCD49}"/>
              </a:ext>
            </a:extLst>
          </p:cNvPr>
          <p:cNvSpPr>
            <a:spLocks noGrp="1"/>
          </p:cNvSpPr>
          <p:nvPr userDrawn="1">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7" name="Текст 24">
            <a:extLst>
              <a:ext uri="{FF2B5EF4-FFF2-40B4-BE49-F238E27FC236}">
                <a16:creationId xmlns:a16="http://schemas.microsoft.com/office/drawing/2014/main" id="{F586BB22-23DB-5127-82AC-62BA21E16665}"/>
              </a:ext>
            </a:extLst>
          </p:cNvPr>
          <p:cNvSpPr>
            <a:spLocks noGrp="1"/>
          </p:cNvSpPr>
          <p:nvPr userDrawn="1">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pic>
        <p:nvPicPr>
          <p:cNvPr id="95" name="Рисунок 94">
            <a:hlinkClick r:id="rId2"/>
            <a:extLst>
              <a:ext uri="{FF2B5EF4-FFF2-40B4-BE49-F238E27FC236}">
                <a16:creationId xmlns:a16="http://schemas.microsoft.com/office/drawing/2014/main" id="{65BA520B-A2CF-431F-A47D-E62485BFFF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80031782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Макет_5">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81A267BE-931F-37E6-1F7E-96697622290D}"/>
              </a:ext>
            </a:extLst>
          </p:cNvPr>
          <p:cNvSpPr>
            <a:spLocks noGrp="1"/>
          </p:cNvSpPr>
          <p:nvPr userDrawn="1">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userDrawn="1">
            <p:ph type="pic" sz="quarter" idx="12"/>
          </p:nvPr>
        </p:nvSpPr>
        <p:spPr>
          <a:xfrm>
            <a:off x="386659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3348919"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4576439"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userDrawn="1">
            <p:ph type="pic" sz="quarter" idx="13"/>
          </p:nvPr>
        </p:nvSpPr>
        <p:spPr>
          <a:xfrm>
            <a:off x="790431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17" name="Текст 24">
            <a:extLst>
              <a:ext uri="{FF2B5EF4-FFF2-40B4-BE49-F238E27FC236}">
                <a16:creationId xmlns:a16="http://schemas.microsoft.com/office/drawing/2014/main" id="{95F6DE03-F514-1F96-EA77-A9CD265A58E8}"/>
              </a:ext>
            </a:extLst>
          </p:cNvPr>
          <p:cNvSpPr>
            <a:spLocks noGrp="1"/>
          </p:cNvSpPr>
          <p:nvPr userDrawn="1">
            <p:ph type="body" sz="quarter" idx="20"/>
          </p:nvPr>
        </p:nvSpPr>
        <p:spPr>
          <a:xfrm>
            <a:off x="3620858"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18" name="Текст 24">
            <a:extLst>
              <a:ext uri="{FF2B5EF4-FFF2-40B4-BE49-F238E27FC236}">
                <a16:creationId xmlns:a16="http://schemas.microsoft.com/office/drawing/2014/main" id="{24097B3C-0A9B-0BF6-5A3F-22AB12510CC6}"/>
              </a:ext>
            </a:extLst>
          </p:cNvPr>
          <p:cNvSpPr>
            <a:spLocks noGrp="1"/>
          </p:cNvSpPr>
          <p:nvPr userDrawn="1">
            <p:ph type="body" sz="quarter" idx="21" hasCustomPrompt="1"/>
          </p:nvPr>
        </p:nvSpPr>
        <p:spPr>
          <a:xfrm>
            <a:off x="3623002"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1" name="Прямоугольник 90">
            <a:extLst>
              <a:ext uri="{FF2B5EF4-FFF2-40B4-BE49-F238E27FC236}">
                <a16:creationId xmlns:a16="http://schemas.microsoft.com/office/drawing/2014/main" id="{4A429F58-4277-7F66-A26B-E3F569337801}"/>
              </a:ext>
            </a:extLst>
          </p:cNvPr>
          <p:cNvSpPr/>
          <p:nvPr userDrawn="1"/>
        </p:nvSpPr>
        <p:spPr>
          <a:xfrm>
            <a:off x="7386172"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2" name="Прямоугольник 91">
            <a:extLst>
              <a:ext uri="{FF2B5EF4-FFF2-40B4-BE49-F238E27FC236}">
                <a16:creationId xmlns:a16="http://schemas.microsoft.com/office/drawing/2014/main" id="{20AA6827-2828-91CF-4AB5-B69D116C433E}"/>
              </a:ext>
            </a:extLst>
          </p:cNvPr>
          <p:cNvSpPr/>
          <p:nvPr userDrawn="1"/>
        </p:nvSpPr>
        <p:spPr>
          <a:xfrm rot="5400000" flipH="1">
            <a:off x="8613692"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Текст 24">
            <a:extLst>
              <a:ext uri="{FF2B5EF4-FFF2-40B4-BE49-F238E27FC236}">
                <a16:creationId xmlns:a16="http://schemas.microsoft.com/office/drawing/2014/main" id="{47A932DB-B699-7183-F9AB-AFC60F3F30E0}"/>
              </a:ext>
            </a:extLst>
          </p:cNvPr>
          <p:cNvSpPr>
            <a:spLocks noGrp="1"/>
          </p:cNvSpPr>
          <p:nvPr userDrawn="1">
            <p:ph type="body" sz="quarter" idx="22"/>
          </p:nvPr>
        </p:nvSpPr>
        <p:spPr>
          <a:xfrm>
            <a:off x="7658111"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94" name="Текст 24">
            <a:extLst>
              <a:ext uri="{FF2B5EF4-FFF2-40B4-BE49-F238E27FC236}">
                <a16:creationId xmlns:a16="http://schemas.microsoft.com/office/drawing/2014/main" id="{A4AA4913-858D-11A7-2CC3-B1CCB8368CC3}"/>
              </a:ext>
            </a:extLst>
          </p:cNvPr>
          <p:cNvSpPr>
            <a:spLocks noGrp="1"/>
          </p:cNvSpPr>
          <p:nvPr userDrawn="1">
            <p:ph type="body" sz="quarter" idx="23" hasCustomPrompt="1"/>
          </p:nvPr>
        </p:nvSpPr>
        <p:spPr>
          <a:xfrm>
            <a:off x="7659184"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pic>
        <p:nvPicPr>
          <p:cNvPr id="76" name="Рисунок 75">
            <a:hlinkClick r:id="rId2"/>
            <a:extLst>
              <a:ext uri="{FF2B5EF4-FFF2-40B4-BE49-F238E27FC236}">
                <a16:creationId xmlns:a16="http://schemas.microsoft.com/office/drawing/2014/main" id="{4A7863E5-E99C-410E-9551-B744F4AD0B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07657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85C36A-5183-D04E-3ECF-04737DBEC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C0A82777-1BEE-AE99-0C7B-7F59CD68F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144059729"/>
      </p:ext>
    </p:extLst>
  </p:cSld>
  <p:clrMap bg1="lt1" tx1="dk1" bg2="lt2" tx2="dk2" accent1="accent1" accent2="accent2" accent3="accent3" accent4="accent4" accent5="accent5" accent6="accent6" hlink="hlink" folHlink="folHlink"/>
  <p:sldLayoutIdLst>
    <p:sldLayoutId id="2147483655" r:id="rId1"/>
    <p:sldLayoutId id="2147483683" r:id="rId2"/>
    <p:sldLayoutId id="2147483681" r:id="rId3"/>
    <p:sldLayoutId id="2147483656" r:id="rId4"/>
    <p:sldLayoutId id="2147483657" r:id="rId5"/>
    <p:sldLayoutId id="2147483668" r:id="rId6"/>
    <p:sldLayoutId id="2147483659" r:id="rId7"/>
    <p:sldLayoutId id="2147483680" r:id="rId8"/>
    <p:sldLayoutId id="2147483660" r:id="rId9"/>
    <p:sldLayoutId id="2147483679" r:id="rId10"/>
    <p:sldLayoutId id="2147483658" r:id="rId11"/>
    <p:sldLayoutId id="2147483663" r:id="rId12"/>
    <p:sldLayoutId id="2147483661" r:id="rId13"/>
    <p:sldLayoutId id="2147483662" r:id="rId14"/>
    <p:sldLayoutId id="2147483667" r:id="rId15"/>
    <p:sldLayoutId id="2147483664" r:id="rId16"/>
    <p:sldLayoutId id="2147483666" r:id="rId17"/>
    <p:sldLayoutId id="2147483682" r:id="rId18"/>
    <p:sldLayoutId id="2147483674" r:id="rId19"/>
    <p:sldLayoutId id="2147483675" r:id="rId20"/>
    <p:sldLayoutId id="2147483673" r:id="rId21"/>
    <p:sldLayoutId id="2147483665" r:id="rId22"/>
    <p:sldLayoutId id="2147483669" r:id="rId23"/>
    <p:sldLayoutId id="2147483670" r:id="rId24"/>
    <p:sldLayoutId id="2147483671" r:id="rId25"/>
    <p:sldLayoutId id="2147483672" r:id="rId26"/>
    <p:sldLayoutId id="2147483676" r:id="rId27"/>
    <p:sldLayoutId id="2147483677" r:id="rId28"/>
  </p:sldLayoutIdLst>
  <p:hf hdr="0" ftr="0" dt="0"/>
  <p:txStyles>
    <p:titleStyle>
      <a:lvl1pPr algn="l" defTabSz="914400" rtl="0" eaLnBrk="1" latinLnBrk="0" hangingPunct="1">
        <a:lnSpc>
          <a:spcPct val="90000"/>
        </a:lnSpc>
        <a:spcBef>
          <a:spcPct val="0"/>
        </a:spcBef>
        <a:buNone/>
        <a:defRPr sz="3800" kern="1200">
          <a:solidFill>
            <a:schemeClr val="accent3"/>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85C36A-5183-D04E-3ECF-04737DBEC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C0A82777-1BEE-AE99-0C7B-7F59CD68F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280333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22" r:id="rId24"/>
  </p:sldLayoutIdLst>
  <p:txStyles>
    <p:titleStyle>
      <a:lvl1pPr algn="l" defTabSz="914400" rtl="0" eaLnBrk="1" latinLnBrk="0" hangingPunct="1">
        <a:lnSpc>
          <a:spcPct val="90000"/>
        </a:lnSpc>
        <a:spcBef>
          <a:spcPct val="0"/>
        </a:spcBef>
        <a:buNone/>
        <a:defRPr sz="3800" kern="1200">
          <a:solidFill>
            <a:schemeClr val="accent3"/>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5C58B6-1900-4EC6-A8A0-319FBB3C9764}" type="slidenum">
              <a:rPr lang="ru-RU"/>
              <a:pPr>
                <a:defRPr/>
              </a:pPr>
              <a:t>‹#›</a:t>
            </a:fld>
            <a:endParaRPr lang="ru-RU"/>
          </a:p>
        </p:txBody>
      </p:sp>
    </p:spTree>
    <p:extLst>
      <p:ext uri="{BB962C8B-B14F-4D97-AF65-F5344CB8AC3E}">
        <p14:creationId xmlns:p14="http://schemas.microsoft.com/office/powerpoint/2010/main" val="40764791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hyperlink" Target="https://www.consultant.ru/document/cons_doc_LAW_335184/1f32224a00901db9cf44793e9a5e35567a4212c7/" TargetMode="External"/><Relationship Id="rId2" Type="http://schemas.openxmlformats.org/officeDocument/2006/relationships/image" Target="../media/image100.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hyperlink" Target="http://www.kremlin.ru/events/president/news/63728" TargetMode="External"/><Relationship Id="rId1" Type="http://schemas.openxmlformats.org/officeDocument/2006/relationships/slideLayout" Target="../slideLayouts/slideLayout2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0.xml"/><Relationship Id="rId4" Type="http://schemas.openxmlformats.org/officeDocument/2006/relationships/hyperlink" Target="https://www.aiethic.ru/"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aiethic.ru/code#collection8" TargetMode="External"/><Relationship Id="rId1" Type="http://schemas.openxmlformats.org/officeDocument/2006/relationships/slideLayout" Target="../slideLayouts/slideLayout50.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hyperlink" Target="https://www.consultant.ru/document/cons_doc_LAW_398627/" TargetMode="External"/><Relationship Id="rId2" Type="http://schemas.openxmlformats.org/officeDocument/2006/relationships/image" Target="../media/image108.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hyperlink" Target="https://rg.ru/2021/10/20/reg-sibfo/indeks-kachestva-zhizni-vydannyj-iskusstvennym-intellektom-udivil-uchenyh.html" TargetMode="External"/><Relationship Id="rId2" Type="http://schemas.openxmlformats.org/officeDocument/2006/relationships/image" Target="../media/image110.png"/><Relationship Id="rId1" Type="http://schemas.openxmlformats.org/officeDocument/2006/relationships/slideLayout" Target="../slideLayouts/slideLayout50.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2.xml"/><Relationship Id="rId4" Type="http://schemas.openxmlformats.org/officeDocument/2006/relationships/image" Target="../media/image114.jpeg"/></Relationships>
</file>

<file path=ppt/slides/_rels/slide6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2.xml"/><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50.xml"/><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mailto:info@soware.ru" TargetMode="External"/><Relationship Id="rId2" Type="http://schemas.openxmlformats.org/officeDocument/2006/relationships/hyperlink" Target="https://soware.ru/categories/analytics-and-analysis-systems/" TargetMode="External"/><Relationship Id="rId1" Type="http://schemas.openxmlformats.org/officeDocument/2006/relationships/slideLayout" Target="../slideLayouts/slideLayout2.xml"/><Relationship Id="rId5" Type="http://schemas.openxmlformats.org/officeDocument/2006/relationships/hyperlink" Target="https://soware.ru/categories/analytics-and-analysis-systems" TargetMode="External"/><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soware.ru/categories/data-analysis-systems" TargetMode="External"/><Relationship Id="rId7" Type="http://schemas.openxmlformats.org/officeDocument/2006/relationships/hyperlink" Target="https://soware.ru/categories/special-analytics-systems" TargetMode="External"/><Relationship Id="rId2" Type="http://schemas.openxmlformats.org/officeDocument/2006/relationships/hyperlink" Target="https://soware.ru/categories/business-intelligence-systems" TargetMode="External"/><Relationship Id="rId1" Type="http://schemas.openxmlformats.org/officeDocument/2006/relationships/slideLayout" Target="../slideLayouts/slideLayout2.xml"/><Relationship Id="rId6" Type="http://schemas.openxmlformats.org/officeDocument/2006/relationships/hyperlink" Target="https://soware.ru/categories/media-analytics-systems" TargetMode="External"/><Relationship Id="rId5" Type="http://schemas.openxmlformats.org/officeDocument/2006/relationships/hyperlink" Target="https://soware.ru/categories/marketing-analytics-systems" TargetMode="External"/><Relationship Id="rId4" Type="http://schemas.openxmlformats.org/officeDocument/2006/relationships/hyperlink" Target="https://soware.ru/categories/business-and-systems-analysis-systems"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soware.ru/categories/data-mining-systems/" TargetMode="External"/><Relationship Id="rId13" Type="http://schemas.openxmlformats.org/officeDocument/2006/relationships/hyperlink" Target="https://soware.ru/categories/business-process-analysis-systems/" TargetMode="External"/><Relationship Id="rId18" Type="http://schemas.openxmlformats.org/officeDocument/2006/relationships/hyperlink" Target="https://soware.ru/categories/systems-analysis-and-design-tools/" TargetMode="External"/><Relationship Id="rId26" Type="http://schemas.openxmlformats.org/officeDocument/2006/relationships/hyperlink" Target="https://soware.ru/categories/spatial-analysis-systems/" TargetMode="External"/><Relationship Id="rId3" Type="http://schemas.openxmlformats.org/officeDocument/2006/relationships/hyperlink" Target="https://soware.ru/categories/business-intelligence-systems/" TargetMode="External"/><Relationship Id="rId21" Type="http://schemas.openxmlformats.org/officeDocument/2006/relationships/hyperlink" Target="https://soware.ru/categories/media-analysis-systems/" TargetMode="External"/><Relationship Id="rId7" Type="http://schemas.openxmlformats.org/officeDocument/2006/relationships/hyperlink" Target="https://soware.ru/categories/data-analysis-systems/" TargetMode="External"/><Relationship Id="rId12" Type="http://schemas.openxmlformats.org/officeDocument/2006/relationships/hyperlink" Target="https://soware.ru/categories/business-and-systems-analysis-systems/" TargetMode="External"/><Relationship Id="rId17" Type="http://schemas.openxmlformats.org/officeDocument/2006/relationships/hyperlink" Target="https://soware.ru/categories/requirements-analysis-systems/" TargetMode="External"/><Relationship Id="rId25" Type="http://schemas.openxmlformats.org/officeDocument/2006/relationships/hyperlink" Target="https://soware.ru/categories/special-analytics-systems/" TargetMode="External"/><Relationship Id="rId2" Type="http://schemas.openxmlformats.org/officeDocument/2006/relationships/hyperlink" Target="https://soware.ru/categories/analytics-and-analysis-systems/" TargetMode="External"/><Relationship Id="rId16" Type="http://schemas.openxmlformats.org/officeDocument/2006/relationships/hyperlink" Target="https://soware.ru/categories/enterprise-architecture-development-systems/" TargetMode="External"/><Relationship Id="rId20" Type="http://schemas.openxmlformats.org/officeDocument/2006/relationships/hyperlink" Target="https://soware.ru/categories/media-analytics-systems/" TargetMode="External"/><Relationship Id="rId1" Type="http://schemas.openxmlformats.org/officeDocument/2006/relationships/slideLayout" Target="../slideLayouts/slideLayout2.xml"/><Relationship Id="rId6" Type="http://schemas.openxmlformats.org/officeDocument/2006/relationships/hyperlink" Target="https://soware.ru/categories/analytical-reporting-systems/" TargetMode="External"/><Relationship Id="rId11" Type="http://schemas.openxmlformats.org/officeDocument/2006/relationships/hyperlink" Target="https://soware.ru/categories/statistical-information-analysis-systems/" TargetMode="External"/><Relationship Id="rId24" Type="http://schemas.openxmlformats.org/officeDocument/2006/relationships/hyperlink" Target="https://soware.ru/categories/brand-reputation-analysis-services/" TargetMode="External"/><Relationship Id="rId5" Type="http://schemas.openxmlformats.org/officeDocument/2006/relationships/hyperlink" Target="https://soware.ru/categories/data-visualization-systems/" TargetMode="External"/><Relationship Id="rId15" Type="http://schemas.openxmlformats.org/officeDocument/2006/relationships/hyperlink" Target="https://soware.ru/categories/business-modeling-systems/" TargetMode="External"/><Relationship Id="rId23" Type="http://schemas.openxmlformats.org/officeDocument/2006/relationships/hyperlink" Target="https://soware.ru/categories/news-aggregators/" TargetMode="External"/><Relationship Id="rId10" Type="http://schemas.openxmlformats.org/officeDocument/2006/relationships/hyperlink" Target="https://soware.ru/categories/big-data-analytics-systems/" TargetMode="External"/><Relationship Id="rId19" Type="http://schemas.openxmlformats.org/officeDocument/2006/relationships/hyperlink" Target="https://soware.ru/categories/marketing-analytics-systems/" TargetMode="External"/><Relationship Id="rId4" Type="http://schemas.openxmlformats.org/officeDocument/2006/relationships/hyperlink" Target="https://soware.ru/categories/executive-decision-support-systems/" TargetMode="External"/><Relationship Id="rId9" Type="http://schemas.openxmlformats.org/officeDocument/2006/relationships/hyperlink" Target="https://soware.ru/categories/predictive-analytics-systems/" TargetMode="External"/><Relationship Id="rId14" Type="http://schemas.openxmlformats.org/officeDocument/2006/relationships/hyperlink" Target="https://soware.ru/categories/simulation-modeling-systems/" TargetMode="External"/><Relationship Id="rId22" Type="http://schemas.openxmlformats.org/officeDocument/2006/relationships/hyperlink" Target="https://soware.ru/categories/social-media-analysis-system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3" Type="http://schemas.openxmlformats.org/officeDocument/2006/relationships/hyperlink" Target="https://soware.ru/categories/executive-decision-support-systems/" TargetMode="External"/><Relationship Id="rId2" Type="http://schemas.openxmlformats.org/officeDocument/2006/relationships/hyperlink" Target="https://soware.ru/categories/business-intelligence-system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soware.ru/categories/analytical-reporting-systems/" TargetMode="External"/><Relationship Id="rId2" Type="http://schemas.openxmlformats.org/officeDocument/2006/relationships/hyperlink" Target="https://soware.ru/categories/data-visualization-system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soware.ru/categories/data-analysis-system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soware.ru/categories/predictive-analytics-systems/" TargetMode="External"/><Relationship Id="rId2" Type="http://schemas.openxmlformats.org/officeDocument/2006/relationships/hyperlink" Target="https://soware.ru/categories/data-mining-systems/"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soware.ru/categories/statistical-information-analysis-systems/" TargetMode="External"/><Relationship Id="rId2" Type="http://schemas.openxmlformats.org/officeDocument/2006/relationships/hyperlink" Target="https://soware.ru/categories/big-data-analytics-systems/"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soware.ru/categories/business-process-analysis-systems/" TargetMode="External"/><Relationship Id="rId2" Type="http://schemas.openxmlformats.org/officeDocument/2006/relationships/hyperlink" Target="https://soware.ru/categories/business-and-systems-analysis-system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soware.ru/categories/business-modeling-systems/" TargetMode="External"/><Relationship Id="rId2" Type="http://schemas.openxmlformats.org/officeDocument/2006/relationships/hyperlink" Target="https://soware.ru/categories/simulation-modeling-system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soware.ru/categories/requirements-analysis-systems/" TargetMode="External"/><Relationship Id="rId2" Type="http://schemas.openxmlformats.org/officeDocument/2006/relationships/hyperlink" Target="https://soware.ru/categories/enterprise-architecture-development-systems/" TargetMode="External"/><Relationship Id="rId1" Type="http://schemas.openxmlformats.org/officeDocument/2006/relationships/slideLayout" Target="../slideLayouts/slideLayout2.xml"/><Relationship Id="rId4" Type="http://schemas.openxmlformats.org/officeDocument/2006/relationships/hyperlink" Target="https://soware.ru/categories/systems-analysis-and-design-tools/" TargetMode="External"/></Relationships>
</file>

<file path=ppt/slides/_rels/slide88.xml.rels><?xml version="1.0" encoding="UTF-8" standalone="yes"?>
<Relationships xmlns="http://schemas.openxmlformats.org/package/2006/relationships"><Relationship Id="rId2" Type="http://schemas.openxmlformats.org/officeDocument/2006/relationships/hyperlink" Target="https://soware.ru/categories/marketing-analytics-system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soware.ru/categories/media-analysis-systems/" TargetMode="External"/><Relationship Id="rId2" Type="http://schemas.openxmlformats.org/officeDocument/2006/relationships/hyperlink" Target="https://soware.ru/categories/media-analytics-system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3" Type="http://schemas.openxmlformats.org/officeDocument/2006/relationships/hyperlink" Target="https://soware.ru/categories/news-aggregators/" TargetMode="External"/><Relationship Id="rId2" Type="http://schemas.openxmlformats.org/officeDocument/2006/relationships/hyperlink" Target="https://soware.ru/categories/social-media-analysis-systems/"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soware.ru/categories/brand-reputation-analysis-services/"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soware.ru/categories/spatial-analysis-systems/" TargetMode="External"/><Relationship Id="rId2" Type="http://schemas.openxmlformats.org/officeDocument/2006/relationships/hyperlink" Target="https://soware.ru/categories/special-analytics-system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www.rbc.ru/technology_and_media/08/04/2022/624f520b9a7947f73fe7ad2d" TargetMode="External"/><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3" Type="http://schemas.openxmlformats.org/officeDocument/2006/relationships/hyperlink" Target="https://digitalcc.ru/" TargetMode="External"/><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hyperlink" Target="https://soware.ru/categories/analytics-and-analysis-systems" TargetMode="External"/><Relationship Id="rId2" Type="http://schemas.openxmlformats.org/officeDocument/2006/relationships/hyperlink" Target="mailto:info@soware.ru" TargetMode="Externa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3B0C65-70AD-4A31-9932-6ED4FA286160}"/>
              </a:ext>
            </a:extLst>
          </p:cNvPr>
          <p:cNvSpPr>
            <a:spLocks noGrp="1"/>
          </p:cNvSpPr>
          <p:nvPr>
            <p:ph type="title"/>
          </p:nvPr>
        </p:nvSpPr>
        <p:spPr>
          <a:xfrm>
            <a:off x="1584301" y="1262509"/>
            <a:ext cx="10233571" cy="2705810"/>
          </a:xfrm>
        </p:spPr>
        <p:txBody>
          <a:bodyPr/>
          <a:lstStyle/>
          <a:p>
            <a:pPr algn="ctr">
              <a:lnSpc>
                <a:spcPct val="100000"/>
              </a:lnSpc>
              <a:spcBef>
                <a:spcPts val="600"/>
              </a:spcBef>
            </a:pPr>
            <a:r>
              <a:rPr lang="ru-RU" sz="32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Тема 1.</a:t>
            </a:r>
            <a:br>
              <a:rPr lang="ru-RU" sz="32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br>
            <a:br>
              <a:rPr lang="ru-RU" sz="32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br>
            <a:r>
              <a:rPr lang="ru-RU" sz="3200" dirty="0"/>
              <a:t>Большие данные и искусственный интеллект </a:t>
            </a:r>
            <a:br>
              <a:rPr lang="ru-RU" sz="3200" dirty="0"/>
            </a:br>
            <a:r>
              <a:rPr lang="ru-RU" sz="3200" dirty="0"/>
              <a:t>в цифровых технологиях управления</a:t>
            </a:r>
          </a:p>
        </p:txBody>
      </p:sp>
      <p:sp>
        <p:nvSpPr>
          <p:cNvPr id="6" name="Прямоугольник 5">
            <a:extLst>
              <a:ext uri="{FF2B5EF4-FFF2-40B4-BE49-F238E27FC236}">
                <a16:creationId xmlns:a16="http://schemas.microsoft.com/office/drawing/2014/main" id="{34A26329-467D-4F63-BBAE-77309C0170E8}"/>
              </a:ext>
            </a:extLst>
          </p:cNvPr>
          <p:cNvSpPr>
            <a:spLocks noChangeArrowheads="1"/>
          </p:cNvSpPr>
          <p:nvPr/>
        </p:nvSpPr>
        <p:spPr bwMode="auto">
          <a:xfrm>
            <a:off x="4918230" y="118018"/>
            <a:ext cx="7157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buFontTx/>
              <a:buNone/>
            </a:pPr>
            <a:r>
              <a:rPr lang="ru-RU" altLang="ru-RU" sz="1400" i="1" dirty="0">
                <a:solidFill>
                  <a:schemeClr val="bg1"/>
                </a:solidFill>
                <a:latin typeface="Arial" panose="020B0604020202020204" pitchFamily="34" charset="0"/>
                <a:cs typeface="Arial" panose="020B0604020202020204" pitchFamily="34" charset="0"/>
              </a:rPr>
              <a:t>Межфакультетский учебный курс: </a:t>
            </a:r>
          </a:p>
          <a:p>
            <a:pPr algn="r"/>
            <a:r>
              <a:rPr lang="ru-RU" altLang="ru-RU" sz="1400" b="1" dirty="0">
                <a:solidFill>
                  <a:schemeClr val="bg1"/>
                </a:solidFill>
                <a:latin typeface="Arial" panose="020B0604020202020204" pitchFamily="34" charset="0"/>
                <a:cs typeface="Arial" panose="020B0604020202020204" pitchFamily="34" charset="0"/>
              </a:rPr>
              <a:t>«Государственные технологии и искусственный интеллект»</a:t>
            </a:r>
          </a:p>
        </p:txBody>
      </p:sp>
      <p:sp>
        <p:nvSpPr>
          <p:cNvPr id="7" name="TextBox 6">
            <a:extLst>
              <a:ext uri="{FF2B5EF4-FFF2-40B4-BE49-F238E27FC236}">
                <a16:creationId xmlns:a16="http://schemas.microsoft.com/office/drawing/2014/main" id="{95CFF185-1755-4ECF-ABB7-222308D6BEB1}"/>
              </a:ext>
            </a:extLst>
          </p:cNvPr>
          <p:cNvSpPr txBox="1"/>
          <p:nvPr/>
        </p:nvSpPr>
        <p:spPr>
          <a:xfrm>
            <a:off x="5040222" y="5434809"/>
            <a:ext cx="5717219" cy="1169551"/>
          </a:xfrm>
          <a:prstGeom prst="rect">
            <a:avLst/>
          </a:prstGeom>
          <a:noFill/>
        </p:spPr>
        <p:txBody>
          <a:bodyPr wrap="square" rtlCol="0">
            <a:spAutoFit/>
          </a:bodyPr>
          <a:lstStyle/>
          <a:p>
            <a:r>
              <a:rPr lang="ru-RU" sz="1400" u="sng" dirty="0">
                <a:solidFill>
                  <a:schemeClr val="bg1"/>
                </a:solidFill>
              </a:rPr>
              <a:t>Лектор:</a:t>
            </a:r>
          </a:p>
          <a:p>
            <a:r>
              <a:rPr lang="ru-RU" sz="1400" b="1" dirty="0">
                <a:solidFill>
                  <a:schemeClr val="bg1"/>
                </a:solidFill>
                <a:latin typeface="+mj-lt"/>
              </a:rPr>
              <a:t>Назаренко Сергей Владимирович</a:t>
            </a:r>
          </a:p>
          <a:p>
            <a:r>
              <a:rPr lang="ru-RU" sz="1400" dirty="0">
                <a:solidFill>
                  <a:schemeClr val="bg1"/>
                </a:solidFill>
              </a:rPr>
              <a:t>кандидат социологических наук, доцент, </a:t>
            </a:r>
          </a:p>
          <a:p>
            <a:r>
              <a:rPr lang="ru-RU" sz="1400" dirty="0">
                <a:solidFill>
                  <a:schemeClr val="bg1"/>
                </a:solidFill>
              </a:rPr>
              <a:t>доцент Высшей школы государственного администрирования </a:t>
            </a:r>
          </a:p>
          <a:p>
            <a:r>
              <a:rPr lang="ru-RU" sz="1400" dirty="0">
                <a:solidFill>
                  <a:schemeClr val="bg1"/>
                </a:solidFill>
              </a:rPr>
              <a:t>МГУ имени </a:t>
            </a:r>
            <a:r>
              <a:rPr lang="ru-RU" sz="1400" dirty="0" err="1">
                <a:solidFill>
                  <a:schemeClr val="bg1"/>
                </a:solidFill>
              </a:rPr>
              <a:t>М.В.Ломоносова</a:t>
            </a:r>
            <a:endParaRPr lang="ru-RU" sz="1400" dirty="0">
              <a:solidFill>
                <a:schemeClr val="bg1"/>
              </a:solidFill>
            </a:endParaRPr>
          </a:p>
        </p:txBody>
      </p:sp>
      <p:pic>
        <p:nvPicPr>
          <p:cNvPr id="9" name="Рисунок 8">
            <a:extLst>
              <a:ext uri="{FF2B5EF4-FFF2-40B4-BE49-F238E27FC236}">
                <a16:creationId xmlns:a16="http://schemas.microsoft.com/office/drawing/2014/main" id="{0C966F6F-4F54-4967-853E-E32D360D4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8775" y="5047809"/>
            <a:ext cx="1556551" cy="1556551"/>
          </a:xfrm>
          <a:prstGeom prst="rect">
            <a:avLst/>
          </a:prstGeom>
        </p:spPr>
      </p:pic>
    </p:spTree>
    <p:extLst>
      <p:ext uri="{BB962C8B-B14F-4D97-AF65-F5344CB8AC3E}">
        <p14:creationId xmlns:p14="http://schemas.microsoft.com/office/powerpoint/2010/main" val="224797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1.7. Прогнозное управление</a:t>
            </a:r>
          </a:p>
        </p:txBody>
      </p:sp>
      <p:sp>
        <p:nvSpPr>
          <p:cNvPr id="2" name="TextBox 1">
            <a:extLst>
              <a:ext uri="{FF2B5EF4-FFF2-40B4-BE49-F238E27FC236}">
                <a16:creationId xmlns:a16="http://schemas.microsoft.com/office/drawing/2014/main" id="{117F2D2E-82D7-D8DC-2CE3-C4E1659272B3}"/>
              </a:ext>
            </a:extLst>
          </p:cNvPr>
          <p:cNvSpPr txBox="1"/>
          <p:nvPr/>
        </p:nvSpPr>
        <p:spPr>
          <a:xfrm>
            <a:off x="1095572" y="553574"/>
            <a:ext cx="10924793" cy="1323439"/>
          </a:xfrm>
          <a:prstGeom prst="rect">
            <a:avLst/>
          </a:prstGeom>
          <a:noFill/>
        </p:spPr>
        <p:txBody>
          <a:bodyPr wrap="square">
            <a:spAutoFit/>
          </a:bodyPr>
          <a:lstStyle/>
          <a:p>
            <a:pPr eaLnBrk="0" fontAlgn="base" hangingPunct="0">
              <a:spcBef>
                <a:spcPct val="0"/>
              </a:spcBef>
              <a:spcAft>
                <a:spcPct val="0"/>
              </a:spcAft>
              <a:defRPr/>
            </a:pPr>
            <a:r>
              <a:rPr lang="ru-RU" sz="1600" b="1" u="sng" dirty="0">
                <a:solidFill>
                  <a:srgbClr val="1F497D"/>
                </a:solidFill>
                <a:latin typeface="Arial" panose="020B0604020202020204" pitchFamily="34" charset="0"/>
                <a:cs typeface="Arial" panose="020B0604020202020204" pitchFamily="34" charset="0"/>
              </a:rPr>
              <a:t>Триединство</a:t>
            </a:r>
            <a:r>
              <a:rPr lang="ru-RU" sz="1600" b="1" dirty="0">
                <a:solidFill>
                  <a:srgbClr val="1F497D"/>
                </a:solidFill>
                <a:latin typeface="Arial" panose="020B0604020202020204" pitchFamily="34" charset="0"/>
                <a:cs typeface="Arial" panose="020B0604020202020204" pitchFamily="34" charset="0"/>
              </a:rPr>
              <a:t> стратегических приоритетов управления:</a:t>
            </a:r>
          </a:p>
          <a:p>
            <a:pPr marL="180000" indent="-180000" eaLnBrk="0" fontAlgn="base" hangingPunct="0">
              <a:spcBef>
                <a:spcPct val="0"/>
              </a:spcBef>
              <a:spcAft>
                <a:spcPct val="0"/>
              </a:spcAft>
              <a:buFont typeface="+mj-lt"/>
              <a:buAutoNum type="arabicPeriod"/>
              <a:defRPr/>
            </a:pPr>
            <a:r>
              <a:rPr lang="ru-RU" sz="1600" b="1" dirty="0">
                <a:solidFill>
                  <a:srgbClr val="1F497D"/>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Перевод из состояния </a:t>
            </a:r>
            <a:r>
              <a:rPr lang="ru-RU" sz="1600" dirty="0">
                <a:solidFill>
                  <a:srgbClr val="FF0000"/>
                </a:solidFill>
                <a:latin typeface="Arial" panose="020B0604020202020204" pitchFamily="34" charset="0"/>
                <a:cs typeface="Arial" panose="020B0604020202020204" pitchFamily="34" charset="0"/>
              </a:rPr>
              <a:t>«организационного запаздывания» </a:t>
            </a:r>
            <a:r>
              <a:rPr lang="ru-RU" sz="1600" dirty="0">
                <a:solidFill>
                  <a:srgbClr val="1F497D"/>
                </a:solidFill>
                <a:latin typeface="Arial" panose="020B0604020202020204" pitchFamily="34" charset="0"/>
                <a:cs typeface="Arial" panose="020B0604020202020204" pitchFamily="34" charset="0"/>
              </a:rPr>
              <a:t>в </a:t>
            </a:r>
            <a:r>
              <a:rPr lang="ru-RU" sz="1600" dirty="0">
                <a:solidFill>
                  <a:srgbClr val="0000FF"/>
                </a:solidFill>
                <a:latin typeface="Arial" panose="020B0604020202020204" pitchFamily="34" charset="0"/>
                <a:cs typeface="Arial" panose="020B0604020202020204" pitchFamily="34" charset="0"/>
              </a:rPr>
              <a:t>«опережающее развитие»</a:t>
            </a:r>
            <a:r>
              <a:rPr lang="ru-RU" sz="1600" dirty="0">
                <a:solidFill>
                  <a:srgbClr val="1F497D"/>
                </a:solidFill>
                <a:latin typeface="Arial" panose="020B0604020202020204" pitchFamily="34" charset="0"/>
                <a:cs typeface="Arial" panose="020B0604020202020204" pitchFamily="34" charset="0"/>
              </a:rPr>
              <a:t>, 				смена </a:t>
            </a:r>
            <a:r>
              <a:rPr lang="ru-RU" sz="1600" dirty="0">
                <a:solidFill>
                  <a:srgbClr val="FF0000"/>
                </a:solidFill>
                <a:latin typeface="Arial" panose="020B0604020202020204" pitchFamily="34" charset="0"/>
                <a:cs typeface="Arial" panose="020B0604020202020204" pitchFamily="34" charset="0"/>
              </a:rPr>
              <a:t>ретроспективной</a:t>
            </a:r>
            <a:r>
              <a:rPr lang="ru-RU" sz="1600" dirty="0">
                <a:solidFill>
                  <a:srgbClr val="1F497D"/>
                </a:solidFill>
                <a:latin typeface="Arial" panose="020B0604020202020204" pitchFamily="34" charset="0"/>
                <a:cs typeface="Arial" panose="020B0604020202020204" pitchFamily="34" charset="0"/>
              </a:rPr>
              <a:t> его направленности – </a:t>
            </a:r>
            <a:r>
              <a:rPr lang="ru-RU" sz="1600" dirty="0" err="1">
                <a:solidFill>
                  <a:srgbClr val="0000FF"/>
                </a:solidFill>
                <a:latin typeface="Arial" panose="020B0604020202020204" pitchFamily="34" charset="0"/>
                <a:cs typeface="Arial" panose="020B0604020202020204" pitchFamily="34" charset="0"/>
              </a:rPr>
              <a:t>проспективную</a:t>
            </a:r>
            <a:r>
              <a:rPr lang="ru-RU" sz="1600" dirty="0">
                <a:solidFill>
                  <a:srgbClr val="1F497D"/>
                </a:solidFill>
                <a:latin typeface="Arial" panose="020B0604020202020204" pitchFamily="34" charset="0"/>
                <a:cs typeface="Arial" panose="020B0604020202020204" pitchFamily="34" charset="0"/>
              </a:rPr>
              <a:t>.</a:t>
            </a:r>
          </a:p>
          <a:p>
            <a:pPr marL="180000" indent="-180000" eaLnBrk="0" fontAlgn="base" hangingPunct="0">
              <a:spcBef>
                <a:spcPct val="0"/>
              </a:spcBef>
              <a:spcAft>
                <a:spcPct val="0"/>
              </a:spcAft>
              <a:buFont typeface="+mj-lt"/>
              <a:buAutoNum type="arabicPeriod"/>
              <a:defRPr/>
            </a:pPr>
            <a:r>
              <a:rPr lang="ru-RU" sz="1600" b="1" dirty="0">
                <a:solidFill>
                  <a:srgbClr val="1F497D"/>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Переход с </a:t>
            </a:r>
            <a:r>
              <a:rPr lang="ru-RU" sz="1600" dirty="0" err="1">
                <a:solidFill>
                  <a:srgbClr val="FF0000"/>
                </a:solidFill>
                <a:latin typeface="Arial" panose="020B0604020202020204" pitchFamily="34" charset="0"/>
                <a:cs typeface="Arial" panose="020B0604020202020204" pitchFamily="34" charset="0"/>
              </a:rPr>
              <a:t>системо</a:t>
            </a:r>
            <a:r>
              <a:rPr lang="ru-RU" sz="1600" dirty="0">
                <a:solidFill>
                  <a:srgbClr val="FF0000"/>
                </a:solidFill>
                <a:latin typeface="Arial" panose="020B0604020202020204" pitchFamily="34" charset="0"/>
                <a:cs typeface="Arial" panose="020B0604020202020204" pitchFamily="34" charset="0"/>
              </a:rPr>
              <a:t>-, </a:t>
            </a:r>
            <a:r>
              <a:rPr lang="ru-RU" sz="1600" dirty="0" err="1">
                <a:solidFill>
                  <a:srgbClr val="FF0000"/>
                </a:solidFill>
                <a:latin typeface="Arial" panose="020B0604020202020204" pitchFamily="34" charset="0"/>
                <a:cs typeface="Arial" panose="020B0604020202020204" pitchFamily="34" charset="0"/>
              </a:rPr>
              <a:t>социоцентричной</a:t>
            </a: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к </a:t>
            </a:r>
            <a:r>
              <a:rPr lang="ru-RU" sz="1600" dirty="0" err="1">
                <a:solidFill>
                  <a:srgbClr val="0000FF"/>
                </a:solidFill>
                <a:latin typeface="Arial" panose="020B0604020202020204" pitchFamily="34" charset="0"/>
                <a:cs typeface="Arial" panose="020B0604020202020204" pitchFamily="34" charset="0"/>
              </a:rPr>
              <a:t>персоноцентричной</a:t>
            </a:r>
            <a:r>
              <a:rPr lang="ru-RU" sz="1600" dirty="0">
                <a:solidFill>
                  <a:srgbClr val="0000FF"/>
                </a:solidFill>
                <a:latin typeface="Arial" panose="020B0604020202020204" pitchFamily="34" charset="0"/>
                <a:cs typeface="Arial" panose="020B0604020202020204" pitchFamily="34" charset="0"/>
              </a:rPr>
              <a:t> (</a:t>
            </a:r>
            <a:r>
              <a:rPr lang="ru-RU" sz="1600" dirty="0" err="1">
                <a:solidFill>
                  <a:srgbClr val="0000FF"/>
                </a:solidFill>
                <a:latin typeface="Arial" panose="020B0604020202020204" pitchFamily="34" charset="0"/>
                <a:cs typeface="Arial" panose="020B0604020202020204" pitchFamily="34" charset="0"/>
              </a:rPr>
              <a:t>клиентоориентированной</a:t>
            </a:r>
            <a:r>
              <a:rPr lang="ru-RU" sz="1600" dirty="0">
                <a:solidFill>
                  <a:srgbClr val="0000FF"/>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модели.</a:t>
            </a:r>
          </a:p>
          <a:p>
            <a:pPr marL="180000" indent="-180000" eaLnBrk="0" fontAlgn="base" hangingPunct="0">
              <a:spcBef>
                <a:spcPct val="0"/>
              </a:spcBef>
              <a:spcAft>
                <a:spcPct val="0"/>
              </a:spcAft>
              <a:buFont typeface="+mj-lt"/>
              <a:buAutoNum type="arabicPeriod"/>
              <a:defRPr/>
            </a:pPr>
            <a:r>
              <a:rPr lang="ru-RU" sz="1600" b="1" dirty="0">
                <a:solidFill>
                  <a:srgbClr val="1F497D"/>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Цифровая трансформация – от </a:t>
            </a:r>
            <a:r>
              <a:rPr lang="ru-RU" sz="1600" dirty="0">
                <a:solidFill>
                  <a:srgbClr val="FF0000"/>
                </a:solidFill>
                <a:latin typeface="Arial" panose="020B0604020202020204" pitchFamily="34" charset="0"/>
                <a:cs typeface="Arial" panose="020B0604020202020204" pitchFamily="34" charset="0"/>
              </a:rPr>
              <a:t>цифрового </a:t>
            </a:r>
            <a:r>
              <a:rPr lang="ru-RU" sz="1600" dirty="0">
                <a:solidFill>
                  <a:srgbClr val="1F497D"/>
                </a:solidFill>
                <a:latin typeface="Arial" panose="020B0604020202020204" pitchFamily="34" charset="0"/>
                <a:cs typeface="Arial" panose="020B0604020202020204" pitchFamily="34" charset="0"/>
              </a:rPr>
              <a:t>к </a:t>
            </a:r>
            <a:r>
              <a:rPr lang="ru-RU" sz="1600" dirty="0">
                <a:solidFill>
                  <a:srgbClr val="0000FF"/>
                </a:solidFill>
                <a:latin typeface="Arial" panose="020B0604020202020204" pitchFamily="34" charset="0"/>
                <a:cs typeface="Arial" panose="020B0604020202020204" pitchFamily="34" charset="0"/>
              </a:rPr>
              <a:t>«умному» цифровому </a:t>
            </a:r>
            <a:r>
              <a:rPr lang="ru-RU" sz="1600" dirty="0">
                <a:solidFill>
                  <a:schemeClr val="accent1">
                    <a:lumMod val="50000"/>
                  </a:schemeClr>
                </a:solidFill>
                <a:latin typeface="Arial" panose="020B0604020202020204" pitchFamily="34" charset="0"/>
                <a:cs typeface="Arial" panose="020B0604020202020204" pitchFamily="34" charset="0"/>
              </a:rPr>
              <a:t>управлению.</a:t>
            </a:r>
          </a:p>
        </p:txBody>
      </p:sp>
      <p:pic>
        <p:nvPicPr>
          <p:cNvPr id="6" name="Рисунок 5">
            <a:extLst>
              <a:ext uri="{FF2B5EF4-FFF2-40B4-BE49-F238E27FC236}">
                <a16:creationId xmlns:a16="http://schemas.microsoft.com/office/drawing/2014/main" id="{C7937E3F-7D1E-089F-6331-F814BCB3183F}"/>
              </a:ext>
            </a:extLst>
          </p:cNvPr>
          <p:cNvPicPr>
            <a:picLocks noChangeAspect="1"/>
          </p:cNvPicPr>
          <p:nvPr/>
        </p:nvPicPr>
        <p:blipFill>
          <a:blip r:embed="rId2"/>
          <a:stretch>
            <a:fillRect/>
          </a:stretch>
        </p:blipFill>
        <p:spPr>
          <a:xfrm>
            <a:off x="8246375" y="4543148"/>
            <a:ext cx="3883479" cy="2235673"/>
          </a:xfrm>
          <a:prstGeom prst="rect">
            <a:avLst/>
          </a:prstGeom>
        </p:spPr>
      </p:pic>
      <p:pic>
        <p:nvPicPr>
          <p:cNvPr id="8" name="Рисунок 7">
            <a:extLst>
              <a:ext uri="{FF2B5EF4-FFF2-40B4-BE49-F238E27FC236}">
                <a16:creationId xmlns:a16="http://schemas.microsoft.com/office/drawing/2014/main" id="{3853011A-A0A3-0193-6A07-91BB433058C9}"/>
              </a:ext>
            </a:extLst>
          </p:cNvPr>
          <p:cNvPicPr>
            <a:picLocks noChangeAspect="1"/>
          </p:cNvPicPr>
          <p:nvPr/>
        </p:nvPicPr>
        <p:blipFill>
          <a:blip r:embed="rId3"/>
          <a:stretch>
            <a:fillRect/>
          </a:stretch>
        </p:blipFill>
        <p:spPr>
          <a:xfrm>
            <a:off x="9008457" y="1908698"/>
            <a:ext cx="3121398" cy="1390910"/>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095572" y="2034918"/>
            <a:ext cx="9090205" cy="4770537"/>
          </a:xfrm>
          <a:prstGeom prst="rect">
            <a:avLst/>
          </a:prstGeom>
          <a:noFill/>
        </p:spPr>
        <p:txBody>
          <a:bodyPr wrap="square">
            <a:spAutoFit/>
          </a:bodyPr>
          <a:lstStyle/>
          <a:p>
            <a:r>
              <a:rPr lang="ru-RU" sz="1600" b="1" u="sng" dirty="0">
                <a:solidFill>
                  <a:srgbClr val="0000FF"/>
                </a:solidFill>
                <a:highlight>
                  <a:srgbClr val="00FFFF"/>
                </a:highlight>
                <a:latin typeface="Arial" panose="020B0604020202020204" pitchFamily="34" charset="0"/>
                <a:cs typeface="Arial" panose="020B0604020202020204" pitchFamily="34" charset="0"/>
              </a:rPr>
              <a:t>Прогнозное (предиктивное) управление: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основано на анализе метеоданных и прогнозировании характера их изменения</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является интеллектуальным инструментом управления инженерными системами </a:t>
            </a:r>
          </a:p>
          <a:p>
            <a:r>
              <a:rPr lang="ru-RU" sz="1600" dirty="0">
                <a:solidFill>
                  <a:schemeClr val="accent1">
                    <a:lumMod val="50000"/>
                  </a:schemeClr>
                </a:solidFill>
                <a:latin typeface="Arial" panose="020B0604020202020204" pitchFamily="34" charset="0"/>
                <a:cs typeface="Arial" panose="020B0604020202020204" pitchFamily="34" charset="0"/>
              </a:rPr>
              <a:t>	объекта (дома, здания, города, региона, отрасли, государства)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вносит свой вклад в улучшение комфортных условий</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позволяет повысить энергоэффективность и долю использования возобновляемых 			источников энергии в энергетическом балансе объекта.</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осуществляется в условиях с большой долей неопределенности или случайности</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объект – совокупность организационно-производственной системы и внешней среды</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ориентировано на развитие внешней среды организационно-производственной системы</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рассматривает предприятие или его элемент как некую целостность</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носит системный характер</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позволяет определить возможные состояния внешней среды,</a:t>
            </a:r>
          </a:p>
          <a:p>
            <a:r>
              <a:rPr lang="ru-RU" sz="1600" dirty="0">
                <a:solidFill>
                  <a:schemeClr val="accent1">
                    <a:lumMod val="50000"/>
                  </a:schemeClr>
                </a:solidFill>
                <a:latin typeface="Arial" panose="020B0604020202020204" pitchFamily="34" charset="0"/>
                <a:cs typeface="Arial" panose="020B0604020202020204" pitchFamily="34" charset="0"/>
              </a:rPr>
              <a:t>		перечень и вероятности достижения возможных целей</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имеет большой период упреждения и высокий уровень неопределенности</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использует межотраслевые расчетные или экспертные нормы 					математических и логических методов анализа</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носит информационный, консультативный характер</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исполнение прогнозного управленческого решения необязательно.</a:t>
            </a:r>
          </a:p>
        </p:txBody>
      </p:sp>
    </p:spTree>
    <p:extLst>
      <p:ext uri="{BB962C8B-B14F-4D97-AF65-F5344CB8AC3E}">
        <p14:creationId xmlns:p14="http://schemas.microsoft.com/office/powerpoint/2010/main" val="2697371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FB2547C5-F6A7-B117-9041-9CE1B3C93FC2}"/>
              </a:ext>
            </a:extLst>
          </p:cNvPr>
          <p:cNvPicPr>
            <a:picLocks noChangeAspect="1"/>
          </p:cNvPicPr>
          <p:nvPr/>
        </p:nvPicPr>
        <p:blipFill>
          <a:blip r:embed="rId2"/>
          <a:stretch>
            <a:fillRect/>
          </a:stretch>
        </p:blipFill>
        <p:spPr>
          <a:xfrm>
            <a:off x="8840420" y="4086790"/>
            <a:ext cx="3351580" cy="2263753"/>
          </a:xfrm>
          <a:prstGeom prst="rect">
            <a:avLst/>
          </a:prstGeom>
        </p:spPr>
      </p:pic>
      <p:pic>
        <p:nvPicPr>
          <p:cNvPr id="10" name="Рисунок 9">
            <a:extLst>
              <a:ext uri="{FF2B5EF4-FFF2-40B4-BE49-F238E27FC236}">
                <a16:creationId xmlns:a16="http://schemas.microsoft.com/office/drawing/2014/main" id="{C68C881E-1CB1-9B54-B056-124E8B43A229}"/>
              </a:ext>
            </a:extLst>
          </p:cNvPr>
          <p:cNvPicPr>
            <a:picLocks noChangeAspect="1"/>
          </p:cNvPicPr>
          <p:nvPr/>
        </p:nvPicPr>
        <p:blipFill>
          <a:blip r:embed="rId3"/>
          <a:stretch>
            <a:fillRect/>
          </a:stretch>
        </p:blipFill>
        <p:spPr>
          <a:xfrm>
            <a:off x="9161755" y="1006204"/>
            <a:ext cx="3002403" cy="2731066"/>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154626" y="828782"/>
            <a:ext cx="8007129" cy="5816977"/>
          </a:xfrm>
          <a:prstGeom prst="rect">
            <a:avLst/>
          </a:prstGeom>
          <a:noFill/>
        </p:spPr>
        <p:txBody>
          <a:bodyPr wrap="square">
            <a:spAutoFit/>
          </a:bodyPr>
          <a:lstStyle/>
          <a:p>
            <a:pPr>
              <a:spcBef>
                <a:spcPts val="600"/>
              </a:spcBef>
            </a:pPr>
            <a:r>
              <a:rPr lang="ru-RU" sz="1600" b="1" dirty="0">
                <a:solidFill>
                  <a:srgbClr val="FF0000"/>
                </a:solidFill>
                <a:latin typeface="Arial" panose="020B0604020202020204" pitchFamily="34" charset="0"/>
                <a:cs typeface="Arial" panose="020B0604020202020204" pitchFamily="34" charset="0"/>
              </a:rPr>
              <a:t>1. </a:t>
            </a:r>
            <a:r>
              <a:rPr lang="ru-RU" sz="1600" dirty="0">
                <a:solidFill>
                  <a:schemeClr val="accent1">
                    <a:lumMod val="50000"/>
                  </a:schemeClr>
                </a:solidFill>
                <a:latin typeface="Arial" panose="020B0604020202020204" pitchFamily="34" charset="0"/>
                <a:cs typeface="Arial" panose="020B0604020202020204" pitchFamily="34" charset="0"/>
              </a:rPr>
              <a:t>В рамках триединой концепции устойчивого эколого-социально-экономического развития определены национальные цели и реализуются национальные проекты России по 3 (трем) направлениям </a:t>
            </a:r>
          </a:p>
          <a:p>
            <a:r>
              <a:rPr lang="ru-RU" sz="1600" dirty="0">
                <a:solidFill>
                  <a:schemeClr val="accent1">
                    <a:lumMod val="50000"/>
                  </a:schemeClr>
                </a:solidFill>
                <a:latin typeface="Arial" panose="020B0604020202020204" pitchFamily="34" charset="0"/>
                <a:cs typeface="Arial" panose="020B0604020202020204" pitchFamily="34" charset="0"/>
              </a:rPr>
              <a:t>– человеческий капитал, комфортная среда для жизни, экономический рост.</a:t>
            </a:r>
          </a:p>
          <a:p>
            <a:pPr>
              <a:spcBef>
                <a:spcPts val="600"/>
              </a:spcBef>
            </a:pPr>
            <a:r>
              <a:rPr lang="ru-RU" sz="1600" b="1" dirty="0">
                <a:solidFill>
                  <a:srgbClr val="FF0000"/>
                </a:solidFill>
                <a:latin typeface="Arial" panose="020B0604020202020204" pitchFamily="34" charset="0"/>
                <a:cs typeface="Arial" panose="020B0604020202020204" pitchFamily="34" charset="0"/>
              </a:rPr>
              <a:t>2. </a:t>
            </a:r>
            <a:r>
              <a:rPr lang="ru-RU" sz="1600" dirty="0">
                <a:solidFill>
                  <a:schemeClr val="accent1">
                    <a:lumMod val="50000"/>
                  </a:schemeClr>
                </a:solidFill>
                <a:latin typeface="Arial" panose="020B0604020202020204" pitchFamily="34" charset="0"/>
                <a:cs typeface="Arial" panose="020B0604020202020204" pitchFamily="34" charset="0"/>
              </a:rPr>
              <a:t>Поисковое и нормативное прогнозирование позволяют разрабатывать стратегические управленческие решения в зависимости от альтернативных сценариев развития практики.</a:t>
            </a:r>
          </a:p>
          <a:p>
            <a:pPr>
              <a:spcBef>
                <a:spcPts val="600"/>
              </a:spcBef>
            </a:pPr>
            <a:r>
              <a:rPr lang="ru-RU" sz="1600" b="1" dirty="0">
                <a:solidFill>
                  <a:srgbClr val="FF0000"/>
                </a:solidFill>
                <a:latin typeface="Arial" panose="020B0604020202020204" pitchFamily="34" charset="0"/>
                <a:cs typeface="Arial" panose="020B0604020202020204" pitchFamily="34" charset="0"/>
              </a:rPr>
              <a:t>3. </a:t>
            </a:r>
            <a:r>
              <a:rPr lang="ru-RU" sz="1600" dirty="0">
                <a:solidFill>
                  <a:schemeClr val="accent1">
                    <a:lumMod val="50000"/>
                  </a:schemeClr>
                </a:solidFill>
                <a:latin typeface="Arial" panose="020B0604020202020204" pitchFamily="34" charset="0"/>
                <a:cs typeface="Arial" panose="020B0604020202020204" pitchFamily="34" charset="0"/>
              </a:rPr>
              <a:t>Генезис человеческого общества, переход от «Общества 4.0» к «Обществу 5.0» раскрывает информационно-коммуникационный потенциал, ежегодно усиливающийся (на 60%) посредством использования цифровых технологий по формуле 24/7. Цифровая трансформация и цифровая эволюция – 2 (два) альтернативные пути цифрового развития национальной (региональной и отраслевой) экономики, объединяемые единой целью – цифровая зрелость.</a:t>
            </a:r>
          </a:p>
          <a:p>
            <a:pPr>
              <a:spcBef>
                <a:spcPts val="600"/>
              </a:spcBef>
            </a:pPr>
            <a:r>
              <a:rPr lang="ru-RU" sz="1600" b="1" dirty="0">
                <a:solidFill>
                  <a:srgbClr val="FF0000"/>
                </a:solidFill>
                <a:latin typeface="Arial" panose="020B0604020202020204" pitchFamily="34" charset="0"/>
                <a:cs typeface="Arial" panose="020B0604020202020204" pitchFamily="34" charset="0"/>
              </a:rPr>
              <a:t>4. </a:t>
            </a:r>
            <a:r>
              <a:rPr lang="ru-RU" sz="1600" dirty="0" err="1">
                <a:solidFill>
                  <a:schemeClr val="accent1">
                    <a:lumMod val="50000"/>
                  </a:schemeClr>
                </a:solidFill>
                <a:latin typeface="Arial" panose="020B0604020202020204" pitchFamily="34" charset="0"/>
                <a:cs typeface="Arial" panose="020B0604020202020204" pitchFamily="34" charset="0"/>
              </a:rPr>
              <a:t>Поэтапность</a:t>
            </a:r>
            <a:r>
              <a:rPr lang="ru-RU" sz="1600" dirty="0">
                <a:solidFill>
                  <a:schemeClr val="accent1">
                    <a:lumMod val="50000"/>
                  </a:schemeClr>
                </a:solidFill>
                <a:latin typeface="Arial" panose="020B0604020202020204" pitchFamily="34" charset="0"/>
                <a:cs typeface="Arial" panose="020B0604020202020204" pitchFamily="34" charset="0"/>
              </a:rPr>
              <a:t> (оцифровка процессов, электронное правительство, цифровое правительство) цифровой трансформации раскрывает новые нематериальные ресурсы оптимизации, повышения эффективности стратегического управления посредством активного использования цифровых технологий последнего поколения – интернет вещей, искусственный интеллект, предиктивная аналитика </a:t>
            </a:r>
          </a:p>
          <a:p>
            <a:pPr>
              <a:spcBef>
                <a:spcPts val="600"/>
              </a:spcBef>
            </a:pPr>
            <a:r>
              <a:rPr lang="ru-RU" sz="1600" b="1" dirty="0">
                <a:solidFill>
                  <a:srgbClr val="FF0000"/>
                </a:solidFill>
                <a:latin typeface="Arial" panose="020B0604020202020204" pitchFamily="34" charset="0"/>
                <a:cs typeface="Arial" panose="020B0604020202020204" pitchFamily="34" charset="0"/>
              </a:rPr>
              <a:t>5. </a:t>
            </a:r>
            <a:r>
              <a:rPr lang="ru-RU" sz="1600" dirty="0">
                <a:solidFill>
                  <a:schemeClr val="accent1">
                    <a:lumMod val="50000"/>
                  </a:schemeClr>
                </a:solidFill>
                <a:latin typeface="Arial" panose="020B0604020202020204" pitchFamily="34" charset="0"/>
                <a:cs typeface="Arial" panose="020B0604020202020204" pitchFamily="34" charset="0"/>
              </a:rPr>
              <a:t>Прогнозное (предиктивное) управление является целью цифровой трансформации управления из состояния «организационного запаздывания» к «опережающему развитию», а также повышает его клиентоориентированность посредством технологии искусственного интеллекта, что делает его «умным».</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Выводы по учебному вопросу № 1. </a:t>
            </a:r>
          </a:p>
        </p:txBody>
      </p:sp>
    </p:spTree>
    <p:extLst>
      <p:ext uri="{BB962C8B-B14F-4D97-AF65-F5344CB8AC3E}">
        <p14:creationId xmlns:p14="http://schemas.microsoft.com/office/powerpoint/2010/main" val="346866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2263806" y="2361413"/>
            <a:ext cx="8407155" cy="1200329"/>
          </a:xfrm>
          <a:prstGeom prst="rect">
            <a:avLst/>
          </a:prstGeom>
          <a:noFill/>
        </p:spPr>
        <p:txBody>
          <a:bodyPr wrap="square">
            <a:spAutoFit/>
          </a:bodyPr>
          <a:lstStyle/>
          <a:p>
            <a:pPr algn="ctr"/>
            <a:r>
              <a:rPr lang="ru-RU" sz="3600" b="1" dirty="0">
                <a:solidFill>
                  <a:srgbClr val="FF0000"/>
                </a:solidFill>
                <a:latin typeface="Arial" panose="020B0604020202020204" pitchFamily="34" charset="0"/>
                <a:cs typeface="Arial" panose="020B0604020202020204" pitchFamily="34" charset="0"/>
              </a:rPr>
              <a:t>Методы и техники </a:t>
            </a:r>
          </a:p>
          <a:p>
            <a:pPr algn="ctr"/>
            <a:r>
              <a:rPr lang="ru-RU" sz="3600" b="1" dirty="0">
                <a:solidFill>
                  <a:srgbClr val="FF0000"/>
                </a:solidFill>
                <a:latin typeface="Arial" panose="020B0604020202020204" pitchFamily="34" charset="0"/>
                <a:cs typeface="Arial" panose="020B0604020202020204" pitchFamily="34" charset="0"/>
              </a:rPr>
              <a:t>анализа больших данных</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Большие данные и искусственный интеллект </a:t>
            </a:r>
            <a:b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b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 цифровых технологиях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Учебный вопрос № 2. </a:t>
            </a:r>
          </a:p>
        </p:txBody>
      </p:sp>
    </p:spTree>
    <p:extLst>
      <p:ext uri="{BB962C8B-B14F-4D97-AF65-F5344CB8AC3E}">
        <p14:creationId xmlns:p14="http://schemas.microsoft.com/office/powerpoint/2010/main" val="381495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335213" y="729850"/>
            <a:ext cx="9321025" cy="156966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Большие данные</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(англ.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 обозначение структурированных и неструктурированных данных огромных объёмов и значительного многообразия, эффективно обрабатываемых горизонтально масштабируемыми программными инструментами, появившимися в конце 2000-х годов и альтернативных традиционным системам управления базами данных и решениям класса Бизнес-аналитики (Business Intelligence).</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2.1. Большие данные: определение и ключевые характеристики</a:t>
            </a:r>
          </a:p>
        </p:txBody>
      </p:sp>
      <p:pic>
        <p:nvPicPr>
          <p:cNvPr id="1026" name="Picture 2">
            <a:extLst>
              <a:ext uri="{FF2B5EF4-FFF2-40B4-BE49-F238E27FC236}">
                <a16:creationId xmlns:a16="http://schemas.microsoft.com/office/drawing/2014/main" id="{ED8F940C-3CC5-6C93-8CC6-94732E331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2105277"/>
            <a:ext cx="6118913" cy="4589186"/>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B1566C52-1918-6642-54E8-1539375B0837}"/>
              </a:ext>
            </a:extLst>
          </p:cNvPr>
          <p:cNvPicPr>
            <a:picLocks noChangeAspect="1"/>
          </p:cNvPicPr>
          <p:nvPr/>
        </p:nvPicPr>
        <p:blipFill>
          <a:blip r:embed="rId3"/>
          <a:stretch>
            <a:fillRect/>
          </a:stretch>
        </p:blipFill>
        <p:spPr>
          <a:xfrm>
            <a:off x="1335213" y="2730744"/>
            <a:ext cx="4341687" cy="2870537"/>
          </a:xfrm>
          <a:prstGeom prst="rect">
            <a:avLst/>
          </a:prstGeom>
        </p:spPr>
      </p:pic>
    </p:spTree>
    <p:extLst>
      <p:ext uri="{BB962C8B-B14F-4D97-AF65-F5344CB8AC3E}">
        <p14:creationId xmlns:p14="http://schemas.microsoft.com/office/powerpoint/2010/main" val="2049421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A65B6136-087B-BCE0-1AE8-ED93ED954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174" y="4254201"/>
            <a:ext cx="3110339" cy="25073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64798" y="677862"/>
            <a:ext cx="10122327" cy="5616922"/>
          </a:xfrm>
          <a:prstGeom prst="rect">
            <a:avLst/>
          </a:prstGeom>
          <a:noFill/>
        </p:spPr>
        <p:txBody>
          <a:bodyPr wrap="square">
            <a:spAutoFit/>
          </a:bodyPr>
          <a:lstStyle/>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В сентябре 2008 г. термин </a:t>
            </a:r>
            <a:r>
              <a:rPr lang="ru-RU" sz="1600" b="1" dirty="0">
                <a:solidFill>
                  <a:srgbClr val="FF0000"/>
                </a:solidFill>
                <a:latin typeface="Arial" panose="020B0604020202020204" pitchFamily="34" charset="0"/>
                <a:cs typeface="Arial" panose="020B0604020202020204" pitchFamily="34" charset="0"/>
              </a:rPr>
              <a:t>Big Data </a:t>
            </a:r>
            <a:r>
              <a:rPr lang="ru-RU" sz="1600" dirty="0">
                <a:solidFill>
                  <a:schemeClr val="accent1">
                    <a:lumMod val="50000"/>
                  </a:schemeClr>
                </a:solidFill>
                <a:latin typeface="Arial" panose="020B0604020202020204" pitchFamily="34" charset="0"/>
                <a:cs typeface="Arial" panose="020B0604020202020204" pitchFamily="34" charset="0"/>
              </a:rPr>
              <a:t>предложен Клиффордом Линчем в статье «Как могут повлиять на будущее науки, технологии, открывающие возможности работы с большими объёмами данных?»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Термин «Большие данные» предложен по аналогии с – «Большая нефть», «Большая руда» и т. д.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К 2011 г понятие Big Data стало набирать популярность, в основном, в крупных корпорациях таких как Microsoft, IBM, Oracle, EMC, HP и др.</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До 2011 г. анализом </a:t>
            </a:r>
            <a:r>
              <a:rPr lang="en-US" sz="1600" dirty="0">
                <a:solidFill>
                  <a:schemeClr val="accent1">
                    <a:lumMod val="50000"/>
                  </a:schemeClr>
                </a:solidFill>
                <a:latin typeface="Arial" panose="020B0604020202020204" pitchFamily="34" charset="0"/>
                <a:cs typeface="Arial" panose="020B0604020202020204" pitchFamily="34" charset="0"/>
              </a:rPr>
              <a:t>Big Data </a:t>
            </a:r>
            <a:r>
              <a:rPr lang="ru-RU" sz="1600" dirty="0">
                <a:solidFill>
                  <a:schemeClr val="accent1">
                    <a:lumMod val="50000"/>
                  </a:schemeClr>
                </a:solidFill>
                <a:latin typeface="Arial" panose="020B0604020202020204" pitchFamily="34" charset="0"/>
                <a:cs typeface="Arial" panose="020B0604020202020204" pitchFamily="34" charset="0"/>
              </a:rPr>
              <a:t>занимались только в рамках научных и статистических исследований.</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В 2011 году исследовательская компания Gartner отмечает большие данные как тренд №2 в информационно-технологической инфраструктуре после виртуализации (тренд №1).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В 2012 г. размер больших данных определялся от нескольких десятков терабайт до петабайт (250).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Большие данные характеризуются гигантским объёмом, 				значительной скоростью поступления данных, многообразием самих данных.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Требуются новейшие способы обработки, которая в дальнейшем может привести к улучшению методов принятия решений, оптимизации процессов и поиска закономерностей.</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С 2013-2014 гг. на Big Data обратили внимание ведущие мировые университеты, 			где обучают прикладным инженерным и ИТ-специальностям.</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Количество данных на планете удваивалось (х2) каждые 2 (два) года вплоть до 2020 года.</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За период между 2013 и 2020 годом количество информации 				увеличилось 10-ти десятикратно – с 4,4 трлн гигабайт до 44 трлн.</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2020-2022 гг. – </a:t>
            </a:r>
            <a:r>
              <a:rPr lang="ru-RU" sz="1600" b="1" dirty="0">
                <a:solidFill>
                  <a:schemeClr val="accent1">
                    <a:lumMod val="50000"/>
                  </a:schemeClr>
                </a:solidFill>
                <a:latin typeface="Arial" panose="020B0604020202020204" pitchFamily="34" charset="0"/>
                <a:cs typeface="Arial" panose="020B0604020202020204" pitchFamily="34" charset="0"/>
              </a:rPr>
              <a:t>ежегодное увеличение на 60%.</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2.2. </a:t>
            </a:r>
            <a:r>
              <a:rPr lang="en-US" sz="1200" kern="0" dirty="0">
                <a:solidFill>
                  <a:srgbClr val="632523"/>
                </a:solidFill>
                <a:latin typeface="Arial" panose="020B0604020202020204" pitchFamily="34" charset="0"/>
                <a:cs typeface="Arial" panose="020B0604020202020204" pitchFamily="34" charset="0"/>
              </a:rPr>
              <a:t>B</a:t>
            </a:r>
            <a:r>
              <a:rPr kumimoji="0" lang="en-US" sz="1200" i="0" u="none" strike="noStrike" kern="0" cap="none" spc="0" normalizeH="0" baseline="0" noProof="0" dirty="0" err="1">
                <a:ln>
                  <a:noFill/>
                </a:ln>
                <a:solidFill>
                  <a:srgbClr val="632523"/>
                </a:solidFill>
                <a:effectLst/>
                <a:uLnTx/>
                <a:uFillTx/>
                <a:latin typeface="Arial" panose="020B0604020202020204" pitchFamily="34" charset="0"/>
                <a:cs typeface="Arial" panose="020B0604020202020204" pitchFamily="34" charset="0"/>
              </a:rPr>
              <a:t>ig</a:t>
            </a:r>
            <a:r>
              <a:rPr kumimoji="0" lang="en-US"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data</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вехи развития</a:t>
            </a:r>
          </a:p>
        </p:txBody>
      </p:sp>
    </p:spTree>
    <p:extLst>
      <p:ext uri="{BB962C8B-B14F-4D97-AF65-F5344CB8AC3E}">
        <p14:creationId xmlns:p14="http://schemas.microsoft.com/office/powerpoint/2010/main" val="729647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2.1. Большие данные: определение и ключевые характеристики</a:t>
            </a:r>
          </a:p>
        </p:txBody>
      </p:sp>
      <p:sp>
        <p:nvSpPr>
          <p:cNvPr id="2" name="TextBox 1">
            <a:extLst>
              <a:ext uri="{FF2B5EF4-FFF2-40B4-BE49-F238E27FC236}">
                <a16:creationId xmlns:a16="http://schemas.microsoft.com/office/drawing/2014/main" id="{AFE26690-F865-621A-11CC-72623A78A4DE}"/>
              </a:ext>
            </a:extLst>
          </p:cNvPr>
          <p:cNvSpPr txBox="1"/>
          <p:nvPr/>
        </p:nvSpPr>
        <p:spPr>
          <a:xfrm>
            <a:off x="1303421" y="677862"/>
            <a:ext cx="7078580" cy="5970865"/>
          </a:xfrm>
          <a:prstGeom prst="rect">
            <a:avLst/>
          </a:prstGeom>
          <a:noFill/>
        </p:spPr>
        <p:txBody>
          <a:bodyPr wrap="square">
            <a:spAutoFit/>
          </a:bodyPr>
          <a:lstStyle/>
          <a:p>
            <a:r>
              <a:rPr lang="en-US" sz="1600" b="1" dirty="0">
                <a:solidFill>
                  <a:srgbClr val="FF0000"/>
                </a:solidFill>
                <a:latin typeface="Arial" panose="020B0604020202020204" pitchFamily="34" charset="0"/>
                <a:cs typeface="Arial" panose="020B0604020202020204" pitchFamily="34" charset="0"/>
              </a:rPr>
              <a:t>VVV</a:t>
            </a:r>
            <a:r>
              <a:rPr lang="ru-RU" sz="16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big data</a:t>
            </a:r>
            <a:r>
              <a:rPr lang="ru-RU" sz="1600" b="1" dirty="0">
                <a:solidFill>
                  <a:srgbClr val="FF0000"/>
                </a:solidFill>
                <a:latin typeface="Arial" panose="020B0604020202020204" pitchFamily="34" charset="0"/>
                <a:cs typeface="Arial" panose="020B0604020202020204" pitchFamily="34" charset="0"/>
              </a:rPr>
              <a:t>:</a:t>
            </a:r>
            <a:r>
              <a:rPr lang="en-US" sz="1600" b="1" dirty="0">
                <a:solidFill>
                  <a:srgbClr val="FF0000"/>
                </a:solidFill>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«3 (три) V» </a:t>
            </a:r>
            <a:r>
              <a:rPr lang="en-US" sz="1600" b="1" dirty="0">
                <a:solidFill>
                  <a:srgbClr val="FF0000"/>
                </a:solidFill>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ключевые характеристики:</a:t>
            </a:r>
            <a:endParaRPr lang="en-US" sz="1600" b="1" dirty="0">
              <a:solidFill>
                <a:srgbClr val="FF0000"/>
              </a:solidFill>
              <a:latin typeface="Arial" panose="020B0604020202020204" pitchFamily="34" charset="0"/>
              <a:cs typeface="Arial" panose="020B0604020202020204" pitchFamily="34" charset="0"/>
            </a:endParaRPr>
          </a:p>
          <a:p>
            <a:pPr>
              <a:spcBef>
                <a:spcPts val="600"/>
              </a:spcBef>
            </a:pPr>
            <a:r>
              <a:rPr lang="ru-RU" sz="1600" i="1" dirty="0">
                <a:solidFill>
                  <a:srgbClr val="0000FF"/>
                </a:solidFill>
                <a:latin typeface="Arial" panose="020B0604020202020204" pitchFamily="34" charset="0"/>
                <a:cs typeface="Arial" panose="020B0604020202020204" pitchFamily="34" charset="0"/>
              </a:rPr>
              <a:t>Какие есть характеристики Big Data?</a:t>
            </a:r>
          </a:p>
          <a:p>
            <a:pPr>
              <a:spcBef>
                <a:spcPts val="300"/>
              </a:spcBef>
            </a:pPr>
            <a:r>
              <a:rPr lang="ru-RU" sz="1600" b="1" dirty="0">
                <a:solidFill>
                  <a:schemeClr val="accent1">
                    <a:lumMod val="50000"/>
                  </a:schemeClr>
                </a:solidFill>
                <a:latin typeface="Arial" panose="020B0604020202020204" pitchFamily="34" charset="0"/>
                <a:cs typeface="Arial" panose="020B0604020202020204" pitchFamily="34" charset="0"/>
              </a:rPr>
              <a:t>Компания </a:t>
            </a:r>
            <a:r>
              <a:rPr lang="ru-RU" sz="1600" b="1" dirty="0" err="1">
                <a:solidFill>
                  <a:schemeClr val="accent1">
                    <a:lumMod val="50000"/>
                  </a:schemeClr>
                </a:solidFill>
                <a:latin typeface="Arial" panose="020B0604020202020204" pitchFamily="34" charset="0"/>
                <a:cs typeface="Arial" panose="020B0604020202020204" pitchFamily="34" charset="0"/>
              </a:rPr>
              <a:t>Meta</a:t>
            </a:r>
            <a:r>
              <a:rPr lang="ru-RU" sz="1600" b="1" dirty="0">
                <a:solidFill>
                  <a:schemeClr val="accent1">
                    <a:lumMod val="50000"/>
                  </a:schemeClr>
                </a:solidFill>
                <a:latin typeface="Arial" panose="020B0604020202020204" pitchFamily="34" charset="0"/>
                <a:cs typeface="Arial" panose="020B0604020202020204" pitchFamily="34" charset="0"/>
              </a:rPr>
              <a:t> Group предложила 3 (три) характеристики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big data</a:t>
            </a:r>
            <a:r>
              <a:rPr lang="ru-RU" sz="1600" b="1" dirty="0">
                <a:solidFill>
                  <a:schemeClr val="accent1">
                    <a:lumMod val="50000"/>
                  </a:schemeClr>
                </a:solidFill>
                <a:latin typeface="Arial" panose="020B0604020202020204" pitchFamily="34" charset="0"/>
                <a:cs typeface="Arial" panose="020B0604020202020204" pitchFamily="34" charset="0"/>
              </a:rPr>
              <a:t>:</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Volume</a:t>
            </a:r>
            <a:r>
              <a:rPr lang="ru-RU" sz="1600" dirty="0">
                <a:solidFill>
                  <a:schemeClr val="accent1">
                    <a:lumMod val="50000"/>
                  </a:schemeClr>
                </a:solidFill>
                <a:latin typeface="Arial" panose="020B0604020202020204" pitchFamily="34" charset="0"/>
                <a:cs typeface="Arial" panose="020B0604020202020204" pitchFamily="34" charset="0"/>
              </a:rPr>
              <a:t> – объем данных: от 150 Гб в сутки.</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Velocity</a:t>
            </a:r>
            <a:r>
              <a:rPr lang="ru-RU" sz="1600" dirty="0">
                <a:solidFill>
                  <a:schemeClr val="accent1">
                    <a:lumMod val="50000"/>
                  </a:schemeClr>
                </a:solidFill>
                <a:latin typeface="Arial" panose="020B0604020202020204" pitchFamily="34" charset="0"/>
                <a:cs typeface="Arial" panose="020B0604020202020204" pitchFamily="34" charset="0"/>
              </a:rPr>
              <a:t> – скорость накопления и обработки массивов данных. Большие данные обновляются регулярно, поэтому необходимы интеллектуальные технологии для их обработки в режиме онлайн.</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Variety</a:t>
            </a:r>
            <a:r>
              <a:rPr lang="ru-RU" sz="1600" dirty="0">
                <a:solidFill>
                  <a:schemeClr val="accent1">
                    <a:lumMod val="50000"/>
                  </a:schemeClr>
                </a:solidFill>
                <a:latin typeface="Arial" panose="020B0604020202020204" pitchFamily="34" charset="0"/>
                <a:cs typeface="Arial" panose="020B0604020202020204" pitchFamily="34" charset="0"/>
              </a:rPr>
              <a:t> – разнообразие типов данных – структурированные, неструктурированные или структурированные частично.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 3 (трем) </a:t>
            </a:r>
            <a:r>
              <a:rPr lang="en-US" sz="1600" b="1" dirty="0">
                <a:solidFill>
                  <a:srgbClr val="FF0000"/>
                </a:solidFill>
                <a:latin typeface="Arial" panose="020B0604020202020204" pitchFamily="34" charset="0"/>
                <a:cs typeface="Arial" panose="020B0604020202020204" pitchFamily="34" charset="0"/>
              </a:rPr>
              <a:t>VVV</a:t>
            </a:r>
            <a:r>
              <a:rPr lang="ru-RU" sz="16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big data</a:t>
            </a: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добавляют еще 3 (три) признака:</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Veracity</a:t>
            </a:r>
            <a:r>
              <a:rPr lang="ru-RU" sz="1600" dirty="0">
                <a:solidFill>
                  <a:schemeClr val="accent1">
                    <a:lumMod val="50000"/>
                  </a:schemeClr>
                </a:solidFill>
                <a:latin typeface="Arial" panose="020B0604020202020204" pitchFamily="34" charset="0"/>
                <a:cs typeface="Arial" panose="020B0604020202020204" pitchFamily="34" charset="0"/>
              </a:rPr>
              <a:t> – достоверность как самого набора данных, так и результатов его анализа.</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Variability</a:t>
            </a:r>
            <a:r>
              <a:rPr lang="ru-RU" sz="1600" dirty="0">
                <a:solidFill>
                  <a:schemeClr val="accent1">
                    <a:lumMod val="50000"/>
                  </a:schemeClr>
                </a:solidFill>
                <a:latin typeface="Arial" panose="020B0604020202020204" pitchFamily="34" charset="0"/>
                <a:cs typeface="Arial" panose="020B0604020202020204" pitchFamily="34" charset="0"/>
              </a:rPr>
              <a:t> – изменчивость. У потоков данных бывают свои пики и спады под влиянием сезонов или социальных явлений. 		Чем </a:t>
            </a:r>
            <a:r>
              <a:rPr lang="ru-RU" sz="1600" dirty="0" err="1">
                <a:solidFill>
                  <a:schemeClr val="accent1">
                    <a:lumMod val="50000"/>
                  </a:schemeClr>
                </a:solidFill>
                <a:latin typeface="Arial" panose="020B0604020202020204" pitchFamily="34" charset="0"/>
                <a:cs typeface="Arial" panose="020B0604020202020204" pitchFamily="34" charset="0"/>
              </a:rPr>
              <a:t>нестабильнее</a:t>
            </a:r>
            <a:r>
              <a:rPr lang="ru-RU" sz="1600" dirty="0">
                <a:solidFill>
                  <a:schemeClr val="accent1">
                    <a:lumMod val="50000"/>
                  </a:schemeClr>
                </a:solidFill>
                <a:latin typeface="Arial" panose="020B0604020202020204" pitchFamily="34" charset="0"/>
                <a:cs typeface="Arial" panose="020B0604020202020204" pitchFamily="34" charset="0"/>
              </a:rPr>
              <a:t> и изменчивее поток данных, 			тем сложнее его анализировать.</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Value – ценность или значимость, должны быть полезны </a:t>
            </a:r>
          </a:p>
          <a:p>
            <a:r>
              <a:rPr lang="ru-RU" sz="1600" dirty="0">
                <a:solidFill>
                  <a:schemeClr val="accent1">
                    <a:lumMod val="50000"/>
                  </a:schemeClr>
                </a:solidFill>
                <a:latin typeface="Arial" panose="020B0604020202020204" pitchFamily="34" charset="0"/>
                <a:cs typeface="Arial" panose="020B0604020202020204" pitchFamily="34" charset="0"/>
              </a:rPr>
              <a:t>   в усовершенствовании бизнес-процессов, составлении </a:t>
            </a:r>
          </a:p>
          <a:p>
            <a:r>
              <a:rPr lang="ru-RU" sz="1600" dirty="0">
                <a:solidFill>
                  <a:schemeClr val="accent1">
                    <a:lumMod val="50000"/>
                  </a:schemeClr>
                </a:solidFill>
                <a:latin typeface="Arial" panose="020B0604020202020204" pitchFamily="34" charset="0"/>
                <a:cs typeface="Arial" panose="020B0604020202020204" pitchFamily="34" charset="0"/>
              </a:rPr>
              <a:t>   отчетности или оптимизации расходов компаний. </a:t>
            </a:r>
          </a:p>
          <a:p>
            <a:pPr>
              <a:spcBef>
                <a:spcPts val="300"/>
              </a:spcBef>
            </a:pPr>
            <a:r>
              <a:rPr lang="ru-RU" sz="1600" b="1" dirty="0">
                <a:solidFill>
                  <a:schemeClr val="accent1">
                    <a:lumMod val="50000"/>
                  </a:schemeClr>
                </a:solidFill>
                <a:latin typeface="Arial" panose="020B0604020202020204" pitchFamily="34" charset="0"/>
                <a:cs typeface="Arial" panose="020B0604020202020204" pitchFamily="34" charset="0"/>
              </a:rPr>
              <a:t>Как и любая информация, большие данные могут быть:</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простыми (посты в соцсетях) для восприятия и анализа</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сложными (банковские транзакции)</a:t>
            </a:r>
          </a:p>
        </p:txBody>
      </p:sp>
      <p:pic>
        <p:nvPicPr>
          <p:cNvPr id="6" name="Рисунок 5">
            <a:extLst>
              <a:ext uri="{FF2B5EF4-FFF2-40B4-BE49-F238E27FC236}">
                <a16:creationId xmlns:a16="http://schemas.microsoft.com/office/drawing/2014/main" id="{9C18D0E1-0FC4-8F88-03FF-C1C7F905CB0D}"/>
              </a:ext>
            </a:extLst>
          </p:cNvPr>
          <p:cNvPicPr>
            <a:picLocks noChangeAspect="1"/>
          </p:cNvPicPr>
          <p:nvPr/>
        </p:nvPicPr>
        <p:blipFill>
          <a:blip r:embed="rId2"/>
          <a:stretch>
            <a:fillRect/>
          </a:stretch>
        </p:blipFill>
        <p:spPr>
          <a:xfrm>
            <a:off x="7073900" y="4264399"/>
            <a:ext cx="5118101" cy="2555501"/>
          </a:xfrm>
          <a:prstGeom prst="rect">
            <a:avLst/>
          </a:prstGeom>
        </p:spPr>
      </p:pic>
      <p:pic>
        <p:nvPicPr>
          <p:cNvPr id="8" name="Рисунок 7">
            <a:extLst>
              <a:ext uri="{FF2B5EF4-FFF2-40B4-BE49-F238E27FC236}">
                <a16:creationId xmlns:a16="http://schemas.microsoft.com/office/drawing/2014/main" id="{02DF317F-6D06-162A-8E18-FB9ACEEBAD25}"/>
              </a:ext>
            </a:extLst>
          </p:cNvPr>
          <p:cNvPicPr>
            <a:picLocks noChangeAspect="1"/>
          </p:cNvPicPr>
          <p:nvPr/>
        </p:nvPicPr>
        <p:blipFill>
          <a:blip r:embed="rId3"/>
          <a:stretch>
            <a:fillRect/>
          </a:stretch>
        </p:blipFill>
        <p:spPr>
          <a:xfrm>
            <a:off x="8382001" y="1456895"/>
            <a:ext cx="3589701" cy="2406920"/>
          </a:xfrm>
          <a:prstGeom prst="rect">
            <a:avLst/>
          </a:prstGeom>
        </p:spPr>
      </p:pic>
    </p:spTree>
    <p:extLst>
      <p:ext uri="{BB962C8B-B14F-4D97-AF65-F5344CB8AC3E}">
        <p14:creationId xmlns:p14="http://schemas.microsoft.com/office/powerpoint/2010/main" val="4209849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EB86E499-025B-7098-9A64-E3C0F1DEF760}"/>
              </a:ext>
            </a:extLst>
          </p:cNvPr>
          <p:cNvPicPr>
            <a:picLocks noChangeAspect="1"/>
          </p:cNvPicPr>
          <p:nvPr/>
        </p:nvPicPr>
        <p:blipFill>
          <a:blip r:embed="rId2"/>
          <a:stretch>
            <a:fillRect/>
          </a:stretch>
        </p:blipFill>
        <p:spPr>
          <a:xfrm>
            <a:off x="10417984" y="402609"/>
            <a:ext cx="1755062" cy="1932217"/>
          </a:xfrm>
          <a:prstGeom prst="rect">
            <a:avLst/>
          </a:prstGeom>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2.3.0. ТОП-10  методов и техник  анализа </a:t>
            </a:r>
            <a:r>
              <a:rPr kumimoji="0" lang="ru-RU" sz="1200" i="0" u="none" strike="noStrike" kern="0" cap="none" spc="0" normalizeH="0" baseline="0" noProof="0" dirty="0" err="1">
                <a:ln>
                  <a:noFill/>
                </a:ln>
                <a:solidFill>
                  <a:srgbClr val="632523"/>
                </a:solidFill>
                <a:effectLst/>
                <a:uLnTx/>
                <a:uFillTx/>
                <a:latin typeface="Arial" panose="020B0604020202020204" pitchFamily="34" charset="0"/>
                <a:cs typeface="Arial" panose="020B0604020202020204" pitchFamily="34" charset="0"/>
              </a:rPr>
              <a:t>big</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a:t>
            </a:r>
            <a:r>
              <a:rPr kumimoji="0" lang="ru-RU" sz="1200" i="0" u="none" strike="noStrike" kern="0" cap="none" spc="0" normalizeH="0" baseline="0" noProof="0" dirty="0" err="1">
                <a:ln>
                  <a:noFill/>
                </a:ln>
                <a:solidFill>
                  <a:srgbClr val="632523"/>
                </a:solidFill>
                <a:effectLst/>
                <a:uLnTx/>
                <a:uFillTx/>
                <a:latin typeface="Arial" panose="020B0604020202020204" pitchFamily="34" charset="0"/>
                <a:cs typeface="Arial" panose="020B0604020202020204" pitchFamily="34" charset="0"/>
              </a:rPr>
              <a:t>data</a:t>
            </a:r>
            <a:r>
              <a:rPr lang="ru-RU" sz="1200" kern="0" dirty="0">
                <a:solidFill>
                  <a:srgbClr val="632523"/>
                </a:solidFill>
                <a:latin typeface="Arial" panose="020B0604020202020204" pitchFamily="34" charset="0"/>
                <a:cs typeface="Arial" panose="020B0604020202020204" pitchFamily="34" charset="0"/>
              </a:rPr>
              <a:t>		</a:t>
            </a: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0872739-9249-C993-9D46-11C9AD6F789C}"/>
              </a:ext>
            </a:extLst>
          </p:cNvPr>
          <p:cNvSpPr txBox="1"/>
          <p:nvPr/>
        </p:nvSpPr>
        <p:spPr>
          <a:xfrm>
            <a:off x="1145748" y="731084"/>
            <a:ext cx="10412977" cy="6032421"/>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ТОП-10 методов и техник анализа, </a:t>
            </a:r>
          </a:p>
          <a:p>
            <a:r>
              <a:rPr lang="ru-RU" sz="1600" b="1" dirty="0">
                <a:solidFill>
                  <a:srgbClr val="0000FF"/>
                </a:solidFill>
                <a:latin typeface="Arial" panose="020B0604020202020204" pitchFamily="34" charset="0"/>
                <a:cs typeface="Arial" panose="020B0604020202020204" pitchFamily="34" charset="0"/>
              </a:rPr>
              <a:t>применимых к большим данным – для аналитики </a:t>
            </a:r>
            <a:r>
              <a:rPr lang="ru-RU" sz="1600" b="1" dirty="0" err="1">
                <a:solidFill>
                  <a:srgbClr val="0000FF"/>
                </a:solidFill>
                <a:latin typeface="Arial" panose="020B0604020202020204" pitchFamily="34" charset="0"/>
                <a:cs typeface="Arial" panose="020B0604020202020204" pitchFamily="34" charset="0"/>
              </a:rPr>
              <a:t>big</a:t>
            </a:r>
            <a:r>
              <a:rPr lang="ru-RU" sz="1600" b="1" dirty="0">
                <a:solidFill>
                  <a:srgbClr val="0000FF"/>
                </a:solidFill>
                <a:latin typeface="Arial" panose="020B0604020202020204" pitchFamily="34" charset="0"/>
                <a:cs typeface="Arial" panose="020B0604020202020204" pitchFamily="34" charset="0"/>
              </a:rPr>
              <a:t> </a:t>
            </a:r>
            <a:r>
              <a:rPr lang="ru-RU" sz="1600" b="1" dirty="0" err="1">
                <a:solidFill>
                  <a:srgbClr val="0000FF"/>
                </a:solidFill>
                <a:latin typeface="Arial" panose="020B0604020202020204" pitchFamily="34" charset="0"/>
                <a:cs typeface="Arial" panose="020B0604020202020204" pitchFamily="34" charset="0"/>
              </a:rPr>
              <a:t>data</a:t>
            </a:r>
            <a:r>
              <a:rPr lang="ru-RU" sz="1600" b="1" dirty="0">
                <a:solidFill>
                  <a:srgbClr val="0000FF"/>
                </a:solidFill>
                <a:latin typeface="Arial" panose="020B0604020202020204" pitchFamily="34" charset="0"/>
                <a:cs typeface="Arial" panose="020B0604020202020204" pitchFamily="34" charset="0"/>
              </a:rPr>
              <a:t>:</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Краудсорсинг</a:t>
            </a:r>
            <a:r>
              <a:rPr lang="ru-RU" sz="1600" dirty="0">
                <a:solidFill>
                  <a:schemeClr val="accent1">
                    <a:lumMod val="50000"/>
                  </a:schemeClr>
                </a:solidFill>
                <a:latin typeface="Arial" panose="020B0604020202020204" pitchFamily="34" charset="0"/>
                <a:cs typeface="Arial" panose="020B0604020202020204" pitchFamily="34" charset="0"/>
              </a:rPr>
              <a:t> – ручной анализ силами большого количества людей.</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Смешение и интеграция данных </a:t>
            </a:r>
            <a:r>
              <a:rPr lang="ru-RU" sz="1600" dirty="0">
                <a:solidFill>
                  <a:schemeClr val="accent1">
                    <a:lumMod val="50000"/>
                  </a:schemeClr>
                </a:solidFill>
                <a:latin typeface="Arial" panose="020B0604020202020204" pitchFamily="34" charset="0"/>
                <a:cs typeface="Arial" panose="020B0604020202020204" pitchFamily="34" charset="0"/>
              </a:rPr>
              <a:t>– приведение данных из разных источников к одному виду, уточнение и дополнение данных: цифровая обработка сигналов и обработка естественного языка.</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Машинное обучение </a:t>
            </a:r>
            <a:r>
              <a:rPr lang="ru-RU" sz="1600" dirty="0">
                <a:solidFill>
                  <a:schemeClr val="accent1">
                    <a:lumMod val="50000"/>
                  </a:schemeClr>
                </a:solidFill>
                <a:latin typeface="Arial" panose="020B0604020202020204" pitchFamily="34" charset="0"/>
                <a:cs typeface="Arial" panose="020B0604020202020204" pitchFamily="34" charset="0"/>
              </a:rPr>
              <a:t>– использование моделей, построенных на базе статистического анализа или машинного обучения для получения комплексных прогнозов на основе базовых моделей.</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Искусственные нейронные сети </a:t>
            </a:r>
            <a:r>
              <a:rPr lang="ru-RU" sz="1600" dirty="0">
                <a:solidFill>
                  <a:schemeClr val="accent1">
                    <a:lumMod val="50000"/>
                  </a:schemeClr>
                </a:solidFill>
                <a:latin typeface="Arial" panose="020B0604020202020204" pitchFamily="34" charset="0"/>
                <a:cs typeface="Arial" panose="020B0604020202020204" pitchFamily="34" charset="0"/>
              </a:rPr>
              <a:t>– создание программ, которые умеют анализировать и принимать решения, выстраивая логические связи: сетевой анализ, оптимизация, в т.ч. генетические алгоритмы.</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Прогнозная (предиктивная) аналитика </a:t>
            </a:r>
            <a:r>
              <a:rPr lang="ru-RU" sz="1600" dirty="0">
                <a:solidFill>
                  <a:schemeClr val="accent1">
                    <a:lumMod val="50000"/>
                  </a:schemeClr>
                </a:solidFill>
                <a:latin typeface="Arial" panose="020B0604020202020204" pitchFamily="34" charset="0"/>
                <a:cs typeface="Arial" panose="020B0604020202020204" pitchFamily="34" charset="0"/>
              </a:rPr>
              <a:t>– предсказание будущего на основе собранных данных.</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Имитационное моделирование </a:t>
            </a:r>
            <a:r>
              <a:rPr lang="ru-RU" sz="1600" dirty="0">
                <a:solidFill>
                  <a:schemeClr val="accent1">
                    <a:lumMod val="50000"/>
                  </a:schemeClr>
                </a:solidFill>
                <a:latin typeface="Arial" panose="020B0604020202020204" pitchFamily="34" charset="0"/>
                <a:cs typeface="Arial" panose="020B0604020202020204" pitchFamily="34" charset="0"/>
              </a:rPr>
              <a:t>– построение моделей на основе больших данных, которые помогают провести эксперимент в компьютерной реальности, без влияния на реальное положение вещей.</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Пространственный анализ </a:t>
            </a:r>
            <a:r>
              <a:rPr lang="ru-RU" sz="1600" i="1" dirty="0">
                <a:solidFill>
                  <a:schemeClr val="accent1">
                    <a:lumMod val="50000"/>
                  </a:schemeClr>
                </a:solidFill>
                <a:latin typeface="Arial" panose="020B0604020202020204" pitchFamily="34" charset="0"/>
                <a:cs typeface="Arial" panose="020B0604020202020204" pitchFamily="34" charset="0"/>
              </a:rPr>
              <a:t>(англ. </a:t>
            </a:r>
            <a:r>
              <a:rPr lang="ru-RU" sz="1600" i="1" dirty="0" err="1">
                <a:solidFill>
                  <a:schemeClr val="accent1">
                    <a:lumMod val="50000"/>
                  </a:schemeClr>
                </a:solidFill>
                <a:latin typeface="Arial" panose="020B0604020202020204" pitchFamily="34" charset="0"/>
                <a:cs typeface="Arial" panose="020B0604020202020204" pitchFamily="34" charset="0"/>
              </a:rPr>
              <a:t>Spatial</a:t>
            </a:r>
            <a:r>
              <a:rPr lang="ru-RU" sz="1600" i="1" dirty="0">
                <a:solidFill>
                  <a:schemeClr val="accent1">
                    <a:lumMod val="50000"/>
                  </a:schemeClr>
                </a:solidFill>
                <a:latin typeface="Arial" panose="020B0604020202020204" pitchFamily="34" charset="0"/>
                <a:cs typeface="Arial" panose="020B0604020202020204" pitchFamily="34" charset="0"/>
              </a:rPr>
              <a:t> </a:t>
            </a:r>
            <a:r>
              <a:rPr lang="ru-RU" sz="1600" i="1" dirty="0" err="1">
                <a:solidFill>
                  <a:schemeClr val="accent1">
                    <a:lumMod val="50000"/>
                  </a:schemeClr>
                </a:solidFill>
                <a:latin typeface="Arial" panose="020B0604020202020204" pitchFamily="34" charset="0"/>
                <a:cs typeface="Arial" panose="020B0604020202020204" pitchFamily="34" charset="0"/>
              </a:rPr>
              <a:t>analysis</a:t>
            </a:r>
            <a:r>
              <a:rPr lang="ru-RU" sz="1600" i="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класс методов, использующих топологическую, геометрическую и географическую информацию в данных.</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Статистический анализ </a:t>
            </a:r>
            <a:r>
              <a:rPr lang="ru-RU" sz="1600" dirty="0">
                <a:solidFill>
                  <a:schemeClr val="accent1">
                    <a:lumMod val="50000"/>
                  </a:schemeClr>
                </a:solidFill>
                <a:latin typeface="Arial" panose="020B0604020202020204" pitchFamily="34" charset="0"/>
                <a:cs typeface="Arial" panose="020B0604020202020204" pitchFamily="34" charset="0"/>
              </a:rPr>
              <a:t>– подсчет данных по формулам и выявление в них тенденций, сходств и закономерностей.</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Data Mining </a:t>
            </a:r>
            <a:r>
              <a:rPr lang="ru-RU" sz="1600" dirty="0">
                <a:solidFill>
                  <a:schemeClr val="accent1">
                    <a:lumMod val="50000"/>
                  </a:schemeClr>
                </a:solidFill>
                <a:latin typeface="Arial" panose="020B0604020202020204" pitchFamily="34" charset="0"/>
                <a:cs typeface="Arial" panose="020B0604020202020204" pitchFamily="34" charset="0"/>
              </a:rPr>
              <a:t>– технология добычи новой значимой информации из большого объема данных: классификация, кластерный анализ, регрессионный анализ;</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Визуализация</a:t>
            </a:r>
            <a:r>
              <a:rPr lang="ru-RU" sz="1600" dirty="0">
                <a:solidFill>
                  <a:schemeClr val="accent1">
                    <a:lumMod val="50000"/>
                  </a:schemeClr>
                </a:solidFill>
                <a:latin typeface="Arial" panose="020B0604020202020204" pitchFamily="34" charset="0"/>
                <a:cs typeface="Arial" panose="020B0604020202020204" pitchFamily="34" charset="0"/>
              </a:rPr>
              <a:t> – представление больших данных и результатов их анализа в виде удобных графиков, схем, рисунков, диаграмм понятных человеку, с использованием интерактивных возможностей и анимации для получения результатов и использования как исходные данные для дальнейшего анализа</a:t>
            </a:r>
          </a:p>
        </p:txBody>
      </p:sp>
    </p:spTree>
    <p:extLst>
      <p:ext uri="{BB962C8B-B14F-4D97-AF65-F5344CB8AC3E}">
        <p14:creationId xmlns:p14="http://schemas.microsoft.com/office/powerpoint/2010/main" val="2044859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040115" cy="2877711"/>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Краудсорсинг</a:t>
            </a:r>
          </a:p>
          <a:p>
            <a:r>
              <a:rPr lang="ru-RU" sz="1600" dirty="0">
                <a:solidFill>
                  <a:schemeClr val="accent1">
                    <a:lumMod val="50000"/>
                  </a:schemeClr>
                </a:solidFill>
                <a:latin typeface="Arial" panose="020B0604020202020204" pitchFamily="34" charset="0"/>
                <a:cs typeface="Arial" panose="020B0604020202020204" pitchFamily="34" charset="0"/>
              </a:rPr>
              <a:t>– передача некоторых производственных функций неопределённому кругу лиц, </a:t>
            </a:r>
          </a:p>
          <a:p>
            <a:r>
              <a:rPr lang="ru-RU" sz="1600" dirty="0">
                <a:solidFill>
                  <a:schemeClr val="accent1">
                    <a:lumMod val="50000"/>
                  </a:schemeClr>
                </a:solidFill>
                <a:latin typeface="Arial" panose="020B0604020202020204" pitchFamily="34" charset="0"/>
                <a:cs typeface="Arial" panose="020B0604020202020204" pitchFamily="34" charset="0"/>
              </a:rPr>
              <a:t>решение общественно значимых задач силами добровольцев, </a:t>
            </a:r>
          </a:p>
          <a:p>
            <a:r>
              <a:rPr lang="ru-RU" sz="1600" dirty="0">
                <a:solidFill>
                  <a:schemeClr val="accent1">
                    <a:lumMod val="50000"/>
                  </a:schemeClr>
                </a:solidFill>
                <a:latin typeface="Arial" panose="020B0604020202020204" pitchFamily="34" charset="0"/>
                <a:cs typeface="Arial" panose="020B0604020202020204" pitchFamily="34" charset="0"/>
              </a:rPr>
              <a:t>координирующих свою деятельность с помощью информационных технологий.</a:t>
            </a:r>
          </a:p>
          <a:p>
            <a:pPr>
              <a:spcBef>
                <a:spcPts val="600"/>
              </a:spcBef>
            </a:pPr>
            <a:r>
              <a:rPr lang="ru-RU" sz="1600" b="1" dirty="0">
                <a:solidFill>
                  <a:srgbClr val="0000FF"/>
                </a:solidFill>
                <a:latin typeface="Arial" panose="020B0604020202020204" pitchFamily="34" charset="0"/>
                <a:cs typeface="Arial" panose="020B0604020202020204" pitchFamily="34" charset="0"/>
              </a:rPr>
              <a:t>Сила краудсорсинга: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Масштабируемость</a:t>
            </a:r>
            <a:r>
              <a:rPr lang="ru-RU" sz="1600" dirty="0">
                <a:solidFill>
                  <a:schemeClr val="accent1">
                    <a:lumMod val="50000"/>
                  </a:schemeClr>
                </a:solidFill>
                <a:latin typeface="Arial" panose="020B0604020202020204" pitchFamily="34" charset="0"/>
                <a:cs typeface="Arial" panose="020B0604020202020204" pitchFamily="34" charset="0"/>
              </a:rPr>
              <a:t> – доступ к результатам труда практически </a:t>
            </a:r>
          </a:p>
          <a:p>
            <a:r>
              <a:rPr lang="ru-RU" sz="1600" dirty="0">
                <a:solidFill>
                  <a:schemeClr val="accent1">
                    <a:lumMod val="50000"/>
                  </a:schemeClr>
                </a:solidFill>
                <a:latin typeface="Arial" panose="020B0604020202020204" pitchFamily="34" charset="0"/>
                <a:cs typeface="Arial" panose="020B0604020202020204" pitchFamily="34" charset="0"/>
              </a:rPr>
              <a:t>    не ограниченной аудитории позволяет быстро создавать глобальный продукт.</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Возможность разделить свои бизнес-риски </a:t>
            </a:r>
            <a:r>
              <a:rPr lang="ru-RU" sz="1600" dirty="0">
                <a:solidFill>
                  <a:schemeClr val="accent1">
                    <a:lumMod val="50000"/>
                  </a:schemeClr>
                </a:solidFill>
                <a:latin typeface="Arial" panose="020B0604020202020204" pitchFamily="34" charset="0"/>
                <a:cs typeface="Arial" panose="020B0604020202020204" pitchFamily="34" charset="0"/>
              </a:rPr>
              <a:t>с исполнителями задачи, т.к. в большинстве случаев исполнитель если и получает оплату за свой труд, то уже из прибыли, которую он принес бизнесу.</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Бонусный эффект аутсорсинга </a:t>
            </a:r>
            <a:r>
              <a:rPr lang="ru-RU" sz="1600" dirty="0">
                <a:solidFill>
                  <a:schemeClr val="accent1">
                    <a:lumMod val="50000"/>
                  </a:schemeClr>
                </a:solidFill>
                <a:latin typeface="Arial" panose="020B0604020202020204" pitchFamily="34" charset="0"/>
                <a:cs typeface="Arial" panose="020B0604020202020204" pitchFamily="34" charset="0"/>
              </a:rPr>
              <a:t>– возможность извлечь дополнительную прибыль за счет регионального перепада уровня жизни, т.е. использование дешевой удаленной рабочей силы.</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 Краудсорсинг.	</a:t>
            </a:r>
          </a:p>
        </p:txBody>
      </p:sp>
      <p:sp>
        <p:nvSpPr>
          <p:cNvPr id="5" name="TextBox 4">
            <a:extLst>
              <a:ext uri="{FF2B5EF4-FFF2-40B4-BE49-F238E27FC236}">
                <a16:creationId xmlns:a16="http://schemas.microsoft.com/office/drawing/2014/main" id="{0C749924-BE09-9717-4889-D9F1CDF1DF74}"/>
              </a:ext>
            </a:extLst>
          </p:cNvPr>
          <p:cNvSpPr txBox="1"/>
          <p:nvPr/>
        </p:nvSpPr>
        <p:spPr>
          <a:xfrm>
            <a:off x="1145749" y="3555572"/>
            <a:ext cx="10915623" cy="3293209"/>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Виды краудсорсинга:</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Выполнение работы одного специалиста большой группой людей</a:t>
            </a:r>
            <a:r>
              <a:rPr lang="ru-RU" sz="1600" dirty="0">
                <a:solidFill>
                  <a:schemeClr val="accent1">
                    <a:lumMod val="50000"/>
                  </a:schemeClr>
                </a:solidFill>
                <a:latin typeface="Arial" panose="020B0604020202020204" pitchFamily="34" charset="0"/>
                <a:cs typeface="Arial" panose="020B0604020202020204" pitchFamily="34" charset="0"/>
              </a:rPr>
              <a:t>. Передача работы 		         от одного человека группе людей в этом случае осуществляется в виде открытого призыва.</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Применение принципов открытого кода </a:t>
            </a:r>
            <a:r>
              <a:rPr lang="ru-RU" sz="1600" dirty="0">
                <a:solidFill>
                  <a:schemeClr val="accent1">
                    <a:lumMod val="50000"/>
                  </a:schemeClr>
                </a:solidFill>
                <a:latin typeface="Arial" panose="020B0604020202020204" pitchFamily="34" charset="0"/>
                <a:cs typeface="Arial" panose="020B0604020202020204" pitchFamily="34" charset="0"/>
              </a:rPr>
              <a:t>в областях, не связанных с программированием.</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Способ решения задач</a:t>
            </a:r>
            <a:r>
              <a:rPr lang="ru-RU" sz="1600" dirty="0">
                <a:solidFill>
                  <a:schemeClr val="accent1">
                    <a:lumMod val="50000"/>
                  </a:schemeClr>
                </a:solidFill>
                <a:latin typeface="Arial" panose="020B0604020202020204" pitchFamily="34" charset="0"/>
                <a:cs typeface="Arial" panose="020B0604020202020204" pitchFamily="34" charset="0"/>
              </a:rPr>
              <a:t>, выполнения заданий и так далее, посредством обращения за помощью к большому числу людей или организаций, чаще всего с использованием Интернета.</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Бизнес-модель, </a:t>
            </a:r>
            <a:r>
              <a:rPr lang="ru-RU" sz="1600" dirty="0">
                <a:solidFill>
                  <a:schemeClr val="accent1">
                    <a:lumMod val="50000"/>
                  </a:schemeClr>
                </a:solidFill>
                <a:latin typeface="Arial" panose="020B0604020202020204" pitchFamily="34" charset="0"/>
                <a:cs typeface="Arial" panose="020B0604020202020204" pitchFamily="34" charset="0"/>
              </a:rPr>
              <a:t>основанная на передаче определенных заданий большой группе потребителей как третьей стороне. Использование Интернета позволяет организовать взаимодействие и координацию потребителей, а также рассмотреть задачи, которые в эпоху отсутствия Интернета было даже трудно представить</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Способ получить искомые сервисы, идеи</a:t>
            </a:r>
            <a:r>
              <a:rPr lang="ru-RU" sz="1600" dirty="0">
                <a:solidFill>
                  <a:schemeClr val="accent1">
                    <a:lumMod val="50000"/>
                  </a:schemeClr>
                </a:solidFill>
                <a:latin typeface="Arial" panose="020B0604020202020204" pitchFamily="34" charset="0"/>
                <a:cs typeface="Arial" panose="020B0604020202020204" pitchFamily="34" charset="0"/>
              </a:rPr>
              <a:t> и любые другие содержательные материалы, обращаясь к большой группе людей, чаще всего из онлайн сообществ.</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Аутсорсинг части рабочих заданий группе людей</a:t>
            </a:r>
            <a:r>
              <a:rPr lang="ru-RU" sz="1600" dirty="0">
                <a:solidFill>
                  <a:schemeClr val="accent1">
                    <a:lumMod val="50000"/>
                  </a:schemeClr>
                </a:solidFill>
                <a:latin typeface="Arial" panose="020B0604020202020204" pitchFamily="34" charset="0"/>
                <a:cs typeface="Arial" panose="020B0604020202020204" pitchFamily="34" charset="0"/>
              </a:rPr>
              <a:t>, действующих независимо друг от друга, и готовых предоставить свои услуги в обмен на опыт, признание или небольшую плату.  </a:t>
            </a:r>
          </a:p>
        </p:txBody>
      </p:sp>
      <p:pic>
        <p:nvPicPr>
          <p:cNvPr id="7" name="Рисунок 6">
            <a:extLst>
              <a:ext uri="{FF2B5EF4-FFF2-40B4-BE49-F238E27FC236}">
                <a16:creationId xmlns:a16="http://schemas.microsoft.com/office/drawing/2014/main" id="{64B6A04B-8CA3-5E46-1424-2B49408CFD19}"/>
              </a:ext>
            </a:extLst>
          </p:cNvPr>
          <p:cNvPicPr>
            <a:picLocks noChangeAspect="1"/>
          </p:cNvPicPr>
          <p:nvPr/>
        </p:nvPicPr>
        <p:blipFill>
          <a:blip r:embed="rId2"/>
          <a:stretch>
            <a:fillRect/>
          </a:stretch>
        </p:blipFill>
        <p:spPr>
          <a:xfrm>
            <a:off x="8977861" y="845144"/>
            <a:ext cx="3083511" cy="1584652"/>
          </a:xfrm>
          <a:prstGeom prst="rect">
            <a:avLst/>
          </a:prstGeom>
        </p:spPr>
      </p:pic>
    </p:spTree>
    <p:extLst>
      <p:ext uri="{BB962C8B-B14F-4D97-AF65-F5344CB8AC3E}">
        <p14:creationId xmlns:p14="http://schemas.microsoft.com/office/powerpoint/2010/main" val="26235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462F12F-49A7-DAE7-1FCB-FA6D04DA9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707" y="527036"/>
            <a:ext cx="6934200" cy="4295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45749" y="837659"/>
            <a:ext cx="4087958" cy="393954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Краудсорсинг</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Кому нужен</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предприятиям испытывающим потребность в креативе</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компаниям пользующихся приложениями, разработанными обычными пользователями</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обычно анализом Big Data занимаются компьютеры, но иногда его поручают и людям</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краудсорсинг — привлечение к решению какой-либо проблемы большой группы людей</a:t>
            </a:r>
          </a:p>
          <a:p>
            <a:pPr marL="285750" indent="-285750">
              <a:buFont typeface="Wingdings" panose="05000000000000000000" pitchFamily="2" charset="2"/>
              <a:buChar char="ü"/>
            </a:pP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 Краудсорсинг.	</a:t>
            </a:r>
          </a:p>
        </p:txBody>
      </p:sp>
      <p:sp>
        <p:nvSpPr>
          <p:cNvPr id="2" name="TextBox 1">
            <a:extLst>
              <a:ext uri="{FF2B5EF4-FFF2-40B4-BE49-F238E27FC236}">
                <a16:creationId xmlns:a16="http://schemas.microsoft.com/office/drawing/2014/main" id="{0FBF98AF-EF49-6300-DF43-5364E1318622}"/>
              </a:ext>
            </a:extLst>
          </p:cNvPr>
          <p:cNvSpPr txBox="1"/>
          <p:nvPr/>
        </p:nvSpPr>
        <p:spPr>
          <a:xfrm>
            <a:off x="1145749" y="4520970"/>
            <a:ext cx="10759206" cy="2139047"/>
          </a:xfrm>
          <a:prstGeom prst="rect">
            <a:avLst/>
          </a:prstGeom>
          <a:noFill/>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Как работает</a:t>
            </a:r>
          </a:p>
          <a:p>
            <a:pPr marL="180000" indent="-18000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Есть большой объем сырых данных, записанных с ошибками и сокращениями и различными способами.</a:t>
            </a:r>
          </a:p>
          <a:p>
            <a:pPr marL="180000" indent="-18000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Находится группа людей, готовых за деньги вручную просматривать сведения и приводить к одной форме.</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pPr marL="180000" indent="-180000">
              <a:buFont typeface="Wingdings" panose="05000000000000000000" pitchFamily="2" charset="2"/>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Если задача разовая, то для ее решения нет смысла разрабатывать систему искусственного интеллекта. </a:t>
            </a:r>
          </a:p>
          <a:p>
            <a:pPr marL="180000" indent="-180000">
              <a:buFont typeface="Wingdings" panose="05000000000000000000" pitchFamily="2" charset="2"/>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Если анализировать большие данные нужно регулярно, то система, основанная на Data Mining или машинном обучении обойдется дешевле краудсорсинга. Машины лучше справятся со сложным анализом, основанном на математических методах, например, со статистикой или имитационным моделированием.</a:t>
            </a:r>
          </a:p>
        </p:txBody>
      </p:sp>
    </p:spTree>
    <p:extLst>
      <p:ext uri="{BB962C8B-B14F-4D97-AF65-F5344CB8AC3E}">
        <p14:creationId xmlns:p14="http://schemas.microsoft.com/office/powerpoint/2010/main" val="1285726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8659D1-72B8-7050-7AAE-764FAF7F0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801" y="1837875"/>
            <a:ext cx="3918200" cy="23852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45748" y="523789"/>
            <a:ext cx="8255427" cy="393954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Смешение и интеграция данных</a:t>
            </a:r>
          </a:p>
          <a:p>
            <a:r>
              <a:rPr lang="ru-RU" sz="1600" dirty="0">
                <a:solidFill>
                  <a:schemeClr val="accent1">
                    <a:lumMod val="50000"/>
                  </a:schemeClr>
                </a:solidFill>
                <a:latin typeface="Arial" panose="020B0604020202020204" pitchFamily="34" charset="0"/>
                <a:cs typeface="Arial" panose="020B0604020202020204" pitchFamily="34" charset="0"/>
              </a:rPr>
              <a:t>– процесс приведения разнородной информации к единому виду.</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Работа с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связана со сбором разнородных данных из разных источников. </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Разные источники выдают данные в разных форматах и с разными параметрами.</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Чтобы работать с этими данными, их нужно собрать воедино.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a:t>
            </a:r>
          </a:p>
          <a:p>
            <a:r>
              <a:rPr lang="ru-RU" sz="1600" dirty="0">
                <a:solidFill>
                  <a:schemeClr val="accent1">
                    <a:lumMod val="50000"/>
                  </a:schemeClr>
                </a:solidFill>
                <a:latin typeface="Arial" panose="020B0604020202020204" pitchFamily="34" charset="0"/>
                <a:cs typeface="Arial" panose="020B0604020202020204" pitchFamily="34" charset="0"/>
              </a:rPr>
              <a:t>Методы интеграции данных:</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Приводят данные к единому формату: распознают текст с фотографий, конвертируют документы, переводят текст в цифры.</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Дополняют данные. Если есть два источника данных об одном объекте, информацию от первого источника дополняют данными от второго, чтобы получить более полную картину.</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Отсеивают избыточные данные: если какой-то источник собирает лишнюю информацию, недоступную для анализа, ее удаляют.</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2.3.2. Смешение и интеграция данных</a:t>
            </a:r>
          </a:p>
        </p:txBody>
      </p:sp>
      <p:sp>
        <p:nvSpPr>
          <p:cNvPr id="2" name="TextBox 1">
            <a:extLst>
              <a:ext uri="{FF2B5EF4-FFF2-40B4-BE49-F238E27FC236}">
                <a16:creationId xmlns:a16="http://schemas.microsoft.com/office/drawing/2014/main" id="{62C42FDF-A8DB-6C9F-7C6C-C0861C51C8D3}"/>
              </a:ext>
            </a:extLst>
          </p:cNvPr>
          <p:cNvSpPr txBox="1"/>
          <p:nvPr/>
        </p:nvSpPr>
        <p:spPr>
          <a:xfrm>
            <a:off x="1145748" y="4390593"/>
            <a:ext cx="10912902" cy="2385268"/>
          </a:xfrm>
          <a:prstGeom prst="rect">
            <a:avLst/>
          </a:prstGeom>
          <a:noFill/>
        </p:spPr>
        <p:txBody>
          <a:bodyPr wrap="square">
            <a:spAutoFit/>
          </a:bodyPr>
          <a:lstStyle/>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Если есть несколько разных источников данных, и нужно анализировать эти данные в комплексе.</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Традиционные методы интеграции данных в основном основаны </a:t>
            </a:r>
          </a:p>
          <a:p>
            <a:r>
              <a:rPr lang="ru-RU" sz="1600" dirty="0">
                <a:solidFill>
                  <a:schemeClr val="accent1">
                    <a:lumMod val="50000"/>
                  </a:schemeClr>
                </a:solidFill>
                <a:latin typeface="Arial" panose="020B0604020202020204" pitchFamily="34" charset="0"/>
                <a:cs typeface="Arial" panose="020B0604020202020204" pitchFamily="34" charset="0"/>
              </a:rPr>
              <a:t>     на процессе ETL – извлечение, преобразование и загрузка.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Данные извлекают из источников, очищают и обрабатывают, помещают </a:t>
            </a:r>
          </a:p>
          <a:p>
            <a:r>
              <a:rPr lang="ru-RU" sz="1600" dirty="0">
                <a:solidFill>
                  <a:schemeClr val="accent1">
                    <a:lumMod val="50000"/>
                  </a:schemeClr>
                </a:solidFill>
                <a:latin typeface="Arial" panose="020B0604020202020204" pitchFamily="34" charset="0"/>
                <a:cs typeface="Arial" panose="020B0604020202020204" pitchFamily="34" charset="0"/>
              </a:rPr>
              <a:t>    в корпоративное хранилище данных, а потом забирают для анализа.</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Специальные инструменты экосистемы больших данных от </a:t>
            </a:r>
            <a:r>
              <a:rPr lang="ru-RU" sz="1600" dirty="0" err="1">
                <a:solidFill>
                  <a:schemeClr val="accent1">
                    <a:lumMod val="50000"/>
                  </a:schemeClr>
                </a:solidFill>
                <a:latin typeface="Arial" panose="020B0604020202020204" pitchFamily="34" charset="0"/>
                <a:cs typeface="Arial" panose="020B0604020202020204" pitchFamily="34" charset="0"/>
              </a:rPr>
              <a:t>Hadoop</a:t>
            </a:r>
            <a:r>
              <a:rPr lang="ru-RU" sz="1600" dirty="0">
                <a:solidFill>
                  <a:schemeClr val="accent1">
                    <a:lumMod val="50000"/>
                  </a:schemeClr>
                </a:solidFill>
                <a:latin typeface="Arial" panose="020B0604020202020204" pitchFamily="34" charset="0"/>
                <a:cs typeface="Arial" panose="020B0604020202020204" pitchFamily="34" charset="0"/>
              </a:rPr>
              <a:t> до баз данных </a:t>
            </a:r>
            <a:r>
              <a:rPr lang="ru-RU" sz="1600" dirty="0" err="1">
                <a:solidFill>
                  <a:schemeClr val="accent1">
                    <a:lumMod val="50000"/>
                  </a:schemeClr>
                </a:solidFill>
                <a:latin typeface="Arial" panose="020B0604020202020204" pitchFamily="34" charset="0"/>
                <a:cs typeface="Arial" panose="020B0604020202020204" pitchFamily="34" charset="0"/>
              </a:rPr>
              <a:t>NoSQL</a:t>
            </a:r>
            <a:r>
              <a:rPr lang="ru-RU" sz="1600" dirty="0">
                <a:solidFill>
                  <a:srgbClr val="0000FF"/>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    также имеют собственный подход для извлечения, преобразования и загрузки данных.</a:t>
            </a:r>
          </a:p>
          <a:p>
            <a:pPr>
              <a:spcBef>
                <a:spcPts val="600"/>
              </a:spcBef>
            </a:pPr>
            <a:r>
              <a:rPr lang="ru-RU" sz="1600" dirty="0">
                <a:solidFill>
                  <a:srgbClr val="0000FF"/>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200" dirty="0">
                <a:solidFill>
                  <a:schemeClr val="accent1">
                    <a:lumMod val="50000"/>
                  </a:schemeClr>
                </a:solidFill>
                <a:latin typeface="Arial" panose="020B0604020202020204" pitchFamily="34" charset="0"/>
                <a:cs typeface="Arial" panose="020B0604020202020204" pitchFamily="34" charset="0"/>
              </a:rPr>
              <a:t>Решение проблемы масштабируемости и доступности за счёт полного или частичного отказа от требований атомарности и согласованности данных</a:t>
            </a:r>
          </a:p>
        </p:txBody>
      </p:sp>
    </p:spTree>
    <p:extLst>
      <p:ext uri="{BB962C8B-B14F-4D97-AF65-F5344CB8AC3E}">
        <p14:creationId xmlns:p14="http://schemas.microsoft.com/office/powerpoint/2010/main" val="292982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Заголовок 28">
            <a:extLst>
              <a:ext uri="{FF2B5EF4-FFF2-40B4-BE49-F238E27FC236}">
                <a16:creationId xmlns:a16="http://schemas.microsoft.com/office/drawing/2014/main" id="{5D0009AF-CA80-4463-84B6-89EF74EE79F0}"/>
              </a:ext>
            </a:extLst>
          </p:cNvPr>
          <p:cNvSpPr>
            <a:spLocks noGrp="1"/>
          </p:cNvSpPr>
          <p:nvPr>
            <p:ph type="title"/>
          </p:nvPr>
        </p:nvSpPr>
        <p:spPr>
          <a:xfrm>
            <a:off x="1328289" y="660457"/>
            <a:ext cx="9838081" cy="687600"/>
          </a:xfrm>
        </p:spPr>
        <p:txBody>
          <a:bodyPr/>
          <a:lstStyle/>
          <a:p>
            <a:r>
              <a:rPr lang="ru-RU" dirty="0"/>
              <a:t>Учебные вопросы:</a:t>
            </a:r>
          </a:p>
        </p:txBody>
      </p:sp>
      <p:sp>
        <p:nvSpPr>
          <p:cNvPr id="30" name="Текст 29">
            <a:extLst>
              <a:ext uri="{FF2B5EF4-FFF2-40B4-BE49-F238E27FC236}">
                <a16:creationId xmlns:a16="http://schemas.microsoft.com/office/drawing/2014/main" id="{0F811AD5-7C74-4CBD-8D7B-2CF532175B6B}"/>
              </a:ext>
            </a:extLst>
          </p:cNvPr>
          <p:cNvSpPr>
            <a:spLocks noGrp="1"/>
          </p:cNvSpPr>
          <p:nvPr>
            <p:ph type="body" sz="quarter" idx="14"/>
          </p:nvPr>
        </p:nvSpPr>
        <p:spPr/>
        <p:txBody>
          <a:bodyPr>
            <a:normAutofit/>
          </a:body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Анализ больших данных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как ресурс развития цифрового управления</a:t>
            </a:r>
            <a:endParaRPr lang="ru-RU" sz="2000" dirty="0">
              <a:solidFill>
                <a:schemeClr val="accent1">
                  <a:lumMod val="75000"/>
                </a:schemeClr>
              </a:solidFill>
            </a:endParaRPr>
          </a:p>
        </p:txBody>
      </p:sp>
      <p:sp>
        <p:nvSpPr>
          <p:cNvPr id="31" name="Текст 30">
            <a:extLst>
              <a:ext uri="{FF2B5EF4-FFF2-40B4-BE49-F238E27FC236}">
                <a16:creationId xmlns:a16="http://schemas.microsoft.com/office/drawing/2014/main" id="{FB634D3A-8B7F-4423-8316-E04FB4675E86}"/>
              </a:ext>
            </a:extLst>
          </p:cNvPr>
          <p:cNvSpPr>
            <a:spLocks noGrp="1"/>
          </p:cNvSpPr>
          <p:nvPr>
            <p:ph type="body" sz="quarter" idx="15"/>
          </p:nvPr>
        </p:nvSpPr>
        <p:spPr/>
        <p:txBody>
          <a:bodyPr>
            <a:noAutofit/>
          </a:body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Методы и техники анализа больших данных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в цифровом управлении</a:t>
            </a:r>
            <a:endParaRPr lang="ru-RU" sz="2000" dirty="0">
              <a:solidFill>
                <a:schemeClr val="accent1">
                  <a:lumMod val="75000"/>
                </a:schemeClr>
              </a:solidFill>
            </a:endParaRPr>
          </a:p>
        </p:txBody>
      </p:sp>
      <p:sp>
        <p:nvSpPr>
          <p:cNvPr id="32" name="Текст 31">
            <a:extLst>
              <a:ext uri="{FF2B5EF4-FFF2-40B4-BE49-F238E27FC236}">
                <a16:creationId xmlns:a16="http://schemas.microsoft.com/office/drawing/2014/main" id="{1DA91ECF-01AC-4A20-B63E-318125F7330B}"/>
              </a:ext>
            </a:extLst>
          </p:cNvPr>
          <p:cNvSpPr>
            <a:spLocks noGrp="1"/>
          </p:cNvSpPr>
          <p:nvPr>
            <p:ph type="body" sz="quarter" idx="16"/>
          </p:nvPr>
        </p:nvSpPr>
        <p:spPr>
          <a:xfrm>
            <a:off x="3685802" y="5011287"/>
            <a:ext cx="6967402" cy="687600"/>
          </a:xfrm>
        </p:spPr>
        <p:txBody>
          <a:bodyPr>
            <a:normAutofit/>
          </a:body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rgbClr val="4E75B9">
                    <a:lumMod val="75000"/>
                  </a:srgbClr>
                </a:solidFill>
                <a:effectLst/>
                <a:uLnTx/>
                <a:uFillTx/>
                <a:latin typeface="Arial" panose="020B0604020202020204" pitchFamily="34" charset="0"/>
                <a:ea typeface="+mn-ea"/>
                <a:cs typeface="Arial" panose="020B0604020202020204" pitchFamily="34" charset="0"/>
              </a:rPr>
              <a:t>Программное обеспечение анализа больших данных</a:t>
            </a:r>
            <a:endParaRPr lang="ru-RU" dirty="0"/>
          </a:p>
        </p:txBody>
      </p:sp>
    </p:spTree>
    <p:extLst>
      <p:ext uri="{BB962C8B-B14F-4D97-AF65-F5344CB8AC3E}">
        <p14:creationId xmlns:p14="http://schemas.microsoft.com/office/powerpoint/2010/main" val="740190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17092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Машинное обучение (обучение по прецедентам)</a:t>
            </a:r>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 класс методов ИИ, характерной чертой которых является </a:t>
            </a:r>
          </a:p>
          <a:p>
            <a:r>
              <a:rPr lang="ru-RU" sz="1600" dirty="0">
                <a:solidFill>
                  <a:schemeClr val="accent1">
                    <a:lumMod val="50000"/>
                  </a:schemeClr>
                </a:solidFill>
                <a:latin typeface="Arial" panose="020B0604020202020204" pitchFamily="34" charset="0"/>
                <a:cs typeface="Arial" panose="020B0604020202020204" pitchFamily="34" charset="0"/>
              </a:rPr>
              <a:t>не прямое решение задачи, а обучение </a:t>
            </a:r>
          </a:p>
          <a:p>
            <a:r>
              <a:rPr lang="ru-RU" sz="1600" dirty="0">
                <a:solidFill>
                  <a:schemeClr val="accent1">
                    <a:lumMod val="50000"/>
                  </a:schemeClr>
                </a:solidFill>
                <a:latin typeface="Arial" panose="020B0604020202020204" pitchFamily="34" charset="0"/>
                <a:cs typeface="Arial" panose="020B0604020202020204" pitchFamily="34" charset="0"/>
              </a:rPr>
              <a:t>за счёт применения решений множества сходных задач. </a:t>
            </a:r>
          </a:p>
          <a:p>
            <a:pPr>
              <a:spcBef>
                <a:spcPts val="1200"/>
              </a:spcBef>
            </a:pPr>
            <a:r>
              <a:rPr lang="ru-RU" sz="1600" b="1" dirty="0">
                <a:solidFill>
                  <a:schemeClr val="accent1">
                    <a:lumMod val="50000"/>
                  </a:schemeClr>
                </a:solidFill>
                <a:latin typeface="Arial" panose="020B0604020202020204" pitchFamily="34" charset="0"/>
                <a:cs typeface="Arial" panose="020B0604020202020204" pitchFamily="34" charset="0"/>
              </a:rPr>
              <a:t>Для построения методов </a:t>
            </a:r>
          </a:p>
          <a:p>
            <a:r>
              <a:rPr lang="ru-RU" sz="1600" b="1" dirty="0">
                <a:solidFill>
                  <a:schemeClr val="accent1">
                    <a:lumMod val="50000"/>
                  </a:schemeClr>
                </a:solidFill>
                <a:latin typeface="Arial" panose="020B0604020202020204" pitchFamily="34" charset="0"/>
                <a:cs typeface="Arial" panose="020B0604020202020204" pitchFamily="34" charset="0"/>
              </a:rPr>
              <a:t>используются средства:</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математической статистики</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численных методов</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математического анализа</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методов оптимизации</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теории вероятностей</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теории графов</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различные техники работы </a:t>
            </a:r>
          </a:p>
          <a:p>
            <a:r>
              <a:rPr lang="ru-RU" sz="1600" dirty="0">
                <a:solidFill>
                  <a:schemeClr val="accent1">
                    <a:lumMod val="50000"/>
                  </a:schemeClr>
                </a:solidFill>
                <a:latin typeface="Arial" panose="020B0604020202020204" pitchFamily="34" charset="0"/>
                <a:cs typeface="Arial" panose="020B0604020202020204" pitchFamily="34" charset="0"/>
              </a:rPr>
              <a:t>    с данными в цифровой форме.</a:t>
            </a:r>
          </a:p>
          <a:p>
            <a:pPr>
              <a:spcBef>
                <a:spcPts val="2400"/>
              </a:spcBef>
            </a:pPr>
            <a:r>
              <a:rPr lang="ru-RU" sz="1600" b="1" dirty="0">
                <a:solidFill>
                  <a:schemeClr val="accent1">
                    <a:lumMod val="50000"/>
                  </a:schemeClr>
                </a:solidFill>
                <a:latin typeface="Arial" panose="020B0604020202020204" pitchFamily="34" charset="0"/>
                <a:cs typeface="Arial" panose="020B0604020202020204" pitchFamily="34" charset="0"/>
              </a:rPr>
              <a:t>Различают 2 (два) типа обучения:</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Обучение по прецедентам (</a:t>
            </a:r>
            <a:r>
              <a:rPr lang="ru-RU" sz="1600" dirty="0">
                <a:solidFill>
                  <a:srgbClr val="0000FF"/>
                </a:solidFill>
                <a:latin typeface="Arial" panose="020B0604020202020204" pitchFamily="34" charset="0"/>
                <a:cs typeface="Arial" panose="020B0604020202020204" pitchFamily="34" charset="0"/>
              </a:rPr>
              <a:t>индуктивное обучение</a:t>
            </a:r>
            <a:r>
              <a:rPr lang="ru-RU" sz="1600" dirty="0">
                <a:solidFill>
                  <a:schemeClr val="accent1">
                    <a:lumMod val="50000"/>
                  </a:schemeClr>
                </a:solidFill>
                <a:latin typeface="Arial" panose="020B0604020202020204" pitchFamily="34" charset="0"/>
                <a:cs typeface="Arial" panose="020B0604020202020204" pitchFamily="34" charset="0"/>
              </a:rPr>
              <a:t>), основано на выявлении эмпирических закономерностей в данных. Его методы разрабатывались как альтернатива классическим статистическим подходам, поэтому тесно связаны с извлечением информации интеллектуальным анализом данных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Дедуктивное обучение </a:t>
            </a:r>
            <a:r>
              <a:rPr lang="ru-RU" sz="1600" dirty="0">
                <a:solidFill>
                  <a:schemeClr val="accent1">
                    <a:lumMod val="50000"/>
                  </a:schemeClr>
                </a:solidFill>
                <a:latin typeface="Arial" panose="020B0604020202020204" pitchFamily="34" charset="0"/>
                <a:cs typeface="Arial" panose="020B0604020202020204" pitchFamily="34" charset="0"/>
              </a:rPr>
              <a:t>предполагает формализацию знаний экспертов и их перенос в компьютер в виде базы знаний. Его принято относить к области экспертных систем.</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pic>
        <p:nvPicPr>
          <p:cNvPr id="5" name="Рисунок 4">
            <a:extLst>
              <a:ext uri="{FF2B5EF4-FFF2-40B4-BE49-F238E27FC236}">
                <a16:creationId xmlns:a16="http://schemas.microsoft.com/office/drawing/2014/main" id="{4ECE72EA-8D23-1B15-C3B0-42D6B61337D3}"/>
              </a:ext>
            </a:extLst>
          </p:cNvPr>
          <p:cNvPicPr>
            <a:picLocks noChangeAspect="1"/>
          </p:cNvPicPr>
          <p:nvPr/>
        </p:nvPicPr>
        <p:blipFill>
          <a:blip r:embed="rId2"/>
          <a:stretch>
            <a:fillRect/>
          </a:stretch>
        </p:blipFill>
        <p:spPr>
          <a:xfrm>
            <a:off x="4773159" y="1677786"/>
            <a:ext cx="7394747" cy="3639938"/>
          </a:xfrm>
          <a:prstGeom prst="rect">
            <a:avLst/>
          </a:prstGeom>
        </p:spPr>
      </p:pic>
    </p:spTree>
    <p:extLst>
      <p:ext uri="{BB962C8B-B14F-4D97-AF65-F5344CB8AC3E}">
        <p14:creationId xmlns:p14="http://schemas.microsoft.com/office/powerpoint/2010/main" val="115888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11186"/>
            <a:ext cx="10160427" cy="6258123"/>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Методы машинного обучения </a:t>
            </a:r>
            <a:r>
              <a:rPr lang="ru-RU" sz="1600" i="1" dirty="0">
                <a:solidFill>
                  <a:srgbClr val="0000FF"/>
                </a:solidFill>
                <a:latin typeface="Arial" panose="020B0604020202020204" pitchFamily="34" charset="0"/>
                <a:cs typeface="Arial" panose="020B0604020202020204" pitchFamily="34" charset="0"/>
              </a:rPr>
              <a:t>(в зависимости от способа обучения):</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Обучение с учителем –</a:t>
            </a:r>
            <a:r>
              <a:rPr lang="ru-RU" sz="1600" dirty="0">
                <a:solidFill>
                  <a:schemeClr val="accent1">
                    <a:lumMod val="50000"/>
                  </a:schemeClr>
                </a:solidFill>
                <a:latin typeface="Arial" panose="020B0604020202020204" pitchFamily="34" charset="0"/>
                <a:cs typeface="Arial" panose="020B0604020202020204" pitchFamily="34" charset="0"/>
              </a:rPr>
              <a:t> для каждого прецедента задаётся пара «ситуация, требуемое решение»: искусственная нейронная сеть (глубокое обучение); метод коррекции ошибки; метод обратного распространения ошибки; метод опорных векторов.</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Обучение без учителя –</a:t>
            </a:r>
            <a:r>
              <a:rPr lang="ru-RU" sz="1600" dirty="0">
                <a:solidFill>
                  <a:schemeClr val="accent1">
                    <a:lumMod val="50000"/>
                  </a:schemeClr>
                </a:solidFill>
                <a:latin typeface="Arial" panose="020B0604020202020204" pitchFamily="34" charset="0"/>
                <a:cs typeface="Arial" panose="020B0604020202020204" pitchFamily="34" charset="0"/>
              </a:rPr>
              <a:t> для каждого прецедента задаётся «ситуация», требуется сгруппировать объекты в кластеры, используя данные о попарном сходстве объектов, и/или понизить размерность данных: Альфа-система подкрепления; Гамма-система подкрепления; метод ближайших соседей</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Обучение с подкреплением –</a:t>
            </a:r>
            <a:r>
              <a:rPr lang="ru-RU" sz="1600" dirty="0">
                <a:solidFill>
                  <a:schemeClr val="accent1">
                    <a:lumMod val="50000"/>
                  </a:schemeClr>
                </a:solidFill>
                <a:latin typeface="Arial" panose="020B0604020202020204" pitchFamily="34" charset="0"/>
                <a:cs typeface="Arial" panose="020B0604020202020204" pitchFamily="34" charset="0"/>
              </a:rPr>
              <a:t> для каждого прецедента имеется пара «ситуация, принятое решение»: генетический алгоритм.</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Активное обучение –</a:t>
            </a:r>
            <a:r>
              <a:rPr lang="ru-RU" sz="1600" dirty="0">
                <a:solidFill>
                  <a:schemeClr val="accent1">
                    <a:lumMod val="50000"/>
                  </a:schemeClr>
                </a:solidFill>
                <a:latin typeface="Arial" panose="020B0604020202020204" pitchFamily="34" charset="0"/>
                <a:cs typeface="Arial" panose="020B0604020202020204" pitchFamily="34" charset="0"/>
              </a:rPr>
              <a:t> отличается тем, что обучаемый алгоритм имеет возможность самостоятельно назначать следующую исследуемую ситуацию, на которой станет известен верный ответ</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Обучение с частичным привлечением учителя</a:t>
            </a:r>
            <a:r>
              <a:rPr lang="ru-RU" sz="1600" dirty="0">
                <a:solidFill>
                  <a:schemeClr val="accent1">
                    <a:lumMod val="50000"/>
                  </a:schemeClr>
                </a:solidFill>
                <a:latin typeface="Arial" panose="020B0604020202020204" pitchFamily="34" charset="0"/>
                <a:cs typeface="Arial" panose="020B0604020202020204" pitchFamily="34" charset="0"/>
              </a:rPr>
              <a:t> – для части прецедентов </a:t>
            </a:r>
          </a:p>
          <a:p>
            <a:r>
              <a:rPr lang="ru-RU" sz="1600" dirty="0">
                <a:solidFill>
                  <a:schemeClr val="accent1">
                    <a:lumMod val="50000"/>
                  </a:schemeClr>
                </a:solidFill>
                <a:latin typeface="Arial" panose="020B0604020202020204" pitchFamily="34" charset="0"/>
                <a:cs typeface="Arial" panose="020B0604020202020204" pitchFamily="34" charset="0"/>
              </a:rPr>
              <a:t>     задается пара «ситуация, требуемое решение», а для части – только «ситуация»</a:t>
            </a:r>
          </a:p>
          <a:p>
            <a:pPr marL="285750" indent="-285750">
              <a:spcBef>
                <a:spcPts val="200"/>
              </a:spcBef>
              <a:buFont typeface="Wingdings" panose="05000000000000000000" pitchFamily="2" charset="2"/>
              <a:buChar char="Ø"/>
            </a:pPr>
            <a:r>
              <a:rPr lang="ru-RU" sz="1600" b="1" dirty="0" err="1">
                <a:solidFill>
                  <a:schemeClr val="accent1">
                    <a:lumMod val="50000"/>
                  </a:schemeClr>
                </a:solidFill>
                <a:latin typeface="Arial" panose="020B0604020202020204" pitchFamily="34" charset="0"/>
                <a:cs typeface="Arial" panose="020B0604020202020204" pitchFamily="34" charset="0"/>
              </a:rPr>
              <a:t>Трансдуктивное</a:t>
            </a:r>
            <a:r>
              <a:rPr lang="ru-RU" sz="1600" b="1" dirty="0">
                <a:solidFill>
                  <a:schemeClr val="accent1">
                    <a:lumMod val="50000"/>
                  </a:schemeClr>
                </a:solidFill>
                <a:latin typeface="Arial" panose="020B0604020202020204" pitchFamily="34" charset="0"/>
                <a:cs typeface="Arial" panose="020B0604020202020204" pitchFamily="34" charset="0"/>
              </a:rPr>
              <a:t> обучение –</a:t>
            </a:r>
            <a:r>
              <a:rPr lang="ru-RU" sz="1600" dirty="0">
                <a:solidFill>
                  <a:schemeClr val="accent1">
                    <a:lumMod val="50000"/>
                  </a:schemeClr>
                </a:solidFill>
                <a:latin typeface="Arial" panose="020B0604020202020204" pitchFamily="34" charset="0"/>
                <a:cs typeface="Arial" panose="020B0604020202020204" pitchFamily="34" charset="0"/>
              </a:rPr>
              <a:t> обучение с частичным привлечением учителя, когда </a:t>
            </a:r>
          </a:p>
          <a:p>
            <a:r>
              <a:rPr lang="ru-RU" sz="1600" dirty="0">
                <a:solidFill>
                  <a:schemeClr val="accent1">
                    <a:lumMod val="50000"/>
                  </a:schemeClr>
                </a:solidFill>
                <a:latin typeface="Arial" panose="020B0604020202020204" pitchFamily="34" charset="0"/>
                <a:cs typeface="Arial" panose="020B0604020202020204" pitchFamily="34" charset="0"/>
              </a:rPr>
              <a:t>     прогноз предполагается делать только для прецедентов из тестовой выборки</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Многозадачное обучение –</a:t>
            </a:r>
            <a:r>
              <a:rPr lang="ru-RU" sz="1600" dirty="0">
                <a:solidFill>
                  <a:schemeClr val="accent1">
                    <a:lumMod val="50000"/>
                  </a:schemeClr>
                </a:solidFill>
                <a:latin typeface="Arial" panose="020B0604020202020204" pitchFamily="34" charset="0"/>
                <a:cs typeface="Arial" panose="020B0604020202020204" pitchFamily="34" charset="0"/>
              </a:rPr>
              <a:t> одновременное обучение группе взаимосвязанных задач,</a:t>
            </a:r>
          </a:p>
          <a:p>
            <a:r>
              <a:rPr lang="ru-RU" sz="1600" dirty="0">
                <a:solidFill>
                  <a:schemeClr val="accent1">
                    <a:lumMod val="50000"/>
                  </a:schemeClr>
                </a:solidFill>
                <a:latin typeface="Arial" panose="020B0604020202020204" pitchFamily="34" charset="0"/>
                <a:cs typeface="Arial" panose="020B0604020202020204" pitchFamily="34" charset="0"/>
              </a:rPr>
              <a:t>     для каждой из которых задаются свои пары «ситуация, требуемое решение»</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Многовариантное обучение</a:t>
            </a:r>
            <a:r>
              <a:rPr lang="ru-RU" sz="1600" dirty="0">
                <a:solidFill>
                  <a:schemeClr val="accent1">
                    <a:lumMod val="50000"/>
                  </a:schemeClr>
                </a:solidFill>
                <a:latin typeface="Arial" panose="020B0604020202020204" pitchFamily="34" charset="0"/>
                <a:cs typeface="Arial" panose="020B0604020202020204" pitchFamily="34" charset="0"/>
              </a:rPr>
              <a:t> – обучение, когда прецеденты могут быть объединены в группы, в каждой из которых для всех прецедентов имеется «ситуация», но только для одного из них (причем, неизвестно какого) имеется пара «ситуация, требуемое решение»</a:t>
            </a:r>
          </a:p>
          <a:p>
            <a:pPr marL="285750" indent="-285750">
              <a:spcBef>
                <a:spcPts val="200"/>
              </a:spcBef>
              <a:buFont typeface="Wingdings" panose="05000000000000000000" pitchFamily="2" charset="2"/>
              <a:buChar char="Ø"/>
            </a:pPr>
            <a:r>
              <a:rPr lang="ru-RU" sz="1600" b="1" dirty="0" err="1">
                <a:solidFill>
                  <a:schemeClr val="accent1">
                    <a:lumMod val="50000"/>
                  </a:schemeClr>
                </a:solidFill>
                <a:latin typeface="Arial" panose="020B0604020202020204" pitchFamily="34" charset="0"/>
                <a:cs typeface="Arial" panose="020B0604020202020204" pitchFamily="34" charset="0"/>
              </a:rPr>
              <a:t>Бустинг</a:t>
            </a:r>
            <a:r>
              <a:rPr lang="ru-RU" sz="1600" dirty="0">
                <a:solidFill>
                  <a:schemeClr val="accent1">
                    <a:lumMod val="50000"/>
                  </a:schemeClr>
                </a:solidFill>
                <a:latin typeface="Arial" panose="020B0604020202020204" pitchFamily="34" charset="0"/>
                <a:cs typeface="Arial" panose="020B0604020202020204" pitchFamily="34" charset="0"/>
              </a:rPr>
              <a:t> (улучшение) – процедура последовательного построения композиции алгоритмов машинного обучения, когда каждый следующий алгоритм стремится компенсировать недостатки композиции всех предыдущих алгоритмов.</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Байесовская сеть </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графовая</a:t>
            </a:r>
            <a:r>
              <a:rPr lang="ru-RU" sz="1600" dirty="0">
                <a:solidFill>
                  <a:schemeClr val="accent1">
                    <a:lumMod val="50000"/>
                  </a:schemeClr>
                </a:solidFill>
                <a:latin typeface="Arial" panose="020B0604020202020204" pitchFamily="34" charset="0"/>
                <a:cs typeface="Arial" panose="020B0604020202020204" pitchFamily="34" charset="0"/>
              </a:rPr>
              <a:t> модель с множеством переменных и их вероятностных зависимостей</a:t>
            </a:r>
            <a:endParaRPr lang="ru-RU" sz="1600" b="1"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spTree>
    <p:extLst>
      <p:ext uri="{BB962C8B-B14F-4D97-AF65-F5344CB8AC3E}">
        <p14:creationId xmlns:p14="http://schemas.microsoft.com/office/powerpoint/2010/main" val="167876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pic>
        <p:nvPicPr>
          <p:cNvPr id="5" name="Рисунок 4">
            <a:extLst>
              <a:ext uri="{FF2B5EF4-FFF2-40B4-BE49-F238E27FC236}">
                <a16:creationId xmlns:a16="http://schemas.microsoft.com/office/drawing/2014/main" id="{F94D13E5-BAAB-B3A7-C1F3-55DE80FC7BAD}"/>
              </a:ext>
            </a:extLst>
          </p:cNvPr>
          <p:cNvPicPr>
            <a:picLocks noChangeAspect="1"/>
          </p:cNvPicPr>
          <p:nvPr/>
        </p:nvPicPr>
        <p:blipFill>
          <a:blip r:embed="rId2"/>
          <a:stretch>
            <a:fillRect/>
          </a:stretch>
        </p:blipFill>
        <p:spPr>
          <a:xfrm>
            <a:off x="1975693" y="561692"/>
            <a:ext cx="9160511" cy="6296308"/>
          </a:xfrm>
          <a:prstGeom prst="rect">
            <a:avLst/>
          </a:prstGeom>
        </p:spPr>
      </p:pic>
      <p:sp>
        <p:nvSpPr>
          <p:cNvPr id="6" name="TextBox 5">
            <a:extLst>
              <a:ext uri="{FF2B5EF4-FFF2-40B4-BE49-F238E27FC236}">
                <a16:creationId xmlns:a16="http://schemas.microsoft.com/office/drawing/2014/main" id="{B2DC30F3-2410-6407-0894-036C5A1C641A}"/>
              </a:ext>
            </a:extLst>
          </p:cNvPr>
          <p:cNvSpPr txBox="1"/>
          <p:nvPr/>
        </p:nvSpPr>
        <p:spPr>
          <a:xfrm>
            <a:off x="5689174" y="1157158"/>
            <a:ext cx="3331002" cy="338554"/>
          </a:xfrm>
          <a:prstGeom prst="rect">
            <a:avLst/>
          </a:prstGeom>
          <a:noFill/>
        </p:spPr>
        <p:txBody>
          <a:bodyPr wrap="square">
            <a:spAutoFit/>
          </a:bodyPr>
          <a:lstStyle/>
          <a:p>
            <a:pPr algn="ctr">
              <a:spcBef>
                <a:spcPts val="200"/>
              </a:spcBef>
            </a:pPr>
            <a:r>
              <a:rPr lang="ru-RU" sz="1600" b="1" dirty="0">
                <a:solidFill>
                  <a:srgbClr val="0000FF"/>
                </a:solidFill>
                <a:latin typeface="Arial" panose="020B0604020202020204" pitchFamily="34" charset="0"/>
                <a:cs typeface="Arial" panose="020B0604020202020204" pitchFamily="34" charset="0"/>
              </a:rPr>
              <a:t>Этапы машинного обучения</a:t>
            </a:r>
          </a:p>
        </p:txBody>
      </p:sp>
    </p:spTree>
    <p:extLst>
      <p:ext uri="{BB962C8B-B14F-4D97-AF65-F5344CB8AC3E}">
        <p14:creationId xmlns:p14="http://schemas.microsoft.com/office/powerpoint/2010/main" val="2182427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6527373" y="2990989"/>
            <a:ext cx="5664627" cy="3718967"/>
          </a:xfrm>
          <a:prstGeom prst="rect">
            <a:avLst/>
          </a:prstGeom>
          <a:noFill/>
        </p:spPr>
        <p:txBody>
          <a:bodyPr wrap="square">
            <a:spAutoFit/>
          </a:bodyPr>
          <a:lstStyle/>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Классификация, как правило, выполняется с помощью обучения с учителем на этапе собственно обучения.</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Кластеризация, как правило, выполняется с помощью обучения без учителя</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Регрессия, как правило, выполняется с помощью обучения с учителем на этапе тестирования, является частным случаем задач прогнозирования.</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Понижение размерности данных и их визуализация выполняется с помощью обучения без учителя</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Восстановление плотности распределения вероятности по набору данных</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Одноклассовая</a:t>
            </a:r>
            <a:r>
              <a:rPr lang="ru-RU" sz="1600" dirty="0">
                <a:solidFill>
                  <a:schemeClr val="accent1">
                    <a:lumMod val="50000"/>
                  </a:schemeClr>
                </a:solidFill>
                <a:latin typeface="Arial" panose="020B0604020202020204" pitchFamily="34" charset="0"/>
                <a:cs typeface="Arial" panose="020B0604020202020204" pitchFamily="34" charset="0"/>
              </a:rPr>
              <a:t> классификация и выявление новизны</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Построение ранговых зависимостей</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Обнаружение аномалий</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pic>
        <p:nvPicPr>
          <p:cNvPr id="6" name="Рисунок 5">
            <a:extLst>
              <a:ext uri="{FF2B5EF4-FFF2-40B4-BE49-F238E27FC236}">
                <a16:creationId xmlns:a16="http://schemas.microsoft.com/office/drawing/2014/main" id="{2F1EF1A1-F13D-AD72-7F57-141B626FA2B0}"/>
              </a:ext>
            </a:extLst>
          </p:cNvPr>
          <p:cNvPicPr>
            <a:picLocks noChangeAspect="1"/>
          </p:cNvPicPr>
          <p:nvPr/>
        </p:nvPicPr>
        <p:blipFill>
          <a:blip r:embed="rId2"/>
          <a:stretch>
            <a:fillRect/>
          </a:stretch>
        </p:blipFill>
        <p:spPr>
          <a:xfrm>
            <a:off x="1218209" y="3979992"/>
            <a:ext cx="5125441" cy="2878008"/>
          </a:xfrm>
          <a:prstGeom prst="rect">
            <a:avLst/>
          </a:prstGeom>
        </p:spPr>
      </p:pic>
      <p:pic>
        <p:nvPicPr>
          <p:cNvPr id="7" name="Рисунок 6">
            <a:extLst>
              <a:ext uri="{FF2B5EF4-FFF2-40B4-BE49-F238E27FC236}">
                <a16:creationId xmlns:a16="http://schemas.microsoft.com/office/drawing/2014/main" id="{CDBEC6BF-0AAD-FF41-ED9F-C7F5AF2DB28F}"/>
              </a:ext>
            </a:extLst>
          </p:cNvPr>
          <p:cNvPicPr>
            <a:picLocks noChangeAspect="1"/>
          </p:cNvPicPr>
          <p:nvPr/>
        </p:nvPicPr>
        <p:blipFill>
          <a:blip r:embed="rId3"/>
          <a:stretch>
            <a:fillRect/>
          </a:stretch>
        </p:blipFill>
        <p:spPr>
          <a:xfrm>
            <a:off x="6485518" y="1498512"/>
            <a:ext cx="5564614" cy="1462461"/>
          </a:xfrm>
          <a:prstGeom prst="rect">
            <a:avLst/>
          </a:prstGeom>
        </p:spPr>
      </p:pic>
      <p:sp>
        <p:nvSpPr>
          <p:cNvPr id="2" name="TextBox 1">
            <a:extLst>
              <a:ext uri="{FF2B5EF4-FFF2-40B4-BE49-F238E27FC236}">
                <a16:creationId xmlns:a16="http://schemas.microsoft.com/office/drawing/2014/main" id="{F1578192-AAD0-82CE-F33D-E06386D959E5}"/>
              </a:ext>
            </a:extLst>
          </p:cNvPr>
          <p:cNvSpPr txBox="1"/>
          <p:nvPr/>
        </p:nvSpPr>
        <p:spPr>
          <a:xfrm>
            <a:off x="1091138" y="338931"/>
            <a:ext cx="5252512" cy="3913892"/>
          </a:xfrm>
          <a:prstGeom prst="rect">
            <a:avLst/>
          </a:prstGeom>
          <a:noFill/>
        </p:spPr>
        <p:txBody>
          <a:bodyPr wrap="square">
            <a:spAutoFit/>
          </a:bodyPr>
          <a:lstStyle/>
          <a:p>
            <a:pPr>
              <a:spcBef>
                <a:spcPts val="200"/>
              </a:spcBef>
            </a:pPr>
            <a:r>
              <a:rPr lang="ru-RU" sz="1600" b="1" dirty="0">
                <a:solidFill>
                  <a:srgbClr val="0000FF"/>
                </a:solidFill>
                <a:latin typeface="Arial" panose="020B0604020202020204" pitchFamily="34" charset="0"/>
                <a:cs typeface="Arial" panose="020B0604020202020204" pitchFamily="34" charset="0"/>
              </a:rPr>
              <a:t>Типы входных данных при обучении:</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Признаковое описание объектов или матрица объекты-признаки – распространённый случай. Каждый объект описывается набором признаков.</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Матрица расстояний между объектами. Каждый объект описывается расстояниями до всех остальных объектов обучающей выборки, чаще всего отношениями попарного сходства.</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Временной ряд или сигнал. Последовательность измерений во времени, может представляться числом, вектором, т.е. признаковым описанием в данный момент времени.</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Обычный текст с помощью обработки естественного языка.</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Изображение или видеоряд.</a:t>
            </a:r>
          </a:p>
        </p:txBody>
      </p:sp>
      <p:sp>
        <p:nvSpPr>
          <p:cNvPr id="8" name="TextBox 7">
            <a:extLst>
              <a:ext uri="{FF2B5EF4-FFF2-40B4-BE49-F238E27FC236}">
                <a16:creationId xmlns:a16="http://schemas.microsoft.com/office/drawing/2014/main" id="{40D68D79-3A8B-516F-FC94-99A93145F5B4}"/>
              </a:ext>
            </a:extLst>
          </p:cNvPr>
          <p:cNvSpPr txBox="1"/>
          <p:nvPr/>
        </p:nvSpPr>
        <p:spPr>
          <a:xfrm>
            <a:off x="6527373" y="851575"/>
            <a:ext cx="4924425" cy="610424"/>
          </a:xfrm>
          <a:prstGeom prst="rect">
            <a:avLst/>
          </a:prstGeom>
          <a:noFill/>
        </p:spPr>
        <p:txBody>
          <a:bodyPr wrap="square">
            <a:spAutoFit/>
          </a:bodyPr>
          <a:lstStyle/>
          <a:p>
            <a:pPr>
              <a:spcBef>
                <a:spcPts val="200"/>
              </a:spcBef>
            </a:pPr>
            <a:r>
              <a:rPr lang="ru-RU" sz="1600" b="1" dirty="0">
                <a:solidFill>
                  <a:srgbClr val="0000FF"/>
                </a:solidFill>
                <a:latin typeface="Arial" panose="020B0604020202020204" pitchFamily="34" charset="0"/>
                <a:cs typeface="Arial" panose="020B0604020202020204" pitchFamily="34" charset="0"/>
              </a:rPr>
              <a:t>Задачи (классы задач),</a:t>
            </a:r>
          </a:p>
          <a:p>
            <a:pPr>
              <a:spcBef>
                <a:spcPts val="200"/>
              </a:spcBef>
            </a:pPr>
            <a:r>
              <a:rPr lang="ru-RU" sz="1600" b="1" dirty="0">
                <a:solidFill>
                  <a:srgbClr val="0000FF"/>
                </a:solidFill>
                <a:latin typeface="Arial" panose="020B0604020202020204" pitchFamily="34" charset="0"/>
                <a:cs typeface="Arial" panose="020B0604020202020204" pitchFamily="34" charset="0"/>
              </a:rPr>
              <a:t>решаемые с помощью машинного обучения:</a:t>
            </a:r>
          </a:p>
        </p:txBody>
      </p:sp>
    </p:spTree>
    <p:extLst>
      <p:ext uri="{BB962C8B-B14F-4D97-AF65-F5344CB8AC3E}">
        <p14:creationId xmlns:p14="http://schemas.microsoft.com/office/powerpoint/2010/main" val="2922921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098125" y="973137"/>
            <a:ext cx="4121541" cy="5519460"/>
          </a:xfrm>
          <a:prstGeom prst="rect">
            <a:avLst/>
          </a:prstGeom>
          <a:noFill/>
        </p:spPr>
        <p:txBody>
          <a:bodyPr wrap="square">
            <a:spAutoFit/>
          </a:bodyPr>
          <a:lstStyle/>
          <a:p>
            <a:pPr>
              <a:spcBef>
                <a:spcPts val="200"/>
              </a:spcBef>
            </a:pPr>
            <a:r>
              <a:rPr lang="ru-RU" sz="1600" b="1" dirty="0">
                <a:solidFill>
                  <a:srgbClr val="0000FF"/>
                </a:solidFill>
                <a:latin typeface="Arial" panose="020B0604020202020204" pitchFamily="34" charset="0"/>
                <a:cs typeface="Arial" panose="020B0604020202020204" pitchFamily="34" charset="0"/>
              </a:rPr>
              <a:t>Типы функционалов качества:</a:t>
            </a:r>
          </a:p>
          <a:p>
            <a:pPr marL="180000" indent="-180000">
              <a:spcBef>
                <a:spcPts val="600"/>
              </a:spcBef>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При обучении с учителем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функционал качества определяется как средняя ошибка ответов.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Предполагается, что искомый алгоритм должен его минимизировать.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предотвращения переобучения в минимизируемый функционал качества часто в явном или неявном виде добавляют </a:t>
            </a:r>
            <a:r>
              <a:rPr lang="ru-RU" sz="1600" dirty="0" err="1">
                <a:solidFill>
                  <a:schemeClr val="accent1">
                    <a:lumMod val="50000"/>
                  </a:schemeClr>
                </a:solidFill>
                <a:latin typeface="Arial" panose="020B0604020202020204" pitchFamily="34" charset="0"/>
                <a:cs typeface="Arial" panose="020B0604020202020204" pitchFamily="34" charset="0"/>
              </a:rPr>
              <a:t>регуляризатор</a:t>
            </a:r>
            <a:r>
              <a:rPr lang="ru-RU" sz="1600" dirty="0">
                <a:solidFill>
                  <a:schemeClr val="accent1">
                    <a:lumMod val="50000"/>
                  </a:schemeClr>
                </a:solidFill>
                <a:latin typeface="Arial" panose="020B0604020202020204" pitchFamily="34" charset="0"/>
                <a:cs typeface="Arial" panose="020B0604020202020204" pitchFamily="34" charset="0"/>
              </a:rPr>
              <a:t>.</a:t>
            </a:r>
          </a:p>
          <a:p>
            <a:pPr marL="180000" indent="-180000">
              <a:spcBef>
                <a:spcPts val="600"/>
              </a:spcBef>
              <a:buFont typeface="Wingdings" panose="05000000000000000000" pitchFamily="2" charset="2"/>
              <a:buChar char="ü"/>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При обучении без учителя </a:t>
            </a:r>
          </a:p>
          <a:p>
            <a:pPr marL="180000" indent="-180000">
              <a:buFont typeface="Wingdings" panose="05000000000000000000" pitchFamily="2" charset="2"/>
              <a:buChar char="ü"/>
            </a:pPr>
            <a:r>
              <a:rPr lang="ru-RU" sz="1600" b="1" dirty="0">
                <a:solidFill>
                  <a:schemeClr val="bg1"/>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функционалы качества могут определяться по-разному,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например, как отношение средних </a:t>
            </a:r>
            <a:r>
              <a:rPr lang="ru-RU" sz="1600" dirty="0" err="1">
                <a:solidFill>
                  <a:schemeClr val="accent1">
                    <a:lumMod val="50000"/>
                  </a:schemeClr>
                </a:solidFill>
                <a:latin typeface="Arial" panose="020B0604020202020204" pitchFamily="34" charset="0"/>
                <a:cs typeface="Arial" panose="020B0604020202020204" pitchFamily="34" charset="0"/>
              </a:rPr>
              <a:t>межкластерных</a:t>
            </a:r>
            <a:r>
              <a:rPr lang="ru-RU" sz="1600" dirty="0">
                <a:solidFill>
                  <a:schemeClr val="accent1">
                    <a:lumMod val="50000"/>
                  </a:schemeClr>
                </a:solidFill>
                <a:latin typeface="Arial" panose="020B0604020202020204" pitchFamily="34" charset="0"/>
                <a:cs typeface="Arial" panose="020B0604020202020204" pitchFamily="34" charset="0"/>
              </a:rPr>
              <a:t> и </a:t>
            </a:r>
            <a:r>
              <a:rPr lang="ru-RU" sz="1600" dirty="0" err="1">
                <a:solidFill>
                  <a:schemeClr val="accent1">
                    <a:lumMod val="50000"/>
                  </a:schemeClr>
                </a:solidFill>
                <a:latin typeface="Arial" panose="020B0604020202020204" pitchFamily="34" charset="0"/>
                <a:cs typeface="Arial" panose="020B0604020202020204" pitchFamily="34" charset="0"/>
              </a:rPr>
              <a:t>внутрикластерных</a:t>
            </a:r>
            <a:r>
              <a:rPr lang="ru-RU" sz="1600" dirty="0">
                <a:solidFill>
                  <a:schemeClr val="accent1">
                    <a:lumMod val="50000"/>
                  </a:schemeClr>
                </a:solidFill>
                <a:latin typeface="Arial" panose="020B0604020202020204" pitchFamily="34" charset="0"/>
                <a:cs typeface="Arial" panose="020B0604020202020204" pitchFamily="34" charset="0"/>
              </a:rPr>
              <a:t> расстояний.</a:t>
            </a:r>
          </a:p>
          <a:p>
            <a:pPr marL="180000" indent="-180000">
              <a:spcBef>
                <a:spcPts val="600"/>
              </a:spcBef>
              <a:buFont typeface="Wingdings" panose="05000000000000000000" pitchFamily="2" charset="2"/>
              <a:buChar char="ü"/>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При обучении с подкреплением </a:t>
            </a:r>
            <a:r>
              <a:rPr lang="ru-RU" sz="1600" dirty="0">
                <a:solidFill>
                  <a:schemeClr val="accent1">
                    <a:lumMod val="50000"/>
                  </a:schemeClr>
                </a:solidFill>
                <a:latin typeface="Arial" panose="020B0604020202020204" pitchFamily="34" charset="0"/>
                <a:cs typeface="Arial" panose="020B0604020202020204" pitchFamily="34" charset="0"/>
              </a:rPr>
              <a:t>– функционалы качества определяются физической средой, показывающей качество приспособления агента.</a:t>
            </a:r>
          </a:p>
          <a:p>
            <a:pPr>
              <a:spcBef>
                <a:spcPts val="200"/>
              </a:spcBef>
            </a:pP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pic>
        <p:nvPicPr>
          <p:cNvPr id="10" name="Рисунок 9">
            <a:extLst>
              <a:ext uri="{FF2B5EF4-FFF2-40B4-BE49-F238E27FC236}">
                <a16:creationId xmlns:a16="http://schemas.microsoft.com/office/drawing/2014/main" id="{4AA41C15-AE7B-A3FF-5DCB-6EE8433F2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8762" y="610164"/>
            <a:ext cx="4008737" cy="3090862"/>
          </a:xfrm>
          <a:prstGeom prst="rect">
            <a:avLst/>
          </a:prstGeom>
          <a:noFill/>
          <a:ln>
            <a:noFill/>
          </a:ln>
        </p:spPr>
      </p:pic>
      <p:pic>
        <p:nvPicPr>
          <p:cNvPr id="12" name="Рисунок 11">
            <a:extLst>
              <a:ext uri="{FF2B5EF4-FFF2-40B4-BE49-F238E27FC236}">
                <a16:creationId xmlns:a16="http://schemas.microsoft.com/office/drawing/2014/main" id="{D57D7BA2-2960-810C-0EDD-B0A9231DCC0B}"/>
              </a:ext>
            </a:extLst>
          </p:cNvPr>
          <p:cNvPicPr>
            <a:picLocks noChangeAspect="1"/>
          </p:cNvPicPr>
          <p:nvPr/>
        </p:nvPicPr>
        <p:blipFill>
          <a:blip r:embed="rId3"/>
          <a:stretch>
            <a:fillRect/>
          </a:stretch>
        </p:blipFill>
        <p:spPr>
          <a:xfrm>
            <a:off x="5324441" y="3664515"/>
            <a:ext cx="6686583" cy="3090862"/>
          </a:xfrm>
          <a:prstGeom prst="rect">
            <a:avLst/>
          </a:prstGeom>
        </p:spPr>
      </p:pic>
    </p:spTree>
    <p:extLst>
      <p:ext uri="{BB962C8B-B14F-4D97-AF65-F5344CB8AC3E}">
        <p14:creationId xmlns:p14="http://schemas.microsoft.com/office/powerpoint/2010/main" val="3582767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3000" y="822324"/>
            <a:ext cx="4076700" cy="5888792"/>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Машинное обучение </a:t>
            </a:r>
          </a:p>
          <a:p>
            <a:r>
              <a:rPr lang="ru-RU" sz="1600" b="1" dirty="0">
                <a:solidFill>
                  <a:srgbClr val="0000FF"/>
                </a:solidFill>
                <a:latin typeface="Arial" panose="020B0604020202020204" pitchFamily="34" charset="0"/>
                <a:cs typeface="Arial" panose="020B0604020202020204" pitchFamily="34" charset="0"/>
              </a:rPr>
              <a:t>имеет широкий спектр приложений:</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Распознавание речи</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Распознавание жестов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Распознавание рукописного ввода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Распознавание образов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Техническая диагностика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Медицинская диагностика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Прогнозирование временных рядов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Биоинформатика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Обнаружение мошенничества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Обнаружение спама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Категоризация документов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Биржевой технический анализ</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Финансовый надзор</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Кредитный скоринг</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Прогнозирование ухода клиентов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Хемоинформатика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Обучение ранжированию </a:t>
            </a:r>
          </a:p>
          <a:p>
            <a:r>
              <a:rPr lang="ru-RU" sz="1600" dirty="0">
                <a:solidFill>
                  <a:schemeClr val="accent1">
                    <a:lumMod val="50000"/>
                  </a:schemeClr>
                </a:solidFill>
                <a:latin typeface="Arial" panose="020B0604020202020204" pitchFamily="34" charset="0"/>
                <a:cs typeface="Arial" panose="020B0604020202020204" pitchFamily="34" charset="0"/>
              </a:rPr>
              <a:t>      в информационном поиске</a:t>
            </a:r>
            <a:endParaRPr lang="ru-RU" sz="1600" b="1"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sp>
        <p:nvSpPr>
          <p:cNvPr id="2" name="TextBox 1">
            <a:extLst>
              <a:ext uri="{FF2B5EF4-FFF2-40B4-BE49-F238E27FC236}">
                <a16:creationId xmlns:a16="http://schemas.microsoft.com/office/drawing/2014/main" id="{54D36639-5EDD-199C-0B3D-2B9E15AF6670}"/>
              </a:ext>
            </a:extLst>
          </p:cNvPr>
          <p:cNvSpPr txBox="1"/>
          <p:nvPr/>
        </p:nvSpPr>
        <p:spPr>
          <a:xfrm>
            <a:off x="5969952" y="822324"/>
            <a:ext cx="5471795" cy="1323439"/>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Практические сферы применения</a:t>
            </a:r>
          </a:p>
          <a:p>
            <a:r>
              <a:rPr lang="ru-RU" sz="1600" b="1" dirty="0">
                <a:solidFill>
                  <a:srgbClr val="FF0000"/>
                </a:solidFill>
                <a:latin typeface="Arial" panose="020B0604020202020204" pitchFamily="34" charset="0"/>
                <a:cs typeface="Arial" panose="020B0604020202020204" pitchFamily="34" charset="0"/>
              </a:rPr>
              <a:t>Целью машинного обучения </a:t>
            </a:r>
          </a:p>
          <a:p>
            <a:r>
              <a:rPr lang="ru-RU" sz="1600" dirty="0">
                <a:solidFill>
                  <a:schemeClr val="accent1">
                    <a:lumMod val="50000"/>
                  </a:schemeClr>
                </a:solidFill>
                <a:latin typeface="Arial" panose="020B0604020202020204" pitchFamily="34" charset="0"/>
                <a:cs typeface="Arial" panose="020B0604020202020204" pitchFamily="34" charset="0"/>
              </a:rPr>
              <a:t>– частичная или полная автоматизация </a:t>
            </a:r>
          </a:p>
          <a:p>
            <a:r>
              <a:rPr lang="ru-RU" sz="1600" dirty="0">
                <a:solidFill>
                  <a:schemeClr val="accent1">
                    <a:lumMod val="50000"/>
                  </a:schemeClr>
                </a:solidFill>
                <a:latin typeface="Arial" panose="020B0604020202020204" pitchFamily="34" charset="0"/>
                <a:cs typeface="Arial" panose="020B0604020202020204" pitchFamily="34" charset="0"/>
              </a:rPr>
              <a:t>решения сложных профессиональных задач </a:t>
            </a:r>
          </a:p>
          <a:p>
            <a:r>
              <a:rPr lang="ru-RU" sz="1600" dirty="0">
                <a:solidFill>
                  <a:schemeClr val="accent1">
                    <a:lumMod val="50000"/>
                  </a:schemeClr>
                </a:solidFill>
                <a:latin typeface="Arial" panose="020B0604020202020204" pitchFamily="34" charset="0"/>
                <a:cs typeface="Arial" panose="020B0604020202020204" pitchFamily="34" charset="0"/>
              </a:rPr>
              <a:t>в самых разных областях человеческой деятельности.</a:t>
            </a:r>
          </a:p>
        </p:txBody>
      </p:sp>
      <p:pic>
        <p:nvPicPr>
          <p:cNvPr id="8" name="Рисунок 7">
            <a:extLst>
              <a:ext uri="{FF2B5EF4-FFF2-40B4-BE49-F238E27FC236}">
                <a16:creationId xmlns:a16="http://schemas.microsoft.com/office/drawing/2014/main" id="{1C8F0C27-7B87-CCD3-5DCB-7961C6D4895A}"/>
              </a:ext>
            </a:extLst>
          </p:cNvPr>
          <p:cNvPicPr>
            <a:picLocks noChangeAspect="1"/>
          </p:cNvPicPr>
          <p:nvPr/>
        </p:nvPicPr>
        <p:blipFill>
          <a:blip r:embed="rId2"/>
          <a:stretch>
            <a:fillRect/>
          </a:stretch>
        </p:blipFill>
        <p:spPr>
          <a:xfrm>
            <a:off x="5033333" y="2290225"/>
            <a:ext cx="7158667" cy="3549914"/>
          </a:xfrm>
          <a:prstGeom prst="rect">
            <a:avLst/>
          </a:prstGeom>
        </p:spPr>
      </p:pic>
    </p:spTree>
    <p:extLst>
      <p:ext uri="{BB962C8B-B14F-4D97-AF65-F5344CB8AC3E}">
        <p14:creationId xmlns:p14="http://schemas.microsoft.com/office/powerpoint/2010/main" val="504199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DF12F54C-AC33-B14C-B059-37F78BCD2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216" y="677861"/>
            <a:ext cx="4429784" cy="2913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45748" y="593064"/>
            <a:ext cx="6874301" cy="3123932"/>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Алгоритм работы с методом машинного обучения</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решения задачи методами машинного обучения дата-инженер не разрабатывает алгоритм самостоятельно, ему необходимо собрать массив исторических данных, который будет использован для полуавтоматического построения модели.</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Собрав достаточный набор данных, дата-инженер загружает его в различные алгоритмы машинного обучения. Результатом является модель, которая может прогнозировать новый результат, получая на вход новые данные.</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Дата-инженер может использовать различные «регуляторы», чтобы «подкрутить» алгоритм обучения и получить различные модели. </a:t>
            </a:r>
          </a:p>
          <a:p>
            <a:r>
              <a:rPr lang="ru-RU" sz="1600" dirty="0">
                <a:solidFill>
                  <a:schemeClr val="accent1">
                    <a:lumMod val="50000"/>
                  </a:schemeClr>
                </a:solidFill>
                <a:latin typeface="Arial" panose="020B0604020202020204" pitchFamily="34" charset="0"/>
                <a:cs typeface="Arial" panose="020B0604020202020204" pitchFamily="34" charset="0"/>
              </a:rPr>
              <a:t>   Модель получает входные данные и производит результат.</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sp>
        <p:nvSpPr>
          <p:cNvPr id="5" name="TextBox 4">
            <a:extLst>
              <a:ext uri="{FF2B5EF4-FFF2-40B4-BE49-F238E27FC236}">
                <a16:creationId xmlns:a16="http://schemas.microsoft.com/office/drawing/2014/main" id="{B8125D47-3ADE-5700-FE17-675AB7E50C56}"/>
              </a:ext>
            </a:extLst>
          </p:cNvPr>
          <p:cNvSpPr txBox="1"/>
          <p:nvPr/>
        </p:nvSpPr>
        <p:spPr>
          <a:xfrm>
            <a:off x="1269573" y="3716996"/>
            <a:ext cx="10789077" cy="3046988"/>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Отличие между традиционным программированием и машинным обучением:</a:t>
            </a:r>
          </a:p>
          <a:p>
            <a:pPr marL="180000" indent="-180000">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 машинном обучении </a:t>
            </a:r>
            <a:r>
              <a:rPr lang="ru-RU" sz="1600" b="1" dirty="0">
                <a:solidFill>
                  <a:schemeClr val="accent1">
                    <a:lumMod val="50000"/>
                  </a:schemeClr>
                </a:solidFill>
                <a:latin typeface="Arial" panose="020B0604020202020204" pitchFamily="34" charset="0"/>
                <a:cs typeface="Arial" panose="020B0604020202020204" pitchFamily="34" charset="0"/>
              </a:rPr>
              <a:t>не нужно строить модель самостоятельно</a:t>
            </a:r>
            <a:r>
              <a:rPr lang="ru-RU" sz="1600" dirty="0">
                <a:solidFill>
                  <a:schemeClr val="accent1">
                    <a:lumMod val="50000"/>
                  </a:schemeClr>
                </a:solidFill>
                <a:latin typeface="Arial" panose="020B0604020202020204" pitchFamily="34" charset="0"/>
                <a:cs typeface="Arial" panose="020B0604020202020204" pitchFamily="34" charset="0"/>
              </a:rPr>
              <a:t>, т.к. эту задачу выполняют алгоритмы машинного обучения с небольшими правками, которые дата-инженер вносит в настройки алгоритма.</a:t>
            </a:r>
          </a:p>
          <a:p>
            <a:pPr marL="180000" indent="-180000">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 машинном обучении </a:t>
            </a:r>
            <a:r>
              <a:rPr lang="ru-RU" sz="1600" b="1" dirty="0">
                <a:solidFill>
                  <a:schemeClr val="accent1">
                    <a:lumMod val="50000"/>
                  </a:schemeClr>
                </a:solidFill>
                <a:latin typeface="Arial" panose="020B0604020202020204" pitchFamily="34" charset="0"/>
                <a:cs typeface="Arial" panose="020B0604020202020204" pitchFamily="34" charset="0"/>
              </a:rPr>
              <a:t>количество входных параметров относительно безгранично</a:t>
            </a:r>
            <a:r>
              <a:rPr lang="ru-RU" sz="1600" dirty="0">
                <a:solidFill>
                  <a:schemeClr val="accent1">
                    <a:lumMod val="50000"/>
                  </a:schemeClr>
                </a:solidFill>
                <a:latin typeface="Arial" panose="020B0604020202020204" pitchFamily="34" charset="0"/>
                <a:cs typeface="Arial" panose="020B0604020202020204" pitchFamily="34" charset="0"/>
              </a:rPr>
              <a:t>,</a:t>
            </a:r>
          </a:p>
          <a:p>
            <a:r>
              <a:rPr lang="ru-RU" sz="1600" dirty="0">
                <a:solidFill>
                  <a:schemeClr val="accent1">
                    <a:lumMod val="50000"/>
                  </a:schemeClr>
                </a:solidFill>
                <a:latin typeface="Arial" panose="020B0604020202020204" pitchFamily="34" charset="0"/>
                <a:cs typeface="Arial" panose="020B0604020202020204" pitchFamily="34" charset="0"/>
              </a:rPr>
              <a:t>    т.е. такое которое модель способна обработать. </a:t>
            </a:r>
          </a:p>
          <a:p>
            <a:pPr marL="324000" indent="-216000">
              <a:buFont typeface="Wingdings" panose="05000000000000000000" pitchFamily="2" charset="2"/>
              <a:buChar char="ü"/>
            </a:pP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корректного прогноза погоды в той или иной локации понадобится </a:t>
            </a:r>
          </a:p>
          <a:p>
            <a:pPr marL="108000"/>
            <a:r>
              <a:rPr lang="ru-RU" sz="1600" dirty="0">
                <a:solidFill>
                  <a:schemeClr val="accent1">
                    <a:lumMod val="50000"/>
                  </a:schemeClr>
                </a:solidFill>
                <a:latin typeface="Arial" panose="020B0604020202020204" pitchFamily="34" charset="0"/>
                <a:cs typeface="Arial" panose="020B0604020202020204" pitchFamily="34" charset="0"/>
              </a:rPr>
              <a:t>     ввести тысячи параметров, которые повлияют на результат. </a:t>
            </a:r>
          </a:p>
          <a:p>
            <a:pPr marL="324000" indent="-216000">
              <a:buFont typeface="Wingdings" panose="05000000000000000000" pitchFamily="2" charset="2"/>
              <a:buChar char="ü"/>
            </a:pP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Человек априори не может построить алгоритм, </a:t>
            </a:r>
          </a:p>
          <a:p>
            <a:pPr marL="108000"/>
            <a:r>
              <a:rPr lang="ru-RU" sz="1600" dirty="0">
                <a:solidFill>
                  <a:schemeClr val="accent1">
                    <a:lumMod val="50000"/>
                  </a:schemeClr>
                </a:solidFill>
                <a:latin typeface="Arial" panose="020B0604020202020204" pitchFamily="34" charset="0"/>
                <a:cs typeface="Arial" panose="020B0604020202020204" pitchFamily="34" charset="0"/>
              </a:rPr>
              <a:t>     который будет использовать все из них разумным образом. </a:t>
            </a:r>
          </a:p>
          <a:p>
            <a:pPr marL="324000" indent="-216000">
              <a:buFont typeface="Wingdings" panose="05000000000000000000" pitchFamily="2" charset="2"/>
              <a:buChar char="ü"/>
            </a:pP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машинного обучения таких ограничений не существует. </a:t>
            </a:r>
          </a:p>
          <a:p>
            <a:pPr marL="324000" indent="-216000">
              <a:buFont typeface="Wingdings" panose="05000000000000000000" pitchFamily="2" charset="2"/>
              <a:buChar char="ü"/>
            </a:pP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Покуда хватает мощности процессора и памяти, </a:t>
            </a:r>
          </a:p>
          <a:p>
            <a:pPr marL="108000"/>
            <a:r>
              <a:rPr lang="ru-RU" sz="1600" dirty="0">
                <a:solidFill>
                  <a:schemeClr val="accent1">
                    <a:lumMod val="50000"/>
                  </a:schemeClr>
                </a:solidFill>
                <a:latin typeface="Arial" panose="020B0604020202020204" pitchFamily="34" charset="0"/>
                <a:cs typeface="Arial" panose="020B0604020202020204" pitchFamily="34" charset="0"/>
              </a:rPr>
              <a:t>     можно использовать столько входных параметров, сколько нужно.</a:t>
            </a:r>
          </a:p>
        </p:txBody>
      </p:sp>
      <p:pic>
        <p:nvPicPr>
          <p:cNvPr id="2056" name="Picture 8">
            <a:extLst>
              <a:ext uri="{FF2B5EF4-FFF2-40B4-BE49-F238E27FC236}">
                <a16:creationId xmlns:a16="http://schemas.microsoft.com/office/drawing/2014/main" id="{6680FF11-E372-C8D9-9A09-89F318BE0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264" y="4800599"/>
            <a:ext cx="3521736"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875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0B434-ECC9-E087-1EA0-3A09EFD09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232" y="1752600"/>
            <a:ext cx="5009768" cy="2500313"/>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2" name="TextBox 1">
            <a:extLst>
              <a:ext uri="{FF2B5EF4-FFF2-40B4-BE49-F238E27FC236}">
                <a16:creationId xmlns:a16="http://schemas.microsoft.com/office/drawing/2014/main" id="{A2A3C4CA-5F60-8579-2E1B-A9EAE162B988}"/>
              </a:ext>
            </a:extLst>
          </p:cNvPr>
          <p:cNvSpPr txBox="1"/>
          <p:nvPr/>
        </p:nvSpPr>
        <p:spPr>
          <a:xfrm>
            <a:off x="1164797" y="677862"/>
            <a:ext cx="10915623" cy="590931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Нейронная сеть (искусственная нейронная сеть)</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 математическая модель</a:t>
            </a:r>
            <a:r>
              <a:rPr lang="ru-RU" sz="1600" dirty="0">
                <a:solidFill>
                  <a:schemeClr val="accent1">
                    <a:lumMod val="50000"/>
                  </a:schemeClr>
                </a:solidFill>
                <a:latin typeface="Arial" panose="020B0604020202020204" pitchFamily="34" charset="0"/>
                <a:cs typeface="Arial" panose="020B0604020202020204" pitchFamily="34" charset="0"/>
              </a:rPr>
              <a:t>, её программное или аппаратное воплощение, </a:t>
            </a:r>
          </a:p>
          <a:p>
            <a:r>
              <a:rPr lang="ru-RU" sz="1600" dirty="0">
                <a:solidFill>
                  <a:schemeClr val="accent1">
                    <a:lumMod val="50000"/>
                  </a:schemeClr>
                </a:solidFill>
                <a:latin typeface="Arial" panose="020B0604020202020204" pitchFamily="34" charset="0"/>
                <a:cs typeface="Arial" panose="020B0604020202020204" pitchFamily="34" charset="0"/>
              </a:rPr>
              <a:t>построенная по принципу организации и функционирования </a:t>
            </a:r>
          </a:p>
          <a:p>
            <a:r>
              <a:rPr lang="ru-RU" sz="1600" dirty="0">
                <a:solidFill>
                  <a:schemeClr val="accent1">
                    <a:lumMod val="50000"/>
                  </a:schemeClr>
                </a:solidFill>
                <a:latin typeface="Arial" panose="020B0604020202020204" pitchFamily="34" charset="0"/>
                <a:cs typeface="Arial" panose="020B0604020202020204" pitchFamily="34" charset="0"/>
              </a:rPr>
              <a:t>биологических нейронных сетей – сетей нервных клеток живого организма. </a:t>
            </a:r>
          </a:p>
          <a:p>
            <a:r>
              <a:rPr lang="ru-RU" sz="1600" dirty="0">
                <a:solidFill>
                  <a:schemeClr val="accent1">
                    <a:lumMod val="50000"/>
                  </a:schemeClr>
                </a:solidFill>
                <a:latin typeface="Arial" panose="020B0604020202020204" pitchFamily="34" charset="0"/>
                <a:cs typeface="Arial" panose="020B0604020202020204" pitchFamily="34" charset="0"/>
              </a:rPr>
              <a:t>После разработки алгоритмов обучения получаемые модели </a:t>
            </a:r>
          </a:p>
          <a:p>
            <a:r>
              <a:rPr lang="ru-RU" sz="1600" dirty="0">
                <a:solidFill>
                  <a:schemeClr val="accent1">
                    <a:lumMod val="50000"/>
                  </a:schemeClr>
                </a:solidFill>
                <a:latin typeface="Arial" panose="020B0604020202020204" pitchFamily="34" charset="0"/>
                <a:cs typeface="Arial" panose="020B0604020202020204" pitchFamily="34" charset="0"/>
              </a:rPr>
              <a:t>стали использовать в практических целях: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 задачах прогнозирования</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распознавания образов</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 задачах управления и др.</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 система соединённых и взаимодействующих между собой </a:t>
            </a:r>
          </a:p>
          <a:p>
            <a:r>
              <a:rPr lang="ru-RU" sz="1600" b="1" dirty="0">
                <a:solidFill>
                  <a:schemeClr val="accent1">
                    <a:lumMod val="50000"/>
                  </a:schemeClr>
                </a:solidFill>
                <a:latin typeface="Arial" panose="020B0604020202020204" pitchFamily="34" charset="0"/>
                <a:cs typeface="Arial" panose="020B0604020202020204" pitchFamily="34" charset="0"/>
              </a:rPr>
              <a:t>простых процессоров (искусственных нейронов). </a:t>
            </a:r>
          </a:p>
          <a:p>
            <a:r>
              <a:rPr lang="ru-RU" sz="1600" dirty="0">
                <a:solidFill>
                  <a:schemeClr val="accent1">
                    <a:lumMod val="50000"/>
                  </a:schemeClr>
                </a:solidFill>
                <a:latin typeface="Arial" panose="020B0604020202020204" pitchFamily="34" charset="0"/>
                <a:cs typeface="Arial" panose="020B0604020202020204" pitchFamily="34" charset="0"/>
              </a:rPr>
              <a:t>Каждый процессор подобной сети имеет дело только</a:t>
            </a:r>
          </a:p>
          <a:p>
            <a:r>
              <a:rPr lang="ru-RU" sz="1600" dirty="0">
                <a:solidFill>
                  <a:schemeClr val="accent1">
                    <a:lumMod val="50000"/>
                  </a:schemeClr>
                </a:solidFill>
                <a:latin typeface="Arial" panose="020B0604020202020204" pitchFamily="34" charset="0"/>
                <a:cs typeface="Arial" panose="020B0604020202020204" pitchFamily="34" charset="0"/>
              </a:rPr>
              <a:t>с сигналами, которые он периодически получает, </a:t>
            </a:r>
          </a:p>
          <a:p>
            <a:r>
              <a:rPr lang="ru-RU" sz="1600" dirty="0">
                <a:solidFill>
                  <a:schemeClr val="accent1">
                    <a:lumMod val="50000"/>
                  </a:schemeClr>
                </a:solidFill>
                <a:latin typeface="Arial" panose="020B0604020202020204" pitchFamily="34" charset="0"/>
                <a:cs typeface="Arial" panose="020B0604020202020204" pitchFamily="34" charset="0"/>
              </a:rPr>
              <a:t>и сигналами, которые он периодически посылает другим процессорам. </a:t>
            </a:r>
          </a:p>
          <a:p>
            <a:r>
              <a:rPr lang="ru-RU" sz="1600" dirty="0">
                <a:solidFill>
                  <a:schemeClr val="accent1">
                    <a:lumMod val="50000"/>
                  </a:schemeClr>
                </a:solidFill>
                <a:latin typeface="Arial" panose="020B0604020202020204" pitchFamily="34" charset="0"/>
                <a:cs typeface="Arial" panose="020B0604020202020204" pitchFamily="34" charset="0"/>
              </a:rPr>
              <a:t>Будучи соединёнными в достаточно большую сеть с управляемым взаимодействием, </a:t>
            </a:r>
          </a:p>
          <a:p>
            <a:r>
              <a:rPr lang="ru-RU" sz="1600" dirty="0">
                <a:solidFill>
                  <a:schemeClr val="accent1">
                    <a:lumMod val="50000"/>
                  </a:schemeClr>
                </a:solidFill>
                <a:latin typeface="Arial" panose="020B0604020202020204" pitchFamily="34" charset="0"/>
                <a:cs typeface="Arial" panose="020B0604020202020204" pitchFamily="34" charset="0"/>
              </a:rPr>
              <a:t>такие по отдельности простые процессоры </a:t>
            </a:r>
          </a:p>
          <a:p>
            <a:r>
              <a:rPr lang="ru-RU" sz="1600" dirty="0">
                <a:solidFill>
                  <a:schemeClr val="accent1">
                    <a:lumMod val="50000"/>
                  </a:schemeClr>
                </a:solidFill>
                <a:latin typeface="Arial" panose="020B0604020202020204" pitchFamily="34" charset="0"/>
                <a:cs typeface="Arial" panose="020B0604020202020204" pitchFamily="34" charset="0"/>
              </a:rPr>
              <a:t>вместе способны выполнять довольно сложные задачи.</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С точки зрения </a:t>
            </a:r>
            <a:r>
              <a:rPr lang="ru-RU" sz="1600" dirty="0">
                <a:solidFill>
                  <a:srgbClr val="0000FF"/>
                </a:solidFill>
                <a:latin typeface="Arial" panose="020B0604020202020204" pitchFamily="34" charset="0"/>
                <a:cs typeface="Arial" panose="020B0604020202020204" pitchFamily="34" charset="0"/>
              </a:rPr>
              <a:t>машинного обучения</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нейронная сеть </a:t>
            </a:r>
            <a:r>
              <a:rPr lang="ru-RU" sz="1600" dirty="0">
                <a:solidFill>
                  <a:schemeClr val="accent1">
                    <a:lumMod val="50000"/>
                  </a:schemeClr>
                </a:solidFill>
                <a:latin typeface="Arial" panose="020B0604020202020204" pitchFamily="34" charset="0"/>
                <a:cs typeface="Arial" panose="020B0604020202020204" pitchFamily="34" charset="0"/>
              </a:rPr>
              <a:t>представляет собой </a:t>
            </a:r>
          </a:p>
          <a:p>
            <a:r>
              <a:rPr lang="ru-RU" sz="1600" b="1" dirty="0">
                <a:solidFill>
                  <a:schemeClr val="accent1">
                    <a:lumMod val="50000"/>
                  </a:schemeClr>
                </a:solidFill>
                <a:latin typeface="Arial" panose="020B0604020202020204" pitchFamily="34" charset="0"/>
                <a:cs typeface="Arial" panose="020B0604020202020204" pitchFamily="34" charset="0"/>
              </a:rPr>
              <a:t>частный случай методов распознавания образов, дискриминантного анализа.</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b="1" dirty="0">
                <a:solidFill>
                  <a:srgbClr val="FF0000"/>
                </a:solidFill>
                <a:latin typeface="Arial" panose="020B0604020202020204" pitchFamily="34" charset="0"/>
                <a:cs typeface="Arial" panose="020B0604020202020204" pitchFamily="34" charset="0"/>
              </a:rPr>
              <a:t>Нейронные сети </a:t>
            </a:r>
            <a:r>
              <a:rPr lang="ru-RU" sz="1600" b="1" dirty="0">
                <a:solidFill>
                  <a:schemeClr val="accent1">
                    <a:lumMod val="50000"/>
                  </a:schemeClr>
                </a:solidFill>
                <a:latin typeface="Arial" panose="020B0604020202020204" pitchFamily="34" charset="0"/>
                <a:cs typeface="Arial" panose="020B0604020202020204" pitchFamily="34" charset="0"/>
              </a:rPr>
              <a:t>не программируются, они </a:t>
            </a:r>
            <a:r>
              <a:rPr lang="ru-RU" sz="1600" b="1" dirty="0">
                <a:solidFill>
                  <a:srgbClr val="FF0000"/>
                </a:solidFill>
                <a:latin typeface="Arial" panose="020B0604020202020204" pitchFamily="34" charset="0"/>
                <a:cs typeface="Arial" panose="020B0604020202020204" pitchFamily="34" charset="0"/>
              </a:rPr>
              <a:t>обучаются</a:t>
            </a:r>
            <a:r>
              <a:rPr lang="ru-RU" sz="1600" b="1" dirty="0">
                <a:solidFill>
                  <a:schemeClr val="accent1">
                    <a:lumMod val="50000"/>
                  </a:schemeClr>
                </a:solidFill>
                <a:latin typeface="Arial" panose="020B0604020202020204" pitchFamily="34" charset="0"/>
                <a:cs typeface="Arial" panose="020B0604020202020204" pitchFamily="34" charset="0"/>
              </a:rPr>
              <a:t>.</a:t>
            </a:r>
          </a:p>
          <a:p>
            <a:endParaRPr lang="ru-RU" sz="16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910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3516C80B-2091-B4C9-A2AB-20AD8EE54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52" y="1043330"/>
            <a:ext cx="5013655" cy="2242795"/>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6" name="TextBox 5">
            <a:extLst>
              <a:ext uri="{FF2B5EF4-FFF2-40B4-BE49-F238E27FC236}">
                <a16:creationId xmlns:a16="http://schemas.microsoft.com/office/drawing/2014/main" id="{267FBC56-0DEC-5A93-1A6F-BA72B8932BC5}"/>
              </a:ext>
            </a:extLst>
          </p:cNvPr>
          <p:cNvSpPr txBox="1"/>
          <p:nvPr/>
        </p:nvSpPr>
        <p:spPr>
          <a:xfrm>
            <a:off x="7467600" y="691319"/>
            <a:ext cx="3276600" cy="338554"/>
          </a:xfrm>
          <a:prstGeom prst="rect">
            <a:avLst/>
          </a:prstGeom>
          <a:noFill/>
        </p:spPr>
        <p:txBody>
          <a:bodyPr wrap="square">
            <a:spAutoFit/>
          </a:bodyPr>
          <a:lstStyle/>
          <a:p>
            <a:pPr algn="ctr"/>
            <a:r>
              <a:rPr lang="ru-RU" sz="1600" b="1" dirty="0">
                <a:solidFill>
                  <a:srgbClr val="0000FF"/>
                </a:solidFill>
                <a:latin typeface="Arial" panose="020B0604020202020204" pitchFamily="34" charset="0"/>
                <a:cs typeface="Arial" panose="020B0604020202020204" pitchFamily="34" charset="0"/>
              </a:rPr>
              <a:t>Схема простой нейросети</a:t>
            </a:r>
          </a:p>
        </p:txBody>
      </p:sp>
      <p:pic>
        <p:nvPicPr>
          <p:cNvPr id="8" name="Рисунок 7">
            <a:extLst>
              <a:ext uri="{FF2B5EF4-FFF2-40B4-BE49-F238E27FC236}">
                <a16:creationId xmlns:a16="http://schemas.microsoft.com/office/drawing/2014/main" id="{625031A6-2BB1-F9B5-D1B5-CC5808304BF9}"/>
              </a:ext>
            </a:extLst>
          </p:cNvPr>
          <p:cNvPicPr>
            <a:picLocks noChangeAspect="1"/>
          </p:cNvPicPr>
          <p:nvPr/>
        </p:nvPicPr>
        <p:blipFill>
          <a:blip r:embed="rId3"/>
          <a:stretch>
            <a:fillRect/>
          </a:stretch>
        </p:blipFill>
        <p:spPr>
          <a:xfrm>
            <a:off x="5673220" y="3419476"/>
            <a:ext cx="6413239" cy="2995612"/>
          </a:xfrm>
          <a:prstGeom prst="rect">
            <a:avLst/>
          </a:prstGeom>
        </p:spPr>
      </p:pic>
      <p:sp>
        <p:nvSpPr>
          <p:cNvPr id="2" name="TextBox 1">
            <a:extLst>
              <a:ext uri="{FF2B5EF4-FFF2-40B4-BE49-F238E27FC236}">
                <a16:creationId xmlns:a16="http://schemas.microsoft.com/office/drawing/2014/main" id="{A2A3C4CA-5F60-8579-2E1B-A9EAE162B988}"/>
              </a:ext>
            </a:extLst>
          </p:cNvPr>
          <p:cNvSpPr txBox="1"/>
          <p:nvPr/>
        </p:nvSpPr>
        <p:spPr>
          <a:xfrm>
            <a:off x="1164797" y="691319"/>
            <a:ext cx="5674153" cy="581697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Нейронная сеть (искусственная нейронная сеть)</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r>
              <a:rPr lang="ru-RU" sz="1600" dirty="0">
                <a:solidFill>
                  <a:schemeClr val="accent1">
                    <a:lumMod val="50000"/>
                  </a:schemeClr>
                </a:solidFill>
                <a:latin typeface="Arial" panose="020B0604020202020204" pitchFamily="34" charset="0"/>
                <a:cs typeface="Arial" panose="020B0604020202020204" pitchFamily="34" charset="0"/>
              </a:rPr>
              <a:t>Обычные компьютеры хорошо считают, </a:t>
            </a:r>
          </a:p>
          <a:p>
            <a:r>
              <a:rPr lang="ru-RU" sz="1600" dirty="0">
                <a:solidFill>
                  <a:schemeClr val="accent1">
                    <a:lumMod val="50000"/>
                  </a:schemeClr>
                </a:solidFill>
                <a:latin typeface="Arial" panose="020B0604020202020204" pitchFamily="34" charset="0"/>
                <a:cs typeface="Arial" panose="020B0604020202020204" pitchFamily="34" charset="0"/>
              </a:rPr>
              <a:t>но плохо справляются с некоторыми задачами, </a:t>
            </a:r>
          </a:p>
          <a:p>
            <a:r>
              <a:rPr lang="ru-RU" sz="1600" dirty="0">
                <a:solidFill>
                  <a:schemeClr val="accent1">
                    <a:lumMod val="50000"/>
                  </a:schemeClr>
                </a:solidFill>
                <a:latin typeface="Arial" panose="020B0604020202020204" pitchFamily="34" charset="0"/>
                <a:cs typeface="Arial" panose="020B0604020202020204" pitchFamily="34" charset="0"/>
              </a:rPr>
              <a:t>которые легко даются человеку. </a:t>
            </a:r>
          </a:p>
          <a:p>
            <a:r>
              <a:rPr lang="ru-RU" sz="1600" dirty="0">
                <a:solidFill>
                  <a:schemeClr val="accent1">
                    <a:lumMod val="50000"/>
                  </a:schemeClr>
                </a:solidFill>
                <a:latin typeface="Arial" panose="020B0604020202020204" pitchFamily="34" charset="0"/>
                <a:cs typeface="Arial" panose="020B0604020202020204" pitchFamily="34" charset="0"/>
              </a:rPr>
              <a:t>Чтобы машина могла мыслить как человек, </a:t>
            </a:r>
          </a:p>
          <a:p>
            <a:r>
              <a:rPr lang="ru-RU" sz="1600" dirty="0">
                <a:solidFill>
                  <a:schemeClr val="accent1">
                    <a:lumMod val="50000"/>
                  </a:schemeClr>
                </a:solidFill>
                <a:latin typeface="Arial" panose="020B0604020202020204" pitchFamily="34" charset="0"/>
                <a:cs typeface="Arial" panose="020B0604020202020204" pitchFamily="34" charset="0"/>
              </a:rPr>
              <a:t>требуется построить в ней структуру, </a:t>
            </a:r>
          </a:p>
          <a:p>
            <a:r>
              <a:rPr lang="ru-RU" sz="1600" dirty="0">
                <a:solidFill>
                  <a:schemeClr val="accent1">
                    <a:lumMod val="50000"/>
                  </a:schemeClr>
                </a:solidFill>
                <a:latin typeface="Arial" panose="020B0604020202020204" pitchFamily="34" charset="0"/>
                <a:cs typeface="Arial" panose="020B0604020202020204" pitchFamily="34" charset="0"/>
              </a:rPr>
              <a:t>похожую на человеческий мозг. </a:t>
            </a:r>
          </a:p>
          <a:p>
            <a:r>
              <a:rPr lang="ru-RU" sz="1600" dirty="0">
                <a:solidFill>
                  <a:schemeClr val="accent1">
                    <a:lumMod val="50000"/>
                  </a:schemeClr>
                </a:solidFill>
                <a:latin typeface="Arial" panose="020B0604020202020204" pitchFamily="34" charset="0"/>
                <a:cs typeface="Arial" panose="020B0604020202020204" pitchFamily="34" charset="0"/>
              </a:rPr>
              <a:t>Такими структурами и являются нейронные сети. </a:t>
            </a:r>
          </a:p>
          <a:p>
            <a:r>
              <a:rPr lang="ru-RU" sz="1600" dirty="0">
                <a:solidFill>
                  <a:schemeClr val="accent1">
                    <a:lumMod val="50000"/>
                  </a:schemeClr>
                </a:solidFill>
                <a:latin typeface="Arial" panose="020B0604020202020204" pitchFamily="34" charset="0"/>
                <a:cs typeface="Arial" panose="020B0604020202020204" pitchFamily="34" charset="0"/>
              </a:rPr>
              <a:t>Они состоят из множества искусственных нейронов, </a:t>
            </a:r>
          </a:p>
          <a:p>
            <a:r>
              <a:rPr lang="ru-RU" sz="1600" dirty="0">
                <a:solidFill>
                  <a:schemeClr val="accent1">
                    <a:lumMod val="50000"/>
                  </a:schemeClr>
                </a:solidFill>
                <a:latin typeface="Arial" panose="020B0604020202020204" pitchFamily="34" charset="0"/>
                <a:cs typeface="Arial" panose="020B0604020202020204" pitchFamily="34" charset="0"/>
              </a:rPr>
              <a:t>которые при обучении образуют связи </a:t>
            </a:r>
          </a:p>
          <a:p>
            <a:r>
              <a:rPr lang="ru-RU" sz="1600" dirty="0">
                <a:solidFill>
                  <a:schemeClr val="accent1">
                    <a:lumMod val="50000"/>
                  </a:schemeClr>
                </a:solidFill>
                <a:latin typeface="Arial" panose="020B0604020202020204" pitchFamily="34" charset="0"/>
                <a:cs typeface="Arial" panose="020B0604020202020204" pitchFamily="34" charset="0"/>
              </a:rPr>
              <a:t>и потом могут анализировать информацию.</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 </a:t>
            </a:r>
          </a:p>
          <a:p>
            <a:r>
              <a:rPr lang="ru-RU" sz="1600" dirty="0">
                <a:solidFill>
                  <a:schemeClr val="accent1">
                    <a:lumMod val="50000"/>
                  </a:schemeClr>
                </a:solidFill>
                <a:latin typeface="Arial" panose="020B0604020202020204" pitchFamily="34" charset="0"/>
                <a:cs typeface="Arial" panose="020B0604020202020204" pitchFamily="34" charset="0"/>
              </a:rPr>
              <a:t>Нейронные сети работают по единому алгоритму </a:t>
            </a:r>
          </a:p>
          <a:p>
            <a:r>
              <a:rPr lang="ru-RU" sz="1600" dirty="0">
                <a:solidFill>
                  <a:schemeClr val="accent1">
                    <a:lumMod val="50000"/>
                  </a:schemeClr>
                </a:solidFill>
                <a:latin typeface="Arial" panose="020B0604020202020204" pitchFamily="34" charset="0"/>
                <a:cs typeface="Arial" panose="020B0604020202020204" pitchFamily="34" charset="0"/>
              </a:rPr>
              <a:t>– получают на входе данные, </a:t>
            </a:r>
          </a:p>
          <a:p>
            <a:r>
              <a:rPr lang="ru-RU" sz="1600" dirty="0">
                <a:solidFill>
                  <a:schemeClr val="accent1">
                    <a:lumMod val="50000"/>
                  </a:schemeClr>
                </a:solidFill>
                <a:latin typeface="Arial" panose="020B0604020202020204" pitchFamily="34" charset="0"/>
                <a:cs typeface="Arial" panose="020B0604020202020204" pitchFamily="34" charset="0"/>
              </a:rPr>
              <a:t>«прогоняют» их через сеть своих нейронов </a:t>
            </a:r>
          </a:p>
          <a:p>
            <a:r>
              <a:rPr lang="ru-RU" sz="1600" dirty="0">
                <a:solidFill>
                  <a:schemeClr val="accent1">
                    <a:lumMod val="50000"/>
                  </a:schemeClr>
                </a:solidFill>
                <a:latin typeface="Arial" panose="020B0604020202020204" pitchFamily="34" charset="0"/>
                <a:cs typeface="Arial" panose="020B0604020202020204" pitchFamily="34" charset="0"/>
              </a:rPr>
              <a:t>и на выходе выдают результат, </a:t>
            </a:r>
          </a:p>
          <a:p>
            <a:r>
              <a:rPr lang="ru-RU" sz="1600" dirty="0">
                <a:solidFill>
                  <a:schemeClr val="accent1">
                    <a:lumMod val="50000"/>
                  </a:schemeClr>
                </a:solidFill>
                <a:latin typeface="Arial" panose="020B0604020202020204" pitchFamily="34" charset="0"/>
                <a:cs typeface="Arial" panose="020B0604020202020204" pitchFamily="34" charset="0"/>
              </a:rPr>
              <a:t>т.е. относят входные данные </a:t>
            </a:r>
          </a:p>
          <a:p>
            <a:r>
              <a:rPr lang="ru-RU" sz="1600" dirty="0">
                <a:solidFill>
                  <a:schemeClr val="accent1">
                    <a:lumMod val="50000"/>
                  </a:schemeClr>
                </a:solidFill>
                <a:latin typeface="Arial" panose="020B0604020202020204" pitchFamily="34" charset="0"/>
                <a:cs typeface="Arial" panose="020B0604020202020204" pitchFamily="34" charset="0"/>
              </a:rPr>
              <a:t>к определенной группе.</a:t>
            </a:r>
          </a:p>
          <a:p>
            <a:pPr>
              <a:spcBef>
                <a:spcPts val="600"/>
              </a:spcBef>
            </a:pPr>
            <a:endParaRPr lang="ru-RU" sz="1600" dirty="0">
              <a:solidFill>
                <a:schemeClr val="accent1">
                  <a:lumMod val="50000"/>
                </a:schemeClr>
              </a:solidFill>
              <a:latin typeface="Arial" panose="020B0604020202020204" pitchFamily="34" charset="0"/>
              <a:cs typeface="Arial" panose="020B0604020202020204" pitchFamily="34" charset="0"/>
            </a:endParaRP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Чтобы нейросеть работала, ее нужно сначала обучить </a:t>
            </a:r>
          </a:p>
          <a:p>
            <a:r>
              <a:rPr lang="ru-RU" sz="1600" dirty="0">
                <a:solidFill>
                  <a:schemeClr val="accent1">
                    <a:lumMod val="50000"/>
                  </a:schemeClr>
                </a:solidFill>
                <a:latin typeface="Arial" panose="020B0604020202020204" pitchFamily="34" charset="0"/>
                <a:cs typeface="Arial" panose="020B0604020202020204" pitchFamily="34" charset="0"/>
              </a:rPr>
              <a:t>– этот процесс называется </a:t>
            </a:r>
            <a:r>
              <a:rPr lang="ru-RU" sz="1600" b="1" dirty="0">
                <a:solidFill>
                  <a:schemeClr val="accent1">
                    <a:lumMod val="50000"/>
                  </a:schemeClr>
                </a:solidFill>
                <a:latin typeface="Arial" panose="020B0604020202020204" pitchFamily="34" charset="0"/>
                <a:cs typeface="Arial" panose="020B0604020202020204" pitchFamily="34" charset="0"/>
              </a:rPr>
              <a:t>машинным обучением</a:t>
            </a:r>
            <a:r>
              <a:rPr lang="ru-RU" sz="1600" dirty="0">
                <a:solidFill>
                  <a:schemeClr val="accent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34043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2" name="TextBox 1">
            <a:extLst>
              <a:ext uri="{FF2B5EF4-FFF2-40B4-BE49-F238E27FC236}">
                <a16:creationId xmlns:a16="http://schemas.microsoft.com/office/drawing/2014/main" id="{A2A3C4CA-5F60-8579-2E1B-A9EAE162B988}"/>
              </a:ext>
            </a:extLst>
          </p:cNvPr>
          <p:cNvSpPr txBox="1"/>
          <p:nvPr/>
        </p:nvSpPr>
        <p:spPr>
          <a:xfrm>
            <a:off x="1126698" y="682094"/>
            <a:ext cx="6624320" cy="5493812"/>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Виды нейронных сетей</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Классификация по типу входной информации</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Аналоговые нейронные сети (используют информацию в форме действительных чисел)</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Двоичные нейронные сети (оперируют с информацией, представленной в двоичном виде)</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Образные нейронные сети (оперируют с информацией, представленной в виде образов: знаков, иероглифов, символов)</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Классификация по характеру обучения</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Обучение с учителем – выходное пространство решений нейронной сети известно</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Обучение без учителя – нейронная сеть формирует выходное пространство решений только на основе входных воздействий. Такие сети называют самоорганизующимися;</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Обучение с подкреплением </a:t>
            </a:r>
          </a:p>
          <a:p>
            <a:r>
              <a:rPr lang="ru-RU" sz="1600" dirty="0">
                <a:solidFill>
                  <a:schemeClr val="accent1">
                    <a:lumMod val="50000"/>
                  </a:schemeClr>
                </a:solidFill>
                <a:latin typeface="Arial" panose="020B0604020202020204" pitchFamily="34" charset="0"/>
                <a:cs typeface="Arial" panose="020B0604020202020204" pitchFamily="34" charset="0"/>
              </a:rPr>
              <a:t>    – система назначения штрафов и поощрений от среды.</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Классификация по характеру настройки синапсов</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Сети с фиксированными связями (весовые коэффициенты нейронной сети выбираются сразу, исходя из условий задачи</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Сети с динамическими связями (для них в процессе обучения происходит настройка синаптических связей</a:t>
            </a:r>
          </a:p>
        </p:txBody>
      </p:sp>
      <p:pic>
        <p:nvPicPr>
          <p:cNvPr id="5" name="Рисунок 4">
            <a:extLst>
              <a:ext uri="{FF2B5EF4-FFF2-40B4-BE49-F238E27FC236}">
                <a16:creationId xmlns:a16="http://schemas.microsoft.com/office/drawing/2014/main" id="{3FE4D6D8-80C6-A911-417C-749563AA86E4}"/>
              </a:ext>
            </a:extLst>
          </p:cNvPr>
          <p:cNvPicPr>
            <a:picLocks noChangeAspect="1"/>
          </p:cNvPicPr>
          <p:nvPr/>
        </p:nvPicPr>
        <p:blipFill>
          <a:blip r:embed="rId2"/>
          <a:stretch>
            <a:fillRect/>
          </a:stretch>
        </p:blipFill>
        <p:spPr>
          <a:xfrm>
            <a:off x="7915275" y="733424"/>
            <a:ext cx="3975612" cy="2708659"/>
          </a:xfrm>
          <a:prstGeom prst="rect">
            <a:avLst/>
          </a:prstGeom>
        </p:spPr>
      </p:pic>
      <p:pic>
        <p:nvPicPr>
          <p:cNvPr id="12292" name="Picture 4">
            <a:extLst>
              <a:ext uri="{FF2B5EF4-FFF2-40B4-BE49-F238E27FC236}">
                <a16:creationId xmlns:a16="http://schemas.microsoft.com/office/drawing/2014/main" id="{2025D456-5F9B-BC5B-55F0-D9BAD4487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656" y="3527808"/>
            <a:ext cx="3705790" cy="320516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716D3E43-FFAE-3582-649E-A09A404B6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748" y="600458"/>
            <a:ext cx="4121522" cy="618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8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2290439" y="2006306"/>
            <a:ext cx="8407155" cy="1754326"/>
          </a:xfrm>
          <a:prstGeom prst="rect">
            <a:avLst/>
          </a:prstGeom>
          <a:noFill/>
        </p:spPr>
        <p:txBody>
          <a:bodyPr wrap="square">
            <a:spAutoFit/>
          </a:bodyPr>
          <a:lstStyle/>
          <a:p>
            <a:pPr algn="ctr"/>
            <a:r>
              <a:rPr lang="ru-RU" sz="3600" b="1" dirty="0">
                <a:solidFill>
                  <a:srgbClr val="FF0000"/>
                </a:solidFill>
                <a:latin typeface="Arial" panose="020B0604020202020204" pitchFamily="34" charset="0"/>
                <a:cs typeface="Arial" panose="020B0604020202020204" pitchFamily="34" charset="0"/>
              </a:rPr>
              <a:t>Анализ больших данных </a:t>
            </a:r>
          </a:p>
          <a:p>
            <a:pPr algn="ctr"/>
            <a:r>
              <a:rPr lang="ru-RU" sz="3600" b="1" dirty="0">
                <a:solidFill>
                  <a:srgbClr val="FF0000"/>
                </a:solidFill>
                <a:latin typeface="Arial" panose="020B0604020202020204" pitchFamily="34" charset="0"/>
                <a:cs typeface="Arial" panose="020B0604020202020204" pitchFamily="34" charset="0"/>
              </a:rPr>
              <a:t>как ресурс </a:t>
            </a:r>
          </a:p>
          <a:p>
            <a:pPr algn="ctr"/>
            <a:r>
              <a:rPr lang="ru-RU" sz="3600" b="1" dirty="0">
                <a:solidFill>
                  <a:srgbClr val="FF0000"/>
                </a:solidFill>
                <a:latin typeface="Arial" panose="020B0604020202020204" pitchFamily="34" charset="0"/>
                <a:cs typeface="Arial" panose="020B0604020202020204" pitchFamily="34" charset="0"/>
              </a:rPr>
              <a:t>развития цифрового управления</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Большие данные и искусственный интеллект </a:t>
            </a:r>
            <a:b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b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 цифровых технологиях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Учебный вопрос № 1. </a:t>
            </a:r>
          </a:p>
        </p:txBody>
      </p:sp>
    </p:spTree>
    <p:extLst>
      <p:ext uri="{BB962C8B-B14F-4D97-AF65-F5344CB8AC3E}">
        <p14:creationId xmlns:p14="http://schemas.microsoft.com/office/powerpoint/2010/main" val="3825005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D126214-3AD2-D3E1-4DCB-35EF33947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167" y="992371"/>
            <a:ext cx="7222833" cy="2941454"/>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2" name="TextBox 1">
            <a:extLst>
              <a:ext uri="{FF2B5EF4-FFF2-40B4-BE49-F238E27FC236}">
                <a16:creationId xmlns:a16="http://schemas.microsoft.com/office/drawing/2014/main" id="{A2A3C4CA-5F60-8579-2E1B-A9EAE162B988}"/>
              </a:ext>
            </a:extLst>
          </p:cNvPr>
          <p:cNvSpPr txBox="1"/>
          <p:nvPr/>
        </p:nvSpPr>
        <p:spPr>
          <a:xfrm>
            <a:off x="1164797" y="430212"/>
            <a:ext cx="5331253" cy="6420219"/>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Максимально известные типы нейронный сетей:</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Перцептрон </a:t>
            </a:r>
            <a:r>
              <a:rPr lang="ru-RU" sz="1600" dirty="0" err="1">
                <a:solidFill>
                  <a:schemeClr val="accent1">
                    <a:lumMod val="50000"/>
                  </a:schemeClr>
                </a:solidFill>
                <a:latin typeface="Arial" panose="020B0604020202020204" pitchFamily="34" charset="0"/>
                <a:cs typeface="Arial" panose="020B0604020202020204" pitchFamily="34" charset="0"/>
              </a:rPr>
              <a:t>Розенблатта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Сплайн-модель Хакимова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Многослойный перцептрон </a:t>
            </a:r>
            <a:r>
              <a:rPr lang="ru-RU" sz="1600" dirty="0" err="1">
                <a:solidFill>
                  <a:schemeClr val="accent1">
                    <a:lumMod val="50000"/>
                  </a:schemeClr>
                </a:solidFill>
                <a:latin typeface="Arial" panose="020B0604020202020204" pitchFamily="34" charset="0"/>
                <a:cs typeface="Arial" panose="020B0604020202020204" pitchFamily="34" charset="0"/>
              </a:rPr>
              <a:t>Розенблатта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Многослойный перцептрон </a:t>
            </a:r>
            <a:r>
              <a:rPr lang="ru-RU" sz="1600" dirty="0" err="1">
                <a:solidFill>
                  <a:schemeClr val="accent1">
                    <a:lumMod val="50000"/>
                  </a:schemeClr>
                </a:solidFill>
                <a:latin typeface="Arial" panose="020B0604020202020204" pitchFamily="34" charset="0"/>
                <a:cs typeface="Arial" panose="020B0604020202020204" pitchFamily="34" charset="0"/>
              </a:rPr>
              <a:t>Румельхарта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Джордана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a:t>
            </a:r>
            <a:r>
              <a:rPr lang="ru-RU" sz="1600" dirty="0" err="1">
                <a:solidFill>
                  <a:schemeClr val="accent1">
                    <a:lumMod val="50000"/>
                  </a:schemeClr>
                </a:solidFill>
                <a:latin typeface="Arial" panose="020B0604020202020204" pitchFamily="34" charset="0"/>
                <a:cs typeface="Arial" panose="020B0604020202020204" pitchFamily="34" charset="0"/>
              </a:rPr>
              <a:t>Элмана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Хэмминга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a:t>
            </a:r>
            <a:r>
              <a:rPr lang="ru-RU" sz="1600" dirty="0" err="1">
                <a:solidFill>
                  <a:schemeClr val="accent1">
                    <a:lumMod val="50000"/>
                  </a:schemeClr>
                </a:solidFill>
                <a:latin typeface="Arial" panose="020B0604020202020204" pitchFamily="34" charset="0"/>
                <a:cs typeface="Arial" panose="020B0604020202020204" pitchFamily="34" charset="0"/>
              </a:rPr>
              <a:t>Ворда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a:t>
            </a:r>
            <a:r>
              <a:rPr lang="ru-RU" sz="1600" dirty="0" err="1">
                <a:solidFill>
                  <a:schemeClr val="accent1">
                    <a:lumMod val="50000"/>
                  </a:schemeClr>
                </a:solidFill>
                <a:latin typeface="Arial" panose="020B0604020202020204" pitchFamily="34" charset="0"/>
                <a:cs typeface="Arial" panose="020B0604020202020204" pitchFamily="34" charset="0"/>
              </a:rPr>
              <a:t>Хопфилда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Кохонена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Нейронный газ</a:t>
            </a:r>
          </a:p>
          <a:p>
            <a:pPr marL="342900" indent="-342900">
              <a:lnSpc>
                <a:spcPct val="95000"/>
              </a:lnSpc>
              <a:buFont typeface="+mj-lt"/>
              <a:buAutoNum type="arabicPeriod"/>
            </a:pPr>
            <a:r>
              <a:rPr lang="ru-RU" sz="1600" dirty="0" err="1">
                <a:solidFill>
                  <a:schemeClr val="accent1">
                    <a:lumMod val="50000"/>
                  </a:schemeClr>
                </a:solidFill>
                <a:latin typeface="Arial" panose="020B0604020202020204" pitchFamily="34" charset="0"/>
                <a:cs typeface="Arial" panose="020B0604020202020204" pitchFamily="34" charset="0"/>
              </a:rPr>
              <a:t>Когнитрон</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err="1">
                <a:solidFill>
                  <a:schemeClr val="accent1">
                    <a:lumMod val="50000"/>
                  </a:schemeClr>
                </a:solidFill>
                <a:latin typeface="Arial" panose="020B0604020202020204" pitchFamily="34" charset="0"/>
                <a:cs typeface="Arial" panose="020B0604020202020204" pitchFamily="34" charset="0"/>
              </a:rPr>
              <a:t>Неокогнитрон</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Хаотическая нейронная сеть</a:t>
            </a:r>
          </a:p>
          <a:p>
            <a:pPr marL="342900" indent="-342900">
              <a:lnSpc>
                <a:spcPct val="95000"/>
              </a:lnSpc>
              <a:buFont typeface="+mj-lt"/>
              <a:buAutoNum type="arabicPeriod"/>
            </a:pPr>
            <a:r>
              <a:rPr lang="ru-RU" sz="1600" dirty="0" err="1">
                <a:solidFill>
                  <a:schemeClr val="accent1">
                    <a:lumMod val="50000"/>
                  </a:schemeClr>
                </a:solidFill>
                <a:latin typeface="Arial" panose="020B0604020202020204" pitchFamily="34" charset="0"/>
                <a:cs typeface="Arial" panose="020B0604020202020204" pitchFamily="34" charset="0"/>
              </a:rPr>
              <a:t>Осцилляторная</a:t>
            </a:r>
            <a:r>
              <a:rPr lang="ru-RU" sz="1600" dirty="0">
                <a:solidFill>
                  <a:schemeClr val="accent1">
                    <a:lumMod val="50000"/>
                  </a:schemeClr>
                </a:solidFill>
                <a:latin typeface="Arial" panose="020B0604020202020204" pitchFamily="34" charset="0"/>
                <a:cs typeface="Arial" panose="020B0604020202020204" pitchFamily="34" charset="0"/>
              </a:rPr>
              <a:t> нейронная 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встречного распространения</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радиально-базисных функций (RBF-сеть)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обобщённой регрессии</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a:t>
            </a:r>
            <a:r>
              <a:rPr lang="ru-RU" sz="1600" dirty="0" err="1">
                <a:solidFill>
                  <a:schemeClr val="accent1">
                    <a:lumMod val="50000"/>
                  </a:schemeClr>
                </a:solidFill>
                <a:latin typeface="Arial" panose="020B0604020202020204" pitchFamily="34" charset="0"/>
                <a:cs typeface="Arial" panose="020B0604020202020204" pitchFamily="34" charset="0"/>
              </a:rPr>
              <a:t>Д.Смирнова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Вероятностная 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Вероятностная нейронная сеть Решетова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Сиамская нейронная 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Сети адаптивного резонанса</a:t>
            </a:r>
          </a:p>
          <a:p>
            <a:pPr marL="342900" indent="-342900">
              <a:lnSpc>
                <a:spcPct val="95000"/>
              </a:lnSpc>
              <a:buFont typeface="+mj-lt"/>
              <a:buAutoNum type="arabicPeriod"/>
            </a:pPr>
            <a:r>
              <a:rPr lang="ru-RU" sz="1600" dirty="0" err="1">
                <a:solidFill>
                  <a:schemeClr val="accent1">
                    <a:lumMod val="50000"/>
                  </a:schemeClr>
                </a:solidFill>
                <a:latin typeface="Arial" panose="020B0604020202020204" pitchFamily="34" charset="0"/>
                <a:cs typeface="Arial" panose="020B0604020202020204" pitchFamily="34" charset="0"/>
              </a:rPr>
              <a:t>Свёрточная</a:t>
            </a:r>
            <a:r>
              <a:rPr lang="ru-RU" sz="1600" dirty="0">
                <a:solidFill>
                  <a:schemeClr val="accent1">
                    <a:lumMod val="50000"/>
                  </a:schemeClr>
                </a:solidFill>
                <a:latin typeface="Arial" panose="020B0604020202020204" pitchFamily="34" charset="0"/>
                <a:cs typeface="Arial" panose="020B0604020202020204" pitchFamily="34" charset="0"/>
              </a:rPr>
              <a:t> нейронная 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Нечёткий многослойный перцептрон</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Импульсная нейронная сеть</a:t>
            </a:r>
          </a:p>
        </p:txBody>
      </p:sp>
      <p:sp>
        <p:nvSpPr>
          <p:cNvPr id="5" name="TextBox 4">
            <a:extLst>
              <a:ext uri="{FF2B5EF4-FFF2-40B4-BE49-F238E27FC236}">
                <a16:creationId xmlns:a16="http://schemas.microsoft.com/office/drawing/2014/main" id="{CB4D2CE5-17FB-EA9C-0FBC-CC019ABAD38F}"/>
              </a:ext>
            </a:extLst>
          </p:cNvPr>
          <p:cNvSpPr txBox="1"/>
          <p:nvPr/>
        </p:nvSpPr>
        <p:spPr>
          <a:xfrm>
            <a:off x="6324600" y="4221152"/>
            <a:ext cx="5848350" cy="2554545"/>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Типовые этапы решения задач нейронной сетью: </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Сбор данных для обучения</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Подготовка и нормализация данных</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Выбор топологии сети</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Экспериментальный подбор характеристик сети</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Экспериментальный подбор параметров обучения</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Собственно обучение</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Проверка адекватности обучения</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Корректировка параметров, окончательное обучение</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Вербализация сети с целью дальнейшего использования</a:t>
            </a:r>
          </a:p>
        </p:txBody>
      </p:sp>
    </p:spTree>
    <p:extLst>
      <p:ext uri="{BB962C8B-B14F-4D97-AF65-F5344CB8AC3E}">
        <p14:creationId xmlns:p14="http://schemas.microsoft.com/office/powerpoint/2010/main" val="3438233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2" name="TextBox 1">
            <a:extLst>
              <a:ext uri="{FF2B5EF4-FFF2-40B4-BE49-F238E27FC236}">
                <a16:creationId xmlns:a16="http://schemas.microsoft.com/office/drawing/2014/main" id="{A2A3C4CA-5F60-8579-2E1B-A9EAE162B988}"/>
              </a:ext>
            </a:extLst>
          </p:cNvPr>
          <p:cNvSpPr txBox="1"/>
          <p:nvPr/>
        </p:nvSpPr>
        <p:spPr>
          <a:xfrm>
            <a:off x="1164798" y="677862"/>
            <a:ext cx="6064677" cy="3616375"/>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Нейронная сеть (искусственная нейронная сеть)</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Алгоритм научения нейросеть различать информацию:</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Построить нейросеть – запрограммировать искусственные нейроны воспринимать входные данные и создавать связи.</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Передать нейросети очищенную выборку – базу данных, однозначно отмеченных соответствующими маркерами.  Так нейросеть поймет, по каким критериям отличать информацию, то есть научится это делать.</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Протестировать нейросеть – передать ей новую очищенную выборку, но не сообщать, какая информация верная или ложная. Это поможет понять, как часто нейросеть ошибается, приемлем ли такой уровень ошибок.</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После обучения и тестов используется нейросеть для обработки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p>
        </p:txBody>
      </p:sp>
      <p:pic>
        <p:nvPicPr>
          <p:cNvPr id="5" name="Рисунок 4">
            <a:extLst>
              <a:ext uri="{FF2B5EF4-FFF2-40B4-BE49-F238E27FC236}">
                <a16:creationId xmlns:a16="http://schemas.microsoft.com/office/drawing/2014/main" id="{E007C73B-241C-AF90-C2D1-A978BB715628}"/>
              </a:ext>
            </a:extLst>
          </p:cNvPr>
          <p:cNvPicPr>
            <a:picLocks noChangeAspect="1"/>
          </p:cNvPicPr>
          <p:nvPr/>
        </p:nvPicPr>
        <p:blipFill>
          <a:blip r:embed="rId2"/>
          <a:stretch>
            <a:fillRect/>
          </a:stretch>
        </p:blipFill>
        <p:spPr>
          <a:xfrm>
            <a:off x="1390650" y="4321115"/>
            <a:ext cx="10401300" cy="2457450"/>
          </a:xfrm>
          <a:prstGeom prst="rect">
            <a:avLst/>
          </a:prstGeom>
        </p:spPr>
      </p:pic>
      <p:sp>
        <p:nvSpPr>
          <p:cNvPr id="6" name="TextBox 5">
            <a:extLst>
              <a:ext uri="{FF2B5EF4-FFF2-40B4-BE49-F238E27FC236}">
                <a16:creationId xmlns:a16="http://schemas.microsoft.com/office/drawing/2014/main" id="{A2687264-28B4-DD63-5C58-15618EF21D5D}"/>
              </a:ext>
            </a:extLst>
          </p:cNvPr>
          <p:cNvSpPr txBox="1"/>
          <p:nvPr/>
        </p:nvSpPr>
        <p:spPr>
          <a:xfrm>
            <a:off x="7229475" y="989806"/>
            <a:ext cx="4962525" cy="2554545"/>
          </a:xfrm>
          <a:prstGeom prst="rect">
            <a:avLst/>
          </a:prstGeom>
          <a:noFill/>
        </p:spPr>
        <p:txBody>
          <a:bodyPr wrap="square">
            <a:spAutoFit/>
          </a:bodyPr>
          <a:lstStyle/>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 Нейросети:</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Если нужно сортировать данные, классифицировать их и на основе входной информации принимать какие-то решения.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Для задач, с которыми справляется человек: </a:t>
            </a:r>
          </a:p>
          <a:p>
            <a:pPr marL="285750" indent="-285750">
              <a:buFont typeface="Wingdings" panose="05000000000000000000" pitchFamily="2" charset="2"/>
              <a:buChar char="Ø"/>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распознать лицо, отсортировать фотографии, определить мошенническую банковскую операцию по ряду признаков и др.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Заменяет десятки людей</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Позволяет быстрее принимать решения.</a:t>
            </a:r>
          </a:p>
        </p:txBody>
      </p:sp>
    </p:spTree>
    <p:extLst>
      <p:ext uri="{BB962C8B-B14F-4D97-AF65-F5344CB8AC3E}">
        <p14:creationId xmlns:p14="http://schemas.microsoft.com/office/powerpoint/2010/main" val="2047378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279098" y="748753"/>
            <a:ext cx="6398052" cy="581697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Предиктивная аналитика </a:t>
            </a:r>
            <a:r>
              <a:rPr lang="ru-RU" sz="1600" dirty="0">
                <a:solidFill>
                  <a:schemeClr val="accent1">
                    <a:lumMod val="50000"/>
                  </a:schemeClr>
                </a:solidFill>
                <a:latin typeface="Arial" panose="020B0604020202020204" pitchFamily="34" charset="0"/>
                <a:cs typeface="Arial" panose="020B0604020202020204" pitchFamily="34" charset="0"/>
              </a:rPr>
              <a:t>и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(от англ. «</a:t>
            </a:r>
            <a:r>
              <a:rPr lang="ru-RU" sz="1600" dirty="0" err="1">
                <a:solidFill>
                  <a:schemeClr val="accent1">
                    <a:lumMod val="50000"/>
                  </a:schemeClr>
                </a:solidFill>
                <a:latin typeface="Arial" panose="020B0604020202020204" pitchFamily="34" charset="0"/>
                <a:cs typeface="Arial" panose="020B0604020202020204" pitchFamily="34" charset="0"/>
              </a:rPr>
              <a:t>predict</a:t>
            </a:r>
            <a:r>
              <a:rPr lang="ru-RU" sz="1600" dirty="0">
                <a:solidFill>
                  <a:schemeClr val="accent1">
                    <a:lumMod val="50000"/>
                  </a:schemeClr>
                </a:solidFill>
                <a:latin typeface="Arial" panose="020B0604020202020204" pitchFamily="34" charset="0"/>
                <a:cs typeface="Arial" panose="020B0604020202020204" pitchFamily="34" charset="0"/>
              </a:rPr>
              <a:t>» – «предсказывать, прогнозировать»)</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набор технологий бизнес-аналитики (BI), которые выявляют взаимосвязи и закономерности в больших объемах данных, которые могут быть использованы для прогнозирования поведения и событий.</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включает в себя различные статистические методы: интеллектуальный анализ данных, прогнозное моделирование и машинное обучение, которые анализируют текущие и исторические факты для прогнозирования будущих или неизвестных событий</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обеспечивает прогностическую оценку (вероятность) для каждого человека (клиента, сотрудника, пациента, артикула продукта, транспортного средства, компонента, машины или другой организационной единицы), чтобы определять, информировать или влиять на организационные процессы, относящиеся к большому количеству людей.</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 применяется в маркетинге, оценке кредитных рисков, выявлении мошенничества, производстве, здравоохранении и государственных операциях, включая правоохранительные органы, но первые потребители – трейдеры, чтобы предсказывать колебания курсов на бирже. </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pic>
        <p:nvPicPr>
          <p:cNvPr id="2" name="Рисунок 1">
            <a:extLst>
              <a:ext uri="{FF2B5EF4-FFF2-40B4-BE49-F238E27FC236}">
                <a16:creationId xmlns:a16="http://schemas.microsoft.com/office/drawing/2014/main" id="{0BC8043F-FB25-E17B-4EAB-0B6232BD75FA}"/>
              </a:ext>
            </a:extLst>
          </p:cNvPr>
          <p:cNvPicPr>
            <a:picLocks noChangeAspect="1"/>
          </p:cNvPicPr>
          <p:nvPr/>
        </p:nvPicPr>
        <p:blipFill>
          <a:blip r:embed="rId2"/>
          <a:stretch>
            <a:fillRect/>
          </a:stretch>
        </p:blipFill>
        <p:spPr>
          <a:xfrm>
            <a:off x="8067675" y="748753"/>
            <a:ext cx="3999355" cy="2676132"/>
          </a:xfrm>
          <a:prstGeom prst="rect">
            <a:avLst/>
          </a:prstGeom>
        </p:spPr>
      </p:pic>
      <p:pic>
        <p:nvPicPr>
          <p:cNvPr id="5" name="Рисунок 4">
            <a:extLst>
              <a:ext uri="{FF2B5EF4-FFF2-40B4-BE49-F238E27FC236}">
                <a16:creationId xmlns:a16="http://schemas.microsoft.com/office/drawing/2014/main" id="{73FA5919-14EF-D2B9-979C-A780EFD3E55B}"/>
              </a:ext>
            </a:extLst>
          </p:cNvPr>
          <p:cNvPicPr>
            <a:picLocks noChangeAspect="1"/>
          </p:cNvPicPr>
          <p:nvPr/>
        </p:nvPicPr>
        <p:blipFill>
          <a:blip r:embed="rId3"/>
          <a:stretch>
            <a:fillRect/>
          </a:stretch>
        </p:blipFill>
        <p:spPr>
          <a:xfrm>
            <a:off x="8162925" y="3495777"/>
            <a:ext cx="3904105" cy="3281954"/>
          </a:xfrm>
          <a:prstGeom prst="rect">
            <a:avLst/>
          </a:prstGeom>
        </p:spPr>
      </p:pic>
    </p:spTree>
    <p:extLst>
      <p:ext uri="{BB962C8B-B14F-4D97-AF65-F5344CB8AC3E}">
        <p14:creationId xmlns:p14="http://schemas.microsoft.com/office/powerpoint/2010/main" val="4210398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A1F0A0BC-F556-2400-6684-99C6528BD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2315" y="1121113"/>
            <a:ext cx="3959685" cy="1910754"/>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pic>
        <p:nvPicPr>
          <p:cNvPr id="6" name="Picture 2">
            <a:extLst>
              <a:ext uri="{FF2B5EF4-FFF2-40B4-BE49-F238E27FC236}">
                <a16:creationId xmlns:a16="http://schemas.microsoft.com/office/drawing/2014/main" id="{AFE7ED9C-07EC-C0A3-BCB7-375D0EDCA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417" y="2801937"/>
            <a:ext cx="9194497" cy="393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9600DDF-FD34-C0B7-60CA-F18F4E0FE29E}"/>
              </a:ext>
            </a:extLst>
          </p:cNvPr>
          <p:cNvSpPr txBox="1"/>
          <p:nvPr/>
        </p:nvSpPr>
        <p:spPr>
          <a:xfrm>
            <a:off x="1209675" y="590193"/>
            <a:ext cx="9391650" cy="2308324"/>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Предиктивная аналитика </a:t>
            </a:r>
          </a:p>
          <a:p>
            <a:r>
              <a:rPr lang="ru-RU" sz="1600" b="1" dirty="0">
                <a:solidFill>
                  <a:schemeClr val="accent1">
                    <a:lumMod val="50000"/>
                  </a:schemeClr>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это форма углубленной аналитики, которая изучает данные или контент и отвечает на вопрос </a:t>
            </a:r>
            <a:r>
              <a:rPr lang="ru-RU" sz="1600" i="1" dirty="0">
                <a:solidFill>
                  <a:srgbClr val="FF0000"/>
                </a:solidFill>
                <a:latin typeface="Arial" panose="020B0604020202020204" pitchFamily="34" charset="0"/>
                <a:cs typeface="Arial" panose="020B0604020202020204" pitchFamily="34" charset="0"/>
              </a:rPr>
              <a:t>«Что произойдет?» </a:t>
            </a:r>
            <a:r>
              <a:rPr lang="ru-RU" sz="1600" dirty="0">
                <a:solidFill>
                  <a:schemeClr val="accent1">
                    <a:lumMod val="50000"/>
                  </a:schemeClr>
                </a:solidFill>
                <a:latin typeface="Arial" panose="020B0604020202020204" pitchFamily="34" charset="0"/>
                <a:cs typeface="Arial" panose="020B0604020202020204" pitchFamily="34" charset="0"/>
              </a:rPr>
              <a:t>или, точнее, </a:t>
            </a:r>
            <a:r>
              <a:rPr lang="ru-RU" sz="1600" i="1" dirty="0">
                <a:solidFill>
                  <a:srgbClr val="FF0000"/>
                </a:solidFill>
                <a:latin typeface="Arial" panose="020B0604020202020204" pitchFamily="34" charset="0"/>
                <a:cs typeface="Arial" panose="020B0604020202020204" pitchFamily="34" charset="0"/>
              </a:rPr>
              <a:t>«Что может произойти?». </a:t>
            </a:r>
          </a:p>
          <a:p>
            <a:r>
              <a:rPr lang="ru-RU" sz="1600" dirty="0">
                <a:solidFill>
                  <a:schemeClr val="accent1">
                    <a:lumMod val="50000"/>
                  </a:schemeClr>
                </a:solidFill>
                <a:latin typeface="Arial" panose="020B0604020202020204" pitchFamily="34" charset="0"/>
                <a:cs typeface="Arial" panose="020B0604020202020204" pitchFamily="34" charset="0"/>
              </a:rPr>
              <a:t>В ней используются такие методы, как: </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регрессионный анализ</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прогнозирование</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многомерная статистика</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сопоставление с моделью</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предиктивное моделирование </a:t>
            </a:r>
          </a:p>
          <a:p>
            <a:r>
              <a:rPr lang="ru-RU" sz="1600" dirty="0">
                <a:solidFill>
                  <a:schemeClr val="accent1">
                    <a:lumMod val="50000"/>
                  </a:schemeClr>
                </a:solidFill>
                <a:latin typeface="Arial" panose="020B0604020202020204" pitchFamily="34" charset="0"/>
                <a:cs typeface="Arial" panose="020B0604020202020204" pitchFamily="34" charset="0"/>
              </a:rPr>
              <a:t>					       и прогнозирование.</a:t>
            </a:r>
          </a:p>
        </p:txBody>
      </p:sp>
    </p:spTree>
    <p:extLst>
      <p:ext uri="{BB962C8B-B14F-4D97-AF65-F5344CB8AC3E}">
        <p14:creationId xmlns:p14="http://schemas.microsoft.com/office/powerpoint/2010/main" val="1477347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pic>
        <p:nvPicPr>
          <p:cNvPr id="7" name="Picture 2">
            <a:extLst>
              <a:ext uri="{FF2B5EF4-FFF2-40B4-BE49-F238E27FC236}">
                <a16:creationId xmlns:a16="http://schemas.microsoft.com/office/drawing/2014/main" id="{277E6256-3B57-A3C9-0BAF-26DE639D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2456402"/>
            <a:ext cx="9248775" cy="44015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9600DDF-FD34-C0B7-60CA-F18F4E0FE29E}"/>
              </a:ext>
            </a:extLst>
          </p:cNvPr>
          <p:cNvSpPr txBox="1"/>
          <p:nvPr/>
        </p:nvSpPr>
        <p:spPr>
          <a:xfrm>
            <a:off x="1209675" y="771168"/>
            <a:ext cx="10868025" cy="2554545"/>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Прескриптивная аналитика </a:t>
            </a:r>
          </a:p>
          <a:p>
            <a:r>
              <a:rPr lang="ru-RU" sz="1600" dirty="0">
                <a:solidFill>
                  <a:schemeClr val="accent1">
                    <a:lumMod val="50000"/>
                  </a:schemeClr>
                </a:solidFill>
                <a:latin typeface="Arial" panose="020B0604020202020204" pitchFamily="34" charset="0"/>
                <a:cs typeface="Arial" panose="020B0604020202020204" pitchFamily="34" charset="0"/>
              </a:rPr>
              <a:t>– это форма углубленной аналитики, которая изучает данные или контент и отвечает на вопрос</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i="1" dirty="0">
                <a:solidFill>
                  <a:srgbClr val="0000FF"/>
                </a:solidFill>
                <a:latin typeface="Arial" panose="020B0604020202020204" pitchFamily="34" charset="0"/>
                <a:cs typeface="Arial" panose="020B0604020202020204" pitchFamily="34" charset="0"/>
              </a:rPr>
              <a:t>«Что следует сделать?» </a:t>
            </a:r>
            <a:r>
              <a:rPr lang="ru-RU" sz="1600" dirty="0">
                <a:solidFill>
                  <a:schemeClr val="accent1">
                    <a:lumMod val="50000"/>
                  </a:schemeClr>
                </a:solidFill>
                <a:latin typeface="Arial" panose="020B0604020202020204" pitchFamily="34" charset="0"/>
                <a:cs typeface="Arial" panose="020B0604020202020204" pitchFamily="34" charset="0"/>
              </a:rPr>
              <a:t>или </a:t>
            </a:r>
            <a:r>
              <a:rPr lang="ru-RU" sz="1600" i="1" dirty="0">
                <a:solidFill>
                  <a:srgbClr val="0000FF"/>
                </a:solidFill>
                <a:latin typeface="Arial" panose="020B0604020202020204" pitchFamily="34" charset="0"/>
                <a:cs typeface="Arial" panose="020B0604020202020204" pitchFamily="34" charset="0"/>
              </a:rPr>
              <a:t>«Что мы можем сделать, чтобы добиться ______?». </a:t>
            </a:r>
          </a:p>
          <a:p>
            <a:r>
              <a:rPr lang="ru-RU" sz="1600" dirty="0">
                <a:solidFill>
                  <a:schemeClr val="accent1">
                    <a:lumMod val="50000"/>
                  </a:schemeClr>
                </a:solidFill>
                <a:latin typeface="Arial" panose="020B0604020202020204" pitchFamily="34" charset="0"/>
                <a:cs typeface="Arial" panose="020B0604020202020204" pitchFamily="34" charset="0"/>
              </a:rPr>
              <a:t>		В ней используются такие методы, как: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анализ графов</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моделирование</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обработка сложных событий</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нейронные сети</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механизмы рекомендаций</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эвристика</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машинное обучение.</a:t>
            </a:r>
          </a:p>
        </p:txBody>
      </p:sp>
    </p:spTree>
    <p:extLst>
      <p:ext uri="{BB962C8B-B14F-4D97-AF65-F5344CB8AC3E}">
        <p14:creationId xmlns:p14="http://schemas.microsoft.com/office/powerpoint/2010/main" val="3743124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202898" y="544511"/>
            <a:ext cx="6760002" cy="4909036"/>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Предиктивная аналитика </a:t>
            </a:r>
            <a:r>
              <a:rPr lang="ru-RU" sz="1600" dirty="0">
                <a:solidFill>
                  <a:schemeClr val="accent1">
                    <a:lumMod val="50000"/>
                  </a:schemeClr>
                </a:solidFill>
                <a:latin typeface="Arial" panose="020B0604020202020204" pitchFamily="34" charset="0"/>
                <a:cs typeface="Arial" panose="020B0604020202020204" pitchFamily="34" charset="0"/>
              </a:rPr>
              <a:t>и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endParaRPr lang="ru-RU" sz="1600" dirty="0">
              <a:solidFill>
                <a:schemeClr val="accent1">
                  <a:lumMod val="50000"/>
                </a:schemeClr>
              </a:solidFill>
              <a:latin typeface="Arial" panose="020B0604020202020204" pitchFamily="34" charset="0"/>
              <a:cs typeface="Arial" panose="020B0604020202020204" pitchFamily="34" charset="0"/>
            </a:endParaRP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 </a:t>
            </a:r>
            <a:r>
              <a:rPr lang="ru-RU" sz="1600" dirty="0">
                <a:solidFill>
                  <a:schemeClr val="accent1">
                    <a:lumMod val="50000"/>
                  </a:schemeClr>
                </a:solidFill>
                <a:latin typeface="Arial" panose="020B0604020202020204" pitchFamily="34" charset="0"/>
                <a:cs typeface="Arial" panose="020B0604020202020204" pitchFamily="34" charset="0"/>
              </a:rPr>
              <a:t>– часто нужно не просто анализировать </a:t>
            </a:r>
          </a:p>
          <a:p>
            <a:r>
              <a:rPr lang="ru-RU" sz="1600" dirty="0">
                <a:solidFill>
                  <a:schemeClr val="accent1">
                    <a:lumMod val="50000"/>
                  </a:schemeClr>
                </a:solidFill>
                <a:latin typeface="Arial" panose="020B0604020202020204" pitchFamily="34" charset="0"/>
                <a:cs typeface="Arial" panose="020B0604020202020204" pitchFamily="34" charset="0"/>
              </a:rPr>
              <a:t>и классифицировать старые данные, </a:t>
            </a:r>
          </a:p>
          <a:p>
            <a:r>
              <a:rPr lang="ru-RU" sz="1600" dirty="0">
                <a:solidFill>
                  <a:schemeClr val="accent1">
                    <a:lumMod val="50000"/>
                  </a:schemeClr>
                </a:solidFill>
                <a:latin typeface="Arial" panose="020B0604020202020204" pitchFamily="34" charset="0"/>
                <a:cs typeface="Arial" panose="020B0604020202020204" pitchFamily="34" charset="0"/>
              </a:rPr>
              <a:t>а делать на их основе прогнозы о будущем.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a:t>
            </a:r>
            <a:r>
              <a:rPr lang="ru-RU" sz="1600" dirty="0">
                <a:solidFill>
                  <a:schemeClr val="accent1">
                    <a:lumMod val="50000"/>
                  </a:schemeClr>
                </a:solidFill>
                <a:latin typeface="Arial" panose="020B0604020202020204" pitchFamily="34" charset="0"/>
                <a:cs typeface="Arial" panose="020B0604020202020204" pitchFamily="34" charset="0"/>
              </a:rPr>
              <a:t>, т.е. задача предиктивной аналитики </a:t>
            </a:r>
          </a:p>
          <a:p>
            <a:r>
              <a:rPr lang="ru-RU" sz="1600" dirty="0">
                <a:solidFill>
                  <a:schemeClr val="accent1">
                    <a:lumMod val="50000"/>
                  </a:schemeClr>
                </a:solidFill>
                <a:latin typeface="Arial" panose="020B0604020202020204" pitchFamily="34" charset="0"/>
                <a:cs typeface="Arial" panose="020B0604020202020204" pitchFamily="34" charset="0"/>
              </a:rPr>
              <a:t>– выделить несколько параметров, которые влияют на данные. </a:t>
            </a:r>
          </a:p>
          <a:p>
            <a:r>
              <a:rPr lang="ru-RU" sz="1600" dirty="0">
                <a:solidFill>
                  <a:schemeClr val="accent1">
                    <a:lumMod val="50000"/>
                  </a:schemeClr>
                </a:solidFill>
                <a:latin typeface="Arial" panose="020B0604020202020204" pitchFamily="34" charset="0"/>
                <a:cs typeface="Arial" panose="020B0604020202020204" pitchFamily="34" charset="0"/>
              </a:rPr>
              <a:t>С помощью математических функций или нейросетей строится модель, которая сможет определять вероятность наступления события и предупреждать об этом заранее.</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 – </a:t>
            </a:r>
            <a:r>
              <a:rPr lang="ru-RU" sz="1600" dirty="0">
                <a:solidFill>
                  <a:schemeClr val="accent1">
                    <a:lumMod val="50000"/>
                  </a:schemeClr>
                </a:solidFill>
                <a:latin typeface="Arial" panose="020B0604020202020204" pitchFamily="34" charset="0"/>
                <a:cs typeface="Arial" panose="020B0604020202020204" pitchFamily="34" charset="0"/>
              </a:rPr>
              <a:t>везде, где требуется строить прогнозы. </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На производстве внедряют платформы индустриального </a:t>
            </a:r>
            <a:r>
              <a:rPr lang="ru-RU" sz="1600" u="sng" dirty="0">
                <a:solidFill>
                  <a:schemeClr val="accent1">
                    <a:lumMod val="50000"/>
                  </a:schemeClr>
                </a:solidFill>
                <a:latin typeface="Arial" panose="020B0604020202020204" pitchFamily="34" charset="0"/>
                <a:cs typeface="Arial" panose="020B0604020202020204" pitchFamily="34" charset="0"/>
              </a:rPr>
              <a:t>интернета вещей</a:t>
            </a:r>
            <a:r>
              <a:rPr lang="ru-RU" sz="1600" dirty="0">
                <a:solidFill>
                  <a:schemeClr val="accent1">
                    <a:lumMod val="50000"/>
                  </a:schemeClr>
                </a:solidFill>
                <a:latin typeface="Arial" panose="020B0604020202020204" pitchFamily="34" charset="0"/>
                <a:cs typeface="Arial" panose="020B0604020202020204" pitchFamily="34" charset="0"/>
              </a:rPr>
              <a:t>: датчики собирают массивы данных о работе оборудования, а потом системы аналитики, в т.ч. на основе машинного обучения, обрабатывают их и предсказывают поломки и сроки технического обслуживания.</a:t>
            </a:r>
          </a:p>
          <a:p>
            <a:pPr>
              <a:spcBef>
                <a:spcPts val="600"/>
              </a:spcBef>
            </a:pPr>
            <a:r>
              <a:rPr lang="ru-RU" sz="1600" b="1" dirty="0" err="1">
                <a:solidFill>
                  <a:srgbClr val="0000FF"/>
                </a:solidFill>
                <a:latin typeface="Arial" panose="020B0604020202020204" pitchFamily="34" charset="0"/>
                <a:cs typeface="Arial" panose="020B0604020202020204" pitchFamily="34" charset="0"/>
              </a:rPr>
              <a:t>IoT</a:t>
            </a:r>
            <a:r>
              <a:rPr lang="ru-RU" sz="1600" b="1" dirty="0">
                <a:solidFill>
                  <a:srgbClr val="0000FF"/>
                </a:solidFill>
                <a:latin typeface="Arial" panose="020B0604020202020204" pitchFamily="34" charset="0"/>
                <a:cs typeface="Arial" panose="020B0604020202020204" pitchFamily="34" charset="0"/>
              </a:rPr>
              <a:t>-платформы </a:t>
            </a:r>
            <a:r>
              <a:rPr lang="ru-RU" sz="1600" dirty="0">
                <a:solidFill>
                  <a:schemeClr val="accent1">
                    <a:lumMod val="50000"/>
                  </a:schemeClr>
                </a:solidFill>
                <a:latin typeface="Arial" panose="020B0604020202020204" pitchFamily="34" charset="0"/>
                <a:cs typeface="Arial" panose="020B0604020202020204" pitchFamily="34" charset="0"/>
              </a:rPr>
              <a:t>объединяют «вещи» и «интернет», </a:t>
            </a:r>
          </a:p>
          <a:p>
            <a:r>
              <a:rPr lang="ru-RU" sz="1600" dirty="0">
                <a:solidFill>
                  <a:schemeClr val="accent1">
                    <a:lumMod val="50000"/>
                  </a:schemeClr>
                </a:solidFill>
                <a:latin typeface="Arial" panose="020B0604020202020204" pitchFamily="34" charset="0"/>
                <a:cs typeface="Arial" panose="020B0604020202020204" pitchFamily="34" charset="0"/>
              </a:rPr>
              <a:t>– это ключевой инструмент разработки </a:t>
            </a:r>
            <a:r>
              <a:rPr lang="ru-RU" sz="1600" dirty="0" err="1">
                <a:solidFill>
                  <a:schemeClr val="accent1">
                    <a:lumMod val="50000"/>
                  </a:schemeClr>
                </a:solidFill>
                <a:latin typeface="Arial" panose="020B0604020202020204" pitchFamily="34" charset="0"/>
                <a:cs typeface="Arial" panose="020B0604020202020204" pitchFamily="34" charset="0"/>
              </a:rPr>
              <a:t>IoT</a:t>
            </a:r>
            <a:r>
              <a:rPr lang="ru-RU" sz="1600" dirty="0">
                <a:solidFill>
                  <a:schemeClr val="accent1">
                    <a:lumMod val="50000"/>
                  </a:schemeClr>
                </a:solidFill>
                <a:latin typeface="Arial" panose="020B0604020202020204" pitchFamily="34" charset="0"/>
                <a:cs typeface="Arial" panose="020B0604020202020204" pitchFamily="34" charset="0"/>
              </a:rPr>
              <a:t>-приложений и сервисов, объединяющий физические объекты и сеть.</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pic>
        <p:nvPicPr>
          <p:cNvPr id="14338" name="Picture 2">
            <a:extLst>
              <a:ext uri="{FF2B5EF4-FFF2-40B4-BE49-F238E27FC236}">
                <a16:creationId xmlns:a16="http://schemas.microsoft.com/office/drawing/2014/main" id="{57929413-02A9-2244-AAE7-2E6E09710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416" y="4352925"/>
            <a:ext cx="4233333"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75842616-5788-E2C4-6EC2-82C3E579C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416" y="611186"/>
            <a:ext cx="4233334" cy="36379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8A473F-DD90-990A-65FF-47C8120E549C}"/>
              </a:ext>
            </a:extLst>
          </p:cNvPr>
          <p:cNvSpPr txBox="1"/>
          <p:nvPr/>
        </p:nvSpPr>
        <p:spPr>
          <a:xfrm>
            <a:off x="1202898" y="5410736"/>
            <a:ext cx="6131352" cy="1323439"/>
          </a:xfrm>
          <a:prstGeom prst="rect">
            <a:avLst/>
          </a:prstGeom>
          <a:noFill/>
        </p:spPr>
        <p:txBody>
          <a:bodyPr wrap="square">
            <a:spAutoFit/>
          </a:bodyPr>
          <a:lstStyle/>
          <a:p>
            <a:r>
              <a:rPr lang="ru-RU" sz="1600" b="1" dirty="0" err="1">
                <a:solidFill>
                  <a:schemeClr val="accent1">
                    <a:lumMod val="50000"/>
                  </a:schemeClr>
                </a:solidFill>
                <a:latin typeface="Arial" panose="020B0604020202020204" pitchFamily="34" charset="0"/>
                <a:cs typeface="Arial" panose="020B0604020202020204" pitchFamily="34" charset="0"/>
              </a:rPr>
              <a:t>IoT</a:t>
            </a:r>
            <a:r>
              <a:rPr lang="ru-RU" sz="1600" b="1" dirty="0">
                <a:solidFill>
                  <a:schemeClr val="accent1">
                    <a:lumMod val="50000"/>
                  </a:schemeClr>
                </a:solidFill>
                <a:latin typeface="Arial" panose="020B0604020202020204" pitchFamily="34" charset="0"/>
                <a:cs typeface="Arial" panose="020B0604020202020204" pitchFamily="34" charset="0"/>
              </a:rPr>
              <a:t> представляет собой 4-х </a:t>
            </a:r>
            <a:r>
              <a:rPr lang="ru-RU" sz="1600" b="1" dirty="0" err="1">
                <a:solidFill>
                  <a:schemeClr val="accent1">
                    <a:lumMod val="50000"/>
                  </a:schemeClr>
                </a:solidFill>
                <a:latin typeface="Arial" panose="020B0604020202020204" pitchFamily="34" charset="0"/>
                <a:cs typeface="Arial" panose="020B0604020202020204" pitchFamily="34" charset="0"/>
              </a:rPr>
              <a:t>звенную</a:t>
            </a:r>
            <a:r>
              <a:rPr lang="ru-RU" sz="1600" b="1" dirty="0">
                <a:solidFill>
                  <a:schemeClr val="accent1">
                    <a:lumMod val="50000"/>
                  </a:schemeClr>
                </a:solidFill>
                <a:latin typeface="Arial" panose="020B0604020202020204" pitchFamily="34" charset="0"/>
                <a:cs typeface="Arial" panose="020B0604020202020204" pitchFamily="34" charset="0"/>
              </a:rPr>
              <a:t> систему: </a:t>
            </a:r>
          </a:p>
          <a:p>
            <a:r>
              <a:rPr lang="ru-RU" sz="1600" b="1" dirty="0">
                <a:solidFill>
                  <a:schemeClr val="accent1">
                    <a:lumMod val="50000"/>
                  </a:schemeClr>
                </a:solidFill>
                <a:latin typeface="Arial" panose="020B0604020202020204" pitchFamily="34" charset="0"/>
                <a:cs typeface="Arial" panose="020B0604020202020204" pitchFamily="34" charset="0"/>
              </a:rPr>
              <a:t>1. </a:t>
            </a:r>
            <a:r>
              <a:rPr lang="ru-RU" sz="1600" dirty="0">
                <a:solidFill>
                  <a:schemeClr val="accent1">
                    <a:lumMod val="50000"/>
                  </a:schemeClr>
                </a:solidFill>
                <a:latin typeface="Arial" panose="020B0604020202020204" pitchFamily="34" charset="0"/>
                <a:cs typeface="Arial" panose="020B0604020202020204" pitchFamily="34" charset="0"/>
              </a:rPr>
              <a:t>Подключаемые устройства (сенсоры, датчики, терминалы).</a:t>
            </a:r>
          </a:p>
          <a:p>
            <a:r>
              <a:rPr lang="ru-RU" sz="1600" b="1" dirty="0">
                <a:solidFill>
                  <a:schemeClr val="accent1">
                    <a:lumMod val="50000"/>
                  </a:schemeClr>
                </a:solidFill>
                <a:latin typeface="Arial" panose="020B0604020202020204" pitchFamily="34" charset="0"/>
                <a:cs typeface="Arial" panose="020B0604020202020204" pitchFamily="34" charset="0"/>
              </a:rPr>
              <a:t>2. </a:t>
            </a:r>
            <a:r>
              <a:rPr lang="ru-RU" sz="1600" dirty="0">
                <a:solidFill>
                  <a:schemeClr val="accent1">
                    <a:lumMod val="50000"/>
                  </a:schemeClr>
                </a:solidFill>
                <a:latin typeface="Arial" panose="020B0604020202020204" pitchFamily="34" charset="0"/>
                <a:cs typeface="Arial" panose="020B0604020202020204" pitchFamily="34" charset="0"/>
              </a:rPr>
              <a:t>Сети, по которым они взаимодействуют.</a:t>
            </a:r>
          </a:p>
          <a:p>
            <a:r>
              <a:rPr lang="ru-RU" sz="1600" b="1" dirty="0">
                <a:solidFill>
                  <a:schemeClr val="accent1">
                    <a:lumMod val="50000"/>
                  </a:schemeClr>
                </a:solidFill>
                <a:latin typeface="Arial" panose="020B0604020202020204" pitchFamily="34" charset="0"/>
                <a:cs typeface="Arial" panose="020B0604020202020204" pitchFamily="34" charset="0"/>
              </a:rPr>
              <a:t>3. </a:t>
            </a:r>
            <a:r>
              <a:rPr lang="ru-RU" sz="1600" dirty="0" err="1">
                <a:solidFill>
                  <a:schemeClr val="accent1">
                    <a:lumMod val="50000"/>
                  </a:schemeClr>
                </a:solidFill>
                <a:latin typeface="Arial" panose="020B0604020202020204" pitchFamily="34" charset="0"/>
                <a:cs typeface="Arial" panose="020B0604020202020204" pitchFamily="34" charset="0"/>
              </a:rPr>
              <a:t>IoT</a:t>
            </a:r>
            <a:r>
              <a:rPr lang="ru-RU" sz="1600" dirty="0">
                <a:solidFill>
                  <a:schemeClr val="accent1">
                    <a:lumMod val="50000"/>
                  </a:schemeClr>
                </a:solidFill>
                <a:latin typeface="Arial" panose="020B0604020202020204" pitchFamily="34" charset="0"/>
                <a:cs typeface="Arial" panose="020B0604020202020204" pitchFamily="34" charset="0"/>
              </a:rPr>
              <a:t>-платформы.</a:t>
            </a:r>
          </a:p>
          <a:p>
            <a:r>
              <a:rPr lang="ru-RU" sz="1600" b="1" dirty="0">
                <a:solidFill>
                  <a:schemeClr val="accent1">
                    <a:lumMod val="50000"/>
                  </a:schemeClr>
                </a:solidFill>
                <a:latin typeface="Arial" panose="020B0604020202020204" pitchFamily="34" charset="0"/>
                <a:cs typeface="Arial" panose="020B0604020202020204" pitchFamily="34" charset="0"/>
              </a:rPr>
              <a:t>4. </a:t>
            </a:r>
            <a:r>
              <a:rPr lang="ru-RU" sz="1600" dirty="0">
                <a:solidFill>
                  <a:schemeClr val="accent1">
                    <a:lumMod val="50000"/>
                  </a:schemeClr>
                </a:solidFill>
                <a:latin typeface="Arial" panose="020B0604020202020204" pitchFamily="34" charset="0"/>
                <a:cs typeface="Arial" panose="020B0604020202020204" pitchFamily="34" charset="0"/>
              </a:rPr>
              <a:t>Приложения для конечных пользователей. </a:t>
            </a:r>
          </a:p>
        </p:txBody>
      </p:sp>
    </p:spTree>
    <p:extLst>
      <p:ext uri="{BB962C8B-B14F-4D97-AF65-F5344CB8AC3E}">
        <p14:creationId xmlns:p14="http://schemas.microsoft.com/office/powerpoint/2010/main" val="2654255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A75A2A8B-0EE3-0AF9-BF68-B59037F8C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3059" y="933450"/>
            <a:ext cx="2767491" cy="1533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098122" y="677862"/>
            <a:ext cx="11151028" cy="6109365"/>
          </a:xfrm>
          <a:prstGeom prst="rect">
            <a:avLst/>
          </a:prstGeom>
          <a:noFill/>
        </p:spPr>
        <p:txBody>
          <a:bodyPr wrap="square">
            <a:spAutoFit/>
          </a:bodyPr>
          <a:lstStyle/>
          <a:p>
            <a:r>
              <a:rPr lang="ru-RU" sz="1600" b="1" dirty="0" err="1">
                <a:solidFill>
                  <a:srgbClr val="0000FF"/>
                </a:solidFill>
                <a:latin typeface="Arial" panose="020B0604020202020204" pitchFamily="34" charset="0"/>
                <a:cs typeface="Arial" panose="020B0604020202020204" pitchFamily="34" charset="0"/>
              </a:rPr>
              <a:t>IoT</a:t>
            </a:r>
            <a:r>
              <a:rPr lang="ru-RU" sz="1600" b="1" dirty="0">
                <a:solidFill>
                  <a:srgbClr val="0000FF"/>
                </a:solidFill>
                <a:latin typeface="Arial" panose="020B0604020202020204" pitchFamily="34" charset="0"/>
                <a:cs typeface="Arial" panose="020B0604020202020204" pitchFamily="34" charset="0"/>
              </a:rPr>
              <a:t>-платформа</a:t>
            </a:r>
            <a:r>
              <a:rPr lang="ru-RU" sz="1600" dirty="0">
                <a:solidFill>
                  <a:schemeClr val="accent1">
                    <a:lumMod val="50000"/>
                  </a:schemeClr>
                </a:solidFill>
                <a:latin typeface="Arial" panose="020B0604020202020204" pitchFamily="34" charset="0"/>
                <a:cs typeface="Arial" panose="020B0604020202020204" pitchFamily="34" charset="0"/>
              </a:rPr>
              <a:t> – это программное обеспечение системы интернета вещей для подключения конечных устройств (датчиков, сенсоров, контроллеров и т.д.) к облаку и удаленного доступа к ним.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Цель</a:t>
            </a:r>
            <a:r>
              <a:rPr lang="ru-RU" sz="1600" dirty="0">
                <a:solidFill>
                  <a:schemeClr val="accent1">
                    <a:lumMod val="50000"/>
                  </a:schemeClr>
                </a:solidFill>
                <a:latin typeface="Arial" panose="020B0604020202020204" pitchFamily="34" charset="0"/>
                <a:cs typeface="Arial" panose="020B0604020202020204" pitchFamily="34" charset="0"/>
              </a:rPr>
              <a:t> – обеспечение бесшовной интеграции различных аппаратных средств с помощью:</a:t>
            </a:r>
          </a:p>
          <a:p>
            <a:pPr marL="285750" indent="-285750">
              <a:buFont typeface="Wingdings" panose="05000000000000000000" pitchFamily="2" charset="2"/>
              <a:buChar char="ü"/>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специальных интерфейсов, протоколов связи, сетевых топологий</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средств хранения, обработки и интеллектуального анализа данных.</a:t>
            </a:r>
          </a:p>
          <a:p>
            <a:pPr>
              <a:spcBef>
                <a:spcPts val="600"/>
              </a:spcBef>
            </a:pPr>
            <a:r>
              <a:rPr lang="ru-RU" sz="1600" b="1" dirty="0">
                <a:solidFill>
                  <a:srgbClr val="0000FF"/>
                </a:solidFill>
                <a:latin typeface="Arial" panose="020B0604020202020204" pitchFamily="34" charset="0"/>
                <a:cs typeface="Arial" panose="020B0604020202020204" pitchFamily="34" charset="0"/>
              </a:rPr>
              <a:t>8 обязательных компонентов полноценной </a:t>
            </a:r>
            <a:r>
              <a:rPr lang="ru-RU" sz="1600" b="1" dirty="0" err="1">
                <a:solidFill>
                  <a:srgbClr val="0000FF"/>
                </a:solidFill>
                <a:latin typeface="Arial" panose="020B0604020202020204" pitchFamily="34" charset="0"/>
                <a:cs typeface="Arial" panose="020B0604020202020204" pitchFamily="34" charset="0"/>
              </a:rPr>
              <a:t>IoT</a:t>
            </a:r>
            <a:r>
              <a:rPr lang="ru-RU" sz="1600" b="1" dirty="0">
                <a:solidFill>
                  <a:srgbClr val="0000FF"/>
                </a:solidFill>
                <a:latin typeface="Arial" panose="020B0604020202020204" pitchFamily="34" charset="0"/>
                <a:cs typeface="Arial" panose="020B0604020202020204" pitchFamily="34" charset="0"/>
              </a:rPr>
              <a:t>-платформы:</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Связь и нормализация </a:t>
            </a:r>
            <a:r>
              <a:rPr lang="ru-RU" sz="1600" dirty="0">
                <a:solidFill>
                  <a:schemeClr val="accent1">
                    <a:lumMod val="50000"/>
                  </a:schemeClr>
                </a:solidFill>
                <a:latin typeface="Arial" panose="020B0604020202020204" pitchFamily="34" charset="0"/>
                <a:cs typeface="Arial" panose="020B0604020202020204" pitchFamily="34" charset="0"/>
              </a:rPr>
              <a:t>– сведение различных протоколов и форматов данных в один программный интерфейс, гарантирующий точную передачу информации и взаимодействие со всеми конечными устройствами.</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Управление устройствами </a:t>
            </a:r>
            <a:r>
              <a:rPr lang="ru-RU" sz="1600" dirty="0">
                <a:solidFill>
                  <a:schemeClr val="accent1">
                    <a:lumMod val="50000"/>
                  </a:schemeClr>
                </a:solidFill>
                <a:latin typeface="Arial" panose="020B0604020202020204" pitchFamily="34" charset="0"/>
                <a:cs typeface="Arial" panose="020B0604020202020204" pitchFamily="34" charset="0"/>
              </a:rPr>
              <a:t>– обеспечение корректной и бесперебойной работы конечных устройств, их конфигурирование и обновление программных приложений на них и пограничных шлюзах.</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База данных </a:t>
            </a:r>
            <a:r>
              <a:rPr lang="ru-RU" sz="1600" dirty="0">
                <a:solidFill>
                  <a:schemeClr val="accent1">
                    <a:lumMod val="50000"/>
                  </a:schemeClr>
                </a:solidFill>
                <a:latin typeface="Arial" panose="020B0604020202020204" pitchFamily="34" charset="0"/>
                <a:cs typeface="Arial" panose="020B0604020202020204" pitchFamily="34" charset="0"/>
              </a:rPr>
              <a:t>– обеспечение масштабируемого и надежного хранения информации.</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Обработка и управление действиями </a:t>
            </a:r>
            <a:r>
              <a:rPr lang="ru-RU" sz="1600" dirty="0">
                <a:solidFill>
                  <a:schemeClr val="accent1">
                    <a:lumMod val="50000"/>
                  </a:schemeClr>
                </a:solidFill>
                <a:latin typeface="Arial" panose="020B0604020202020204" pitchFamily="34" charset="0"/>
                <a:cs typeface="Arial" panose="020B0604020202020204" pitchFamily="34" charset="0"/>
              </a:rPr>
              <a:t>– мониторинг текущего и прогнозирование будущего состояния технологического оборудования на основании данных с конечных устройств, которые на нем установлены, выработка команд для изменения состояний оборудования и передача сигналов на исполнительное устройство</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Аналитика</a:t>
            </a:r>
            <a:r>
              <a:rPr lang="ru-RU" sz="1600" dirty="0">
                <a:solidFill>
                  <a:schemeClr val="accent1">
                    <a:lumMod val="50000"/>
                  </a:schemeClr>
                </a:solidFill>
                <a:latin typeface="Arial" panose="020B0604020202020204" pitchFamily="34" charset="0"/>
                <a:cs typeface="Arial" panose="020B0604020202020204" pitchFamily="34" charset="0"/>
              </a:rPr>
              <a:t> – интеграция и кластеризация данных, а также прогнозирование значений искомых параметров,        в т.ч. с использованием методов машинного обучения.</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Визуализация</a:t>
            </a:r>
            <a:r>
              <a:rPr lang="ru-RU" sz="1600" dirty="0">
                <a:solidFill>
                  <a:schemeClr val="accent1">
                    <a:lumMod val="50000"/>
                  </a:schemeClr>
                </a:solidFill>
                <a:latin typeface="Arial" panose="020B0604020202020204" pitchFamily="34" charset="0"/>
                <a:cs typeface="Arial" panose="020B0604020202020204" pitchFamily="34" charset="0"/>
              </a:rPr>
              <a:t> – наглядное представление собранной, обработанной и проанализированной информации в виде графиков, диаграмм, таблиц и других понятных представлений;</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err="1">
                <a:solidFill>
                  <a:schemeClr val="accent1">
                    <a:lumMod val="50000"/>
                  </a:schemeClr>
                </a:solidFill>
                <a:latin typeface="Arial" panose="020B0604020202020204" pitchFamily="34" charset="0"/>
                <a:cs typeface="Arial" panose="020B0604020202020204" pitchFamily="34" charset="0"/>
              </a:rPr>
              <a:t>Доп.инструменты</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средства, которые позволяют разработчикам ПО и </a:t>
            </a:r>
            <a:r>
              <a:rPr lang="ru-RU" sz="1600" dirty="0" err="1">
                <a:solidFill>
                  <a:schemeClr val="accent1">
                    <a:lumMod val="50000"/>
                  </a:schemeClr>
                </a:solidFill>
                <a:latin typeface="Arial" panose="020B0604020202020204" pitchFamily="34" charset="0"/>
                <a:cs typeface="Arial" panose="020B0604020202020204" pitchFamily="34" charset="0"/>
              </a:rPr>
              <a:t>DevOps</a:t>
            </a:r>
            <a:r>
              <a:rPr lang="ru-RU" sz="1600" dirty="0">
                <a:solidFill>
                  <a:schemeClr val="accent1">
                    <a:lumMod val="50000"/>
                  </a:schemeClr>
                </a:solidFill>
                <a:latin typeface="Arial" panose="020B0604020202020204" pitchFamily="34" charset="0"/>
                <a:cs typeface="Arial" panose="020B0604020202020204" pitchFamily="34" charset="0"/>
              </a:rPr>
              <a:t>-инженерам расширить функциональные возможности платформы Internet </a:t>
            </a:r>
            <a:r>
              <a:rPr lang="ru-RU" sz="1600" dirty="0" err="1">
                <a:solidFill>
                  <a:schemeClr val="accent1">
                    <a:lumMod val="50000"/>
                  </a:schemeClr>
                </a:solidFill>
                <a:latin typeface="Arial" panose="020B0604020202020204" pitchFamily="34" charset="0"/>
                <a:cs typeface="Arial" panose="020B0604020202020204" pitchFamily="34" charset="0"/>
              </a:rPr>
              <a:t>of</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Things</a:t>
            </a:r>
            <a:r>
              <a:rPr lang="ru-RU" sz="1600" dirty="0">
                <a:solidFill>
                  <a:schemeClr val="accent1">
                    <a:lumMod val="50000"/>
                  </a:schemeClr>
                </a:solidFill>
                <a:latin typeface="Arial" panose="020B0604020202020204" pitchFamily="34" charset="0"/>
                <a:cs typeface="Arial" panose="020B0604020202020204" pitchFamily="34" charset="0"/>
              </a:rPr>
              <a:t> с помощью граф. интерфейса и программирования.</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Внешние интерфейсы </a:t>
            </a:r>
            <a:r>
              <a:rPr lang="ru-RU" sz="1600" dirty="0">
                <a:solidFill>
                  <a:schemeClr val="accent1">
                    <a:lumMod val="50000"/>
                  </a:schemeClr>
                </a:solidFill>
                <a:latin typeface="Arial" panose="020B0604020202020204" pitchFamily="34" charset="0"/>
                <a:cs typeface="Arial" panose="020B0604020202020204" pitchFamily="34" charset="0"/>
              </a:rPr>
              <a:t>– API, SDK и шлюзы для интеграции с другими сервисами, системами и платформами. </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spTree>
    <p:extLst>
      <p:ext uri="{BB962C8B-B14F-4D97-AF65-F5344CB8AC3E}">
        <p14:creationId xmlns:p14="http://schemas.microsoft.com/office/powerpoint/2010/main" val="3666609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4A3F228-5199-3A85-DC91-1FE4B01E0E8D}"/>
              </a:ext>
            </a:extLst>
          </p:cNvPr>
          <p:cNvPicPr>
            <a:picLocks noChangeAspect="1"/>
          </p:cNvPicPr>
          <p:nvPr/>
        </p:nvPicPr>
        <p:blipFill>
          <a:blip r:embed="rId2"/>
          <a:stretch>
            <a:fillRect/>
          </a:stretch>
        </p:blipFill>
        <p:spPr>
          <a:xfrm>
            <a:off x="7252322" y="1769269"/>
            <a:ext cx="4939678" cy="3860006"/>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145749" y="639761"/>
            <a:ext cx="6721902" cy="6063198"/>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Имитационное моделирование</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r>
              <a:rPr lang="ru-RU" sz="1600" dirty="0">
                <a:solidFill>
                  <a:schemeClr val="accent1">
                    <a:lumMod val="50000"/>
                  </a:schemeClr>
                </a:solidFill>
                <a:latin typeface="Arial" panose="020B0604020202020204" pitchFamily="34" charset="0"/>
                <a:cs typeface="Arial" panose="020B0604020202020204" pitchFamily="34" charset="0"/>
              </a:rPr>
              <a:t>Если в реальной ситуации, в которой нужно посмотреть, как поведут себя одни показатели при изменении других нет возможности это проанализировать – строят имитационную модель.</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Собирают имеющиеся данные и на основе их строят модель объекта (производства, магазина и т.п.).</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Вносят в нее изменения – повышают и понижают значения и анализируют, как эти изменения влияют на другие показатели. Цель - выбрать удачные нововведения и внедрить их в объект.</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Предсказывается будущее не по реальным, 						а по гипотетическим данным.</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Имитационную модель можно построить и без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Но чем больше данных, тем точнее модель, 					так как она учитывает больше факторов.</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r>
              <a:rPr lang="ru-RU" sz="1600" dirty="0">
                <a:solidFill>
                  <a:schemeClr val="accent1">
                    <a:lumMod val="50000"/>
                  </a:schemeClr>
                </a:solidFill>
                <a:latin typeface="Arial" panose="020B0604020202020204" pitchFamily="34" charset="0"/>
                <a:cs typeface="Arial" panose="020B0604020202020204" pitchFamily="34" charset="0"/>
              </a:rPr>
              <a:t>Везде, где нужно проверять какие-нибудь гипотезы, но тестировать их на реальном мире (производстве, бизнесе) слишком дорого.</a:t>
            </a:r>
          </a:p>
          <a:p>
            <a:pPr>
              <a:spcBef>
                <a:spcPts val="600"/>
              </a:spcBef>
            </a:pPr>
            <a:r>
              <a:rPr lang="ru-RU" sz="1600" i="1" u="sng" dirty="0">
                <a:solidFill>
                  <a:schemeClr val="accent1">
                    <a:lumMod val="50000"/>
                  </a:schemeClr>
                </a:solidFill>
                <a:latin typeface="Arial" panose="020B0604020202020204" pitchFamily="34" charset="0"/>
                <a:cs typeface="Arial" panose="020B0604020202020204" pitchFamily="34" charset="0"/>
              </a:rPr>
              <a:t>Важно помнить:</a:t>
            </a:r>
          </a:p>
          <a:p>
            <a:r>
              <a:rPr lang="ru-RU" sz="1600" dirty="0">
                <a:solidFill>
                  <a:schemeClr val="accent1">
                    <a:lumMod val="50000"/>
                  </a:schemeClr>
                </a:solidFill>
                <a:latin typeface="Arial" panose="020B0604020202020204" pitchFamily="34" charset="0"/>
                <a:cs typeface="Arial" panose="020B0604020202020204" pitchFamily="34" charset="0"/>
              </a:rPr>
              <a:t>Даже в масштабной модели часто бывают учтены не все факторы. Поэтому моделирование может дать неверный результат, переносить модель в реальность нужно с учетом всех рисков.</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spTree>
    <p:extLst>
      <p:ext uri="{BB962C8B-B14F-4D97-AF65-F5344CB8AC3E}">
        <p14:creationId xmlns:p14="http://schemas.microsoft.com/office/powerpoint/2010/main" val="1339133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61720"/>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Виды моделей в </a:t>
            </a:r>
            <a:r>
              <a:rPr lang="ru-RU" sz="1600" b="1" dirty="0">
                <a:solidFill>
                  <a:srgbClr val="FF0000"/>
                </a:solidFill>
                <a:latin typeface="Arial" panose="020B0604020202020204" pitchFamily="34" charset="0"/>
                <a:cs typeface="Arial" panose="020B0604020202020204" pitchFamily="34" charset="0"/>
              </a:rPr>
              <a:t>имитационном моделировании</a:t>
            </a:r>
            <a:endParaRPr lang="ru-RU" sz="1600" dirty="0">
              <a:solidFill>
                <a:schemeClr val="accent1">
                  <a:lumMod val="50000"/>
                </a:schemeClr>
              </a:solidFill>
              <a:latin typeface="Arial" panose="020B0604020202020204" pitchFamily="34" charset="0"/>
              <a:cs typeface="Arial" panose="020B0604020202020204" pitchFamily="34" charset="0"/>
            </a:endParaRP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1. По степени абстрагирования от объекта-оригинала</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pic>
        <p:nvPicPr>
          <p:cNvPr id="5" name="Рисунок 4">
            <a:extLst>
              <a:ext uri="{FF2B5EF4-FFF2-40B4-BE49-F238E27FC236}">
                <a16:creationId xmlns:a16="http://schemas.microsoft.com/office/drawing/2014/main" id="{7D118B5C-B4FA-F764-9E37-606466A22D14}"/>
              </a:ext>
            </a:extLst>
          </p:cNvPr>
          <p:cNvPicPr>
            <a:picLocks noChangeAspect="1"/>
          </p:cNvPicPr>
          <p:nvPr/>
        </p:nvPicPr>
        <p:blipFill>
          <a:blip r:embed="rId2"/>
          <a:stretch>
            <a:fillRect/>
          </a:stretch>
        </p:blipFill>
        <p:spPr>
          <a:xfrm>
            <a:off x="1600199" y="1339581"/>
            <a:ext cx="8315325" cy="4076700"/>
          </a:xfrm>
          <a:prstGeom prst="rect">
            <a:avLst/>
          </a:prstGeom>
        </p:spPr>
      </p:pic>
      <p:sp>
        <p:nvSpPr>
          <p:cNvPr id="6" name="TextBox 5">
            <a:extLst>
              <a:ext uri="{FF2B5EF4-FFF2-40B4-BE49-F238E27FC236}">
                <a16:creationId xmlns:a16="http://schemas.microsoft.com/office/drawing/2014/main" id="{B9236BD7-9EF0-5051-74D8-5E1F054C6ED4}"/>
              </a:ext>
            </a:extLst>
          </p:cNvPr>
          <p:cNvSpPr txBox="1"/>
          <p:nvPr/>
        </p:nvSpPr>
        <p:spPr>
          <a:xfrm>
            <a:off x="1154214" y="1301425"/>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2. По степени устойчивости</a:t>
            </a:r>
          </a:p>
        </p:txBody>
      </p:sp>
      <p:pic>
        <p:nvPicPr>
          <p:cNvPr id="10" name="Рисунок 9">
            <a:extLst>
              <a:ext uri="{FF2B5EF4-FFF2-40B4-BE49-F238E27FC236}">
                <a16:creationId xmlns:a16="http://schemas.microsoft.com/office/drawing/2014/main" id="{B3139D32-9400-C519-5BAE-972E23D77EEB}"/>
              </a:ext>
            </a:extLst>
          </p:cNvPr>
          <p:cNvPicPr>
            <a:picLocks noChangeAspect="1"/>
          </p:cNvPicPr>
          <p:nvPr/>
        </p:nvPicPr>
        <p:blipFill>
          <a:blip r:embed="rId3"/>
          <a:stretch>
            <a:fillRect/>
          </a:stretch>
        </p:blipFill>
        <p:spPr>
          <a:xfrm>
            <a:off x="1543049" y="1680932"/>
            <a:ext cx="8372475" cy="4257675"/>
          </a:xfrm>
          <a:prstGeom prst="rect">
            <a:avLst/>
          </a:prstGeom>
        </p:spPr>
      </p:pic>
      <p:sp>
        <p:nvSpPr>
          <p:cNvPr id="11" name="TextBox 10">
            <a:extLst>
              <a:ext uri="{FF2B5EF4-FFF2-40B4-BE49-F238E27FC236}">
                <a16:creationId xmlns:a16="http://schemas.microsoft.com/office/drawing/2014/main" id="{F4D25539-1BFB-DC1A-5641-A6B5D036DCF6}"/>
              </a:ext>
            </a:extLst>
          </p:cNvPr>
          <p:cNvSpPr txBox="1"/>
          <p:nvPr/>
        </p:nvSpPr>
        <p:spPr>
          <a:xfrm>
            <a:off x="1145747" y="1622406"/>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3. По отношению ко времени</a:t>
            </a:r>
          </a:p>
        </p:txBody>
      </p:sp>
      <p:pic>
        <p:nvPicPr>
          <p:cNvPr id="15" name="Рисунок 14">
            <a:extLst>
              <a:ext uri="{FF2B5EF4-FFF2-40B4-BE49-F238E27FC236}">
                <a16:creationId xmlns:a16="http://schemas.microsoft.com/office/drawing/2014/main" id="{0B5E7650-2D67-509F-54C3-00F9C6544716}"/>
              </a:ext>
            </a:extLst>
          </p:cNvPr>
          <p:cNvPicPr>
            <a:picLocks noChangeAspect="1"/>
          </p:cNvPicPr>
          <p:nvPr/>
        </p:nvPicPr>
        <p:blipFill>
          <a:blip r:embed="rId4"/>
          <a:stretch>
            <a:fillRect/>
          </a:stretch>
        </p:blipFill>
        <p:spPr>
          <a:xfrm>
            <a:off x="1452561" y="1938554"/>
            <a:ext cx="8610600" cy="4467225"/>
          </a:xfrm>
          <a:prstGeom prst="rect">
            <a:avLst/>
          </a:prstGeom>
        </p:spPr>
      </p:pic>
      <p:sp>
        <p:nvSpPr>
          <p:cNvPr id="16" name="TextBox 15">
            <a:extLst>
              <a:ext uri="{FF2B5EF4-FFF2-40B4-BE49-F238E27FC236}">
                <a16:creationId xmlns:a16="http://schemas.microsoft.com/office/drawing/2014/main" id="{A4626899-46D4-4140-5B5D-BE847582AD3F}"/>
              </a:ext>
            </a:extLst>
          </p:cNvPr>
          <p:cNvSpPr txBox="1"/>
          <p:nvPr/>
        </p:nvSpPr>
        <p:spPr>
          <a:xfrm>
            <a:off x="1145746" y="1929264"/>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4. По принадлежности к иерархическому уровню: физические, технологические процессы и системы</a:t>
            </a:r>
          </a:p>
        </p:txBody>
      </p:sp>
      <p:pic>
        <p:nvPicPr>
          <p:cNvPr id="20" name="Рисунок 19">
            <a:extLst>
              <a:ext uri="{FF2B5EF4-FFF2-40B4-BE49-F238E27FC236}">
                <a16:creationId xmlns:a16="http://schemas.microsoft.com/office/drawing/2014/main" id="{5D77D524-872C-7778-1669-838ADF2D4B1F}"/>
              </a:ext>
            </a:extLst>
          </p:cNvPr>
          <p:cNvPicPr>
            <a:picLocks noChangeAspect="1"/>
          </p:cNvPicPr>
          <p:nvPr/>
        </p:nvPicPr>
        <p:blipFill>
          <a:blip r:embed="rId5"/>
          <a:stretch>
            <a:fillRect/>
          </a:stretch>
        </p:blipFill>
        <p:spPr>
          <a:xfrm>
            <a:off x="1452561" y="2292396"/>
            <a:ext cx="8820150" cy="4286250"/>
          </a:xfrm>
          <a:prstGeom prst="rect">
            <a:avLst/>
          </a:prstGeom>
        </p:spPr>
      </p:pic>
      <p:sp>
        <p:nvSpPr>
          <p:cNvPr id="21" name="TextBox 20">
            <a:extLst>
              <a:ext uri="{FF2B5EF4-FFF2-40B4-BE49-F238E27FC236}">
                <a16:creationId xmlns:a16="http://schemas.microsoft.com/office/drawing/2014/main" id="{539AFF34-A7B2-7E87-F4A2-864EFFA581E0}"/>
              </a:ext>
            </a:extLst>
          </p:cNvPr>
          <p:cNvSpPr txBox="1"/>
          <p:nvPr/>
        </p:nvSpPr>
        <p:spPr>
          <a:xfrm>
            <a:off x="1145746" y="2243785"/>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5. По характеру отображаемых свойств объекта</a:t>
            </a:r>
          </a:p>
        </p:txBody>
      </p:sp>
      <p:pic>
        <p:nvPicPr>
          <p:cNvPr id="23" name="Рисунок 22">
            <a:extLst>
              <a:ext uri="{FF2B5EF4-FFF2-40B4-BE49-F238E27FC236}">
                <a16:creationId xmlns:a16="http://schemas.microsoft.com/office/drawing/2014/main" id="{D3082518-8CB4-98D3-7E02-027133AB968C}"/>
              </a:ext>
            </a:extLst>
          </p:cNvPr>
          <p:cNvPicPr>
            <a:picLocks noChangeAspect="1"/>
          </p:cNvPicPr>
          <p:nvPr/>
        </p:nvPicPr>
        <p:blipFill>
          <a:blip r:embed="rId6"/>
          <a:stretch>
            <a:fillRect/>
          </a:stretch>
        </p:blipFill>
        <p:spPr>
          <a:xfrm>
            <a:off x="1381123" y="2589983"/>
            <a:ext cx="8753475" cy="4038600"/>
          </a:xfrm>
          <a:prstGeom prst="rect">
            <a:avLst/>
          </a:prstGeom>
        </p:spPr>
      </p:pic>
      <p:sp>
        <p:nvSpPr>
          <p:cNvPr id="24" name="TextBox 23">
            <a:extLst>
              <a:ext uri="{FF2B5EF4-FFF2-40B4-BE49-F238E27FC236}">
                <a16:creationId xmlns:a16="http://schemas.microsoft.com/office/drawing/2014/main" id="{0A9CAE10-21D5-94EE-B2E2-49C9E7E3976F}"/>
              </a:ext>
            </a:extLst>
          </p:cNvPr>
          <p:cNvSpPr txBox="1"/>
          <p:nvPr/>
        </p:nvSpPr>
        <p:spPr>
          <a:xfrm>
            <a:off x="1154214" y="2606917"/>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6. По способу представления свойств объекта</a:t>
            </a:r>
          </a:p>
        </p:txBody>
      </p:sp>
      <p:pic>
        <p:nvPicPr>
          <p:cNvPr id="28" name="Рисунок 27">
            <a:extLst>
              <a:ext uri="{FF2B5EF4-FFF2-40B4-BE49-F238E27FC236}">
                <a16:creationId xmlns:a16="http://schemas.microsoft.com/office/drawing/2014/main" id="{9FBF2611-BD25-521A-CDE3-E31D1C5E9B43}"/>
              </a:ext>
            </a:extLst>
          </p:cNvPr>
          <p:cNvPicPr>
            <a:picLocks noChangeAspect="1"/>
          </p:cNvPicPr>
          <p:nvPr/>
        </p:nvPicPr>
        <p:blipFill>
          <a:blip r:embed="rId7"/>
          <a:stretch>
            <a:fillRect/>
          </a:stretch>
        </p:blipFill>
        <p:spPr>
          <a:xfrm>
            <a:off x="1621630" y="2945471"/>
            <a:ext cx="8724900" cy="3600450"/>
          </a:xfrm>
          <a:prstGeom prst="rect">
            <a:avLst/>
          </a:prstGeom>
        </p:spPr>
      </p:pic>
    </p:spTree>
    <p:extLst>
      <p:ext uri="{BB962C8B-B14F-4D97-AF65-F5344CB8AC3E}">
        <p14:creationId xmlns:p14="http://schemas.microsoft.com/office/powerpoint/2010/main" val="30554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1" grpId="0" animBg="1"/>
      <p:bldP spid="16" grpId="0" animBg="1"/>
      <p:bldP spid="21"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338554"/>
          </a:xfrm>
          <a:prstGeom prst="rect">
            <a:avLst/>
          </a:prstGeom>
          <a:noFill/>
        </p:spPr>
        <p:txBody>
          <a:bodyPr wrap="square">
            <a:spAutoFit/>
          </a:bodyPr>
          <a:lstStyle/>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b="1" dirty="0">
                <a:solidFill>
                  <a:srgbClr val="0000FF"/>
                </a:solidFill>
                <a:latin typeface="Arial" panose="020B0604020202020204" pitchFamily="34" charset="0"/>
                <a:cs typeface="Arial" panose="020B0604020202020204" pitchFamily="34" charset="0"/>
              </a:rPr>
              <a:t>Виды математического моделирования</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pic>
        <p:nvPicPr>
          <p:cNvPr id="6" name="Рисунок 5">
            <a:extLst>
              <a:ext uri="{FF2B5EF4-FFF2-40B4-BE49-F238E27FC236}">
                <a16:creationId xmlns:a16="http://schemas.microsoft.com/office/drawing/2014/main" id="{B6D1A329-5A15-1FCA-3CEE-8EFE4CE95A97}"/>
              </a:ext>
            </a:extLst>
          </p:cNvPr>
          <p:cNvPicPr>
            <a:picLocks noChangeAspect="1"/>
          </p:cNvPicPr>
          <p:nvPr/>
        </p:nvPicPr>
        <p:blipFill>
          <a:blip r:embed="rId2"/>
          <a:stretch>
            <a:fillRect/>
          </a:stretch>
        </p:blipFill>
        <p:spPr>
          <a:xfrm>
            <a:off x="1801812" y="1092203"/>
            <a:ext cx="8334375" cy="5095875"/>
          </a:xfrm>
          <a:prstGeom prst="rect">
            <a:avLst/>
          </a:prstGeom>
        </p:spPr>
      </p:pic>
      <p:sp>
        <p:nvSpPr>
          <p:cNvPr id="7" name="TextBox 6">
            <a:extLst>
              <a:ext uri="{FF2B5EF4-FFF2-40B4-BE49-F238E27FC236}">
                <a16:creationId xmlns:a16="http://schemas.microsoft.com/office/drawing/2014/main" id="{110B7D64-1409-06DD-73DD-7EB7B3964C7E}"/>
              </a:ext>
            </a:extLst>
          </p:cNvPr>
          <p:cNvSpPr txBox="1"/>
          <p:nvPr/>
        </p:nvSpPr>
        <p:spPr>
          <a:xfrm>
            <a:off x="5286450" y="669922"/>
            <a:ext cx="6774921" cy="338554"/>
          </a:xfrm>
          <a:prstGeom prst="rect">
            <a:avLst/>
          </a:prstGeom>
          <a:noFill/>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разновидности (направления) имитационного моделирования</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FC22D730-7D1C-5946-BADA-04C22C6289AB}"/>
              </a:ext>
            </a:extLst>
          </p:cNvPr>
          <p:cNvPicPr>
            <a:picLocks noChangeAspect="1"/>
          </p:cNvPicPr>
          <p:nvPr/>
        </p:nvPicPr>
        <p:blipFill>
          <a:blip r:embed="rId3"/>
          <a:stretch>
            <a:fillRect/>
          </a:stretch>
        </p:blipFill>
        <p:spPr>
          <a:xfrm>
            <a:off x="1509712" y="1008476"/>
            <a:ext cx="9172575" cy="5867400"/>
          </a:xfrm>
          <a:prstGeom prst="rect">
            <a:avLst/>
          </a:prstGeom>
        </p:spPr>
      </p:pic>
      <p:pic>
        <p:nvPicPr>
          <p:cNvPr id="11" name="Рисунок 10">
            <a:extLst>
              <a:ext uri="{FF2B5EF4-FFF2-40B4-BE49-F238E27FC236}">
                <a16:creationId xmlns:a16="http://schemas.microsoft.com/office/drawing/2014/main" id="{FE1C4D84-0C6D-4605-43C0-761DE40F93C0}"/>
              </a:ext>
            </a:extLst>
          </p:cNvPr>
          <p:cNvPicPr>
            <a:picLocks noChangeAspect="1"/>
          </p:cNvPicPr>
          <p:nvPr/>
        </p:nvPicPr>
        <p:blipFill>
          <a:blip r:embed="rId4"/>
          <a:stretch>
            <a:fillRect/>
          </a:stretch>
        </p:blipFill>
        <p:spPr>
          <a:xfrm>
            <a:off x="1575328" y="1152796"/>
            <a:ext cx="8814860" cy="5665931"/>
          </a:xfrm>
          <a:prstGeom prst="rect">
            <a:avLst/>
          </a:prstGeom>
        </p:spPr>
      </p:pic>
      <p:sp>
        <p:nvSpPr>
          <p:cNvPr id="12" name="TextBox 11">
            <a:extLst>
              <a:ext uri="{FF2B5EF4-FFF2-40B4-BE49-F238E27FC236}">
                <a16:creationId xmlns:a16="http://schemas.microsoft.com/office/drawing/2014/main" id="{F682474B-37F6-22E9-AE61-FF3A41009DFC}"/>
              </a:ext>
            </a:extLst>
          </p:cNvPr>
          <p:cNvSpPr txBox="1"/>
          <p:nvPr/>
        </p:nvSpPr>
        <p:spPr>
          <a:xfrm>
            <a:off x="5286451" y="983519"/>
            <a:ext cx="6624320" cy="338554"/>
          </a:xfrm>
          <a:prstGeom prst="rect">
            <a:avLst/>
          </a:prstGeom>
          <a:noFill/>
        </p:spPr>
        <p:txBody>
          <a:bodyPr wrap="square">
            <a:spAutoFit/>
          </a:bodyPr>
          <a:lstStyle/>
          <a:p>
            <a:pPr algn="r"/>
            <a:r>
              <a:rPr lang="ru-RU" sz="1600" b="1" dirty="0">
                <a:solidFill>
                  <a:schemeClr val="accent1">
                    <a:lumMod val="50000"/>
                  </a:schemeClr>
                </a:solidFill>
                <a:latin typeface="Arial" panose="020B0604020202020204" pitchFamily="34" charset="0"/>
                <a:cs typeface="Arial" panose="020B0604020202020204" pitchFamily="34" charset="0"/>
              </a:rPr>
              <a:t>и </a:t>
            </a:r>
            <a:r>
              <a:rPr lang="ru-RU" sz="1600" b="1" dirty="0">
                <a:solidFill>
                  <a:srgbClr val="FF0000"/>
                </a:solidFill>
                <a:latin typeface="Arial" panose="020B0604020202020204" pitchFamily="34" charset="0"/>
                <a:cs typeface="Arial" panose="020B0604020202020204" pitchFamily="34" charset="0"/>
              </a:rPr>
              <a:t>сферы его применения</a:t>
            </a:r>
            <a:r>
              <a:rPr lang="ru-RU" sz="1600" b="1" dirty="0">
                <a:solidFill>
                  <a:schemeClr val="accent1">
                    <a:lumMod val="50000"/>
                  </a:schemeClr>
                </a:solidFill>
                <a:latin typeface="Arial" panose="020B0604020202020204" pitchFamily="34" charset="0"/>
                <a:cs typeface="Arial" panose="020B0604020202020204" pitchFamily="34" charset="0"/>
              </a:rPr>
              <a:t>,</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BC9FAE6-2BD2-550C-89BC-604EE27A6606}"/>
              </a:ext>
            </a:extLst>
          </p:cNvPr>
          <p:cNvSpPr txBox="1"/>
          <p:nvPr/>
        </p:nvSpPr>
        <p:spPr>
          <a:xfrm>
            <a:off x="1608664" y="1322072"/>
            <a:ext cx="10263899" cy="1077218"/>
          </a:xfrm>
          <a:prstGeom prst="rect">
            <a:avLst/>
          </a:prstGeom>
          <a:solidFill>
            <a:schemeClr val="bg1"/>
          </a:solidFill>
        </p:spPr>
        <p:txBody>
          <a:bodyPr wrap="square">
            <a:spAutoFit/>
          </a:bodyPr>
          <a:lstStyle/>
          <a:p>
            <a:pPr algn="r"/>
            <a:r>
              <a:rPr lang="ru-RU" sz="1600" b="1" dirty="0">
                <a:solidFill>
                  <a:srgbClr val="FF0000"/>
                </a:solidFill>
                <a:latin typeface="Arial" panose="020B0604020202020204" pitchFamily="34" charset="0"/>
                <a:cs typeface="Arial" panose="020B0604020202020204" pitchFamily="34" charset="0"/>
              </a:rPr>
              <a:t>3 (три) метода</a:t>
            </a:r>
          </a:p>
          <a:p>
            <a:pPr algn="r"/>
            <a:endParaRPr lang="ru-RU" sz="1600" b="1" dirty="0">
              <a:solidFill>
                <a:srgbClr val="FF0000"/>
              </a:solidFill>
              <a:latin typeface="Arial" panose="020B0604020202020204" pitchFamily="34" charset="0"/>
              <a:cs typeface="Arial" panose="020B0604020202020204" pitchFamily="34" charset="0"/>
            </a:endParaRPr>
          </a:p>
          <a:p>
            <a:pPr algn="r"/>
            <a:endParaRPr lang="ru-RU" sz="1600" b="1" dirty="0">
              <a:solidFill>
                <a:srgbClr val="FF0000"/>
              </a:solidFill>
              <a:latin typeface="Arial" panose="020B0604020202020204" pitchFamily="34" charset="0"/>
              <a:cs typeface="Arial" panose="020B0604020202020204" pitchFamily="34" charset="0"/>
            </a:endParaRPr>
          </a:p>
          <a:p>
            <a:pPr algn="r"/>
            <a:endParaRPr lang="ru-RU" sz="1600" dirty="0">
              <a:solidFill>
                <a:schemeClr val="accent1">
                  <a:lumMod val="50000"/>
                </a:schemeClr>
              </a:solidFill>
              <a:latin typeface="Arial" panose="020B0604020202020204" pitchFamily="34" charset="0"/>
              <a:cs typeface="Arial" panose="020B0604020202020204" pitchFamily="34" charset="0"/>
            </a:endParaRPr>
          </a:p>
        </p:txBody>
      </p:sp>
      <p:pic>
        <p:nvPicPr>
          <p:cNvPr id="14" name="Рисунок 13">
            <a:extLst>
              <a:ext uri="{FF2B5EF4-FFF2-40B4-BE49-F238E27FC236}">
                <a16:creationId xmlns:a16="http://schemas.microsoft.com/office/drawing/2014/main" id="{B9E5AB96-EB9D-AEC5-CD5E-6C557AC6383D}"/>
              </a:ext>
            </a:extLst>
          </p:cNvPr>
          <p:cNvPicPr>
            <a:picLocks noChangeAspect="1"/>
          </p:cNvPicPr>
          <p:nvPr/>
        </p:nvPicPr>
        <p:blipFill>
          <a:blip r:embed="rId5"/>
          <a:stretch>
            <a:fillRect/>
          </a:stretch>
        </p:blipFill>
        <p:spPr>
          <a:xfrm>
            <a:off x="1687594" y="1297199"/>
            <a:ext cx="8562809" cy="5448045"/>
          </a:xfrm>
          <a:prstGeom prst="rect">
            <a:avLst/>
          </a:prstGeom>
        </p:spPr>
      </p:pic>
    </p:spTree>
    <p:extLst>
      <p:ext uri="{BB962C8B-B14F-4D97-AF65-F5344CB8AC3E}">
        <p14:creationId xmlns:p14="http://schemas.microsoft.com/office/powerpoint/2010/main" val="362785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2D5BFC-B34C-4FF7-9429-592ECCE0173C}"/>
              </a:ext>
            </a:extLst>
          </p:cNvPr>
          <p:cNvSpPr txBox="1"/>
          <p:nvPr/>
        </p:nvSpPr>
        <p:spPr>
          <a:xfrm>
            <a:off x="177550" y="739054"/>
            <a:ext cx="4998132" cy="5856988"/>
          </a:xfrm>
          <a:prstGeom prst="rect">
            <a:avLst/>
          </a:prstGeom>
          <a:noFill/>
        </p:spPr>
        <p:txBody>
          <a:bodyPr wrap="square">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5 (пять) этапов</a:t>
            </a:r>
            <a:r>
              <a:rPr kumimoji="0" lang="ru-RU" sz="1600" b="1" i="0" u="none" strike="noStrike" kern="1200" cap="none" spc="0" normalizeH="0" baseline="0" noProof="0" dirty="0">
                <a:ln>
                  <a:noFill/>
                </a:ln>
                <a:solidFill>
                  <a:srgbClr val="0000FF"/>
                </a:solidFill>
                <a:effectLst/>
                <a:uLnTx/>
                <a:uFillTx/>
                <a:latin typeface="Arial"/>
                <a:ea typeface="+mn-ea"/>
                <a:cs typeface="+mn-cs"/>
              </a:rPr>
              <a:t>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развития человеческого общества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и приоритетные сферы:</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Первобытное общество 		                   – сфера охоты и собирательства</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Аграрное (доиндустриальное) общество            – сфера сельского хозяйства</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Промышленное (индустриальное) общество     – сфера производства</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Информационное (постиндустриальное)           – сфера информации/услуг</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Цифровое общество, «Общество 5.0»                – сфера </a:t>
            </a:r>
            <a:r>
              <a:rPr kumimoji="0" lang="ru-RU" sz="1600" b="0" i="0" u="sng" strike="noStrike" kern="1200" cap="none" spc="0" normalizeH="0" baseline="0" noProof="0" dirty="0">
                <a:ln>
                  <a:noFill/>
                </a:ln>
                <a:solidFill>
                  <a:schemeClr val="accent5">
                    <a:lumMod val="25000"/>
                  </a:schemeClr>
                </a:solidFill>
                <a:effectLst/>
                <a:uLnTx/>
                <a:uFillTx/>
                <a:latin typeface="Arial"/>
                <a:ea typeface="+mn-ea"/>
                <a:cs typeface="+mn-cs"/>
              </a:rPr>
              <a:t>коммуникации</a:t>
            </a:r>
            <a:r>
              <a:rPr kumimoji="0" lang="ru-RU" sz="1600" b="0" i="0" u="none" strike="noStrike" kern="1200" cap="none" spc="0" normalizeH="0" baseline="0" noProof="0" dirty="0">
                <a:ln>
                  <a:noFill/>
                </a:ln>
                <a:solidFill>
                  <a:srgbClr val="FF0000"/>
                </a:solidFill>
                <a:effectLst/>
                <a:uLnTx/>
                <a:uFillTx/>
                <a:latin typeface="Arial"/>
                <a:ea typeface="+mn-ea"/>
                <a:cs typeface="+mn-cs"/>
              </a:rPr>
              <a:t>???</a:t>
            </a:r>
          </a:p>
          <a:p>
            <a:pPr marL="0" marR="0" lvl="0" indent="0" algn="l" defTabSz="914400" rtl="0" eaLnBrk="1" fontAlgn="auto" latinLnBrk="0" hangingPunct="1">
              <a:lnSpc>
                <a:spcPct val="95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mn-ea"/>
                <a:cs typeface="+mn-cs"/>
              </a:rPr>
              <a:t>Для построения </a:t>
            </a:r>
            <a:r>
              <a:rPr kumimoji="0" lang="ru-RU" sz="1600" b="1" i="0" u="none" strike="noStrike" kern="1200" cap="none" spc="0" normalizeH="0" baseline="0" noProof="0" dirty="0">
                <a:ln>
                  <a:noFill/>
                </a:ln>
                <a:solidFill>
                  <a:srgbClr val="0000FF"/>
                </a:solidFill>
                <a:effectLst/>
                <a:uLnTx/>
                <a:uFillTx/>
                <a:latin typeface="Arial"/>
                <a:ea typeface="+mn-ea"/>
                <a:cs typeface="+mn-cs"/>
              </a:rPr>
              <a:t>«Общества 5.0»</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mn-ea"/>
                <a:cs typeface="+mn-cs"/>
              </a:rPr>
              <a:t>необходимо преодолеть </a:t>
            </a:r>
            <a:r>
              <a:rPr kumimoji="0" lang="ru-RU" sz="1600" b="1" i="0" u="none" strike="noStrike" kern="1200" cap="none" spc="0" normalizeH="0" baseline="0" noProof="0" dirty="0">
                <a:ln>
                  <a:noFill/>
                </a:ln>
                <a:solidFill>
                  <a:srgbClr val="FF0000"/>
                </a:solidFill>
                <a:effectLst/>
                <a:uLnTx/>
                <a:uFillTx/>
                <a:latin typeface="Arial"/>
                <a:ea typeface="+mn-ea"/>
                <a:cs typeface="+mn-cs"/>
              </a:rPr>
              <a:t>5 барьеров («стен»)</a:t>
            </a:r>
            <a:r>
              <a:rPr kumimoji="0" lang="ru-RU" sz="1600" b="1" i="0" u="none" strike="noStrike" kern="1200" cap="none" spc="0" normalizeH="0" baseline="0" noProof="0" dirty="0">
                <a:ln>
                  <a:noFill/>
                </a:ln>
                <a:solidFill>
                  <a:srgbClr val="000000"/>
                </a:solidFill>
                <a:effectLst/>
                <a:uLnTx/>
                <a:uFillTx/>
                <a:latin typeface="Arial"/>
                <a:ea typeface="+mn-ea"/>
                <a:cs typeface="+mn-cs"/>
              </a:rPr>
              <a:t>:</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Ведомственные и межведомственные бюрократические барьеры.</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Барьеры, связанные с правовой системой.</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Технологические барьеры.</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Кадровые барьеры.</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Барьеры, связанные с общественным принятием (признанием) «Общества 5.0»</a:t>
            </a:r>
          </a:p>
        </p:txBody>
      </p:sp>
      <p:pic>
        <p:nvPicPr>
          <p:cNvPr id="7" name="Рисунок 6">
            <a:extLst>
              <a:ext uri="{FF2B5EF4-FFF2-40B4-BE49-F238E27FC236}">
                <a16:creationId xmlns:a16="http://schemas.microsoft.com/office/drawing/2014/main" id="{90B8648F-01D6-437D-8719-427BC6B92539}"/>
              </a:ext>
            </a:extLst>
          </p:cNvPr>
          <p:cNvPicPr>
            <a:picLocks noChangeAspect="1"/>
          </p:cNvPicPr>
          <p:nvPr/>
        </p:nvPicPr>
        <p:blipFill>
          <a:blip r:embed="rId2"/>
          <a:stretch>
            <a:fillRect/>
          </a:stretch>
        </p:blipFill>
        <p:spPr>
          <a:xfrm>
            <a:off x="5535225" y="1944240"/>
            <a:ext cx="6391923" cy="3286114"/>
          </a:xfrm>
          <a:prstGeom prst="rect">
            <a:avLst/>
          </a:prstGeom>
        </p:spPr>
      </p:pic>
      <p:sp>
        <p:nvSpPr>
          <p:cNvPr id="13" name="TextBox 12">
            <a:extLst>
              <a:ext uri="{FF2B5EF4-FFF2-40B4-BE49-F238E27FC236}">
                <a16:creationId xmlns:a16="http://schemas.microsoft.com/office/drawing/2014/main" id="{75970417-8537-44C0-9206-B002AEBC2E66}"/>
              </a:ext>
            </a:extLst>
          </p:cNvPr>
          <p:cNvSpPr txBox="1"/>
          <p:nvPr/>
        </p:nvSpPr>
        <p:spPr>
          <a:xfrm>
            <a:off x="9167672" y="2073024"/>
            <a:ext cx="2586361" cy="618631"/>
          </a:xfrm>
          <a:prstGeom prst="rect">
            <a:avLst/>
          </a:prstGeom>
          <a:noFill/>
        </p:spPr>
        <p:txBody>
          <a:bodyPr wrap="square">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00FF"/>
                </a:solidFill>
                <a:effectLst/>
                <a:uLnTx/>
                <a:uFillTx/>
                <a:latin typeface="Arial"/>
                <a:ea typeface="+mn-ea"/>
                <a:cs typeface="+mn-cs"/>
              </a:rPr>
              <a:t>Общество 5.0 – </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00FF"/>
                </a:solidFill>
                <a:effectLst/>
                <a:uLnTx/>
                <a:uFillTx/>
                <a:latin typeface="Arial"/>
                <a:ea typeface="+mn-ea"/>
                <a:cs typeface="+mn-cs"/>
              </a:rPr>
              <a:t>цифровой интеллектуальной коммуникации</a:t>
            </a:r>
          </a:p>
        </p:txBody>
      </p:sp>
      <p:sp>
        <p:nvSpPr>
          <p:cNvPr id="15" name="TextBox 14">
            <a:extLst>
              <a:ext uri="{FF2B5EF4-FFF2-40B4-BE49-F238E27FC236}">
                <a16:creationId xmlns:a16="http://schemas.microsoft.com/office/drawing/2014/main" id="{AA6F6C63-7D3F-449F-8A52-5A0DC6EAEFE2}"/>
              </a:ext>
            </a:extLst>
          </p:cNvPr>
          <p:cNvSpPr txBox="1"/>
          <p:nvPr/>
        </p:nvSpPr>
        <p:spPr>
          <a:xfrm>
            <a:off x="5113535" y="739054"/>
            <a:ext cx="723530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Общество 5.0 </a:t>
            </a:r>
            <a:r>
              <a:rPr kumimoji="0" lang="ru-RU" sz="1600" b="0" i="1" u="none" strike="noStrike" kern="1200" cap="none" spc="0" normalizeH="0" baseline="0" noProof="0" dirty="0">
                <a:ln>
                  <a:noFill/>
                </a:ln>
                <a:solidFill>
                  <a:srgbClr val="0000FF"/>
                </a:solidFill>
                <a:effectLst/>
                <a:uLnTx/>
                <a:uFillTx/>
                <a:latin typeface="Arial"/>
                <a:ea typeface="+mn-ea"/>
                <a:cs typeface="+mn-cs"/>
              </a:rPr>
              <a:t>(англ. Society 5.0, или Super Smart Society)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 социально-экономическая и культурная стратегия развития общества,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   основанная на использовании цифровых технологий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   во всех сферах жизнедеятельности общества, государства и граждан.</a:t>
            </a:r>
          </a:p>
        </p:txBody>
      </p:sp>
      <p:sp>
        <p:nvSpPr>
          <p:cNvPr id="17" name="TextBox 16">
            <a:extLst>
              <a:ext uri="{FF2B5EF4-FFF2-40B4-BE49-F238E27FC236}">
                <a16:creationId xmlns:a16="http://schemas.microsoft.com/office/drawing/2014/main" id="{12B12DFE-F081-4303-A2AA-1E3D195BA199}"/>
              </a:ext>
            </a:extLst>
          </p:cNvPr>
          <p:cNvSpPr txBox="1"/>
          <p:nvPr/>
        </p:nvSpPr>
        <p:spPr>
          <a:xfrm>
            <a:off x="5473085" y="5358322"/>
            <a:ext cx="6578351" cy="125572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00FF"/>
                </a:solidFill>
                <a:effectLst/>
                <a:uLnTx/>
                <a:uFillTx/>
                <a:latin typeface="Arial"/>
                <a:ea typeface="+mn-ea"/>
                <a:cs typeface="+mn-cs"/>
              </a:rPr>
              <a:t>Стратегия «Общество 5.0» </a:t>
            </a:r>
            <a:r>
              <a:rPr kumimoji="0" lang="ru-RU" sz="1400" b="0" i="0" u="none" strike="noStrike" kern="1200" cap="none" spc="0" normalizeH="0" baseline="0" noProof="0" dirty="0">
                <a:ln>
                  <a:noFill/>
                </a:ln>
                <a:solidFill>
                  <a:schemeClr val="accent5">
                    <a:lumMod val="25000"/>
                  </a:schemeClr>
                </a:solidFill>
                <a:effectLst/>
                <a:uLnTx/>
                <a:uFillTx/>
                <a:latin typeface="Arial"/>
                <a:ea typeface="+mn-ea"/>
                <a:cs typeface="+mn-cs"/>
              </a:rPr>
              <a:t>– новый подход к прогнозированию возможного технологического развития</a:t>
            </a:r>
            <a:r>
              <a:rPr kumimoji="0" lang="ru-RU" sz="1400" b="0" i="0" u="none" strike="noStrike" kern="1200" cap="none" spc="0" normalizeH="0" baseline="0" noProof="0" dirty="0">
                <a:ln>
                  <a:noFill/>
                </a:ln>
                <a:solidFill>
                  <a:srgbClr val="000000"/>
                </a:solidFill>
                <a:effectLst/>
                <a:uLnTx/>
                <a:uFillTx/>
                <a:latin typeface="Arial"/>
                <a:ea typeface="+mn-ea"/>
                <a:cs typeface="+mn-cs"/>
              </a:rPr>
              <a:t> </a:t>
            </a:r>
            <a:r>
              <a:rPr kumimoji="0" lang="ru-RU" sz="1400" b="1" i="0" u="none" strike="noStrike" kern="1200" cap="none" spc="0" normalizeH="0" baseline="0" noProof="0" dirty="0">
                <a:ln>
                  <a:noFill/>
                </a:ln>
                <a:solidFill>
                  <a:srgbClr val="FF0000"/>
                </a:solidFill>
                <a:effectLst/>
                <a:uLnTx/>
                <a:uFillTx/>
                <a:latin typeface="Arial"/>
                <a:ea typeface="+mn-ea"/>
                <a:cs typeface="+mn-cs"/>
              </a:rPr>
              <a:t>Японии</a:t>
            </a:r>
            <a:r>
              <a:rPr kumimoji="0" lang="ru-RU" sz="1400" b="0" i="0" u="none" strike="noStrike" kern="1200" cap="none" spc="0" normalizeH="0" baseline="0" noProof="0" dirty="0">
                <a:ln>
                  <a:noFill/>
                </a:ln>
                <a:solidFill>
                  <a:srgbClr val="000000"/>
                </a:solidFill>
                <a:effectLst/>
                <a:uLnTx/>
                <a:uFillTx/>
                <a:latin typeface="Arial"/>
                <a:ea typeface="+mn-ea"/>
                <a:cs typeface="+mn-cs"/>
              </a:rPr>
              <a:t> </a:t>
            </a:r>
            <a:r>
              <a:rPr kumimoji="0" lang="ru-RU" sz="1400" b="0" i="0" u="none" strike="noStrike" kern="1200" cap="none" spc="0" normalizeH="0" baseline="0" noProof="0" dirty="0">
                <a:ln>
                  <a:noFill/>
                </a:ln>
                <a:solidFill>
                  <a:schemeClr val="accent5">
                    <a:lumMod val="25000"/>
                  </a:schemeClr>
                </a:solidFill>
                <a:effectLst/>
                <a:uLnTx/>
                <a:uFillTx/>
                <a:latin typeface="Arial"/>
                <a:ea typeface="+mn-ea"/>
                <a:cs typeface="+mn-cs"/>
              </a:rPr>
              <a:t>в ближайшем будущем:</a:t>
            </a:r>
          </a:p>
          <a:p>
            <a:pPr marL="180000" marR="0" lvl="0" indent="-180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chemeClr val="accent5">
                    <a:lumMod val="25000"/>
                  </a:schemeClr>
                </a:solidFill>
                <a:effectLst/>
                <a:uLnTx/>
                <a:uFillTx/>
                <a:latin typeface="Arial"/>
                <a:ea typeface="+mn-ea"/>
                <a:cs typeface="+mn-cs"/>
              </a:rPr>
              <a:t> 1-й анализ японских прогнозов инновационного развития (до 2000 г.) 	был опубликован в 1971-м году.</a:t>
            </a:r>
          </a:p>
          <a:p>
            <a:pPr marL="180000" marR="0" lvl="0" indent="-180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chemeClr val="accent5">
                    <a:lumMod val="25000"/>
                  </a:schemeClr>
                </a:solidFill>
                <a:effectLst/>
                <a:uLnTx/>
                <a:uFillTx/>
                <a:latin typeface="Arial"/>
                <a:ea typeface="+mn-ea"/>
                <a:cs typeface="+mn-cs"/>
              </a:rPr>
              <a:t> 10-й прогноз, горизонт прогнозирования которого расширен до 2050 г.,	представлен в марте 2015 года</a:t>
            </a:r>
          </a:p>
        </p:txBody>
      </p:sp>
      <p:sp>
        <p:nvSpPr>
          <p:cNvPr id="2" name="Заголовок 1">
            <a:extLst>
              <a:ext uri="{FF2B5EF4-FFF2-40B4-BE49-F238E27FC236}">
                <a16:creationId xmlns:a16="http://schemas.microsoft.com/office/drawing/2014/main" id="{F3AB5DE1-30FB-9A14-CE71-F8B13C9CEC53}"/>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1.1. Генезис человеческого общества: концепция </a:t>
            </a:r>
            <a:r>
              <a:rPr kumimoji="0" lang="ru-RU" sz="12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«Общество, версии 5.0»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11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9" y="677861"/>
            <a:ext cx="8674526" cy="1815882"/>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Имитационная модель:</a:t>
            </a:r>
          </a:p>
          <a:p>
            <a:pPr marL="285750" indent="-285750">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представляется</a:t>
            </a:r>
            <a:r>
              <a:rPr lang="ru-RU" sz="1600" dirty="0">
                <a:solidFill>
                  <a:schemeClr val="accent1">
                    <a:lumMod val="50000"/>
                  </a:schemeClr>
                </a:solidFill>
                <a:latin typeface="Arial" panose="020B0604020202020204" pitchFamily="34" charset="0"/>
                <a:cs typeface="Arial" panose="020B0604020202020204" pitchFamily="34" charset="0"/>
              </a:rPr>
              <a:t> в виде компьютерной программы, компьютерной установки, которая описывает структуру и воспроизводит поведение реальной системы во времени;</a:t>
            </a:r>
          </a:p>
          <a:p>
            <a:pPr marL="285750" indent="-285750">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позволяет</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получать</a:t>
            </a:r>
            <a:r>
              <a:rPr lang="ru-RU" sz="1600" dirty="0">
                <a:solidFill>
                  <a:schemeClr val="accent1">
                    <a:lumMod val="50000"/>
                  </a:schemeClr>
                </a:solidFill>
                <a:latin typeface="Arial" panose="020B0604020202020204" pitchFamily="34" charset="0"/>
                <a:cs typeface="Arial" panose="020B0604020202020204" pitchFamily="34" charset="0"/>
              </a:rPr>
              <a:t> подробную статистику о различных аспектах функционирования системы в зависимости от входных данных;</a:t>
            </a:r>
          </a:p>
          <a:p>
            <a:pPr marL="285750" indent="-285750">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может создаваться </a:t>
            </a:r>
            <a:r>
              <a:rPr lang="ru-RU" sz="1600" dirty="0">
                <a:solidFill>
                  <a:schemeClr val="accent1">
                    <a:lumMod val="50000"/>
                  </a:schemeClr>
                </a:solidFill>
                <a:latin typeface="Arial" panose="020B0604020202020204" pitchFamily="34" charset="0"/>
                <a:cs typeface="Arial" panose="020B0604020202020204" pitchFamily="34" charset="0"/>
              </a:rPr>
              <a:t>в виде программ технологией прямого программирования и         с помощью систем компьютерного моделирования</a:t>
            </a:r>
            <a:endParaRPr lang="ru-RU" sz="1600" b="1" dirty="0">
              <a:solidFill>
                <a:srgbClr val="0000FF"/>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pic>
        <p:nvPicPr>
          <p:cNvPr id="8" name="Рисунок 7">
            <a:extLst>
              <a:ext uri="{FF2B5EF4-FFF2-40B4-BE49-F238E27FC236}">
                <a16:creationId xmlns:a16="http://schemas.microsoft.com/office/drawing/2014/main" id="{84CC4B94-740B-D184-437C-D7B51BDB904F}"/>
              </a:ext>
            </a:extLst>
          </p:cNvPr>
          <p:cNvPicPr>
            <a:picLocks noChangeAspect="1"/>
          </p:cNvPicPr>
          <p:nvPr/>
        </p:nvPicPr>
        <p:blipFill>
          <a:blip r:embed="rId2"/>
          <a:stretch>
            <a:fillRect/>
          </a:stretch>
        </p:blipFill>
        <p:spPr>
          <a:xfrm>
            <a:off x="1098124" y="3429000"/>
            <a:ext cx="5288055" cy="3143250"/>
          </a:xfrm>
          <a:prstGeom prst="rect">
            <a:avLst/>
          </a:prstGeom>
        </p:spPr>
      </p:pic>
      <p:pic>
        <p:nvPicPr>
          <p:cNvPr id="10" name="Рисунок 9">
            <a:extLst>
              <a:ext uri="{FF2B5EF4-FFF2-40B4-BE49-F238E27FC236}">
                <a16:creationId xmlns:a16="http://schemas.microsoft.com/office/drawing/2014/main" id="{D8D128ED-7ED7-9E93-F825-66F4AA2B66D4}"/>
              </a:ext>
            </a:extLst>
          </p:cNvPr>
          <p:cNvPicPr>
            <a:picLocks noChangeAspect="1"/>
          </p:cNvPicPr>
          <p:nvPr/>
        </p:nvPicPr>
        <p:blipFill>
          <a:blip r:embed="rId3"/>
          <a:stretch>
            <a:fillRect/>
          </a:stretch>
        </p:blipFill>
        <p:spPr>
          <a:xfrm>
            <a:off x="6448425" y="4041092"/>
            <a:ext cx="5690439" cy="2531157"/>
          </a:xfrm>
          <a:prstGeom prst="rect">
            <a:avLst/>
          </a:prstGeom>
        </p:spPr>
      </p:pic>
      <p:sp>
        <p:nvSpPr>
          <p:cNvPr id="11" name="TextBox 10">
            <a:extLst>
              <a:ext uri="{FF2B5EF4-FFF2-40B4-BE49-F238E27FC236}">
                <a16:creationId xmlns:a16="http://schemas.microsoft.com/office/drawing/2014/main" id="{647D3BBF-2A8E-73E4-94E6-BA9679413768}"/>
              </a:ext>
            </a:extLst>
          </p:cNvPr>
          <p:cNvSpPr txBox="1"/>
          <p:nvPr/>
        </p:nvSpPr>
        <p:spPr>
          <a:xfrm>
            <a:off x="1970601" y="2769283"/>
            <a:ext cx="3543100" cy="584775"/>
          </a:xfrm>
          <a:prstGeom prst="rect">
            <a:avLst/>
          </a:prstGeom>
          <a:noFill/>
        </p:spPr>
        <p:txBody>
          <a:bodyPr wrap="square">
            <a:spAutoFit/>
          </a:bodyPr>
          <a:lstStyle/>
          <a:p>
            <a:pPr algn="ctr">
              <a:spcBef>
                <a:spcPts val="600"/>
              </a:spcBef>
            </a:pPr>
            <a:r>
              <a:rPr lang="ru-RU" sz="1600" b="1" dirty="0">
                <a:solidFill>
                  <a:srgbClr val="0000FF"/>
                </a:solidFill>
                <a:latin typeface="Arial" panose="020B0604020202020204" pitchFamily="34" charset="0"/>
                <a:cs typeface="Arial" panose="020B0604020202020204" pitchFamily="34" charset="0"/>
              </a:rPr>
              <a:t>Информационные системы </a:t>
            </a:r>
          </a:p>
          <a:p>
            <a:pPr algn="ctr"/>
            <a:r>
              <a:rPr lang="ru-RU" sz="1600" b="1" dirty="0">
                <a:solidFill>
                  <a:srgbClr val="0000FF"/>
                </a:solidFill>
                <a:latin typeface="Arial" panose="020B0604020202020204" pitchFamily="34" charset="0"/>
                <a:cs typeface="Arial" panose="020B0604020202020204" pitchFamily="34" charset="0"/>
              </a:rPr>
              <a:t>по типу решаемых задач</a:t>
            </a:r>
          </a:p>
        </p:txBody>
      </p:sp>
      <p:sp>
        <p:nvSpPr>
          <p:cNvPr id="12" name="TextBox 11">
            <a:extLst>
              <a:ext uri="{FF2B5EF4-FFF2-40B4-BE49-F238E27FC236}">
                <a16:creationId xmlns:a16="http://schemas.microsoft.com/office/drawing/2014/main" id="{9CB3398C-8356-1415-F7F3-A464871D8657}"/>
              </a:ext>
            </a:extLst>
          </p:cNvPr>
          <p:cNvSpPr txBox="1"/>
          <p:nvPr/>
        </p:nvSpPr>
        <p:spPr>
          <a:xfrm>
            <a:off x="7437951" y="2769282"/>
            <a:ext cx="3543100" cy="584775"/>
          </a:xfrm>
          <a:prstGeom prst="rect">
            <a:avLst/>
          </a:prstGeom>
          <a:noFill/>
        </p:spPr>
        <p:txBody>
          <a:bodyPr wrap="square">
            <a:spAutoFit/>
          </a:bodyPr>
          <a:lstStyle/>
          <a:p>
            <a:pPr algn="ctr">
              <a:spcBef>
                <a:spcPts val="600"/>
              </a:spcBef>
            </a:pPr>
            <a:r>
              <a:rPr lang="ru-RU" sz="1600" b="1" dirty="0">
                <a:solidFill>
                  <a:srgbClr val="0000FF"/>
                </a:solidFill>
                <a:latin typeface="Arial" panose="020B0604020202020204" pitchFamily="34" charset="0"/>
                <a:cs typeface="Arial" panose="020B0604020202020204" pitchFamily="34" charset="0"/>
              </a:rPr>
              <a:t>Инструментальные средства имитационного моделирования</a:t>
            </a:r>
          </a:p>
        </p:txBody>
      </p:sp>
    </p:spTree>
    <p:extLst>
      <p:ext uri="{BB962C8B-B14F-4D97-AF65-F5344CB8AC3E}">
        <p14:creationId xmlns:p14="http://schemas.microsoft.com/office/powerpoint/2010/main" val="2502717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506411"/>
            <a:ext cx="10915623" cy="6447919"/>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Инструментальные средства имитационного моделирования сложных систем:</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err="1">
                <a:solidFill>
                  <a:srgbClr val="0000FF"/>
                </a:solidFill>
                <a:latin typeface="Arial" panose="020B0604020202020204" pitchFamily="34" charset="0"/>
                <a:cs typeface="Arial" panose="020B0604020202020204" pitchFamily="34" charset="0"/>
              </a:rPr>
              <a:t>AnyLogic</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ПО для имитационного моделирования сложных систем и процессов, позволяющее поддерживать направление </a:t>
            </a:r>
            <a:r>
              <a:rPr lang="ru-RU" sz="1600" dirty="0" err="1">
                <a:solidFill>
                  <a:schemeClr val="accent1">
                    <a:lumMod val="50000"/>
                  </a:schemeClr>
                </a:solidFill>
                <a:latin typeface="Arial" panose="020B0604020202020204" pitchFamily="34" charset="0"/>
                <a:cs typeface="Arial" panose="020B0604020202020204" pitchFamily="34" charset="0"/>
              </a:rPr>
              <a:t>агентного</a:t>
            </a:r>
            <a:r>
              <a:rPr lang="ru-RU" sz="1600" dirty="0">
                <a:solidFill>
                  <a:schemeClr val="accent1">
                    <a:lumMod val="50000"/>
                  </a:schemeClr>
                </a:solidFill>
                <a:latin typeface="Arial" panose="020B0604020202020204" pitchFamily="34" charset="0"/>
                <a:cs typeface="Arial" panose="020B0604020202020204" pitchFamily="34" charset="0"/>
              </a:rPr>
              <a:t> моделирования, дискретно-событийного моделирования и разработки моделей системной динамики (российской компанией (англ. XJ Technologies) «Экс Джей </a:t>
            </a:r>
            <a:r>
              <a:rPr lang="ru-RU" sz="1600" dirty="0" err="1">
                <a:solidFill>
                  <a:schemeClr val="accent1">
                    <a:lumMod val="50000"/>
                  </a:schemeClr>
                </a:solidFill>
                <a:latin typeface="Arial" panose="020B0604020202020204" pitchFamily="34" charset="0"/>
                <a:cs typeface="Arial" panose="020B0604020202020204" pitchFamily="34" charset="0"/>
              </a:rPr>
              <a:t>Текнолоджис</a:t>
            </a:r>
            <a:r>
              <a:rPr lang="ru-RU" sz="1600" dirty="0">
                <a:solidFill>
                  <a:schemeClr val="accent1">
                    <a:lumMod val="50000"/>
                  </a:schemeClr>
                </a:solidFill>
                <a:latin typeface="Arial" panose="020B0604020202020204" pitchFamily="34" charset="0"/>
                <a:cs typeface="Arial" panose="020B0604020202020204" pitchFamily="34" charset="0"/>
              </a:rPr>
              <a:t>»)</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GPSS</a:t>
            </a:r>
            <a:r>
              <a:rPr lang="ru-RU" sz="1600" dirty="0">
                <a:solidFill>
                  <a:schemeClr val="accent1">
                    <a:lumMod val="50000"/>
                  </a:schemeClr>
                </a:solidFill>
                <a:latin typeface="Arial" panose="020B0604020202020204" pitchFamily="34" charset="0"/>
                <a:cs typeface="Arial" panose="020B0604020202020204" pitchFamily="34" charset="0"/>
              </a:rPr>
              <a:t> (англ. General </a:t>
            </a:r>
            <a:r>
              <a:rPr lang="ru-RU" sz="1600" dirty="0" err="1">
                <a:solidFill>
                  <a:schemeClr val="accent1">
                    <a:lumMod val="50000"/>
                  </a:schemeClr>
                </a:solidFill>
                <a:latin typeface="Arial" panose="020B0604020202020204" pitchFamily="34" charset="0"/>
                <a:cs typeface="Arial" panose="020B0604020202020204" pitchFamily="34" charset="0"/>
              </a:rPr>
              <a:t>Purpose</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Simulation</a:t>
            </a:r>
            <a:r>
              <a:rPr lang="ru-RU" sz="1600" dirty="0">
                <a:solidFill>
                  <a:schemeClr val="accent1">
                    <a:lumMod val="50000"/>
                  </a:schemeClr>
                </a:solidFill>
                <a:latin typeface="Arial" panose="020B0604020202020204" pitchFamily="34" charset="0"/>
                <a:cs typeface="Arial" panose="020B0604020202020204" pitchFamily="34" charset="0"/>
              </a:rPr>
              <a:t> System – общецелевая система моделирования) – язык объектно-ориентированного программирования, используемого для имитационного моделирования систем массового обслуживания, различных информационных процессов и разработки имитационных моделей в сети Интернет</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Arena</a:t>
            </a:r>
            <a:r>
              <a:rPr lang="ru-RU" sz="1600" dirty="0">
                <a:solidFill>
                  <a:schemeClr val="accent1">
                    <a:lumMod val="50000"/>
                  </a:schemeClr>
                </a:solidFill>
                <a:latin typeface="Arial" panose="020B0604020202020204" pitchFamily="34" charset="0"/>
                <a:cs typeface="Arial" panose="020B0604020202020204" pitchFamily="34" charset="0"/>
              </a:rPr>
              <a:t> – разрабатываемое компанией Systems </a:t>
            </a:r>
            <a:r>
              <a:rPr lang="ru-RU" sz="1600" dirty="0" err="1">
                <a:solidFill>
                  <a:schemeClr val="accent1">
                    <a:lumMod val="50000"/>
                  </a:schemeClr>
                </a:solidFill>
                <a:latin typeface="Arial" panose="020B0604020202020204" pitchFamily="34" charset="0"/>
                <a:cs typeface="Arial" panose="020B0604020202020204" pitchFamily="34" charset="0"/>
              </a:rPr>
              <a:t>Modeling</a:t>
            </a:r>
            <a:r>
              <a:rPr lang="ru-RU" sz="1600" dirty="0">
                <a:solidFill>
                  <a:schemeClr val="accent1">
                    <a:lumMod val="50000"/>
                  </a:schemeClr>
                </a:solidFill>
                <a:latin typeface="Arial" panose="020B0604020202020204" pitchFamily="34" charset="0"/>
                <a:cs typeface="Arial" panose="020B0604020202020204" pitchFamily="34" charset="0"/>
              </a:rPr>
              <a:t> Corporation программное обеспечение для имитационного моделирования, позволяющее создавать подвижные компьютерные модели, используя которые можно адекватно представить очень многие реальные системы</a:t>
            </a:r>
          </a:p>
          <a:p>
            <a:pPr marL="180000" indent="-180000">
              <a:spcBef>
                <a:spcPts val="600"/>
              </a:spcBef>
              <a:buFont typeface="+mj-lt"/>
              <a:buAutoNum type="arabicPeriod"/>
            </a:pPr>
            <a:r>
              <a:rPr lang="ru-RU" sz="1600" b="1" dirty="0" err="1">
                <a:solidFill>
                  <a:schemeClr val="accent1">
                    <a:lumMod val="50000"/>
                  </a:schemeClr>
                </a:solidFill>
                <a:latin typeface="Arial" panose="020B0604020202020204" pitchFamily="34" charset="0"/>
                <a:cs typeface="Arial" panose="020B0604020202020204" pitchFamily="34" charset="0"/>
              </a:rPr>
              <a:t>PlantSimulation</a:t>
            </a:r>
            <a:r>
              <a:rPr lang="ru-RU" sz="1600" dirty="0">
                <a:solidFill>
                  <a:schemeClr val="accent1">
                    <a:lumMod val="50000"/>
                  </a:schemeClr>
                </a:solidFill>
                <a:latin typeface="Arial" panose="020B0604020202020204" pitchFamily="34" charset="0"/>
                <a:cs typeface="Arial" panose="020B0604020202020204" pitchFamily="34" charset="0"/>
              </a:rPr>
              <a:t> – программная среда имитационного моделирования систем и процессов, предназначенная для оптимизации </a:t>
            </a:r>
            <a:r>
              <a:rPr lang="ru-RU" sz="1600" dirty="0" err="1">
                <a:solidFill>
                  <a:schemeClr val="accent1">
                    <a:lumMod val="50000"/>
                  </a:schemeClr>
                </a:solidFill>
                <a:latin typeface="Arial" panose="020B0604020202020204" pitchFamily="34" charset="0"/>
                <a:cs typeface="Arial" panose="020B0604020202020204" pitchFamily="34" charset="0"/>
              </a:rPr>
              <a:t>материалопотоков</a:t>
            </a:r>
            <a:r>
              <a:rPr lang="ru-RU" sz="1600" dirty="0">
                <a:solidFill>
                  <a:schemeClr val="accent1">
                    <a:lumMod val="50000"/>
                  </a:schemeClr>
                </a:solidFill>
                <a:latin typeface="Arial" panose="020B0604020202020204" pitchFamily="34" charset="0"/>
                <a:cs typeface="Arial" panose="020B0604020202020204" pitchFamily="34" charset="0"/>
              </a:rPr>
              <a:t>, загрузки ресурсов, логистики и метода управления для всех уровней планирования от целого производства и сети производств до отдельных линий и участков</a:t>
            </a:r>
          </a:p>
          <a:p>
            <a:pPr marL="180000" indent="-180000">
              <a:spcBef>
                <a:spcPts val="600"/>
              </a:spcBef>
              <a:buFont typeface="+mj-lt"/>
              <a:buAutoNum type="arabicPeriod"/>
            </a:pPr>
            <a:r>
              <a:rPr lang="ru-RU" sz="1600" b="1" dirty="0" err="1">
                <a:solidFill>
                  <a:schemeClr val="accent1">
                    <a:lumMod val="50000"/>
                  </a:schemeClr>
                </a:solidFill>
                <a:latin typeface="Arial" panose="020B0604020202020204" pitchFamily="34" charset="0"/>
                <a:cs typeface="Arial" panose="020B0604020202020204" pitchFamily="34" charset="0"/>
              </a:rPr>
              <a:t>SimBioSys</a:t>
            </a:r>
            <a:r>
              <a:rPr lang="ru-RU" sz="1600" dirty="0">
                <a:solidFill>
                  <a:schemeClr val="accent1">
                    <a:lumMod val="50000"/>
                  </a:schemeClr>
                </a:solidFill>
                <a:latin typeface="Arial" panose="020B0604020202020204" pitchFamily="34" charset="0"/>
                <a:cs typeface="Arial" panose="020B0604020202020204" pitchFamily="34" charset="0"/>
              </a:rPr>
              <a:t>: C++ – оболочки </a:t>
            </a:r>
            <a:r>
              <a:rPr lang="ru-RU" sz="1600" dirty="0" err="1">
                <a:solidFill>
                  <a:schemeClr val="accent1">
                    <a:lumMod val="50000"/>
                  </a:schemeClr>
                </a:solidFill>
                <a:latin typeface="Arial" panose="020B0604020202020204" pitchFamily="34" charset="0"/>
                <a:cs typeface="Arial" panose="020B0604020202020204" pitchFamily="34" charset="0"/>
              </a:rPr>
              <a:t>агентно</a:t>
            </a:r>
            <a:r>
              <a:rPr lang="ru-RU" sz="1600" dirty="0">
                <a:solidFill>
                  <a:schemeClr val="accent1">
                    <a:lumMod val="50000"/>
                  </a:schemeClr>
                </a:solidFill>
                <a:latin typeface="Arial" panose="020B0604020202020204" pitchFamily="34" charset="0"/>
                <a:cs typeface="Arial" panose="020B0604020202020204" pitchFamily="34" charset="0"/>
              </a:rPr>
              <a:t>-базового эволюционного моделирования в биолог., общественных науках</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Система моделирования </a:t>
            </a:r>
            <a:r>
              <a:rPr lang="ru-RU" sz="1600" b="1" dirty="0">
                <a:solidFill>
                  <a:schemeClr val="accent1">
                    <a:lumMod val="50000"/>
                  </a:schemeClr>
                </a:solidFill>
                <a:latin typeface="Arial" panose="020B0604020202020204" pitchFamily="34" charset="0"/>
                <a:cs typeface="Arial" panose="020B0604020202020204" pitchFamily="34" charset="0"/>
              </a:rPr>
              <a:t>SWARM</a:t>
            </a:r>
            <a:r>
              <a:rPr lang="ru-RU" sz="1600" dirty="0">
                <a:solidFill>
                  <a:schemeClr val="accent1">
                    <a:lumMod val="50000"/>
                  </a:schemeClr>
                </a:solidFill>
                <a:latin typeface="Arial" panose="020B0604020202020204" pitchFamily="34" charset="0"/>
                <a:cs typeface="Arial" panose="020B0604020202020204" pitchFamily="34" charset="0"/>
              </a:rPr>
              <a:t> и ее расширения MAML (Multi-Agent </a:t>
            </a:r>
            <a:r>
              <a:rPr lang="ru-RU" sz="1600" dirty="0" err="1">
                <a:solidFill>
                  <a:schemeClr val="accent1">
                    <a:lumMod val="50000"/>
                  </a:schemeClr>
                </a:solidFill>
                <a:latin typeface="Arial" panose="020B0604020202020204" pitchFamily="34" charset="0"/>
                <a:cs typeface="Arial" panose="020B0604020202020204" pitchFamily="34" charset="0"/>
              </a:rPr>
              <a:t>Modelling</a:t>
            </a:r>
            <a:r>
              <a:rPr lang="ru-RU" sz="1600" dirty="0">
                <a:solidFill>
                  <a:schemeClr val="accent1">
                    <a:lumMod val="50000"/>
                  </a:schemeClr>
                </a:solidFill>
                <a:latin typeface="Arial" panose="020B0604020202020204" pitchFamily="34" charset="0"/>
                <a:cs typeface="Arial" panose="020B0604020202020204" pitchFamily="34" charset="0"/>
              </a:rPr>
              <a:t> Language) для моделирования искусственного мира</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Пакеты </a:t>
            </a:r>
            <a:r>
              <a:rPr lang="ru-RU" sz="1600" b="1" dirty="0" err="1">
                <a:solidFill>
                  <a:schemeClr val="accent1">
                    <a:lumMod val="50000"/>
                  </a:schemeClr>
                </a:solidFill>
                <a:latin typeface="Arial" panose="020B0604020202020204" pitchFamily="34" charset="0"/>
                <a:cs typeface="Arial" panose="020B0604020202020204" pitchFamily="34" charset="0"/>
              </a:rPr>
              <a:t>Ascape</a:t>
            </a:r>
            <a:r>
              <a:rPr lang="ru-RU" sz="1600" dirty="0">
                <a:solidFill>
                  <a:schemeClr val="accent1">
                    <a:lumMod val="50000"/>
                  </a:schemeClr>
                </a:solidFill>
                <a:latin typeface="Arial" panose="020B0604020202020204" pitchFamily="34" charset="0"/>
                <a:cs typeface="Arial" panose="020B0604020202020204" pitchFamily="34" charset="0"/>
              </a:rPr>
              <a:t> (Agent </a:t>
            </a:r>
            <a:r>
              <a:rPr lang="ru-RU" sz="1600" dirty="0" err="1">
                <a:solidFill>
                  <a:schemeClr val="accent1">
                    <a:lumMod val="50000"/>
                  </a:schemeClr>
                </a:solidFill>
                <a:latin typeface="Arial" panose="020B0604020202020204" pitchFamily="34" charset="0"/>
                <a:cs typeface="Arial" panose="020B0604020202020204" pitchFamily="34" charset="0"/>
              </a:rPr>
              <a:t>Landscape</a:t>
            </a:r>
            <a:r>
              <a:rPr lang="ru-RU" sz="1600" dirty="0">
                <a:solidFill>
                  <a:schemeClr val="accent1">
                    <a:lumMod val="50000"/>
                  </a:schemeClr>
                </a:solidFill>
                <a:latin typeface="Arial" panose="020B0604020202020204" pitchFamily="34" charset="0"/>
                <a:cs typeface="Arial" panose="020B0604020202020204" pitchFamily="34" charset="0"/>
              </a:rPr>
              <a:t>) и </a:t>
            </a:r>
            <a:r>
              <a:rPr lang="ru-RU" sz="1600" b="1" dirty="0" err="1">
                <a:solidFill>
                  <a:schemeClr val="accent1">
                    <a:lumMod val="50000"/>
                  </a:schemeClr>
                </a:solidFill>
                <a:latin typeface="Arial" panose="020B0604020202020204" pitchFamily="34" charset="0"/>
                <a:cs typeface="Arial" panose="020B0604020202020204" pitchFamily="34" charset="0"/>
              </a:rPr>
              <a:t>RePast</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Recursive</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Porous</a:t>
            </a:r>
            <a:r>
              <a:rPr lang="ru-RU" sz="1600" dirty="0">
                <a:solidFill>
                  <a:schemeClr val="accent1">
                    <a:lumMod val="50000"/>
                  </a:schemeClr>
                </a:solidFill>
                <a:latin typeface="Arial" panose="020B0604020202020204" pitchFamily="34" charset="0"/>
                <a:cs typeface="Arial" panose="020B0604020202020204" pitchFamily="34" charset="0"/>
              </a:rPr>
              <a:t> Agent </a:t>
            </a:r>
            <a:r>
              <a:rPr lang="ru-RU" sz="1600" dirty="0" err="1">
                <a:solidFill>
                  <a:schemeClr val="accent1">
                    <a:lumMod val="50000"/>
                  </a:schemeClr>
                </a:solidFill>
                <a:latin typeface="Arial" panose="020B0604020202020204" pitchFamily="34" charset="0"/>
                <a:cs typeface="Arial" panose="020B0604020202020204" pitchFamily="34" charset="0"/>
              </a:rPr>
              <a:t>Simulation</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Toolkit</a:t>
            </a:r>
            <a:r>
              <a:rPr lang="ru-RU" sz="1600" dirty="0">
                <a:solidFill>
                  <a:schemeClr val="accent1">
                    <a:lumMod val="50000"/>
                  </a:schemeClr>
                </a:solidFill>
                <a:latin typeface="Arial" panose="020B0604020202020204" pitchFamily="34" charset="0"/>
                <a:cs typeface="Arial" panose="020B0604020202020204" pitchFamily="34" charset="0"/>
              </a:rPr>
              <a:t>), написанные на платформе языка Java для поддержки </a:t>
            </a:r>
            <a:r>
              <a:rPr lang="ru-RU" sz="1600" dirty="0" err="1">
                <a:solidFill>
                  <a:schemeClr val="accent1">
                    <a:lumMod val="50000"/>
                  </a:schemeClr>
                </a:solidFill>
                <a:latin typeface="Arial" panose="020B0604020202020204" pitchFamily="34" charset="0"/>
                <a:cs typeface="Arial" panose="020B0604020202020204" pitchFamily="34" charset="0"/>
              </a:rPr>
              <a:t>агентно</a:t>
            </a:r>
            <a:r>
              <a:rPr lang="ru-RU" sz="1600" dirty="0">
                <a:solidFill>
                  <a:schemeClr val="accent1">
                    <a:lumMod val="50000"/>
                  </a:schemeClr>
                </a:solidFill>
                <a:latin typeface="Arial" panose="020B0604020202020204" pitchFamily="34" charset="0"/>
                <a:cs typeface="Arial" panose="020B0604020202020204" pitchFamily="34" charset="0"/>
              </a:rPr>
              <a:t>-базового моделирования</a:t>
            </a:r>
          </a:p>
          <a:p>
            <a:pPr marL="180000" indent="-180000">
              <a:spcBef>
                <a:spcPts val="600"/>
              </a:spcBef>
              <a:buFont typeface="+mj-lt"/>
              <a:buAutoNum type="arabicPeriod"/>
            </a:pPr>
            <a:r>
              <a:rPr lang="ru-RU" sz="1600" b="1" dirty="0" err="1">
                <a:solidFill>
                  <a:schemeClr val="accent1">
                    <a:lumMod val="50000"/>
                  </a:schemeClr>
                </a:solidFill>
                <a:latin typeface="Arial" panose="020B0604020202020204" pitchFamily="34" charset="0"/>
                <a:cs typeface="Arial" panose="020B0604020202020204" pitchFamily="34" charset="0"/>
              </a:rPr>
              <a:t>NetLogo</a:t>
            </a:r>
            <a:r>
              <a:rPr lang="ru-RU" sz="1600" dirty="0">
                <a:solidFill>
                  <a:schemeClr val="accent1">
                    <a:lumMod val="50000"/>
                  </a:schemeClr>
                </a:solidFill>
                <a:latin typeface="Arial" panose="020B0604020202020204" pitchFamily="34" charset="0"/>
                <a:cs typeface="Arial" panose="020B0604020202020204" pitchFamily="34" charset="0"/>
              </a:rPr>
              <a:t> и </a:t>
            </a:r>
            <a:r>
              <a:rPr lang="ru-RU" sz="1600" b="1" dirty="0">
                <a:solidFill>
                  <a:schemeClr val="accent1">
                    <a:lumMod val="50000"/>
                  </a:schemeClr>
                </a:solidFill>
                <a:latin typeface="Arial" panose="020B0604020202020204" pitchFamily="34" charset="0"/>
                <a:cs typeface="Arial" panose="020B0604020202020204" pitchFamily="34" charset="0"/>
              </a:rPr>
              <a:t>MIMOSE</a:t>
            </a:r>
            <a:r>
              <a:rPr lang="ru-RU" sz="1600" dirty="0">
                <a:solidFill>
                  <a:schemeClr val="accent1">
                    <a:lumMod val="50000"/>
                  </a:schemeClr>
                </a:solidFill>
                <a:latin typeface="Arial" panose="020B0604020202020204" pitchFamily="34" charset="0"/>
                <a:cs typeface="Arial" panose="020B0604020202020204" pitchFamily="34" charset="0"/>
              </a:rPr>
              <a:t> (Micro- </a:t>
            </a:r>
            <a:r>
              <a:rPr lang="ru-RU" sz="1600" dirty="0" err="1">
                <a:solidFill>
                  <a:schemeClr val="accent1">
                    <a:lumMod val="50000"/>
                  </a:schemeClr>
                </a:solidFill>
                <a:latin typeface="Arial" panose="020B0604020202020204" pitchFamily="34" charset="0"/>
                <a:cs typeface="Arial" panose="020B0604020202020204" pitchFamily="34" charset="0"/>
              </a:rPr>
              <a:t>and</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Multilevel</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Modelling</a:t>
            </a:r>
            <a:r>
              <a:rPr lang="ru-RU" sz="1600" dirty="0">
                <a:solidFill>
                  <a:schemeClr val="accent1">
                    <a:lumMod val="50000"/>
                  </a:schemeClr>
                </a:solidFill>
                <a:latin typeface="Arial" panose="020B0604020202020204" pitchFamily="34" charset="0"/>
                <a:cs typeface="Arial" panose="020B0604020202020204" pitchFamily="34" charset="0"/>
              </a:rPr>
              <a:t> Software) – информационные системы, предназначенные для создания имитационных моделей и технологий моделирования в общественных науках</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a:solidFill>
                  <a:srgbClr val="0000FF"/>
                </a:solidFill>
                <a:latin typeface="Arial" panose="020B0604020202020204" pitchFamily="34" charset="0"/>
                <a:cs typeface="Arial" panose="020B0604020202020204" pitchFamily="34" charset="0"/>
              </a:rPr>
              <a:t>SPSS</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err="1">
                <a:solidFill>
                  <a:srgbClr val="0000FF"/>
                </a:solidFill>
                <a:latin typeface="Arial" panose="020B0604020202020204" pitchFamily="34" charset="0"/>
                <a:cs typeface="Arial" panose="020B0604020202020204" pitchFamily="34" charset="0"/>
              </a:rPr>
              <a:t>Statistica</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err="1">
                <a:solidFill>
                  <a:schemeClr val="accent1">
                    <a:lumMod val="50000"/>
                  </a:schemeClr>
                </a:solidFill>
                <a:latin typeface="Arial" panose="020B0604020202020204" pitchFamily="34" charset="0"/>
                <a:cs typeface="Arial" panose="020B0604020202020204" pitchFamily="34" charset="0"/>
              </a:rPr>
              <a:t>PilGrim</a:t>
            </a:r>
            <a:r>
              <a:rPr lang="ru-RU" sz="1600" b="1" dirty="0">
                <a:solidFill>
                  <a:schemeClr val="accent1">
                    <a:lumMod val="50000"/>
                  </a:schemeClr>
                </a:solidFill>
                <a:latin typeface="Arial" panose="020B0604020202020204" pitchFamily="34" charset="0"/>
                <a:cs typeface="Arial" panose="020B0604020202020204" pitchFamily="34" charset="0"/>
              </a:rPr>
              <a:t>, Z-</a:t>
            </a:r>
            <a:r>
              <a:rPr lang="ru-RU" sz="1600" b="1" dirty="0" err="1">
                <a:solidFill>
                  <a:schemeClr val="accent1">
                    <a:lumMod val="50000"/>
                  </a:schemeClr>
                </a:solidFill>
                <a:latin typeface="Arial" panose="020B0604020202020204" pitchFamily="34" charset="0"/>
                <a:cs typeface="Arial" panose="020B0604020202020204" pitchFamily="34" charset="0"/>
              </a:rPr>
              <a:t>Tree</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системы статистического моделирования для исследования экономических, педагогических и психологических явлений и процессов</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spTree>
    <p:extLst>
      <p:ext uri="{BB962C8B-B14F-4D97-AF65-F5344CB8AC3E}">
        <p14:creationId xmlns:p14="http://schemas.microsoft.com/office/powerpoint/2010/main" val="989083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6540927" cy="607858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Пространственный анализ (пространственная статистика)</a:t>
            </a:r>
          </a:p>
          <a:p>
            <a:r>
              <a:rPr lang="ru-RU" sz="1600" dirty="0">
                <a:solidFill>
                  <a:schemeClr val="accent1">
                    <a:lumMod val="50000"/>
                  </a:schemeClr>
                </a:solidFill>
                <a:latin typeface="Arial" panose="020B0604020202020204" pitchFamily="34" charset="0"/>
                <a:cs typeface="Arial" panose="020B0604020202020204" pitchFamily="34" charset="0"/>
              </a:rPr>
              <a:t>– формальные методы изучения объекты с использованием их топологических, геометрических или географических свойств </a:t>
            </a:r>
            <a:r>
              <a:rPr lang="ru-RU" sz="1600" i="1" dirty="0">
                <a:solidFill>
                  <a:schemeClr val="accent1">
                    <a:lumMod val="50000"/>
                  </a:schemeClr>
                </a:solidFill>
                <a:latin typeface="Arial" panose="020B0604020202020204" pitchFamily="34" charset="0"/>
                <a:cs typeface="Arial" panose="020B0604020202020204" pitchFamily="34" charset="0"/>
              </a:rPr>
              <a:t>(широкий смысл)</a:t>
            </a:r>
          </a:p>
          <a:p>
            <a:r>
              <a:rPr lang="ru-RU" sz="1600" dirty="0">
                <a:solidFill>
                  <a:schemeClr val="accent1">
                    <a:lumMod val="50000"/>
                  </a:schemeClr>
                </a:solidFill>
                <a:latin typeface="Arial" panose="020B0604020202020204" pitchFamily="34" charset="0"/>
                <a:cs typeface="Arial" panose="020B0604020202020204" pitchFamily="34" charset="0"/>
              </a:rPr>
              <a:t>– метод, применяемый при анализе географических данных или данных </a:t>
            </a:r>
            <a:r>
              <a:rPr lang="ru-RU" sz="1600" dirty="0" err="1">
                <a:solidFill>
                  <a:schemeClr val="accent1">
                    <a:lumMod val="50000"/>
                  </a:schemeClr>
                </a:solidFill>
                <a:latin typeface="Arial" panose="020B0604020202020204" pitchFamily="34" charset="0"/>
                <a:cs typeface="Arial" panose="020B0604020202020204" pitchFamily="34" charset="0"/>
              </a:rPr>
              <a:t>транскриптомики</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i="1" dirty="0">
                <a:solidFill>
                  <a:schemeClr val="accent1">
                    <a:lumMod val="50000"/>
                  </a:schemeClr>
                </a:solidFill>
                <a:latin typeface="Arial" panose="020B0604020202020204" pitchFamily="34" charset="0"/>
                <a:cs typeface="Arial" panose="020B0604020202020204" pitchFamily="34" charset="0"/>
              </a:rPr>
              <a:t>(узкий смысл)</a:t>
            </a:r>
          </a:p>
          <a:p>
            <a:r>
              <a:rPr lang="ru-RU" sz="1600" dirty="0">
                <a:solidFill>
                  <a:schemeClr val="accent1">
                    <a:lumMod val="50000"/>
                  </a:schemeClr>
                </a:solidFill>
                <a:latin typeface="Arial" panose="020B0604020202020204" pitchFamily="34" charset="0"/>
                <a:cs typeface="Arial" panose="020B0604020202020204" pitchFamily="34" charset="0"/>
              </a:rPr>
              <a:t>– способ (метод) интерпретации данных, используемых в геоинформатике.</a:t>
            </a:r>
          </a:p>
          <a:p>
            <a:r>
              <a:rPr lang="ru-RU" sz="1600" dirty="0">
                <a:solidFill>
                  <a:schemeClr val="accent1">
                    <a:lumMod val="50000"/>
                  </a:schemeClr>
                </a:solidFill>
                <a:latin typeface="Arial" panose="020B0604020202020204" pitchFamily="34" charset="0"/>
                <a:cs typeface="Arial" panose="020B0604020202020204" pitchFamily="34" charset="0"/>
              </a:rPr>
              <a:t>– набор алгоритмов (функций), обеспечивающих анализ местоположения (размещения), связей и иных пространственных отношений пространственных объектов, включая анализ зон видимости/невидимости, анализ соседства, анализ сетей, создание и обработку цифровых моделей рельефа и т.д.</a:t>
            </a:r>
          </a:p>
          <a:p>
            <a:r>
              <a:rPr lang="ru-RU" sz="1600" dirty="0">
                <a:solidFill>
                  <a:schemeClr val="accent1">
                    <a:lumMod val="50000"/>
                  </a:schemeClr>
                </a:solidFill>
                <a:latin typeface="Arial" panose="020B0604020202020204" pitchFamily="34" charset="0"/>
                <a:cs typeface="Arial" panose="020B0604020202020204" pitchFamily="34" charset="0"/>
              </a:rPr>
              <a:t>– в совокупности с </a:t>
            </a:r>
            <a:r>
              <a:rPr lang="ru-RU" sz="1600" dirty="0" err="1">
                <a:solidFill>
                  <a:schemeClr val="accent1">
                    <a:lumMod val="50000"/>
                  </a:schemeClr>
                </a:solidFill>
                <a:latin typeface="Arial" panose="020B0604020202020204" pitchFamily="34" charset="0"/>
                <a:cs typeface="Arial" panose="020B0604020202020204" pitchFamily="34" charset="0"/>
              </a:rPr>
              <a:t>геомоделированием</a:t>
            </a:r>
            <a:r>
              <a:rPr lang="ru-RU" sz="1600" dirty="0">
                <a:solidFill>
                  <a:schemeClr val="accent1">
                    <a:lumMod val="50000"/>
                  </a:schemeClr>
                </a:solidFill>
                <a:latin typeface="Arial" panose="020B0604020202020204" pitchFamily="34" charset="0"/>
                <a:cs typeface="Arial" panose="020B0604020202020204" pitchFamily="34" charset="0"/>
              </a:rPr>
              <a:t> составляют основу геоинформационного анализа</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Типы:</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Анализ пространственных данных</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Пространственная автокорреляция</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Пространственная неоднородность</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Пространственная интерполяция</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Пространственная регрессия</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Пространственное взаимодействие</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Моделирование и моделирование</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Многоточечная </a:t>
            </a:r>
            <a:r>
              <a:rPr lang="ru-RU" sz="1600" dirty="0" err="1">
                <a:solidFill>
                  <a:schemeClr val="accent1">
                    <a:lumMod val="50000"/>
                  </a:schemeClr>
                </a:solidFill>
                <a:latin typeface="Arial" panose="020B0604020202020204" pitchFamily="34" charset="0"/>
                <a:cs typeface="Arial" panose="020B0604020202020204" pitchFamily="34" charset="0"/>
              </a:rPr>
              <a:t>геостатистика</a:t>
            </a:r>
            <a:r>
              <a:rPr lang="ru-RU" sz="1600" dirty="0">
                <a:solidFill>
                  <a:schemeClr val="accent1">
                    <a:lumMod val="50000"/>
                  </a:schemeClr>
                </a:solidFill>
                <a:latin typeface="Arial" panose="020B0604020202020204" pitchFamily="34" charset="0"/>
                <a:cs typeface="Arial" panose="020B0604020202020204" pitchFamily="34" charset="0"/>
              </a:rPr>
              <a:t> (MPS)</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2.3.7. Пространственный анализ</a:t>
            </a:r>
          </a:p>
        </p:txBody>
      </p:sp>
      <p:pic>
        <p:nvPicPr>
          <p:cNvPr id="5" name="Рисунок 4">
            <a:extLst>
              <a:ext uri="{FF2B5EF4-FFF2-40B4-BE49-F238E27FC236}">
                <a16:creationId xmlns:a16="http://schemas.microsoft.com/office/drawing/2014/main" id="{F5DE46E3-1A49-C040-4504-C2C1A0C7CC9F}"/>
              </a:ext>
            </a:extLst>
          </p:cNvPr>
          <p:cNvPicPr>
            <a:picLocks noChangeAspect="1"/>
          </p:cNvPicPr>
          <p:nvPr/>
        </p:nvPicPr>
        <p:blipFill>
          <a:blip r:embed="rId2"/>
          <a:stretch>
            <a:fillRect/>
          </a:stretch>
        </p:blipFill>
        <p:spPr>
          <a:xfrm>
            <a:off x="6096000" y="4389828"/>
            <a:ext cx="5962650" cy="2366619"/>
          </a:xfrm>
          <a:prstGeom prst="rect">
            <a:avLst/>
          </a:prstGeom>
        </p:spPr>
      </p:pic>
      <p:pic>
        <p:nvPicPr>
          <p:cNvPr id="7" name="Рисунок 6">
            <a:extLst>
              <a:ext uri="{FF2B5EF4-FFF2-40B4-BE49-F238E27FC236}">
                <a16:creationId xmlns:a16="http://schemas.microsoft.com/office/drawing/2014/main" id="{0D3AD80C-F0CE-2BBB-7C21-D68FA23ADC55}"/>
              </a:ext>
            </a:extLst>
          </p:cNvPr>
          <p:cNvPicPr>
            <a:picLocks noChangeAspect="1"/>
          </p:cNvPicPr>
          <p:nvPr/>
        </p:nvPicPr>
        <p:blipFill>
          <a:blip r:embed="rId3"/>
          <a:stretch>
            <a:fillRect/>
          </a:stretch>
        </p:blipFill>
        <p:spPr>
          <a:xfrm>
            <a:off x="8096251" y="587792"/>
            <a:ext cx="3985800" cy="3802035"/>
          </a:xfrm>
          <a:prstGeom prst="rect">
            <a:avLst/>
          </a:prstGeom>
        </p:spPr>
      </p:pic>
    </p:spTree>
    <p:extLst>
      <p:ext uri="{BB962C8B-B14F-4D97-AF65-F5344CB8AC3E}">
        <p14:creationId xmlns:p14="http://schemas.microsoft.com/office/powerpoint/2010/main" val="72705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5340779" cy="280076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Уровни пространственного анализа:</a:t>
            </a:r>
          </a:p>
          <a:p>
            <a:r>
              <a:rPr lang="ru-RU" sz="1600" dirty="0">
                <a:solidFill>
                  <a:schemeClr val="accent1">
                    <a:lumMod val="50000"/>
                  </a:schemeClr>
                </a:solidFill>
                <a:latin typeface="Arial" panose="020B0604020202020204" pitchFamily="34" charset="0"/>
                <a:cs typeface="Arial" panose="020B0604020202020204" pitchFamily="34" charset="0"/>
              </a:rPr>
              <a:t>1. </a:t>
            </a:r>
            <a:r>
              <a:rPr lang="ru-RU" sz="1600" dirty="0" err="1">
                <a:solidFill>
                  <a:schemeClr val="accent1">
                    <a:lumMod val="50000"/>
                  </a:schemeClr>
                </a:solidFill>
                <a:latin typeface="Arial" panose="020B0604020202020204" pitchFamily="34" charset="0"/>
                <a:cs typeface="Arial" panose="020B0604020202020204" pitchFamily="34" charset="0"/>
              </a:rPr>
              <a:t>Геокодирование</a:t>
            </a:r>
            <a:r>
              <a:rPr lang="ru-RU" sz="1600" dirty="0">
                <a:solidFill>
                  <a:schemeClr val="accent1">
                    <a:lumMod val="50000"/>
                  </a:schemeClr>
                </a:solidFill>
                <a:latin typeface="Arial" panose="020B0604020202020204" pitchFamily="34" charset="0"/>
                <a:cs typeface="Arial" panose="020B0604020202020204" pitchFamily="34" charset="0"/>
              </a:rPr>
              <a:t>.</a:t>
            </a:r>
          </a:p>
          <a:p>
            <a:r>
              <a:rPr lang="ru-RU" sz="1600" dirty="0">
                <a:solidFill>
                  <a:schemeClr val="accent1">
                    <a:lumMod val="50000"/>
                  </a:schemeClr>
                </a:solidFill>
                <a:latin typeface="Arial" panose="020B0604020202020204" pitchFamily="34" charset="0"/>
                <a:cs typeface="Arial" panose="020B0604020202020204" pitchFamily="34" charset="0"/>
              </a:rPr>
              <a:t>2. Картографирование.</a:t>
            </a:r>
          </a:p>
          <a:p>
            <a:r>
              <a:rPr lang="ru-RU" sz="1600" dirty="0">
                <a:solidFill>
                  <a:schemeClr val="accent1">
                    <a:lumMod val="50000"/>
                  </a:schemeClr>
                </a:solidFill>
                <a:latin typeface="Arial" panose="020B0604020202020204" pitchFamily="34" charset="0"/>
                <a:cs typeface="Arial" panose="020B0604020202020204" pitchFamily="34" charset="0"/>
              </a:rPr>
              <a:t>3. Районирование:</a:t>
            </a:r>
          </a:p>
          <a:p>
            <a:r>
              <a:rPr lang="ru-RU" sz="1600" dirty="0">
                <a:solidFill>
                  <a:schemeClr val="accent1">
                    <a:lumMod val="50000"/>
                  </a:schemeClr>
                </a:solidFill>
                <a:latin typeface="Arial" panose="020B0604020202020204" pitchFamily="34" charset="0"/>
                <a:cs typeface="Arial" panose="020B0604020202020204" pitchFamily="34" charset="0"/>
              </a:rPr>
              <a:t>    а) типологическая дифференциация;</a:t>
            </a:r>
          </a:p>
          <a:p>
            <a:r>
              <a:rPr lang="ru-RU" sz="1600" dirty="0">
                <a:solidFill>
                  <a:schemeClr val="accent1">
                    <a:lumMod val="50000"/>
                  </a:schemeClr>
                </a:solidFill>
                <a:latin typeface="Arial" panose="020B0604020202020204" pitchFamily="34" charset="0"/>
                <a:cs typeface="Arial" panose="020B0604020202020204" pitchFamily="34" charset="0"/>
              </a:rPr>
              <a:t>    б) </a:t>
            </a:r>
            <a:r>
              <a:rPr lang="ru-RU" sz="1600" dirty="0" err="1">
                <a:solidFill>
                  <a:schemeClr val="accent1">
                    <a:lumMod val="50000"/>
                  </a:schemeClr>
                </a:solidFill>
                <a:latin typeface="Arial" panose="020B0604020202020204" pitchFamily="34" charset="0"/>
                <a:cs typeface="Arial" panose="020B0604020202020204" pitchFamily="34" charset="0"/>
              </a:rPr>
              <a:t>дазиметрическая</a:t>
            </a:r>
            <a:r>
              <a:rPr lang="ru-RU" sz="1600" dirty="0">
                <a:solidFill>
                  <a:schemeClr val="accent1">
                    <a:lumMod val="50000"/>
                  </a:schemeClr>
                </a:solidFill>
                <a:latin typeface="Arial" panose="020B0604020202020204" pitchFamily="34" charset="0"/>
                <a:cs typeface="Arial" panose="020B0604020202020204" pitchFamily="34" charset="0"/>
              </a:rPr>
              <a:t> дифференциация;</a:t>
            </a:r>
          </a:p>
          <a:p>
            <a:r>
              <a:rPr lang="ru-RU" sz="1600" dirty="0">
                <a:solidFill>
                  <a:schemeClr val="accent1">
                    <a:lumMod val="50000"/>
                  </a:schemeClr>
                </a:solidFill>
                <a:latin typeface="Arial" panose="020B0604020202020204" pitchFamily="34" charset="0"/>
                <a:cs typeface="Arial" panose="020B0604020202020204" pitchFamily="34" charset="0"/>
              </a:rPr>
              <a:t>4. Моделирование:</a:t>
            </a:r>
          </a:p>
          <a:p>
            <a:r>
              <a:rPr lang="ru-RU" sz="1600" dirty="0">
                <a:solidFill>
                  <a:schemeClr val="accent1">
                    <a:lumMod val="50000"/>
                  </a:schemeClr>
                </a:solidFill>
                <a:latin typeface="Arial" panose="020B0604020202020204" pitchFamily="34" charset="0"/>
                <a:cs typeface="Arial" panose="020B0604020202020204" pitchFamily="34" charset="0"/>
              </a:rPr>
              <a:t>   а) относительный пространственный анализ;</a:t>
            </a:r>
          </a:p>
          <a:p>
            <a:r>
              <a:rPr lang="ru-RU" sz="1600" dirty="0">
                <a:solidFill>
                  <a:schemeClr val="accent1">
                    <a:lumMod val="50000"/>
                  </a:schemeClr>
                </a:solidFill>
                <a:latin typeface="Arial" panose="020B0604020202020204" pitchFamily="34" charset="0"/>
                <a:cs typeface="Arial" panose="020B0604020202020204" pitchFamily="34" charset="0"/>
              </a:rPr>
              <a:t>   б) автокорреляционный пространственный анализ;</a:t>
            </a:r>
          </a:p>
          <a:p>
            <a:r>
              <a:rPr lang="ru-RU" sz="1600" dirty="0">
                <a:solidFill>
                  <a:schemeClr val="accent1">
                    <a:lumMod val="50000"/>
                  </a:schemeClr>
                </a:solidFill>
                <a:latin typeface="Arial" panose="020B0604020202020204" pitchFamily="34" charset="0"/>
                <a:cs typeface="Arial" panose="020B0604020202020204" pitchFamily="34" charset="0"/>
              </a:rPr>
              <a:t>   в) кластерный пространственный анализ;</a:t>
            </a:r>
          </a:p>
          <a:p>
            <a:r>
              <a:rPr lang="ru-RU" sz="1600" dirty="0">
                <a:solidFill>
                  <a:schemeClr val="accent1">
                    <a:lumMod val="50000"/>
                  </a:schemeClr>
                </a:solidFill>
                <a:latin typeface="Arial" panose="020B0604020202020204" pitchFamily="34" charset="0"/>
                <a:cs typeface="Arial" panose="020B0604020202020204" pitchFamily="34" charset="0"/>
              </a:rPr>
              <a:t>   г) анализ географического разрыва регрессии.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2.3.7. Пространственный анализ</a:t>
            </a:r>
          </a:p>
        </p:txBody>
      </p:sp>
      <p:pic>
        <p:nvPicPr>
          <p:cNvPr id="9" name="Рисунок 8">
            <a:extLst>
              <a:ext uri="{FF2B5EF4-FFF2-40B4-BE49-F238E27FC236}">
                <a16:creationId xmlns:a16="http://schemas.microsoft.com/office/drawing/2014/main" id="{AFF185FB-69E4-68FF-42AA-5B0FC28A2A6D}"/>
              </a:ext>
            </a:extLst>
          </p:cNvPr>
          <p:cNvPicPr>
            <a:picLocks noChangeAspect="1"/>
          </p:cNvPicPr>
          <p:nvPr/>
        </p:nvPicPr>
        <p:blipFill>
          <a:blip r:embed="rId2"/>
          <a:stretch>
            <a:fillRect/>
          </a:stretch>
        </p:blipFill>
        <p:spPr>
          <a:xfrm>
            <a:off x="6486527" y="677861"/>
            <a:ext cx="5314950" cy="3347233"/>
          </a:xfrm>
          <a:prstGeom prst="rect">
            <a:avLst/>
          </a:prstGeom>
        </p:spPr>
      </p:pic>
      <p:pic>
        <p:nvPicPr>
          <p:cNvPr id="6" name="Рисунок 5">
            <a:extLst>
              <a:ext uri="{FF2B5EF4-FFF2-40B4-BE49-F238E27FC236}">
                <a16:creationId xmlns:a16="http://schemas.microsoft.com/office/drawing/2014/main" id="{7459C620-5921-1892-38EE-48E8735DD729}"/>
              </a:ext>
            </a:extLst>
          </p:cNvPr>
          <p:cNvPicPr>
            <a:picLocks noChangeAspect="1"/>
          </p:cNvPicPr>
          <p:nvPr/>
        </p:nvPicPr>
        <p:blipFill>
          <a:blip r:embed="rId3"/>
          <a:stretch>
            <a:fillRect/>
          </a:stretch>
        </p:blipFill>
        <p:spPr>
          <a:xfrm>
            <a:off x="2183972" y="3629025"/>
            <a:ext cx="4559727" cy="3115285"/>
          </a:xfrm>
          <a:prstGeom prst="rect">
            <a:avLst/>
          </a:prstGeom>
        </p:spPr>
      </p:pic>
      <p:pic>
        <p:nvPicPr>
          <p:cNvPr id="20482" name="Picture 2">
            <a:extLst>
              <a:ext uri="{FF2B5EF4-FFF2-40B4-BE49-F238E27FC236}">
                <a16:creationId xmlns:a16="http://schemas.microsoft.com/office/drawing/2014/main" id="{5B43E3AB-DF79-9A1C-967A-87A1AF371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269" y="4025094"/>
            <a:ext cx="2503944" cy="271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96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815B5FD-2ACF-DC63-1942-92448E361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933575"/>
            <a:ext cx="4800600"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26698" y="805205"/>
            <a:ext cx="7541052" cy="524759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Статистический анализ</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Суть статистики – собрать данные, посчитать их по критериям </a:t>
            </a:r>
          </a:p>
          <a:p>
            <a:r>
              <a:rPr lang="ru-RU" sz="1600" dirty="0">
                <a:solidFill>
                  <a:schemeClr val="accent1">
                    <a:lumMod val="50000"/>
                  </a:schemeClr>
                </a:solidFill>
                <a:latin typeface="Arial" panose="020B0604020202020204" pitchFamily="34" charset="0"/>
                <a:cs typeface="Arial" panose="020B0604020202020204" pitchFamily="34" charset="0"/>
              </a:rPr>
              <a:t>   и на выходе получить конкретный результат, обычно в %.</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Проблема статистики – недостоверные результаты на маленьких выборках</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Сделать статистику достовернее помогают большие данные. </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Чем больше информации вы собрали, тем точнее результат.</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a:t>
            </a:r>
          </a:p>
          <a:p>
            <a:r>
              <a:rPr lang="ru-RU" sz="1600" dirty="0">
                <a:solidFill>
                  <a:schemeClr val="accent1">
                    <a:lumMod val="50000"/>
                  </a:schemeClr>
                </a:solidFill>
                <a:latin typeface="Arial" panose="020B0604020202020204" pitchFamily="34" charset="0"/>
                <a:cs typeface="Arial" panose="020B0604020202020204" pitchFamily="34" charset="0"/>
              </a:rPr>
              <a:t>Для получения точных </a:t>
            </a:r>
            <a:r>
              <a:rPr lang="ru-RU" sz="1600" dirty="0" err="1">
                <a:solidFill>
                  <a:schemeClr val="accent1">
                    <a:lumMod val="50000"/>
                  </a:schemeClr>
                </a:solidFill>
                <a:latin typeface="Arial" panose="020B0604020202020204" pitchFamily="34" charset="0"/>
                <a:cs typeface="Arial" panose="020B0604020202020204" pitchFamily="34" charset="0"/>
              </a:rPr>
              <a:t>стат.результатов</a:t>
            </a:r>
            <a:r>
              <a:rPr lang="ru-RU" sz="1600" dirty="0">
                <a:solidFill>
                  <a:schemeClr val="accent1">
                    <a:lumMod val="50000"/>
                  </a:schemeClr>
                </a:solidFill>
                <a:latin typeface="Arial" panose="020B0604020202020204" pitchFamily="34" charset="0"/>
                <a:cs typeface="Arial" panose="020B0604020202020204" pitchFamily="34" charset="0"/>
              </a:rPr>
              <a:t> используют методы:</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Простой подсчет процентного соотношения.</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Вычисление средних значений данных, 			      иногда распределенных по группам.</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Корреляционный анализ, который помогает выявить взаимосвязи и понять, как изменение одних данных повлияет на другие.</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Метод динамических рядов, который оценивает интенсивность и частоту изменений данных с течением времени.</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Везде, где для анализа данные нужно посчитать. </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Часто статистический анализ используют как часть других технологий.</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Необходим для имитационного моделирования, предиктивной аналитики.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2.3.8. Статистический анализ</a:t>
            </a:r>
          </a:p>
        </p:txBody>
      </p:sp>
    </p:spTree>
    <p:extLst>
      <p:ext uri="{BB962C8B-B14F-4D97-AF65-F5344CB8AC3E}">
        <p14:creationId xmlns:p14="http://schemas.microsoft.com/office/powerpoint/2010/main" val="1237002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1CE0C64-52F8-2CEA-F34F-27D29C39291D}"/>
              </a:ext>
            </a:extLst>
          </p:cNvPr>
          <p:cNvSpPr txBox="1"/>
          <p:nvPr/>
        </p:nvSpPr>
        <p:spPr>
          <a:xfrm>
            <a:off x="1085850" y="793749"/>
            <a:ext cx="8391525" cy="5937010"/>
          </a:xfrm>
          <a:prstGeom prst="rect">
            <a:avLst/>
          </a:prstGeom>
          <a:noFill/>
        </p:spPr>
        <p:txBody>
          <a:bodyPr wrap="square">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Методы статистического анализа информации: </a:t>
            </a:r>
          </a:p>
          <a:p>
            <a:pPr marL="180000" marR="0" lvl="0" indent="-180000" algn="l" defTabSz="4572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ru-RU" sz="1600" i="1" u="sng"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одномерный</a:t>
            </a:r>
            <a:r>
              <a:rPr kumimoji="0" lang="ru-RU" sz="1600" i="1"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 статистический анализ </a:t>
            </a:r>
          </a:p>
          <a:p>
            <a:pPr marL="144000" marR="0" lvl="0" indent="0" algn="l" defTabSz="457200" rtl="0" eaLnBrk="1" fontAlgn="auto" latinLnBrk="0" hangingPunct="1">
              <a:lnSpc>
                <a:spcPct val="95000"/>
              </a:lnSpc>
              <a:spcBef>
                <a:spcPts val="0"/>
              </a:spcBef>
              <a:spcAft>
                <a:spcPts val="0"/>
              </a:spcAft>
              <a:buClrTx/>
              <a:buSzTx/>
              <a:buFontTx/>
              <a:buNone/>
              <a:tabLst/>
              <a:defRPr/>
            </a:pPr>
            <a:r>
              <a:rPr kumimoji="0" lang="ru-RU" sz="1600" i="1"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одномерные частотные (эмпирические) распределения, </a:t>
            </a:r>
          </a:p>
          <a:p>
            <a:pPr marL="144000" marR="0" lvl="0" indent="0" algn="l" defTabSz="457200" rtl="0" eaLnBrk="1" fontAlgn="auto" latinLnBrk="0" hangingPunct="1">
              <a:lnSpc>
                <a:spcPct val="95000"/>
              </a:lnSpc>
              <a:spcBef>
                <a:spcPts val="0"/>
              </a:spcBef>
              <a:spcAft>
                <a:spcPts val="0"/>
              </a:spcAft>
              <a:buClrTx/>
              <a:buSzTx/>
              <a:buFontTx/>
              <a:buNone/>
              <a:tabLst/>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статистические группировки (таблицы сопряженности), метод моментов; </a:t>
            </a:r>
          </a:p>
          <a:p>
            <a:pPr marL="180000" marR="0" lvl="0" indent="-180000" algn="l" defTabSz="4572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ru-RU" sz="1600" i="1" u="sng"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многомерный</a:t>
            </a:r>
            <a:r>
              <a:rPr kumimoji="0" lang="ru-RU" sz="1600" i="1"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 статистический анализ </a:t>
            </a:r>
          </a:p>
          <a:p>
            <a:pPr marL="360000" marR="0" lvl="1" indent="180000" algn="l" defTabSz="914400" rtl="0" eaLnBrk="0" fontAlgn="base" latinLnBrk="0" hangingPunct="0">
              <a:lnSpc>
                <a:spcPct val="95000"/>
              </a:lnSpc>
              <a:spcBef>
                <a:spcPct val="0"/>
              </a:spcBef>
              <a:spcAft>
                <a:spcPct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многомерный статистический анализ </a:t>
            </a:r>
            <a:r>
              <a:rPr kumimoji="0" lang="ru-RU" sz="1600" i="1" u="sng"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многомерных распределений </a:t>
            </a: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и их основных характеристик; </a:t>
            </a:r>
          </a:p>
          <a:p>
            <a:pPr marL="360000" marR="0" lvl="1" indent="180000" algn="l" defTabSz="914400" rtl="0" eaLnBrk="0" fontAlgn="base" latinLnBrk="0" hangingPunct="0">
              <a:lnSpc>
                <a:spcPct val="95000"/>
              </a:lnSpc>
              <a:spcBef>
                <a:spcPct val="0"/>
              </a:spcBef>
              <a:spcAft>
                <a:spcPct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многомерный статистический анализ </a:t>
            </a:r>
            <a:r>
              <a:rPr kumimoji="0" lang="ru-RU" sz="1600" i="1" u="sng"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характера и структуры взаимосвязей между компонентами исследуемого многомерного признака: </a:t>
            </a:r>
          </a:p>
          <a:p>
            <a:pPr marL="360000" marR="0" lvl="1" algn="l" defTabSz="914400" rtl="0" eaLnBrk="0" fontAlgn="base" latinLnBrk="0" hangingPunct="0">
              <a:lnSpc>
                <a:spcPct val="95000"/>
              </a:lnSpc>
              <a:spcBef>
                <a:spcPct val="0"/>
              </a:spcBef>
              <a:spcAft>
                <a:spcPct val="0"/>
              </a:spcAft>
              <a:buClrTx/>
              <a:buSzTx/>
              <a:tabLst/>
              <a:defRPr/>
            </a:pPr>
            <a:r>
              <a:rPr lang="ru-RU" sz="1600" i="1" dirty="0">
                <a:solidFill>
                  <a:schemeClr val="accent1">
                    <a:lumMod val="50000"/>
                  </a:schemeClr>
                </a:solidFill>
                <a:latin typeface="Arial" panose="020B0604020202020204" pitchFamily="34" charset="0"/>
                <a:cs typeface="Arial" panose="020B0604020202020204" pitchFamily="34" charset="0"/>
              </a:rPr>
              <a:t>   </a:t>
            </a: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регрессионный анализ, дисперсионный анализ, ковариационный анализ,    </a:t>
            </a:r>
          </a:p>
          <a:p>
            <a:pPr marL="360000" marR="0" lvl="1" algn="l" defTabSz="914400" rtl="0" eaLnBrk="0" fontAlgn="base" latinLnBrk="0" hangingPunct="0">
              <a:lnSpc>
                <a:spcPct val="95000"/>
              </a:lnSpc>
              <a:spcBef>
                <a:spcPct val="0"/>
              </a:spcBef>
              <a:spcAft>
                <a:spcPct val="0"/>
              </a:spcAft>
              <a:buClrTx/>
              <a:buSzTx/>
              <a:tabLst/>
              <a:defRPr/>
            </a:pPr>
            <a:r>
              <a:rPr lang="ru-RU" sz="1600" i="1" dirty="0">
                <a:solidFill>
                  <a:srgbClr val="FF0000"/>
                </a:solidFill>
                <a:latin typeface="Arial" panose="020B0604020202020204" pitchFamily="34" charset="0"/>
                <a:cs typeface="Arial" panose="020B0604020202020204" pitchFamily="34" charset="0"/>
              </a:rPr>
              <a:t>   </a:t>
            </a:r>
            <a:r>
              <a:rPr kumimoji="0" lang="ru-RU" sz="1600"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логлинейный</a:t>
            </a: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анализ, корреляционный анализ, факторный анализ, </a:t>
            </a:r>
          </a:p>
          <a:p>
            <a:pPr marL="360000" marR="0" lvl="1" indent="180000" algn="l" defTabSz="914400" rtl="0" eaLnBrk="0" fontAlgn="base" latinLnBrk="0" hangingPunct="0">
              <a:lnSpc>
                <a:spcPct val="95000"/>
              </a:lnSpc>
              <a:spcBef>
                <a:spcPct val="0"/>
              </a:spcBef>
              <a:spcAft>
                <a:spcPct val="0"/>
              </a:spcAft>
              <a:buClrTx/>
              <a:buSzTx/>
              <a:buFontTx/>
              <a:buNone/>
              <a:tabLst/>
              <a:defRPr/>
            </a:pP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причинный (путевой) анализ, латентно-структурный анализ, </a:t>
            </a:r>
          </a:p>
          <a:p>
            <a:pPr marL="360000" marR="0" lvl="1" indent="180000" algn="l" defTabSz="914400" rtl="0" eaLnBrk="0" fontAlgn="base" latinLnBrk="0" hangingPunct="0">
              <a:lnSpc>
                <a:spcPct val="95000"/>
              </a:lnSpc>
              <a:spcBef>
                <a:spcPct val="0"/>
              </a:spcBef>
              <a:spcAft>
                <a:spcPct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многомерный статистический анализ </a:t>
            </a:r>
            <a:r>
              <a:rPr kumimoji="0" lang="ru-RU" sz="1600" i="1" u="sng"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геометрической структуры исследуемой совокупности многомерных наблюдений </a:t>
            </a:r>
          </a:p>
          <a:p>
            <a:pPr marL="360000" marR="0" lvl="1" indent="180000" algn="l" defTabSz="914400" rtl="0" eaLnBrk="0" fontAlgn="base" latinLnBrk="0" hangingPunct="0">
              <a:lnSpc>
                <a:spcPct val="95000"/>
              </a:lnSpc>
              <a:spcBef>
                <a:spcPct val="0"/>
              </a:spcBef>
              <a:spcAft>
                <a:spcPct val="0"/>
              </a:spcAft>
              <a:buClrTx/>
              <a:buSzTx/>
              <a:buFontTx/>
              <a:buNone/>
              <a:tabLst/>
              <a:defRPr/>
            </a:pP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дискриминантный анализ, кластерный анализ, </a:t>
            </a:r>
          </a:p>
          <a:p>
            <a:pPr marL="360000" marR="0" lvl="1" indent="180000" algn="l" defTabSz="914400" rtl="0" eaLnBrk="0" fontAlgn="base" latinLnBrk="0" hangingPunct="0">
              <a:lnSpc>
                <a:spcPct val="95000"/>
              </a:lnSpc>
              <a:spcBef>
                <a:spcPct val="0"/>
              </a:spcBef>
              <a:spcAft>
                <a:spcPct val="0"/>
              </a:spcAft>
              <a:buClrTx/>
              <a:buSzTx/>
              <a:buFontTx/>
              <a:buNone/>
              <a:tabLst/>
              <a:defRPr/>
            </a:pP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многомерное шкалирования; </a:t>
            </a:r>
          </a:p>
          <a:p>
            <a:pPr marL="0" marR="0" lvl="1" indent="0" algn="l" defTabSz="914400" rtl="0" eaLnBrk="0" fontAlgn="base" latinLnBrk="0" hangingPunct="0">
              <a:lnSpc>
                <a:spcPct val="95000"/>
              </a:lnSpc>
              <a:spcBef>
                <a:spcPts val="600"/>
              </a:spcBef>
              <a:spcAft>
                <a:spcPct val="0"/>
              </a:spcAft>
              <a:buClrTx/>
              <a:buSzTx/>
              <a:buFontTx/>
              <a:buNone/>
              <a:tabLst/>
              <a:defRPr/>
            </a:pPr>
            <a:r>
              <a:rPr kumimoji="0" lang="ru-RU" sz="1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Методы логического анализа информации </a:t>
            </a:r>
          </a:p>
          <a:p>
            <a:pPr marL="0" marR="0" lvl="1" indent="0" algn="l" defTabSz="914400" rtl="0" eaLnBrk="0" fontAlgn="base" latinLnBrk="0" hangingPunct="0">
              <a:lnSpc>
                <a:spcPct val="95000"/>
              </a:lnSpc>
              <a:spcBef>
                <a:spcPct val="0"/>
              </a:spcBef>
              <a:spcAft>
                <a:spcPct val="0"/>
              </a:spcAft>
              <a:buClrTx/>
              <a:buSzTx/>
              <a:buFontTx/>
              <a:buNone/>
              <a:tabLst/>
              <a:defRPr/>
            </a:pPr>
            <a:r>
              <a:rPr lang="ru-RU" sz="1600" dirty="0">
                <a:solidFill>
                  <a:srgbClr val="0000FF"/>
                </a:solidFill>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как средства обеспечения выполнения </a:t>
            </a:r>
          </a:p>
          <a:p>
            <a:pPr marL="0" marR="0" lvl="1" indent="0" algn="l" defTabSz="914400" rtl="0" eaLnBrk="0" fontAlgn="base" latinLnBrk="0" hangingPunct="0">
              <a:lnSpc>
                <a:spcPct val="95000"/>
              </a:lnSpc>
              <a:spcBef>
                <a:spcPct val="0"/>
              </a:spcBef>
              <a:spcAft>
                <a:spcPct val="0"/>
              </a:spcAft>
              <a:buClrTx/>
              <a:buSzTx/>
              <a:buFontTx/>
              <a:buNone/>
              <a:tabLst/>
              <a:defRPr/>
            </a:pPr>
            <a:r>
              <a:rPr lang="ru-RU" sz="1600" dirty="0">
                <a:solidFill>
                  <a:schemeClr val="accent1">
                    <a:lumMod val="50000"/>
                  </a:schemeClr>
                </a:solidFill>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аналитических задач исследования: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описание явлений;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поиск причинно-следственных связей;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прогнозирование;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оптимизация процессов;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принятие управленческих решений.</a:t>
            </a:r>
          </a:p>
        </p:txBody>
      </p:sp>
      <p:sp>
        <p:nvSpPr>
          <p:cNvPr id="2" name="Заголовок 1">
            <a:extLst>
              <a:ext uri="{FF2B5EF4-FFF2-40B4-BE49-F238E27FC236}">
                <a16:creationId xmlns:a16="http://schemas.microsoft.com/office/drawing/2014/main" id="{3E6B3BAA-001C-BD55-1020-8DDDF26D5828}"/>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2.3.8. Статистический анализ</a:t>
            </a:r>
          </a:p>
        </p:txBody>
      </p:sp>
      <p:pic>
        <p:nvPicPr>
          <p:cNvPr id="4" name="Рисунок 3">
            <a:extLst>
              <a:ext uri="{FF2B5EF4-FFF2-40B4-BE49-F238E27FC236}">
                <a16:creationId xmlns:a16="http://schemas.microsoft.com/office/drawing/2014/main" id="{9F3A9E7D-B1CE-6AF5-F0E2-FBE96070FD37}"/>
              </a:ext>
            </a:extLst>
          </p:cNvPr>
          <p:cNvPicPr>
            <a:picLocks noChangeAspect="1"/>
          </p:cNvPicPr>
          <p:nvPr/>
        </p:nvPicPr>
        <p:blipFill>
          <a:blip r:embed="rId2"/>
          <a:stretch>
            <a:fillRect/>
          </a:stretch>
        </p:blipFill>
        <p:spPr>
          <a:xfrm>
            <a:off x="7181851" y="4057037"/>
            <a:ext cx="4943474" cy="278961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5683677" cy="590931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Data </a:t>
            </a:r>
            <a:r>
              <a:rPr lang="ru-RU" sz="1600" b="1" dirty="0" err="1">
                <a:solidFill>
                  <a:srgbClr val="FF0000"/>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i="1" dirty="0">
                <a:solidFill>
                  <a:schemeClr val="accent1">
                    <a:lumMod val="50000"/>
                  </a:schemeClr>
                </a:solidFill>
                <a:latin typeface="Arial" panose="020B0604020202020204" pitchFamily="34" charset="0"/>
                <a:cs typeface="Arial" panose="020B0604020202020204" pitchFamily="34" charset="0"/>
              </a:rPr>
              <a:t>(введён Григорием </a:t>
            </a:r>
            <a:r>
              <a:rPr lang="ru-RU" sz="1600" i="1" dirty="0" err="1">
                <a:solidFill>
                  <a:schemeClr val="accent1">
                    <a:lumMod val="50000"/>
                  </a:schemeClr>
                </a:solidFill>
                <a:latin typeface="Arial" panose="020B0604020202020204" pitchFamily="34" charset="0"/>
                <a:cs typeface="Arial" panose="020B0604020202020204" pitchFamily="34" charset="0"/>
              </a:rPr>
              <a:t>Пятецким-Шапироruen</a:t>
            </a:r>
            <a:r>
              <a:rPr lang="ru-RU" sz="1600" i="1" dirty="0">
                <a:solidFill>
                  <a:schemeClr val="accent1">
                    <a:lumMod val="50000"/>
                  </a:schemeClr>
                </a:solidFill>
                <a:latin typeface="Arial" panose="020B0604020202020204" pitchFamily="34" charset="0"/>
                <a:cs typeface="Arial" panose="020B0604020202020204" pitchFamily="34" charset="0"/>
              </a:rPr>
              <a:t> в 1989 г.)</a:t>
            </a:r>
            <a:endParaRPr lang="ru-RU" sz="1600" b="1" i="1" dirty="0">
              <a:solidFill>
                <a:srgbClr val="FF0000"/>
              </a:solidFill>
              <a:latin typeface="Arial" panose="020B0604020202020204" pitchFamily="34" charset="0"/>
              <a:cs typeface="Arial" panose="020B0604020202020204" pitchFamily="34" charset="0"/>
            </a:endParaRPr>
          </a:p>
          <a:p>
            <a:r>
              <a:rPr lang="ru-RU" sz="1600" dirty="0">
                <a:solidFill>
                  <a:srgbClr val="FF0000"/>
                </a:solidFill>
                <a:latin typeface="Arial" panose="020B0604020202020204" pitchFamily="34" charset="0"/>
                <a:cs typeface="Arial" panose="020B0604020202020204" pitchFamily="34" charset="0"/>
              </a:rPr>
              <a:t>(добыча данных, интеллектуальный анализ данных, глубинный анализ данных, просев информации) </a:t>
            </a:r>
          </a:p>
          <a:p>
            <a:r>
              <a:rPr lang="ru-RU" sz="1600" b="1" dirty="0">
                <a:solidFill>
                  <a:schemeClr val="accent1">
                    <a:lumMod val="50000"/>
                  </a:schemeClr>
                </a:solidFill>
                <a:latin typeface="Arial" panose="020B0604020202020204" pitchFamily="34" charset="0"/>
                <a:cs typeface="Arial" panose="020B0604020202020204" pitchFamily="34" charset="0"/>
              </a:rPr>
              <a:t>«Обнаружение знаний в базах данных» </a:t>
            </a:r>
          </a:p>
          <a:p>
            <a:r>
              <a:rPr lang="ru-RU" sz="1600" dirty="0">
                <a:solidFill>
                  <a:schemeClr val="accent1">
                    <a:lumMod val="50000"/>
                  </a:schemeClr>
                </a:solidFill>
                <a:latin typeface="Arial" panose="020B0604020202020204" pitchFamily="34" charset="0"/>
                <a:cs typeface="Arial" panose="020B0604020202020204" pitchFamily="34" charset="0"/>
              </a:rPr>
              <a:t>– совокупность методов обнаружения в данных ранее неизвестных, нетривиальных, практически полезных и доступных интерпретации знаний, необходимых для принятия решений в различных сферах деятельности. </a:t>
            </a:r>
          </a:p>
          <a:p>
            <a:pPr>
              <a:spcBef>
                <a:spcPts val="1200"/>
              </a:spcBef>
            </a:pPr>
            <a:r>
              <a:rPr lang="ru-RU" sz="1600" b="1" dirty="0">
                <a:solidFill>
                  <a:schemeClr val="accent1">
                    <a:lumMod val="50000"/>
                  </a:schemeClr>
                </a:solidFill>
                <a:latin typeface="Arial" panose="020B0604020202020204" pitchFamily="34" charset="0"/>
                <a:cs typeface="Arial" panose="020B0604020202020204" pitchFamily="34" charset="0"/>
              </a:rPr>
              <a:t>Что означает </a:t>
            </a:r>
            <a:r>
              <a:rPr lang="ru-RU" sz="1600" b="1" dirty="0">
                <a:solidFill>
                  <a:srgbClr val="0000FF"/>
                </a:solidFill>
                <a:latin typeface="Arial" panose="020B0604020202020204" pitchFamily="34" charset="0"/>
                <a:cs typeface="Arial" panose="020B0604020202020204" pitchFamily="34" charset="0"/>
              </a:rPr>
              <a:t>«скрытые знания» </a:t>
            </a:r>
            <a:r>
              <a:rPr lang="ru-RU" sz="1600" b="1"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Это должны быть обязательно знания:</a:t>
            </a:r>
          </a:p>
          <a:p>
            <a:pPr marL="285750" indent="-28575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ранее неизвестные </a:t>
            </a:r>
            <a:r>
              <a:rPr lang="ru-RU" sz="1600" dirty="0">
                <a:solidFill>
                  <a:schemeClr val="accent1">
                    <a:lumMod val="50000"/>
                  </a:schemeClr>
                </a:solidFill>
                <a:latin typeface="Arial" panose="020B0604020202020204" pitchFamily="34" charset="0"/>
                <a:cs typeface="Arial" panose="020B0604020202020204" pitchFamily="34" charset="0"/>
              </a:rPr>
              <a:t>– должны быть новыми, а не подтверждающими какие-то ранее полученные сведения;</a:t>
            </a:r>
          </a:p>
          <a:p>
            <a:pPr marL="285750" indent="-28575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нетривиальные</a:t>
            </a:r>
            <a:r>
              <a:rPr lang="ru-RU" sz="1600" dirty="0">
                <a:solidFill>
                  <a:schemeClr val="accent1">
                    <a:lumMod val="50000"/>
                  </a:schemeClr>
                </a:solidFill>
                <a:latin typeface="Arial" panose="020B0604020202020204" pitchFamily="34" charset="0"/>
                <a:cs typeface="Arial" panose="020B0604020202020204" pitchFamily="34" charset="0"/>
              </a:rPr>
              <a:t> – такие, которые нельзя просто так увидеть (при непосредственном визуальном анализе данных или при вычислении простых статистических характеристик);</a:t>
            </a:r>
          </a:p>
          <a:p>
            <a:pPr marL="285750" indent="-28575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практически полезные </a:t>
            </a:r>
            <a:r>
              <a:rPr lang="ru-RU" sz="1600" dirty="0">
                <a:solidFill>
                  <a:schemeClr val="accent1">
                    <a:lumMod val="50000"/>
                  </a:schemeClr>
                </a:solidFill>
                <a:latin typeface="Arial" panose="020B0604020202020204" pitchFamily="34" charset="0"/>
                <a:cs typeface="Arial" panose="020B0604020202020204" pitchFamily="34" charset="0"/>
              </a:rPr>
              <a:t>– представляют ценность для исследователя или потребителя;</a:t>
            </a:r>
          </a:p>
          <a:p>
            <a:pPr marL="285750" indent="-28575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доступные для интерпретации </a:t>
            </a:r>
            <a:r>
              <a:rPr lang="ru-RU" sz="1600" dirty="0">
                <a:solidFill>
                  <a:schemeClr val="accent1">
                    <a:lumMod val="50000"/>
                  </a:schemeClr>
                </a:solidFill>
                <a:latin typeface="Arial" panose="020B0604020202020204" pitchFamily="34" charset="0"/>
                <a:cs typeface="Arial" panose="020B0604020202020204" pitchFamily="34" charset="0"/>
              </a:rPr>
              <a:t>– легко представить в наглядной для пользователя форме и легко объяснить в терминах предметной области.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2.3.9. Data Mining</a:t>
            </a:r>
          </a:p>
        </p:txBody>
      </p:sp>
      <p:pic>
        <p:nvPicPr>
          <p:cNvPr id="7" name="Рисунок 6">
            <a:extLst>
              <a:ext uri="{FF2B5EF4-FFF2-40B4-BE49-F238E27FC236}">
                <a16:creationId xmlns:a16="http://schemas.microsoft.com/office/drawing/2014/main" id="{96FB2234-843D-F798-AEE3-1C6BDE8548FC}"/>
              </a:ext>
            </a:extLst>
          </p:cNvPr>
          <p:cNvPicPr>
            <a:picLocks noChangeAspect="1"/>
          </p:cNvPicPr>
          <p:nvPr/>
        </p:nvPicPr>
        <p:blipFill>
          <a:blip r:embed="rId2"/>
          <a:stretch>
            <a:fillRect/>
          </a:stretch>
        </p:blipFill>
        <p:spPr>
          <a:xfrm>
            <a:off x="7122545" y="538163"/>
            <a:ext cx="4678930" cy="2890837"/>
          </a:xfrm>
          <a:prstGeom prst="rect">
            <a:avLst/>
          </a:prstGeom>
        </p:spPr>
      </p:pic>
      <p:pic>
        <p:nvPicPr>
          <p:cNvPr id="24578" name="Picture 2">
            <a:extLst>
              <a:ext uri="{FF2B5EF4-FFF2-40B4-BE49-F238E27FC236}">
                <a16:creationId xmlns:a16="http://schemas.microsoft.com/office/drawing/2014/main" id="{689D4419-6029-FBC2-4FEC-E06D48C3F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75" y="3373078"/>
            <a:ext cx="4076700" cy="348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92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55274" y="893974"/>
            <a:ext cx="5274102" cy="5339923"/>
          </a:xfrm>
          <a:prstGeom prst="rect">
            <a:avLst/>
          </a:prstGeom>
          <a:noFill/>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Что это</a:t>
            </a:r>
          </a:p>
          <a:p>
            <a:r>
              <a:rPr lang="ru-RU" sz="1600" b="1" dirty="0">
                <a:solidFill>
                  <a:srgbClr val="0000FF"/>
                </a:solidFill>
                <a:latin typeface="Arial" panose="020B0604020202020204" pitchFamily="34" charset="0"/>
                <a:cs typeface="Arial" panose="020B0604020202020204" pitchFamily="34" charset="0"/>
              </a:rPr>
              <a:t>Big </a:t>
            </a:r>
            <a:r>
              <a:rPr lang="ru-RU" sz="1600" b="1" dirty="0" err="1">
                <a:solidFill>
                  <a:srgbClr val="0000FF"/>
                </a:solidFill>
                <a:latin typeface="Arial" panose="020B0604020202020204" pitchFamily="34" charset="0"/>
                <a:cs typeface="Arial" panose="020B0604020202020204" pitchFamily="34" charset="0"/>
              </a:rPr>
              <a:t>data</a:t>
            </a: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это большой массив разнородных данных. </a:t>
            </a:r>
          </a:p>
          <a:p>
            <a:pPr lvl="1"/>
            <a:r>
              <a:rPr lang="ru-RU" sz="1600" dirty="0">
                <a:solidFill>
                  <a:schemeClr val="accent1">
                    <a:lumMod val="50000"/>
                  </a:schemeClr>
                </a:solidFill>
                <a:latin typeface="Arial" panose="020B0604020202020204" pitchFamily="34" charset="0"/>
                <a:cs typeface="Arial" panose="020B0604020202020204" pitchFamily="34" charset="0"/>
              </a:rPr>
              <a:t>Чтобы они принесли пользу, в них нужно найти </a:t>
            </a:r>
          </a:p>
          <a:p>
            <a:pPr lvl="1"/>
            <a:r>
              <a:rPr lang="ru-RU" sz="1600" dirty="0">
                <a:solidFill>
                  <a:schemeClr val="accent1">
                    <a:lumMod val="50000"/>
                  </a:schemeClr>
                </a:solidFill>
                <a:latin typeface="Arial" panose="020B0604020202020204" pitchFamily="34" charset="0"/>
                <a:cs typeface="Arial" panose="020B0604020202020204" pitchFamily="34" charset="0"/>
              </a:rPr>
              <a:t>какие-то полезные закономерности: </a:t>
            </a:r>
          </a:p>
          <a:p>
            <a:pPr lvl="1"/>
            <a:r>
              <a:rPr lang="ru-RU" sz="1600" dirty="0">
                <a:solidFill>
                  <a:schemeClr val="accent1">
                    <a:lumMod val="50000"/>
                  </a:schemeClr>
                </a:solidFill>
                <a:latin typeface="Arial" panose="020B0604020202020204" pitchFamily="34" charset="0"/>
                <a:cs typeface="Arial" panose="020B0604020202020204" pitchFamily="34" charset="0"/>
              </a:rPr>
              <a:t>сходства, различия, общие категории и др. </a:t>
            </a:r>
          </a:p>
          <a:p>
            <a:r>
              <a:rPr lang="en-US" sz="1600" b="1" dirty="0">
                <a:solidFill>
                  <a:srgbClr val="FF0000"/>
                </a:solidFill>
                <a:latin typeface="Arial" panose="020B0604020202020204" pitchFamily="34" charset="0"/>
                <a:cs typeface="Arial" panose="020B0604020202020204" pitchFamily="34" charset="0"/>
              </a:rPr>
              <a:t>D</a:t>
            </a:r>
            <a:r>
              <a:rPr lang="ru-RU" sz="1600" b="1" dirty="0" err="1">
                <a:solidFill>
                  <a:srgbClr val="FF0000"/>
                </a:solidFill>
                <a:latin typeface="Arial" panose="020B0604020202020204" pitchFamily="34" charset="0"/>
                <a:cs typeface="Arial" panose="020B0604020202020204" pitchFamily="34" charset="0"/>
              </a:rPr>
              <a:t>ata</a:t>
            </a:r>
            <a:r>
              <a:rPr lang="ru-RU" sz="1600" b="1" dirty="0">
                <a:solidFill>
                  <a:srgbClr val="FF0000"/>
                </a:solidFill>
                <a:latin typeface="Arial" panose="020B0604020202020204" pitchFamily="34" charset="0"/>
                <a:cs typeface="Arial" panose="020B0604020202020204" pitchFamily="34" charset="0"/>
              </a:rPr>
              <a:t> </a:t>
            </a:r>
            <a:r>
              <a:rPr lang="ru-RU" sz="1600" b="1" dirty="0" err="1">
                <a:solidFill>
                  <a:srgbClr val="FF0000"/>
                </a:solidFill>
                <a:latin typeface="Arial" panose="020B0604020202020204" pitchFamily="34" charset="0"/>
                <a:cs typeface="Arial" panose="020B0604020202020204" pitchFamily="34" charset="0"/>
              </a:rPr>
              <a:t>mining</a:t>
            </a: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добыча (глубинный анализ) данных </a:t>
            </a:r>
          </a:p>
          <a:p>
            <a:r>
              <a:rPr lang="ru-RU" sz="1600" dirty="0">
                <a:solidFill>
                  <a:schemeClr val="accent1">
                    <a:lumMod val="50000"/>
                  </a:schemeClr>
                </a:solidFill>
                <a:latin typeface="Arial" panose="020B0604020202020204" pitchFamily="34" charset="0"/>
                <a:cs typeface="Arial" panose="020B0604020202020204" pitchFamily="34" charset="0"/>
              </a:rPr>
              <a:t>	с целью поиска таких закономерностей.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 </a:t>
            </a:r>
          </a:p>
          <a:p>
            <a:r>
              <a:rPr lang="ru-RU" sz="1600" dirty="0">
                <a:solidFill>
                  <a:schemeClr val="accent1">
                    <a:lumMod val="50000"/>
                  </a:schemeClr>
                </a:solidFill>
                <a:latin typeface="Arial" panose="020B0604020202020204" pitchFamily="34" charset="0"/>
                <a:cs typeface="Arial" panose="020B0604020202020204" pitchFamily="34" charset="0"/>
              </a:rPr>
              <a:t>Собирают большие данные </a:t>
            </a:r>
          </a:p>
          <a:p>
            <a:r>
              <a:rPr lang="ru-RU" sz="1600" dirty="0">
                <a:solidFill>
                  <a:schemeClr val="accent1">
                    <a:lumMod val="50000"/>
                  </a:schemeClr>
                </a:solidFill>
                <a:latin typeface="Arial" panose="020B0604020202020204" pitchFamily="34" charset="0"/>
                <a:cs typeface="Arial" panose="020B0604020202020204" pitchFamily="34" charset="0"/>
              </a:rPr>
              <a:t>и «добывают» из них новые полезные данные </a:t>
            </a:r>
          </a:p>
          <a:p>
            <a:r>
              <a:rPr lang="ru-RU" sz="1600" dirty="0">
                <a:solidFill>
                  <a:schemeClr val="accent1">
                    <a:lumMod val="50000"/>
                  </a:schemeClr>
                </a:solidFill>
                <a:latin typeface="Arial" panose="020B0604020202020204" pitchFamily="34" charset="0"/>
                <a:cs typeface="Arial" panose="020B0604020202020204" pitchFamily="34" charset="0"/>
              </a:rPr>
              <a:t>с помощью различных технологий: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всевозможных методов классификации,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моделирования и прогнозирования,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основанные на применении деревьев решений,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нейросетей,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генетических алгоритмов и др. методик. </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К методам </a:t>
            </a:r>
            <a:r>
              <a:rPr lang="ru-RU" sz="1600" b="1" dirty="0" err="1">
                <a:solidFill>
                  <a:srgbClr val="FF0000"/>
                </a:solidFill>
                <a:latin typeface="Arial" panose="020B0604020202020204" pitchFamily="34" charset="0"/>
                <a:cs typeface="Arial" panose="020B0604020202020204" pitchFamily="34" charset="0"/>
              </a:rPr>
              <a:t>data</a:t>
            </a:r>
            <a:r>
              <a:rPr lang="ru-RU" sz="1600" b="1" dirty="0">
                <a:solidFill>
                  <a:srgbClr val="FF0000"/>
                </a:solidFill>
                <a:latin typeface="Arial" panose="020B0604020202020204" pitchFamily="34" charset="0"/>
                <a:cs typeface="Arial" panose="020B0604020202020204" pitchFamily="34" charset="0"/>
              </a:rPr>
              <a:t> </a:t>
            </a:r>
            <a:r>
              <a:rPr lang="ru-RU" sz="1600" b="1" dirty="0" err="1">
                <a:solidFill>
                  <a:srgbClr val="FF0000"/>
                </a:solidFill>
                <a:latin typeface="Arial" panose="020B0604020202020204" pitchFamily="34" charset="0"/>
                <a:cs typeface="Arial" panose="020B0604020202020204" pitchFamily="34" charset="0"/>
              </a:rPr>
              <a:t>mining</a:t>
            </a:r>
            <a:r>
              <a:rPr lang="ru-RU" sz="1600" b="1" dirty="0">
                <a:solidFill>
                  <a:srgbClr val="FF0000"/>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относят </a:t>
            </a:r>
            <a:r>
              <a:rPr lang="ru-RU" sz="1600" b="1" dirty="0">
                <a:solidFill>
                  <a:schemeClr val="accent1">
                    <a:lumMod val="50000"/>
                  </a:schemeClr>
                </a:solidFill>
                <a:latin typeface="Arial" panose="020B0604020202020204" pitchFamily="34" charset="0"/>
                <a:cs typeface="Arial" panose="020B0604020202020204" pitchFamily="34" charset="0"/>
              </a:rPr>
              <a:t>статистические методы</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объединяет разные методики </a:t>
            </a:r>
          </a:p>
          <a:p>
            <a:r>
              <a:rPr lang="ru-RU" sz="1600" dirty="0">
                <a:solidFill>
                  <a:schemeClr val="accent1">
                    <a:lumMod val="50000"/>
                  </a:schemeClr>
                </a:solidFill>
                <a:latin typeface="Arial" panose="020B0604020202020204" pitchFamily="34" charset="0"/>
                <a:cs typeface="Arial" panose="020B0604020202020204" pitchFamily="34" charset="0"/>
              </a:rPr>
              <a:t>	и технологии работы с данными.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2.3.9. Data Mining</a:t>
            </a:r>
          </a:p>
        </p:txBody>
      </p:sp>
      <p:pic>
        <p:nvPicPr>
          <p:cNvPr id="2" name="Picture 2">
            <a:extLst>
              <a:ext uri="{FF2B5EF4-FFF2-40B4-BE49-F238E27FC236}">
                <a16:creationId xmlns:a16="http://schemas.microsoft.com/office/drawing/2014/main" id="{E163EC49-88C9-3931-EE98-3BDCE628C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567" y="4289423"/>
            <a:ext cx="5064433" cy="248443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C8E024F2-2CBF-4D50-E1DD-3F21D85147FE}"/>
              </a:ext>
            </a:extLst>
          </p:cNvPr>
          <p:cNvPicPr>
            <a:picLocks noChangeAspect="1"/>
          </p:cNvPicPr>
          <p:nvPr/>
        </p:nvPicPr>
        <p:blipFill>
          <a:blip r:embed="rId3"/>
          <a:stretch>
            <a:fillRect/>
          </a:stretch>
        </p:blipFill>
        <p:spPr>
          <a:xfrm>
            <a:off x="7315201" y="677862"/>
            <a:ext cx="3974186" cy="3565004"/>
          </a:xfrm>
          <a:prstGeom prst="rect">
            <a:avLst/>
          </a:prstGeom>
        </p:spPr>
      </p:pic>
    </p:spTree>
    <p:extLst>
      <p:ext uri="{BB962C8B-B14F-4D97-AF65-F5344CB8AC3E}">
        <p14:creationId xmlns:p14="http://schemas.microsoft.com/office/powerpoint/2010/main" val="265561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2.3.9. Data Mining</a:t>
            </a:r>
          </a:p>
        </p:txBody>
      </p:sp>
      <p:pic>
        <p:nvPicPr>
          <p:cNvPr id="6" name="Рисунок 5">
            <a:extLst>
              <a:ext uri="{FF2B5EF4-FFF2-40B4-BE49-F238E27FC236}">
                <a16:creationId xmlns:a16="http://schemas.microsoft.com/office/drawing/2014/main" id="{1F9B7011-4802-4DF2-A38A-29DF08568BD6}"/>
              </a:ext>
            </a:extLst>
          </p:cNvPr>
          <p:cNvPicPr>
            <a:picLocks noChangeAspect="1"/>
          </p:cNvPicPr>
          <p:nvPr/>
        </p:nvPicPr>
        <p:blipFill>
          <a:blip r:embed="rId2"/>
          <a:stretch>
            <a:fillRect/>
          </a:stretch>
        </p:blipFill>
        <p:spPr>
          <a:xfrm>
            <a:off x="6888864" y="4266346"/>
            <a:ext cx="4303011" cy="2496403"/>
          </a:xfrm>
          <a:prstGeom prst="rect">
            <a:avLst/>
          </a:prstGeom>
        </p:spPr>
      </p:pic>
      <p:sp>
        <p:nvSpPr>
          <p:cNvPr id="2" name="TextBox 1">
            <a:extLst>
              <a:ext uri="{FF2B5EF4-FFF2-40B4-BE49-F238E27FC236}">
                <a16:creationId xmlns:a16="http://schemas.microsoft.com/office/drawing/2014/main" id="{A3F2D19C-94FD-E031-421C-3B39848E87A7}"/>
              </a:ext>
            </a:extLst>
          </p:cNvPr>
          <p:cNvSpPr txBox="1"/>
          <p:nvPr/>
        </p:nvSpPr>
        <p:spPr>
          <a:xfrm>
            <a:off x="1285875" y="677862"/>
            <a:ext cx="5283627" cy="410881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Data </a:t>
            </a:r>
            <a:r>
              <a:rPr lang="ru-RU" sz="1600" b="1" dirty="0" err="1">
                <a:solidFill>
                  <a:srgbClr val="FF0000"/>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и искусственный интеллект (ИИ)</a:t>
            </a:r>
          </a:p>
          <a:p>
            <a:r>
              <a:rPr lang="ru-RU" sz="1600" dirty="0">
                <a:solidFill>
                  <a:schemeClr val="accent1">
                    <a:lumMod val="50000"/>
                  </a:schemeClr>
                </a:solidFill>
                <a:latin typeface="Arial" panose="020B0604020202020204" pitchFamily="34" charset="0"/>
                <a:cs typeface="Arial" panose="020B0604020202020204" pitchFamily="34" charset="0"/>
              </a:rPr>
              <a:t>Знания, добываемые методами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 принято представлять в виде </a:t>
            </a:r>
            <a:r>
              <a:rPr lang="ru-RU" sz="1600" b="1" dirty="0">
                <a:solidFill>
                  <a:schemeClr val="accent1">
                    <a:lumMod val="50000"/>
                  </a:schemeClr>
                </a:solidFill>
                <a:latin typeface="Arial" panose="020B0604020202020204" pitchFamily="34" charset="0"/>
                <a:cs typeface="Arial" panose="020B0604020202020204" pitchFamily="34" charset="0"/>
              </a:rPr>
              <a:t>закономерностей (паттернов). </a:t>
            </a:r>
          </a:p>
          <a:p>
            <a:r>
              <a:rPr lang="ru-RU" sz="1600" dirty="0">
                <a:solidFill>
                  <a:schemeClr val="accent1">
                    <a:lumMod val="50000"/>
                  </a:schemeClr>
                </a:solidFill>
                <a:latin typeface="Arial" panose="020B0604020202020204" pitchFamily="34" charset="0"/>
                <a:cs typeface="Arial" panose="020B0604020202020204" pitchFamily="34" charset="0"/>
              </a:rPr>
              <a:t>В качестве таких выступают:</a:t>
            </a:r>
          </a:p>
          <a:p>
            <a:pPr marL="742950" lvl="1"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ассоциативные правила;</a:t>
            </a:r>
          </a:p>
          <a:p>
            <a:pPr marL="742950" lvl="1"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деревья решений;</a:t>
            </a:r>
          </a:p>
          <a:p>
            <a:pPr marL="742950" lvl="1"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кластеры;</a:t>
            </a:r>
          </a:p>
          <a:p>
            <a:pPr marL="742950" lvl="1"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математические функции.</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Алгоритмы поиска закономерностей </a:t>
            </a:r>
          </a:p>
          <a:p>
            <a:r>
              <a:rPr lang="ru-RU" sz="1600" b="1" dirty="0">
                <a:solidFill>
                  <a:schemeClr val="accent1">
                    <a:lumMod val="50000"/>
                  </a:schemeClr>
                </a:solidFill>
                <a:latin typeface="Arial" panose="020B0604020202020204" pitchFamily="34" charset="0"/>
                <a:cs typeface="Arial" panose="020B0604020202020204" pitchFamily="34" charset="0"/>
              </a:rPr>
              <a:t>находятся на пересечении областей: </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Искусственный интеллект</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Математическая статистика</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Математическое программирование</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Визуализация</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Оперативная аналитическая обработка </a:t>
            </a:r>
          </a:p>
          <a:p>
            <a:r>
              <a:rPr lang="ru-RU" sz="1600" dirty="0">
                <a:solidFill>
                  <a:schemeClr val="accent1">
                    <a:lumMod val="50000"/>
                  </a:schemeClr>
                </a:solidFill>
                <a:latin typeface="Arial" panose="020B0604020202020204" pitchFamily="34" charset="0"/>
                <a:cs typeface="Arial" panose="020B0604020202020204" pitchFamily="34" charset="0"/>
              </a:rPr>
              <a:t>     (OLAP-технология) </a:t>
            </a:r>
          </a:p>
        </p:txBody>
      </p:sp>
      <p:pic>
        <p:nvPicPr>
          <p:cNvPr id="10" name="Рисунок 9">
            <a:extLst>
              <a:ext uri="{FF2B5EF4-FFF2-40B4-BE49-F238E27FC236}">
                <a16:creationId xmlns:a16="http://schemas.microsoft.com/office/drawing/2014/main" id="{20B99124-D2F8-885E-73A7-0C7CAA3130C7}"/>
              </a:ext>
            </a:extLst>
          </p:cNvPr>
          <p:cNvPicPr>
            <a:picLocks noChangeAspect="1"/>
          </p:cNvPicPr>
          <p:nvPr/>
        </p:nvPicPr>
        <p:blipFill>
          <a:blip r:embed="rId3"/>
          <a:stretch>
            <a:fillRect/>
          </a:stretch>
        </p:blipFill>
        <p:spPr>
          <a:xfrm>
            <a:off x="6757034" y="677862"/>
            <a:ext cx="5055775" cy="3588484"/>
          </a:xfrm>
          <a:prstGeom prst="rect">
            <a:avLst/>
          </a:prstGeom>
        </p:spPr>
      </p:pic>
    </p:spTree>
    <p:extLst>
      <p:ext uri="{BB962C8B-B14F-4D97-AF65-F5344CB8AC3E}">
        <p14:creationId xmlns:p14="http://schemas.microsoft.com/office/powerpoint/2010/main" val="8639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E8397D49-5975-FE19-AC9C-9CCD8B49C79F}"/>
              </a:ext>
            </a:extLst>
          </p:cNvPr>
          <p:cNvPicPr>
            <a:picLocks noChangeAspect="1"/>
          </p:cNvPicPr>
          <p:nvPr/>
        </p:nvPicPr>
        <p:blipFill>
          <a:blip r:embed="rId2"/>
          <a:stretch>
            <a:fillRect/>
          </a:stretch>
        </p:blipFill>
        <p:spPr>
          <a:xfrm>
            <a:off x="7153275" y="3506796"/>
            <a:ext cx="5016516" cy="3333828"/>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155274" y="815357"/>
            <a:ext cx="6150402" cy="5609228"/>
          </a:xfrm>
          <a:prstGeom prst="rect">
            <a:avLst/>
          </a:prstGeom>
          <a:noFill/>
        </p:spPr>
        <p:txBody>
          <a:bodyPr wrap="square">
            <a:spAutoFit/>
          </a:bodyPr>
          <a:lstStyle/>
          <a:p>
            <a:pPr>
              <a:spcBef>
                <a:spcPts val="600"/>
              </a:spcBef>
            </a:pPr>
            <a:r>
              <a:rPr lang="ru-RU" sz="1600" b="1" dirty="0">
                <a:solidFill>
                  <a:srgbClr val="FF0000"/>
                </a:solidFill>
                <a:latin typeface="Arial" panose="020B0604020202020204" pitchFamily="34" charset="0"/>
                <a:cs typeface="Arial" panose="020B0604020202020204" pitchFamily="34" charset="0"/>
              </a:rPr>
              <a:t>Data </a:t>
            </a:r>
            <a:r>
              <a:rPr lang="ru-RU" sz="1600" b="1" dirty="0" err="1">
                <a:solidFill>
                  <a:srgbClr val="FF0000"/>
                </a:solidFill>
                <a:latin typeface="Arial" panose="020B0604020202020204" pitchFamily="34" charset="0"/>
                <a:cs typeface="Arial" panose="020B0604020202020204" pitchFamily="34" charset="0"/>
              </a:rPr>
              <a:t>mining</a:t>
            </a: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решает задачи:</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Классификация</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распределение данных по заранее известным классам.</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Кластеризация</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распределение данных на группы по степени похожести друг на друга.</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Ассоциация</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поиск повторяющихся образцов данных.</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Регрессионный анализ </a:t>
            </a:r>
            <a:r>
              <a:rPr lang="ru-RU" sz="1600" dirty="0">
                <a:solidFill>
                  <a:schemeClr val="accent1">
                    <a:lumMod val="50000"/>
                  </a:schemeClr>
                </a:solidFill>
                <a:latin typeface="Arial" panose="020B0604020202020204" pitchFamily="34" charset="0"/>
                <a:cs typeface="Arial" panose="020B0604020202020204" pitchFamily="34" charset="0"/>
              </a:rPr>
              <a:t>– нахождение важных факторов, влияющих на какой-либо заданный параметр.</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Анализ отклонений </a:t>
            </a:r>
            <a:r>
              <a:rPr lang="ru-RU" sz="1600" dirty="0">
                <a:solidFill>
                  <a:schemeClr val="accent1">
                    <a:lumMod val="50000"/>
                  </a:schemeClr>
                </a:solidFill>
                <a:latin typeface="Arial" panose="020B0604020202020204" pitchFamily="34" charset="0"/>
                <a:cs typeface="Arial" panose="020B0604020202020204" pitchFamily="34" charset="0"/>
              </a:rPr>
              <a:t>– выявление нетипичных данных,   резко отличающихся от обычных.</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Везде, где из больших данных нужно извлекать             какие-то тенденции и закономерности. </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Решение большинства задач производства, компании, связанных с данными, сводится к той или иной задаче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 или их комбинации. </a:t>
            </a:r>
          </a:p>
          <a:p>
            <a:pPr marL="180000" indent="-180000">
              <a:spcBef>
                <a:spcPts val="600"/>
              </a:spcBef>
              <a:buFont typeface="Wingdings" panose="05000000000000000000" pitchFamily="2" charset="2"/>
              <a:buChar char="ü"/>
            </a:pPr>
            <a:r>
              <a:rPr lang="ru-RU" sz="1600" i="1" dirty="0">
                <a:solidFill>
                  <a:schemeClr val="bg1"/>
                </a:solidFill>
                <a:latin typeface="Arial" panose="020B0604020202020204" pitchFamily="34" charset="0"/>
                <a:cs typeface="Arial" panose="020B0604020202020204" pitchFamily="34" charset="0"/>
              </a:rPr>
              <a:t> </a:t>
            </a:r>
            <a:r>
              <a:rPr lang="ru-RU" sz="1600" i="1" u="sng" dirty="0">
                <a:solidFill>
                  <a:schemeClr val="accent1">
                    <a:lumMod val="50000"/>
                  </a:schemeClr>
                </a:solidFill>
                <a:latin typeface="Arial" panose="020B0604020202020204" pitchFamily="34" charset="0"/>
                <a:cs typeface="Arial" panose="020B0604020202020204" pitchFamily="34" charset="0"/>
              </a:rPr>
              <a:t>Например</a:t>
            </a:r>
            <a:r>
              <a:rPr lang="ru-RU" sz="1600" i="1" dirty="0">
                <a:solidFill>
                  <a:schemeClr val="accent1">
                    <a:lumMod val="50000"/>
                  </a:schemeClr>
                </a:solidFill>
                <a:latin typeface="Arial" panose="020B0604020202020204" pitchFamily="34" charset="0"/>
                <a:cs typeface="Arial" panose="020B0604020202020204" pitchFamily="34" charset="0"/>
              </a:rPr>
              <a:t>:</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оценить риски можно с помощью регрессионного анализа,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сегментировать покупателей с помощью кластеризации,</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предсказать спрос по выявлению ассоциаций в данных и </a:t>
            </a:r>
            <a:r>
              <a:rPr lang="ru-RU" sz="1600" dirty="0" err="1">
                <a:solidFill>
                  <a:schemeClr val="accent1">
                    <a:lumMod val="50000"/>
                  </a:schemeClr>
                </a:solidFill>
                <a:latin typeface="Arial" panose="020B0604020202020204" pitchFamily="34" charset="0"/>
                <a:cs typeface="Arial" panose="020B0604020202020204" pitchFamily="34" charset="0"/>
              </a:rPr>
              <a:t>др</a:t>
            </a:r>
            <a:endParaRPr lang="ru-RU" sz="1600" dirty="0">
              <a:solidFill>
                <a:schemeClr val="accent1">
                  <a:lumMod val="50000"/>
                </a:schemeClr>
              </a:solidFill>
              <a:latin typeface="Arial" panose="020B0604020202020204" pitchFamily="34" charset="0"/>
              <a:cs typeface="Arial" panose="020B0604020202020204" pitchFamily="34" charset="0"/>
            </a:endParaRPr>
          </a:p>
          <a:p>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2.3.9. Data Mining</a:t>
            </a:r>
          </a:p>
        </p:txBody>
      </p:sp>
      <p:pic>
        <p:nvPicPr>
          <p:cNvPr id="2" name="Рисунок 1">
            <a:extLst>
              <a:ext uri="{FF2B5EF4-FFF2-40B4-BE49-F238E27FC236}">
                <a16:creationId xmlns:a16="http://schemas.microsoft.com/office/drawing/2014/main" id="{EF590B1A-FB64-02E5-5758-A10841F8FE4B}"/>
              </a:ext>
            </a:extLst>
          </p:cNvPr>
          <p:cNvPicPr>
            <a:picLocks noChangeAspect="1"/>
          </p:cNvPicPr>
          <p:nvPr/>
        </p:nvPicPr>
        <p:blipFill>
          <a:blip r:embed="rId3"/>
          <a:stretch>
            <a:fillRect/>
          </a:stretch>
        </p:blipFill>
        <p:spPr>
          <a:xfrm>
            <a:off x="7729537" y="746287"/>
            <a:ext cx="3863991" cy="2829580"/>
          </a:xfrm>
          <a:prstGeom prst="rect">
            <a:avLst/>
          </a:prstGeom>
        </p:spPr>
      </p:pic>
    </p:spTree>
    <p:extLst>
      <p:ext uri="{BB962C8B-B14F-4D97-AF65-F5344CB8AC3E}">
        <p14:creationId xmlns:p14="http://schemas.microsoft.com/office/powerpoint/2010/main" val="359356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07F551C-D06B-4169-AA82-63740DB2835C}"/>
              </a:ext>
            </a:extLst>
          </p:cNvPr>
          <p:cNvPicPr>
            <a:picLocks noChangeAspect="1"/>
          </p:cNvPicPr>
          <p:nvPr/>
        </p:nvPicPr>
        <p:blipFill>
          <a:blip r:embed="rId2"/>
          <a:stretch>
            <a:fillRect/>
          </a:stretch>
        </p:blipFill>
        <p:spPr>
          <a:xfrm>
            <a:off x="240165" y="976229"/>
            <a:ext cx="6592954" cy="2661682"/>
          </a:xfrm>
          <a:prstGeom prst="rect">
            <a:avLst/>
          </a:prstGeom>
        </p:spPr>
      </p:pic>
      <p:sp>
        <p:nvSpPr>
          <p:cNvPr id="7" name="TextBox 6">
            <a:extLst>
              <a:ext uri="{FF2B5EF4-FFF2-40B4-BE49-F238E27FC236}">
                <a16:creationId xmlns:a16="http://schemas.microsoft.com/office/drawing/2014/main" id="{B1EC9F7F-A8EB-4E51-BF0E-FFA8B96B85E3}"/>
              </a:ext>
            </a:extLst>
          </p:cNvPr>
          <p:cNvSpPr txBox="1"/>
          <p:nvPr/>
        </p:nvSpPr>
        <p:spPr>
          <a:xfrm>
            <a:off x="1171854" y="3637911"/>
            <a:ext cx="5566300" cy="32008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Основные черты:</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Высокая степень слияния киберпространства и физического пространства.</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Предоставление товаров и услуг, способных удовлетворить текущие и потенциальные потребности населения, независимо от региона, возраста, пола, языка или любого другого ограничения.</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Обеспечение устойчивого экономического роста и решения социальных проблем.</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Основная цель нового общества – сделать жизнь человека максимально комфортной, качественной и безопасной.</a:t>
            </a:r>
          </a:p>
        </p:txBody>
      </p:sp>
      <p:sp>
        <p:nvSpPr>
          <p:cNvPr id="9" name="TextBox 8">
            <a:extLst>
              <a:ext uri="{FF2B5EF4-FFF2-40B4-BE49-F238E27FC236}">
                <a16:creationId xmlns:a16="http://schemas.microsoft.com/office/drawing/2014/main" id="{5FEB6A22-CC22-4BAF-933B-AAE65AE24932}"/>
              </a:ext>
            </a:extLst>
          </p:cNvPr>
          <p:cNvSpPr txBox="1"/>
          <p:nvPr/>
        </p:nvSpPr>
        <p:spPr>
          <a:xfrm>
            <a:off x="6916299" y="837737"/>
            <a:ext cx="5275701" cy="54938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Приоритетные (ключевые) задачи:</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Предупреждать новые эколого-социально-экономические проблемы будущего.</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Увеличивать конкурентоспособность промышленности и улучшать жизнь людей с помощью цифровых методов производства и прогнозирования.</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Обеспечивать долговременное сотрудничество и кооперацию как между государственным и частным сектором, так и между частными компаниями.</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Выходить за рамки исследований и разработок компаний и государственного сектора для улучшения социального устройства страны и общества.</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Создавать основу направления развития и инфраструктуру </a:t>
            </a:r>
            <a:r>
              <a:rPr kumimoji="0" lang="ru-RU" sz="1600" b="0" i="0" u="none" strike="noStrike" kern="1200" cap="none" spc="0" normalizeH="0" baseline="0" noProof="0" dirty="0">
                <a:ln>
                  <a:noFill/>
                </a:ln>
                <a:solidFill>
                  <a:srgbClr val="0000FF"/>
                </a:solidFill>
                <a:effectLst/>
                <a:uLnTx/>
                <a:uFillTx/>
                <a:latin typeface="Arial"/>
                <a:ea typeface="+mn-ea"/>
                <a:cs typeface="+mn-cs"/>
              </a:rPr>
              <a:t>«Общества 5.0».</a:t>
            </a:r>
          </a:p>
          <a:p>
            <a:pPr marL="180000" marR="0" lvl="0"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В качестве областей приложения усилий выбрать важные для страны и общества категории: </a:t>
            </a:r>
          </a:p>
          <a:p>
            <a:pPr marL="36000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1" i="0" u="none" strike="noStrike" kern="1200" cap="none" spc="0" normalizeH="0" baseline="0" noProof="0" dirty="0">
                <a:ln>
                  <a:noFill/>
                </a:ln>
                <a:solidFill>
                  <a:srgbClr val="000000"/>
                </a:solidFill>
                <a:effectLst/>
                <a:uLnTx/>
                <a:uFillTx/>
                <a:latin typeface="Arial"/>
                <a:ea typeface="+mn-ea"/>
                <a:cs typeface="+mn-cs"/>
              </a:rPr>
              <a:t>городские и сельские районы</a:t>
            </a:r>
          </a:p>
          <a:p>
            <a:pPr marL="36000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1" i="0" u="none" strike="noStrike" kern="1200" cap="none" spc="0" normalizeH="0" baseline="0" noProof="0" dirty="0">
                <a:ln>
                  <a:noFill/>
                </a:ln>
                <a:solidFill>
                  <a:srgbClr val="000000"/>
                </a:solidFill>
                <a:effectLst/>
                <a:uLnTx/>
                <a:uFillTx/>
                <a:latin typeface="Arial"/>
                <a:ea typeface="+mn-ea"/>
                <a:cs typeface="+mn-cs"/>
              </a:rPr>
              <a:t>товары и услуги</a:t>
            </a:r>
          </a:p>
          <a:p>
            <a:pPr marL="36000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1" i="0" u="none" strike="noStrike" kern="1200" cap="none" spc="0" normalizeH="0" baseline="0" noProof="0" dirty="0">
                <a:ln>
                  <a:noFill/>
                </a:ln>
                <a:solidFill>
                  <a:srgbClr val="000000"/>
                </a:solidFill>
                <a:effectLst/>
                <a:uLnTx/>
                <a:uFillTx/>
                <a:latin typeface="Arial"/>
                <a:ea typeface="+mn-ea"/>
                <a:cs typeface="+mn-cs"/>
              </a:rPr>
              <a:t>инфраструктура и киберпространство</a:t>
            </a:r>
          </a:p>
        </p:txBody>
      </p:sp>
      <p:sp>
        <p:nvSpPr>
          <p:cNvPr id="2" name="Заголовок 1">
            <a:extLst>
              <a:ext uri="{FF2B5EF4-FFF2-40B4-BE49-F238E27FC236}">
                <a16:creationId xmlns:a16="http://schemas.microsoft.com/office/drawing/2014/main" id="{A55C3170-0D0B-31AD-498F-3294DEB6B88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1.2. Общая характеристика будущего общества: от </a:t>
            </a:r>
            <a:r>
              <a:rPr kumimoji="0" lang="ru-RU" sz="1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«Общества 4.0» </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к </a:t>
            </a:r>
            <a:r>
              <a:rPr kumimoji="0" lang="ru-RU" sz="12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«Обществу 5.0»</a:t>
            </a:r>
          </a:p>
        </p:txBody>
      </p:sp>
    </p:spTree>
    <p:extLst>
      <p:ext uri="{BB962C8B-B14F-4D97-AF65-F5344CB8AC3E}">
        <p14:creationId xmlns:p14="http://schemas.microsoft.com/office/powerpoint/2010/main" val="1721953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17174" y="468311"/>
            <a:ext cx="5140752" cy="6232475"/>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Визуализация аналитических данных</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r>
              <a:rPr lang="ru-RU" sz="1600" dirty="0">
                <a:solidFill>
                  <a:schemeClr val="accent1">
                    <a:lumMod val="50000"/>
                  </a:schemeClr>
                </a:solidFill>
                <a:latin typeface="Arial" panose="020B0604020202020204" pitchFamily="34" charset="0"/>
                <a:cs typeface="Arial" panose="020B0604020202020204" pitchFamily="34" charset="0"/>
              </a:rPr>
              <a:t>Чтобы результаты аналитики было удобнее оценивать и использовать, для работы с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используют визуализацию данных. </a:t>
            </a:r>
          </a:p>
          <a:p>
            <a:r>
              <a:rPr lang="ru-RU" sz="1600" dirty="0">
                <a:solidFill>
                  <a:schemeClr val="accent1">
                    <a:lumMod val="50000"/>
                  </a:schemeClr>
                </a:solidFill>
                <a:latin typeface="Arial" panose="020B0604020202020204" pitchFamily="34" charset="0"/>
                <a:cs typeface="Arial" panose="020B0604020202020204" pitchFamily="34" charset="0"/>
              </a:rPr>
              <a:t>Их представляют их в виде:</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Графиков</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Диаграмм</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Гистограмм</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3D-моделей</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Карт</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Пиктограмм</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 </a:t>
            </a:r>
          </a:p>
          <a:p>
            <a:r>
              <a:rPr lang="ru-RU" sz="1600" dirty="0">
                <a:solidFill>
                  <a:schemeClr val="accent1">
                    <a:lumMod val="50000"/>
                  </a:schemeClr>
                </a:solidFill>
                <a:latin typeface="Arial" panose="020B0604020202020204" pitchFamily="34" charset="0"/>
                <a:cs typeface="Arial" panose="020B0604020202020204" pitchFamily="34" charset="0"/>
              </a:rPr>
              <a:t>Визуализация – конечный этап, демонстрация результатов анализа, проведенного другими способами. Инструменты для анализа умеют и визуализировать данные, т.к. без визуализации результаты работы отобразить сложно. </a:t>
            </a:r>
          </a:p>
          <a:p>
            <a:r>
              <a:rPr lang="ru-RU" sz="1600" dirty="0">
                <a:solidFill>
                  <a:schemeClr val="accent1">
                    <a:lumMod val="50000"/>
                  </a:schemeClr>
                </a:solidFill>
                <a:latin typeface="Arial" panose="020B0604020202020204" pitchFamily="34" charset="0"/>
                <a:cs typeface="Arial" panose="020B0604020202020204" pitchFamily="34" charset="0"/>
              </a:rPr>
              <a:t>Инструменты визуализации: </a:t>
            </a:r>
          </a:p>
          <a:p>
            <a:pPr marL="742950" lvl="1" indent="-285750">
              <a:buFont typeface="Arial" panose="020B0604020202020204" pitchFamily="34" charset="0"/>
              <a:buChar char="•"/>
            </a:pPr>
            <a:r>
              <a:rPr lang="ru-RU" sz="1600" b="1" dirty="0" err="1">
                <a:solidFill>
                  <a:srgbClr val="0000FF"/>
                </a:solidFill>
                <a:latin typeface="Arial" panose="020B0604020202020204" pitchFamily="34" charset="0"/>
                <a:cs typeface="Arial" panose="020B0604020202020204" pitchFamily="34" charset="0"/>
              </a:rPr>
              <a:t>Tableau</a:t>
            </a:r>
            <a:endParaRPr lang="ru-RU" sz="1600" b="1" dirty="0">
              <a:solidFill>
                <a:srgbClr val="0000FF"/>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ru-RU" sz="1600" dirty="0" err="1">
                <a:solidFill>
                  <a:schemeClr val="accent1">
                    <a:lumMod val="50000"/>
                  </a:schemeClr>
                </a:solidFill>
                <a:latin typeface="Arial" panose="020B0604020202020204" pitchFamily="34" charset="0"/>
                <a:cs typeface="Arial" panose="020B0604020202020204" pitchFamily="34" charset="0"/>
              </a:rPr>
              <a:t>Qlik</a:t>
            </a:r>
            <a:endParaRPr lang="ru-RU" sz="1600" dirty="0">
              <a:solidFill>
                <a:schemeClr val="accent1">
                  <a:lumMod val="50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Orange.</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 </a:t>
            </a:r>
          </a:p>
          <a:p>
            <a:r>
              <a:rPr lang="ru-RU" sz="1600" dirty="0">
                <a:solidFill>
                  <a:schemeClr val="accent1">
                    <a:lumMod val="50000"/>
                  </a:schemeClr>
                </a:solidFill>
                <a:latin typeface="Arial" panose="020B0604020202020204" pitchFamily="34" charset="0"/>
                <a:cs typeface="Arial" panose="020B0604020202020204" pitchFamily="34" charset="0"/>
              </a:rPr>
              <a:t>Везде, где с данными должны работать люди.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2.3.10. Визуализация</a:t>
            </a:r>
          </a:p>
        </p:txBody>
      </p:sp>
      <p:sp>
        <p:nvSpPr>
          <p:cNvPr id="2" name="TextBox 1">
            <a:extLst>
              <a:ext uri="{FF2B5EF4-FFF2-40B4-BE49-F238E27FC236}">
                <a16:creationId xmlns:a16="http://schemas.microsoft.com/office/drawing/2014/main" id="{1567215C-3D17-82BD-2785-B3D5AD1D924E}"/>
              </a:ext>
            </a:extLst>
          </p:cNvPr>
          <p:cNvSpPr txBox="1"/>
          <p:nvPr/>
        </p:nvSpPr>
        <p:spPr>
          <a:xfrm>
            <a:off x="7394861" y="3320476"/>
            <a:ext cx="3816776" cy="584775"/>
          </a:xfrm>
          <a:prstGeom prst="rect">
            <a:avLst/>
          </a:prstGeom>
          <a:noFill/>
        </p:spPr>
        <p:txBody>
          <a:bodyPr wrap="square">
            <a:spAutoFit/>
          </a:bodyPr>
          <a:lstStyle/>
          <a:p>
            <a:pPr algn="ctr"/>
            <a:r>
              <a:rPr lang="ru-RU" sz="1600" dirty="0">
                <a:solidFill>
                  <a:schemeClr val="accent1">
                    <a:lumMod val="50000"/>
                  </a:schemeClr>
                </a:solidFill>
                <a:latin typeface="Arial" panose="020B0604020202020204" pitchFamily="34" charset="0"/>
                <a:cs typeface="Arial" panose="020B0604020202020204" pitchFamily="34" charset="0"/>
              </a:rPr>
              <a:t>Визуализация поведения покупателей </a:t>
            </a:r>
          </a:p>
          <a:p>
            <a:pPr algn="ctr"/>
            <a:r>
              <a:rPr lang="ru-RU" sz="1600" dirty="0">
                <a:solidFill>
                  <a:schemeClr val="accent1">
                    <a:lumMod val="50000"/>
                  </a:schemeClr>
                </a:solidFill>
                <a:latin typeface="Arial" panose="020B0604020202020204" pitchFamily="34" charset="0"/>
                <a:cs typeface="Arial" panose="020B0604020202020204" pitchFamily="34" charset="0"/>
              </a:rPr>
              <a:t>в магазине в виде тепловой карты</a:t>
            </a:r>
          </a:p>
        </p:txBody>
      </p:sp>
      <p:pic>
        <p:nvPicPr>
          <p:cNvPr id="6" name="Рисунок 5">
            <a:extLst>
              <a:ext uri="{FF2B5EF4-FFF2-40B4-BE49-F238E27FC236}">
                <a16:creationId xmlns:a16="http://schemas.microsoft.com/office/drawing/2014/main" id="{B9982D59-F58C-942C-EF00-C06E8E9166E4}"/>
              </a:ext>
            </a:extLst>
          </p:cNvPr>
          <p:cNvPicPr>
            <a:picLocks noChangeAspect="1"/>
          </p:cNvPicPr>
          <p:nvPr/>
        </p:nvPicPr>
        <p:blipFill>
          <a:blip r:embed="rId2"/>
          <a:stretch>
            <a:fillRect/>
          </a:stretch>
        </p:blipFill>
        <p:spPr>
          <a:xfrm>
            <a:off x="6785973" y="3905251"/>
            <a:ext cx="5034552" cy="2795535"/>
          </a:xfrm>
          <a:prstGeom prst="rect">
            <a:avLst/>
          </a:prstGeom>
        </p:spPr>
      </p:pic>
      <p:pic>
        <p:nvPicPr>
          <p:cNvPr id="26626" name="Picture 2">
            <a:extLst>
              <a:ext uri="{FF2B5EF4-FFF2-40B4-BE49-F238E27FC236}">
                <a16:creationId xmlns:a16="http://schemas.microsoft.com/office/drawing/2014/main" id="{9E33E0C3-42A3-46A0-BD63-3098A263E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662" y="643445"/>
            <a:ext cx="4067174" cy="271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32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2.3.10. Визуализация</a:t>
            </a:r>
          </a:p>
        </p:txBody>
      </p:sp>
      <p:pic>
        <p:nvPicPr>
          <p:cNvPr id="25602" name="Picture 2" descr="Рис. 2. Многообразие диаграмм для визуализации данных">
            <a:extLst>
              <a:ext uri="{FF2B5EF4-FFF2-40B4-BE49-F238E27FC236}">
                <a16:creationId xmlns:a16="http://schemas.microsoft.com/office/drawing/2014/main" id="{6989330D-9DE9-0EDE-5D5E-17AF2D28C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552" y="762000"/>
            <a:ext cx="8106448" cy="5685041"/>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B3A8AC4C-90F7-4BCF-6111-0C53ED8F8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341" y="567429"/>
            <a:ext cx="6624319" cy="618881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a:extLst>
              <a:ext uri="{FF2B5EF4-FFF2-40B4-BE49-F238E27FC236}">
                <a16:creationId xmlns:a16="http://schemas.microsoft.com/office/drawing/2014/main" id="{DCE836ED-348D-2A3B-A36E-2CB61401B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525" y="567429"/>
            <a:ext cx="8753475" cy="6188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64798" y="1693358"/>
            <a:ext cx="2711877" cy="433965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Виды графиков </a:t>
            </a:r>
          </a:p>
          <a:p>
            <a:r>
              <a:rPr lang="ru-RU" sz="1600" dirty="0">
                <a:solidFill>
                  <a:schemeClr val="accent1">
                    <a:lumMod val="50000"/>
                  </a:schemeClr>
                </a:solidFill>
                <a:latin typeface="Arial" panose="020B0604020202020204" pitchFamily="34" charset="0"/>
                <a:cs typeface="Arial" panose="020B0604020202020204" pitchFamily="34" charset="0"/>
              </a:rPr>
              <a:t>в зависимости </a:t>
            </a:r>
          </a:p>
          <a:p>
            <a:r>
              <a:rPr lang="ru-RU" sz="1600" dirty="0">
                <a:solidFill>
                  <a:schemeClr val="accent1">
                    <a:lumMod val="50000"/>
                  </a:schemeClr>
                </a:solidFill>
                <a:latin typeface="Arial" panose="020B0604020202020204" pitchFamily="34" charset="0"/>
                <a:cs typeface="Arial" panose="020B0604020202020204" pitchFamily="34" charset="0"/>
              </a:rPr>
              <a:t>от цели анализа </a:t>
            </a:r>
          </a:p>
          <a:p>
            <a:r>
              <a:rPr lang="ru-RU" sz="1600" dirty="0">
                <a:solidFill>
                  <a:schemeClr val="accent1">
                    <a:lumMod val="50000"/>
                  </a:schemeClr>
                </a:solidFill>
                <a:latin typeface="Arial" panose="020B0604020202020204" pitchFamily="34" charset="0"/>
                <a:cs typeface="Arial" panose="020B0604020202020204" pitchFamily="34" charset="0"/>
              </a:rPr>
              <a:t>и/или представления информации:</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Сравнить разные показатели</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Продемонстрировать распределение данных – какие значения встречаются чаще или реже других</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Показать состав и структуру</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Выявить взаимосвязи между переменными</a:t>
            </a:r>
          </a:p>
        </p:txBody>
      </p:sp>
    </p:spTree>
    <p:extLst>
      <p:ext uri="{BB962C8B-B14F-4D97-AF65-F5344CB8AC3E}">
        <p14:creationId xmlns:p14="http://schemas.microsoft.com/office/powerpoint/2010/main" val="405776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5083601" cy="538609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Задачи визуализации «больших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визуализация потоков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визуальный интеллектуальный анализ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визуальный поиск и рекомендации;</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описание ситуаций на основе больших данных </a:t>
            </a:r>
          </a:p>
          <a:p>
            <a:r>
              <a:rPr lang="ru-RU" sz="1600" dirty="0">
                <a:solidFill>
                  <a:schemeClr val="accent1">
                    <a:lumMod val="50000"/>
                  </a:schemeClr>
                </a:solidFill>
                <a:latin typeface="Arial" panose="020B0604020202020204" pitchFamily="34" charset="0"/>
                <a:cs typeface="Arial" panose="020B0604020202020204" pitchFamily="34" charset="0"/>
              </a:rPr>
              <a:t>  с использованием визуализации;</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масштабируемые методы </a:t>
            </a:r>
          </a:p>
          <a:p>
            <a:r>
              <a:rPr lang="ru-RU" sz="1600" dirty="0">
                <a:solidFill>
                  <a:schemeClr val="accent1">
                    <a:lumMod val="50000"/>
                  </a:schemeClr>
                </a:solidFill>
                <a:latin typeface="Arial" panose="020B0604020202020204" pitchFamily="34" charset="0"/>
                <a:cs typeface="Arial" panose="020B0604020202020204" pitchFamily="34" charset="0"/>
              </a:rPr>
              <a:t>  параллельной визуализации;</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современные аппаратные средства и </a:t>
            </a:r>
          </a:p>
          <a:p>
            <a:r>
              <a:rPr lang="ru-RU" sz="1600" dirty="0">
                <a:solidFill>
                  <a:schemeClr val="accent1">
                    <a:lumMod val="50000"/>
                  </a:schemeClr>
                </a:solidFill>
                <a:latin typeface="Arial" panose="020B0604020202020204" pitchFamily="34" charset="0"/>
                <a:cs typeface="Arial" panose="020B0604020202020204" pitchFamily="34" charset="0"/>
              </a:rPr>
              <a:t>  архитектуры для анализа и визуализации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человеко-компьютерный интерфейс </a:t>
            </a:r>
          </a:p>
          <a:p>
            <a:r>
              <a:rPr lang="ru-RU" sz="1600" dirty="0">
                <a:solidFill>
                  <a:schemeClr val="accent1">
                    <a:lumMod val="50000"/>
                  </a:schemeClr>
                </a:solidFill>
                <a:latin typeface="Arial" panose="020B0604020202020204" pitchFamily="34" charset="0"/>
                <a:cs typeface="Arial" panose="020B0604020202020204" pitchFamily="34" charset="0"/>
              </a:rPr>
              <a:t>  и визуализация больших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приложения визуализации больших данных,</a:t>
            </a:r>
          </a:p>
          <a:p>
            <a:r>
              <a:rPr lang="ru-RU" sz="1600" dirty="0">
                <a:solidFill>
                  <a:schemeClr val="accent1">
                    <a:lumMod val="50000"/>
                  </a:schemeClr>
                </a:solidFill>
                <a:latin typeface="Arial" panose="020B0604020202020204" pitchFamily="34" charset="0"/>
                <a:cs typeface="Arial" panose="020B0604020202020204" pitchFamily="34" charset="0"/>
              </a:rPr>
              <a:t>  включая:</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киберразведку</a:t>
            </a:r>
            <a:r>
              <a:rPr lang="ru-RU" sz="1600" dirty="0">
                <a:solidFill>
                  <a:schemeClr val="accent1">
                    <a:lumMod val="50000"/>
                  </a:schemeClr>
                </a:solidFill>
                <a:latin typeface="Arial" panose="020B0604020202020204" pitchFamily="34" charset="0"/>
                <a:cs typeface="Arial" panose="020B0604020202020204" pitchFamily="34" charset="0"/>
              </a:rPr>
              <a:t> и контрразведку</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бизнес-анализ (бизнес разведку)</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электронную коммерцию</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анализ научной информации</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образование и т.д.</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2.3.10. Визуализация</a:t>
            </a:r>
          </a:p>
        </p:txBody>
      </p:sp>
      <p:pic>
        <p:nvPicPr>
          <p:cNvPr id="4100" name="Picture 4">
            <a:extLst>
              <a:ext uri="{FF2B5EF4-FFF2-40B4-BE49-F238E27FC236}">
                <a16:creationId xmlns:a16="http://schemas.microsoft.com/office/drawing/2014/main" id="{9FBDA028-BD45-B28F-4D07-3D7F9FA17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574" y="5003748"/>
            <a:ext cx="29368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32901FB8-1ADA-1100-6FF6-B911F9D41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1174" y="2042138"/>
            <a:ext cx="286627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33041498-188F-5802-A24F-7FBE49CA8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5177356"/>
            <a:ext cx="2800922" cy="157551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F056FAA5-E4A6-4110-F5ED-B38AFCFD8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13" y="936883"/>
            <a:ext cx="2914661"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FCC0DBE6-2DB8-D96B-79EA-E2B307F1F4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99" y="3429000"/>
            <a:ext cx="2936875"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739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2.4. Научный метод в изучении корпоративной информационной среды  </a:t>
            </a:r>
          </a:p>
        </p:txBody>
      </p:sp>
      <p:pic>
        <p:nvPicPr>
          <p:cNvPr id="5" name="Рисунок 4">
            <a:extLst>
              <a:ext uri="{FF2B5EF4-FFF2-40B4-BE49-F238E27FC236}">
                <a16:creationId xmlns:a16="http://schemas.microsoft.com/office/drawing/2014/main" id="{AD093FD1-4DEB-91EA-4949-9751A528C8D7}"/>
              </a:ext>
            </a:extLst>
          </p:cNvPr>
          <p:cNvPicPr>
            <a:picLocks noChangeAspect="1"/>
          </p:cNvPicPr>
          <p:nvPr/>
        </p:nvPicPr>
        <p:blipFill>
          <a:blip r:embed="rId2"/>
          <a:stretch>
            <a:fillRect/>
          </a:stretch>
        </p:blipFill>
        <p:spPr>
          <a:xfrm>
            <a:off x="5676900" y="719984"/>
            <a:ext cx="6347162" cy="5873396"/>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190785" y="991354"/>
            <a:ext cx="5015354" cy="4662815"/>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Структура</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современного </a:t>
            </a:r>
            <a:r>
              <a:rPr lang="ru-RU" sz="1600" b="1" u="sng" dirty="0">
                <a:solidFill>
                  <a:schemeClr val="accent1">
                    <a:lumMod val="50000"/>
                  </a:schemeClr>
                </a:solidFill>
                <a:latin typeface="Arial" panose="020B0604020202020204" pitchFamily="34" charset="0"/>
                <a:cs typeface="Arial" panose="020B0604020202020204" pitchFamily="34" charset="0"/>
              </a:rPr>
              <a:t>научного метода (исследования)</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способа построения новых знаний:</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Наблюдение </a:t>
            </a:r>
            <a:r>
              <a:rPr lang="ru-RU" sz="1600" dirty="0">
                <a:solidFill>
                  <a:schemeClr val="accent1">
                    <a:lumMod val="50000"/>
                  </a:schemeClr>
                </a:solidFill>
                <a:latin typeface="Arial" panose="020B0604020202020204" pitchFamily="34" charset="0"/>
                <a:cs typeface="Arial" panose="020B0604020202020204" pitchFamily="34" charset="0"/>
              </a:rPr>
              <a:t>фактов и измерение, количественное или качественное описание наблюдений (текст, модель, схема, рисунок).</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Анализ </a:t>
            </a:r>
            <a:r>
              <a:rPr lang="ru-RU" sz="1600" dirty="0">
                <a:solidFill>
                  <a:schemeClr val="accent1">
                    <a:lumMod val="50000"/>
                  </a:schemeClr>
                </a:solidFill>
                <a:latin typeface="Arial" panose="020B0604020202020204" pitchFamily="34" charset="0"/>
                <a:cs typeface="Arial" panose="020B0604020202020204" pitchFamily="34" charset="0"/>
              </a:rPr>
              <a:t>результатов наблюдения – их систематизация, вычленение значимого и второстепенного.</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Обобщение </a:t>
            </a:r>
            <a:r>
              <a:rPr lang="ru-RU" sz="1600" dirty="0">
                <a:solidFill>
                  <a:schemeClr val="accent1">
                    <a:lumMod val="50000"/>
                  </a:schemeClr>
                </a:solidFill>
                <a:latin typeface="Arial" panose="020B0604020202020204" pitchFamily="34" charset="0"/>
                <a:cs typeface="Arial" panose="020B0604020202020204" pitchFamily="34" charset="0"/>
              </a:rPr>
              <a:t>(синтез) 			    и формулирование гипотез, теорий.</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Прогноз: </a:t>
            </a:r>
            <a:r>
              <a:rPr lang="ru-RU" sz="1600" dirty="0">
                <a:solidFill>
                  <a:schemeClr val="accent1">
                    <a:lumMod val="50000"/>
                  </a:schemeClr>
                </a:solidFill>
                <a:latin typeface="Arial" panose="020B0604020202020204" pitchFamily="34" charset="0"/>
                <a:cs typeface="Arial" panose="020B0604020202020204" pitchFamily="34" charset="0"/>
              </a:rPr>
              <a:t>формулирование следствий из предложенной гипотезы или принятой теории с помощью дедукции, индукции или др. логических методов.</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Проверка прогнозируемых следствий </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 помощью критического эксперимента</a:t>
            </a:r>
          </a:p>
        </p:txBody>
      </p:sp>
    </p:spTree>
    <p:extLst>
      <p:ext uri="{BB962C8B-B14F-4D97-AF65-F5344CB8AC3E}">
        <p14:creationId xmlns:p14="http://schemas.microsoft.com/office/powerpoint/2010/main" val="1512028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2">
            <a:extLst>
              <a:ext uri="{FF2B5EF4-FFF2-40B4-BE49-F238E27FC236}">
                <a16:creationId xmlns:a16="http://schemas.microsoft.com/office/drawing/2014/main" id="{8CCD70B1-4943-DD36-983E-7B054B365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41" y="4419600"/>
            <a:ext cx="1221984"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74324" y="801686"/>
            <a:ext cx="4150151" cy="5724644"/>
          </a:xfrm>
          <a:prstGeom prst="rect">
            <a:avLst/>
          </a:prstGeom>
          <a:noFill/>
        </p:spPr>
        <p:txBody>
          <a:bodyPr wrap="square">
            <a:spAutoFit/>
          </a:bodyPr>
          <a:lstStyle/>
          <a:p>
            <a:r>
              <a:rPr lang="ru-RU" sz="1600" i="1" dirty="0">
                <a:solidFill>
                  <a:srgbClr val="0000FF"/>
                </a:solidFill>
                <a:latin typeface="Arial" panose="020B0604020202020204" pitchFamily="34" charset="0"/>
                <a:cs typeface="Arial" panose="020B0604020202020204" pitchFamily="34" charset="0"/>
              </a:rPr>
              <a:t>Какие данные собирать?</a:t>
            </a:r>
          </a:p>
          <a:p>
            <a:pPr marL="180000" indent="-180000">
              <a:spcBef>
                <a:spcPts val="1200"/>
              </a:spcBef>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Собирать можно любые данные, но есть риск получить массив данных, который негде хранить и с которым неудобно работать. Целесообразно собирать только то, что поможет улучшить процессы в будущем.</a:t>
            </a:r>
          </a:p>
          <a:p>
            <a:pPr marL="180000" indent="-180000">
              <a:spcBef>
                <a:spcPts val="1200"/>
              </a:spcBef>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В анализе данных </a:t>
            </a:r>
            <a:r>
              <a:rPr lang="ru-RU" sz="1600" b="1" dirty="0">
                <a:solidFill>
                  <a:srgbClr val="0000FF"/>
                </a:solidFill>
                <a:latin typeface="Arial" panose="020B0604020202020204" pitchFamily="34" charset="0"/>
                <a:cs typeface="Arial" panose="020B0604020202020204" pitchFamily="34" charset="0"/>
              </a:rPr>
              <a:t>«качают» </a:t>
            </a:r>
            <a:r>
              <a:rPr lang="ru-RU" sz="1600" dirty="0">
                <a:solidFill>
                  <a:schemeClr val="accent1">
                    <a:lumMod val="50000"/>
                  </a:schemeClr>
                </a:solidFill>
                <a:latin typeface="Arial" panose="020B0604020202020204" pitchFamily="34" charset="0"/>
                <a:cs typeface="Arial" panose="020B0604020202020204" pitchFamily="34" charset="0"/>
              </a:rPr>
              <a:t>неизвестно что, а потом применяют сложные аналитические алгоритмы, чтобы извлечь из этого ценность. </a:t>
            </a:r>
          </a:p>
          <a:p>
            <a:pPr marL="180000" indent="-180000">
              <a:spcBef>
                <a:spcPts val="1200"/>
              </a:spcBef>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При работе с физическими и технологическими процессами и системами (предприятия, отрасли и регионы (города и районы), страны и континенты) лучше заранее задавать четкие правила и алгоритмы, сразу сделав данные удобными для применения в будущем, та как можно создавать новые свои </a:t>
            </a:r>
            <a:r>
              <a:rPr lang="ru-RU" sz="1600" b="1" dirty="0">
                <a:solidFill>
                  <a:srgbClr val="0000FF"/>
                </a:solidFill>
                <a:latin typeface="Arial" panose="020B0604020202020204" pitchFamily="34" charset="0"/>
                <a:cs typeface="Arial" panose="020B0604020202020204" pitchFamily="34" charset="0"/>
              </a:rPr>
              <a:t>«месторождения».</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2.5. </a:t>
            </a:r>
            <a:r>
              <a:rPr kumimoji="0" lang="ru-RU" sz="12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«Данные – новая нефть» </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и </a:t>
            </a:r>
            <a:r>
              <a:rPr kumimoji="0" lang="ru-RU" sz="1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«Искусственный интеллект – новое электричество»</a:t>
            </a:r>
          </a:p>
        </p:txBody>
      </p:sp>
      <p:sp>
        <p:nvSpPr>
          <p:cNvPr id="2" name="TextBox 1">
            <a:extLst>
              <a:ext uri="{FF2B5EF4-FFF2-40B4-BE49-F238E27FC236}">
                <a16:creationId xmlns:a16="http://schemas.microsoft.com/office/drawing/2014/main" id="{C80A998F-F90B-2B06-D2FE-5F09E21A06DD}"/>
              </a:ext>
            </a:extLst>
          </p:cNvPr>
          <p:cNvSpPr txBox="1"/>
          <p:nvPr/>
        </p:nvSpPr>
        <p:spPr>
          <a:xfrm>
            <a:off x="5617527" y="870935"/>
            <a:ext cx="6524625" cy="5832366"/>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Искусственный интеллект </a:t>
            </a:r>
            <a:r>
              <a:rPr lang="ru-RU" sz="1600" dirty="0">
                <a:solidFill>
                  <a:srgbClr val="FF0000"/>
                </a:solidFill>
                <a:latin typeface="Arial" panose="020B0604020202020204" pitchFamily="34" charset="0"/>
                <a:cs typeface="Arial" panose="020B0604020202020204" pitchFamily="34" charset="0"/>
              </a:rPr>
              <a:t>(</a:t>
            </a:r>
            <a:r>
              <a:rPr lang="ru-RU" sz="1600" dirty="0" err="1">
                <a:solidFill>
                  <a:srgbClr val="FF0000"/>
                </a:solidFill>
                <a:latin typeface="Arial" panose="020B0604020202020204" pitchFamily="34" charset="0"/>
                <a:cs typeface="Arial" panose="020B0604020202020204" pitchFamily="34" charset="0"/>
              </a:rPr>
              <a:t>artificial</a:t>
            </a:r>
            <a:r>
              <a:rPr lang="ru-RU" sz="1600" dirty="0">
                <a:solidFill>
                  <a:srgbClr val="FF0000"/>
                </a:solidFill>
                <a:latin typeface="Arial" panose="020B0604020202020204" pitchFamily="34" charset="0"/>
                <a:cs typeface="Arial" panose="020B0604020202020204" pitchFamily="34" charset="0"/>
              </a:rPr>
              <a:t> </a:t>
            </a:r>
            <a:r>
              <a:rPr lang="ru-RU" sz="1600" dirty="0" err="1">
                <a:solidFill>
                  <a:srgbClr val="FF0000"/>
                </a:solidFill>
                <a:latin typeface="Arial" panose="020B0604020202020204" pitchFamily="34" charset="0"/>
                <a:cs typeface="Arial" panose="020B0604020202020204" pitchFamily="34" charset="0"/>
              </a:rPr>
              <a:t>intelligence</a:t>
            </a:r>
            <a:r>
              <a:rPr lang="ru-RU" sz="1600" dirty="0">
                <a:solidFill>
                  <a:srgbClr val="FF0000"/>
                </a:solidFill>
                <a:latin typeface="Arial" panose="020B0604020202020204" pitchFamily="34" charset="0"/>
                <a:cs typeface="Arial" panose="020B0604020202020204" pitchFamily="34" charset="0"/>
              </a:rPr>
              <a:t>, AI) </a:t>
            </a:r>
          </a:p>
          <a:p>
            <a:pPr indent="-457200"/>
            <a:r>
              <a:rPr lang="ru-RU" sz="1600" dirty="0">
                <a:solidFill>
                  <a:schemeClr val="accent1">
                    <a:lumMod val="50000"/>
                  </a:schemeClr>
                </a:solidFill>
                <a:highlight>
                  <a:srgbClr val="FFFF00"/>
                </a:highlight>
                <a:latin typeface="Arial" panose="020B0604020202020204" pitchFamily="34" charset="0"/>
                <a:cs typeface="Arial" panose="020B0604020202020204" pitchFamily="34" charset="0"/>
              </a:rPr>
              <a:t>– свойство искусственных систем выполнять творческие функции, которые традиционно считаются прерогативой человека</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«новое электричество»,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изменившее мир</a:t>
            </a:r>
          </a:p>
          <a:p>
            <a:pPr marL="0" marR="0" lvl="1" indent="0" algn="l" defTabSz="914400" rtl="0" eaLnBrk="1" fontAlgn="auto" latinLnBrk="0" hangingPunct="1">
              <a:lnSpc>
                <a:spcPct val="100000"/>
              </a:lnSpc>
              <a:spcBef>
                <a:spcPts val="600"/>
              </a:spcBef>
              <a:spcAft>
                <a:spcPts val="0"/>
              </a:spcAft>
              <a:buClrTx/>
              <a:buSzTx/>
              <a:buFontTx/>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В 1600 г. Уильям Гилберт </a:t>
            </a:r>
          </a:p>
          <a:p>
            <a:pPr marL="0" marR="0" lvl="1" indent="0" algn="l" defTabSz="914400" rtl="0" eaLnBrk="1" fontAlgn="auto" latinLnBrk="0" hangingPunct="1">
              <a:lnSpc>
                <a:spcPct val="100000"/>
              </a:lnSpc>
              <a:spcBef>
                <a:spcPct val="0"/>
              </a:spcBef>
              <a:spcAft>
                <a:spcPts val="0"/>
              </a:spcAft>
              <a:buClrTx/>
              <a:buSzTx/>
              <a:buFontTx/>
              <a:buNone/>
              <a:tabLst/>
              <a:defRPr/>
            </a:pPr>
            <a:r>
              <a:rPr lang="ru-RU" altLang="ru-RU" sz="1600" dirty="0">
                <a:solidFill>
                  <a:schemeClr val="accent1">
                    <a:lumMod val="50000"/>
                  </a:schemeClr>
                </a:solidFill>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ввёл в обращение сам термин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электричество</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В 1873-1878 гг. признание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электрической лампочки</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p>
          <a:p>
            <a:pPr marL="0" marR="0" lvl="1" indent="0" algn="l" defTabSz="914400" rtl="0" eaLnBrk="1" fontAlgn="auto" latinLnBrk="0" hangingPunct="1">
              <a:lnSpc>
                <a:spcPct val="100000"/>
              </a:lnSpc>
              <a:spcBef>
                <a:spcPct val="0"/>
              </a:spcBef>
              <a:spcAft>
                <a:spcPts val="0"/>
              </a:spcAft>
              <a:buClrTx/>
              <a:buSzTx/>
              <a:buFontTx/>
              <a:buNone/>
              <a:tabLst/>
              <a:defRPr/>
            </a:pPr>
            <a:r>
              <a:rPr lang="ru-RU" altLang="ru-RU" sz="1600" dirty="0">
                <a:solidFill>
                  <a:srgbClr val="0000FF"/>
                </a:solidFill>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разработанной  русскими инженерами:     </a:t>
            </a:r>
          </a:p>
          <a:p>
            <a:pPr marL="0" marR="0" lvl="1" indent="0" algn="l" defTabSz="914400" rtl="0" eaLnBrk="1" fontAlgn="auto" latinLnBrk="0" hangingPunct="1">
              <a:lnSpc>
                <a:spcPct val="100000"/>
              </a:lnSpc>
              <a:spcBef>
                <a:spcPct val="0"/>
              </a:spcBef>
              <a:spcAft>
                <a:spcPts val="0"/>
              </a:spcAft>
              <a:buClrTx/>
              <a:buSzTx/>
              <a:buFontTx/>
              <a:buNone/>
              <a:tabLst/>
              <a:defRPr/>
            </a:pPr>
            <a:r>
              <a:rPr lang="ru-RU" altLang="ru-RU" sz="1600" dirty="0">
                <a:solidFill>
                  <a:schemeClr val="accent1">
                    <a:lumMod val="50000"/>
                  </a:schemeClr>
                </a:solidFill>
                <a:latin typeface="Arial" panose="020B0604020202020204" pitchFamily="34" charset="0"/>
                <a:cs typeface="Arial" panose="020B0604020202020204" pitchFamily="34" charset="0"/>
              </a:rPr>
              <a:t>                   *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Павлом Николаевичем Яблочковым </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 Александром Николаевичем Лодыгиным </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В 1950 г. английский учёный Алан Тьюринг в статье </a:t>
            </a:r>
            <a:r>
              <a:rPr lang="ru-RU" sz="1600" i="1" dirty="0">
                <a:solidFill>
                  <a:schemeClr val="accent1">
                    <a:lumMod val="50000"/>
                  </a:schemeClr>
                </a:solidFill>
                <a:latin typeface="Arial" panose="020B0604020202020204" pitchFamily="34" charset="0"/>
                <a:cs typeface="Arial" panose="020B0604020202020204" pitchFamily="34" charset="0"/>
              </a:rPr>
              <a:t>«Может ли машина мыслить?»</a:t>
            </a:r>
            <a:r>
              <a:rPr lang="ru-RU" sz="1600" dirty="0">
                <a:solidFill>
                  <a:schemeClr val="accent1">
                    <a:lumMod val="50000"/>
                  </a:schemeClr>
                </a:solidFill>
                <a:latin typeface="Arial" panose="020B0604020202020204" pitchFamily="34" charset="0"/>
                <a:cs typeface="Arial" panose="020B0604020202020204" pitchFamily="34" charset="0"/>
              </a:rPr>
              <a:t>, описал процедуру, с помощью которой можно определить момент, когда машина сравняется в плане разумности с человеком </a:t>
            </a:r>
            <a:r>
              <a:rPr lang="ru-RU" sz="1600" b="1" dirty="0">
                <a:solidFill>
                  <a:schemeClr val="accent1">
                    <a:lumMod val="50000"/>
                  </a:schemeClr>
                </a:solidFill>
                <a:latin typeface="Arial" panose="020B0604020202020204" pitchFamily="34" charset="0"/>
                <a:cs typeface="Arial" panose="020B0604020202020204" pitchFamily="34" charset="0"/>
              </a:rPr>
              <a:t>(тест Тьюринга).</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В 1980 г. Джон </a:t>
            </a:r>
            <a:r>
              <a:rPr lang="ru-RU" sz="1600" dirty="0" err="1">
                <a:solidFill>
                  <a:schemeClr val="accent1">
                    <a:lumMod val="50000"/>
                  </a:schemeClr>
                </a:solidFill>
                <a:latin typeface="Arial" panose="020B0604020202020204" pitchFamily="34" charset="0"/>
                <a:cs typeface="Arial" panose="020B0604020202020204" pitchFamily="34" charset="0"/>
              </a:rPr>
              <a:t>Сёрл</a:t>
            </a:r>
            <a:r>
              <a:rPr lang="ru-RU" sz="1600" dirty="0">
                <a:solidFill>
                  <a:schemeClr val="accent1">
                    <a:lumMod val="50000"/>
                  </a:schemeClr>
                </a:solidFill>
                <a:latin typeface="Arial" panose="020B0604020202020204" pitchFamily="34" charset="0"/>
                <a:cs typeface="Arial" panose="020B0604020202020204" pitchFamily="34" charset="0"/>
              </a:rPr>
              <a:t>  ввел термин «сильный ИИ», </a:t>
            </a:r>
          </a:p>
          <a:p>
            <a:r>
              <a:rPr lang="ru-RU" sz="1600" dirty="0">
                <a:solidFill>
                  <a:schemeClr val="accent1">
                    <a:lumMod val="50000"/>
                  </a:schemeClr>
                </a:solidFill>
                <a:latin typeface="Arial" panose="020B0604020202020204" pitchFamily="34" charset="0"/>
                <a:cs typeface="Arial" panose="020B0604020202020204" pitchFamily="34" charset="0"/>
              </a:rPr>
              <a:t>в работе </a:t>
            </a:r>
            <a:r>
              <a:rPr lang="ru-RU" sz="1600" i="1" dirty="0">
                <a:solidFill>
                  <a:schemeClr val="accent1">
                    <a:lumMod val="50000"/>
                  </a:schemeClr>
                </a:solidFill>
                <a:latin typeface="Arial" panose="020B0604020202020204" pitchFamily="34" charset="0"/>
                <a:cs typeface="Arial" panose="020B0604020202020204" pitchFamily="34" charset="0"/>
              </a:rPr>
              <a:t>«Разумы, мозги и программы» </a:t>
            </a:r>
          </a:p>
          <a:p>
            <a:r>
              <a:rPr lang="ru-RU" sz="1600" dirty="0">
                <a:solidFill>
                  <a:schemeClr val="accent1">
                    <a:lumMod val="50000"/>
                  </a:schemeClr>
                </a:solidFill>
                <a:latin typeface="Arial" panose="020B0604020202020204" pitchFamily="34" charset="0"/>
                <a:cs typeface="Arial" panose="020B0604020202020204" pitchFamily="34" charset="0"/>
              </a:rPr>
              <a:t>мысленный эксперимент </a:t>
            </a:r>
            <a:r>
              <a:rPr lang="ru-RU" sz="1600" b="1" dirty="0">
                <a:solidFill>
                  <a:schemeClr val="accent1">
                    <a:lumMod val="50000"/>
                  </a:schemeClr>
                </a:solidFill>
                <a:latin typeface="Arial" panose="020B0604020202020204" pitchFamily="34" charset="0"/>
                <a:cs typeface="Arial" panose="020B0604020202020204" pitchFamily="34" charset="0"/>
              </a:rPr>
              <a:t>«Китайская комната». </a:t>
            </a:r>
          </a:p>
          <a:p>
            <a:r>
              <a:rPr lang="ru-RU" sz="1600" dirty="0">
                <a:solidFill>
                  <a:schemeClr val="accent1">
                    <a:lumMod val="50000"/>
                  </a:schemeClr>
                </a:solidFill>
                <a:latin typeface="Arial" panose="020B0604020202020204" pitchFamily="34" charset="0"/>
                <a:cs typeface="Arial" panose="020B0604020202020204" pitchFamily="34" charset="0"/>
              </a:rPr>
              <a:t>Цель – опровержение «сильного ИИ» и критика теста Тьюринга.</a:t>
            </a:r>
          </a:p>
          <a:p>
            <a:r>
              <a:rPr lang="ru-RU" sz="1600" dirty="0">
                <a:solidFill>
                  <a:schemeClr val="accent1">
                    <a:lumMod val="50000"/>
                  </a:schemeClr>
                </a:solidFill>
                <a:latin typeface="Arial" panose="020B0604020202020204" pitchFamily="34" charset="0"/>
                <a:cs typeface="Arial" panose="020B0604020202020204" pitchFamily="34" charset="0"/>
              </a:rPr>
              <a:t>«… Соответствующим образом запрограммированный компьютер с нужными входами и выходами и будет разумом, </a:t>
            </a:r>
          </a:p>
          <a:p>
            <a:r>
              <a:rPr lang="ru-RU" sz="1600" dirty="0">
                <a:solidFill>
                  <a:schemeClr val="accent1">
                    <a:lumMod val="50000"/>
                  </a:schemeClr>
                </a:solidFill>
                <a:latin typeface="Arial" panose="020B0604020202020204" pitchFamily="34" charset="0"/>
                <a:cs typeface="Arial" panose="020B0604020202020204" pitchFamily="34" charset="0"/>
              </a:rPr>
              <a:t>в том смысле, в котором человеческий разум – это разум …»</a:t>
            </a:r>
          </a:p>
        </p:txBody>
      </p:sp>
    </p:spTree>
    <p:extLst>
      <p:ext uri="{BB962C8B-B14F-4D97-AF65-F5344CB8AC3E}">
        <p14:creationId xmlns:p14="http://schemas.microsoft.com/office/powerpoint/2010/main" val="1722049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Содержимое 2">
            <a:extLst>
              <a:ext uri="{FF2B5EF4-FFF2-40B4-BE49-F238E27FC236}">
                <a16:creationId xmlns:a16="http://schemas.microsoft.com/office/drawing/2014/main" id="{6090E83C-4497-28E7-B05D-7EC78506577F}"/>
              </a:ext>
            </a:extLst>
          </p:cNvPr>
          <p:cNvSpPr txBox="1">
            <a:spLocks/>
          </p:cNvSpPr>
          <p:nvPr/>
        </p:nvSpPr>
        <p:spPr bwMode="auto">
          <a:xfrm>
            <a:off x="1124504" y="677862"/>
            <a:ext cx="6874277" cy="1786923"/>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dirty="0">
                <a:solidFill>
                  <a:srgbClr val="FF0000"/>
                </a:solidFill>
                <a:latin typeface="Arial" panose="020B0604020202020204" pitchFamily="34" charset="0"/>
              </a:rPr>
              <a:t>Технологии искусственного интеллекта </a:t>
            </a:r>
            <a:r>
              <a:rPr lang="ru-RU" altLang="ru-RU" sz="1600" dirty="0">
                <a:solidFill>
                  <a:schemeClr val="tx2"/>
                </a:solidFill>
                <a:latin typeface="Arial" panose="020B0604020202020204" pitchFamily="34" charset="0"/>
              </a:rPr>
              <a:t>– технологии, </a:t>
            </a:r>
          </a:p>
          <a:p>
            <a:pPr marL="0" lvl="1">
              <a:spcBef>
                <a:spcPct val="0"/>
              </a:spcBef>
              <a:buNone/>
              <a:defRPr/>
            </a:pPr>
            <a:r>
              <a:rPr lang="ru-RU" altLang="ru-RU" sz="1600" dirty="0">
                <a:solidFill>
                  <a:schemeClr val="tx2"/>
                </a:solidFill>
                <a:latin typeface="Arial" panose="020B0604020202020204" pitchFamily="34" charset="0"/>
              </a:rPr>
              <a:t>  основанные на использовании искусственного интеллекта, включая: </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компьютерное зрение</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обработку естественного языка</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распознавание и синтез речи</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интеллектуальную поддержку принятия решений</a:t>
            </a:r>
          </a:p>
          <a:p>
            <a:pPr marL="1028700" lvl="2" indent="-342900">
              <a:spcBef>
                <a:spcPct val="0"/>
              </a:spcBef>
              <a:buFont typeface="Wingdings" panose="05000000000000000000" pitchFamily="2" charset="2"/>
              <a:buChar char="Ø"/>
              <a:defRPr/>
            </a:pPr>
            <a:r>
              <a:rPr lang="ru-RU" altLang="ru-RU" sz="1600" b="1" dirty="0">
                <a:solidFill>
                  <a:srgbClr val="0000FF"/>
                </a:solidFill>
                <a:latin typeface="Arial" panose="020B0604020202020204" pitchFamily="34" charset="0"/>
              </a:rPr>
              <a:t>перспективные методы искусственного интеллекта:</a:t>
            </a:r>
            <a:endParaRPr lang="ru-RU" altLang="ru-RU" sz="1600" b="1" dirty="0">
              <a:solidFill>
                <a:schemeClr val="tx2"/>
              </a:solidFill>
              <a:latin typeface="Arial" panose="020B0604020202020204" pitchFamily="34" charset="0"/>
            </a:endParaRPr>
          </a:p>
        </p:txBody>
      </p:sp>
      <p:pic>
        <p:nvPicPr>
          <p:cNvPr id="12294" name="Рисунок 1">
            <a:extLst>
              <a:ext uri="{FF2B5EF4-FFF2-40B4-BE49-F238E27FC236}">
                <a16:creationId xmlns:a16="http://schemas.microsoft.com/office/drawing/2014/main" id="{8ACA55BE-E228-432F-FCEE-84B8B9133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078" y="3311370"/>
            <a:ext cx="1955655" cy="13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Содержимое 2">
            <a:extLst>
              <a:ext uri="{FF2B5EF4-FFF2-40B4-BE49-F238E27FC236}">
                <a16:creationId xmlns:a16="http://schemas.microsoft.com/office/drawing/2014/main" id="{7BD2C77A-743F-4448-AF7F-FE553CB4DE99}"/>
              </a:ext>
            </a:extLst>
          </p:cNvPr>
          <p:cNvSpPr txBox="1">
            <a:spLocks/>
          </p:cNvSpPr>
          <p:nvPr/>
        </p:nvSpPr>
        <p:spPr bwMode="auto">
          <a:xfrm>
            <a:off x="2855650" y="2508154"/>
            <a:ext cx="9336350" cy="2869999"/>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dirty="0">
                <a:solidFill>
                  <a:schemeClr val="tx2"/>
                </a:solidFill>
                <a:latin typeface="Arial" panose="020B0604020202020204" pitchFamily="34" charset="0"/>
              </a:rPr>
              <a:t>– методы, направленные на создание принципиально новой научно-технической продукции, </a:t>
            </a:r>
          </a:p>
          <a:p>
            <a:pPr marL="0" lvl="1">
              <a:spcBef>
                <a:spcPct val="0"/>
              </a:spcBef>
              <a:buNone/>
              <a:defRPr/>
            </a:pPr>
            <a:r>
              <a:rPr lang="ru-RU" altLang="ru-RU" sz="1600" dirty="0">
                <a:solidFill>
                  <a:schemeClr val="tx2"/>
                </a:solidFill>
                <a:latin typeface="Arial" panose="020B0604020202020204" pitchFamily="34" charset="0"/>
              </a:rPr>
              <a:t>	в т.ч. в целях разработки </a:t>
            </a:r>
            <a:r>
              <a:rPr lang="ru-RU" altLang="ru-RU" sz="1600" b="1" u="sng" dirty="0">
                <a:solidFill>
                  <a:schemeClr val="tx2"/>
                </a:solidFill>
                <a:latin typeface="Arial" panose="020B0604020202020204" pitchFamily="34" charset="0"/>
              </a:rPr>
              <a:t>универсального (сильного) </a:t>
            </a:r>
            <a:r>
              <a:rPr lang="ru-RU" altLang="ru-RU" sz="1600" dirty="0">
                <a:solidFill>
                  <a:schemeClr val="tx2"/>
                </a:solidFill>
                <a:latin typeface="Arial" panose="020B0604020202020204" pitchFamily="34" charset="0"/>
              </a:rPr>
              <a:t>искусственного интеллекта:</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автономное решение различных задач</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автоматический дизайн физических объектов</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автоматическое машинное обучение</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алгоритмы решения задач на основе данных с частичной разметкой и (или) незначительных объемов данных</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обработка информации на основе новых типов вычислительных систем</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интерпретируемая обработка данных</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и другие методы.</a:t>
            </a:r>
          </a:p>
        </p:txBody>
      </p:sp>
      <p:pic>
        <p:nvPicPr>
          <p:cNvPr id="3" name="Picture 2">
            <a:extLst>
              <a:ext uri="{FF2B5EF4-FFF2-40B4-BE49-F238E27FC236}">
                <a16:creationId xmlns:a16="http://schemas.microsoft.com/office/drawing/2014/main" id="{0E5738D6-533E-766D-BD0E-573B3F3B6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397" y="866509"/>
            <a:ext cx="3309573" cy="154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3E352108-711A-7126-89D4-76497E950BD7}"/>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2.6. Перспективные методы искусственного интеллекта</a:t>
            </a:r>
          </a:p>
        </p:txBody>
      </p:sp>
      <p:sp>
        <p:nvSpPr>
          <p:cNvPr id="5" name="Содержимое 2">
            <a:extLst>
              <a:ext uri="{FF2B5EF4-FFF2-40B4-BE49-F238E27FC236}">
                <a16:creationId xmlns:a16="http://schemas.microsoft.com/office/drawing/2014/main" id="{025E3F19-F597-23BD-59A6-3066E0D999BB}"/>
              </a:ext>
            </a:extLst>
          </p:cNvPr>
          <p:cNvSpPr txBox="1">
            <a:spLocks/>
          </p:cNvSpPr>
          <p:nvPr/>
        </p:nvSpPr>
        <p:spPr bwMode="auto">
          <a:xfrm>
            <a:off x="1124504" y="4997858"/>
            <a:ext cx="9546455" cy="178024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i="1" u="sng" dirty="0">
                <a:solidFill>
                  <a:schemeClr val="tx2"/>
                </a:solidFill>
                <a:latin typeface="Arial" panose="020B0604020202020204" pitchFamily="34" charset="0"/>
                <a:cs typeface="Arial" panose="020B0604020202020204" pitchFamily="34" charset="0"/>
              </a:rPr>
              <a:t>Комплекс технологических решений </a:t>
            </a:r>
            <a:r>
              <a:rPr lang="ru-RU" altLang="ru-RU" sz="1600" dirty="0">
                <a:solidFill>
                  <a:schemeClr val="tx2"/>
                </a:solidFill>
                <a:latin typeface="Arial" panose="020B0604020202020204" pitchFamily="34" charset="0"/>
                <a:cs typeface="Arial" panose="020B0604020202020204" pitchFamily="34" charset="0"/>
              </a:rPr>
              <a:t>включает в себя:</a:t>
            </a:r>
          </a:p>
          <a:p>
            <a:pPr marL="285750" lvl="1" indent="-285750">
              <a:spcBef>
                <a:spcPct val="0"/>
              </a:spcBef>
              <a:buFont typeface="Arial" panose="020B0604020202020204" pitchFamily="34" charset="0"/>
              <a:buChar char="•"/>
              <a:defRPr/>
            </a:pPr>
            <a:r>
              <a:rPr lang="ru-RU" altLang="ru-RU" sz="1600" dirty="0">
                <a:solidFill>
                  <a:schemeClr val="tx2"/>
                </a:solidFill>
                <a:latin typeface="Arial" panose="020B0604020202020204" pitchFamily="34" charset="0"/>
                <a:cs typeface="Arial" panose="020B0604020202020204" pitchFamily="34" charset="0"/>
              </a:rPr>
              <a:t>информационно-коммуникационную инфраструктуру, в т.ч.: </a:t>
            </a:r>
          </a:p>
          <a:p>
            <a:pPr marL="971550" lvl="2" indent="-285750">
              <a:spcBef>
                <a:spcPct val="0"/>
              </a:spcBef>
              <a:defRPr/>
            </a:pPr>
            <a:r>
              <a:rPr lang="ru-RU" altLang="ru-RU" sz="1400" dirty="0">
                <a:solidFill>
                  <a:schemeClr val="tx2"/>
                </a:solidFill>
                <a:latin typeface="Arial" panose="020B0604020202020204" pitchFamily="34" charset="0"/>
                <a:cs typeface="Arial" panose="020B0604020202020204" pitchFamily="34" charset="0"/>
              </a:rPr>
              <a:t>информационные системы</a:t>
            </a:r>
          </a:p>
          <a:p>
            <a:pPr marL="971550" lvl="2" indent="-285750">
              <a:spcBef>
                <a:spcPct val="0"/>
              </a:spcBef>
              <a:defRPr/>
            </a:pPr>
            <a:r>
              <a:rPr lang="ru-RU" altLang="ru-RU" sz="1400" dirty="0">
                <a:solidFill>
                  <a:schemeClr val="tx2"/>
                </a:solidFill>
                <a:latin typeface="Arial" panose="020B0604020202020204" pitchFamily="34" charset="0"/>
                <a:cs typeface="Arial" panose="020B0604020202020204" pitchFamily="34" charset="0"/>
              </a:rPr>
              <a:t>информационно-телекоммуникационные сети</a:t>
            </a:r>
          </a:p>
          <a:p>
            <a:pPr marL="971550" lvl="2" indent="-285750">
              <a:spcBef>
                <a:spcPct val="0"/>
              </a:spcBef>
              <a:defRPr/>
            </a:pPr>
            <a:r>
              <a:rPr lang="ru-RU" altLang="ru-RU" sz="1400" dirty="0">
                <a:solidFill>
                  <a:schemeClr val="tx2"/>
                </a:solidFill>
                <a:latin typeface="Arial" panose="020B0604020202020204" pitchFamily="34" charset="0"/>
                <a:cs typeface="Arial" panose="020B0604020202020204" pitchFamily="34" charset="0"/>
              </a:rPr>
              <a:t>иные технические средства обработки информации</a:t>
            </a:r>
          </a:p>
          <a:p>
            <a:pPr marL="285750" lvl="1" indent="-285750">
              <a:spcBef>
                <a:spcPct val="0"/>
              </a:spcBef>
              <a:buFont typeface="Arial" panose="020B0604020202020204" pitchFamily="34" charset="0"/>
              <a:buChar char="•"/>
              <a:defRPr/>
            </a:pPr>
            <a:r>
              <a:rPr lang="ru-RU" altLang="ru-RU" sz="1600" dirty="0">
                <a:solidFill>
                  <a:schemeClr val="tx2"/>
                </a:solidFill>
                <a:latin typeface="Arial" panose="020B0604020202020204" pitchFamily="34" charset="0"/>
                <a:cs typeface="Arial" panose="020B0604020202020204" pitchFamily="34" charset="0"/>
              </a:rPr>
              <a:t>программное обеспечение, в т.ч. в котором используются методы машинного обучения </a:t>
            </a:r>
          </a:p>
          <a:p>
            <a:pPr marL="285750" lvl="1" indent="-285750">
              <a:spcBef>
                <a:spcPct val="0"/>
              </a:spcBef>
              <a:buFont typeface="Arial" panose="020B0604020202020204" pitchFamily="34" charset="0"/>
              <a:buChar char="•"/>
              <a:defRPr/>
            </a:pPr>
            <a:r>
              <a:rPr lang="ru-RU" altLang="ru-RU" sz="1600" dirty="0">
                <a:solidFill>
                  <a:schemeClr val="tx2"/>
                </a:solidFill>
                <a:latin typeface="Arial" panose="020B0604020202020204" pitchFamily="34" charset="0"/>
                <a:cs typeface="Arial" panose="020B0604020202020204" pitchFamily="34" charset="0"/>
              </a:rPr>
              <a:t>процессы и сервисы по обработке данных и поиску решений</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EE2D9-E097-8EED-10F5-1747668E26F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2.7. Подходы к изучению технологии искусственного интеллекта</a:t>
            </a:r>
          </a:p>
        </p:txBody>
      </p:sp>
      <p:sp>
        <p:nvSpPr>
          <p:cNvPr id="6" name="TextBox 5">
            <a:extLst>
              <a:ext uri="{FF2B5EF4-FFF2-40B4-BE49-F238E27FC236}">
                <a16:creationId xmlns:a16="http://schemas.microsoft.com/office/drawing/2014/main" id="{EF9860AA-7F85-1FAB-94D5-3B1F67B8C7B7}"/>
              </a:ext>
            </a:extLst>
          </p:cNvPr>
          <p:cNvSpPr txBox="1"/>
          <p:nvPr/>
        </p:nvSpPr>
        <p:spPr>
          <a:xfrm>
            <a:off x="1178719" y="677862"/>
            <a:ext cx="10779502" cy="5801588"/>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Подходы к пониманию искусственного интеллекта</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 Тест Тьюринга и интуитивный подход </a:t>
            </a:r>
            <a:r>
              <a:rPr lang="ru-RU" sz="1600" dirty="0">
                <a:solidFill>
                  <a:schemeClr val="accent1">
                    <a:lumMod val="50000"/>
                  </a:schemeClr>
                </a:solidFill>
                <a:latin typeface="Arial" panose="020B0604020202020204" pitchFamily="34" charset="0"/>
                <a:cs typeface="Arial" panose="020B0604020202020204" pitchFamily="34" charset="0"/>
              </a:rPr>
              <a:t>– определение возможности искусственного мышления, близкого к человеческому.</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2. Символьный подход </a:t>
            </a:r>
            <a:r>
              <a:rPr lang="ru-RU" sz="1600" dirty="0">
                <a:solidFill>
                  <a:schemeClr val="accent1">
                    <a:lumMod val="50000"/>
                  </a:schemeClr>
                </a:solidFill>
                <a:latin typeface="Arial" panose="020B0604020202020204" pitchFamily="34" charset="0"/>
                <a:cs typeface="Arial" panose="020B0604020202020204" pitchFamily="34" charset="0"/>
              </a:rPr>
              <a:t>– оперирование </a:t>
            </a:r>
            <a:r>
              <a:rPr lang="ru-RU" sz="1600" dirty="0" err="1">
                <a:solidFill>
                  <a:schemeClr val="accent1">
                    <a:lumMod val="50000"/>
                  </a:schemeClr>
                </a:solidFill>
                <a:latin typeface="Arial" panose="020B0604020202020204" pitchFamily="34" charset="0"/>
                <a:cs typeface="Arial" panose="020B0604020202020204" pitchFamily="34" charset="0"/>
              </a:rPr>
              <a:t>слабоформализованными</a:t>
            </a:r>
            <a:r>
              <a:rPr lang="ru-RU" sz="1600" dirty="0">
                <a:solidFill>
                  <a:schemeClr val="accent1">
                    <a:lumMod val="50000"/>
                  </a:schemeClr>
                </a:solidFill>
                <a:latin typeface="Arial" panose="020B0604020202020204" pitchFamily="34" charset="0"/>
                <a:cs typeface="Arial" panose="020B0604020202020204" pitchFamily="34" charset="0"/>
              </a:rPr>
              <a:t> представлениями и их смыслами в рамках символьных вычислений.</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3. Логический подход </a:t>
            </a:r>
            <a:r>
              <a:rPr lang="ru-RU" sz="1600" dirty="0">
                <a:solidFill>
                  <a:schemeClr val="accent1">
                    <a:lumMod val="50000"/>
                  </a:schemeClr>
                </a:solidFill>
                <a:latin typeface="Arial" panose="020B0604020202020204" pitchFamily="34" charset="0"/>
                <a:cs typeface="Arial" panose="020B0604020202020204" pitchFamily="34" charset="0"/>
              </a:rPr>
              <a:t>– основан на моделировании рассуждений с применением для этих целей языка и системы логического программирования.</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4. </a:t>
            </a:r>
            <a:r>
              <a:rPr lang="ru-RU" sz="1600" b="1" dirty="0" err="1">
                <a:solidFill>
                  <a:schemeClr val="accent1">
                    <a:lumMod val="50000"/>
                  </a:schemeClr>
                </a:solidFill>
                <a:latin typeface="Arial" panose="020B0604020202020204" pitchFamily="34" charset="0"/>
                <a:cs typeface="Arial" panose="020B0604020202020204" pitchFamily="34" charset="0"/>
              </a:rPr>
              <a:t>Агентно</a:t>
            </a:r>
            <a:r>
              <a:rPr lang="ru-RU" sz="1600" b="1" dirty="0">
                <a:solidFill>
                  <a:schemeClr val="accent1">
                    <a:lumMod val="50000"/>
                  </a:schemeClr>
                </a:solidFill>
                <a:latin typeface="Arial" panose="020B0604020202020204" pitchFamily="34" charset="0"/>
                <a:cs typeface="Arial" panose="020B0604020202020204" pitchFamily="34" charset="0"/>
              </a:rPr>
              <a:t>-ориентированный подход </a:t>
            </a:r>
            <a:r>
              <a:rPr lang="ru-RU" sz="1600" dirty="0">
                <a:solidFill>
                  <a:schemeClr val="accent1">
                    <a:lumMod val="50000"/>
                  </a:schemeClr>
                </a:solidFill>
                <a:latin typeface="Arial" panose="020B0604020202020204" pitchFamily="34" charset="0"/>
                <a:cs typeface="Arial" panose="020B0604020202020204" pitchFamily="34" charset="0"/>
              </a:rPr>
              <a:t>– использование интеллектуальных (рациональных) агентов, интеллект – это вычислительная часть (грубо говоря, планирование) способности достигать поставленных перед интеллектуальной машиной целей, воспринимающей окружающий мир с помощью датчиков, и способной воздействовать на объекты в окружающей среде с помощью исполнительных механизмов.</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5. Гибридный подход </a:t>
            </a:r>
            <a:r>
              <a:rPr lang="ru-RU" sz="1600" dirty="0">
                <a:solidFill>
                  <a:schemeClr val="accent1">
                    <a:lumMod val="50000"/>
                  </a:schemeClr>
                </a:solidFill>
                <a:latin typeface="Arial" panose="020B0604020202020204" pitchFamily="34" charset="0"/>
                <a:cs typeface="Arial" panose="020B0604020202020204" pitchFamily="34" charset="0"/>
              </a:rPr>
              <a:t>– только </a:t>
            </a:r>
            <a:r>
              <a:rPr lang="ru-RU" sz="1600" dirty="0" err="1">
                <a:solidFill>
                  <a:schemeClr val="accent1">
                    <a:lumMod val="50000"/>
                  </a:schemeClr>
                </a:solidFill>
                <a:latin typeface="Arial" panose="020B0604020202020204" pitchFamily="34" charset="0"/>
                <a:cs typeface="Arial" panose="020B0604020202020204" pitchFamily="34" charset="0"/>
              </a:rPr>
              <a:t>синергийная</a:t>
            </a:r>
            <a:r>
              <a:rPr lang="ru-RU" sz="1600" dirty="0">
                <a:solidFill>
                  <a:schemeClr val="accent1">
                    <a:lumMod val="50000"/>
                  </a:schemeClr>
                </a:solidFill>
                <a:latin typeface="Arial" panose="020B0604020202020204" pitchFamily="34" charset="0"/>
                <a:cs typeface="Arial" panose="020B0604020202020204" pitchFamily="34" charset="0"/>
              </a:rPr>
              <a:t> комбинация нейронных и символьных моделей достигает полного спектра когнитивных и вычислительных возможностей.</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6. Символьное моделирование мыслительных процессов </a:t>
            </a:r>
            <a:r>
              <a:rPr lang="ru-RU" sz="1600" dirty="0">
                <a:solidFill>
                  <a:schemeClr val="accent1">
                    <a:lumMod val="50000"/>
                  </a:schemeClr>
                </a:solidFill>
                <a:latin typeface="Arial" panose="020B0604020202020204" pitchFamily="34" charset="0"/>
                <a:cs typeface="Arial" panose="020B0604020202020204" pitchFamily="34" charset="0"/>
              </a:rPr>
              <a:t>– моделирование рассуждений подразумевает создание символьных систем, на входе которых поставлена некая задача, а на выходе требуется её решение; предлагаемая задача уже формализована, то есть переведена в математическую форму, но либо не имеет алгоритма решения, либо он слишком сложен, трудоёмок.</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7. Работа с естественными языками </a:t>
            </a:r>
            <a:r>
              <a:rPr lang="ru-RU" sz="1600" dirty="0">
                <a:solidFill>
                  <a:schemeClr val="accent1">
                    <a:lumMod val="50000"/>
                  </a:schemeClr>
                </a:solidFill>
                <a:latin typeface="Arial" panose="020B0604020202020204" pitchFamily="34" charset="0"/>
                <a:cs typeface="Arial" panose="020B0604020202020204" pitchFamily="34" charset="0"/>
              </a:rPr>
              <a:t>– анализ возможностей понимания, обработки и генерации текстов на «человеческом» языке, обработка естественного языка (информационный поиск, глубокий анализ текста и машинный перевод), которая была бы в состоянии приобрести знание самостоятельно, читая существующий текст, доступный по Интернету.</a:t>
            </a:r>
          </a:p>
        </p:txBody>
      </p:sp>
    </p:spTree>
    <p:extLst>
      <p:ext uri="{BB962C8B-B14F-4D97-AF65-F5344CB8AC3E}">
        <p14:creationId xmlns:p14="http://schemas.microsoft.com/office/powerpoint/2010/main" val="480601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EE2D9-E097-8EED-10F5-1747668E26F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2.7. Подходы к изучению технологии искусственного интеллекта</a:t>
            </a:r>
          </a:p>
        </p:txBody>
      </p:sp>
      <p:sp>
        <p:nvSpPr>
          <p:cNvPr id="6" name="TextBox 5">
            <a:extLst>
              <a:ext uri="{FF2B5EF4-FFF2-40B4-BE49-F238E27FC236}">
                <a16:creationId xmlns:a16="http://schemas.microsoft.com/office/drawing/2014/main" id="{EF9860AA-7F85-1FAB-94D5-3B1F67B8C7B7}"/>
              </a:ext>
            </a:extLst>
          </p:cNvPr>
          <p:cNvSpPr txBox="1"/>
          <p:nvPr/>
        </p:nvSpPr>
        <p:spPr>
          <a:xfrm>
            <a:off x="1178719" y="677862"/>
            <a:ext cx="10779502" cy="5970865"/>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Подходы к пониманию искусственного интеллекта</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8. Представление и использование знаний </a:t>
            </a:r>
            <a:r>
              <a:rPr lang="ru-RU" sz="1600" dirty="0">
                <a:solidFill>
                  <a:schemeClr val="accent1">
                    <a:lumMod val="50000"/>
                  </a:schemeClr>
                </a:solidFill>
                <a:latin typeface="Arial" panose="020B0604020202020204" pitchFamily="34" charset="0"/>
                <a:cs typeface="Arial" panose="020B0604020202020204" pitchFamily="34" charset="0"/>
              </a:rPr>
              <a:t>– инженерия знаний объединяет задачи получения знаний из простой информации, их систематизации и использования; создание экспертных систем – программ, использующих специализированные базы знаний необходимы для получения достоверных заключений по какой-либо проблеме (производство знаний из данных – ключевая проблема интеллектуального анализа данных).</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9. Машинное обучение </a:t>
            </a:r>
            <a:r>
              <a:rPr lang="ru-RU" sz="1600" dirty="0">
                <a:solidFill>
                  <a:schemeClr val="accent1">
                    <a:lumMod val="50000"/>
                  </a:schemeClr>
                </a:solidFill>
                <a:latin typeface="Arial" panose="020B0604020202020204" pitchFamily="34" charset="0"/>
                <a:cs typeface="Arial" panose="020B0604020202020204" pitchFamily="34" charset="0"/>
              </a:rPr>
              <a:t>– процесс самостоятельного получения знаний интеллектуальной системой в процессе её работы (распознавание символов, текста, речи и их анализ).</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10. Биологическое моделирование искусственного интеллекта </a:t>
            </a:r>
            <a:r>
              <a:rPr lang="ru-RU" sz="1600" dirty="0">
                <a:solidFill>
                  <a:schemeClr val="accent1">
                    <a:lumMod val="50000"/>
                  </a:schemeClr>
                </a:solidFill>
                <a:latin typeface="Arial" panose="020B0604020202020204" pitchFamily="34" charset="0"/>
                <a:cs typeface="Arial" panose="020B0604020202020204" pitchFamily="34" charset="0"/>
              </a:rPr>
              <a:t>– искусственные системы не обязаны повторять в своей структуре и функционировании структуру и протекающие в ней процессы, присущие биологическим системам: нейронные сети используются для решения нечётких и сложных проблем (распознавание геометрических фигур или кластеризация объектов); алгоритм будет более эффективным, если позаимствует лучшие характеристики у других алгоритмов («родителей»); создание автономной программы (агента), взаимодействующей с внешней средой – это цель.</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11. Робототехника </a:t>
            </a:r>
            <a:r>
              <a:rPr lang="ru-RU" sz="1600" dirty="0">
                <a:solidFill>
                  <a:schemeClr val="accent1">
                    <a:lumMod val="50000"/>
                  </a:schemeClr>
                </a:solidFill>
                <a:latin typeface="Arial" panose="020B0604020202020204" pitchFamily="34" charset="0"/>
                <a:cs typeface="Arial" panose="020B0604020202020204" pitchFamily="34" charset="0"/>
              </a:rPr>
              <a:t>– интегрирование робототехники и искусственного интеллекта и создание интеллектуальных роботов необходимо чтобы манипулировать объектами, выполнять навигацию с проблемами локализации (определять местонахождение, изучать ближайшие области) и планировать движение (как добраться до цели).</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12. Машинное творчество </a:t>
            </a:r>
            <a:r>
              <a:rPr lang="ru-RU" sz="1600" dirty="0">
                <a:solidFill>
                  <a:schemeClr val="accent1">
                    <a:lumMod val="50000"/>
                  </a:schemeClr>
                </a:solidFill>
                <a:latin typeface="Arial" panose="020B0604020202020204" pitchFamily="34" charset="0"/>
                <a:cs typeface="Arial" panose="020B0604020202020204" pitchFamily="34" charset="0"/>
              </a:rPr>
              <a:t>– поставлены проблемы написания компьютером музыки, литературных произведений (стихов, сказок), художественное творчество.</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13. Другие области исследований </a:t>
            </a:r>
            <a:r>
              <a:rPr lang="ru-RU" sz="1600" dirty="0">
                <a:solidFill>
                  <a:schemeClr val="accent1">
                    <a:lumMod val="50000"/>
                  </a:schemeClr>
                </a:solidFill>
                <a:latin typeface="Arial" panose="020B0604020202020204" pitchFamily="34" charset="0"/>
                <a:cs typeface="Arial" panose="020B0604020202020204" pitchFamily="34" charset="0"/>
              </a:rPr>
              <a:t>– программирование интеллекта в компьютерных играх, нелинейное управление, интеллектуальные системы информационной безопасности.</a:t>
            </a:r>
          </a:p>
        </p:txBody>
      </p:sp>
    </p:spTree>
    <p:extLst>
      <p:ext uri="{BB962C8B-B14F-4D97-AF65-F5344CB8AC3E}">
        <p14:creationId xmlns:p14="http://schemas.microsoft.com/office/powerpoint/2010/main" val="45610541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Содержимое 2">
            <a:extLst>
              <a:ext uri="{FF2B5EF4-FFF2-40B4-BE49-F238E27FC236}">
                <a16:creationId xmlns:a16="http://schemas.microsoft.com/office/drawing/2014/main" id="{D164E3B1-1DD1-344C-0A80-8FB11860F39C}"/>
              </a:ext>
            </a:extLst>
          </p:cNvPr>
          <p:cNvSpPr txBox="1">
            <a:spLocks/>
          </p:cNvSpPr>
          <p:nvPr/>
        </p:nvSpPr>
        <p:spPr bwMode="auto">
          <a:xfrm>
            <a:off x="1127464" y="877311"/>
            <a:ext cx="10910656"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pPr>
            <a:r>
              <a:rPr lang="ru-RU" altLang="ru-RU" sz="1600" dirty="0">
                <a:solidFill>
                  <a:schemeClr val="tx2"/>
                </a:solidFill>
                <a:latin typeface="Arial" panose="020B0604020202020204" pitchFamily="34" charset="0"/>
              </a:rPr>
              <a:t>Указом Президента РФ от 10 октября 2019 г. № 490 </a:t>
            </a:r>
          </a:p>
          <a:p>
            <a:pPr marL="0" lvl="1">
              <a:spcBef>
                <a:spcPct val="0"/>
              </a:spcBef>
              <a:buNone/>
            </a:pPr>
            <a:r>
              <a:rPr lang="ru-RU" altLang="ru-RU" sz="1600" dirty="0">
                <a:solidFill>
                  <a:schemeClr val="tx2"/>
                </a:solidFill>
                <a:latin typeface="Arial" panose="020B0604020202020204" pitchFamily="34" charset="0"/>
              </a:rPr>
              <a:t>«О развитии искусственного интеллекта в Российской Федерации».</a:t>
            </a:r>
          </a:p>
          <a:p>
            <a:pPr marL="0" lvl="1">
              <a:spcBef>
                <a:spcPct val="0"/>
              </a:spcBef>
              <a:buNone/>
            </a:pPr>
            <a:r>
              <a:rPr lang="ru-RU" altLang="ru-RU" sz="1600" dirty="0">
                <a:solidFill>
                  <a:schemeClr val="tx2"/>
                </a:solidFill>
                <a:latin typeface="Arial" panose="020B0604020202020204" pitchFamily="34" charset="0"/>
              </a:rPr>
              <a:t>Утверждена </a:t>
            </a:r>
            <a:r>
              <a:rPr lang="ru-RU" altLang="ru-RU" sz="1600" dirty="0">
                <a:solidFill>
                  <a:srgbClr val="0000FF"/>
                </a:solidFill>
                <a:latin typeface="Arial" panose="020B0604020202020204" pitchFamily="34" charset="0"/>
              </a:rPr>
              <a:t>«Национальная стратегия развития искусственного интеллекта на период до 2030 года».</a:t>
            </a:r>
          </a:p>
          <a:p>
            <a:pPr marL="0" lvl="1">
              <a:spcBef>
                <a:spcPct val="0"/>
              </a:spcBef>
              <a:buNone/>
            </a:pPr>
            <a:r>
              <a:rPr lang="ru-RU" altLang="ru-RU" sz="1600" dirty="0">
                <a:solidFill>
                  <a:srgbClr val="FF0000"/>
                </a:solidFill>
                <a:latin typeface="Arial" panose="020B0604020202020204" pitchFamily="34" charset="0"/>
              </a:rPr>
              <a:t>Более 30 стран </a:t>
            </a:r>
            <a:r>
              <a:rPr lang="ru-RU" altLang="ru-RU" sz="1600" dirty="0">
                <a:solidFill>
                  <a:schemeClr val="tx2"/>
                </a:solidFill>
                <a:latin typeface="Arial" panose="020B0604020202020204" pitchFamily="34" charset="0"/>
              </a:rPr>
              <a:t>приняли идентичные </a:t>
            </a:r>
          </a:p>
          <a:p>
            <a:pPr marL="0" lvl="1">
              <a:spcBef>
                <a:spcPct val="0"/>
              </a:spcBef>
              <a:buNone/>
            </a:pPr>
            <a:r>
              <a:rPr lang="ru-RU" altLang="ru-RU" sz="1600" dirty="0">
                <a:solidFill>
                  <a:schemeClr val="tx2"/>
                </a:solidFill>
                <a:latin typeface="Arial" panose="020B0604020202020204" pitchFamily="34" charset="0"/>
              </a:rPr>
              <a:t>национальные стратегии развития искусственного интеллекта</a:t>
            </a:r>
          </a:p>
          <a:p>
            <a:pPr marL="0" lvl="1">
              <a:spcBef>
                <a:spcPct val="0"/>
              </a:spcBef>
              <a:buNone/>
            </a:pPr>
            <a:r>
              <a:rPr lang="ru-RU" altLang="ru-RU" sz="1600" dirty="0">
                <a:solidFill>
                  <a:schemeClr val="tx2"/>
                </a:solidFill>
                <a:latin typeface="Arial" panose="020B0604020202020204" pitchFamily="34" charset="0"/>
              </a:rPr>
              <a:t>	– способность системы создавать в ходе самообучения программы (в первую очередь эвристические) </a:t>
            </a:r>
          </a:p>
          <a:p>
            <a:pPr marL="0" lvl="1">
              <a:spcBef>
                <a:spcPct val="0"/>
              </a:spcBef>
              <a:buNone/>
            </a:pPr>
            <a:r>
              <a:rPr lang="ru-RU" altLang="ru-RU" sz="1600" dirty="0">
                <a:solidFill>
                  <a:schemeClr val="tx2"/>
                </a:solidFill>
                <a:latin typeface="Arial" panose="020B0604020202020204" pitchFamily="34" charset="0"/>
              </a:rPr>
              <a:t>	    для решения задач определённого класса сложности и решать эти задачи</a:t>
            </a:r>
          </a:p>
        </p:txBody>
      </p:sp>
      <p:pic>
        <p:nvPicPr>
          <p:cNvPr id="7173" name="Рисунок 2">
            <a:extLst>
              <a:ext uri="{FF2B5EF4-FFF2-40B4-BE49-F238E27FC236}">
                <a16:creationId xmlns:a16="http://schemas.microsoft.com/office/drawing/2014/main" id="{3D7A915B-49C1-90C3-57C6-8B7181B0C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608" y="2722456"/>
            <a:ext cx="8999537"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DD0E2A20-690F-4BB5-3B40-7B431074F26A}"/>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2.8. Национальная стратегия развития искусственного интеллекта на период до 2030 года</a:t>
            </a:r>
          </a:p>
        </p:txBody>
      </p:sp>
      <p:sp>
        <p:nvSpPr>
          <p:cNvPr id="4" name="TextBox 3">
            <a:extLst>
              <a:ext uri="{FF2B5EF4-FFF2-40B4-BE49-F238E27FC236}">
                <a16:creationId xmlns:a16="http://schemas.microsoft.com/office/drawing/2014/main" id="{988BFD51-CAFF-5EEA-CE5A-F849BA23F79A}"/>
              </a:ext>
            </a:extLst>
          </p:cNvPr>
          <p:cNvSpPr txBox="1"/>
          <p:nvPr/>
        </p:nvSpPr>
        <p:spPr>
          <a:xfrm>
            <a:off x="1563580" y="5873836"/>
            <a:ext cx="10340266"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hlinkClick r:id="rId3"/>
              </a:rPr>
              <a:t>https://www.consultant.ru/document/cons_doc_LAW_335184/1f32224a00901db9cf44793e9a5e35567a4212c7/</a:t>
            </a:r>
            <a:r>
              <a:rPr lang="ru-RU" sz="1600" dirty="0">
                <a:latin typeface="Arial" panose="020B0604020202020204" pitchFamily="34" charset="0"/>
                <a:cs typeface="Arial" panose="020B0604020202020204" pitchFamily="34" charset="0"/>
              </a:rPr>
              <a:t>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Содержимое 2">
            <a:extLst>
              <a:ext uri="{FF2B5EF4-FFF2-40B4-BE49-F238E27FC236}">
                <a16:creationId xmlns:a16="http://schemas.microsoft.com/office/drawing/2014/main" id="{A2F17924-97FC-E491-CF17-622AEA243002}"/>
              </a:ext>
            </a:extLst>
          </p:cNvPr>
          <p:cNvSpPr txBox="1">
            <a:spLocks/>
          </p:cNvSpPr>
          <p:nvPr/>
        </p:nvSpPr>
        <p:spPr bwMode="auto">
          <a:xfrm>
            <a:off x="1266548" y="1327258"/>
            <a:ext cx="10354322" cy="51546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dirty="0">
                <a:solidFill>
                  <a:srgbClr val="FF0000"/>
                </a:solidFill>
                <a:latin typeface="Arial" panose="020B0604020202020204" pitchFamily="34" charset="0"/>
              </a:rPr>
              <a:t>Цели развития ИИ в Российской Федерации:</a:t>
            </a:r>
          </a:p>
          <a:p>
            <a:pPr marL="180000" lvl="1" indent="-180000">
              <a:spcBef>
                <a:spcPts val="600"/>
              </a:spcBef>
              <a:buFont typeface="+mj-lt"/>
              <a:buAutoNum type="arabicPeriod"/>
              <a:defRPr/>
            </a:pPr>
            <a:r>
              <a:rPr lang="ru-RU" altLang="ru-RU" sz="1600" b="1"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Обеспечение роста благосостояния и качества жизни ее населения.</a:t>
            </a:r>
          </a:p>
          <a:p>
            <a:pPr marL="180000" lvl="1" indent="-180000">
              <a:spcBef>
                <a:spcPts val="600"/>
              </a:spcBef>
              <a:buFont typeface="+mj-lt"/>
              <a:buAutoNum type="arabicPeriod"/>
              <a:defRPr/>
            </a:pPr>
            <a:r>
              <a:rPr lang="ru-RU" altLang="ru-RU" sz="1600" b="1"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Обеспечение национальной безопасности и правопорядка.</a:t>
            </a:r>
          </a:p>
          <a:p>
            <a:pPr marL="180000" lvl="1" indent="-180000">
              <a:spcBef>
                <a:spcPts val="600"/>
              </a:spcBef>
              <a:buFont typeface="+mj-lt"/>
              <a:buAutoNum type="arabicPeriod"/>
              <a:defRPr/>
            </a:pPr>
            <a:r>
              <a:rPr lang="ru-RU" altLang="ru-RU" sz="1600" b="1"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Достижение устойчивой конкурентоспособности российской экономики,</a:t>
            </a:r>
          </a:p>
          <a:p>
            <a:pPr marL="180000" lvl="1">
              <a:spcBef>
                <a:spcPct val="0"/>
              </a:spcBef>
              <a:buNone/>
              <a:defRPr/>
            </a:pPr>
            <a:r>
              <a:rPr lang="ru-RU" altLang="ru-RU" sz="1600" dirty="0">
                <a:solidFill>
                  <a:schemeClr val="tx2"/>
                </a:solidFill>
                <a:latin typeface="Arial" panose="020B0604020202020204" pitchFamily="34" charset="0"/>
              </a:rPr>
              <a:t>      в т.ч. лидирующих позиций в мире в области ИИ.</a:t>
            </a:r>
          </a:p>
          <a:p>
            <a:pPr marL="0" lvl="1">
              <a:spcBef>
                <a:spcPct val="0"/>
              </a:spcBef>
              <a:buNone/>
              <a:defRPr/>
            </a:pPr>
            <a:endParaRPr lang="ru-RU" altLang="ru-RU" sz="1600" dirty="0">
              <a:solidFill>
                <a:schemeClr val="tx2"/>
              </a:solidFill>
              <a:latin typeface="Arial"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Задачи развития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Поддержка научных исследований в целях обеспечения опережающего развития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Разработка и развитие программного обеспечения, в котором используются технологии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Повышение доступности и качества данных, необходимых для развития технологий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Повышение доступности аппаратного обеспечения, необходимого для решения задач в области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Повышение уровня обеспечения российского рынка технологий ИИ квалифицированными кадрами и уровня информированности населения о возможных сферах использования таких технологий</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Создание комплексной системы регулирования общественных отношений, возникающих в связи с развитием и использованием технологий ИИ.</a:t>
            </a: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endParaRPr lang="ru-RU" altLang="ru-RU" sz="1800" b="1" dirty="0">
              <a:solidFill>
                <a:schemeClr val="tx2"/>
              </a:solidFill>
              <a:latin typeface="Arial" panose="020B0604020202020204" pitchFamily="34" charset="0"/>
            </a:endParaRPr>
          </a:p>
        </p:txBody>
      </p:sp>
      <p:pic>
        <p:nvPicPr>
          <p:cNvPr id="31750" name="Picture 2">
            <a:extLst>
              <a:ext uri="{FF2B5EF4-FFF2-40B4-BE49-F238E27FC236}">
                <a16:creationId xmlns:a16="http://schemas.microsoft.com/office/drawing/2014/main" id="{CEB82161-3319-3E53-54F3-BB7AF4B5A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6850" y="1021624"/>
            <a:ext cx="3462292" cy="216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12355EC4-8D8A-C643-1E11-E02518BE3D7E}"/>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2.8. Национальная стратегия развития искусственного интеллекта на период до 2030 года</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E4A0F9-08B7-1F59-F280-0E1423F74C71}"/>
              </a:ext>
            </a:extLst>
          </p:cNvPr>
          <p:cNvSpPr txBox="1"/>
          <p:nvPr/>
        </p:nvSpPr>
        <p:spPr>
          <a:xfrm>
            <a:off x="1138560" y="686854"/>
            <a:ext cx="11053440" cy="6386364"/>
          </a:xfrm>
          <a:prstGeom prst="rect">
            <a:avLst/>
          </a:prstGeom>
          <a:noFill/>
        </p:spPr>
        <p:txBody>
          <a:bodyPr wrap="square">
            <a:spAutoFit/>
          </a:bodyPr>
          <a:lstStyle/>
          <a:p>
            <a:r>
              <a:rPr lang="ru-RU" b="1" dirty="0">
                <a:latin typeface="Arial" panose="020B0604020202020204" pitchFamily="34" charset="0"/>
                <a:cs typeface="Arial" panose="020B0604020202020204" pitchFamily="34" charset="0"/>
              </a:rPr>
              <a:t>Национальные 5 (пять) целей развития Российской Федерации</a:t>
            </a:r>
          </a:p>
          <a:p>
            <a:r>
              <a:rPr lang="ru-RU" b="1" dirty="0">
                <a:latin typeface="Arial" panose="020B0604020202020204" pitchFamily="34" charset="0"/>
                <a:cs typeface="Arial" panose="020B0604020202020204" pitchFamily="34" charset="0"/>
              </a:rPr>
              <a:t>(на период до 2030 года): </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Сохранение населения, здоровье и благополучие людей</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Возможности для самореализации и развития талантов</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Комфортная и безопасная среда для жизни</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Достойный, эффективный труд и успешное предпринимательство</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Цифровая трансформация</a:t>
            </a: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ru-RU" sz="1200" dirty="0">
                <a:latin typeface="Arial" panose="020B0604020202020204" pitchFamily="34" charset="0"/>
                <a:cs typeface="Arial" panose="020B0604020202020204" pitchFamily="34" charset="0"/>
              </a:rPr>
              <a:t>Указ Президента РФ от 07.05.2018 № 204 (ред. от 21.07.2020) </a:t>
            </a:r>
            <a:r>
              <a:rPr lang="ru-RU" sz="1200" b="1" dirty="0">
                <a:latin typeface="Arial" panose="020B0604020202020204" pitchFamily="34" charset="0"/>
                <a:cs typeface="Arial" panose="020B0604020202020204" pitchFamily="34" charset="0"/>
              </a:rPr>
              <a:t>«О национальных целях развития Российской Федерации на период до 2030 года»</a:t>
            </a:r>
          </a:p>
          <a:p>
            <a:r>
              <a:rPr lang="en-US" sz="1200" dirty="0">
                <a:latin typeface="Arial" panose="020B0604020202020204" pitchFamily="34" charset="0"/>
                <a:cs typeface="Arial" panose="020B0604020202020204" pitchFamily="34" charset="0"/>
                <a:hlinkClick r:id="rId2"/>
              </a:rPr>
              <a:t>http://www.kremlin.ru/events/president/news/63728</a:t>
            </a:r>
            <a:r>
              <a:rPr lang="ru-RU" sz="1200" dirty="0">
                <a:latin typeface="Arial" panose="020B0604020202020204" pitchFamily="34" charset="0"/>
                <a:cs typeface="Arial" panose="020B0604020202020204" pitchFamily="34" charset="0"/>
              </a:rPr>
              <a:t> </a:t>
            </a:r>
          </a:p>
        </p:txBody>
      </p:sp>
      <p:pic>
        <p:nvPicPr>
          <p:cNvPr id="7" name="Рисунок 6">
            <a:extLst>
              <a:ext uri="{FF2B5EF4-FFF2-40B4-BE49-F238E27FC236}">
                <a16:creationId xmlns:a16="http://schemas.microsoft.com/office/drawing/2014/main" id="{3260CAF5-81E1-44BE-74F2-6DD0B29AF5C4}"/>
              </a:ext>
            </a:extLst>
          </p:cNvPr>
          <p:cNvPicPr>
            <a:picLocks noChangeAspect="1"/>
          </p:cNvPicPr>
          <p:nvPr/>
        </p:nvPicPr>
        <p:blipFill>
          <a:blip r:embed="rId3"/>
          <a:stretch>
            <a:fillRect/>
          </a:stretch>
        </p:blipFill>
        <p:spPr>
          <a:xfrm>
            <a:off x="1138560" y="3017191"/>
            <a:ext cx="2966715" cy="1822671"/>
          </a:xfrm>
          <a:prstGeom prst="rect">
            <a:avLst/>
          </a:prstGeom>
        </p:spPr>
      </p:pic>
      <p:pic>
        <p:nvPicPr>
          <p:cNvPr id="9" name="Рисунок 8">
            <a:extLst>
              <a:ext uri="{FF2B5EF4-FFF2-40B4-BE49-F238E27FC236}">
                <a16:creationId xmlns:a16="http://schemas.microsoft.com/office/drawing/2014/main" id="{9953AFE5-3626-F626-3579-1795641036F8}"/>
              </a:ext>
            </a:extLst>
          </p:cNvPr>
          <p:cNvPicPr>
            <a:picLocks noChangeAspect="1"/>
          </p:cNvPicPr>
          <p:nvPr/>
        </p:nvPicPr>
        <p:blipFill>
          <a:blip r:embed="rId4"/>
          <a:stretch>
            <a:fillRect/>
          </a:stretch>
        </p:blipFill>
        <p:spPr>
          <a:xfrm>
            <a:off x="3596010" y="4498593"/>
            <a:ext cx="2338065" cy="1823479"/>
          </a:xfrm>
          <a:prstGeom prst="rect">
            <a:avLst/>
          </a:prstGeom>
        </p:spPr>
      </p:pic>
      <p:pic>
        <p:nvPicPr>
          <p:cNvPr id="16386" name="Picture 2">
            <a:extLst>
              <a:ext uri="{FF2B5EF4-FFF2-40B4-BE49-F238E27FC236}">
                <a16:creationId xmlns:a16="http://schemas.microsoft.com/office/drawing/2014/main" id="{6297F2A0-AEC9-19F6-1765-118AC052AD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697" y="2652544"/>
            <a:ext cx="3419166" cy="218731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648871FC-2224-87C3-5155-7630EFEC29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9018" y="4736438"/>
            <a:ext cx="3969900" cy="158563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65FFD0DD-6EB1-3E8F-1E57-901170E96C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9518" y="3017191"/>
            <a:ext cx="2807610" cy="1830221"/>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a:extLst>
              <a:ext uri="{FF2B5EF4-FFF2-40B4-BE49-F238E27FC236}">
                <a16:creationId xmlns:a16="http://schemas.microsoft.com/office/drawing/2014/main" id="{E9A5097E-AB74-208A-ACE3-95C4A87CDA3A}"/>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1.3. Национальные цели развития</a:t>
            </a:r>
          </a:p>
        </p:txBody>
      </p:sp>
      <p:pic>
        <p:nvPicPr>
          <p:cNvPr id="5" name="Picture 2">
            <a:extLst>
              <a:ext uri="{FF2B5EF4-FFF2-40B4-BE49-F238E27FC236}">
                <a16:creationId xmlns:a16="http://schemas.microsoft.com/office/drawing/2014/main" id="{A0CF379E-721A-EC31-EA92-4709AC97B9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9516" y="786706"/>
            <a:ext cx="2807611" cy="210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626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a:extLst>
              <a:ext uri="{FF2B5EF4-FFF2-40B4-BE49-F238E27FC236}">
                <a16:creationId xmlns:a16="http://schemas.microsoft.com/office/drawing/2014/main" id="{7D6217D5-A952-0B26-BB34-F63108B859D4}"/>
              </a:ext>
            </a:extLst>
          </p:cNvPr>
          <p:cNvSpPr txBox="1">
            <a:spLocks noChangeArrowheads="1"/>
          </p:cNvSpPr>
          <p:nvPr/>
        </p:nvSpPr>
        <p:spPr bwMode="auto">
          <a:xfrm>
            <a:off x="1340526" y="509186"/>
            <a:ext cx="10851473" cy="621121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30 мая 2019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на совещании по развитию цифровой экономики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под председательством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В.В.Путина</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было принято решение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 подготовке национальной стратегии по искусственному интеллекту.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её рамках готовится федеральная программа с выделением 90 млрд рублей.</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10 октября 2019 г.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В.В.Путин</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своим указом утвердил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«Национальную стратегию развития искусственного интеллекта в России до 2030 г.»</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27 августа 2020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был утверждён национальный проект «Искусственный интеллект»,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руководителем назначена зам. министра экономического развития </a:t>
            </a:r>
            <a:r>
              <a:rPr kumimoji="0" lang="ru-RU" alt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Оксана Тарасенко</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a:t>
            </a: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декабре 2020 г. </a:t>
            </a:r>
            <a:r>
              <a:rPr kumimoji="0" lang="en-US"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II</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конференция по ИИ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Artificial</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Intelligence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Journey</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(AI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Journey</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вошла в топ-3 аналогичных форумов в мире.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ней участвовало (онлайн) более 20000 человек из 80 стран.</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работе конференции принял участие В.В. Путин.</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Весной 2021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Председатель Правительства М.В. Мишустин утвердил правила выделения финансовой поддержки компаний, занятых в сфере ИИ, в размере 1,4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млрд.руб</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(на 2021 год).</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Президент РФ В.В. Путин принял участие </a:t>
            </a:r>
            <a:r>
              <a:rPr kumimoji="0" lang="ru-RU" altLang="ru-RU" sz="1600" b="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(15.11.2021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конференции по ИИ и анализу данных</a:t>
            </a: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Основные идеи - призвал ускорить цифровую трансформацию</a:t>
            </a: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поручил создать единую госсистему биометрических данных.</a:t>
            </a:r>
          </a:p>
          <a:p>
            <a:pPr marL="0" marR="0" lvl="1" indent="0" algn="l" defTabSz="914400" rtl="0" eaLnBrk="1" fontAlgn="base" latinLnBrk="0" hangingPunct="1">
              <a:lnSpc>
                <a:spcPct val="90000"/>
              </a:lnSpc>
              <a:spcBef>
                <a:spcPct val="0"/>
              </a:spcBef>
              <a:spcAft>
                <a:spcPct val="0"/>
              </a:spcAft>
              <a:buClrTx/>
              <a:buSzTx/>
              <a:buFontTx/>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90000"/>
              </a:lnSpc>
              <a:spcBef>
                <a:spcPct val="0"/>
              </a:spcBef>
              <a:spcAft>
                <a:spcPct val="0"/>
              </a:spcAft>
              <a:buClrTx/>
              <a:buSzTx/>
              <a:buFontTx/>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Президент РФ В.В. Путин принял участие </a:t>
            </a:r>
            <a:r>
              <a:rPr kumimoji="0" lang="ru-RU" altLang="ru-RU" sz="1600" b="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(23-24.11.2022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международной конференции </a:t>
            </a: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по ИИ и анализу данных «Главная технология </a:t>
            </a:r>
            <a:r>
              <a:rPr kumimoji="0" lang="en-US"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XXI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века»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Artificial</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Intelligence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Journey</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2022. </a:t>
            </a:r>
          </a:p>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Основные идеи - ИИ повышает эффективность различных отраслей на 20-30%. </a:t>
            </a:r>
          </a:p>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р</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азвитие</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квантовых и фотонных вычислений, интернета вещей, </a:t>
            </a:r>
          </a:p>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других сквозных технологий и промышленных роботов. </a:t>
            </a: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За трансляцией с конференции следили зрители из 180 стран мира, она набрала </a:t>
            </a: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более 50 млн просмотров. </a:t>
            </a:r>
          </a:p>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8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 name="Заголовок 1">
            <a:extLst>
              <a:ext uri="{FF2B5EF4-FFF2-40B4-BE49-F238E27FC236}">
                <a16:creationId xmlns:a16="http://schemas.microsoft.com/office/drawing/2014/main" id="{69957468-430A-06A7-AD3B-5267DBFA27E4}"/>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632523"/>
                </a:solidFill>
                <a:effectLst/>
                <a:uLnTx/>
                <a:uFillTx/>
                <a:latin typeface="Arial" panose="020B0604020202020204" pitchFamily="34" charset="0"/>
                <a:ea typeface="+mn-ea"/>
                <a:cs typeface="Arial" panose="020B0604020202020204" pitchFamily="34" charset="0"/>
              </a:rPr>
              <a:t>2. Методы и техники анализа больших данных в цифровом управлении</a:t>
            </a:r>
            <a:endParaRPr kumimoji="0" lang="ru-RU" altLang="ru-RU" sz="1200" b="0"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1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632523"/>
                </a:solidFill>
                <a:effectLst/>
                <a:uLnTx/>
                <a:uFillTx/>
                <a:latin typeface="Arial" panose="020B0604020202020204" pitchFamily="34" charset="0"/>
                <a:ea typeface="+mn-ea"/>
                <a:cs typeface="Arial" panose="020B0604020202020204" pitchFamily="34" charset="0"/>
              </a:rPr>
              <a:t>2.9. Актуальность нового этического понимания ИИ</a:t>
            </a:r>
          </a:p>
        </p:txBody>
      </p:sp>
      <p:pic>
        <p:nvPicPr>
          <p:cNvPr id="4" name="Рисунок 3">
            <a:extLst>
              <a:ext uri="{FF2B5EF4-FFF2-40B4-BE49-F238E27FC236}">
                <a16:creationId xmlns:a16="http://schemas.microsoft.com/office/drawing/2014/main" id="{746082F1-17E5-26EA-0806-0C75935CE144}"/>
              </a:ext>
            </a:extLst>
          </p:cNvPr>
          <p:cNvPicPr>
            <a:picLocks noChangeAspect="1"/>
          </p:cNvPicPr>
          <p:nvPr/>
        </p:nvPicPr>
        <p:blipFill>
          <a:blip r:embed="rId2"/>
          <a:stretch>
            <a:fillRect/>
          </a:stretch>
        </p:blipFill>
        <p:spPr>
          <a:xfrm>
            <a:off x="9912259" y="582048"/>
            <a:ext cx="2075924" cy="3235349"/>
          </a:xfrm>
          <a:prstGeom prst="rect">
            <a:avLst/>
          </a:prstGeom>
        </p:spPr>
      </p:pic>
    </p:spTree>
    <p:extLst>
      <p:ext uri="{BB962C8B-B14F-4D97-AF65-F5344CB8AC3E}">
        <p14:creationId xmlns:p14="http://schemas.microsoft.com/office/powerpoint/2010/main" val="361264668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Рисунок 2">
            <a:extLst>
              <a:ext uri="{FF2B5EF4-FFF2-40B4-BE49-F238E27FC236}">
                <a16:creationId xmlns:a16="http://schemas.microsoft.com/office/drawing/2014/main" id="{B526EA5B-053A-7124-0187-2A18CCC05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190" y="1060241"/>
            <a:ext cx="10833031" cy="473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5DEB4DCB-CEC0-0522-43B9-419972F4E52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632523"/>
                </a:solidFill>
                <a:effectLst/>
                <a:uLnTx/>
                <a:uFillTx/>
                <a:latin typeface="Arial" panose="020B0604020202020204" pitchFamily="34" charset="0"/>
                <a:ea typeface="+mn-ea"/>
                <a:cs typeface="Arial" panose="020B0604020202020204" pitchFamily="34" charset="0"/>
              </a:rPr>
              <a:t>2. Методы и техники анализа больших данных в цифровом управлении</a:t>
            </a:r>
            <a:endParaRPr kumimoji="0" lang="ru-RU" altLang="ru-RU" sz="1200" b="0"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1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632523"/>
                </a:solidFill>
                <a:effectLst/>
                <a:uLnTx/>
                <a:uFillTx/>
                <a:latin typeface="Arial" panose="020B0604020202020204" pitchFamily="34" charset="0"/>
                <a:ea typeface="+mn-ea"/>
                <a:cs typeface="Arial" panose="020B0604020202020204" pitchFamily="34" charset="0"/>
              </a:rPr>
              <a:t>2.9. Актуальность нового этического понимания ИИ</a:t>
            </a:r>
          </a:p>
        </p:txBody>
      </p:sp>
    </p:spTree>
    <p:extLst>
      <p:ext uri="{BB962C8B-B14F-4D97-AF65-F5344CB8AC3E}">
        <p14:creationId xmlns:p14="http://schemas.microsoft.com/office/powerpoint/2010/main" val="86315819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Рисунок 3">
            <a:extLst>
              <a:ext uri="{FF2B5EF4-FFF2-40B4-BE49-F238E27FC236}">
                <a16:creationId xmlns:a16="http://schemas.microsoft.com/office/drawing/2014/main" id="{188ACF91-00EB-6EEC-980F-CFF49609C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182" y="894718"/>
            <a:ext cx="8169275"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Рисунок 7">
            <a:extLst>
              <a:ext uri="{FF2B5EF4-FFF2-40B4-BE49-F238E27FC236}">
                <a16:creationId xmlns:a16="http://schemas.microsoft.com/office/drawing/2014/main" id="{AD4A32E0-216E-5843-6F24-440C97ACA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160" y="3707043"/>
            <a:ext cx="62452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9">
            <a:extLst>
              <a:ext uri="{FF2B5EF4-FFF2-40B4-BE49-F238E27FC236}">
                <a16:creationId xmlns:a16="http://schemas.microsoft.com/office/drawing/2014/main" id="{ACB6132E-0145-34D9-5FE9-BB29F476E414}"/>
              </a:ext>
            </a:extLst>
          </p:cNvPr>
          <p:cNvSpPr txBox="1">
            <a:spLocks noChangeArrowheads="1"/>
          </p:cNvSpPr>
          <p:nvPr/>
        </p:nvSpPr>
        <p:spPr bwMode="auto">
          <a:xfrm>
            <a:off x="9464784" y="5685469"/>
            <a:ext cx="1957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https://www.aiethic.ru/</a:t>
            </a:r>
            <a:r>
              <a:rPr kumimoji="0" lang="ru-RU" alt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 name="Заголовок 1">
            <a:extLst>
              <a:ext uri="{FF2B5EF4-FFF2-40B4-BE49-F238E27FC236}">
                <a16:creationId xmlns:a16="http://schemas.microsoft.com/office/drawing/2014/main" id="{CBE02F22-AFF7-0194-2C2A-A2FEADD96D3C}"/>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2.10. Этика искусственного интеллекта: начало доверия</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Содержимое 2">
            <a:extLst>
              <a:ext uri="{FF2B5EF4-FFF2-40B4-BE49-F238E27FC236}">
                <a16:creationId xmlns:a16="http://schemas.microsoft.com/office/drawing/2014/main" id="{CC2AA8E4-3033-9CA9-593D-5759EEF7D97E}"/>
              </a:ext>
            </a:extLst>
          </p:cNvPr>
          <p:cNvSpPr txBox="1">
            <a:spLocks noChangeArrowheads="1"/>
          </p:cNvSpPr>
          <p:nvPr/>
        </p:nvSpPr>
        <p:spPr bwMode="auto">
          <a:xfrm>
            <a:off x="1114564" y="679142"/>
            <a:ext cx="9962872" cy="6017366"/>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Кодекс этики в сфере искусственного интеллекта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устанавливает общие этические принципы и стандарты поведения,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которыми следует руководствоваться участникам отношений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сфере искусственного интеллекта в своей деятельности,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а также механизмы реализации положений настоящего Кодекса.</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Кодекс распространяется на отношения</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связанные с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этическими аспектами:</a:t>
            </a:r>
          </a:p>
          <a:p>
            <a:pPr marL="1028700" lvl="2" indent="-180000" algn="just" fontAlgn="base">
              <a:spcBef>
                <a:spcPct val="0"/>
              </a:spcBef>
              <a:spcAft>
                <a:spcPct val="0"/>
              </a:spcAft>
              <a:defRPr/>
            </a:pP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создания</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(проектирования, конструирования, пилотирования), </a:t>
            </a:r>
          </a:p>
          <a:p>
            <a:pPr marL="1028700" lvl="2" indent="-180000" algn="just" fontAlgn="base">
              <a:spcBef>
                <a:spcPct val="0"/>
              </a:spcBef>
              <a:spcAft>
                <a:spcPct val="0"/>
              </a:spcAft>
              <a:defRPr/>
            </a:pP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внедрения</a:t>
            </a:r>
          </a:p>
          <a:p>
            <a:pPr marL="1028700" lvl="2" indent="-180000" algn="just" fontAlgn="base">
              <a:spcBef>
                <a:spcPct val="0"/>
              </a:spcBef>
              <a:spcAft>
                <a:spcPct val="0"/>
              </a:spcAft>
              <a:defRPr/>
            </a:pP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использования</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технологий ИИ на всех этапах жизненного цикла,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которые в настоящее время не урегулированы</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законодательством РФ и/или актами технического регулирования</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Рекомендации</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настоящего Кодекса рассчитаны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на </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системы искусственного интеллекта (СИИ)</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применяемые исключительно в гражданских (не военных) целях.</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Положения Кодекса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могут быть расширены и/или конкретизированы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для отдельных групп </a:t>
            </a:r>
            <a:r>
              <a:rPr kumimoji="0" lang="ru-RU" altLang="ru-RU" sz="160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Акторов</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ИИ в отраслевых или локальных документах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 этике в сфере ИИ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с учетом:</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развития технологий, </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особенностей решаемых задач, </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класса и назначения СИИ, </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уровня возможных рисков, </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специфического контекста и среды,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в которой применяются СИИ.</a:t>
            </a:r>
          </a:p>
        </p:txBody>
      </p:sp>
      <p:sp>
        <p:nvSpPr>
          <p:cNvPr id="13318" name="TextBox 7">
            <a:extLst>
              <a:ext uri="{FF2B5EF4-FFF2-40B4-BE49-F238E27FC236}">
                <a16:creationId xmlns:a16="http://schemas.microsoft.com/office/drawing/2014/main" id="{CC713871-78E2-FCD2-A76E-4184DE10FF11}"/>
              </a:ext>
            </a:extLst>
          </p:cNvPr>
          <p:cNvSpPr txBox="1">
            <a:spLocks noChangeArrowheads="1"/>
          </p:cNvSpPr>
          <p:nvPr/>
        </p:nvSpPr>
        <p:spPr bwMode="auto">
          <a:xfrm>
            <a:off x="8911733" y="6407829"/>
            <a:ext cx="3025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https://www.aiethic.ru/code#collection8</a:t>
            </a:r>
            <a:endParaRPr kumimoji="0" lang="ru-RU" alt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Заголовок 1">
            <a:extLst>
              <a:ext uri="{FF2B5EF4-FFF2-40B4-BE49-F238E27FC236}">
                <a16:creationId xmlns:a16="http://schemas.microsoft.com/office/drawing/2014/main" id="{321786EC-6F50-971A-CE2F-7AC40B965D11}"/>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2.10. Общие положения Кодекса этики в сфере искусственного интеллекта</a:t>
            </a:r>
          </a:p>
        </p:txBody>
      </p:sp>
      <p:pic>
        <p:nvPicPr>
          <p:cNvPr id="4" name="Рисунок 3">
            <a:extLst>
              <a:ext uri="{FF2B5EF4-FFF2-40B4-BE49-F238E27FC236}">
                <a16:creationId xmlns:a16="http://schemas.microsoft.com/office/drawing/2014/main" id="{BD0A2BDE-2847-BCEE-9B39-59029732D725}"/>
              </a:ext>
            </a:extLst>
          </p:cNvPr>
          <p:cNvPicPr>
            <a:picLocks noChangeAspect="1"/>
          </p:cNvPicPr>
          <p:nvPr/>
        </p:nvPicPr>
        <p:blipFill>
          <a:blip r:embed="rId3"/>
          <a:stretch>
            <a:fillRect/>
          </a:stretch>
        </p:blipFill>
        <p:spPr>
          <a:xfrm>
            <a:off x="8591559" y="2322116"/>
            <a:ext cx="3523357" cy="3107185"/>
          </a:xfrm>
          <a:prstGeom prst="rect">
            <a:avLst/>
          </a:prstGeom>
        </p:spPr>
      </p:pic>
      <p:pic>
        <p:nvPicPr>
          <p:cNvPr id="6" name="Рисунок 5">
            <a:extLst>
              <a:ext uri="{FF2B5EF4-FFF2-40B4-BE49-F238E27FC236}">
                <a16:creationId xmlns:a16="http://schemas.microsoft.com/office/drawing/2014/main" id="{882F89BB-DC39-B2DD-5ADE-D730127233D3}"/>
              </a:ext>
            </a:extLst>
          </p:cNvPr>
          <p:cNvPicPr>
            <a:picLocks noChangeAspect="1"/>
          </p:cNvPicPr>
          <p:nvPr/>
        </p:nvPicPr>
        <p:blipFill>
          <a:blip r:embed="rId4"/>
          <a:stretch>
            <a:fillRect/>
          </a:stretch>
        </p:blipFill>
        <p:spPr>
          <a:xfrm>
            <a:off x="8601925" y="5470116"/>
            <a:ext cx="3502626" cy="868537"/>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Содержимое 2">
            <a:extLst>
              <a:ext uri="{FF2B5EF4-FFF2-40B4-BE49-F238E27FC236}">
                <a16:creationId xmlns:a16="http://schemas.microsoft.com/office/drawing/2014/main" id="{CC2AA8E4-3033-9CA9-593D-5759EEF7D97E}"/>
              </a:ext>
            </a:extLst>
          </p:cNvPr>
          <p:cNvSpPr txBox="1">
            <a:spLocks noChangeArrowheads="1"/>
          </p:cNvSpPr>
          <p:nvPr/>
        </p:nvSpPr>
        <p:spPr bwMode="auto">
          <a:xfrm>
            <a:off x="1203341" y="767918"/>
            <a:ext cx="7905149" cy="6017366"/>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Задача федерального проекта «Искусственный интеллект»</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создать условия для того, чтобы предприятия и граждане </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использовали продукты и услуги, основанные на преимущественно отечественных технологиях искусственного интеллекта, </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обеспечивающих качественно новый уровень эффективности деятельности.</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lvl="1" fontAlgn="base">
              <a:spcBef>
                <a:spcPct val="0"/>
              </a:spcBef>
              <a:spcAft>
                <a:spcPct val="0"/>
              </a:spcAft>
              <a:buNone/>
              <a:defRPr/>
            </a:pPr>
            <a:r>
              <a:rPr lang="ru-RU" altLang="ru-RU" sz="1600" b="1" dirty="0">
                <a:solidFill>
                  <a:srgbClr val="0000FF"/>
                </a:solidFill>
                <a:latin typeface="Arial" panose="020B0604020202020204" pitchFamily="34" charset="0"/>
                <a:cs typeface="Arial" panose="020B0604020202020204" pitchFamily="34" charset="0"/>
              </a:rPr>
              <a:t>Направления реализации </a:t>
            </a: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федерального проекта:</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поддержка научных исследований и разработок;</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разработка и развитие программного обеспечения, в том числе за счет поддержки стартапов и пилотных внедрений технологий ИИ;</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создание комплексной системы правового регулирования в сфере искусственного интеллекта;</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повышение доступности и качества данных;</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повышение доступности аппаратного обеспечения;</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повышение уровня обеспечения российского рынка технологий ИИ квалифицированными кадрами и уровня информированности населения о возможных сферах использования ИИ.</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Руководитель федерального проекта:</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Федулов Владислав Викторович, зам. Министра экономразвития России</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Администратор федерального проекта:</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Тихонов Рустам Сергеевич, директор Департамента </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стратегического развития и инноваций Министерства экономразвития России.</a:t>
            </a:r>
          </a:p>
        </p:txBody>
      </p:sp>
      <p:sp>
        <p:nvSpPr>
          <p:cNvPr id="2" name="Заголовок 1">
            <a:extLst>
              <a:ext uri="{FF2B5EF4-FFF2-40B4-BE49-F238E27FC236}">
                <a16:creationId xmlns:a16="http://schemas.microsoft.com/office/drawing/2014/main" id="{321786EC-6F50-971A-CE2F-7AC40B965D11}"/>
              </a:ext>
            </a:extLst>
          </p:cNvPr>
          <p:cNvSpPr txBox="1">
            <a:spLocks/>
          </p:cNvSpPr>
          <p:nvPr/>
        </p:nvSpPr>
        <p:spPr bwMode="auto">
          <a:xfrm>
            <a:off x="3844031" y="0"/>
            <a:ext cx="8347969"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2.11. Федеральный проект «Искусственный интеллект» национальной программы «Цифровая экономика РФ» </a:t>
            </a:r>
          </a:p>
        </p:txBody>
      </p:sp>
      <p:pic>
        <p:nvPicPr>
          <p:cNvPr id="5" name="Рисунок 4">
            <a:extLst>
              <a:ext uri="{FF2B5EF4-FFF2-40B4-BE49-F238E27FC236}">
                <a16:creationId xmlns:a16="http://schemas.microsoft.com/office/drawing/2014/main" id="{68166595-3498-FE59-B630-0C5EE45169EC}"/>
              </a:ext>
            </a:extLst>
          </p:cNvPr>
          <p:cNvPicPr>
            <a:picLocks noChangeAspect="1"/>
          </p:cNvPicPr>
          <p:nvPr/>
        </p:nvPicPr>
        <p:blipFill>
          <a:blip r:embed="rId2"/>
          <a:stretch>
            <a:fillRect/>
          </a:stretch>
        </p:blipFill>
        <p:spPr>
          <a:xfrm>
            <a:off x="9481351" y="767918"/>
            <a:ext cx="2578548" cy="3445773"/>
          </a:xfrm>
          <a:prstGeom prst="rect">
            <a:avLst/>
          </a:prstGeom>
        </p:spPr>
      </p:pic>
      <p:sp>
        <p:nvSpPr>
          <p:cNvPr id="8" name="TextBox 7">
            <a:extLst>
              <a:ext uri="{FF2B5EF4-FFF2-40B4-BE49-F238E27FC236}">
                <a16:creationId xmlns:a16="http://schemas.microsoft.com/office/drawing/2014/main" id="{DEC02B48-2A7B-06F8-C86E-B2F8ED105739}"/>
              </a:ext>
            </a:extLst>
          </p:cNvPr>
          <p:cNvSpPr txBox="1"/>
          <p:nvPr/>
        </p:nvSpPr>
        <p:spPr>
          <a:xfrm>
            <a:off x="8751906" y="4213691"/>
            <a:ext cx="3307993" cy="2123658"/>
          </a:xfrm>
          <a:prstGeom prst="rect">
            <a:avLst/>
          </a:prstGeom>
          <a:solidFill>
            <a:srgbClr val="FFFFC5"/>
          </a:solidFill>
        </p:spPr>
        <p:txBody>
          <a:bodyPr wrap="square">
            <a:spAutoFit/>
          </a:bodyPr>
          <a:lstStyle/>
          <a:p>
            <a:r>
              <a:rPr lang="ru-RU" sz="1200" dirty="0">
                <a:latin typeface="Arial" panose="020B0604020202020204" pitchFamily="34" charset="0"/>
                <a:cs typeface="Arial" panose="020B0604020202020204" pitchFamily="34" charset="0"/>
              </a:rPr>
              <a:t>"Паспорт федерального проекта </a:t>
            </a:r>
            <a:r>
              <a:rPr lang="ru-RU" sz="1200" b="1" dirty="0">
                <a:solidFill>
                  <a:srgbClr val="FF0000"/>
                </a:solidFill>
                <a:latin typeface="Arial" panose="020B0604020202020204" pitchFamily="34" charset="0"/>
                <a:cs typeface="Arial" panose="020B0604020202020204" pitchFamily="34" charset="0"/>
              </a:rPr>
              <a:t>"Искусственный интеллект" </a:t>
            </a:r>
            <a:r>
              <a:rPr lang="ru-RU" sz="1200" dirty="0">
                <a:latin typeface="Arial" panose="020B0604020202020204" pitchFamily="34" charset="0"/>
                <a:cs typeface="Arial" panose="020B0604020202020204" pitchFamily="34" charset="0"/>
              </a:rPr>
              <a:t>национальной программы </a:t>
            </a:r>
            <a:r>
              <a:rPr lang="ru-RU" sz="1200" b="1" dirty="0">
                <a:latin typeface="Arial" panose="020B0604020202020204" pitchFamily="34" charset="0"/>
                <a:cs typeface="Arial" panose="020B0604020202020204" pitchFamily="34" charset="0"/>
              </a:rPr>
              <a:t>"Цифровая экономика Российской Федерации" </a:t>
            </a:r>
            <a:r>
              <a:rPr lang="ru-RU" sz="1200" dirty="0">
                <a:latin typeface="Arial" panose="020B0604020202020204" pitchFamily="34" charset="0"/>
                <a:cs typeface="Arial" panose="020B0604020202020204" pitchFamily="34" charset="0"/>
              </a:rPr>
              <a:t>(приложение N 3 к протоколу президиума Правительственной комиссии по цифровому развитию, использованию информационных технологий для улучшения качества жизни и условий ведения предпринимательской деятельности от 27.08.2020 № 17)</a:t>
            </a:r>
          </a:p>
        </p:txBody>
      </p:sp>
      <p:sp>
        <p:nvSpPr>
          <p:cNvPr id="10" name="TextBox 9">
            <a:extLst>
              <a:ext uri="{FF2B5EF4-FFF2-40B4-BE49-F238E27FC236}">
                <a16:creationId xmlns:a16="http://schemas.microsoft.com/office/drawing/2014/main" id="{6AD72125-F5CC-7BCC-50FF-6CD4620AA06A}"/>
              </a:ext>
            </a:extLst>
          </p:cNvPr>
          <p:cNvSpPr txBox="1"/>
          <p:nvPr/>
        </p:nvSpPr>
        <p:spPr>
          <a:xfrm>
            <a:off x="9532190" y="6337349"/>
            <a:ext cx="2476870"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3"/>
              </a:rPr>
              <a:t>https://www.consultant.ru/document/cons_doc_LAW_398627/</a:t>
            </a:r>
            <a:r>
              <a:rPr lang="ru-RU"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796742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Содержимое 2">
            <a:extLst>
              <a:ext uri="{FF2B5EF4-FFF2-40B4-BE49-F238E27FC236}">
                <a16:creationId xmlns:a16="http://schemas.microsoft.com/office/drawing/2014/main" id="{0E981283-A23A-3ADF-28AB-771E70ADC894}"/>
              </a:ext>
            </a:extLst>
          </p:cNvPr>
          <p:cNvSpPr txBox="1">
            <a:spLocks/>
          </p:cNvSpPr>
          <p:nvPr/>
        </p:nvSpPr>
        <p:spPr bwMode="auto">
          <a:xfrm>
            <a:off x="1204236" y="677862"/>
            <a:ext cx="8929687" cy="323463"/>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dirty="0">
                <a:solidFill>
                  <a:srgbClr val="FF0000"/>
                </a:solidFill>
                <a:latin typeface="Arial" panose="020B0604020202020204" pitchFamily="34" charset="0"/>
                <a:cs typeface="Arial" panose="020B0604020202020204" pitchFamily="34" charset="0"/>
              </a:rPr>
              <a:t>Движущие факторы и ключевые вопросы </a:t>
            </a:r>
            <a:r>
              <a:rPr lang="ru-RU" altLang="ru-RU" sz="1600" dirty="0">
                <a:solidFill>
                  <a:schemeClr val="tx2">
                    <a:lumMod val="75000"/>
                  </a:schemeClr>
                </a:solidFill>
                <a:latin typeface="Arial" panose="020B0604020202020204" pitchFamily="34" charset="0"/>
                <a:cs typeface="Arial" panose="020B0604020202020204" pitchFamily="34" charset="0"/>
              </a:rPr>
              <a:t>развития искусственного интеллекта</a:t>
            </a:r>
          </a:p>
        </p:txBody>
      </p:sp>
      <p:pic>
        <p:nvPicPr>
          <p:cNvPr id="8198" name="Рисунок 3">
            <a:extLst>
              <a:ext uri="{FF2B5EF4-FFF2-40B4-BE49-F238E27FC236}">
                <a16:creationId xmlns:a16="http://schemas.microsoft.com/office/drawing/2014/main" id="{5B581807-BDBF-73A7-0197-25567313E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236" y="991943"/>
            <a:ext cx="7879664" cy="285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Содержимое 2">
            <a:extLst>
              <a:ext uri="{FF2B5EF4-FFF2-40B4-BE49-F238E27FC236}">
                <a16:creationId xmlns:a16="http://schemas.microsoft.com/office/drawing/2014/main" id="{14C7F51E-4496-581F-C9B3-A0F4CE71C5EF}"/>
              </a:ext>
            </a:extLst>
          </p:cNvPr>
          <p:cNvSpPr txBox="1">
            <a:spLocks/>
          </p:cNvSpPr>
          <p:nvPr/>
        </p:nvSpPr>
        <p:spPr bwMode="auto">
          <a:xfrm>
            <a:off x="7412855" y="2835677"/>
            <a:ext cx="4713830" cy="198755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dirty="0">
                <a:solidFill>
                  <a:srgbClr val="FF0000"/>
                </a:solidFill>
                <a:latin typeface="Arial" panose="020B0604020202020204" pitchFamily="34" charset="0"/>
              </a:rPr>
              <a:t>Исследовательские центры по ИИ в России:</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a:t>
            </a:r>
            <a:r>
              <a:rPr lang="ru-RU" altLang="ru-RU" sz="1600" dirty="0" err="1">
                <a:solidFill>
                  <a:schemeClr val="accent1">
                    <a:lumMod val="50000"/>
                  </a:schemeClr>
                </a:solidFill>
                <a:latin typeface="Arial" panose="020B0604020202020204" pitchFamily="34" charset="0"/>
              </a:rPr>
              <a:t>Сколковский</a:t>
            </a:r>
            <a:r>
              <a:rPr lang="ru-RU" altLang="ru-RU" sz="1600" dirty="0">
                <a:solidFill>
                  <a:schemeClr val="accent1">
                    <a:lumMod val="50000"/>
                  </a:schemeClr>
                </a:solidFill>
                <a:latin typeface="Arial" panose="020B0604020202020204" pitchFamily="34" charset="0"/>
              </a:rPr>
              <a:t> институт науки и технологий</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МФТИ</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Институт системного программирования   им. В.П. Иванникова</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Университет «Иннополис»</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ИТМО</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ВШЭ</a:t>
            </a:r>
          </a:p>
        </p:txBody>
      </p:sp>
      <p:sp>
        <p:nvSpPr>
          <p:cNvPr id="2" name="Заголовок 1">
            <a:extLst>
              <a:ext uri="{FF2B5EF4-FFF2-40B4-BE49-F238E27FC236}">
                <a16:creationId xmlns:a16="http://schemas.microsoft.com/office/drawing/2014/main" id="{626B75D0-C70E-728F-017A-578DD0106F1B}"/>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2.11. Движущие факторы и лидеры в развитии искусственного интеллекта</a:t>
            </a:r>
          </a:p>
        </p:txBody>
      </p:sp>
      <p:sp>
        <p:nvSpPr>
          <p:cNvPr id="3" name="Содержимое 2">
            <a:extLst>
              <a:ext uri="{FF2B5EF4-FFF2-40B4-BE49-F238E27FC236}">
                <a16:creationId xmlns:a16="http://schemas.microsoft.com/office/drawing/2014/main" id="{AD74DBB2-A786-EA9D-826D-52D96EA9C45E}"/>
              </a:ext>
            </a:extLst>
          </p:cNvPr>
          <p:cNvSpPr txBox="1">
            <a:spLocks noChangeArrowheads="1"/>
          </p:cNvSpPr>
          <p:nvPr/>
        </p:nvSpPr>
        <p:spPr bwMode="auto">
          <a:xfrm>
            <a:off x="1091524" y="4911918"/>
            <a:ext cx="8945562" cy="18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9715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fontAlgn="base">
              <a:spcBef>
                <a:spcPct val="0"/>
              </a:spcBef>
              <a:spcAft>
                <a:spcPct val="0"/>
              </a:spcAft>
              <a:buNone/>
            </a:pPr>
            <a:r>
              <a:rPr lang="ru-RU" altLang="ru-RU" sz="1600" b="1" dirty="0">
                <a:solidFill>
                  <a:srgbClr val="FF0000"/>
                </a:solidFill>
                <a:latin typeface="Arial" panose="020B0604020202020204" pitchFamily="34" charset="0"/>
                <a:cs typeface="Arial" panose="020B0604020202020204" pitchFamily="34" charset="0"/>
              </a:rPr>
              <a:t>Крупные научные центры в области ИИ в мире:</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Соединённые Штаты Америки: </a:t>
            </a:r>
            <a:r>
              <a:rPr lang="ru-RU" altLang="ru-RU" sz="1600" dirty="0">
                <a:solidFill>
                  <a:srgbClr val="1F497D"/>
                </a:solidFill>
                <a:latin typeface="Arial" panose="020B0604020202020204" pitchFamily="34" charset="0"/>
                <a:cs typeface="Arial" panose="020B0604020202020204" pitchFamily="34" charset="0"/>
              </a:rPr>
              <a:t>Массачусетский технологический институт</a:t>
            </a:r>
          </a:p>
          <a:p>
            <a:pPr marL="0" lvl="1" algn="just" fontAlgn="base">
              <a:spcBef>
                <a:spcPct val="0"/>
              </a:spcBef>
              <a:spcAft>
                <a:spcPct val="0"/>
              </a:spcAft>
              <a:buNone/>
            </a:pPr>
            <a:r>
              <a:rPr lang="ru-RU" altLang="ru-RU" sz="1600" dirty="0">
                <a:solidFill>
                  <a:srgbClr val="1F497D"/>
                </a:solidFill>
                <a:latin typeface="Arial" panose="020B0604020202020204" pitchFamily="34" charset="0"/>
                <a:cs typeface="Arial" panose="020B0604020202020204" pitchFamily="34" charset="0"/>
              </a:rPr>
              <a:t>		Исследовательский институт машинного интеллекта</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Германия: </a:t>
            </a:r>
            <a:r>
              <a:rPr lang="ru-RU" altLang="ru-RU" sz="1600" dirty="0">
                <a:solidFill>
                  <a:srgbClr val="1F497D"/>
                </a:solidFill>
                <a:latin typeface="Arial" panose="020B0604020202020204" pitchFamily="34" charset="0"/>
                <a:cs typeface="Arial" panose="020B0604020202020204" pitchFamily="34" charset="0"/>
              </a:rPr>
              <a:t>Немецкий исследовательский центр по искусственному интеллекту</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Япония: </a:t>
            </a:r>
            <a:r>
              <a:rPr lang="ru-RU" altLang="ru-RU" sz="1600" dirty="0">
                <a:solidFill>
                  <a:srgbClr val="1F497D"/>
                </a:solidFill>
                <a:latin typeface="Arial" panose="020B0604020202020204" pitchFamily="34" charset="0"/>
                <a:cs typeface="Arial" panose="020B0604020202020204" pitchFamily="34" charset="0"/>
              </a:rPr>
              <a:t>Национальный институт современной промышленной науки и технологии (AIST)</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Россия: </a:t>
            </a:r>
            <a:r>
              <a:rPr lang="ru-RU" altLang="ru-RU" sz="1600" dirty="0">
                <a:solidFill>
                  <a:srgbClr val="1F497D"/>
                </a:solidFill>
                <a:latin typeface="Arial" panose="020B0604020202020204" pitchFamily="34" charset="0"/>
                <a:cs typeface="Arial" panose="020B0604020202020204" pitchFamily="34" charset="0"/>
              </a:rPr>
              <a:t>Научный совет по методологии ИИ РАН</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Индия: </a:t>
            </a:r>
            <a:r>
              <a:rPr lang="ru-RU" altLang="ru-RU" sz="1600" dirty="0">
                <a:solidFill>
                  <a:srgbClr val="1F497D"/>
                </a:solidFill>
                <a:latin typeface="Arial" panose="020B0604020202020204" pitchFamily="34" charset="0"/>
                <a:cs typeface="Arial" panose="020B0604020202020204" pitchFamily="34" charset="0"/>
              </a:rPr>
              <a:t>Индийский технологический институт в Мадрасе</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EE2D9-E097-8EED-10F5-1747668E26F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2.12. Исследовательские практики применения технологии искусственного интеллекта</a:t>
            </a:r>
          </a:p>
        </p:txBody>
      </p:sp>
      <p:pic>
        <p:nvPicPr>
          <p:cNvPr id="4" name="Рисунок 3">
            <a:extLst>
              <a:ext uri="{FF2B5EF4-FFF2-40B4-BE49-F238E27FC236}">
                <a16:creationId xmlns:a16="http://schemas.microsoft.com/office/drawing/2014/main" id="{A61F2D84-3335-744B-A02A-B84ABB1FAD04}"/>
              </a:ext>
            </a:extLst>
          </p:cNvPr>
          <p:cNvPicPr>
            <a:picLocks noChangeAspect="1"/>
          </p:cNvPicPr>
          <p:nvPr/>
        </p:nvPicPr>
        <p:blipFill>
          <a:blip r:embed="rId2"/>
          <a:stretch>
            <a:fillRect/>
          </a:stretch>
        </p:blipFill>
        <p:spPr>
          <a:xfrm>
            <a:off x="3924299" y="758029"/>
            <a:ext cx="7632211" cy="5448531"/>
          </a:xfrm>
          <a:prstGeom prst="rect">
            <a:avLst/>
          </a:prstGeom>
        </p:spPr>
      </p:pic>
      <p:sp>
        <p:nvSpPr>
          <p:cNvPr id="10243" name="Содержимое 2">
            <a:extLst>
              <a:ext uri="{FF2B5EF4-FFF2-40B4-BE49-F238E27FC236}">
                <a16:creationId xmlns:a16="http://schemas.microsoft.com/office/drawing/2014/main" id="{8220F5B8-8C09-A6C7-16F9-12796D4DD241}"/>
              </a:ext>
            </a:extLst>
          </p:cNvPr>
          <p:cNvSpPr txBox="1">
            <a:spLocks noChangeArrowheads="1"/>
          </p:cNvSpPr>
          <p:nvPr/>
        </p:nvSpPr>
        <p:spPr bwMode="auto">
          <a:xfrm>
            <a:off x="4378484" y="6391502"/>
            <a:ext cx="788019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ru-RU" sz="11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hlinkClick r:id="rId3"/>
              </a:rPr>
              <a:t>https://rg.ru/2021/10/20/reg-sibfo/indeks-kachestva-zhizni-vydannyj-iskusstvennym-intellektom-udivil-uchenyh.html</a:t>
            </a:r>
            <a:endParaRPr kumimoji="0" lang="ru-RU" altLang="ru-RU" sz="11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8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F9860AA-7F85-1FAB-94D5-3B1F67B8C7B7}"/>
              </a:ext>
            </a:extLst>
          </p:cNvPr>
          <p:cNvSpPr txBox="1"/>
          <p:nvPr/>
        </p:nvSpPr>
        <p:spPr>
          <a:xfrm>
            <a:off x="1178719" y="943581"/>
            <a:ext cx="4040981" cy="5262979"/>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Области применения ИИ:</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Финансы</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Государственное управление</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Военное дело</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Спецслужбы</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Тяжелая промышленность</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Медицина</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Управление человеческими ресурсами и рекрутинг</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Музыка</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Новости, издательство и писательство</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Онлайн и телефонные службы поддержки клиентов</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Техническое обслуживание телекоммуникаций</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Развлечение и игры</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Транспорт</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Экономика и управление в народном хозяйстве</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Иные области применения</a:t>
            </a:r>
          </a:p>
        </p:txBody>
      </p:sp>
      <p:pic>
        <p:nvPicPr>
          <p:cNvPr id="7" name="Рисунок 2">
            <a:extLst>
              <a:ext uri="{FF2B5EF4-FFF2-40B4-BE49-F238E27FC236}">
                <a16:creationId xmlns:a16="http://schemas.microsoft.com/office/drawing/2014/main" id="{E7359AAB-4353-C1C8-36B7-C54AB4B51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199" y="2417186"/>
            <a:ext cx="2898285" cy="15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Рисунок 1">
            <a:extLst>
              <a:ext uri="{FF2B5EF4-FFF2-40B4-BE49-F238E27FC236}">
                <a16:creationId xmlns:a16="http://schemas.microsoft.com/office/drawing/2014/main" id="{BBED7754-5E39-FFFD-6810-F40913FE7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1808" y="845194"/>
            <a:ext cx="2487513" cy="139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1">
            <a:extLst>
              <a:ext uri="{FF2B5EF4-FFF2-40B4-BE49-F238E27FC236}">
                <a16:creationId xmlns:a16="http://schemas.microsoft.com/office/drawing/2014/main" id="{B10DC1E1-B94E-1D19-2EDE-6105F587A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1868" y="5333995"/>
            <a:ext cx="2037453" cy="135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CA0CBC0-C2C7-A78D-933E-93CD89A78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416" y="2428751"/>
            <a:ext cx="5157926" cy="290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Содержимое 2">
            <a:extLst>
              <a:ext uri="{FF2B5EF4-FFF2-40B4-BE49-F238E27FC236}">
                <a16:creationId xmlns:a16="http://schemas.microsoft.com/office/drawing/2014/main" id="{64986816-BA63-F548-4246-AECDCD78672A}"/>
              </a:ext>
            </a:extLst>
          </p:cNvPr>
          <p:cNvSpPr txBox="1">
            <a:spLocks/>
          </p:cNvSpPr>
          <p:nvPr/>
        </p:nvSpPr>
        <p:spPr bwMode="auto">
          <a:xfrm>
            <a:off x="1115629" y="845194"/>
            <a:ext cx="9144000" cy="51546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dirty="0">
                <a:solidFill>
                  <a:schemeClr val="accent1">
                    <a:lumMod val="50000"/>
                  </a:schemeClr>
                </a:solidFill>
                <a:latin typeface="Arial" panose="020B0604020202020204" pitchFamily="34" charset="0"/>
              </a:rPr>
              <a:t>Технологические решения, </a:t>
            </a:r>
          </a:p>
          <a:p>
            <a:pPr marL="0" lvl="1">
              <a:spcBef>
                <a:spcPct val="0"/>
              </a:spcBef>
              <a:buNone/>
              <a:defRPr/>
            </a:pPr>
            <a:r>
              <a:rPr lang="ru-RU" altLang="ru-RU" sz="1600" dirty="0">
                <a:solidFill>
                  <a:schemeClr val="tx2"/>
                </a:solidFill>
                <a:latin typeface="Arial" panose="020B0604020202020204" pitchFamily="34" charset="0"/>
              </a:rPr>
              <a:t>разработанные с использованием методов машинного обучения, </a:t>
            </a:r>
          </a:p>
          <a:p>
            <a:pPr marL="0" lvl="1">
              <a:spcBef>
                <a:spcPct val="0"/>
              </a:spcBef>
              <a:buNone/>
              <a:defRPr/>
            </a:pPr>
            <a:r>
              <a:rPr lang="ru-RU" altLang="ru-RU" sz="1600" dirty="0">
                <a:solidFill>
                  <a:schemeClr val="tx2"/>
                </a:solidFill>
                <a:latin typeface="Arial" panose="020B0604020202020204" pitchFamily="34" charset="0"/>
              </a:rPr>
              <a:t>являются примером искусственного интеллекта, </a:t>
            </a:r>
          </a:p>
          <a:p>
            <a:pPr marL="0" lvl="1">
              <a:spcBef>
                <a:spcPct val="0"/>
              </a:spcBef>
              <a:buNone/>
              <a:defRPr/>
            </a:pPr>
            <a:r>
              <a:rPr lang="ru-RU" altLang="ru-RU" sz="1600" dirty="0">
                <a:solidFill>
                  <a:schemeClr val="tx2"/>
                </a:solidFill>
                <a:latin typeface="Arial" panose="020B0604020202020204" pitchFamily="34" charset="0"/>
              </a:rPr>
              <a:t>способного решать только узкоспециализированные задачи </a:t>
            </a:r>
          </a:p>
          <a:p>
            <a:pPr marL="0" lvl="1">
              <a:spcBef>
                <a:spcPct val="0"/>
              </a:spcBef>
              <a:buNone/>
              <a:defRPr/>
            </a:pPr>
            <a:r>
              <a:rPr lang="ru-RU" altLang="ru-RU" sz="1600" i="1" dirty="0">
                <a:solidFill>
                  <a:srgbClr val="0000FF"/>
                </a:solidFill>
                <a:latin typeface="Arial" panose="020B0604020202020204" pitchFamily="34" charset="0"/>
              </a:rPr>
              <a:t>(слабый искусственный интеллект). </a:t>
            </a:r>
          </a:p>
          <a:p>
            <a:pPr marL="0" lvl="1">
              <a:spcBef>
                <a:spcPct val="0"/>
              </a:spcBef>
              <a:buNone/>
              <a:defRPr/>
            </a:pPr>
            <a:endParaRPr lang="ru-RU" altLang="ru-RU" sz="800" dirty="0">
              <a:solidFill>
                <a:schemeClr val="tx2"/>
              </a:solidFill>
              <a:latin typeface="Arial" panose="020B0604020202020204" pitchFamily="34" charset="0"/>
            </a:endParaRPr>
          </a:p>
          <a:p>
            <a:pPr marL="0" lvl="1">
              <a:spcBef>
                <a:spcPct val="0"/>
              </a:spcBef>
              <a:buNone/>
              <a:defRPr/>
            </a:pPr>
            <a:r>
              <a:rPr lang="ru-RU" altLang="ru-RU" sz="1600" dirty="0">
                <a:solidFill>
                  <a:schemeClr val="tx2"/>
                </a:solidFill>
                <a:latin typeface="Arial" panose="020B0604020202020204" pitchFamily="34" charset="0"/>
              </a:rPr>
              <a:t>Создание универсального </a:t>
            </a:r>
            <a:r>
              <a:rPr lang="ru-RU" altLang="ru-RU" sz="1600" i="1" dirty="0">
                <a:solidFill>
                  <a:srgbClr val="FF0000"/>
                </a:solidFill>
                <a:latin typeface="Arial" panose="020B0604020202020204" pitchFamily="34" charset="0"/>
              </a:rPr>
              <a:t>(сильного) искусственного интеллекта,</a:t>
            </a:r>
            <a:r>
              <a:rPr lang="ru-RU" altLang="ru-RU" sz="1600" dirty="0">
                <a:solidFill>
                  <a:schemeClr val="tx2"/>
                </a:solidFill>
                <a:latin typeface="Arial" panose="020B0604020202020204" pitchFamily="34" charset="0"/>
              </a:rPr>
              <a:t> </a:t>
            </a:r>
          </a:p>
          <a:p>
            <a:pPr marL="0" lvl="1">
              <a:spcBef>
                <a:spcPct val="0"/>
              </a:spcBef>
              <a:buNone/>
              <a:defRPr/>
            </a:pPr>
            <a:r>
              <a:rPr lang="ru-RU" altLang="ru-RU" sz="1600" dirty="0">
                <a:solidFill>
                  <a:schemeClr val="tx2"/>
                </a:solidFill>
                <a:latin typeface="Arial" panose="020B0604020202020204" pitchFamily="34" charset="0"/>
              </a:rPr>
              <a:t>способного, подобно человеку, решать различные задачи, мыслить, </a:t>
            </a:r>
          </a:p>
          <a:p>
            <a:pPr marL="0" lvl="1">
              <a:spcBef>
                <a:spcPct val="0"/>
              </a:spcBef>
              <a:buNone/>
              <a:defRPr/>
            </a:pPr>
            <a:r>
              <a:rPr lang="ru-RU" altLang="ru-RU" sz="1600" dirty="0">
                <a:solidFill>
                  <a:schemeClr val="tx2"/>
                </a:solidFill>
                <a:latin typeface="Arial" panose="020B0604020202020204" pitchFamily="34" charset="0"/>
              </a:rPr>
              <a:t>взаимодействовать и адаптироваться к изменяющимся условиям, </a:t>
            </a:r>
          </a:p>
          <a:p>
            <a:pPr marL="0" lvl="1">
              <a:spcBef>
                <a:spcPct val="0"/>
              </a:spcBef>
              <a:buNone/>
              <a:defRPr/>
            </a:pPr>
            <a:r>
              <a:rPr lang="ru-RU" altLang="ru-RU" sz="1600" dirty="0">
                <a:solidFill>
                  <a:schemeClr val="tx2"/>
                </a:solidFill>
                <a:latin typeface="Arial" panose="020B0604020202020204" pitchFamily="34" charset="0"/>
              </a:rPr>
              <a:t>является сложной научно-технической проблемой, </a:t>
            </a:r>
          </a:p>
          <a:p>
            <a:pPr marL="0" lvl="1">
              <a:spcBef>
                <a:spcPct val="0"/>
              </a:spcBef>
              <a:buNone/>
              <a:defRPr/>
            </a:pPr>
            <a:r>
              <a:rPr lang="ru-RU" altLang="ru-RU" sz="1600" dirty="0">
                <a:solidFill>
                  <a:schemeClr val="tx2"/>
                </a:solidFill>
                <a:latin typeface="Arial" panose="020B0604020202020204" pitchFamily="34" charset="0"/>
              </a:rPr>
              <a:t>решение которой находится на пересечении</a:t>
            </a:r>
          </a:p>
          <a:p>
            <a:pPr marL="0" lvl="1">
              <a:spcBef>
                <a:spcPct val="0"/>
              </a:spcBef>
              <a:buNone/>
              <a:defRPr/>
            </a:pPr>
            <a:r>
              <a:rPr lang="ru-RU" altLang="ru-RU" sz="1600" dirty="0">
                <a:solidFill>
                  <a:schemeClr val="tx2"/>
                </a:solidFill>
                <a:latin typeface="Arial" panose="020B0604020202020204" pitchFamily="34" charset="0"/>
              </a:rPr>
              <a:t>различных сфер научного знания:</a:t>
            </a:r>
          </a:p>
          <a:p>
            <a:pPr marL="180000" lvl="1" indent="-180000">
              <a:spcBef>
                <a:spcPct val="0"/>
              </a:spcBef>
              <a:buFont typeface="Wingdings" panose="05000000000000000000" pitchFamily="2" charset="2"/>
              <a:buChar char="Ø"/>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естественно-научной, </a:t>
            </a:r>
          </a:p>
          <a:p>
            <a:pPr marL="180000" lvl="1" indent="-180000">
              <a:spcBef>
                <a:spcPct val="0"/>
              </a:spcBef>
              <a:buFont typeface="Wingdings" panose="05000000000000000000" pitchFamily="2" charset="2"/>
              <a:buChar char="Ø"/>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технической </a:t>
            </a:r>
          </a:p>
          <a:p>
            <a:pPr marL="180000" lvl="1" indent="-180000">
              <a:spcBef>
                <a:spcPct val="0"/>
              </a:spcBef>
              <a:buFont typeface="Wingdings" panose="05000000000000000000" pitchFamily="2" charset="2"/>
              <a:buChar char="Ø"/>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социально-гуманитарной. </a:t>
            </a:r>
          </a:p>
          <a:p>
            <a:pPr marL="0" lvl="1">
              <a:spcBef>
                <a:spcPct val="0"/>
              </a:spcBef>
              <a:buNone/>
              <a:defRPr/>
            </a:pPr>
            <a:endParaRPr lang="ru-RU" altLang="ru-RU" sz="800" dirty="0">
              <a:solidFill>
                <a:schemeClr val="tx2"/>
              </a:solidFill>
              <a:latin typeface="Arial" panose="020B0604020202020204" pitchFamily="34" charset="0"/>
            </a:endParaRPr>
          </a:p>
          <a:p>
            <a:pPr marL="0" lvl="1">
              <a:spcBef>
                <a:spcPct val="0"/>
              </a:spcBef>
              <a:buNone/>
              <a:defRPr/>
            </a:pPr>
            <a:r>
              <a:rPr lang="ru-RU" altLang="ru-RU" sz="1600" b="1" dirty="0">
                <a:solidFill>
                  <a:schemeClr val="accent1">
                    <a:lumMod val="50000"/>
                  </a:schemeClr>
                </a:solidFill>
                <a:latin typeface="Arial" panose="020B0604020202020204" pitchFamily="34" charset="0"/>
              </a:rPr>
              <a:t>Альтернативы решения проблемы:</a:t>
            </a:r>
          </a:p>
          <a:p>
            <a:pPr marL="180000" lvl="1" indent="-180000">
              <a:spcBef>
                <a:spcPct val="0"/>
              </a:spcBef>
              <a:buFont typeface="Arial" panose="020B0604020202020204" pitchFamily="34" charset="0"/>
              <a:buChar char="•"/>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позитивные изменения в ключевых сферах жизнедеятельности</a:t>
            </a:r>
          </a:p>
          <a:p>
            <a:pPr marL="180000" lvl="1" indent="-180000">
              <a:spcBef>
                <a:spcPct val="0"/>
              </a:spcBef>
              <a:buFont typeface="Arial" panose="020B0604020202020204" pitchFamily="34" charset="0"/>
              <a:buChar char="•"/>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негативные последствия, вызванные </a:t>
            </a:r>
          </a:p>
          <a:p>
            <a:pPr marL="0" lvl="1">
              <a:spcBef>
                <a:spcPct val="0"/>
              </a:spcBef>
              <a:buNone/>
              <a:defRPr/>
            </a:pPr>
            <a:r>
              <a:rPr lang="ru-RU" altLang="ru-RU" sz="1600" dirty="0">
                <a:solidFill>
                  <a:schemeClr val="tx2"/>
                </a:solidFill>
                <a:latin typeface="Arial" panose="020B0604020202020204" pitchFamily="34" charset="0"/>
              </a:rPr>
              <a:t>     социальными и технологическими сопутствующими изменениями</a:t>
            </a:r>
          </a:p>
          <a:p>
            <a:pPr marL="0" lvl="1">
              <a:spcBef>
                <a:spcPct val="0"/>
              </a:spcBef>
              <a:buNone/>
              <a:defRPr/>
            </a:pPr>
            <a:endParaRPr lang="ru-RU" altLang="ru-RU" sz="1600" dirty="0">
              <a:solidFill>
                <a:schemeClr val="tx2"/>
              </a:solidFill>
              <a:latin typeface="Arial"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Отсутствие понимания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того, как ИИ достигает результатов, </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является одной из причин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низкого уровня доверия </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к современным технологиям ИИ и может стать препятствием для их развития.</a:t>
            </a: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r>
              <a:rPr lang="ru-RU" altLang="ru-RU" sz="1600" dirty="0">
                <a:solidFill>
                  <a:schemeClr val="tx2"/>
                </a:solidFill>
                <a:latin typeface="Arial" panose="020B0604020202020204" pitchFamily="34" charset="0"/>
              </a:rPr>
              <a:t> </a:t>
            </a:r>
          </a:p>
        </p:txBody>
      </p:sp>
      <p:sp>
        <p:nvSpPr>
          <p:cNvPr id="2" name="Заголовок 1">
            <a:extLst>
              <a:ext uri="{FF2B5EF4-FFF2-40B4-BE49-F238E27FC236}">
                <a16:creationId xmlns:a16="http://schemas.microsoft.com/office/drawing/2014/main" id="{C565E1B6-723A-105A-54AB-5EF529EA5039}"/>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2.13. </a:t>
            </a:r>
            <a:r>
              <a:rPr lang="ru-RU" sz="1200" kern="0" dirty="0">
                <a:solidFill>
                  <a:srgbClr val="0000FF"/>
                </a:solidFill>
                <a:latin typeface="Arial" panose="020B0604020202020204" pitchFamily="34" charset="0"/>
                <a:cs typeface="Arial" panose="020B0604020202020204" pitchFamily="34" charset="0"/>
              </a:rPr>
              <a:t>«Слабый» </a:t>
            </a:r>
            <a:r>
              <a:rPr lang="ru-RU" sz="1200" kern="0" dirty="0">
                <a:solidFill>
                  <a:srgbClr val="632523"/>
                </a:solidFill>
                <a:latin typeface="Arial" panose="020B0604020202020204" pitchFamily="34" charset="0"/>
                <a:cs typeface="Arial" panose="020B0604020202020204" pitchFamily="34" charset="0"/>
              </a:rPr>
              <a:t>и </a:t>
            </a:r>
            <a:r>
              <a:rPr lang="ru-RU" sz="1200" kern="0" dirty="0">
                <a:solidFill>
                  <a:srgbClr val="FF0000"/>
                </a:solidFill>
                <a:latin typeface="Arial" panose="020B0604020202020204" pitchFamily="34" charset="0"/>
                <a:cs typeface="Arial" panose="020B0604020202020204" pitchFamily="34" charset="0"/>
              </a:rPr>
              <a:t>«сильный» </a:t>
            </a:r>
            <a:r>
              <a:rPr lang="ru-RU" sz="1200" kern="0" dirty="0">
                <a:solidFill>
                  <a:srgbClr val="632523"/>
                </a:solidFill>
                <a:latin typeface="Arial" panose="020B0604020202020204" pitchFamily="34" charset="0"/>
                <a:cs typeface="Arial" panose="020B0604020202020204" pitchFamily="34" charset="0"/>
              </a:rPr>
              <a:t>искусственный интеллект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a:extLst>
              <a:ext uri="{FF2B5EF4-FFF2-40B4-BE49-F238E27FC236}">
                <a16:creationId xmlns:a16="http://schemas.microsoft.com/office/drawing/2014/main" id="{210BFDEA-51E0-27B7-3957-64A952FC8692}"/>
              </a:ext>
            </a:extLst>
          </p:cNvPr>
          <p:cNvSpPr txBox="1">
            <a:spLocks noChangeArrowheads="1"/>
          </p:cNvSpPr>
          <p:nvPr/>
        </p:nvSpPr>
        <p:spPr bwMode="auto">
          <a:xfrm>
            <a:off x="1212173" y="591460"/>
            <a:ext cx="9298988" cy="521970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Искусственный интеллект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свойство интеллектуальных систем выполнять творческие функции,</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которые традиционно считаются прерогативой человека</a:t>
            </a:r>
          </a:p>
          <a:p>
            <a:pPr marL="0" lvl="1" algn="just" fontAlgn="base">
              <a:spcBef>
                <a:spcPts val="300"/>
              </a:spcBef>
              <a:spcAft>
                <a:spcPct val="0"/>
              </a:spcAft>
              <a:buNone/>
              <a:defRPr/>
            </a:pPr>
            <a:r>
              <a:rPr lang="ru-RU" altLang="ru-RU" sz="1600" dirty="0">
                <a:solidFill>
                  <a:srgbClr val="0000FF"/>
                </a:solidFill>
                <a:latin typeface="Arial" panose="020B0604020202020204" pitchFamily="34" charset="0"/>
                <a:cs typeface="Arial" panose="020B0604020202020204" pitchFamily="34" charset="0"/>
              </a:rPr>
              <a:t>Слабый</a:t>
            </a:r>
            <a:r>
              <a:rPr lang="ru-RU" altLang="ru-RU" sz="1600" dirty="0">
                <a:solidFill>
                  <a:srgbClr val="FF0000"/>
                </a:solidFill>
                <a:latin typeface="Arial" panose="020B0604020202020204" pitchFamily="34" charset="0"/>
                <a:cs typeface="Arial" panose="020B0604020202020204" pitchFamily="34" charset="0"/>
              </a:rPr>
              <a:t> </a:t>
            </a:r>
            <a:r>
              <a:rPr lang="ru-RU" altLang="ru-RU" sz="1600" dirty="0">
                <a:solidFill>
                  <a:schemeClr val="accent1">
                    <a:lumMod val="50000"/>
                  </a:schemeClr>
                </a:solidFill>
                <a:latin typeface="Arial" panose="020B0604020202020204" pitchFamily="34" charset="0"/>
                <a:cs typeface="Arial" panose="020B0604020202020204" pitchFamily="34" charset="0"/>
              </a:rPr>
              <a:t>и </a:t>
            </a:r>
            <a:r>
              <a:rPr lang="ru-RU" altLang="ru-RU" sz="1600" dirty="0">
                <a:solidFill>
                  <a:srgbClr val="FF0000"/>
                </a:solidFill>
                <a:latin typeface="Arial" panose="020B0604020202020204" pitchFamily="34" charset="0"/>
                <a:cs typeface="Arial" panose="020B0604020202020204" pitchFamily="34" charset="0"/>
              </a:rPr>
              <a:t>сильный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искусственные интеллекты</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гипотеза в философии искусственного интеллекта,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согласно которой некоторые формы искусственного интеллекта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могут действительно обосновывать и решать проблемы.</a:t>
            </a:r>
          </a:p>
          <a:p>
            <a:pPr marL="0" marR="0" lvl="1" indent="0" algn="just"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Теория</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сильного</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искусственного интеллекта предполагает</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что компьютеры могут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приобрести </a:t>
            </a:r>
            <a:r>
              <a:rPr kumimoji="0" lang="ru-RU" altLang="ru-RU" sz="1600" b="1" i="0" u="sng"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компетенцию</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способность мыслить и осознавать себя как отдельную личность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(в частности, понимать собственные мысли), хотя и не обязательно,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что их мыслительный процесс будет подобен человеческому.</a:t>
            </a:r>
          </a:p>
          <a:p>
            <a:pPr marL="0" marR="0" lvl="1" indent="0" algn="just"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Теория</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слабого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искусственного интеллекта отвергает такую возможность</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a:t>
            </a:r>
          </a:p>
          <a:p>
            <a:pPr marL="0" marR="0" lvl="1" indent="0" algn="just"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Альтернативные концепции «искусственного интеллекта»:</a:t>
            </a:r>
          </a:p>
          <a:p>
            <a:pPr marL="2857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Слабый </a:t>
            </a: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(традиционный)</a:t>
            </a: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помощник в решении каких-либо задач (приложения, созданные для решения конкретных проблем, основанные на четких заложенных алгоритмах).</a:t>
            </a:r>
          </a:p>
          <a:p>
            <a:pPr marL="2857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Сильный</a:t>
            </a:r>
            <a:r>
              <a:rPr kumimoji="0" lang="ru-RU" altLang="ru-RU" sz="16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(инновационный)</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машина, которая способна мыслить самостоятельно и осознавать собственное существование.</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8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Заголовок 1">
            <a:extLst>
              <a:ext uri="{FF2B5EF4-FFF2-40B4-BE49-F238E27FC236}">
                <a16:creationId xmlns:a16="http://schemas.microsoft.com/office/drawing/2014/main" id="{2932A13E-B1D0-69AB-05CB-B46D57E021F3}"/>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2.13. </a:t>
            </a:r>
            <a:r>
              <a:rPr lang="ru-RU" sz="1200" kern="0" dirty="0">
                <a:solidFill>
                  <a:srgbClr val="0000FF"/>
                </a:solidFill>
                <a:latin typeface="Arial" panose="020B0604020202020204" pitchFamily="34" charset="0"/>
                <a:cs typeface="Arial" panose="020B0604020202020204" pitchFamily="34" charset="0"/>
              </a:rPr>
              <a:t>«Слабый» </a:t>
            </a:r>
            <a:r>
              <a:rPr lang="ru-RU" sz="1200" kern="0" dirty="0">
                <a:solidFill>
                  <a:srgbClr val="632523"/>
                </a:solidFill>
                <a:latin typeface="Arial" panose="020B0604020202020204" pitchFamily="34" charset="0"/>
                <a:cs typeface="Arial" panose="020B0604020202020204" pitchFamily="34" charset="0"/>
              </a:rPr>
              <a:t>и </a:t>
            </a:r>
            <a:r>
              <a:rPr lang="ru-RU" sz="1200" kern="0" dirty="0">
                <a:solidFill>
                  <a:srgbClr val="FF0000"/>
                </a:solidFill>
                <a:latin typeface="Arial" panose="020B0604020202020204" pitchFamily="34" charset="0"/>
                <a:cs typeface="Arial" panose="020B0604020202020204" pitchFamily="34" charset="0"/>
              </a:rPr>
              <a:t>«сильный» </a:t>
            </a:r>
            <a:r>
              <a:rPr lang="ru-RU" sz="1200" kern="0" dirty="0">
                <a:solidFill>
                  <a:srgbClr val="632523"/>
                </a:solidFill>
                <a:latin typeface="Arial" panose="020B0604020202020204" pitchFamily="34" charset="0"/>
                <a:cs typeface="Arial" panose="020B0604020202020204" pitchFamily="34" charset="0"/>
              </a:rPr>
              <a:t>искусственный интеллект </a:t>
            </a:r>
          </a:p>
        </p:txBody>
      </p:sp>
      <p:sp>
        <p:nvSpPr>
          <p:cNvPr id="3" name="Содержимое 2">
            <a:extLst>
              <a:ext uri="{FF2B5EF4-FFF2-40B4-BE49-F238E27FC236}">
                <a16:creationId xmlns:a16="http://schemas.microsoft.com/office/drawing/2014/main" id="{1CAA33D6-E486-D0C9-3085-DE29F89D66A0}"/>
              </a:ext>
            </a:extLst>
          </p:cNvPr>
          <p:cNvSpPr txBox="1">
            <a:spLocks noChangeArrowheads="1"/>
          </p:cNvSpPr>
          <p:nvPr/>
        </p:nvSpPr>
        <p:spPr bwMode="auto">
          <a:xfrm>
            <a:off x="1212173" y="5310035"/>
            <a:ext cx="7052938" cy="1272758"/>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Прогнозные сценарии:</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зависимости от завышенных либо заниженных ожиданий</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на успехи научно-технического прогресса)</a:t>
            </a:r>
          </a:p>
          <a:p>
            <a:pPr marL="285750" marR="0" lvl="1"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Оптимистичный</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 сильный ИИ станет доступным уже «завтра» </a:t>
            </a:r>
          </a:p>
          <a:p>
            <a:pPr marL="285750" marR="0" lvl="1"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Пессимистичный</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 принципиально недостижим. </a:t>
            </a:r>
          </a:p>
        </p:txBody>
      </p:sp>
      <p:pic>
        <p:nvPicPr>
          <p:cNvPr id="4" name="Picture 9">
            <a:extLst>
              <a:ext uri="{FF2B5EF4-FFF2-40B4-BE49-F238E27FC236}">
                <a16:creationId xmlns:a16="http://schemas.microsoft.com/office/drawing/2014/main" id="{7660BBE1-EC38-DF1B-DE18-628903B37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586" y="1500141"/>
            <a:ext cx="3408189" cy="204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Содержимое 2">
            <a:extLst>
              <a:ext uri="{FF2B5EF4-FFF2-40B4-BE49-F238E27FC236}">
                <a16:creationId xmlns:a16="http://schemas.microsoft.com/office/drawing/2014/main" id="{0AA084D1-151F-A5B4-38E7-4594FEEFDD6D}"/>
              </a:ext>
            </a:extLst>
          </p:cNvPr>
          <p:cNvSpPr txBox="1">
            <a:spLocks/>
          </p:cNvSpPr>
          <p:nvPr/>
        </p:nvSpPr>
        <p:spPr bwMode="auto">
          <a:xfrm>
            <a:off x="1160014" y="851694"/>
            <a:ext cx="10647287" cy="51546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Развитие ИИ сопровождается ростом государственных и частных инвестиций </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в разработку прикладных технологических решений на основе ИИ. </a:t>
            </a:r>
          </a:p>
          <a:p>
            <a:pPr marL="180000" marR="0" lvl="1" indent="-1800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 с 2014 по 2017 год инвестиции в технологии ИИ выросли в 3 (три) раза – около 40 млрд. долл. США. </a:t>
            </a:r>
          </a:p>
          <a:p>
            <a:pPr marL="180000" marR="0" lvl="1" indent="-1800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 в 2018 г. мировой рынок технологических решений, разработанных на основе ИИ – 21,5 млрд. долл. США.</a:t>
            </a:r>
          </a:p>
          <a:p>
            <a:pPr marL="180000" marR="0" lvl="1" indent="-1800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 к 2024 г. достигнет почти 140 млрд. долларов США.</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endParaRPr>
          </a:p>
          <a:p>
            <a:pPr marL="0" lvl="1">
              <a:spcBef>
                <a:spcPct val="0"/>
              </a:spcBef>
              <a:buNone/>
              <a:defRPr/>
            </a:pPr>
            <a:r>
              <a:rPr lang="ru-RU" altLang="ru-RU" sz="1600" i="1" u="sng" dirty="0">
                <a:solidFill>
                  <a:srgbClr val="0000FF"/>
                </a:solidFill>
                <a:latin typeface="Arial" panose="020B0604020202020204" pitchFamily="34" charset="0"/>
                <a:cs typeface="Arial" panose="020B0604020202020204" pitchFamily="34" charset="0"/>
              </a:rPr>
              <a:t>Прогноз:</a:t>
            </a:r>
          </a:p>
          <a:p>
            <a:pPr marL="0" lvl="1">
              <a:spcBef>
                <a:spcPct val="0"/>
              </a:spcBef>
              <a:buNone/>
              <a:defRPr/>
            </a:pPr>
            <a:r>
              <a:rPr lang="ru-RU" altLang="ru-RU" sz="1600" dirty="0">
                <a:solidFill>
                  <a:srgbClr val="526681"/>
                </a:solidFill>
                <a:latin typeface="Arial" panose="020B0604020202020204" pitchFamily="34" charset="0"/>
                <a:cs typeface="Arial" panose="020B0604020202020204" pitchFamily="34" charset="0"/>
              </a:rPr>
              <a:t>Благодаря внедрению ИИ рост мировой экономики в 2024 г. </a:t>
            </a:r>
          </a:p>
          <a:p>
            <a:pPr marL="0" lvl="1">
              <a:spcBef>
                <a:spcPct val="0"/>
              </a:spcBef>
              <a:buNone/>
              <a:defRPr/>
            </a:pPr>
            <a:r>
              <a:rPr lang="ru-RU" altLang="ru-RU" sz="1600" dirty="0">
                <a:solidFill>
                  <a:srgbClr val="526681"/>
                </a:solidFill>
                <a:latin typeface="Arial" panose="020B0604020202020204" pitchFamily="34" charset="0"/>
                <a:cs typeface="Arial" panose="020B0604020202020204" pitchFamily="34" charset="0"/>
              </a:rPr>
              <a:t>составит </a:t>
            </a:r>
            <a:r>
              <a:rPr lang="ru-RU" altLang="ru-RU" sz="1600" b="1" dirty="0">
                <a:solidFill>
                  <a:srgbClr val="526681"/>
                </a:solidFill>
                <a:latin typeface="Arial" panose="020B0604020202020204" pitchFamily="34" charset="0"/>
                <a:cs typeface="Arial" panose="020B0604020202020204" pitchFamily="34" charset="0"/>
              </a:rPr>
              <a:t>не менее 1 трлн. долларов США.</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Происходит ускоренное внедрение технологических решений, </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разработанных на основе ИИ, </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в различные: а) отрасли экономики</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	       б) сферы общественных отношений. </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endParaRPr>
          </a:p>
        </p:txBody>
      </p:sp>
      <p:pic>
        <p:nvPicPr>
          <p:cNvPr id="21510" name="Рисунок 1">
            <a:extLst>
              <a:ext uri="{FF2B5EF4-FFF2-40B4-BE49-F238E27FC236}">
                <a16:creationId xmlns:a16="http://schemas.microsoft.com/office/drawing/2014/main" id="{1FDE1BEF-9C33-2818-0832-62997D8FE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378" y="4722920"/>
            <a:ext cx="2887718" cy="170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544EEC3C-B01A-3231-A300-907FABF22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573" y="2158476"/>
            <a:ext cx="4349911" cy="215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a:extLst>
              <a:ext uri="{FF2B5EF4-FFF2-40B4-BE49-F238E27FC236}">
                <a16:creationId xmlns:a16="http://schemas.microsoft.com/office/drawing/2014/main" id="{01F15E96-9F30-0392-4443-D21958CEB6BB}"/>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2.14. Инвестиции в искусственный интеллект </a:t>
            </a:r>
          </a:p>
        </p:txBody>
      </p:sp>
      <p:pic>
        <p:nvPicPr>
          <p:cNvPr id="4" name="Рисунок 2">
            <a:extLst>
              <a:ext uri="{FF2B5EF4-FFF2-40B4-BE49-F238E27FC236}">
                <a16:creationId xmlns:a16="http://schemas.microsoft.com/office/drawing/2014/main" id="{89D9C452-4960-1FA9-1029-F74ED6905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647" y="4367814"/>
            <a:ext cx="7149441" cy="240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1.4. Триединая концепция </a:t>
            </a:r>
            <a:r>
              <a:rPr kumimoji="0" lang="ru-RU" sz="1200" b="1"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устойчивого эколого-социально-экономического </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развития</a:t>
            </a:r>
          </a:p>
        </p:txBody>
      </p:sp>
      <p:pic>
        <p:nvPicPr>
          <p:cNvPr id="6" name="Рисунок 5">
            <a:extLst>
              <a:ext uri="{FF2B5EF4-FFF2-40B4-BE49-F238E27FC236}">
                <a16:creationId xmlns:a16="http://schemas.microsoft.com/office/drawing/2014/main" id="{F1D0F49E-54FA-D2EA-2826-C85F069107D3}"/>
              </a:ext>
            </a:extLst>
          </p:cNvPr>
          <p:cNvPicPr>
            <a:picLocks noChangeAspect="1"/>
          </p:cNvPicPr>
          <p:nvPr/>
        </p:nvPicPr>
        <p:blipFill>
          <a:blip r:embed="rId2"/>
          <a:stretch>
            <a:fillRect/>
          </a:stretch>
        </p:blipFill>
        <p:spPr>
          <a:xfrm>
            <a:off x="5424257" y="895039"/>
            <a:ext cx="6767744" cy="4630562"/>
          </a:xfrm>
          <a:prstGeom prst="rect">
            <a:avLst/>
          </a:prstGeom>
        </p:spPr>
      </p:pic>
      <p:sp>
        <p:nvSpPr>
          <p:cNvPr id="8" name="TextBox 7">
            <a:extLst>
              <a:ext uri="{FF2B5EF4-FFF2-40B4-BE49-F238E27FC236}">
                <a16:creationId xmlns:a16="http://schemas.microsoft.com/office/drawing/2014/main" id="{B7769D8A-8083-83CC-397F-5D84832778B3}"/>
              </a:ext>
            </a:extLst>
          </p:cNvPr>
          <p:cNvSpPr txBox="1"/>
          <p:nvPr/>
        </p:nvSpPr>
        <p:spPr>
          <a:xfrm>
            <a:off x="1194846" y="1113261"/>
            <a:ext cx="5452842" cy="5478423"/>
          </a:xfrm>
          <a:prstGeom prst="rect">
            <a:avLst/>
          </a:prstGeom>
          <a:noFill/>
        </p:spPr>
        <p:txBody>
          <a:bodyPr wrap="square">
            <a:spAutoFit/>
          </a:bodyPr>
          <a:lstStyle/>
          <a:p>
            <a:pPr algn="just"/>
            <a:r>
              <a:rPr lang="ru-RU" sz="16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Национальные проекты России:</a:t>
            </a:r>
            <a:endPar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1200"/>
              </a:spcBef>
            </a:pPr>
            <a:r>
              <a:rPr lang="ru-RU"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ЧЕЛОВЕЧЕСКИЙ КАПИТАЛ</a:t>
            </a:r>
            <a:endParaRPr lang="ru-RU" sz="1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Здравоохранение</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Образование</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Демография</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Культура</a:t>
            </a:r>
          </a:p>
          <a:p>
            <a:pPr algn="just">
              <a:spcBef>
                <a:spcPts val="1200"/>
              </a:spcBef>
            </a:pPr>
            <a:r>
              <a:rPr lang="ru-RU" sz="16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КОМФОРТНАЯ СРЕДА ДЛЯ ЖИЗНИ</a:t>
            </a:r>
            <a:endParaRPr lang="ru-RU" sz="16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Безопасные и качественные автомобильные дороги</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Жильё и городская среда</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Экология</a:t>
            </a:r>
          </a:p>
          <a:p>
            <a:pPr algn="just">
              <a:spcBef>
                <a:spcPts val="1200"/>
              </a:spcBef>
            </a:pPr>
            <a:r>
              <a:rPr lang="ru-RU"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ЭКОНОМИЧЕСКИЙ РОСТ</a:t>
            </a:r>
            <a:endParaRPr lang="ru-RU" sz="16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Туризм и индустрия гостеприимства</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Наука</a:t>
            </a:r>
          </a:p>
          <a:p>
            <a:pPr marL="180000" lvl="0" indent="-180000">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Малое и среднее предпринимательство и поддержка индивидуальной предпринимательской инициативы</a:t>
            </a:r>
          </a:p>
          <a:p>
            <a:pPr marL="180000" lvl="0" indent="-180000">
              <a:buFont typeface="+mj-lt"/>
              <a:buAutoNum type="arabicPeriod"/>
            </a:pPr>
            <a:r>
              <a:rPr lang="ru-RU" sz="1600" b="1" dirty="0">
                <a:solidFill>
                  <a:schemeClr val="accent1">
                    <a:lumMod val="50000"/>
                  </a:schemeClr>
                </a:solidFill>
                <a:effectLst/>
                <a:highlight>
                  <a:srgbClr val="00FFFF"/>
                </a:highlight>
                <a:latin typeface="Arial" panose="020B0604020202020204" pitchFamily="34" charset="0"/>
                <a:ea typeface="Calibri" panose="020F0502020204030204" pitchFamily="34" charset="0"/>
                <a:cs typeface="Arial" panose="020B0604020202020204" pitchFamily="34" charset="0"/>
              </a:rPr>
              <a:t>Цифровая экономика</a:t>
            </a:r>
          </a:p>
          <a:p>
            <a:pPr marL="180000" lvl="0" indent="-180000">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Производительность труда и поддержка занятости</a:t>
            </a:r>
          </a:p>
          <a:p>
            <a:pPr marL="180000" lvl="0" indent="-180000">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Международная кооперация и экспорт</a:t>
            </a:r>
          </a:p>
          <a:p>
            <a:pPr marL="180000" lvl="0" indent="-180000">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Комплексный план модернизации и расширения магистральной инфраструктуры</a:t>
            </a:r>
          </a:p>
        </p:txBody>
      </p:sp>
    </p:spTree>
    <p:extLst>
      <p:ext uri="{BB962C8B-B14F-4D97-AF65-F5344CB8AC3E}">
        <p14:creationId xmlns:p14="http://schemas.microsoft.com/office/powerpoint/2010/main" val="664269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EE2D9-E097-8EED-10F5-1747668E26F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2.15. Технология искусственного интеллекта </a:t>
            </a:r>
            <a:r>
              <a:rPr lang="en-US" sz="1200" kern="0" dirty="0">
                <a:solidFill>
                  <a:srgbClr val="632523"/>
                </a:solidFill>
                <a:latin typeface="Arial" panose="020B0604020202020204" pitchFamily="34" charset="0"/>
                <a:cs typeface="Arial" panose="020B0604020202020204" pitchFamily="34" charset="0"/>
              </a:rPr>
              <a:t>&amp;</a:t>
            </a:r>
            <a:r>
              <a:rPr lang="ru-RU" sz="1200" kern="0" dirty="0">
                <a:solidFill>
                  <a:srgbClr val="632523"/>
                </a:solidFill>
                <a:latin typeface="Arial" panose="020B0604020202020204" pitchFamily="34" charset="0"/>
                <a:cs typeface="Arial" panose="020B0604020202020204" pitchFamily="34" charset="0"/>
              </a:rPr>
              <a:t> и технология </a:t>
            </a:r>
            <a:r>
              <a:rPr lang="en-US" sz="1200" kern="0" dirty="0">
                <a:solidFill>
                  <a:srgbClr val="632523"/>
                </a:solidFill>
                <a:latin typeface="Arial" panose="020B0604020202020204" pitchFamily="34" charset="0"/>
                <a:cs typeface="Arial" panose="020B0604020202020204" pitchFamily="34" charset="0"/>
              </a:rPr>
              <a:t>SMART</a:t>
            </a:r>
            <a:r>
              <a:rPr lang="ru-RU" sz="1200" kern="0" dirty="0">
                <a:solidFill>
                  <a:srgbClr val="632523"/>
                </a:solidFill>
                <a:latin typeface="Arial" panose="020B0604020202020204" pitchFamily="34" charset="0"/>
                <a:cs typeface="Arial" panose="020B0604020202020204" pitchFamily="34" charset="0"/>
              </a:rPr>
              <a:t>   </a:t>
            </a:r>
          </a:p>
        </p:txBody>
      </p:sp>
      <p:pic>
        <p:nvPicPr>
          <p:cNvPr id="3" name="Picture 4">
            <a:extLst>
              <a:ext uri="{FF2B5EF4-FFF2-40B4-BE49-F238E27FC236}">
                <a16:creationId xmlns:a16="http://schemas.microsoft.com/office/drawing/2014/main" id="{05AC0989-327E-4028-7A7B-667A66F56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5" y="3691730"/>
            <a:ext cx="6534150" cy="2994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8FC8A17-E7C3-F6C6-BFD8-364E461FD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822" y="677862"/>
            <a:ext cx="4454766" cy="316627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6673AD69-9CCA-C5DE-04D7-E409C59F395C}"/>
              </a:ext>
            </a:extLst>
          </p:cNvPr>
          <p:cNvPicPr>
            <a:picLocks noChangeAspect="1"/>
          </p:cNvPicPr>
          <p:nvPr/>
        </p:nvPicPr>
        <p:blipFill>
          <a:blip r:embed="rId4"/>
          <a:stretch>
            <a:fillRect/>
          </a:stretch>
        </p:blipFill>
        <p:spPr>
          <a:xfrm>
            <a:off x="1128985" y="862409"/>
            <a:ext cx="4776905" cy="2644774"/>
          </a:xfrm>
          <a:prstGeom prst="rect">
            <a:avLst/>
          </a:prstGeom>
        </p:spPr>
      </p:pic>
    </p:spTree>
    <p:extLst>
      <p:ext uri="{BB962C8B-B14F-4D97-AF65-F5344CB8AC3E}">
        <p14:creationId xmlns:p14="http://schemas.microsoft.com/office/powerpoint/2010/main" val="113103744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Содержимое 2">
            <a:extLst>
              <a:ext uri="{FF2B5EF4-FFF2-40B4-BE49-F238E27FC236}">
                <a16:creationId xmlns:a16="http://schemas.microsoft.com/office/drawing/2014/main" id="{DCC86F4C-7C37-8EAB-FC40-DAF2CB2B7CF8}"/>
              </a:ext>
            </a:extLst>
          </p:cNvPr>
          <p:cNvSpPr txBox="1">
            <a:spLocks noChangeArrowheads="1"/>
          </p:cNvSpPr>
          <p:nvPr/>
        </p:nvSpPr>
        <p:spPr bwMode="auto">
          <a:xfrm>
            <a:off x="1277136" y="632618"/>
            <a:ext cx="10654452" cy="622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028700"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fontAlgn="base">
              <a:spcBef>
                <a:spcPct val="0"/>
              </a:spcBef>
              <a:spcAft>
                <a:spcPct val="0"/>
              </a:spcAft>
              <a:buNone/>
            </a:pPr>
            <a:r>
              <a:rPr lang="ru-RU" altLang="ru-RU" sz="1600" dirty="0">
                <a:solidFill>
                  <a:srgbClr val="1F497D"/>
                </a:solidFill>
                <a:latin typeface="Arial" panose="020B0604020202020204" pitchFamily="34" charset="0"/>
                <a:cs typeface="Arial" panose="020B0604020202020204" pitchFamily="34" charset="0"/>
              </a:rPr>
              <a:t>ИИ достаточно быстро меняет нашу жизнь. </a:t>
            </a:r>
          </a:p>
          <a:p>
            <a:pPr marL="0" lvl="1" algn="just" fontAlgn="base">
              <a:spcBef>
                <a:spcPct val="0"/>
              </a:spcBef>
              <a:spcAft>
                <a:spcPct val="0"/>
              </a:spcAft>
              <a:buNone/>
            </a:pPr>
            <a:r>
              <a:rPr lang="ru-RU" altLang="ru-RU" sz="1600" dirty="0">
                <a:solidFill>
                  <a:srgbClr val="FF0000"/>
                </a:solidFill>
                <a:highlight>
                  <a:srgbClr val="FFFF00"/>
                </a:highlight>
                <a:latin typeface="Arial" panose="020B0604020202020204" pitchFamily="34" charset="0"/>
                <a:cs typeface="Arial" panose="020B0604020202020204" pitchFamily="34" charset="0"/>
              </a:rPr>
              <a:t>К 2025 г. роботы займут примерно 1/3 рабочих мест в традиционных профессиях.</a:t>
            </a:r>
          </a:p>
          <a:p>
            <a:pPr marL="0" marR="0" lvl="1" indent="0" algn="just"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Направления</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использования ИИ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в бизнес-процессах компаний:</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Прогноз объема продаж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Ценообразование.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Прогнозирование и определение профиля клиента.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Автоматизация обслуживания.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Автоматизация процессов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Обнаружение мошенничества.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Создание контента.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Медиапланирование</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Разговорная коммерция.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Отзывы клиентов.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Рекомендации (механизмы персональных рекомендаций).</a:t>
            </a:r>
          </a:p>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Применение ИИ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в структуре бизнеса компаний</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Входящая логистика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оптимизация процессов в местах хранения </a:t>
            </a:r>
          </a:p>
          <a:p>
            <a:pPr marL="180000" marR="0" lvl="1" algn="l" defTabSz="914400" rtl="0" eaLnBrk="1" fontAlgn="base" latinLnBrk="0" hangingPunct="1">
              <a:lnSpc>
                <a:spcPct val="100000"/>
              </a:lnSpc>
              <a:spcBef>
                <a:spcPct val="0"/>
              </a:spcBef>
              <a:spcAft>
                <a:spcPct val="0"/>
              </a:spcAft>
              <a:buClrTx/>
              <a:buSzTx/>
              <a:buNone/>
              <a:tabLst/>
              <a:defRPr/>
            </a:pPr>
            <a:r>
              <a:rPr lang="ru-RU" altLang="ru-RU" sz="1600" dirty="0">
                <a:solidFill>
                  <a:srgbClr val="1F497D"/>
                </a:solidFill>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с помощью интеллектуального программного обеспечения</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Производство</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 Структурированные процессы могут быть оцифрованы и автоматизированы. </a:t>
            </a:r>
          </a:p>
          <a:p>
            <a:pPr marL="180000" marR="0" lvl="1" algn="l" defTabSz="914400" rtl="0" eaLnBrk="1" fontAlgn="base" latinLnBrk="0" hangingPunct="1">
              <a:lnSpc>
                <a:spcPct val="100000"/>
              </a:lnSpc>
              <a:spcBef>
                <a:spcPct val="0"/>
              </a:spcBef>
              <a:spcAft>
                <a:spcPct val="0"/>
              </a:spcAft>
              <a:buClrTx/>
              <a:buSzTx/>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Результатом становится увеличение производительности, </a:t>
            </a:r>
          </a:p>
          <a:p>
            <a:pPr marL="180000" marR="0" lvl="1" algn="l" defTabSz="914400" rtl="0" eaLnBrk="1" fontAlgn="base" latinLnBrk="0" hangingPunct="1">
              <a:lnSpc>
                <a:spcPct val="100000"/>
              </a:lnSpc>
              <a:spcBef>
                <a:spcPct val="0"/>
              </a:spcBef>
              <a:spcAft>
                <a:spcPct val="0"/>
              </a:spcAft>
              <a:buClrTx/>
              <a:buSzTx/>
              <a:buNone/>
              <a:tabLst/>
              <a:defRPr/>
            </a:pPr>
            <a:r>
              <a:rPr lang="ru-RU" altLang="ru-RU" sz="1600" dirty="0">
                <a:solidFill>
                  <a:srgbClr val="1F497D"/>
                </a:solidFill>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улучшение параметров управления и неизменно высокое качество</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Контроллинг</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 эффективно отслеживать и контролировать с помощью алгоритмов</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Продажи / CRM и маркетинг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Реализация индивидуально подобранных комбинаций товаров, услуг и цен</a:t>
            </a:r>
          </a:p>
          <a:p>
            <a:pPr marL="180000" marR="0" lvl="1" algn="l" defTabSz="914400" rtl="0" eaLnBrk="1" fontAlgn="base" latinLnBrk="0" hangingPunct="1">
              <a:lnSpc>
                <a:spcPct val="100000"/>
              </a:lnSpc>
              <a:spcBef>
                <a:spcPct val="0"/>
              </a:spcBef>
              <a:spcAft>
                <a:spcPct val="0"/>
              </a:spcAft>
              <a:buClrTx/>
              <a:buSzTx/>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для каждого клиента. Алгоритмизация персонализированной рекламы</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Управление</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 Создание и анализ отчетов, прогнозирование.</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a:t>
            </a:r>
          </a:p>
        </p:txBody>
      </p:sp>
      <p:pic>
        <p:nvPicPr>
          <p:cNvPr id="33798" name="Picture 7">
            <a:extLst>
              <a:ext uri="{FF2B5EF4-FFF2-40B4-BE49-F238E27FC236}">
                <a16:creationId xmlns:a16="http://schemas.microsoft.com/office/drawing/2014/main" id="{4D4BF919-6EB4-1E2D-69DE-854937969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232" y="1464816"/>
            <a:ext cx="3973562" cy="264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09524E95-2F1F-24E6-43E4-6582E3E44B78}"/>
              </a:ext>
            </a:extLst>
          </p:cNvPr>
          <p:cNvSpPr txBox="1">
            <a:spLocks/>
          </p:cNvSpPr>
          <p:nvPr/>
        </p:nvSpPr>
        <p:spPr bwMode="auto">
          <a:xfrm>
            <a:off x="5042517" y="0"/>
            <a:ext cx="7149483"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2.16. Направления использования ИИ в бизнес-процессах и в структуре бизнеса компаний</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7" y="569179"/>
            <a:ext cx="10915623" cy="830997"/>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Общество 5.0 </a:t>
            </a:r>
            <a:r>
              <a:rPr lang="ru-RU" sz="1600" dirty="0">
                <a:solidFill>
                  <a:srgbClr val="0000FF"/>
                </a:solidFill>
                <a:latin typeface="Arial" panose="020B0604020202020204" pitchFamily="34" charset="0"/>
                <a:cs typeface="Arial" panose="020B0604020202020204" pitchFamily="34" charset="0"/>
              </a:rPr>
              <a:t>(Society 5.0 или Super Smart Society)</a:t>
            </a:r>
          </a:p>
          <a:p>
            <a:r>
              <a:rPr lang="ru-RU" sz="1600" dirty="0">
                <a:latin typeface="Arial" panose="020B0604020202020204" pitchFamily="34" charset="0"/>
                <a:cs typeface="Arial" panose="020B0604020202020204" pitchFamily="34" charset="0"/>
              </a:rPr>
              <a:t>	– социально-экономическая и культурная стратегия развития общества, </a:t>
            </a:r>
          </a:p>
          <a:p>
            <a:r>
              <a:rPr lang="ru-RU" sz="1600" dirty="0">
                <a:latin typeface="Arial" panose="020B0604020202020204" pitchFamily="34" charset="0"/>
                <a:cs typeface="Arial" panose="020B0604020202020204" pitchFamily="34" charset="0"/>
              </a:rPr>
              <a:t>	основанная на использовании цифровых технологий во всех сферах жизни.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019675" y="0"/>
            <a:ext cx="7172325"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2.6. От «умного» физического и технологического процесса к «умной» технологической системе </a:t>
            </a:r>
          </a:p>
        </p:txBody>
      </p:sp>
      <p:pic>
        <p:nvPicPr>
          <p:cNvPr id="10242" name="Picture 2">
            <a:extLst>
              <a:ext uri="{FF2B5EF4-FFF2-40B4-BE49-F238E27FC236}">
                <a16:creationId xmlns:a16="http://schemas.microsoft.com/office/drawing/2014/main" id="{54618C4A-0AD4-9F6B-FFD3-41C30F102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747" y="1400176"/>
            <a:ext cx="10915623"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883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298149" y="720724"/>
            <a:ext cx="7756952" cy="550920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1. Big </a:t>
            </a:r>
            <a:r>
              <a:rPr lang="ru-RU" sz="1600" b="1" dirty="0" err="1">
                <a:solidFill>
                  <a:srgbClr val="FF0000"/>
                </a:solidFill>
                <a:latin typeface="Arial" panose="020B0604020202020204" pitchFamily="34" charset="0"/>
                <a:cs typeface="Arial" panose="020B0604020202020204" pitchFamily="34" charset="0"/>
              </a:rPr>
              <a:t>data</a:t>
            </a:r>
            <a:r>
              <a:rPr lang="ru-RU" sz="1600" b="1" dirty="0">
                <a:solidFill>
                  <a:srgbClr val="FF0000"/>
                </a:solidFill>
                <a:latin typeface="Arial" panose="020B0604020202020204" pitchFamily="34" charset="0"/>
                <a:cs typeface="Arial" panose="020B0604020202020204" pitchFamily="34" charset="0"/>
              </a:rPr>
              <a:t> (большие данные) </a:t>
            </a:r>
            <a:r>
              <a:rPr lang="ru-RU" sz="1600" dirty="0">
                <a:latin typeface="Arial" panose="020B0604020202020204" pitchFamily="34" charset="0"/>
                <a:cs typeface="Arial" panose="020B0604020202020204" pitchFamily="34" charset="0"/>
              </a:rPr>
              <a:t>– это большой объем информации, трудно анализируемая цифровая информация, поступающая к солидными порциями, накапливаемая со временем и хранящаяся для последующего использования.</a:t>
            </a:r>
          </a:p>
          <a:p>
            <a:endParaRPr lang="ru-RU" sz="800" dirty="0">
              <a:latin typeface="Arial" panose="020B0604020202020204" pitchFamily="34" charset="0"/>
              <a:cs typeface="Arial" panose="020B0604020202020204" pitchFamily="34" charset="0"/>
            </a:endParaRPr>
          </a:p>
          <a:p>
            <a:r>
              <a:rPr lang="ru-RU" sz="1600" b="1" dirty="0">
                <a:solidFill>
                  <a:srgbClr val="FF0000"/>
                </a:solidFill>
                <a:latin typeface="Arial" panose="020B0604020202020204" pitchFamily="34" charset="0"/>
                <a:cs typeface="Arial" panose="020B0604020202020204" pitchFamily="34" charset="0"/>
              </a:rPr>
              <a:t>2. Big </a:t>
            </a:r>
            <a:r>
              <a:rPr lang="ru-RU" sz="1600" b="1" dirty="0" err="1">
                <a:solidFill>
                  <a:srgbClr val="FF0000"/>
                </a:solidFill>
                <a:latin typeface="Arial" panose="020B0604020202020204" pitchFamily="34" charset="0"/>
                <a:cs typeface="Arial" panose="020B0604020202020204" pitchFamily="34" charset="0"/>
              </a:rPr>
              <a:t>data</a:t>
            </a:r>
            <a:r>
              <a:rPr lang="ru-RU" sz="1600" b="1" dirty="0">
                <a:solidFill>
                  <a:srgbClr val="FF0000"/>
                </a:solidFill>
                <a:latin typeface="Arial" panose="020B0604020202020204" pitchFamily="34" charset="0"/>
                <a:cs typeface="Arial" panose="020B0604020202020204" pitchFamily="34" charset="0"/>
              </a:rPr>
              <a:t> (большие данные) </a:t>
            </a:r>
            <a:r>
              <a:rPr lang="ru-RU" sz="1600" b="1" dirty="0">
                <a:latin typeface="Arial" panose="020B0604020202020204" pitchFamily="34" charset="0"/>
                <a:cs typeface="Arial" panose="020B0604020202020204" pitchFamily="34" charset="0"/>
              </a:rPr>
              <a:t>обладают ключевыми характеристиками:</a:t>
            </a:r>
          </a:p>
          <a:p>
            <a:pPr marL="800100" lvl="1" indent="-342900">
              <a:buFont typeface="+mj-lt"/>
              <a:buAutoNum type="arabicPeriod"/>
            </a:pPr>
            <a:r>
              <a:rPr lang="ru-RU" sz="1600" dirty="0">
                <a:latin typeface="Arial" panose="020B0604020202020204" pitchFamily="34" charset="0"/>
                <a:cs typeface="Arial" panose="020B0604020202020204" pitchFamily="34" charset="0"/>
              </a:rPr>
              <a:t>Объем данных</a:t>
            </a:r>
          </a:p>
          <a:p>
            <a:pPr marL="800100" lvl="1" indent="-342900">
              <a:buFont typeface="+mj-lt"/>
              <a:buAutoNum type="arabicPeriod"/>
            </a:pPr>
            <a:r>
              <a:rPr lang="ru-RU" sz="1600" dirty="0">
                <a:latin typeface="Arial" panose="020B0604020202020204" pitchFamily="34" charset="0"/>
                <a:cs typeface="Arial" panose="020B0604020202020204" pitchFamily="34" charset="0"/>
              </a:rPr>
              <a:t>Скорость накопления и обработки массивов данных. </a:t>
            </a:r>
          </a:p>
          <a:p>
            <a:pPr marL="800100" lvl="1" indent="-342900">
              <a:buFont typeface="+mj-lt"/>
              <a:buAutoNum type="arabicPeriod"/>
            </a:pPr>
            <a:r>
              <a:rPr lang="ru-RU" sz="1600" dirty="0">
                <a:latin typeface="Arial" panose="020B0604020202020204" pitchFamily="34" charset="0"/>
                <a:cs typeface="Arial" panose="020B0604020202020204" pitchFamily="34" charset="0"/>
              </a:rPr>
              <a:t>Разнообразие типов данных </a:t>
            </a:r>
          </a:p>
          <a:p>
            <a:pPr marL="800100" lvl="1" indent="-342900">
              <a:buFont typeface="+mj-lt"/>
              <a:buAutoNum type="arabicPeriod"/>
            </a:pPr>
            <a:r>
              <a:rPr lang="ru-RU" sz="1600" dirty="0">
                <a:latin typeface="Arial" panose="020B0604020202020204" pitchFamily="34" charset="0"/>
                <a:cs typeface="Arial" panose="020B0604020202020204" pitchFamily="34" charset="0"/>
              </a:rPr>
              <a:t>Достоверность</a:t>
            </a:r>
          </a:p>
          <a:p>
            <a:pPr marL="800100" lvl="1" indent="-342900">
              <a:buFont typeface="+mj-lt"/>
              <a:buAutoNum type="arabicPeriod"/>
            </a:pPr>
            <a:r>
              <a:rPr lang="ru-RU" sz="1600" dirty="0">
                <a:latin typeface="Arial" panose="020B0604020202020204" pitchFamily="34" charset="0"/>
                <a:cs typeface="Arial" panose="020B0604020202020204" pitchFamily="34" charset="0"/>
              </a:rPr>
              <a:t>Изменчивость </a:t>
            </a:r>
          </a:p>
          <a:p>
            <a:pPr marL="800100" lvl="1" indent="-342900">
              <a:buFont typeface="+mj-lt"/>
              <a:buAutoNum type="arabicPeriod"/>
            </a:pPr>
            <a:r>
              <a:rPr lang="ru-RU" sz="1600" dirty="0">
                <a:latin typeface="Arial" panose="020B0604020202020204" pitchFamily="34" charset="0"/>
                <a:cs typeface="Arial" panose="020B0604020202020204" pitchFamily="34" charset="0"/>
              </a:rPr>
              <a:t>Ценность (значимость)</a:t>
            </a:r>
          </a:p>
          <a:p>
            <a:endParaRPr lang="ru-RU" sz="800" dirty="0">
              <a:latin typeface="Arial" panose="020B0604020202020204" pitchFamily="34" charset="0"/>
              <a:cs typeface="Arial" panose="020B0604020202020204" pitchFamily="34" charset="0"/>
            </a:endParaRPr>
          </a:p>
          <a:p>
            <a:r>
              <a:rPr lang="ru-RU" sz="1600" b="1" dirty="0">
                <a:solidFill>
                  <a:srgbClr val="FF0000"/>
                </a:solidFill>
                <a:latin typeface="Arial" panose="020B0604020202020204" pitchFamily="34" charset="0"/>
                <a:cs typeface="Arial" panose="020B0604020202020204" pitchFamily="34" charset="0"/>
              </a:rPr>
              <a:t>3. Big </a:t>
            </a:r>
            <a:r>
              <a:rPr lang="ru-RU" sz="1600" b="1" dirty="0" err="1">
                <a:solidFill>
                  <a:srgbClr val="FF0000"/>
                </a:solidFill>
                <a:latin typeface="Arial" panose="020B0604020202020204" pitchFamily="34" charset="0"/>
                <a:cs typeface="Arial" panose="020B0604020202020204" pitchFamily="34" charset="0"/>
              </a:rPr>
              <a:t>data</a:t>
            </a:r>
            <a:r>
              <a:rPr lang="ru-RU" sz="1600" b="1" dirty="0">
                <a:solidFill>
                  <a:srgbClr val="FF0000"/>
                </a:solidFill>
                <a:latin typeface="Arial" panose="020B0604020202020204" pitchFamily="34" charset="0"/>
                <a:cs typeface="Arial" panose="020B0604020202020204" pitchFamily="34" charset="0"/>
              </a:rPr>
              <a:t> (большие данные) </a:t>
            </a:r>
            <a:r>
              <a:rPr lang="ru-RU" sz="1600" b="1" dirty="0">
                <a:latin typeface="Arial" panose="020B0604020202020204" pitchFamily="34" charset="0"/>
                <a:cs typeface="Arial" panose="020B0604020202020204" pitchFamily="34" charset="0"/>
              </a:rPr>
              <a:t>анализируют методами и техниками:</a:t>
            </a:r>
          </a:p>
          <a:p>
            <a:pPr marL="800100" lvl="1" indent="-342900">
              <a:buFont typeface="+mj-lt"/>
              <a:buAutoNum type="arabicPeriod"/>
            </a:pPr>
            <a:r>
              <a:rPr lang="ru-RU" sz="1600" dirty="0">
                <a:latin typeface="Arial" panose="020B0604020202020204" pitchFamily="34" charset="0"/>
                <a:cs typeface="Arial" panose="020B0604020202020204" pitchFamily="34" charset="0"/>
              </a:rPr>
              <a:t> Краудсорсинг</a:t>
            </a:r>
          </a:p>
          <a:p>
            <a:pPr marL="800100" lvl="1" indent="-342900">
              <a:buFont typeface="+mj-lt"/>
              <a:buAutoNum type="arabicPeriod"/>
            </a:pPr>
            <a:r>
              <a:rPr lang="ru-RU" sz="1600" dirty="0">
                <a:latin typeface="Arial" panose="020B0604020202020204" pitchFamily="34" charset="0"/>
                <a:cs typeface="Arial" panose="020B0604020202020204" pitchFamily="34" charset="0"/>
              </a:rPr>
              <a:t> Смешение и интеграция данных.</a:t>
            </a:r>
          </a:p>
          <a:p>
            <a:pPr marL="800100" lvl="1" indent="-342900">
              <a:buFont typeface="+mj-lt"/>
              <a:buAutoNum type="arabicPeriod"/>
            </a:pPr>
            <a:r>
              <a:rPr lang="ru-RU" sz="1600" dirty="0">
                <a:latin typeface="Arial" panose="020B0604020202020204" pitchFamily="34" charset="0"/>
                <a:cs typeface="Arial" panose="020B0604020202020204" pitchFamily="34" charset="0"/>
              </a:rPr>
              <a:t> Машинное обучение.</a:t>
            </a:r>
          </a:p>
          <a:p>
            <a:pPr marL="800100" lvl="1" indent="-342900">
              <a:buFont typeface="+mj-lt"/>
              <a:buAutoNum type="arabicPeriod"/>
            </a:pPr>
            <a:r>
              <a:rPr lang="ru-RU" sz="1600" dirty="0">
                <a:latin typeface="Arial" panose="020B0604020202020204" pitchFamily="34" charset="0"/>
                <a:cs typeface="Arial" panose="020B0604020202020204" pitchFamily="34" charset="0"/>
              </a:rPr>
              <a:t> Искусственные нейронные сети.</a:t>
            </a:r>
          </a:p>
          <a:p>
            <a:pPr marL="800100" lvl="1" indent="-342900">
              <a:buFont typeface="+mj-lt"/>
              <a:buAutoNum type="arabicPeriod"/>
            </a:pPr>
            <a:r>
              <a:rPr lang="ru-RU" sz="1600" dirty="0">
                <a:latin typeface="Arial" panose="020B0604020202020204" pitchFamily="34" charset="0"/>
                <a:cs typeface="Arial" panose="020B0604020202020204" pitchFamily="34" charset="0"/>
              </a:rPr>
              <a:t> Прогнозная (предиктивная) аналитика.</a:t>
            </a:r>
          </a:p>
          <a:p>
            <a:pPr marL="800100" lvl="1" indent="-342900">
              <a:buFont typeface="+mj-lt"/>
              <a:buAutoNum type="arabicPeriod"/>
            </a:pPr>
            <a:r>
              <a:rPr lang="ru-RU" sz="1600" dirty="0">
                <a:latin typeface="Arial" panose="020B0604020202020204" pitchFamily="34" charset="0"/>
                <a:cs typeface="Arial" panose="020B0604020202020204" pitchFamily="34" charset="0"/>
              </a:rPr>
              <a:t> Имитационное моделирование.</a:t>
            </a:r>
          </a:p>
          <a:p>
            <a:pPr marL="800100" lvl="1" indent="-342900">
              <a:buFont typeface="+mj-lt"/>
              <a:buAutoNum type="arabicPeriod"/>
            </a:pPr>
            <a:r>
              <a:rPr lang="ru-RU" sz="1600" dirty="0">
                <a:latin typeface="Arial" panose="020B0604020202020204" pitchFamily="34" charset="0"/>
                <a:cs typeface="Arial" panose="020B0604020202020204" pitchFamily="34" charset="0"/>
              </a:rPr>
              <a:t> Пространственный анализ.</a:t>
            </a:r>
          </a:p>
          <a:p>
            <a:pPr marL="800100" lvl="1" indent="-342900">
              <a:buFont typeface="+mj-lt"/>
              <a:buAutoNum type="arabicPeriod"/>
            </a:pPr>
            <a:r>
              <a:rPr lang="ru-RU" sz="1600" dirty="0">
                <a:latin typeface="Arial" panose="020B0604020202020204" pitchFamily="34" charset="0"/>
                <a:cs typeface="Arial" panose="020B0604020202020204" pitchFamily="34" charset="0"/>
              </a:rPr>
              <a:t> Статистический анализ.</a:t>
            </a:r>
          </a:p>
          <a:p>
            <a:pPr marL="800100" lvl="1" indent="-342900">
              <a:buFont typeface="+mj-lt"/>
              <a:buAutoNum type="arabicPeriod"/>
            </a:pPr>
            <a:r>
              <a:rPr lang="ru-RU" sz="1600" dirty="0">
                <a:latin typeface="Arial" panose="020B0604020202020204" pitchFamily="34" charset="0"/>
                <a:cs typeface="Arial" panose="020B0604020202020204" pitchFamily="34" charset="0"/>
              </a:rPr>
              <a:t> Data Mining.</a:t>
            </a:r>
          </a:p>
          <a:p>
            <a:pPr marL="800100" lvl="1" indent="-342900">
              <a:buFont typeface="+mj-lt"/>
              <a:buAutoNum type="arabicPeriod"/>
            </a:pPr>
            <a:r>
              <a:rPr lang="ru-RU" sz="1600" dirty="0">
                <a:latin typeface="Arial" panose="020B0604020202020204" pitchFamily="34" charset="0"/>
                <a:cs typeface="Arial" panose="020B0604020202020204" pitchFamily="34" charset="0"/>
              </a:rPr>
              <a:t> Визуализация</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Выводы по учебному вопросу № 2.</a:t>
            </a:r>
          </a:p>
        </p:txBody>
      </p:sp>
      <p:pic>
        <p:nvPicPr>
          <p:cNvPr id="5" name="Рисунок 4">
            <a:extLst>
              <a:ext uri="{FF2B5EF4-FFF2-40B4-BE49-F238E27FC236}">
                <a16:creationId xmlns:a16="http://schemas.microsoft.com/office/drawing/2014/main" id="{FC00A87C-EBC6-8274-A2BB-715F2E6F87D3}"/>
              </a:ext>
            </a:extLst>
          </p:cNvPr>
          <p:cNvPicPr>
            <a:picLocks noChangeAspect="1"/>
          </p:cNvPicPr>
          <p:nvPr/>
        </p:nvPicPr>
        <p:blipFill>
          <a:blip r:embed="rId2"/>
          <a:stretch>
            <a:fillRect/>
          </a:stretch>
        </p:blipFill>
        <p:spPr>
          <a:xfrm>
            <a:off x="8013725" y="3994152"/>
            <a:ext cx="4040162" cy="2278634"/>
          </a:xfrm>
          <a:prstGeom prst="rect">
            <a:avLst/>
          </a:prstGeom>
        </p:spPr>
      </p:pic>
      <p:pic>
        <p:nvPicPr>
          <p:cNvPr id="7" name="Рисунок 6">
            <a:extLst>
              <a:ext uri="{FF2B5EF4-FFF2-40B4-BE49-F238E27FC236}">
                <a16:creationId xmlns:a16="http://schemas.microsoft.com/office/drawing/2014/main" id="{5F156B9C-B600-C64B-8F44-3ADD3220F309}"/>
              </a:ext>
            </a:extLst>
          </p:cNvPr>
          <p:cNvPicPr>
            <a:picLocks noChangeAspect="1"/>
          </p:cNvPicPr>
          <p:nvPr/>
        </p:nvPicPr>
        <p:blipFill>
          <a:blip r:embed="rId3"/>
          <a:stretch>
            <a:fillRect/>
          </a:stretch>
        </p:blipFill>
        <p:spPr>
          <a:xfrm>
            <a:off x="8924925" y="1490682"/>
            <a:ext cx="3128962" cy="2334752"/>
          </a:xfrm>
          <a:prstGeom prst="rect">
            <a:avLst/>
          </a:prstGeom>
        </p:spPr>
      </p:pic>
    </p:spTree>
    <p:extLst>
      <p:ext uri="{BB962C8B-B14F-4D97-AF65-F5344CB8AC3E}">
        <p14:creationId xmlns:p14="http://schemas.microsoft.com/office/powerpoint/2010/main" val="1700278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FBE333-AA5C-42AE-37DD-8AA0D8F724EB}"/>
              </a:ext>
            </a:extLst>
          </p:cNvPr>
          <p:cNvSpPr txBox="1"/>
          <p:nvPr/>
        </p:nvSpPr>
        <p:spPr>
          <a:xfrm>
            <a:off x="2868017" y="2228671"/>
            <a:ext cx="7572124" cy="1200329"/>
          </a:xfrm>
          <a:prstGeom prst="rect">
            <a:avLst/>
          </a:prstGeom>
          <a:noFill/>
        </p:spPr>
        <p:txBody>
          <a:bodyPr wrap="square">
            <a:spAutoFit/>
          </a:bodyPr>
          <a:lstStyle/>
          <a:p>
            <a:pPr algn="ctr"/>
            <a:r>
              <a:rPr lang="ru-RU" sz="3600" dirty="0">
                <a:solidFill>
                  <a:srgbClr val="FF0000"/>
                </a:solidFill>
                <a:latin typeface="Arial" panose="020B0604020202020204" pitchFamily="34" charset="0"/>
                <a:cs typeface="Arial" panose="020B0604020202020204" pitchFamily="34" charset="0"/>
              </a:rPr>
              <a:t>Программное обеспечение </a:t>
            </a:r>
          </a:p>
          <a:p>
            <a:pPr algn="ctr"/>
            <a:r>
              <a:rPr lang="ru-RU" sz="3600" dirty="0">
                <a:solidFill>
                  <a:srgbClr val="FF0000"/>
                </a:solidFill>
                <a:latin typeface="Arial" panose="020B0604020202020204" pitchFamily="34" charset="0"/>
                <a:cs typeface="Arial" panose="020B0604020202020204" pitchFamily="34" charset="0"/>
              </a:rPr>
              <a:t>анализа больших данных</a:t>
            </a:r>
          </a:p>
        </p:txBody>
      </p:sp>
      <p:sp>
        <p:nvSpPr>
          <p:cNvPr id="5" name="Заголовок 1">
            <a:extLst>
              <a:ext uri="{FF2B5EF4-FFF2-40B4-BE49-F238E27FC236}">
                <a16:creationId xmlns:a16="http://schemas.microsoft.com/office/drawing/2014/main" id="{40BCFB41-4AD2-9A45-F300-0E32AE8B2C1B}"/>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Большие данные и искусственный интеллект </a:t>
            </a:r>
            <a:b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b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 цифровых технологиях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Учебный вопрос № 3. </a:t>
            </a:r>
          </a:p>
        </p:txBody>
      </p:sp>
    </p:spTree>
    <p:extLst>
      <p:ext uri="{BB962C8B-B14F-4D97-AF65-F5344CB8AC3E}">
        <p14:creationId xmlns:p14="http://schemas.microsoft.com/office/powerpoint/2010/main" val="4082861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048094" y="885245"/>
            <a:ext cx="6284861" cy="5755422"/>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Платформы нужны, чтобы:</a:t>
            </a:r>
          </a:p>
          <a:p>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Ускорять работу специалистов.</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Публиковать модели и интегрировать их в бизнес-процессы.</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Делиться понятными, читаемыми результатами анализа с сотрудниками всех подразделений.</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Сохранять прошлые наработки, включая метаданные, код, </a:t>
            </a:r>
            <a:r>
              <a:rPr lang="ru-RU" sz="1600" dirty="0" err="1">
                <a:latin typeface="Arial" panose="020B0604020202020204" pitchFamily="34" charset="0"/>
                <a:cs typeface="Arial" panose="020B0604020202020204" pitchFamily="34" charset="0"/>
              </a:rPr>
              <a:t>датасеты</a:t>
            </a:r>
            <a:r>
              <a:rPr lang="ru-RU" sz="1600" dirty="0">
                <a:latin typeface="Arial" panose="020B0604020202020204" pitchFamily="34" charset="0"/>
                <a:cs typeface="Arial" panose="020B0604020202020204" pitchFamily="34" charset="0"/>
              </a:rPr>
              <a:t> и обсуждения, и использовать их в новых проектах.</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Создать общую базу знаний и собирать лучшие практики, на которых будут учиться новые сотрудники.</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Безопасно внедрять новые инструменты, не ломая текущие процессы и не вмешиваясь в работу коллег.</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Масштабировать вычислительные мощности.</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Контролировать доступы к каждому проекту, чтобы его видели только определенные сотрудники.</a:t>
            </a:r>
          </a:p>
        </p:txBody>
      </p:sp>
      <p:sp>
        <p:nvSpPr>
          <p:cNvPr id="2" name="Заголовок 1">
            <a:extLst>
              <a:ext uri="{FF2B5EF4-FFF2-40B4-BE49-F238E27FC236}">
                <a16:creationId xmlns:a16="http://schemas.microsoft.com/office/drawing/2014/main" id="{702832AC-EF66-C018-BEE4-B0AA784259CA}"/>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Программное обеспечение для аналитики и анализа </a:t>
            </a:r>
          </a:p>
        </p:txBody>
      </p:sp>
      <p:pic>
        <p:nvPicPr>
          <p:cNvPr id="1026" name="Picture 2">
            <a:extLst>
              <a:ext uri="{FF2B5EF4-FFF2-40B4-BE49-F238E27FC236}">
                <a16:creationId xmlns:a16="http://schemas.microsoft.com/office/drawing/2014/main" id="{FC640007-E84B-3638-C88A-04CEBA5E2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452" y="4108402"/>
            <a:ext cx="4857530" cy="2645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FF8C530-2B2C-58CC-1FBC-1C55A5732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157" y="691855"/>
            <a:ext cx="5018843" cy="341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725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85143" y="3327986"/>
            <a:ext cx="1091562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2"/>
              </a:rPr>
              <a:t>Системы аналитики и анализа (АА)</a:t>
            </a:r>
            <a:endParaRPr kumimoji="0" lang="ru-RU"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r>
              <a:rPr lang="ru-RU" sz="1600" b="1" dirty="0">
                <a:solidFill>
                  <a:schemeClr val="accent1">
                    <a:lumMod val="50000"/>
                  </a:schemeClr>
                </a:solidFill>
                <a:latin typeface="Arial" panose="020B0604020202020204" pitchFamily="34" charset="0"/>
                <a:cs typeface="Arial" panose="020B0604020202020204" pitchFamily="34" charset="0"/>
              </a:rPr>
              <a:t>Программное обеспечение для аналитики и анализа </a:t>
            </a:r>
          </a:p>
          <a:p>
            <a:r>
              <a:rPr lang="ru-RU" sz="1600" dirty="0">
                <a:solidFill>
                  <a:schemeClr val="accent1">
                    <a:lumMod val="50000"/>
                  </a:schemeClr>
                </a:solidFill>
                <a:latin typeface="Arial" panose="020B0604020202020204" pitchFamily="34" charset="0"/>
                <a:cs typeface="Arial" panose="020B0604020202020204" pitchFamily="34" charset="0"/>
              </a:rPr>
              <a:t>– это любые программные цифровые решения, </a:t>
            </a:r>
          </a:p>
          <a:p>
            <a:r>
              <a:rPr lang="ru-RU" sz="1600" dirty="0">
                <a:solidFill>
                  <a:schemeClr val="accent1">
                    <a:lumMod val="50000"/>
                  </a:schemeClr>
                </a:solidFill>
                <a:latin typeface="Arial" panose="020B0604020202020204" pitchFamily="34" charset="0"/>
                <a:cs typeface="Arial" panose="020B0604020202020204" pitchFamily="34" charset="0"/>
              </a:rPr>
              <a:t>позволяющие компаниям анализировать:</a:t>
            </a:r>
          </a:p>
          <a:p>
            <a:pPr marL="6372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собственный бизнес</a:t>
            </a:r>
          </a:p>
          <a:p>
            <a:pPr marL="6372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предметную область</a:t>
            </a:r>
          </a:p>
          <a:p>
            <a:pPr marL="6372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различные данные</a:t>
            </a:r>
          </a:p>
          <a:p>
            <a:pPr marL="6372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извлекать из данных полезную информацию.</a:t>
            </a:r>
          </a:p>
          <a:p>
            <a:endParaRPr lang="ru-RU" sz="800" dirty="0">
              <a:solidFill>
                <a:schemeClr val="accent1">
                  <a:lumMod val="50000"/>
                </a:schemeClr>
              </a:solidFill>
              <a:latin typeface="Arial" panose="020B0604020202020204" pitchFamily="34" charset="0"/>
              <a:cs typeface="Arial" panose="020B0604020202020204" pitchFamily="34" charset="0"/>
            </a:endParaRPr>
          </a:p>
          <a:p>
            <a:r>
              <a:rPr lang="ru-RU" sz="1600" b="1" dirty="0">
                <a:solidFill>
                  <a:schemeClr val="accent1">
                    <a:lumMod val="50000"/>
                  </a:schemeClr>
                </a:solidFill>
                <a:latin typeface="Arial" panose="020B0604020202020204" pitchFamily="34" charset="0"/>
                <a:cs typeface="Arial" panose="020B0604020202020204" pitchFamily="34" charset="0"/>
              </a:rPr>
              <a:t>Для включения в категорию Систем аналитики и анализа </a:t>
            </a:r>
          </a:p>
          <a:p>
            <a:r>
              <a:rPr lang="ru-RU" sz="1600" b="1" dirty="0">
                <a:solidFill>
                  <a:schemeClr val="accent1">
                    <a:lumMod val="50000"/>
                  </a:schemeClr>
                </a:solidFill>
                <a:latin typeface="Arial" panose="020B0604020202020204" pitchFamily="34" charset="0"/>
                <a:cs typeface="Arial" panose="020B0604020202020204" pitchFamily="34" charset="0"/>
              </a:rPr>
              <a:t>программное обеспечение должно удовлетворять следующим критериям:</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Собирать и формализовывать данные в какой-либо сфере бизнеса или предметной области</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Позволять строить формальные модели: математические, системные, визуальные (диаграммы и схемы)</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Предлагать пользователю возможности для анализа построенных моделей, выявления открытий и инсайтов.</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Программное обеспечение для аналитики и анализа </a:t>
            </a:r>
          </a:p>
        </p:txBody>
      </p:sp>
      <p:sp>
        <p:nvSpPr>
          <p:cNvPr id="7" name="TextBox 6">
            <a:extLst>
              <a:ext uri="{FF2B5EF4-FFF2-40B4-BE49-F238E27FC236}">
                <a16:creationId xmlns:a16="http://schemas.microsoft.com/office/drawing/2014/main" id="{E57D58CC-B682-1257-7A2F-A03FE721619F}"/>
              </a:ext>
            </a:extLst>
          </p:cNvPr>
          <p:cNvSpPr txBox="1"/>
          <p:nvPr/>
        </p:nvSpPr>
        <p:spPr>
          <a:xfrm>
            <a:off x="1185143" y="677862"/>
            <a:ext cx="4833919" cy="2554545"/>
          </a:xfrm>
          <a:prstGeom prst="rect">
            <a:avLst/>
          </a:prstGeom>
          <a:noFill/>
        </p:spPr>
        <p:txBody>
          <a:bodyPr wrap="square">
            <a:spAutoFit/>
          </a:bodyPr>
          <a:lstStyle/>
          <a:p>
            <a:r>
              <a:rPr lang="ru-RU" sz="1600" b="1" dirty="0" err="1">
                <a:solidFill>
                  <a:srgbClr val="FF0000"/>
                </a:solidFill>
                <a:latin typeface="Arial" panose="020B0604020202020204" pitchFamily="34" charset="0"/>
                <a:cs typeface="Arial" panose="020B0604020202020204" pitchFamily="34" charset="0"/>
              </a:rPr>
              <a:t>Soware</a:t>
            </a:r>
            <a:r>
              <a:rPr lang="ru-RU" sz="1600" dirty="0">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является основным источником сведений о прикладном программном обеспечении для предприятий. Используя наш обширный каталог категорий и программных продуктов, лица, принимающие решения в России и странах СНГ получают бесплатный инструмент для выбора и сравнения систем от разных разработчиков</a:t>
            </a:r>
          </a:p>
          <a:p>
            <a:r>
              <a:rPr lang="ru-RU" sz="1600" b="1" dirty="0">
                <a:solidFill>
                  <a:schemeClr val="accent1">
                    <a:lumMod val="50000"/>
                  </a:schemeClr>
                </a:solidFill>
                <a:latin typeface="Arial" panose="020B0604020202020204" pitchFamily="34" charset="0"/>
                <a:cs typeface="Arial" panose="020B0604020202020204" pitchFamily="34" charset="0"/>
              </a:rPr>
              <a:t>Проект «СОВАРЕ» </a:t>
            </a:r>
          </a:p>
          <a:p>
            <a:r>
              <a:rPr lang="ru-RU" sz="1600" dirty="0">
                <a:solidFill>
                  <a:schemeClr val="accent1">
                    <a:lumMod val="50000"/>
                  </a:schemeClr>
                </a:solidFill>
                <a:latin typeface="Arial" panose="020B0604020202020204" pitchFamily="34" charset="0"/>
                <a:cs typeface="Arial" panose="020B0604020202020204" pitchFamily="34" charset="0"/>
              </a:rPr>
              <a:t>Санкт-Петербург, Россия, </a:t>
            </a:r>
            <a:r>
              <a:rPr lang="ru-RU" sz="1600" dirty="0">
                <a:solidFill>
                  <a:schemeClr val="accent1">
                    <a:lumMod val="50000"/>
                  </a:schemeClr>
                </a:solidFill>
                <a:latin typeface="Arial" panose="020B0604020202020204" pitchFamily="34" charset="0"/>
                <a:cs typeface="Arial" panose="020B0604020202020204" pitchFamily="34" charset="0"/>
                <a:hlinkClick r:id="rId3"/>
              </a:rPr>
              <a:t>info@soware.ru</a:t>
            </a:r>
            <a:r>
              <a:rPr lang="ru-RU" sz="1600" dirty="0">
                <a:solidFill>
                  <a:schemeClr val="accent1">
                    <a:lumMod val="5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266E2D8E-4B1F-A295-38EF-E213B12B34DE}"/>
              </a:ext>
            </a:extLst>
          </p:cNvPr>
          <p:cNvSpPr txBox="1"/>
          <p:nvPr/>
        </p:nvSpPr>
        <p:spPr>
          <a:xfrm>
            <a:off x="6172940" y="677862"/>
            <a:ext cx="5501196" cy="830997"/>
          </a:xfrm>
          <a:prstGeom prst="rect">
            <a:avLst/>
          </a:prstGeom>
          <a:noFill/>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Миссия </a:t>
            </a:r>
            <a:r>
              <a:rPr lang="ru-RU" sz="1600" b="1" dirty="0" err="1">
                <a:solidFill>
                  <a:srgbClr val="FF0000"/>
                </a:solidFill>
                <a:latin typeface="Arial" panose="020B0604020202020204" pitchFamily="34" charset="0"/>
                <a:cs typeface="Arial" panose="020B0604020202020204" pitchFamily="34" charset="0"/>
              </a:rPr>
              <a:t>Soware</a:t>
            </a:r>
            <a:endParaRPr lang="ru-RU" sz="1600" b="1" dirty="0">
              <a:solidFill>
                <a:srgbClr val="FF0000"/>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 обеспечивает лучший выбор программных продуктов для каждого бизнеса и предприятия.</a:t>
            </a:r>
          </a:p>
        </p:txBody>
      </p:sp>
      <p:pic>
        <p:nvPicPr>
          <p:cNvPr id="8" name="Рисунок 7">
            <a:extLst>
              <a:ext uri="{FF2B5EF4-FFF2-40B4-BE49-F238E27FC236}">
                <a16:creationId xmlns:a16="http://schemas.microsoft.com/office/drawing/2014/main" id="{D6DA9D82-E012-9402-637F-3303B87E116D}"/>
              </a:ext>
            </a:extLst>
          </p:cNvPr>
          <p:cNvPicPr>
            <a:picLocks noChangeAspect="1"/>
          </p:cNvPicPr>
          <p:nvPr/>
        </p:nvPicPr>
        <p:blipFill>
          <a:blip r:embed="rId4"/>
          <a:stretch>
            <a:fillRect/>
          </a:stretch>
        </p:blipFill>
        <p:spPr>
          <a:xfrm>
            <a:off x="6291241" y="1566710"/>
            <a:ext cx="5809525" cy="1385956"/>
          </a:xfrm>
          <a:prstGeom prst="rect">
            <a:avLst/>
          </a:prstGeom>
        </p:spPr>
      </p:pic>
      <p:sp>
        <p:nvSpPr>
          <p:cNvPr id="10" name="TextBox 9">
            <a:extLst>
              <a:ext uri="{FF2B5EF4-FFF2-40B4-BE49-F238E27FC236}">
                <a16:creationId xmlns:a16="http://schemas.microsoft.com/office/drawing/2014/main" id="{93CDC198-686F-C2F4-17F3-BFE800C39D81}"/>
              </a:ext>
            </a:extLst>
          </p:cNvPr>
          <p:cNvSpPr txBox="1"/>
          <p:nvPr/>
        </p:nvSpPr>
        <p:spPr>
          <a:xfrm>
            <a:off x="7787936" y="3040302"/>
            <a:ext cx="424130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5"/>
              </a:rPr>
              <a:t>https://soware.ru/categories/analytics-and-analysis-systems</a:t>
            </a:r>
            <a:r>
              <a:rPr lang="ru-RU"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6552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993010" y="889347"/>
            <a:ext cx="9033056" cy="5601533"/>
          </a:xfrm>
          <a:prstGeom prst="rect">
            <a:avLst/>
          </a:prstGeom>
          <a:noFill/>
        </p:spPr>
        <p:txBody>
          <a:bodyPr wrap="square">
            <a:spAutoFit/>
          </a:bodyPr>
          <a:lstStyle/>
          <a:p>
            <a:pPr algn="just">
              <a:spcBef>
                <a:spcPts val="1200"/>
              </a:spcBef>
            </a:pPr>
            <a:r>
              <a:rPr lang="ru-RU" sz="1600" i="1"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 </a:t>
            </a:r>
            <a:r>
              <a:rPr lang="ru-RU" sz="1600" i="1"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Соваре</a:t>
            </a:r>
            <a:r>
              <a:rPr lang="ru-RU" sz="1600" i="1"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создали самый продвинутый портал о программном обеспечении для бизнеса, мы применили самые современные информационные технологии для лучшей оценки альтернатив и повышения эффективности выбора.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 одной информационной базе собрали обширный каталог категорий программных систем, профили программных продуктов, справочные материалы, обзоры и исследования. </a:t>
            </a:r>
          </a:p>
          <a:p>
            <a:pPr algn="just">
              <a:spcBef>
                <a:spcPts val="1200"/>
              </a:spcBef>
            </a:pPr>
            <a:r>
              <a:rPr lang="ru-RU" sz="1600" dirty="0">
                <a:solidFill>
                  <a:srgbClr val="2C2D2E"/>
                </a:solidFill>
                <a:latin typeface="Arial" panose="020B0604020202020204" pitchFamily="34" charset="0"/>
                <a:ea typeface="Times New Roman" panose="02020603050405020304" pitchFamily="18" charset="0"/>
                <a:cs typeface="Arial" panose="020B0604020202020204" pitchFamily="34" charset="0"/>
              </a:rPr>
              <a:t>Н</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аладили сбор отзывов о программах, тем самым предоставив каждому пользователю коллективную мудрость всего бизнес-сообщества.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обеспечить быструю работу с информацией, уделили высокое внимание удобству интерфейса и дизайну. </a:t>
            </a: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Создали удобный инструментарий: фильтры, сравнения, подборки аналогов, обзор функций систем и характеристик.</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Достигаем высочайшего качества информации, так как все сведения о программных продуктах выверяются нашими аналитиками. </a:t>
            </a:r>
          </a:p>
          <a:p>
            <a:pPr algn="just">
              <a:spcBef>
                <a:spcPts val="1200"/>
              </a:spcBef>
            </a:pP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Соваре</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гарантирует релевантность, репрезентативность и беспристрастность сведений.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Все эти информационные ресурсы и инструменты помогают тысячам российских предпринимателей объективно оценить, сравнить и выбрать наиболее подходящее для их бизнеса ПО (т.е. программное обеспечение, системы, программы, приложения и сервисы).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C1965DA5-43F4-FF03-9909-3007F0B456C2}"/>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Программное обеспечение для аналитики и анализа </a:t>
            </a:r>
          </a:p>
        </p:txBody>
      </p:sp>
    </p:spTree>
    <p:extLst>
      <p:ext uri="{BB962C8B-B14F-4D97-AF65-F5344CB8AC3E}">
        <p14:creationId xmlns:p14="http://schemas.microsoft.com/office/powerpoint/2010/main" val="1195105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312693" y="496239"/>
            <a:ext cx="10296526" cy="6217087"/>
          </a:xfrm>
          <a:prstGeom prst="rect">
            <a:avLst/>
          </a:prstGeom>
          <a:noFill/>
        </p:spPr>
        <p:txBody>
          <a:bodyPr wrap="square">
            <a:spAutoFit/>
          </a:bodyPr>
          <a:lstStyle/>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Структура групп системы аналитики и анализа:</a:t>
            </a:r>
            <a:endParaRPr lang="ru-RU" sz="1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бизнес-аналитики</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Программные системы бизнес-аналитики (Business Intelligence, BI) помогают пользователям принимать более обоснованные решения на основании проанализированных фактических данных, оказывать положительное влияние на бизнес за счёт понятного представления деловых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анализа данных</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Программное обеспечение для анализа данных – это решения, обеспечивающие обработку различных бизнес-данных. Такие системы и сервисы позволяют выделять ключевые особенности изучаемого объекта или процесса для пользователя, а также обнаруживать новые возможности продукта, маркетинговые сегменты, отраслевые вертикали и многое другое.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Системы бизнес и системного анализа</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Программные системы бизнес и системного анализа позволяет формализовано описывать модели бизнеса и систем в рассматриваемой предметной области. Аналитическая работа в таких системах и сервисах выполняется с применением разнообразных методов моделирования, техник и стандартных архитектурных каркасов (фреймворков).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Системы маркетинговой аналитики</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Программное обеспечение для маркетинговой аналитики позволяет бизнесу управлять, оценивать, контролировать, анализировать и рационально использовать свои маркетинговые усилия. Организация может измерять эффективность и оценивать усилия по всем каналам и аудиториям, собирая информацию о рынке, клиентах и продуктах.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rPr>
              <a:t>Системы медиа-аналитики</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Программные продукты медиа-аналитики предоставляют пользователям возможность получения актуальной информации из различных медиа-каналов: телевидения, радио, газет, журналов, онлайн-СМИ, социальных сетей.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7"/>
              </a:rPr>
              <a:t>Специальные системы аналитики</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Специальное программное обеспечение для аналитики и анализа может использоваться в пределах всей компании для решения нетиповых специализированных аналитических задач.</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Структура групп системы аналитики и анализа</a:t>
            </a:r>
          </a:p>
        </p:txBody>
      </p:sp>
    </p:spTree>
    <p:extLst>
      <p:ext uri="{BB962C8B-B14F-4D97-AF65-F5344CB8AC3E}">
        <p14:creationId xmlns:p14="http://schemas.microsoft.com/office/powerpoint/2010/main" val="2881242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276377" y="602040"/>
            <a:ext cx="7010373" cy="6494085"/>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0. </a:t>
            </a: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аналитики и анализа (АА)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бизнес-аналитики (BI)</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1.1.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Системы поддержка принятия решений управления (СППР)</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1.2.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Системы визуализации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1.3.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rPr>
              <a:t>Системы построения аналитической отчётности (СПАО)</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7"/>
              </a:rPr>
              <a:t>Системы анализа данных (САД)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8"/>
              </a:rPr>
              <a:t>Системы интеллектуального анализа данных (ИАД)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9"/>
              </a:rPr>
              <a:t>Системы предсказательной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0"/>
              </a:rPr>
              <a:t>Системы аналитики больших данных (BDA)</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1"/>
              </a:rPr>
              <a:t>Системы статистического анализа информации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2"/>
              </a:rPr>
              <a:t>Системы бизнес и системного анализа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3"/>
              </a:rPr>
              <a:t>Системы анализа бизнес-процессов (BPA)</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4"/>
              </a:rPr>
              <a:t>Системы имитационного моделирования (SIM)</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5"/>
              </a:rPr>
              <a:t>Системы бизнес-моделирования (БМ)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6"/>
              </a:rPr>
              <a:t>Системы разработки архитектуры предприятия (АП)</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3.5.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7"/>
              </a:rPr>
              <a:t>Системы анализа требований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3.6.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8"/>
              </a:rPr>
              <a:t>Инструменты системного анализа и проектирования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9"/>
              </a:rPr>
              <a:t>Системы маркетинговой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0"/>
              </a:rPr>
              <a:t>Системы медиа-аналитики (СМА)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1"/>
              </a:rPr>
              <a:t>Системы анализа СМИ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2"/>
              </a:rPr>
              <a:t>Системы анализа социальных сетей (САСС)</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3"/>
              </a:rPr>
              <a:t>Новостные агрегаторы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4"/>
              </a:rPr>
              <a:t>Сервисы анализа репутации бренда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6.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5"/>
              </a:rPr>
              <a:t>Специальные системы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6.1. </a:t>
            </a:r>
            <a:r>
              <a:rPr lang="ru-RU"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6"/>
              </a:rPr>
              <a:t>Геоаналитические</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6"/>
              </a:rPr>
              <a:t> системы (ГАС)</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Структура подгрупп системы аналитики и анализа </a:t>
            </a:r>
          </a:p>
        </p:txBody>
      </p:sp>
    </p:spTree>
    <p:extLst>
      <p:ext uri="{BB962C8B-B14F-4D97-AF65-F5344CB8AC3E}">
        <p14:creationId xmlns:p14="http://schemas.microsoft.com/office/powerpoint/2010/main" val="256803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5E9087-938B-86AE-6612-D7F00A1E4499}"/>
              </a:ext>
            </a:extLst>
          </p:cNvPr>
          <p:cNvSpPr txBox="1"/>
          <p:nvPr/>
        </p:nvSpPr>
        <p:spPr>
          <a:xfrm>
            <a:off x="1429299" y="772793"/>
            <a:ext cx="5211197" cy="3554819"/>
          </a:xfrm>
          <a:prstGeom prst="rect">
            <a:avLst/>
          </a:prstGeom>
          <a:noFill/>
        </p:spPr>
        <p:txBody>
          <a:bodyPr wrap="square">
            <a:spAutoFit/>
          </a:bodyPr>
          <a:lstStyle/>
          <a:p>
            <a:pPr algn="ctr">
              <a:spcAft>
                <a:spcPts val="600"/>
              </a:spcAft>
            </a:pPr>
            <a:r>
              <a:rPr lang="ru-RU" sz="1400" b="1" u="sng" dirty="0">
                <a:solidFill>
                  <a:srgbClr val="FF0000"/>
                </a:solidFill>
                <a:latin typeface="Arial" panose="020B0604020202020204" pitchFamily="34" charset="0"/>
                <a:cs typeface="Arial" panose="020B0604020202020204" pitchFamily="34" charset="0"/>
              </a:rPr>
              <a:t>Цифровая трансформация:</a:t>
            </a:r>
          </a:p>
          <a:p>
            <a:r>
              <a:rPr lang="ru-RU" sz="1400" b="1" dirty="0">
                <a:latin typeface="Arial" panose="020B0604020202020204" pitchFamily="34" charset="0"/>
                <a:cs typeface="Arial" panose="020B0604020202020204" pitchFamily="34" charset="0"/>
              </a:rPr>
              <a:t>Цифровая трансформация </a:t>
            </a:r>
          </a:p>
          <a:p>
            <a:r>
              <a:rPr lang="ru-RU" sz="1400" i="1" dirty="0">
                <a:solidFill>
                  <a:schemeClr val="accent1">
                    <a:lumMod val="50000"/>
                  </a:schemeClr>
                </a:solidFill>
                <a:latin typeface="Arial" panose="020B0604020202020204" pitchFamily="34" charset="0"/>
                <a:cs typeface="Arial" panose="020B0604020202020204" pitchFamily="34" charset="0"/>
              </a:rPr>
              <a:t>(англ. </a:t>
            </a:r>
            <a:r>
              <a:rPr lang="ru-RU" sz="1400" i="1" dirty="0" err="1">
                <a:solidFill>
                  <a:schemeClr val="accent1">
                    <a:lumMod val="50000"/>
                  </a:schemeClr>
                </a:solidFill>
                <a:latin typeface="Arial" panose="020B0604020202020204" pitchFamily="34" charset="0"/>
                <a:cs typeface="Arial" panose="020B0604020202020204" pitchFamily="34" charset="0"/>
              </a:rPr>
              <a:t>digital</a:t>
            </a:r>
            <a:r>
              <a:rPr lang="ru-RU" sz="1400" i="1" dirty="0">
                <a:solidFill>
                  <a:schemeClr val="accent1">
                    <a:lumMod val="50000"/>
                  </a:schemeClr>
                </a:solidFill>
                <a:latin typeface="Arial" panose="020B0604020202020204" pitchFamily="34" charset="0"/>
                <a:cs typeface="Arial" panose="020B0604020202020204" pitchFamily="34" charset="0"/>
              </a:rPr>
              <a:t> </a:t>
            </a:r>
            <a:r>
              <a:rPr lang="ru-RU" sz="1400" i="1" dirty="0" err="1">
                <a:solidFill>
                  <a:schemeClr val="accent1">
                    <a:lumMod val="50000"/>
                  </a:schemeClr>
                </a:solidFill>
                <a:latin typeface="Arial" panose="020B0604020202020204" pitchFamily="34" charset="0"/>
                <a:cs typeface="Arial" panose="020B0604020202020204" pitchFamily="34" charset="0"/>
              </a:rPr>
              <a:t>transformation</a:t>
            </a:r>
            <a:r>
              <a:rPr lang="ru-RU" sz="1400" i="1" dirty="0">
                <a:solidFill>
                  <a:schemeClr val="accent1">
                    <a:lumMod val="50000"/>
                  </a:schemeClr>
                </a:solidFill>
                <a:latin typeface="Arial" panose="020B0604020202020204" pitchFamily="34" charset="0"/>
                <a:cs typeface="Arial" panose="020B0604020202020204" pitchFamily="34" charset="0"/>
              </a:rPr>
              <a:t> - преобразование, превращение) </a:t>
            </a:r>
          </a:p>
          <a:p>
            <a:r>
              <a:rPr lang="ru-RU" sz="1400" dirty="0">
                <a:solidFill>
                  <a:schemeClr val="accent1">
                    <a:lumMod val="50000"/>
                  </a:schemeClr>
                </a:solidFill>
                <a:latin typeface="Arial" panose="020B0604020202020204" pitchFamily="34" charset="0"/>
                <a:cs typeface="Arial" panose="020B0604020202020204" pitchFamily="34" charset="0"/>
              </a:rPr>
              <a:t>— процесс внедрения организацией цифровых технологий, сопровождаемый оптимизацией системы управления основными технологическими процессами. </a:t>
            </a:r>
          </a:p>
          <a:p>
            <a:pPr>
              <a:spcBef>
                <a:spcPts val="600"/>
              </a:spcBef>
            </a:pPr>
            <a:r>
              <a:rPr lang="ru-RU" sz="1400" i="1" u="sng" dirty="0">
                <a:solidFill>
                  <a:srgbClr val="FF0000"/>
                </a:solidFill>
                <a:latin typeface="Arial" panose="020B0604020202020204" pitchFamily="34" charset="0"/>
                <a:cs typeface="Arial" panose="020B0604020202020204" pitchFamily="34" charset="0"/>
              </a:rPr>
              <a:t>Призвана:</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ускорить продажи и рост бизнеса</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увеличить эффективность деятельности организаций, 	не относящихся к чисто коммерческим </a:t>
            </a:r>
          </a:p>
          <a:p>
            <a:pPr>
              <a:spcBef>
                <a:spcPts val="600"/>
              </a:spcBef>
            </a:pPr>
            <a:r>
              <a:rPr lang="ru-RU" sz="1400" dirty="0">
                <a:solidFill>
                  <a:schemeClr val="accent1">
                    <a:lumMod val="50000"/>
                  </a:schemeClr>
                </a:solidFill>
                <a:latin typeface="Arial" panose="020B0604020202020204" pitchFamily="34" charset="0"/>
                <a:cs typeface="Arial" panose="020B0604020202020204" pitchFamily="34" charset="0"/>
              </a:rPr>
              <a:t>Показателем </a:t>
            </a:r>
          </a:p>
          <a:p>
            <a:r>
              <a:rPr lang="ru-RU" sz="1400" dirty="0">
                <a:solidFill>
                  <a:schemeClr val="accent1">
                    <a:lumMod val="50000"/>
                  </a:schemeClr>
                </a:solidFill>
                <a:latin typeface="Arial" panose="020B0604020202020204" pitchFamily="34" charset="0"/>
                <a:cs typeface="Arial" panose="020B0604020202020204" pitchFamily="34" charset="0"/>
              </a:rPr>
              <a:t>цифрового развития организации, </a:t>
            </a:r>
          </a:p>
          <a:p>
            <a:r>
              <a:rPr lang="ru-RU" sz="1400" dirty="0">
                <a:solidFill>
                  <a:schemeClr val="accent1">
                    <a:lumMod val="50000"/>
                  </a:schemeClr>
                </a:solidFill>
                <a:latin typeface="Arial" panose="020B0604020202020204" pitchFamily="34" charset="0"/>
                <a:cs typeface="Arial" panose="020B0604020202020204" pitchFamily="34" charset="0"/>
              </a:rPr>
              <a:t>характеризующим степень и успешность </a:t>
            </a:r>
          </a:p>
          <a:p>
            <a:r>
              <a:rPr lang="ru-RU" sz="1400" dirty="0">
                <a:solidFill>
                  <a:schemeClr val="accent1">
                    <a:lumMod val="50000"/>
                  </a:schemeClr>
                </a:solidFill>
                <a:latin typeface="Arial" panose="020B0604020202020204" pitchFamily="34" charset="0"/>
                <a:cs typeface="Arial" panose="020B0604020202020204" pitchFamily="34" charset="0"/>
              </a:rPr>
              <a:t>его цифровой трансформации </a:t>
            </a:r>
          </a:p>
          <a:p>
            <a:r>
              <a:rPr lang="ru-RU" sz="1400" dirty="0">
                <a:solidFill>
                  <a:schemeClr val="accent1">
                    <a:lumMod val="50000"/>
                  </a:schemeClr>
                </a:solidFill>
                <a:latin typeface="Arial" panose="020B0604020202020204" pitchFamily="34" charset="0"/>
                <a:cs typeface="Arial" panose="020B0604020202020204" pitchFamily="34" charset="0"/>
              </a:rPr>
              <a:t>является </a:t>
            </a:r>
            <a:r>
              <a:rPr lang="ru-RU" sz="1400" b="1" u="sng" dirty="0">
                <a:latin typeface="Arial" panose="020B0604020202020204" pitchFamily="34" charset="0"/>
                <a:cs typeface="Arial" panose="020B0604020202020204" pitchFamily="34" charset="0"/>
              </a:rPr>
              <a:t>уровень цифровой зрелости организации</a:t>
            </a:r>
            <a:r>
              <a:rPr lang="ru-RU" sz="14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F9779AE8-4BDD-6E0B-9B6D-60694B0E8884}"/>
              </a:ext>
            </a:extLst>
          </p:cNvPr>
          <p:cNvSpPr txBox="1"/>
          <p:nvPr/>
        </p:nvSpPr>
        <p:spPr>
          <a:xfrm>
            <a:off x="6897949" y="772793"/>
            <a:ext cx="5211197" cy="3616375"/>
          </a:xfrm>
          <a:prstGeom prst="rect">
            <a:avLst/>
          </a:prstGeom>
          <a:noFill/>
        </p:spPr>
        <p:txBody>
          <a:bodyPr wrap="square">
            <a:spAutoFit/>
          </a:bodyPr>
          <a:lstStyle/>
          <a:p>
            <a:pPr algn="ctr">
              <a:spcAft>
                <a:spcPts val="600"/>
              </a:spcAft>
            </a:pPr>
            <a:r>
              <a:rPr lang="ru-RU" sz="1400" b="1" u="sng" dirty="0">
                <a:solidFill>
                  <a:srgbClr val="0000FF"/>
                </a:solidFill>
                <a:latin typeface="Arial" panose="020B0604020202020204" pitchFamily="34" charset="0"/>
                <a:cs typeface="Arial" panose="020B0604020202020204" pitchFamily="34" charset="0"/>
              </a:rPr>
              <a:t>Цифровая эволюция:</a:t>
            </a:r>
          </a:p>
          <a:p>
            <a:r>
              <a:rPr lang="ru-RU" sz="1400" b="1" dirty="0">
                <a:latin typeface="Arial" panose="020B0604020202020204" pitchFamily="34" charset="0"/>
                <a:cs typeface="Arial" panose="020B0604020202020204" pitchFamily="34" charset="0"/>
              </a:rPr>
              <a:t>Цифровая эволюция</a:t>
            </a:r>
          </a:p>
          <a:p>
            <a:r>
              <a:rPr lang="ru-RU" sz="1400" i="1" dirty="0">
                <a:solidFill>
                  <a:schemeClr val="accent1">
                    <a:lumMod val="50000"/>
                  </a:schemeClr>
                </a:solidFill>
                <a:latin typeface="Arial" panose="020B0604020202020204" pitchFamily="34" charset="0"/>
                <a:cs typeface="Arial" panose="020B0604020202020204" pitchFamily="34" charset="0"/>
              </a:rPr>
              <a:t>(англ. </a:t>
            </a:r>
            <a:r>
              <a:rPr lang="ru-RU" sz="1400" i="1" dirty="0" err="1">
                <a:solidFill>
                  <a:schemeClr val="accent1">
                    <a:lumMod val="50000"/>
                  </a:schemeClr>
                </a:solidFill>
                <a:latin typeface="Arial" panose="020B0604020202020204" pitchFamily="34" charset="0"/>
                <a:cs typeface="Arial" panose="020B0604020202020204" pitchFamily="34" charset="0"/>
              </a:rPr>
              <a:t>digital</a:t>
            </a:r>
            <a:r>
              <a:rPr lang="ru-RU" sz="1400" i="1" dirty="0">
                <a:solidFill>
                  <a:schemeClr val="accent1">
                    <a:lumMod val="50000"/>
                  </a:schemeClr>
                </a:solidFill>
                <a:latin typeface="Arial" panose="020B0604020202020204" pitchFamily="34" charset="0"/>
                <a:cs typeface="Arial" panose="020B0604020202020204" pitchFamily="34" charset="0"/>
              </a:rPr>
              <a:t> </a:t>
            </a:r>
            <a:r>
              <a:rPr lang="en-US" sz="1400" i="1" dirty="0" err="1">
                <a:solidFill>
                  <a:schemeClr val="accent1">
                    <a:lumMod val="50000"/>
                  </a:schemeClr>
                </a:solidFill>
                <a:latin typeface="Arial" panose="020B0604020202020204" pitchFamily="34" charset="0"/>
                <a:cs typeface="Arial" panose="020B0604020202020204" pitchFamily="34" charset="0"/>
              </a:rPr>
              <a:t>evolutio</a:t>
            </a:r>
            <a:r>
              <a:rPr lang="en-US" sz="1400" i="1" dirty="0">
                <a:solidFill>
                  <a:schemeClr val="accent1">
                    <a:lumMod val="50000"/>
                  </a:schemeClr>
                </a:solidFill>
                <a:latin typeface="Arial" panose="020B0604020202020204" pitchFamily="34" charset="0"/>
                <a:cs typeface="Arial" panose="020B0604020202020204" pitchFamily="34" charset="0"/>
              </a:rPr>
              <a:t> </a:t>
            </a:r>
            <a:r>
              <a:rPr lang="ru-RU" sz="1400" i="1" dirty="0">
                <a:solidFill>
                  <a:schemeClr val="accent1">
                    <a:lumMod val="50000"/>
                  </a:schemeClr>
                </a:solidFill>
                <a:latin typeface="Arial" panose="020B0604020202020204" pitchFamily="34" charset="0"/>
                <a:cs typeface="Arial" panose="020B0604020202020204" pitchFamily="34" charset="0"/>
              </a:rPr>
              <a:t>-</a:t>
            </a:r>
            <a:r>
              <a:rPr lang="en-US" sz="1400" i="1" dirty="0">
                <a:solidFill>
                  <a:schemeClr val="accent1">
                    <a:lumMod val="50000"/>
                  </a:schemeClr>
                </a:solidFill>
                <a:latin typeface="Arial" panose="020B0604020202020204" pitchFamily="34" charset="0"/>
                <a:cs typeface="Arial" panose="020B0604020202020204" pitchFamily="34" charset="0"/>
              </a:rPr>
              <a:t> </a:t>
            </a:r>
            <a:r>
              <a:rPr lang="ru-RU" sz="1400" i="1" dirty="0">
                <a:solidFill>
                  <a:schemeClr val="accent1">
                    <a:lumMod val="50000"/>
                  </a:schemeClr>
                </a:solidFill>
                <a:latin typeface="Arial" panose="020B0604020202020204" pitchFamily="34" charset="0"/>
                <a:cs typeface="Arial" panose="020B0604020202020204" pitchFamily="34" charset="0"/>
              </a:rPr>
              <a:t>цифровое </a:t>
            </a:r>
            <a:r>
              <a:rPr lang="en-US" sz="1400" i="1" dirty="0">
                <a:solidFill>
                  <a:schemeClr val="accent1">
                    <a:lumMod val="50000"/>
                  </a:schemeClr>
                </a:solidFill>
                <a:latin typeface="Arial" panose="020B0604020202020204" pitchFamily="34" charset="0"/>
                <a:cs typeface="Arial" panose="020B0604020202020204" pitchFamily="34" charset="0"/>
              </a:rPr>
              <a:t>«</a:t>
            </a:r>
            <a:r>
              <a:rPr lang="ru-RU" sz="1400" i="1" dirty="0">
                <a:solidFill>
                  <a:schemeClr val="accent1">
                    <a:lumMod val="50000"/>
                  </a:schemeClr>
                </a:solidFill>
                <a:latin typeface="Arial" panose="020B0604020202020204" pitchFamily="34" charset="0"/>
                <a:cs typeface="Arial" panose="020B0604020202020204" pitchFamily="34" charset="0"/>
              </a:rPr>
              <a:t>развёртывание») </a:t>
            </a:r>
          </a:p>
          <a:p>
            <a:r>
              <a:rPr lang="ru-RU" sz="1400" dirty="0">
                <a:solidFill>
                  <a:schemeClr val="accent1">
                    <a:lumMod val="50000"/>
                  </a:schemeClr>
                </a:solidFill>
                <a:latin typeface="Arial" panose="020B0604020202020204" pitchFamily="34" charset="0"/>
                <a:cs typeface="Arial" panose="020B0604020202020204" pitchFamily="34" charset="0"/>
              </a:rPr>
              <a:t>– процесс организации выполнения в цифровой среде функций и деятельности (бизнес-процессов), </a:t>
            </a:r>
          </a:p>
          <a:p>
            <a:r>
              <a:rPr lang="ru-RU" sz="1400" dirty="0">
                <a:solidFill>
                  <a:schemeClr val="accent1">
                    <a:lumMod val="50000"/>
                  </a:schemeClr>
                </a:solidFill>
                <a:latin typeface="Arial" panose="020B0604020202020204" pitchFamily="34" charset="0"/>
                <a:cs typeface="Arial" panose="020B0604020202020204" pitchFamily="34" charset="0"/>
              </a:rPr>
              <a:t>ранее выполнявшихся людьми и организациями без использования цифровых продуктов.</a:t>
            </a:r>
          </a:p>
          <a:p>
            <a:endParaRPr lang="ru-RU" sz="1400" dirty="0">
              <a:solidFill>
                <a:schemeClr val="accent1">
                  <a:lumMod val="50000"/>
                </a:schemeClr>
              </a:solidFill>
              <a:latin typeface="Arial" panose="020B0604020202020204" pitchFamily="34" charset="0"/>
              <a:cs typeface="Arial" panose="020B0604020202020204" pitchFamily="34" charset="0"/>
            </a:endParaRPr>
          </a:p>
          <a:p>
            <a:r>
              <a:rPr lang="ru-RU" sz="1400" i="1" u="sng" dirty="0">
                <a:solidFill>
                  <a:srgbClr val="0000FF"/>
                </a:solidFill>
                <a:latin typeface="Arial" panose="020B0604020202020204" pitchFamily="34" charset="0"/>
                <a:cs typeface="Arial" panose="020B0604020202020204" pitchFamily="34" charset="0"/>
              </a:rPr>
              <a:t>Ориентир </a:t>
            </a:r>
            <a:r>
              <a:rPr lang="ru-RU" sz="1400" dirty="0">
                <a:solidFill>
                  <a:schemeClr val="accent1">
                    <a:lumMod val="50000"/>
                  </a:schemeClr>
                </a:solidFill>
                <a:latin typeface="Arial" panose="020B0604020202020204" pitchFamily="34" charset="0"/>
                <a:cs typeface="Arial" panose="020B0604020202020204" pitchFamily="34" charset="0"/>
              </a:rPr>
              <a:t>– цифровая экономика,</a:t>
            </a:r>
          </a:p>
          <a:p>
            <a:r>
              <a:rPr lang="ru-RU" sz="1400" dirty="0">
                <a:solidFill>
                  <a:schemeClr val="accent1">
                    <a:lumMod val="50000"/>
                  </a:schemeClr>
                </a:solidFill>
                <a:latin typeface="Arial" panose="020B0604020202020204" pitchFamily="34" charset="0"/>
                <a:cs typeface="Arial" panose="020B0604020202020204" pitchFamily="34" charset="0"/>
              </a:rPr>
              <a:t>хозяйственная деятельность, </a:t>
            </a:r>
          </a:p>
          <a:p>
            <a:r>
              <a:rPr lang="ru-RU" sz="1400" dirty="0">
                <a:solidFill>
                  <a:schemeClr val="accent1">
                    <a:lumMod val="50000"/>
                  </a:schemeClr>
                </a:solidFill>
                <a:latin typeface="Arial" panose="020B0604020202020204" pitchFamily="34" charset="0"/>
                <a:cs typeface="Arial" panose="020B0604020202020204" pitchFamily="34" charset="0"/>
              </a:rPr>
              <a:t>в которой ключевым фактором производства являются: </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данные в цифровом виде, </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обработка больших объемов</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использование результатов анализа повышающее эффективность производства, технологий, оборудования, хранения, продажи, доставки товаров и услуг</a:t>
            </a:r>
          </a:p>
        </p:txBody>
      </p:sp>
      <p:sp>
        <p:nvSpPr>
          <p:cNvPr id="3" name="TextBox 2">
            <a:extLst>
              <a:ext uri="{FF2B5EF4-FFF2-40B4-BE49-F238E27FC236}">
                <a16:creationId xmlns:a16="http://schemas.microsoft.com/office/drawing/2014/main" id="{F047C953-F253-B342-4035-BC61B7F89B07}"/>
              </a:ext>
            </a:extLst>
          </p:cNvPr>
          <p:cNvSpPr txBox="1"/>
          <p:nvPr/>
        </p:nvSpPr>
        <p:spPr>
          <a:xfrm>
            <a:off x="1429298" y="4704170"/>
            <a:ext cx="10369125" cy="1969770"/>
          </a:xfrm>
          <a:prstGeom prst="rect">
            <a:avLst/>
          </a:prstGeom>
          <a:noFill/>
        </p:spPr>
        <p:txBody>
          <a:bodyPr wrap="square">
            <a:spAutoFit/>
          </a:bodyPr>
          <a:lstStyle/>
          <a:p>
            <a:r>
              <a:rPr lang="ru-RU" sz="1400" b="1" u="sng" dirty="0">
                <a:solidFill>
                  <a:srgbClr val="00B050"/>
                </a:solidFill>
                <a:latin typeface="Arial" panose="020B0604020202020204" pitchFamily="34" charset="0"/>
                <a:cs typeface="Arial" panose="020B0604020202020204" pitchFamily="34" charset="0"/>
              </a:rPr>
              <a:t>Цифровая зрелость </a:t>
            </a:r>
          </a:p>
          <a:p>
            <a:r>
              <a:rPr lang="ru-RU" sz="1400" dirty="0">
                <a:solidFill>
                  <a:schemeClr val="accent1">
                    <a:lumMod val="50000"/>
                  </a:schemeClr>
                </a:solidFill>
                <a:latin typeface="Arial" panose="020B0604020202020204" pitchFamily="34" charset="0"/>
                <a:cs typeface="Arial" panose="020B0604020202020204" pitchFamily="34" charset="0"/>
              </a:rPr>
              <a:t>— показатель цифрового развития организации или отрасли, характеризующий уровень её цифровой трансформации. </a:t>
            </a:r>
          </a:p>
          <a:p>
            <a:pPr>
              <a:spcBef>
                <a:spcPts val="600"/>
              </a:spcBef>
            </a:pPr>
            <a:r>
              <a:rPr lang="ru-RU" sz="1400" b="1" dirty="0">
                <a:latin typeface="Arial" panose="020B0604020202020204" pitchFamily="34" charset="0"/>
                <a:cs typeface="Arial" panose="020B0604020202020204" pitchFamily="34" charset="0"/>
              </a:rPr>
              <a:t>Комплексная оценка цифровой зрелости </a:t>
            </a:r>
          </a:p>
          <a:p>
            <a:r>
              <a:rPr lang="ru-RU" sz="1400" dirty="0">
                <a:solidFill>
                  <a:schemeClr val="accent1">
                    <a:lumMod val="50000"/>
                  </a:schemeClr>
                </a:solidFill>
                <a:latin typeface="Arial" panose="020B0604020202020204" pitchFamily="34" charset="0"/>
                <a:cs typeface="Arial" panose="020B0604020202020204" pitchFamily="34" charset="0"/>
              </a:rPr>
              <a:t>— многоуровневое исследование организации, позволяющее оценить потенциал её роста, выявить зоны развития и разработать индивидуальную стратегию цифровой трансформации. </a:t>
            </a:r>
          </a:p>
          <a:p>
            <a:pPr>
              <a:spcBef>
                <a:spcPts val="600"/>
              </a:spcBef>
            </a:pPr>
            <a:r>
              <a:rPr lang="ru-RU" sz="1400" b="1" dirty="0">
                <a:latin typeface="Arial" panose="020B0604020202020204" pitchFamily="34" charset="0"/>
                <a:cs typeface="Arial" panose="020B0604020202020204" pitchFamily="34" charset="0"/>
              </a:rPr>
              <a:t>Цифровая зрелость отрасли </a:t>
            </a:r>
          </a:p>
          <a:p>
            <a:r>
              <a:rPr lang="ru-RU" sz="1400" dirty="0">
                <a:solidFill>
                  <a:schemeClr val="accent1">
                    <a:lumMod val="50000"/>
                  </a:schemeClr>
                </a:solidFill>
                <a:latin typeface="Arial" panose="020B0604020202020204" pitchFamily="34" charset="0"/>
                <a:cs typeface="Arial" panose="020B0604020202020204" pitchFamily="34" charset="0"/>
              </a:rPr>
              <a:t>— определяется:  а) количеством специалистов, использующих в своей работе ИТ-продукты;</a:t>
            </a:r>
          </a:p>
          <a:p>
            <a:r>
              <a:rPr lang="ru-RU" sz="1400" dirty="0">
                <a:solidFill>
                  <a:schemeClr val="accent1">
                    <a:lumMod val="50000"/>
                  </a:schemeClr>
                </a:solidFill>
                <a:latin typeface="Arial" panose="020B0604020202020204" pitchFamily="34" charset="0"/>
                <a:cs typeface="Arial" panose="020B0604020202020204" pitchFamily="34" charset="0"/>
              </a:rPr>
              <a:t>	            б) объёмом отраслевых вложений в использование и внедрение цифровых решений.</a:t>
            </a:r>
          </a:p>
        </p:txBody>
      </p:sp>
      <p:sp>
        <p:nvSpPr>
          <p:cNvPr id="4" name="Стрелка: влево-вправо 3">
            <a:extLst>
              <a:ext uri="{FF2B5EF4-FFF2-40B4-BE49-F238E27FC236}">
                <a16:creationId xmlns:a16="http://schemas.microsoft.com/office/drawing/2014/main" id="{7548FADD-6A9A-6212-9270-1ECC22C02C7E}"/>
              </a:ext>
            </a:extLst>
          </p:cNvPr>
          <p:cNvSpPr/>
          <p:nvPr/>
        </p:nvSpPr>
        <p:spPr>
          <a:xfrm>
            <a:off x="5739413" y="772802"/>
            <a:ext cx="2059620" cy="230819"/>
          </a:xfrm>
          <a:prstGeom prst="lef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938C0A20-1125-8D77-BA2D-4733C1318528}"/>
              </a:ext>
            </a:extLst>
          </p:cNvPr>
          <p:cNvSpPr txBox="1"/>
          <p:nvPr/>
        </p:nvSpPr>
        <p:spPr>
          <a:xfrm>
            <a:off x="3172727" y="4419082"/>
            <a:ext cx="6882265" cy="307777"/>
          </a:xfrm>
          <a:prstGeom prst="rect">
            <a:avLst/>
          </a:prstGeom>
          <a:solidFill>
            <a:schemeClr val="accent6">
              <a:lumMod val="20000"/>
              <a:lumOff val="80000"/>
            </a:schemeClr>
          </a:solidFill>
        </p:spPr>
        <p:txBody>
          <a:bodyPr wrap="square">
            <a:spAutoFit/>
          </a:bodyPr>
          <a:lstStyle/>
          <a:p>
            <a:r>
              <a:rPr lang="ru-RU" sz="1400" b="1" dirty="0">
                <a:latin typeface="Arial" panose="020B0604020202020204" pitchFamily="34" charset="0"/>
                <a:cs typeface="Arial" panose="020B0604020202020204" pitchFamily="34" charset="0"/>
              </a:rPr>
              <a:t>2 (два) альтернативных пути объединяет едина цель – </a:t>
            </a:r>
            <a:r>
              <a:rPr lang="ru-RU" sz="1400" b="1" u="sng" dirty="0">
                <a:solidFill>
                  <a:srgbClr val="00B050"/>
                </a:solidFill>
                <a:latin typeface="Arial" panose="020B0604020202020204" pitchFamily="34" charset="0"/>
                <a:cs typeface="Arial" panose="020B0604020202020204" pitchFamily="34" charset="0"/>
              </a:rPr>
              <a:t>цифровая зрелость</a:t>
            </a:r>
            <a:endParaRPr lang="ru-RU" sz="1400" u="sng" dirty="0">
              <a:solidFill>
                <a:srgbClr val="00B050"/>
              </a:solidFill>
              <a:latin typeface="Arial" panose="020B0604020202020204" pitchFamily="34" charset="0"/>
              <a:cs typeface="Arial" panose="020B0604020202020204" pitchFamily="34" charset="0"/>
            </a:endParaRPr>
          </a:p>
        </p:txBody>
      </p:sp>
      <p:sp>
        <p:nvSpPr>
          <p:cNvPr id="9" name="Заголовок 1">
            <a:extLst>
              <a:ext uri="{FF2B5EF4-FFF2-40B4-BE49-F238E27FC236}">
                <a16:creationId xmlns:a16="http://schemas.microsoft.com/office/drawing/2014/main" id="{254C6DF0-59AA-B4B2-2A30-4518261DDD40}"/>
              </a:ext>
            </a:extLst>
          </p:cNvPr>
          <p:cNvSpPr txBox="1">
            <a:spLocks/>
          </p:cNvSpPr>
          <p:nvPr/>
        </p:nvSpPr>
        <p:spPr bwMode="auto">
          <a:xfrm>
            <a:off x="4474346" y="0"/>
            <a:ext cx="7717654"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1.5. Альтернативные пути цифрового развития национальной (региональной и отраслевой) экономики</a:t>
            </a:r>
            <a:endParaRPr lang="ru-RU" sz="1200" b="1" kern="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7296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90136" y="856357"/>
            <a:ext cx="10915623" cy="6001643"/>
          </a:xfrm>
          <a:prstGeom prst="rect">
            <a:avLst/>
          </a:prstGeom>
          <a:noFill/>
        </p:spPr>
        <p:txBody>
          <a:bodyPr wrap="square">
            <a:spAutoFit/>
          </a:bodyPr>
          <a:lstStyle/>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бизнес-аналитики (BI)</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бизнес-аналитики (БА, англ. Business Intelligence, BI) помогают пользователям принимать более обоснованные решения на основании проанализированных фактических данных, а также оказывать положительное влияние на бизнес за счёт понятного представления деловых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бизнес-аналитика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Помогать визуализировать и повысить понятность данных компании;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Объединять источники данных компании в единую платформу;</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принимать более обоснованные решения для оптимизации бизнеса, основываясь на реальных данных и статистических методах.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поддержка принятия решений управления (СППР)</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поддержки принятия решений в управлении (СППР, англ. Executive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Decision</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Support Systems, EDS) помогают предприятиям достигать взвешенного выбора решения среди возможных альтернатив и распространять результаты заинтересованным лицам.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поддержки принятия решений в управлении (СППР),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Обеспечить анализ сценариев;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Иметь встроенные инструменты для сбора обратной связи;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Анализировать и визуализировать входные данные;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Формировать множество критериев выбора, множество альтернатив и помогать производить выбор решения;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делиться возможными вариантами и итоговыми решениями с внутренними и внешними заинтересованными сторонами (заинтересованными лицами).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3.1. Системы бизнес-аналитики (</a:t>
            </a:r>
            <a:r>
              <a:rPr kumimoji="0" lang="en-US"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BI)</a:t>
            </a: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671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5755422"/>
          </a:xfrm>
          <a:prstGeom prst="rect">
            <a:avLst/>
          </a:prstGeom>
          <a:noFill/>
        </p:spPr>
        <p:txBody>
          <a:bodyPr wrap="square">
            <a:spAutoFit/>
          </a:bodyPr>
          <a:lstStyle/>
          <a:p>
            <a:pPr algn="just"/>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визуализации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продукты визуализации данных позволяют пользователям создавать информационные панели для отслеживания целей и показателей компании в режиме реального времени, без дальнейшего погружения в специфику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визуализации данных,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Использовать данные из любого источника через загрузку файлов, запросы к базе данных и соединители (коннекторы) приложений;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Обеспечить визуальное представление ключевых показателей эффективности в режиме реального времени;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Предлагать панели мониторинга, содержащие несколько визуализаций метрик для высокоуровневых обзоров целей компании.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построения аналитической отчётности (СПАО)</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для аналитической отчётности (англ.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Analytical</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Reporting Systems) позволяют оперативно строить отчёты на основе данных из различных источников.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визуализации данных,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Предоставлять конструктор шаблонов отчетов;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экспортировать данные из отчёта в различные приложения в графическом и табличном (редактируемом) представлении;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Иметь развитые средства интеграции с различными источниками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3.1. Системы бизнес-аналитики (</a:t>
            </a:r>
            <a:r>
              <a:rPr kumimoji="0" lang="en-US"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BI)</a:t>
            </a: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500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3046988"/>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анализа данных (САД)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для анализа данных - это решения, обеспечивающие обработку различных бизнес-данных. Такие системы и сервисы позволяют выделять ключевые особенности изучаемого объекта или процесса для пользователя, а также обнаруживать новые возможности продукта, маркетинговые сегменты, отраслевые вертикали и многое другое.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Для включения в категорию анализа данных программное обеспечение должно удовлетворять следующим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Извлечение структурированных, плохо структурированных и неструктурированных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Извлечение данных из различных источников;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Экспорт извлеченных данных в различные читаемые форматы.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3.2. Системы анализа данных (САД)</a:t>
            </a:r>
          </a:p>
        </p:txBody>
      </p:sp>
    </p:spTree>
    <p:extLst>
      <p:ext uri="{BB962C8B-B14F-4D97-AF65-F5344CB8AC3E}">
        <p14:creationId xmlns:p14="http://schemas.microsoft.com/office/powerpoint/2010/main" val="462981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5509200"/>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интеллектуального анализа данных (ИАД)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интеллектуального анализа данных предназначено для поиска неочевидных и нетривиальных представлений и выводов, имеющих практическое применение.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Для включения в категорию интеллектуального анализа данных программное обеспечение должно удовлетворять следующим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Извлечение структурированных, плохо структурированных и неструктурированных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Извлечение данных из различных источников;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Экспорт извлеченных данных в различные читаемые форматы.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предсказательной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предсказательной аналитики (ПА, англ.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Predictive</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analytics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systems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PA) направлены на построение прогностической модели на основе исторических данных, другими словами, на прогноз будущего поведения объектов на основе того, как они вели себя в прошлом.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предсказательной аналитики,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Обнаруживать и анализировать структурированные или неструктурированные данные;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Создавать наборы данных или визуализации данных из скомпилированных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Создавать модели для прогнозирования будущих исходов;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обмениваться данными с различными источниками.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5" name="Заголовок 1">
            <a:extLst>
              <a:ext uri="{FF2B5EF4-FFF2-40B4-BE49-F238E27FC236}">
                <a16:creationId xmlns:a16="http://schemas.microsoft.com/office/drawing/2014/main" id="{1F0D575C-B139-C2E4-F769-FD486142D8AF}"/>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3.2. Системы анализа данных (САД)</a:t>
            </a:r>
          </a:p>
        </p:txBody>
      </p:sp>
    </p:spTree>
    <p:extLst>
      <p:ext uri="{BB962C8B-B14F-4D97-AF65-F5344CB8AC3E}">
        <p14:creationId xmlns:p14="http://schemas.microsoft.com/office/powerpoint/2010/main" val="39467318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247864"/>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аналитики больших данных (BDA)</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аналитики больших данных (САБОД, англ. Big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data</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analytics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BDA) помогают аналитикам данных и ведущим профильным специалистам анализировать тенденции, закономерности и аномалии прикладных данных и строить практически полезные визуализации.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аналитики больших данных,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Управлять подключением к кластерам (источникам) больших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пользователям используя сложные наборы больших данных создавать полезные и понятные визуализации данных, для создания бизнес-отчётов или информационных панелей;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Подготавливать сведения из больших коллекций данных для дальнейшего использования в платформах бизнес-аналитики.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статистического анализа информации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статистического анализа (ССА, англ.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Statistical</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analysis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systems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SA) предназначены для выполнения комплексных статистических исследований данных. Такие программные продукты поддерживают такие методы анализа, как регрессионный анализ, предсказательная аналитика, анализ временных рядов и статистическое моделирование.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статистического анализа,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Иметь набор функций статистического анализа, решения уравнений и построения моделей;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Выполнять комплексный статистический анализ;</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Облегчать импорт, подготовку и моделирование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999CFF13-9A00-E8EB-0E09-26B4626F9AA7}"/>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3.2. Системы анализа данных (САД)</a:t>
            </a:r>
          </a:p>
        </p:txBody>
      </p:sp>
    </p:spTree>
    <p:extLst>
      <p:ext uri="{BB962C8B-B14F-4D97-AF65-F5344CB8AC3E}">
        <p14:creationId xmlns:p14="http://schemas.microsoft.com/office/powerpoint/2010/main" val="28523335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001643"/>
          </a:xfrm>
          <a:prstGeom prst="rect">
            <a:avLst/>
          </a:prstGeom>
          <a:noFill/>
        </p:spPr>
        <p:txBody>
          <a:bodyPr wrap="square">
            <a:spAutoFit/>
          </a:bodyPr>
          <a:lstStyle/>
          <a:p>
            <a:pPr algn="just"/>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бизнес и системного анализа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бизнес и системного анализа позволяет формализовано описывать модели бизнеса и систем в рассматриваемой предметной области. Аналитическая работа в таких системах и сервисах выполняется с применением разнообразных методов моделирования, техник и стандартных архитектурных каркасов (фреймворков).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бизнес и системного анализа,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Обладать набором инструментов графического и мета-моделирования для одного или нескольких видов объектов: бизнесов, предприятий, организаций, процессов, систем или предметных областей;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Обладать инструментами автоматизированного анализа построенных моделей;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Обеспечивать связь различных построенных моделей между собой.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анализа бизнес-процессов (BPA)</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анализа бизнес процессов помогают специалистам систематизировать и формализовать сведения о деятельности предприятия.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анализа бизнес-процессов,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формировать схематичное представление бизнес-процессов;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Использовать стандартные нотации и методологии анализа бизнес-процессов;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проводить сравнение процессов по одному или нескольким параметрам с возможностью экспорта полученной информации в сторонние системы.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5" name="Заголовок 1">
            <a:extLst>
              <a:ext uri="{FF2B5EF4-FFF2-40B4-BE49-F238E27FC236}">
                <a16:creationId xmlns:a16="http://schemas.microsoft.com/office/drawing/2014/main" id="{ABD45578-2E8E-C3B1-F25A-40A43226E723}"/>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3.3. Системы бизнес и системного анализа</a:t>
            </a:r>
          </a:p>
        </p:txBody>
      </p:sp>
    </p:spTree>
    <p:extLst>
      <p:ext uri="{BB962C8B-B14F-4D97-AF65-F5344CB8AC3E}">
        <p14:creationId xmlns:p14="http://schemas.microsoft.com/office/powerpoint/2010/main" val="3563206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986528"/>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имитационного моделирования (SIM)</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Системы имитационного моделирования позволяют создавать и анализировать цифровую модель физического объекта для прогнозирования работоспособности этого объекта в реальных условиях. Имитационное моделирование используется для того, чтобы помочь проектировщикам и инженерам понять, какие нагрузки объект может выдержать и как может выйти из строя.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 категорию продуктов для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иммитационного</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моделирования включается программное обеспечение, удовлетворяющее следующим ключевым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Возможности построения зависимостей между начальными условиями/параметрами и искомыми характеристиками;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Получение требуемых данных о предметной области или системе, основываясь на исходных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Получение качественных и количественных показателей и свойств объекта моделирования (устойчивость, потоки, границы, связи, обработка ошибок и т.д.).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бизнес-моделирования (БМ)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бизнес-моделирования помогают формализовать представление о характере деятельности, процессах, потоках управления, бизнес-модели, продуктах и услугах бизнеса, позволяя выявить проблемные места для устранения, оптимизации и планирования развития бизнеса.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бизнес-моделирования программный продукт должен удовлетворять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Даёт возможность пользователям создавать визуальные модели, схемы и диаграммы бизнеса (предприятия);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Позволяет связывать различные разрезы представления предприятия между собой, использовать единый набор компонентов модели;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Имеет выразительные инструменты графического интерфейса пользователя (ГИП, GUI) для моделирования;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Помогает пользователям оптимизировать процессы или продукты.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01608DC1-F082-113A-6F7E-E950FA3FA82A}"/>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3.3. Системы бизнес и системного анализа</a:t>
            </a:r>
          </a:p>
        </p:txBody>
      </p:sp>
    </p:spTree>
    <p:extLst>
      <p:ext uri="{BB962C8B-B14F-4D97-AF65-F5344CB8AC3E}">
        <p14:creationId xmlns:p14="http://schemas.microsoft.com/office/powerpoint/2010/main" val="20987571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986528"/>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разработки архитектуры предприятия (АП)</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Системы разработки архитектуры предприятия (АП, англ. Enterprise Architecture, EA) позволяет формализовать представление о предприятии в виде комплекса взаимосвязанных моделей. Используя комплексную модель архитектуры предприятия, организации получают полное видение своей деятельности (бизнеса): характер деятельности, процессы, потоки управления, ИТ-инфраструктура, бизнес-модели, продукты и услуги.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3.5.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анализа требований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анализа требований помогают специалистам проводить сбор и фиксирование требований, их систематизацию,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приоритизацию</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построение взаимосвязей на протяжении всего жизненного цикла требований к процессу, продукту, услуге.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управления требованиями,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Предоставлять инструменты документирования требований и шагов по созданию продукта или услуги;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Организовывать сбор потребностей, целей и ограничений продукта или услуги;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Допускать адаптацию требований по мере развития продукта или услуги;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Организовывать непрерывное взаимодействие между группами разработчиков и другими заинтересованными сторонами.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3.6.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Инструменты системного анализа и проектирования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продукты системного анализа и проектирования используются для изучения, визуального моделирования и проектирования систем: информационных систем, технических систем и программного обеспечения.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системного анализа,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Упрощать системное моделирование и структурный анализ;</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Способствовать прозрачности в управлении процессами, требованиями и рисками;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Предоставлять возможность одновременной работы с файлами, применяя централизованное хранилище с доступом для всех пользователей.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3EE5E7C3-0270-1E2A-DD4C-0E1BFC14EEE2}"/>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3.3. Системы бизнес и системного анализа</a:t>
            </a:r>
          </a:p>
        </p:txBody>
      </p:sp>
    </p:spTree>
    <p:extLst>
      <p:ext uri="{BB962C8B-B14F-4D97-AF65-F5344CB8AC3E}">
        <p14:creationId xmlns:p14="http://schemas.microsoft.com/office/powerpoint/2010/main" val="3730101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4031873"/>
          </a:xfrm>
          <a:prstGeom prst="rect">
            <a:avLst/>
          </a:prstGeom>
          <a:noFill/>
        </p:spPr>
        <p:txBody>
          <a:bodyPr wrap="square">
            <a:spAutoFit/>
          </a:bodyPr>
          <a:lstStyle/>
          <a:p>
            <a:pPr algn="just"/>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маркетинговой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для маркетинговой аналитики позволяет бизнесу управлять, оценивать, контролировать, анализировать и рационально использовать свои маркетинговые усилия. Организация может измерять эффективность и оценивать усилия по всем каналам и аудиториям, собирая информацию о рынке, клиентах и продуктах.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маркетинговой аналитики, программная система или сервис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Собирать данные о маркетинговых кампаниях, распределенных по различным каналам;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собирать, систематизировать и визуализировать данные о рынке, потребительской аудитории, продуктах, веб-сайтах, мобильных приложениях, конкурентах;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Отслеживать прогресс маркетинговых кампаний и целевую аудиторию для определения результатов;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Интегрироваться с системами продаж, маркетинга и работы с клиентами;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Визуализировать эффективности маркетинга с помощью панелей и графиков.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FC7AD284-C720-B219-BEFA-2CFA2C06158B}"/>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3.4. Системы маркетинговой аналитики</a:t>
            </a:r>
          </a:p>
        </p:txBody>
      </p:sp>
    </p:spTree>
    <p:extLst>
      <p:ext uri="{BB962C8B-B14F-4D97-AF65-F5344CB8AC3E}">
        <p14:creationId xmlns:p14="http://schemas.microsoft.com/office/powerpoint/2010/main" val="16156667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740307"/>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медиа-аналитики (СМА)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продукты медиа-аналитики предоставляют пользователям возможность получения актуальной информации из различных медиа-каналов: телевидения, радио, газет, журналов, онлайн-СМИ, социальных сетей.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медиа-аналитики,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Отслеживать различные медиа-каналы и работать с большой базой медиа-сообщений;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пользователям выбирать ключевые слова, объекты или темы и настраивать каналы согласно потребностям бизнеса;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Анализировать результаты исследований по различным показателям, как-то количество и частота конкретных публикаций, влияние на компанию и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т.д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анализа СМИ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продукты анализа СМИ предоставляют функциональные возможности анализа данных в публикациях в средствах массовой информации (телевидение, радио, газеты, журналы, блоги) и формирования отчётности.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аналитики социальных сетей, программный продукт должен иметь возможности: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Автоматический контент-анализ текста, разметка объектов, фактов и смысловые оценки тональности текста;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Продвинутые средства формирования поисковых запросов;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Оценки размера аудитории, вовлеченности и демографии;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Получения аналитической информации о настроениях;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Обеспечение отслеживания и совместного использования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Агрегированная статистика по публикациям.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609F315F-B512-7792-B423-231C61F02C2C}"/>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3.5. Системы медиа-аналитики</a:t>
            </a:r>
          </a:p>
        </p:txBody>
      </p:sp>
    </p:spTree>
    <p:extLst>
      <p:ext uri="{BB962C8B-B14F-4D97-AF65-F5344CB8AC3E}">
        <p14:creationId xmlns:p14="http://schemas.microsoft.com/office/powerpoint/2010/main" val="249276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5C7F6B-21E3-4B55-BD83-811A56107030}"/>
              </a:ext>
            </a:extLst>
          </p:cNvPr>
          <p:cNvSpPr txBox="1"/>
          <p:nvPr/>
        </p:nvSpPr>
        <p:spPr>
          <a:xfrm>
            <a:off x="5912530" y="2249106"/>
            <a:ext cx="6178859" cy="3323987"/>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1200" cap="none" spc="0" normalizeH="0" baseline="0" noProof="0" dirty="0">
                <a:ln>
                  <a:noFill/>
                </a:ln>
                <a:solidFill>
                  <a:srgbClr val="0000FF"/>
                </a:solidFill>
                <a:effectLst/>
                <a:highlight>
                  <a:srgbClr val="00FF00"/>
                </a:highlight>
                <a:uLnTx/>
                <a:uFillTx/>
                <a:latin typeface="Arial"/>
                <a:ea typeface="+mn-ea"/>
                <a:cs typeface="+mn-cs"/>
              </a:rPr>
              <a:t>Искусственный интеллект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позволяет получать результаты, аналогичные результатам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интеллектуальной деятельности человека;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комплекс технологических и программных решений,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приводящих к результату, аналогичному или превосходящему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результат интеллектуальной деятельности человека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(в т.ч. способности к самообучению),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и используемых для решения прикладных задач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на основе больших данных с помощью следующих систем:</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Компьютерное зрение</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Обработка естественного языка</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Распознавание и синтез речи</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Рекомендательные системы и интеллектуальные системы  	поддержки принятия решений</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Перспективные методы и технологии ИИ</a:t>
            </a:r>
          </a:p>
        </p:txBody>
      </p:sp>
      <p:sp>
        <p:nvSpPr>
          <p:cNvPr id="7" name="TextBox 6">
            <a:extLst>
              <a:ext uri="{FF2B5EF4-FFF2-40B4-BE49-F238E27FC236}">
                <a16:creationId xmlns:a16="http://schemas.microsoft.com/office/drawing/2014/main" id="{C5CF901C-896E-4677-B2EF-E4084D405874}"/>
              </a:ext>
            </a:extLst>
          </p:cNvPr>
          <p:cNvSpPr txBox="1"/>
          <p:nvPr/>
        </p:nvSpPr>
        <p:spPr>
          <a:xfrm>
            <a:off x="88773" y="739054"/>
            <a:ext cx="5761611" cy="57785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3 (три) этапа </a:t>
            </a:r>
            <a:r>
              <a:rPr kumimoji="0" lang="ru-RU" sz="1600" b="1" i="0" u="none" strike="noStrike" kern="1200" cap="none" spc="0" normalizeH="0" baseline="0" noProof="0" dirty="0">
                <a:ln>
                  <a:noFill/>
                </a:ln>
                <a:solidFill>
                  <a:srgbClr val="0000FF"/>
                </a:solidFill>
                <a:effectLst/>
                <a:uLnTx/>
                <a:uFillTx/>
                <a:latin typeface="Arial"/>
                <a:ea typeface="+mn-ea"/>
                <a:cs typeface="+mn-cs"/>
              </a:rPr>
              <a:t>цифровой трансформации:</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1. Оцифровка процессов</a:t>
            </a:r>
            <a:r>
              <a:rPr kumimoji="0" lang="ru-RU"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 внедрение традиционных </a:t>
            </a:r>
            <a:r>
              <a:rPr kumimoji="0" lang="ru-RU" sz="1600" b="0" i="1" u="none" strike="noStrike" kern="1200" cap="none" spc="0" normalizeH="0" baseline="0" noProof="0" dirty="0">
                <a:ln>
                  <a:noFill/>
                </a:ln>
                <a:solidFill>
                  <a:srgbClr val="0000FF"/>
                </a:solidFill>
                <a:effectLst/>
                <a:uLnTx/>
                <a:uFillTx/>
                <a:latin typeface="Arial"/>
                <a:ea typeface="+mn-ea"/>
                <a:cs typeface="+mn-cs"/>
              </a:rPr>
              <a:t>цифровых технологий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1" u="none" strike="noStrike" kern="1200" cap="none" spc="0" normalizeH="0" baseline="0" noProof="0" dirty="0">
                <a:ln>
                  <a:noFill/>
                </a:ln>
                <a:solidFill>
                  <a:srgbClr val="0000FF"/>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для повышения эффективности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деятельности органов власти, управления данными.</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2. Электронное правительство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 внедрение </a:t>
            </a:r>
            <a:r>
              <a:rPr kumimoji="0" lang="ru-RU" sz="1600" b="0" i="1" u="none" strike="noStrike" kern="1200" cap="none" spc="0" normalizeH="0" baseline="0" noProof="0" dirty="0">
                <a:ln>
                  <a:noFill/>
                </a:ln>
                <a:solidFill>
                  <a:srgbClr val="0000FF"/>
                </a:solidFill>
                <a:effectLst/>
                <a:uLnTx/>
                <a:uFillTx/>
                <a:latin typeface="Arial"/>
                <a:ea typeface="+mn-ea"/>
                <a:cs typeface="+mn-cs"/>
              </a:rPr>
              <a:t>цифровых технологий</a:t>
            </a:r>
            <a:r>
              <a:rPr kumimoji="0" lang="ru-RU"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особенно основанных на использовании интернета,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для совершенствования государственного управления</a:t>
            </a:r>
            <a:r>
              <a:rPr kumimoji="0" lang="ru-RU" sz="16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3. Цифровое правительство</a:t>
            </a:r>
            <a:r>
              <a:rPr kumimoji="0" lang="ru-RU"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    – </a:t>
            </a:r>
            <a:r>
              <a:rPr kumimoji="0" lang="ru-RU" sz="1600" b="0" i="1" u="none" strike="noStrike" kern="1200" cap="none" spc="0" normalizeH="0" baseline="0" noProof="0" dirty="0">
                <a:ln>
                  <a:noFill/>
                </a:ln>
                <a:solidFill>
                  <a:srgbClr val="0000FF"/>
                </a:solidFill>
                <a:effectLst/>
                <a:uLnTx/>
                <a:uFillTx/>
                <a:latin typeface="Arial"/>
                <a:ea typeface="+mn-ea"/>
                <a:cs typeface="+mn-cs"/>
              </a:rPr>
              <a:t>цифровые технологии </a:t>
            </a:r>
            <a:r>
              <a:rPr kumimoji="0" lang="ru-RU" sz="1600" b="0" i="0" u="none" strike="noStrike" kern="1200" cap="none" spc="0" normalizeH="0" baseline="0" noProof="0" dirty="0">
                <a:ln>
                  <a:noFill/>
                </a:ln>
                <a:solidFill>
                  <a:srgbClr val="000066"/>
                </a:solidFill>
                <a:effectLst/>
                <a:uLnTx/>
                <a:uFillTx/>
                <a:latin typeface="Arial"/>
                <a:ea typeface="+mn-ea"/>
                <a:cs typeface="+mn-cs"/>
              </a:rPr>
              <a:t>последнего поколения:</a:t>
            </a:r>
          </a:p>
          <a:p>
            <a:pPr marL="54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highlight>
                  <a:srgbClr val="FFFF00"/>
                </a:highlight>
                <a:uLnTx/>
                <a:uFillTx/>
                <a:latin typeface="Arial"/>
                <a:ea typeface="+mn-ea"/>
                <a:cs typeface="+mn-cs"/>
              </a:rPr>
              <a:t>интернет вещей,</a:t>
            </a:r>
          </a:p>
          <a:p>
            <a:pPr marL="54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highlight>
                  <a:srgbClr val="00FF00"/>
                </a:highlight>
                <a:uLnTx/>
                <a:uFillTx/>
                <a:latin typeface="Arial"/>
                <a:ea typeface="+mn-ea"/>
                <a:cs typeface="+mn-cs"/>
              </a:rPr>
              <a:t>искусственный интеллект</a:t>
            </a:r>
          </a:p>
          <a:p>
            <a:pPr marL="54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highlight>
                  <a:srgbClr val="00FFFF"/>
                </a:highlight>
                <a:uLnTx/>
                <a:uFillTx/>
                <a:latin typeface="Arial"/>
                <a:ea typeface="+mn-ea"/>
                <a:cs typeface="+mn-cs"/>
              </a:rPr>
              <a:t>предиктивная аналитика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Они позволяют учитывать предпочтения пользователей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при формировании состава предоставляемых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услуг и процедур, связанных с их получением.</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ru-RU" sz="1600" b="1" i="1" u="none" strike="noStrike" kern="1200" cap="none" spc="0" normalizeH="0" baseline="0" noProof="0" dirty="0">
                <a:ln>
                  <a:noFill/>
                </a:ln>
                <a:solidFill>
                  <a:srgbClr val="0000FF"/>
                </a:solidFill>
                <a:effectLst/>
                <a:uLnTx/>
                <a:uFillTx/>
                <a:latin typeface="Arial"/>
                <a:ea typeface="+mn-ea"/>
                <a:cs typeface="+mn-cs"/>
              </a:rPr>
              <a:t>Цифровые технологии </a:t>
            </a:r>
            <a:r>
              <a:rPr kumimoji="0" lang="ru-RU" sz="1600" b="0" i="0" u="none" strike="noStrike" kern="1200" cap="none" spc="0" normalizeH="0" baseline="0" noProof="0" dirty="0">
                <a:ln>
                  <a:noFill/>
                </a:ln>
                <a:solidFill>
                  <a:srgbClr val="000000"/>
                </a:solidFill>
                <a:effectLst/>
                <a:uLnTx/>
                <a:uFillTx/>
                <a:latin typeface="Arial"/>
                <a:ea typeface="+mn-ea"/>
                <a:cs typeface="+mn-cs"/>
              </a:rPr>
              <a:t>становятся:</a:t>
            </a:r>
          </a:p>
          <a:p>
            <a:pPr marL="180000" marR="0" lvl="0" indent="-180000" algn="l" defTabSz="914400" rtl="0" eaLnBrk="1" fontAlgn="auto" latinLnBrk="0" hangingPunct="1">
              <a:lnSpc>
                <a:spcPct val="100000"/>
              </a:lnSpc>
              <a:spcBef>
                <a:spcPts val="300"/>
              </a:spcBef>
              <a:spcAft>
                <a:spcPts val="0"/>
              </a:spcAft>
              <a:buClrTx/>
              <a:buSzTx/>
              <a:buFont typeface="+mj-lt"/>
              <a:buAutoNum type="alphaLcParenR"/>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не просто инструментом реализации стратегии модернизации государственного управления, </a:t>
            </a:r>
          </a:p>
          <a:p>
            <a:pPr marL="180000" marR="0" lvl="0" indent="-180000" algn="l" defTabSz="914400" rtl="0" eaLnBrk="1" fontAlgn="auto" latinLnBrk="0" hangingPunct="1">
              <a:lnSpc>
                <a:spcPct val="100000"/>
              </a:lnSpc>
              <a:spcBef>
                <a:spcPts val="300"/>
              </a:spcBef>
              <a:spcAft>
                <a:spcPts val="0"/>
              </a:spcAft>
              <a:buClrTx/>
              <a:buSzTx/>
              <a:buFont typeface="+mj-lt"/>
              <a:buAutoNum type="alphaLcParenR"/>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но и в значительной степени определяют направления его изменений.</a:t>
            </a:r>
          </a:p>
        </p:txBody>
      </p:sp>
      <p:sp>
        <p:nvSpPr>
          <p:cNvPr id="9" name="TextBox 8">
            <a:extLst>
              <a:ext uri="{FF2B5EF4-FFF2-40B4-BE49-F238E27FC236}">
                <a16:creationId xmlns:a16="http://schemas.microsoft.com/office/drawing/2014/main" id="{C87B3B93-801B-41D1-8223-0E55E0687F05}"/>
              </a:ext>
            </a:extLst>
          </p:cNvPr>
          <p:cNvSpPr txBox="1"/>
          <p:nvPr/>
        </p:nvSpPr>
        <p:spPr>
          <a:xfrm>
            <a:off x="5912530" y="739054"/>
            <a:ext cx="6178859" cy="1384995"/>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1200" cap="none" spc="0" normalizeH="0" baseline="0" noProof="0" dirty="0">
                <a:ln>
                  <a:noFill/>
                </a:ln>
                <a:solidFill>
                  <a:srgbClr val="0000FF"/>
                </a:solidFill>
                <a:effectLst/>
                <a:highlight>
                  <a:srgbClr val="FFFF00"/>
                </a:highlight>
                <a:uLnTx/>
                <a:uFillTx/>
                <a:latin typeface="Arial"/>
                <a:ea typeface="+mn-ea"/>
                <a:cs typeface="+mn-cs"/>
              </a:rPr>
              <a:t>Интернет вещей </a:t>
            </a:r>
            <a:r>
              <a:rPr kumimoji="0" lang="ru-RU" sz="1400" b="0" i="0" u="none" strike="noStrike" kern="1200" cap="none" spc="0" normalizeH="0" baseline="0" noProof="0" dirty="0">
                <a:ln>
                  <a:noFill/>
                </a:ln>
                <a:solidFill>
                  <a:srgbClr val="00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сети передачи данных между физическими объектами («вещами»), оснащёнными встроенными средствами и технологиями для взаимодействия друг с другом или с внешней средой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Организация сетей способна: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а) </a:t>
            </a:r>
            <a:r>
              <a:rPr kumimoji="0" lang="ru-RU" sz="1400" b="0" i="0" u="none" strike="noStrike" kern="1200" cap="none" spc="0" normalizeH="0" baseline="0" noProof="0" dirty="0">
                <a:ln>
                  <a:noFill/>
                </a:ln>
                <a:solidFill>
                  <a:srgbClr val="000066"/>
                </a:solidFill>
                <a:effectLst/>
                <a:uLnTx/>
                <a:uFillTx/>
                <a:latin typeface="Arial"/>
                <a:ea typeface="+mn-ea"/>
                <a:cs typeface="+mn-cs"/>
              </a:rPr>
              <a:t>перестроить экономические и общественные процессы;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б) </a:t>
            </a:r>
            <a:r>
              <a:rPr kumimoji="0" lang="ru-RU" sz="1400" b="0" i="0" u="none" strike="noStrike" kern="1200" cap="none" spc="0" normalizeH="0" baseline="0" noProof="0" dirty="0">
                <a:ln>
                  <a:noFill/>
                </a:ln>
                <a:solidFill>
                  <a:srgbClr val="000066"/>
                </a:solidFill>
                <a:effectLst/>
                <a:uLnTx/>
                <a:uFillTx/>
                <a:latin typeface="Arial"/>
                <a:ea typeface="+mn-ea"/>
                <a:cs typeface="+mn-cs"/>
              </a:rPr>
              <a:t>исключить из действий и операций необходимость участия человека.</a:t>
            </a:r>
          </a:p>
        </p:txBody>
      </p:sp>
      <p:sp>
        <p:nvSpPr>
          <p:cNvPr id="11" name="TextBox 10">
            <a:extLst>
              <a:ext uri="{FF2B5EF4-FFF2-40B4-BE49-F238E27FC236}">
                <a16:creationId xmlns:a16="http://schemas.microsoft.com/office/drawing/2014/main" id="{B5185470-5509-43B9-B086-7CCFA1E1A9BE}"/>
              </a:ext>
            </a:extLst>
          </p:cNvPr>
          <p:cNvSpPr txBox="1"/>
          <p:nvPr/>
        </p:nvSpPr>
        <p:spPr>
          <a:xfrm>
            <a:off x="5912530" y="5698150"/>
            <a:ext cx="6178859" cy="954107"/>
          </a:xfrm>
          <a:prstGeom prst="rect">
            <a:avLst/>
          </a:prstGeom>
          <a:solidFill>
            <a:schemeClr val="bg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1200" cap="none" spc="0" normalizeH="0" baseline="0" noProof="0" dirty="0">
                <a:ln>
                  <a:noFill/>
                </a:ln>
                <a:solidFill>
                  <a:srgbClr val="0000FF"/>
                </a:solidFill>
                <a:effectLst/>
                <a:highlight>
                  <a:srgbClr val="00FFFF"/>
                </a:highlight>
                <a:uLnTx/>
                <a:uFillTx/>
                <a:latin typeface="Arial"/>
                <a:ea typeface="+mn-ea"/>
                <a:cs typeface="+mn-cs"/>
              </a:rPr>
              <a:t>Предиктивная / предикативная / прогностическая аналитика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множество методов статистики, анализа данных и теории игр,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используемых для анализа текущих и исторических данных / событий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для прогноза данных / событий в будущем.</a:t>
            </a:r>
          </a:p>
        </p:txBody>
      </p:sp>
      <p:cxnSp>
        <p:nvCxnSpPr>
          <p:cNvPr id="13" name="Прямая со стрелкой 12">
            <a:extLst>
              <a:ext uri="{FF2B5EF4-FFF2-40B4-BE49-F238E27FC236}">
                <a16:creationId xmlns:a16="http://schemas.microsoft.com/office/drawing/2014/main" id="{FD6EF3A8-A038-4584-97B0-DC65E9C22BF9}"/>
              </a:ext>
            </a:extLst>
          </p:cNvPr>
          <p:cNvCxnSpPr/>
          <p:nvPr/>
        </p:nvCxnSpPr>
        <p:spPr>
          <a:xfrm>
            <a:off x="5610692" y="1400319"/>
            <a:ext cx="2929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E028578A-310A-4AB3-AED1-3CEC8EB32D56}"/>
              </a:ext>
            </a:extLst>
          </p:cNvPr>
          <p:cNvCxnSpPr/>
          <p:nvPr/>
        </p:nvCxnSpPr>
        <p:spPr>
          <a:xfrm>
            <a:off x="5619567" y="3957090"/>
            <a:ext cx="2929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DAACC8EA-78F0-4E48-B5AC-38BF7203A71F}"/>
              </a:ext>
            </a:extLst>
          </p:cNvPr>
          <p:cNvCxnSpPr/>
          <p:nvPr/>
        </p:nvCxnSpPr>
        <p:spPr>
          <a:xfrm>
            <a:off x="5628445" y="6212017"/>
            <a:ext cx="2929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5543D48F-B3DC-4462-AB92-23A1F5512949}"/>
              </a:ext>
            </a:extLst>
          </p:cNvPr>
          <p:cNvCxnSpPr>
            <a:cxnSpLocks/>
          </p:cNvCxnSpPr>
          <p:nvPr/>
        </p:nvCxnSpPr>
        <p:spPr>
          <a:xfrm>
            <a:off x="5637326" y="1400319"/>
            <a:ext cx="0" cy="4820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31AA2D69-B0A3-4659-94D4-FA773C1CBE97}"/>
              </a:ext>
            </a:extLst>
          </p:cNvPr>
          <p:cNvCxnSpPr>
            <a:cxnSpLocks/>
          </p:cNvCxnSpPr>
          <p:nvPr/>
        </p:nvCxnSpPr>
        <p:spPr>
          <a:xfrm>
            <a:off x="3302494" y="3957090"/>
            <a:ext cx="230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id="{CB9E8E46-9C79-489A-AC5E-49D477F66469}"/>
              </a:ext>
            </a:extLst>
          </p:cNvPr>
          <p:cNvCxnSpPr>
            <a:cxnSpLocks/>
          </p:cNvCxnSpPr>
          <p:nvPr/>
        </p:nvCxnSpPr>
        <p:spPr>
          <a:xfrm>
            <a:off x="3293616" y="3587357"/>
            <a:ext cx="0" cy="7271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1661421C-8B8B-8A28-8772-084A1DD0D1EA}"/>
              </a:ext>
            </a:extLst>
          </p:cNvPr>
          <p:cNvSpPr txBox="1">
            <a:spLocks/>
          </p:cNvSpPr>
          <p:nvPr/>
        </p:nvSpPr>
        <p:spPr bwMode="auto">
          <a:xfrm>
            <a:off x="5266944" y="0"/>
            <a:ext cx="6925056"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1.6. Цифровая трансформация: от </a:t>
            </a:r>
            <a:r>
              <a:rPr kumimoji="0" lang="ru-RU" sz="12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электронного</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правительства к </a:t>
            </a:r>
            <a:r>
              <a:rPr kumimoji="0" lang="ru-RU" sz="1200"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цифровому</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правительству</a:t>
            </a:r>
            <a:endParaRPr kumimoji="0" lang="ru-RU" sz="12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4263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001643"/>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5.2.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анализа социальных сетей (САСС)</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анализа социальных сетей реализует функции сбора данных, связанных с учётными записями, группами и постами в социальных сетях, и подготовки статистической отчётности.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аналитики социальных сетей, программный продукт должен иметь возможность:</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Создавать бизнес-цели на основании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Обеспечить отслеживание и совместное использование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Оценивать размер аудитории, вовлеченности и демографии;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Получать аналитическую информацию о настроениях;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Собирать данные о публикациях и выполнять лингвистический анализ постов;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Предоставлять общую статистику социальных сетей;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Сравнивать данные из отдельных кампаний, сообщений или страниц.</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Новостные агрегаторы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Новостные агрегаторы - это программные продукты (информационные сервисы), которые собирают новости, записи блогов, записи в социальных сетях или иной медиа-контент из различных источников, обрабатывают и представляют его в одном месте для удобного просмотра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Для включения в категорию сервисов новостных агрегаторов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Собирать медиа-контент, хранить его в собственной базе данных и проводить его обработку,</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Выделять события, определять информационные поводы, тегировать новости,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Поддерживать развитую систему рубрик,</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Обладать средствами вывода ленты новостей, поиска и фильтрации по основным параметрам.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801EBA21-11B8-D4E4-DFF6-B2A993D3330E}"/>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3.5. Системы медиа-аналитики</a:t>
            </a:r>
          </a:p>
        </p:txBody>
      </p:sp>
    </p:spTree>
    <p:extLst>
      <p:ext uri="{BB962C8B-B14F-4D97-AF65-F5344CB8AC3E}">
        <p14:creationId xmlns:p14="http://schemas.microsoft.com/office/powerpoint/2010/main" val="4507915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2308324"/>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Сервисы анализа репутации бренда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Сервисы анализа репутации бренда (САРБ, англ. Brand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Reputation</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Analysis Services, BRA) позволяют компаниям исследовать информационное поле на предмет упоминаний бренда в различных негативных и позитивных контекстах, давать понимание настроений клиентов на различных платформах, и общую тональность публикаций в СМИ, касающихся собственного бренда.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78394B84-9CA3-71E0-A6A1-E0319A9D9813}"/>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3.5. Системы медиа-аналитики</a:t>
            </a:r>
          </a:p>
        </p:txBody>
      </p:sp>
    </p:spTree>
    <p:extLst>
      <p:ext uri="{BB962C8B-B14F-4D97-AF65-F5344CB8AC3E}">
        <p14:creationId xmlns:p14="http://schemas.microsoft.com/office/powerpoint/2010/main" val="3598072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001643"/>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6.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Специальные системы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Специальное программное обеспечение для аналитики и анализа может использоваться в пределах всей компании для решения нетиповых специализированных аналитических задач.</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специальной аналитики,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Аккумулировать данные касательно определенной предметной области;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строить формальные модели;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Предлагать пользователю возможности количественного и качественного для анализа построенных моделей, или структур полученных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6.1. </a:t>
            </a:r>
            <a:r>
              <a:rPr lang="ru-RU"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Геоаналитические</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 системы (ГАС)</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сервисы и системы пространственного анализа позволяют производить исследование бизнес-информации, используя различную географическую информацию.</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Для включения в категорию пространственного анализа данных программное обеспечение должно удовлетворять следующим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Хранение, организация, редактирование и анализ целевых данных в географическом разрезе;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Применение аналитических операций над целевыми данными, позволяющих выявлять неочевидные деловые факты;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Возможность визуализации географической информации;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Иметь возможности геоинформационной системы или использовать геоинформационную платформу в своём решении;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Оптимизация и/или управление данными из картографических сервисов и источников.</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CC818CE0-4023-5156-2B3E-5702483FBAA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3.6. Специальные системы аналитики</a:t>
            </a:r>
          </a:p>
        </p:txBody>
      </p:sp>
    </p:spTree>
    <p:extLst>
      <p:ext uri="{BB962C8B-B14F-4D97-AF65-F5344CB8AC3E}">
        <p14:creationId xmlns:p14="http://schemas.microsoft.com/office/powerpoint/2010/main" val="30094590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CCB57C-A19C-49FD-B841-FCBB68BF7D31}"/>
              </a:ext>
            </a:extLst>
          </p:cNvPr>
          <p:cNvSpPr txBox="1"/>
          <p:nvPr/>
        </p:nvSpPr>
        <p:spPr>
          <a:xfrm>
            <a:off x="138097" y="743159"/>
            <a:ext cx="11970063" cy="5765681"/>
          </a:xfrm>
          <a:prstGeom prst="rect">
            <a:avLst/>
          </a:prstGeom>
          <a:noFill/>
        </p:spPr>
        <p:txBody>
          <a:bodyPr wrap="square">
            <a:spAutoFit/>
          </a:bodyPr>
          <a:lstStyle/>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Мессенджеры и соцсети:</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Facebook*, Instagram*, WhatsApp*, Facebook Messenger*, Twitter, TikTok, Snapchat, Slack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«ВКонтакте»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VK),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Одноклассники»,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Yappy, Telegram,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ТамТам</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Я</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RUS,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TenChat</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Мой Мир»,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ICQ, Frisbee.</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Программы для видеоконференций:</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Zoom,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Zello</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Webex, Discord, Microsoft Teams, Skype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EYEVOX,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Сферум</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«Видеозвонки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Mail.ru»,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Видеозвонки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VK</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Яндекс.Телемост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Вебинар.ру</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TrueConf</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Jazz, IVA AVES, IVA AVES S, IVA LARGO,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Вега-Ирида»,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Vinteo</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Антивирусы: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Norton, Avast, McAfee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Kaspersky, Dr. Web.</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Редакторы: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Документы»,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Таблицы»,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Презентации»,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Word, Excel, PowerPoint, Apple Keynote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«Мой офис»,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P7-</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Офис», «Яндекс 360».</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Почтовые сервисы: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Gmail, Outlook, Hotmail, Yahoo! Mail,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ProtonMail</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«Почта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Mail.ru»,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Мой Офис Почта»,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Яндекс.Почта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Tegu.</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Переводчики:</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translate, Bing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Яндекс.Переводчик</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PROMT.</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Браузеры</a:t>
            </a: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a:t>
            </a:r>
            <a:r>
              <a:rPr kumimoji="0" lang="ru-RU" sz="1400" b="0"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Chrome, Firefox, Opera, Samsung Internet, Safari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Яндекс.Браузер</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Atom.</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для аналитики:</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Analytics, Clicky.com,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Matomo</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Chartbeat.com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Яндекс.Метрика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Roistat</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CoMagic</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Спутник/Аналитика».</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Образовательные программы: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Storytel</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Pearson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и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Coursera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Skillfactory</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О</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penedu</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GeekBrains</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Stepik</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Udemy,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СберУниверситет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Нетология</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SF Education,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Wayup</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CoreApp</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Инжинириум</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Кодемика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«Сетевая Академия», «Учебный центр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ИнфоТеКС</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«Школа анализа данных»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Яндекс.Практикум</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«Академия информационных систем» (АИС), «Мобильное электронное образование» (МЭО), «1С-Образование», «Учебный центр СКБ Контур».</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Карты: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Maps, Apple Maps, HERE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Яндекс.Карты</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2ГИС, «Карты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Mail.ru»,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ГИП Горизонт».</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по поиску работы и сотрудников: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Hays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«Профи»,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Head Hunter,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Работа в России»,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Работа.ру</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YouDo</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Маркетплейсы: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Ebay</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Amazon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Wildberries</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Ozon,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Яндекс.Маркет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СберМегаМаркет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СберМаркет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бронирования жилья:</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Airnb</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Hotels.com, Booking.com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«Островок»,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Tutu.ru,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Яндекс.Путешествия</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TVIL.ru,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Командировка.ру</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Ozon Travel,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ЦИАН.</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для вызова такси:</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Uber, Gett.com </a:t>
            </a:r>
            <a:r>
              <a:rPr kumimoji="0" lang="ru-RU"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Минцифры</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Яндекс.Такси</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Автолига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«Везет», «Максим».</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по заказу авиабилетов:</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Momondo</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Skyscanner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Aviasales</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OneTwoTrip</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Tutu.ru,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Яндекс.Путешествия</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Ozon Travel.</a:t>
            </a:r>
            <a:endParaRPr kumimoji="0" lang="ru-RU" sz="1600" b="0" i="0" u="none" strike="noStrike" kern="1200" cap="none" spc="0" normalizeH="0" baseline="0" noProof="0" dirty="0">
              <a:ln>
                <a:noFill/>
              </a:ln>
              <a:solidFill>
                <a:srgbClr val="0000FF"/>
              </a:solidFill>
              <a:effectLst/>
              <a:uLnTx/>
              <a:uFillTx/>
              <a:latin typeface="Arial"/>
              <a:ea typeface="+mn-ea"/>
              <a:cs typeface="+mn-cs"/>
            </a:endParaRPr>
          </a:p>
        </p:txBody>
      </p:sp>
      <p:sp>
        <p:nvSpPr>
          <p:cNvPr id="7" name="TextBox 6">
            <a:extLst>
              <a:ext uri="{FF2B5EF4-FFF2-40B4-BE49-F238E27FC236}">
                <a16:creationId xmlns:a16="http://schemas.microsoft.com/office/drawing/2014/main" id="{6BC4A7DF-98B9-408A-A29E-1750AC301E4A}"/>
              </a:ext>
            </a:extLst>
          </p:cNvPr>
          <p:cNvSpPr txBox="1"/>
          <p:nvPr/>
        </p:nvSpPr>
        <p:spPr>
          <a:xfrm>
            <a:off x="2564668" y="6515736"/>
            <a:ext cx="9543492" cy="246221"/>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err="1">
                <a:ln>
                  <a:noFill/>
                </a:ln>
                <a:solidFill>
                  <a:srgbClr val="000000"/>
                </a:solidFill>
                <a:effectLst/>
                <a:uLnTx/>
                <a:uFillTx/>
                <a:latin typeface="Arial"/>
                <a:ea typeface="+mn-ea"/>
                <a:cs typeface="+mn-cs"/>
              </a:rPr>
              <a:t>Минцифры</a:t>
            </a:r>
            <a:r>
              <a:rPr kumimoji="0" lang="ru-RU" sz="1000" b="0" i="0" u="none" strike="noStrike" kern="1200" cap="none" spc="0" normalizeH="0" baseline="0" noProof="0" dirty="0">
                <a:ln>
                  <a:noFill/>
                </a:ln>
                <a:solidFill>
                  <a:srgbClr val="000000"/>
                </a:solidFill>
                <a:effectLst/>
                <a:uLnTx/>
                <a:uFillTx/>
                <a:latin typeface="Arial"/>
                <a:ea typeface="+mn-ea"/>
                <a:cs typeface="+mn-cs"/>
              </a:rPr>
              <a:t> предложило российские аналоги зарубежным соцсетям и сервисам </a:t>
            </a:r>
            <a:r>
              <a:rPr kumimoji="0" lang="ru-RU" sz="1000" b="0" i="0" u="none" strike="noStrike" kern="1200" cap="none" spc="0" normalizeH="0" baseline="0" noProof="0" dirty="0">
                <a:ln>
                  <a:noFill/>
                </a:ln>
                <a:solidFill>
                  <a:srgbClr val="0000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https://www.rbc.ru/technology_and_media/08/04/2022/624f520b9a7947f73fe7ad2d</a:t>
            </a:r>
            <a:r>
              <a:rPr kumimoji="0" lang="ru-RU" sz="1000" b="0" i="0" u="none" strike="noStrike" kern="1200" cap="none" spc="0" normalizeH="0" baseline="0" noProof="0" dirty="0">
                <a:ln>
                  <a:noFill/>
                </a:ln>
                <a:solidFill>
                  <a:srgbClr val="0000FF"/>
                </a:solidFill>
                <a:effectLst/>
                <a:uLnTx/>
                <a:uFillTx/>
                <a:latin typeface="Arial"/>
                <a:ea typeface="+mn-ea"/>
                <a:cs typeface="+mn-cs"/>
              </a:rPr>
              <a:t> </a:t>
            </a:r>
          </a:p>
        </p:txBody>
      </p:sp>
      <p:sp>
        <p:nvSpPr>
          <p:cNvPr id="2" name="Заголовок 1">
            <a:extLst>
              <a:ext uri="{FF2B5EF4-FFF2-40B4-BE49-F238E27FC236}">
                <a16:creationId xmlns:a16="http://schemas.microsoft.com/office/drawing/2014/main" id="{83FE3A74-735C-EC42-5FBC-F22BE16AB010}"/>
              </a:ext>
            </a:extLst>
          </p:cNvPr>
          <p:cNvSpPr txBox="1">
            <a:spLocks/>
          </p:cNvSpPr>
          <p:nvPr/>
        </p:nvSpPr>
        <p:spPr bwMode="auto">
          <a:xfrm>
            <a:off x="4722920" y="0"/>
            <a:ext cx="746908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3.7. Новая институциональная среда цифровой экономики: </a:t>
            </a:r>
          </a:p>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импортозамещение в сфере IT России</a:t>
            </a: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4740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818CE0-4023-5156-2B3E-5702483FBAA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3.8. ФГУ «Государственные технологии» и платформа «</a:t>
            </a:r>
            <a:r>
              <a:rPr kumimoji="0" lang="ru-RU" sz="1200" i="0" u="none" strike="noStrike" kern="0" cap="none" spc="0" normalizeH="0" baseline="0" noProof="0" dirty="0" err="1">
                <a:ln>
                  <a:noFill/>
                </a:ln>
                <a:solidFill>
                  <a:srgbClr val="632523"/>
                </a:solidFill>
                <a:effectLst/>
                <a:uLnTx/>
                <a:uFillTx/>
                <a:latin typeface="Arial" panose="020B0604020202020204" pitchFamily="34" charset="0"/>
                <a:cs typeface="Arial" panose="020B0604020202020204" pitchFamily="34" charset="0"/>
              </a:rPr>
              <a:t>ГосТех</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a:t>
            </a:r>
          </a:p>
        </p:txBody>
      </p:sp>
      <p:pic>
        <p:nvPicPr>
          <p:cNvPr id="5" name="Рисунок 4">
            <a:extLst>
              <a:ext uri="{FF2B5EF4-FFF2-40B4-BE49-F238E27FC236}">
                <a16:creationId xmlns:a16="http://schemas.microsoft.com/office/drawing/2014/main" id="{202ECACF-EE10-6845-0AED-890A1BD31E89}"/>
              </a:ext>
            </a:extLst>
          </p:cNvPr>
          <p:cNvPicPr>
            <a:picLocks noChangeAspect="1"/>
          </p:cNvPicPr>
          <p:nvPr/>
        </p:nvPicPr>
        <p:blipFill>
          <a:blip r:embed="rId2"/>
          <a:stretch>
            <a:fillRect/>
          </a:stretch>
        </p:blipFill>
        <p:spPr>
          <a:xfrm>
            <a:off x="1154097" y="677863"/>
            <a:ext cx="8904522" cy="5020692"/>
          </a:xfrm>
          <a:prstGeom prst="rect">
            <a:avLst/>
          </a:prstGeom>
        </p:spPr>
      </p:pic>
      <p:sp>
        <p:nvSpPr>
          <p:cNvPr id="7" name="TextBox 6">
            <a:extLst>
              <a:ext uri="{FF2B5EF4-FFF2-40B4-BE49-F238E27FC236}">
                <a16:creationId xmlns:a16="http://schemas.microsoft.com/office/drawing/2014/main" id="{050FE6CD-CEC1-63C9-39B9-EB7A9CEC4E7E}"/>
              </a:ext>
            </a:extLst>
          </p:cNvPr>
          <p:cNvSpPr txBox="1"/>
          <p:nvPr/>
        </p:nvSpPr>
        <p:spPr>
          <a:xfrm>
            <a:off x="9601940" y="2512381"/>
            <a:ext cx="2590060" cy="369332"/>
          </a:xfrm>
          <a:prstGeom prst="rect">
            <a:avLst/>
          </a:prstGeom>
          <a:noFill/>
        </p:spPr>
        <p:txBody>
          <a:bodyPr wrap="square">
            <a:spAutoFit/>
          </a:bodyPr>
          <a:lstStyle/>
          <a:p>
            <a:r>
              <a:rPr lang="en-US" dirty="0">
                <a:hlinkClick r:id="rId3"/>
              </a:rPr>
              <a:t>https://digitalcc.ru/</a:t>
            </a:r>
            <a:r>
              <a:rPr lang="ru-RU" dirty="0"/>
              <a:t> </a:t>
            </a:r>
          </a:p>
        </p:txBody>
      </p:sp>
      <p:pic>
        <p:nvPicPr>
          <p:cNvPr id="9" name="Рисунок 8">
            <a:extLst>
              <a:ext uri="{FF2B5EF4-FFF2-40B4-BE49-F238E27FC236}">
                <a16:creationId xmlns:a16="http://schemas.microsoft.com/office/drawing/2014/main" id="{21D9561A-88DC-52EC-93E1-09E6C12D1B65}"/>
              </a:ext>
            </a:extLst>
          </p:cNvPr>
          <p:cNvPicPr>
            <a:picLocks noChangeAspect="1"/>
          </p:cNvPicPr>
          <p:nvPr/>
        </p:nvPicPr>
        <p:blipFill>
          <a:blip r:embed="rId4"/>
          <a:stretch>
            <a:fillRect/>
          </a:stretch>
        </p:blipFill>
        <p:spPr>
          <a:xfrm>
            <a:off x="1429206" y="5698555"/>
            <a:ext cx="8276948" cy="976399"/>
          </a:xfrm>
          <a:prstGeom prst="rect">
            <a:avLst/>
          </a:prstGeom>
        </p:spPr>
      </p:pic>
    </p:spTree>
    <p:extLst>
      <p:ext uri="{BB962C8B-B14F-4D97-AF65-F5344CB8AC3E}">
        <p14:creationId xmlns:p14="http://schemas.microsoft.com/office/powerpoint/2010/main" val="1330979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03AC14-D452-37BB-E088-DAA3F8F21A94}"/>
              </a:ext>
            </a:extLst>
          </p:cNvPr>
          <p:cNvSpPr txBox="1"/>
          <p:nvPr/>
        </p:nvSpPr>
        <p:spPr>
          <a:xfrm>
            <a:off x="1727785" y="1018257"/>
            <a:ext cx="8623578" cy="5386090"/>
          </a:xfrm>
          <a:prstGeom prst="rect">
            <a:avLst/>
          </a:prstGeom>
          <a:noFill/>
        </p:spPr>
        <p:txBody>
          <a:bodyPr wrap="square">
            <a:spAutoFit/>
          </a:bodyPr>
          <a:lstStyle/>
          <a:p>
            <a:pPr marL="180000" indent="-180000">
              <a:spcBef>
                <a:spcPts val="600"/>
              </a:spcBef>
              <a:buFont typeface="+mj-lt"/>
              <a:buAutoNum type="arabicPeriod"/>
            </a:pPr>
            <a:r>
              <a:rPr lang="ru-RU" b="1"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Триединство стратегических приоритетов государственного управления:    1) перевод из состояния «организационного запаздывания» в «опережающее развитие», смена ретроспективной его направленности – </a:t>
            </a:r>
            <a:r>
              <a:rPr lang="ru-RU" dirty="0" err="1">
                <a:solidFill>
                  <a:schemeClr val="accent1">
                    <a:lumMod val="50000"/>
                  </a:schemeClr>
                </a:solidFill>
                <a:latin typeface="Arial" panose="020B0604020202020204" pitchFamily="34" charset="0"/>
                <a:cs typeface="Arial" panose="020B0604020202020204" pitchFamily="34" charset="0"/>
              </a:rPr>
              <a:t>проспективную</a:t>
            </a:r>
            <a:r>
              <a:rPr lang="ru-RU" dirty="0">
                <a:solidFill>
                  <a:schemeClr val="accent1">
                    <a:lumMod val="50000"/>
                  </a:schemeClr>
                </a:solidFill>
                <a:latin typeface="Arial" panose="020B0604020202020204" pitchFamily="34" charset="0"/>
                <a:cs typeface="Arial" panose="020B0604020202020204" pitchFamily="34" charset="0"/>
              </a:rPr>
              <a:t>; 2) переход с </a:t>
            </a:r>
            <a:r>
              <a:rPr lang="ru-RU" dirty="0" err="1">
                <a:solidFill>
                  <a:schemeClr val="accent1">
                    <a:lumMod val="50000"/>
                  </a:schemeClr>
                </a:solidFill>
                <a:latin typeface="Arial" panose="020B0604020202020204" pitchFamily="34" charset="0"/>
                <a:cs typeface="Arial" panose="020B0604020202020204" pitchFamily="34" charset="0"/>
              </a:rPr>
              <a:t>системо</a:t>
            </a:r>
            <a:r>
              <a:rPr lang="ru-RU" dirty="0">
                <a:solidFill>
                  <a:schemeClr val="accent1">
                    <a:lumMod val="50000"/>
                  </a:schemeClr>
                </a:solidFill>
                <a:latin typeface="Arial" panose="020B0604020202020204" pitchFamily="34" charset="0"/>
                <a:cs typeface="Arial" panose="020B0604020202020204" pitchFamily="34" charset="0"/>
              </a:rPr>
              <a:t>-, </a:t>
            </a:r>
            <a:r>
              <a:rPr lang="ru-RU" dirty="0" err="1">
                <a:solidFill>
                  <a:schemeClr val="accent1">
                    <a:lumMod val="50000"/>
                  </a:schemeClr>
                </a:solidFill>
                <a:latin typeface="Arial" panose="020B0604020202020204" pitchFamily="34" charset="0"/>
                <a:cs typeface="Arial" panose="020B0604020202020204" pitchFamily="34" charset="0"/>
              </a:rPr>
              <a:t>социоцентричной</a:t>
            </a:r>
            <a:r>
              <a:rPr lang="ru-RU" dirty="0">
                <a:solidFill>
                  <a:schemeClr val="accent1">
                    <a:lumMod val="50000"/>
                  </a:schemeClr>
                </a:solidFill>
                <a:latin typeface="Arial" panose="020B0604020202020204" pitchFamily="34" charset="0"/>
                <a:cs typeface="Arial" panose="020B0604020202020204" pitchFamily="34" charset="0"/>
              </a:rPr>
              <a:t> к </a:t>
            </a:r>
            <a:r>
              <a:rPr lang="ru-RU" dirty="0" err="1">
                <a:solidFill>
                  <a:schemeClr val="accent1">
                    <a:lumMod val="50000"/>
                  </a:schemeClr>
                </a:solidFill>
                <a:latin typeface="Arial" panose="020B0604020202020204" pitchFamily="34" charset="0"/>
                <a:cs typeface="Arial" panose="020B0604020202020204" pitchFamily="34" charset="0"/>
              </a:rPr>
              <a:t>персоноцентричной</a:t>
            </a:r>
            <a:r>
              <a:rPr lang="ru-RU" dirty="0">
                <a:solidFill>
                  <a:schemeClr val="accent1">
                    <a:lumMod val="50000"/>
                  </a:schemeClr>
                </a:solidFill>
                <a:latin typeface="Arial" panose="020B0604020202020204" pitchFamily="34" charset="0"/>
                <a:cs typeface="Arial" panose="020B0604020202020204" pitchFamily="34" charset="0"/>
              </a:rPr>
              <a:t> (</a:t>
            </a:r>
            <a:r>
              <a:rPr lang="ru-RU" dirty="0" err="1">
                <a:solidFill>
                  <a:schemeClr val="accent1">
                    <a:lumMod val="50000"/>
                  </a:schemeClr>
                </a:solidFill>
                <a:latin typeface="Arial" panose="020B0604020202020204" pitchFamily="34" charset="0"/>
                <a:cs typeface="Arial" panose="020B0604020202020204" pitchFamily="34" charset="0"/>
              </a:rPr>
              <a:t>клиентоориентированной</a:t>
            </a:r>
            <a:r>
              <a:rPr lang="ru-RU" dirty="0">
                <a:solidFill>
                  <a:schemeClr val="accent1">
                    <a:lumMod val="50000"/>
                  </a:schemeClr>
                </a:solidFill>
                <a:latin typeface="Arial" panose="020B0604020202020204" pitchFamily="34" charset="0"/>
                <a:cs typeface="Arial" panose="020B0604020202020204" pitchFamily="34" charset="0"/>
              </a:rPr>
              <a:t>) модели; 3) цифровая трансформация – от цифрового к «умному» цифровому управлению.</a:t>
            </a:r>
          </a:p>
          <a:p>
            <a:pPr marL="180000" indent="-180000">
              <a:spcBef>
                <a:spcPts val="600"/>
              </a:spcBef>
              <a:buFont typeface="+mj-lt"/>
              <a:buAutoNum type="arabicPeriod"/>
            </a:pPr>
            <a:endParaRPr lang="ru-RU" dirty="0">
              <a:solidFill>
                <a:schemeClr val="accent1">
                  <a:lumMod val="50000"/>
                </a:schemeClr>
              </a:solidFill>
              <a:latin typeface="Arial" panose="020B0604020202020204" pitchFamily="34" charset="0"/>
              <a:cs typeface="Arial" panose="020B0604020202020204" pitchFamily="34" charset="0"/>
            </a:endParaRPr>
          </a:p>
          <a:p>
            <a:pPr marL="180000" indent="-180000">
              <a:spcBef>
                <a:spcPts val="600"/>
              </a:spcBef>
              <a:buFont typeface="+mj-lt"/>
              <a:buAutoNum type="arabicPeriod"/>
            </a:pPr>
            <a:r>
              <a:rPr lang="ru-RU" b="1"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Основными методами и техниками анализа данных являются краудсорсинг, смешение и интеграция данных, машинное обучение, искусственные нейронные сети, прогнозная (предиктивная) аналитика, имитационное моделирование, пространственный анализ, статистический анализ, Data Mining, визуализация.</a:t>
            </a:r>
          </a:p>
          <a:p>
            <a:pPr marL="180000" indent="-180000">
              <a:spcBef>
                <a:spcPts val="600"/>
              </a:spcBef>
              <a:buFont typeface="+mj-lt"/>
              <a:buAutoNum type="arabicPeriod"/>
            </a:pPr>
            <a:endParaRPr lang="ru-RU" dirty="0">
              <a:solidFill>
                <a:schemeClr val="accent1">
                  <a:lumMod val="50000"/>
                </a:schemeClr>
              </a:solidFill>
              <a:latin typeface="Arial" panose="020B0604020202020204" pitchFamily="34" charset="0"/>
              <a:cs typeface="Arial" panose="020B0604020202020204" pitchFamily="34" charset="0"/>
            </a:endParaRPr>
          </a:p>
          <a:p>
            <a:pPr marL="180000" indent="-180000">
              <a:spcBef>
                <a:spcPts val="600"/>
              </a:spcBef>
              <a:buFont typeface="+mj-lt"/>
              <a:buAutoNum type="arabicPeriod"/>
            </a:pPr>
            <a:r>
              <a:rPr lang="ru-RU" b="1"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При обработке больших данных и при подготовке прогнозных решений система методов аналитики и анализа включает в себя возможности системы бизнес-аналитики, системы анализа данных, системы бизнес и системного анализа, системы маркетинговой аналитики, системы медиа-аналитики, специальные системы аналитики. Все это реализуется в </a:t>
            </a:r>
            <a:r>
              <a:rPr lang="ru-RU" dirty="0" err="1">
                <a:solidFill>
                  <a:schemeClr val="accent1">
                    <a:lumMod val="50000"/>
                  </a:schemeClr>
                </a:solidFill>
                <a:latin typeface="Arial" panose="020B0604020202020204" pitchFamily="34" charset="0"/>
                <a:cs typeface="Arial" panose="020B0604020202020204" pitchFamily="34" charset="0"/>
              </a:rPr>
              <a:t>ГосТехе</a:t>
            </a:r>
            <a:r>
              <a:rPr lang="ru-RU" dirty="0">
                <a:solidFill>
                  <a:schemeClr val="accent1">
                    <a:lumMod val="50000"/>
                  </a:schemeClr>
                </a:solidFill>
                <a:latin typeface="Arial" panose="020B0604020202020204" pitchFamily="34" charset="0"/>
                <a:cs typeface="Arial" panose="020B0604020202020204" pitchFamily="34" charset="0"/>
              </a:rPr>
              <a:t>.</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8AFD51-2E97-EAC8-7657-54A00C887EBF}"/>
              </a:ext>
            </a:extLst>
          </p:cNvPr>
          <p:cNvSpPr txBox="1"/>
          <p:nvPr/>
        </p:nvSpPr>
        <p:spPr>
          <a:xfrm>
            <a:off x="1214558" y="284928"/>
            <a:ext cx="10768614" cy="584775"/>
          </a:xfrm>
          <a:prstGeom prst="rect">
            <a:avLst/>
          </a:prstGeom>
          <a:noFill/>
        </p:spPr>
        <p:txBody>
          <a:bodyPr wrap="square">
            <a:spAutoFit/>
          </a:bodyPr>
          <a:lstStyle/>
          <a:p>
            <a:r>
              <a:rPr kumimoji="0" lang="ru-RU" sz="3200" b="0" i="0" u="none" strike="noStrike" kern="1200" cap="none" spc="0" normalizeH="0" baseline="0" noProof="0" dirty="0">
                <a:ln>
                  <a:noFill/>
                </a:ln>
                <a:solidFill>
                  <a:srgbClr val="275296"/>
                </a:solidFill>
                <a:effectLst/>
                <a:uLnTx/>
                <a:uFillTx/>
                <a:latin typeface="Inter SemiBold"/>
                <a:ea typeface="+mj-ea"/>
                <a:cs typeface="+mj-cs"/>
              </a:rPr>
              <a:t>Выводы по учебному занятию:</a:t>
            </a:r>
            <a:endParaRPr lang="ru-RU" dirty="0"/>
          </a:p>
        </p:txBody>
      </p:sp>
    </p:spTree>
    <p:extLst>
      <p:ext uri="{BB962C8B-B14F-4D97-AF65-F5344CB8AC3E}">
        <p14:creationId xmlns:p14="http://schemas.microsoft.com/office/powerpoint/2010/main" val="11442486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53E033-D61B-4A47-63AB-5DC213575081}"/>
              </a:ext>
            </a:extLst>
          </p:cNvPr>
          <p:cNvSpPr txBox="1"/>
          <p:nvPr/>
        </p:nvSpPr>
        <p:spPr>
          <a:xfrm>
            <a:off x="1360502" y="148471"/>
            <a:ext cx="10038425" cy="954107"/>
          </a:xfrm>
          <a:prstGeom prst="rect">
            <a:avLst/>
          </a:prstGeom>
          <a:noFill/>
        </p:spPr>
        <p:txBody>
          <a:bodyPr wrap="square">
            <a:spAutoFit/>
          </a:bodyPr>
          <a:lstStyle/>
          <a:p>
            <a:r>
              <a:rPr kumimoji="0" lang="ru-RU" sz="2800" b="0" i="0" u="none" strike="noStrike" kern="1200" cap="none" spc="0" normalizeH="0" baseline="0" noProof="0" dirty="0">
                <a:ln>
                  <a:noFill/>
                </a:ln>
                <a:solidFill>
                  <a:srgbClr val="275296"/>
                </a:solidFill>
                <a:effectLst/>
                <a:uLnTx/>
                <a:uFillTx/>
                <a:latin typeface="Inter SemiBold"/>
                <a:ea typeface="+mj-ea"/>
                <a:cs typeface="+mj-cs"/>
              </a:rPr>
              <a:t>Литература и интернет-источники </a:t>
            </a:r>
            <a:br>
              <a:rPr kumimoji="0" lang="ru-RU" sz="2800" b="0" i="0" u="none" strike="noStrike" kern="1200" cap="none" spc="0" normalizeH="0" baseline="0" noProof="0" dirty="0">
                <a:ln>
                  <a:noFill/>
                </a:ln>
                <a:solidFill>
                  <a:srgbClr val="275296"/>
                </a:solidFill>
                <a:effectLst/>
                <a:uLnTx/>
                <a:uFillTx/>
                <a:latin typeface="Inter SemiBold"/>
                <a:ea typeface="+mj-ea"/>
                <a:cs typeface="+mj-cs"/>
              </a:rPr>
            </a:br>
            <a:r>
              <a:rPr kumimoji="0" lang="ru-RU" sz="2800" b="0" i="0" u="none" strike="noStrike" kern="1200" cap="none" spc="0" normalizeH="0" baseline="0" noProof="0" dirty="0">
                <a:ln>
                  <a:noFill/>
                </a:ln>
                <a:solidFill>
                  <a:srgbClr val="275296"/>
                </a:solidFill>
                <a:effectLst/>
                <a:uLnTx/>
                <a:uFillTx/>
                <a:latin typeface="Inter SemiBold"/>
                <a:ea typeface="+mj-ea"/>
                <a:cs typeface="+mj-cs"/>
              </a:rPr>
              <a:t>для последующего изучения учебного материала:</a:t>
            </a:r>
            <a:endParaRPr lang="ru-RU" dirty="0"/>
          </a:p>
        </p:txBody>
      </p:sp>
      <p:sp>
        <p:nvSpPr>
          <p:cNvPr id="7" name="TextBox 6">
            <a:extLst>
              <a:ext uri="{FF2B5EF4-FFF2-40B4-BE49-F238E27FC236}">
                <a16:creationId xmlns:a16="http://schemas.microsoft.com/office/drawing/2014/main" id="{8E427DCE-9EF4-BC8E-A09E-7848B86D98E8}"/>
              </a:ext>
            </a:extLst>
          </p:cNvPr>
          <p:cNvSpPr txBox="1"/>
          <p:nvPr/>
        </p:nvSpPr>
        <p:spPr>
          <a:xfrm>
            <a:off x="1360502" y="1102578"/>
            <a:ext cx="10677618" cy="5463034"/>
          </a:xfrm>
          <a:prstGeom prst="rect">
            <a:avLst/>
          </a:prstGeom>
          <a:noFill/>
        </p:spPr>
        <p:txBody>
          <a:bodyPr wrap="square">
            <a:spAutoFit/>
          </a:bodyPr>
          <a:lstStyle/>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Орлов Г. М., Игнатьева О. А., Васин А. Г., </a:t>
            </a:r>
            <a:r>
              <a:rPr lang="ru-RU" sz="1600" dirty="0" err="1">
                <a:latin typeface="Arial" panose="020B0604020202020204" pitchFamily="34" charset="0"/>
                <a:cs typeface="Arial" panose="020B0604020202020204" pitchFamily="34" charset="0"/>
              </a:rPr>
              <a:t>Низомутдинов</a:t>
            </a:r>
            <a:r>
              <a:rPr lang="ru-RU" sz="1600" dirty="0">
                <a:latin typeface="Arial" panose="020B0604020202020204" pitchFamily="34" charset="0"/>
                <a:cs typeface="Arial" panose="020B0604020202020204" pitchFamily="34" charset="0"/>
              </a:rPr>
              <a:t> Б. А. Современные методы обработки и анализа данных. – СПб.: Университет ИТМО, 2021. – 147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Басаргин А.А. Методы искусственного интеллекта: учебное пособие: Новосибирск: </a:t>
            </a:r>
            <a:r>
              <a:rPr lang="ru-RU" sz="1600" dirty="0" err="1">
                <a:latin typeface="Arial" panose="020B0604020202020204" pitchFamily="34" charset="0"/>
                <a:cs typeface="Arial" panose="020B0604020202020204" pitchFamily="34" charset="0"/>
              </a:rPr>
              <a:t>СГУГиТ</a:t>
            </a:r>
            <a:r>
              <a:rPr lang="ru-RU" sz="1600" dirty="0">
                <a:latin typeface="Arial" panose="020B0604020202020204" pitchFamily="34" charset="0"/>
                <a:cs typeface="Arial" panose="020B0604020202020204" pitchFamily="34" charset="0"/>
              </a:rPr>
              <a:t>, 2022. – 163 с. </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Искусственный интеллект: учебное пособие / И.А. Калинин, Н.Н. </a:t>
            </a:r>
            <a:r>
              <a:rPr lang="ru-RU" sz="1600" dirty="0" err="1">
                <a:latin typeface="Arial" panose="020B0604020202020204" pitchFamily="34" charset="0"/>
                <a:cs typeface="Arial" panose="020B0604020202020204" pitchFamily="34" charset="0"/>
              </a:rPr>
              <a:t>Самылкина</a:t>
            </a:r>
            <a:r>
              <a:rPr lang="ru-RU" sz="1600" dirty="0">
                <a:latin typeface="Arial" panose="020B0604020202020204" pitchFamily="34" charset="0"/>
                <a:cs typeface="Arial" panose="020B0604020202020204" pitchFamily="34" charset="0"/>
              </a:rPr>
              <a:t>, А.А. Салахова. – М.: Просвещение, 2023. - 144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Искусственный интеллект. Люди. События. Факты / Алёна </a:t>
            </a:r>
            <a:r>
              <a:rPr lang="ru-RU" sz="1600" dirty="0" err="1">
                <a:latin typeface="Arial" panose="020B0604020202020204" pitchFamily="34" charset="0"/>
                <a:cs typeface="Arial" panose="020B0604020202020204" pitchFamily="34" charset="0"/>
              </a:rPr>
              <a:t>Шломина</a:t>
            </a:r>
            <a:r>
              <a:rPr lang="ru-RU" sz="1600" dirty="0">
                <a:latin typeface="Arial" panose="020B0604020202020204" pitchFamily="34" charset="0"/>
                <a:cs typeface="Arial" panose="020B0604020202020204" pitchFamily="34" charset="0"/>
              </a:rPr>
              <a:t>. – М., 2023. - 98 с. </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Былевский</a:t>
            </a:r>
            <a:r>
              <a:rPr lang="ru-RU" sz="1600" dirty="0">
                <a:latin typeface="Arial" panose="020B0604020202020204" pitchFamily="34" charset="0"/>
                <a:cs typeface="Arial" panose="020B0604020202020204" pitchFamily="34" charset="0"/>
              </a:rPr>
              <a:t> П.Г. Философия искусственного интеллекта: учебное пособие для студентов магистратуры, - М.: Белый ветер: МГЛУ, 2022. - 108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Системы искусственного интеллекта: учебное пособие / А.С. </a:t>
            </a:r>
            <a:r>
              <a:rPr lang="ru-RU" sz="1600" dirty="0" err="1">
                <a:latin typeface="Arial" panose="020B0604020202020204" pitchFamily="34" charset="0"/>
                <a:cs typeface="Arial" panose="020B0604020202020204" pitchFamily="34" charset="0"/>
              </a:rPr>
              <a:t>Ватьян</a:t>
            </a:r>
            <a:r>
              <a:rPr lang="ru-RU" sz="1600" dirty="0">
                <a:latin typeface="Arial" panose="020B0604020202020204" pitchFamily="34" charset="0"/>
                <a:cs typeface="Arial" panose="020B0604020202020204" pitchFamily="34" charset="0"/>
              </a:rPr>
              <a:t>, Н.Ф. Гусарова, Н.В. Добренко. - СПб: Ун-т ИТМО, 2022. – 185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Философия и методология искусственного интеллекта : учебное пособие / Д.А. Квон, Т.П. Павлова, И.В. </a:t>
            </a:r>
            <a:r>
              <a:rPr lang="ru-RU" sz="1600" dirty="0" err="1">
                <a:latin typeface="Arial" panose="020B0604020202020204" pitchFamily="34" charset="0"/>
                <a:cs typeface="Arial" panose="020B0604020202020204" pitchFamily="34" charset="0"/>
              </a:rPr>
              <a:t>Цвык</a:t>
            </a:r>
            <a:r>
              <a:rPr lang="ru-RU" sz="1600" dirty="0">
                <a:latin typeface="Arial" panose="020B0604020202020204" pitchFamily="34" charset="0"/>
                <a:cs typeface="Arial" panose="020B0604020202020204" pitchFamily="34" charset="0"/>
              </a:rPr>
              <a:t>; под редакцией Т. П. Павловой. – М.: Изд-во МАИ, 2022. – 94 с. </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Кузнецов А.К. Правовое регулирование искусственного интеллекта в России и за рубежом: учебное пособие. – Чебоксары: Изд-во Чувашского ун-та, 2022.  - 95 с. </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Основы искусственного интеллекта в профессиональной деятельности: учебное пособие / В.В. </a:t>
            </a:r>
            <a:r>
              <a:rPr lang="ru-RU" sz="1600" dirty="0" err="1">
                <a:latin typeface="Arial" panose="020B0604020202020204" pitchFamily="34" charset="0"/>
                <a:cs typeface="Arial" panose="020B0604020202020204" pitchFamily="34" charset="0"/>
              </a:rPr>
              <a:t>Окрепилов</a:t>
            </a:r>
            <a:r>
              <a:rPr lang="ru-RU" sz="1600" dirty="0">
                <a:latin typeface="Arial" panose="020B0604020202020204" pitchFamily="34" charset="0"/>
                <a:cs typeface="Arial" panose="020B0604020202020204" pitchFamily="34" charset="0"/>
              </a:rPr>
              <a:t>, А.С. Степашкина, Е.А. Фролова. – СПб: ГУАП, 2022. - 153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Soware</a:t>
            </a:r>
            <a:r>
              <a:rPr lang="ru-RU" sz="1600" dirty="0">
                <a:latin typeface="Arial" panose="020B0604020202020204" pitchFamily="34" charset="0"/>
                <a:cs typeface="Arial" panose="020B0604020202020204" pitchFamily="34" charset="0"/>
              </a:rPr>
              <a:t> / Проект «СОВАРЕ». Санкт-Петербург, Россия, сайт </a:t>
            </a:r>
            <a:r>
              <a:rPr lang="ru-RU" sz="1600" dirty="0">
                <a:latin typeface="Arial" panose="020B0604020202020204" pitchFamily="34" charset="0"/>
                <a:cs typeface="Arial" panose="020B0604020202020204" pitchFamily="34" charset="0"/>
                <a:hlinkClick r:id="rId2"/>
              </a:rPr>
              <a:t>info@soware.ru</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3"/>
              </a:rPr>
              <a:t>https://soware.ru/categories/analytics-and-analysis-systems</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6648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3B0C65-70AD-4A31-9932-6ED4FA286160}"/>
              </a:ext>
            </a:extLst>
          </p:cNvPr>
          <p:cNvSpPr>
            <a:spLocks noGrp="1"/>
          </p:cNvSpPr>
          <p:nvPr>
            <p:ph type="title"/>
          </p:nvPr>
        </p:nvSpPr>
        <p:spPr>
          <a:xfrm>
            <a:off x="1584301" y="1262509"/>
            <a:ext cx="10233571" cy="2705810"/>
          </a:xfrm>
        </p:spPr>
        <p:txBody>
          <a:bodyPr/>
          <a:lstStyle/>
          <a:p>
            <a:pPr algn="ctr">
              <a:lnSpc>
                <a:spcPct val="100000"/>
              </a:lnSpc>
              <a:spcBef>
                <a:spcPts val="600"/>
              </a:spcBef>
            </a:pPr>
            <a:r>
              <a:rPr lang="ru-RU" sz="32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Тема 1.</a:t>
            </a:r>
            <a:br>
              <a:rPr lang="ru-RU" sz="32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br>
            <a:br>
              <a:rPr lang="ru-RU" sz="32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br>
            <a:r>
              <a:rPr lang="ru-RU" sz="3200" dirty="0"/>
              <a:t>Большие данные и искусственный интеллект </a:t>
            </a:r>
            <a:br>
              <a:rPr lang="ru-RU" sz="3200" dirty="0"/>
            </a:br>
            <a:r>
              <a:rPr lang="ru-RU" sz="3200" dirty="0"/>
              <a:t>в цифровых технологиях управления</a:t>
            </a:r>
          </a:p>
        </p:txBody>
      </p:sp>
      <p:sp>
        <p:nvSpPr>
          <p:cNvPr id="6" name="Прямоугольник 5">
            <a:extLst>
              <a:ext uri="{FF2B5EF4-FFF2-40B4-BE49-F238E27FC236}">
                <a16:creationId xmlns:a16="http://schemas.microsoft.com/office/drawing/2014/main" id="{34A26329-467D-4F63-BBAE-77309C0170E8}"/>
              </a:ext>
            </a:extLst>
          </p:cNvPr>
          <p:cNvSpPr>
            <a:spLocks noChangeArrowheads="1"/>
          </p:cNvSpPr>
          <p:nvPr/>
        </p:nvSpPr>
        <p:spPr bwMode="auto">
          <a:xfrm>
            <a:off x="4918230" y="118018"/>
            <a:ext cx="7157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buFontTx/>
              <a:buNone/>
            </a:pPr>
            <a:r>
              <a:rPr lang="ru-RU" altLang="ru-RU" sz="1400" i="1" dirty="0">
                <a:solidFill>
                  <a:schemeClr val="bg1"/>
                </a:solidFill>
                <a:latin typeface="Arial" panose="020B0604020202020204" pitchFamily="34" charset="0"/>
                <a:cs typeface="Arial" panose="020B0604020202020204" pitchFamily="34" charset="0"/>
              </a:rPr>
              <a:t>Межфакультетский учебный курс: </a:t>
            </a:r>
          </a:p>
          <a:p>
            <a:pPr algn="r"/>
            <a:r>
              <a:rPr lang="ru-RU" altLang="ru-RU" sz="1400" b="1" dirty="0">
                <a:solidFill>
                  <a:schemeClr val="bg1"/>
                </a:solidFill>
                <a:latin typeface="Arial" panose="020B0604020202020204" pitchFamily="34" charset="0"/>
                <a:cs typeface="Arial" panose="020B0604020202020204" pitchFamily="34" charset="0"/>
              </a:rPr>
              <a:t>«Государственные технологии и искусственный интеллект»</a:t>
            </a:r>
          </a:p>
        </p:txBody>
      </p:sp>
      <p:sp>
        <p:nvSpPr>
          <p:cNvPr id="7" name="TextBox 6">
            <a:extLst>
              <a:ext uri="{FF2B5EF4-FFF2-40B4-BE49-F238E27FC236}">
                <a16:creationId xmlns:a16="http://schemas.microsoft.com/office/drawing/2014/main" id="{95CFF185-1755-4ECF-ABB7-222308D6BEB1}"/>
              </a:ext>
            </a:extLst>
          </p:cNvPr>
          <p:cNvSpPr txBox="1"/>
          <p:nvPr/>
        </p:nvSpPr>
        <p:spPr>
          <a:xfrm>
            <a:off x="5040222" y="5434809"/>
            <a:ext cx="5717219" cy="1169551"/>
          </a:xfrm>
          <a:prstGeom prst="rect">
            <a:avLst/>
          </a:prstGeom>
          <a:noFill/>
        </p:spPr>
        <p:txBody>
          <a:bodyPr wrap="square" rtlCol="0">
            <a:spAutoFit/>
          </a:bodyPr>
          <a:lstStyle/>
          <a:p>
            <a:r>
              <a:rPr lang="ru-RU" sz="1400" u="sng" dirty="0">
                <a:solidFill>
                  <a:schemeClr val="bg1"/>
                </a:solidFill>
              </a:rPr>
              <a:t>Лектор:</a:t>
            </a:r>
          </a:p>
          <a:p>
            <a:r>
              <a:rPr lang="ru-RU" sz="1400" b="1" dirty="0">
                <a:solidFill>
                  <a:schemeClr val="bg1"/>
                </a:solidFill>
                <a:latin typeface="+mj-lt"/>
              </a:rPr>
              <a:t>Назаренко Сергей Владимирович</a:t>
            </a:r>
          </a:p>
          <a:p>
            <a:r>
              <a:rPr lang="ru-RU" sz="1400" dirty="0">
                <a:solidFill>
                  <a:schemeClr val="bg1"/>
                </a:solidFill>
              </a:rPr>
              <a:t>кандидат социологических наук, доцент, </a:t>
            </a:r>
          </a:p>
          <a:p>
            <a:r>
              <a:rPr lang="ru-RU" sz="1400" dirty="0">
                <a:solidFill>
                  <a:schemeClr val="bg1"/>
                </a:solidFill>
              </a:rPr>
              <a:t>доцент Высшей школы государственного администрирования </a:t>
            </a:r>
          </a:p>
          <a:p>
            <a:r>
              <a:rPr lang="ru-RU" sz="1400" dirty="0">
                <a:solidFill>
                  <a:schemeClr val="bg1"/>
                </a:solidFill>
              </a:rPr>
              <a:t>МГУ имени </a:t>
            </a:r>
            <a:r>
              <a:rPr lang="ru-RU" sz="1400" dirty="0" err="1">
                <a:solidFill>
                  <a:schemeClr val="bg1"/>
                </a:solidFill>
              </a:rPr>
              <a:t>М.В.Ломоносова</a:t>
            </a:r>
            <a:endParaRPr lang="ru-RU" sz="1400" dirty="0">
              <a:solidFill>
                <a:schemeClr val="bg1"/>
              </a:solidFill>
            </a:endParaRPr>
          </a:p>
        </p:txBody>
      </p:sp>
      <p:pic>
        <p:nvPicPr>
          <p:cNvPr id="9" name="Рисунок 8">
            <a:extLst>
              <a:ext uri="{FF2B5EF4-FFF2-40B4-BE49-F238E27FC236}">
                <a16:creationId xmlns:a16="http://schemas.microsoft.com/office/drawing/2014/main" id="{0C966F6F-4F54-4967-853E-E32D360D4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8775" y="5047809"/>
            <a:ext cx="1556551" cy="1556551"/>
          </a:xfrm>
          <a:prstGeom prst="rect">
            <a:avLst/>
          </a:prstGeom>
        </p:spPr>
      </p:pic>
    </p:spTree>
    <p:extLst>
      <p:ext uri="{BB962C8B-B14F-4D97-AF65-F5344CB8AC3E}">
        <p14:creationId xmlns:p14="http://schemas.microsoft.com/office/powerpoint/2010/main" val="3548403593"/>
      </p:ext>
    </p:extLst>
  </p:cSld>
  <p:clrMapOvr>
    <a:masterClrMapping/>
  </p:clrMapOvr>
</p:sld>
</file>

<file path=ppt/theme/theme1.xml><?xml version="1.0" encoding="utf-8"?>
<a:theme xmlns:a="http://schemas.openxmlformats.org/drawingml/2006/main" name="Тема Office">
  <a:themeElements>
    <a:clrScheme name="Шаблон МГУ">
      <a:dk1>
        <a:srgbClr val="000000"/>
      </a:dk1>
      <a:lt1>
        <a:srgbClr val="FFFFFF"/>
      </a:lt1>
      <a:dk2>
        <a:srgbClr val="526681"/>
      </a:dk2>
      <a:lt2>
        <a:srgbClr val="E7E6E6"/>
      </a:lt2>
      <a:accent1>
        <a:srgbClr val="4E75B9"/>
      </a:accent1>
      <a:accent2>
        <a:srgbClr val="DF696F"/>
      </a:accent2>
      <a:accent3>
        <a:srgbClr val="275296"/>
      </a:accent3>
      <a:accent4>
        <a:srgbClr val="E5454C"/>
      </a:accent4>
      <a:accent5>
        <a:srgbClr val="1E335E"/>
      </a:accent5>
      <a:accent6>
        <a:srgbClr val="76A1E5"/>
      </a:accent6>
      <a:hlink>
        <a:srgbClr val="0563C1"/>
      </a:hlink>
      <a:folHlink>
        <a:srgbClr val="954F72"/>
      </a:folHlink>
    </a:clrScheme>
    <a:fontScheme name="Другая 1">
      <a:majorFont>
        <a:latin typeface="Inter SemiBold"/>
        <a:ea typeface=""/>
        <a:cs typeface=""/>
      </a:majorFont>
      <a:minorFont>
        <a:latin typeface="Inter Extra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МГУ Шаблон 0806" id="{F6C44D81-FC3E-2944-AD63-97354425985D}" vid="{452F2ECD-8971-B144-9C8B-B2B5580565D1}"/>
    </a:ext>
  </a:extLst>
</a:theme>
</file>

<file path=ppt/theme/theme2.xml><?xml version="1.0" encoding="utf-8"?>
<a:theme xmlns:a="http://schemas.openxmlformats.org/drawingml/2006/main" name="1_Тема Office">
  <a:themeElements>
    <a:clrScheme name="Шаблон МГУ">
      <a:dk1>
        <a:srgbClr val="000000"/>
      </a:dk1>
      <a:lt1>
        <a:srgbClr val="FFFFFF"/>
      </a:lt1>
      <a:dk2>
        <a:srgbClr val="526681"/>
      </a:dk2>
      <a:lt2>
        <a:srgbClr val="E7E6E6"/>
      </a:lt2>
      <a:accent1>
        <a:srgbClr val="4E75B9"/>
      </a:accent1>
      <a:accent2>
        <a:srgbClr val="DF696F"/>
      </a:accent2>
      <a:accent3>
        <a:srgbClr val="275296"/>
      </a:accent3>
      <a:accent4>
        <a:srgbClr val="E5454C"/>
      </a:accent4>
      <a:accent5>
        <a:srgbClr val="1E335E"/>
      </a:accent5>
      <a:accent6>
        <a:srgbClr val="76A1E5"/>
      </a:accent6>
      <a:hlink>
        <a:srgbClr val="0563C1"/>
      </a:hlink>
      <a:folHlink>
        <a:srgbClr val="954F72"/>
      </a:folHlink>
    </a:clrScheme>
    <a:fontScheme name="Шаблон">
      <a:majorFont>
        <a:latin typeface="Inter SemiBold"/>
        <a:ea typeface=""/>
        <a:cs typeface=""/>
      </a:majorFont>
      <a:minorFont>
        <a:latin typeface="Inter Extra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Шаблон ВШГАдм" id="{C0C512E9-829F-4572-A0A2-9AEF90012A7D}" vid="{91E4E17E-A8ED-4912-8FB4-2A05B8E8514D}"/>
    </a:ext>
  </a:ext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3978</TotalTime>
  <Words>15749</Words>
  <Application>Microsoft Office PowerPoint</Application>
  <PresentationFormat>Широкоэкранный</PresentationFormat>
  <Paragraphs>1683</Paragraphs>
  <Slides>97</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97</vt:i4>
      </vt:variant>
    </vt:vector>
  </HeadingPairs>
  <TitlesOfParts>
    <vt:vector size="107" baseType="lpstr">
      <vt:lpstr>Arial</vt:lpstr>
      <vt:lpstr>Inter ExtraLight</vt:lpstr>
      <vt:lpstr>Roboto</vt:lpstr>
      <vt:lpstr>Wingdings</vt:lpstr>
      <vt:lpstr>Symbol</vt:lpstr>
      <vt:lpstr>Calibri</vt:lpstr>
      <vt:lpstr>Inter SemiBold</vt:lpstr>
      <vt:lpstr>Тема Office</vt:lpstr>
      <vt:lpstr>1_Тема Office</vt:lpstr>
      <vt:lpstr>Оформление по умолчанию</vt:lpstr>
      <vt:lpstr>Тема 1.  Большие данные и искусственный интеллект  в цифровых технологиях управления</vt:lpstr>
      <vt:lpstr>Учебные вопросы: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Тема 1.  Большие данные и искусственный интеллект  в цифровых технологиях управления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ВЫСШАЯ ШКОЛА ГОСУДАРСТВЕННОГО АДМИНИСТРИРОВАНИЯ</dc:title>
  <dc:creator>karina otarova</dc:creator>
  <cp:lastModifiedBy>Назаренко Сергей Владимирович</cp:lastModifiedBy>
  <cp:revision>321</cp:revision>
  <dcterms:created xsi:type="dcterms:W3CDTF">2022-06-08T19:18:59Z</dcterms:created>
  <dcterms:modified xsi:type="dcterms:W3CDTF">2023-01-16T20:19:29Z</dcterms:modified>
</cp:coreProperties>
</file>