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sldIdLst>
    <p:sldId id="256" r:id="rId2"/>
    <p:sldId id="279" r:id="rId3"/>
    <p:sldId id="280" r:id="rId4"/>
    <p:sldId id="263" r:id="rId5"/>
    <p:sldId id="283" r:id="rId6"/>
    <p:sldId id="308" r:id="rId7"/>
    <p:sldId id="267" r:id="rId8"/>
    <p:sldId id="287" r:id="rId9"/>
    <p:sldId id="260" r:id="rId10"/>
    <p:sldId id="307" r:id="rId11"/>
    <p:sldId id="312" r:id="rId12"/>
    <p:sldId id="268" r:id="rId13"/>
    <p:sldId id="257" r:id="rId14"/>
    <p:sldId id="270" r:id="rId15"/>
    <p:sldId id="274" r:id="rId16"/>
    <p:sldId id="277" r:id="rId17"/>
    <p:sldId id="259" r:id="rId18"/>
    <p:sldId id="261" r:id="rId19"/>
    <p:sldId id="275" r:id="rId20"/>
    <p:sldId id="284" r:id="rId21"/>
    <p:sldId id="306" r:id="rId22"/>
    <p:sldId id="262" r:id="rId23"/>
    <p:sldId id="265" r:id="rId24"/>
    <p:sldId id="313" r:id="rId25"/>
    <p:sldId id="269" r:id="rId26"/>
    <p:sldId id="266" r:id="rId27"/>
    <p:sldId id="317" r:id="rId28"/>
    <p:sldId id="334" r:id="rId29"/>
    <p:sldId id="318" r:id="rId30"/>
    <p:sldId id="278" r:id="rId31"/>
    <p:sldId id="314" r:id="rId32"/>
    <p:sldId id="315" r:id="rId33"/>
    <p:sldId id="326" r:id="rId34"/>
    <p:sldId id="319" r:id="rId35"/>
    <p:sldId id="271" r:id="rId36"/>
    <p:sldId id="282" r:id="rId37"/>
    <p:sldId id="276" r:id="rId38"/>
    <p:sldId id="298" r:id="rId39"/>
    <p:sldId id="299" r:id="rId40"/>
    <p:sldId id="300" r:id="rId41"/>
    <p:sldId id="301" r:id="rId42"/>
    <p:sldId id="304" r:id="rId43"/>
    <p:sldId id="303" r:id="rId44"/>
    <p:sldId id="302" r:id="rId45"/>
    <p:sldId id="295" r:id="rId46"/>
    <p:sldId id="289" r:id="rId47"/>
    <p:sldId id="290" r:id="rId48"/>
    <p:sldId id="294" r:id="rId49"/>
    <p:sldId id="291" r:id="rId50"/>
    <p:sldId id="296" r:id="rId51"/>
    <p:sldId id="297" r:id="rId52"/>
    <p:sldId id="293" r:id="rId53"/>
    <p:sldId id="285" r:id="rId54"/>
    <p:sldId id="320" r:id="rId55"/>
    <p:sldId id="286" r:id="rId56"/>
    <p:sldId id="288" r:id="rId57"/>
    <p:sldId id="292" r:id="rId58"/>
    <p:sldId id="305" r:id="rId59"/>
    <p:sldId id="272" r:id="rId60"/>
    <p:sldId id="332" r:id="rId61"/>
    <p:sldId id="316" r:id="rId62"/>
    <p:sldId id="273" r:id="rId63"/>
    <p:sldId id="333" r:id="rId64"/>
    <p:sldId id="281" r:id="rId65"/>
    <p:sldId id="323" r:id="rId66"/>
    <p:sldId id="322" r:id="rId67"/>
    <p:sldId id="321" r:id="rId68"/>
    <p:sldId id="324" r:id="rId69"/>
    <p:sldId id="325" r:id="rId70"/>
    <p:sldId id="327" r:id="rId71"/>
    <p:sldId id="331" r:id="rId72"/>
    <p:sldId id="258" r:id="rId73"/>
    <p:sldId id="335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4" autoAdjust="0"/>
    <p:restoredTop sz="93211" autoAdjust="0"/>
  </p:normalViewPr>
  <p:slideViewPr>
    <p:cSldViewPr>
      <p:cViewPr varScale="1">
        <p:scale>
          <a:sx n="79" d="100"/>
          <a:sy n="79" d="100"/>
        </p:scale>
        <p:origin x="960" y="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21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F8A31-A898-4E54-AE7B-729F77AAC157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AC34A-A94C-47F0-97B6-580173F73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qwertyu.wiki/wiki/Biodiversit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qwertyu.wiki/wiki/Amazon_basi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25250-6B60-4659-B9C8-C1DA4840BC9E}" type="slidenum">
              <a:rPr lang="ru-RU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8AF0-BE7B-48BC-9FC5-0597C2B5A97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11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Происходит при стрессе, вызванном повышением температуры или освещенности. </a:t>
            </a:r>
            <a:r>
              <a:rPr lang="ru-RU" dirty="0" err="1"/>
              <a:t>Зооксантеллы</a:t>
            </a:r>
            <a:r>
              <a:rPr lang="ru-RU" dirty="0"/>
              <a:t> начинают выделять ядовитые для коралла вещества, в результате они изгоняются из тканей коралла. Разные виды и генетические линии </a:t>
            </a:r>
            <a:r>
              <a:rPr lang="ru-RU" dirty="0" err="1"/>
              <a:t>зооксантелл</a:t>
            </a:r>
            <a:r>
              <a:rPr lang="ru-RU" dirty="0"/>
              <a:t> имеют разную устойчивость к стрессу.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40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00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 большинство флуоресцентных и даже обычных окрасок несветящихся видов кораллов и, возможно, других кишечнополостных ответственны своеобразные белки одного семейства с GFP (</a:t>
            </a:r>
            <a:r>
              <a:rPr lang="en-US" dirty="0"/>
              <a:t>green</a:t>
            </a:r>
            <a:r>
              <a:rPr lang="ru-RU" dirty="0"/>
              <a:t> </a:t>
            </a:r>
            <a:r>
              <a:rPr lang="en-US" dirty="0"/>
              <a:t>fluorescent protein).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Нобелевская премия по химии 2008 года присуждена за открытие зелёного флуоресцирующего белка и за разработку новых методов исследований на его основе. Премию в равных долях поделили американские исследователи Осаму </a:t>
            </a:r>
            <a:r>
              <a:rPr lang="ru-RU" dirty="0" err="1">
                <a:effectLst/>
              </a:rPr>
              <a:t>Шимомура</a:t>
            </a:r>
            <a:r>
              <a:rPr lang="ru-RU" dirty="0">
                <a:effectLst/>
              </a:rPr>
              <a:t>, Мартин </a:t>
            </a:r>
            <a:r>
              <a:rPr lang="ru-RU" dirty="0" err="1">
                <a:effectLst/>
              </a:rPr>
              <a:t>Чалфи</a:t>
            </a:r>
            <a:r>
              <a:rPr lang="ru-RU" dirty="0">
                <a:effectLst/>
              </a:rPr>
              <a:t> и Роджер </a:t>
            </a:r>
            <a:r>
              <a:rPr lang="ru-RU" dirty="0" err="1">
                <a:effectLst/>
              </a:rPr>
              <a:t>Циен</a:t>
            </a:r>
            <a:r>
              <a:rPr lang="ru-RU" dirty="0">
                <a:effectLst/>
              </a:rPr>
              <a:t>. Сегодня флуоресцирующие белки используются в качестве светящихся меток при изучении клеток, тканей и живых организмов. Флуоресцирующие белки совершили настоящий переворот в исследованиях живых клеток. С их помощью можно проследить, как в экспериментах идёт синтез белков, как формируются нейронные связи, как развивается эмбрион и многое-многое другое. </a:t>
            </a:r>
            <a:r>
              <a:rPr lang="ru-RU" dirty="0"/>
              <a:t>Светящиеся белки, безусловно, ожидает большое будущее.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Свечение GFP не связано с химическими реакциями: он светится в ответ на облучение синим или ультрафиолетовым светом.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Австралийская парфюмерная промышленность в последнее время широко использует солнцезащитные свойства этих белков при изготовлении губных помад и кремов.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67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8AF0-BE7B-48BC-9FC5-0597C2B5A97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FC7E91-F61C-4780-B55C-24B25A4072FE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5D00B0-A7EE-4C7D-ABB8-806608B283CD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CFDEBF-13EC-470A-9171-D596FCF4F707}" type="slidenum">
              <a:rPr lang="ru-RU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создаются для защиты от местного воздействия человека на морскую среду, для поддержания экологических процессов, обеспечивающих существование человека и всех остальных видов организмов, для охраны биологического разнообразия.</a:t>
            </a:r>
            <a:r>
              <a:rPr lang="en-US" sz="1200" dirty="0"/>
              <a:t> </a:t>
            </a:r>
            <a:r>
              <a:rPr lang="ru-RU" sz="1200" dirty="0"/>
              <a:t>Общая площадь МОР с 2003 года выросла, по данным Международного союза охраны природы, на 150 процентов. Сейчас насчитывается 5880 таких районов.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2.8% of the global ocean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protected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3992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Коралловый треугольник признан как глобальный центр морского </a:t>
            </a:r>
            <a:r>
              <a:rPr lang="ru-RU" dirty="0">
                <a:hlinkClick r:id="rId3" tooltip="Биоразнообразие"/>
              </a:rPr>
              <a:t>биоразнообразия</a:t>
            </a:r>
            <a:r>
              <a:rPr lang="ru-RU" dirty="0"/>
              <a:t> и глобальный приоритет сохранения.</a:t>
            </a:r>
            <a:r>
              <a:rPr lang="en-US" dirty="0"/>
              <a:t> </a:t>
            </a:r>
            <a:r>
              <a:rPr lang="ru-RU" dirty="0"/>
              <a:t>« </a:t>
            </a:r>
            <a:r>
              <a:rPr lang="ru-RU" dirty="0">
                <a:hlinkClick r:id="rId4" tooltip="бассейн Амазонки"/>
              </a:rPr>
              <a:t>Амазонка</a:t>
            </a:r>
            <a:r>
              <a:rPr lang="ru-RU" dirty="0"/>
              <a:t> морей»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AC34A-A94C-47F0-97B6-580173F738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BF1519-07E4-42BA-94EC-D1BA5CF12B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175EF9-40C3-4DDA-B462-76F17841CE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tiff"/><Relationship Id="rId4" Type="http://schemas.openxmlformats.org/officeDocument/2006/relationships/image" Target="../media/image121.tif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merthabali_corals">
            <a:extLst>
              <a:ext uri="{FF2B5EF4-FFF2-40B4-BE49-F238E27FC236}">
                <a16:creationId xmlns:a16="http://schemas.microsoft.com/office/drawing/2014/main" id="{5EAA89E2-C696-4B2E-9548-4654ABD5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268414"/>
            <a:ext cx="12192001" cy="55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408" y="29144"/>
            <a:ext cx="10468864" cy="18288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Коралловые экосистемы Животные-строители в океане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A3483979-D642-E74A-822A-929DFBA47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880" y="1988840"/>
            <a:ext cx="7176120" cy="1947333"/>
          </a:xfrm>
        </p:spPr>
        <p:txBody>
          <a:bodyPr/>
          <a:lstStyle/>
          <a:p>
            <a:r>
              <a:rPr lang="ru-RU" dirty="0"/>
              <a:t>А.Э. Жадан, биологический факультет МГУ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74B83-A58B-406C-A557-A210E75D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28800"/>
            <a:ext cx="12344229" cy="4032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D51E6-8432-45E8-B855-71309E95C687}"/>
              </a:ext>
            </a:extLst>
          </p:cNvPr>
          <p:cNvSpPr txBox="1"/>
          <p:nvPr/>
        </p:nvSpPr>
        <p:spPr>
          <a:xfrm>
            <a:off x="3603846" y="548680"/>
            <a:ext cx="5136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Биоразнообразие в океане</a:t>
            </a:r>
          </a:p>
        </p:txBody>
      </p:sp>
    </p:spTree>
    <p:extLst>
      <p:ext uri="{BB962C8B-B14F-4D97-AF65-F5344CB8AC3E}">
        <p14:creationId xmlns:p14="http://schemas.microsoft.com/office/powerpoint/2010/main" val="321363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9A4EF-781C-419B-AC03-B72DAB4DD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548680"/>
            <a:ext cx="9505056" cy="6340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E68E7-685E-460C-8A46-0A795647D86D}"/>
              </a:ext>
            </a:extLst>
          </p:cNvPr>
          <p:cNvSpPr txBox="1"/>
          <p:nvPr/>
        </p:nvSpPr>
        <p:spPr>
          <a:xfrm>
            <a:off x="3835798" y="1"/>
            <a:ext cx="494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Коралловый треугольник</a:t>
            </a:r>
          </a:p>
        </p:txBody>
      </p:sp>
    </p:spTree>
    <p:extLst>
      <p:ext uri="{BB962C8B-B14F-4D97-AF65-F5344CB8AC3E}">
        <p14:creationId xmlns:p14="http://schemas.microsoft.com/office/powerpoint/2010/main" val="178658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coralcoe.org.au/wp-content/uploads/2010/06/healthy-reef-with-fish-1024x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414" y="512618"/>
            <a:ext cx="9584106" cy="63727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760297" y="6597353"/>
            <a:ext cx="1717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http://www.coralcoe.org.au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6317" y="544077"/>
            <a:ext cx="5220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Тип Стрекающие: </a:t>
            </a:r>
            <a:r>
              <a:rPr lang="en-US" b="1" dirty="0" err="1">
                <a:solidFill>
                  <a:schemeClr val="bg1"/>
                </a:solidFill>
              </a:rPr>
              <a:t>Cnidaria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Класс </a:t>
            </a:r>
            <a:r>
              <a:rPr lang="en-US" b="1" dirty="0" err="1">
                <a:solidFill>
                  <a:schemeClr val="bg1"/>
                </a:solidFill>
              </a:rPr>
              <a:t>Anthozoa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ru-RU" b="1" dirty="0">
                <a:solidFill>
                  <a:schemeClr val="bg1"/>
                </a:solidFill>
              </a:rPr>
              <a:t>Коралловые полипы</a:t>
            </a:r>
          </a:p>
          <a:p>
            <a:r>
              <a:rPr lang="ru-RU" b="1" dirty="0">
                <a:solidFill>
                  <a:schemeClr val="bg1"/>
                </a:solidFill>
              </a:rPr>
              <a:t>Подкласс </a:t>
            </a:r>
            <a:r>
              <a:rPr lang="ru-RU" b="1" dirty="0" err="1">
                <a:solidFill>
                  <a:schemeClr val="bg1"/>
                </a:solidFill>
              </a:rPr>
              <a:t>Шестилучевые</a:t>
            </a:r>
            <a:r>
              <a:rPr lang="ru-RU" b="1" dirty="0">
                <a:solidFill>
                  <a:schemeClr val="bg1"/>
                </a:solidFill>
              </a:rPr>
              <a:t> кораллы 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err="1">
                <a:solidFill>
                  <a:schemeClr val="bg1"/>
                </a:solidFill>
              </a:rPr>
              <a:t>Hexacorallia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Отряд Мадрепоровые кораллы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err="1">
                <a:solidFill>
                  <a:schemeClr val="bg1"/>
                </a:solidFill>
              </a:rPr>
              <a:t>Scleractinia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Madreporaria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800 видов, 110 родов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673" y="1"/>
            <a:ext cx="5791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Строители коралловых рифов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7040" y="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Схема строения кораллового полипа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503712" y="836713"/>
            <a:ext cx="6800714" cy="5566107"/>
            <a:chOff x="1979712" y="836712"/>
            <a:chExt cx="6800714" cy="556610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979712" y="1196752"/>
              <a:ext cx="4902955" cy="520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203848" y="836712"/>
              <a:ext cx="1206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щупальца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9952" y="2780928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рот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16216" y="5517232"/>
              <a:ext cx="2264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известковый скелет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44208" y="3789040"/>
              <a:ext cx="2115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кишечная полость</a:t>
              </a: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3923928" y="1124744"/>
              <a:ext cx="216024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>
              <a:stCxn id="6" idx="2"/>
            </p:cNvCxnSpPr>
            <p:nvPr/>
          </p:nvCxnSpPr>
          <p:spPr>
            <a:xfrm flipH="1">
              <a:off x="3491880" y="1206044"/>
              <a:ext cx="315339" cy="4227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stCxn id="9" idx="1"/>
            </p:cNvCxnSpPr>
            <p:nvPr/>
          </p:nvCxnSpPr>
          <p:spPr>
            <a:xfrm flipH="1">
              <a:off x="4499992" y="3973706"/>
              <a:ext cx="1944216" cy="313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8" idx="1"/>
            </p:cNvCxnSpPr>
            <p:nvPr/>
          </p:nvCxnSpPr>
          <p:spPr>
            <a:xfrm flipH="1">
              <a:off x="4355976" y="5701898"/>
              <a:ext cx="2160240" cy="62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>
              <a:off x="5076056" y="5733256"/>
              <a:ext cx="136815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2339752" y="5733256"/>
              <a:ext cx="576064" cy="406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4427984" y="3068960"/>
              <a:ext cx="29820" cy="2067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703512" y="5589240"/>
            <a:ext cx="2264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известковый скелет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хема коралла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043" y="665932"/>
            <a:ext cx="8391281" cy="6192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7040" y="1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Участок колонии, вид в разрезе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6280" y="6611780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По </a:t>
            </a:r>
            <a:r>
              <a:rPr lang="ru-RU" sz="1000" dirty="0" err="1"/>
              <a:t>Рупперт</a:t>
            </a:r>
            <a:r>
              <a:rPr lang="ru-RU" sz="1000" dirty="0"/>
              <a:t> и др., 2008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32041" cy="328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56992"/>
            <a:ext cx="46034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8914" y="476672"/>
            <a:ext cx="476908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60556" y="1"/>
            <a:ext cx="400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Коралловые полипы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6" cstate="screen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3645024"/>
            <a:ext cx="4716016" cy="314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1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А.Семенов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6647" y="3247280"/>
            <a:ext cx="3347865" cy="377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498" y="3256889"/>
            <a:ext cx="5760640" cy="36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9497" y="1052737"/>
            <a:ext cx="288131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470" y="1052736"/>
            <a:ext cx="331404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99556" y="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Форма коралловых колоний  - ветвистые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64353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809" y="1052737"/>
            <a:ext cx="3305151" cy="220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83632" y="27809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Столовые кораллы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35photo.ru/photos_series/18/181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14756"/>
            <a:ext cx="9144000" cy="63175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78114" y="6453337"/>
            <a:ext cx="1689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http://torchuck.35photo.ru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3844" y="692696"/>
            <a:ext cx="14041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39616" y="1"/>
            <a:ext cx="80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Форма коралловых колоний  - массивные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5076053"/>
            <a:ext cx="2699792" cy="178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orchuck.35photo.ru/photos/20100905/1714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84776"/>
            <a:ext cx="9304060" cy="62732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78114" y="6611780"/>
            <a:ext cx="1689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http://torchuck.35photo.ru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9616" y="1"/>
            <a:ext cx="80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Форма коралловых колоний  - массивные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7" y="2924944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2297" y="3077344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788274"/>
            <a:ext cx="9144000" cy="609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9768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3833" y="260649"/>
            <a:ext cx="3853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Коралловые</a:t>
            </a:r>
            <a:r>
              <a:rPr lang="ru-RU" dirty="0"/>
              <a:t> </a:t>
            </a:r>
            <a:r>
              <a:rPr lang="ru-RU" sz="3200" dirty="0"/>
              <a:t>головы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1503" y="1815682"/>
            <a:ext cx="1830133" cy="11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302367" y="1340594"/>
            <a:ext cx="2316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Береговые  рифы</a:t>
            </a:r>
          </a:p>
        </p:txBody>
      </p:sp>
      <p:pic>
        <p:nvPicPr>
          <p:cNvPr id="25610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92"/>
          <a:stretch>
            <a:fillRect/>
          </a:stretch>
        </p:blipFill>
        <p:spPr bwMode="auto">
          <a:xfrm>
            <a:off x="1524001" y="3170728"/>
            <a:ext cx="2947635" cy="368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896" y="3170728"/>
            <a:ext cx="3687272" cy="368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5302" y="1842634"/>
            <a:ext cx="1726803" cy="10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159897" y="1367260"/>
            <a:ext cx="234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Барьерные рифы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8760297" y="1367260"/>
            <a:ext cx="1440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Атоллы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5521" y="0"/>
            <a:ext cx="841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Рифы: известковые</a:t>
            </a:r>
            <a:r>
              <a:rPr lang="en-US" sz="3200" dirty="0"/>
              <a:t>*</a:t>
            </a:r>
            <a:r>
              <a:rPr lang="ru-RU" sz="3200" dirty="0"/>
              <a:t> геологические структуры биогенного происхождения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0017" y="1718008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лагуна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096000" y="2015332"/>
            <a:ext cx="216024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01" y="5229200"/>
            <a:ext cx="117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лагуна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09055" y="1900992"/>
            <a:ext cx="1510223" cy="97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9624393" y="1710969"/>
            <a:ext cx="8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лагуна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9480376" y="1943323"/>
            <a:ext cx="216024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69850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4275139" y="-108103"/>
            <a:ext cx="39912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 err="1"/>
              <a:t>Кораллы-мозговики</a:t>
            </a:r>
            <a:endParaRPr lang="ru-RU" sz="3200" dirty="0"/>
          </a:p>
        </p:txBody>
      </p:sp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7728" y="3140968"/>
            <a:ext cx="572027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139342"/>
            <a:ext cx="5580112" cy="371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9768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etahugetank.com/images/Montipora_Capricorm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764705"/>
            <a:ext cx="6664374" cy="5003928"/>
          </a:xfrm>
          <a:prstGeom prst="rect">
            <a:avLst/>
          </a:prstGeom>
          <a:noFill/>
        </p:spPr>
      </p:pic>
      <p:pic>
        <p:nvPicPr>
          <p:cNvPr id="4100" name="Picture 4" descr="http://cdn2.arkive.org/media/97/979A833E-F9AF-4BB9-BA41-7A707259F0CE/Presentation.Large/Montipora-coral--Montipora-calicul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1984" y="3384376"/>
            <a:ext cx="5341914" cy="35010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03512" y="1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Форма коралловых колоний  - пластинчатые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5400" y="548680"/>
            <a:ext cx="11089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u="sng" dirty="0"/>
              <a:t>Способы питания кораллов</a:t>
            </a:r>
            <a:r>
              <a:rPr lang="ru-RU" sz="3200" dirty="0"/>
              <a:t>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/>
              <a:t>Автотрофное (за счет фотосинтеза симбиотических водорослей)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/>
              <a:t>Поглощение растворенных органических веществ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/>
              <a:t>Фильтрация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3200" dirty="0"/>
              <a:t>Хищничество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7728" y="836712"/>
            <a:ext cx="5251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Симбиоз с </a:t>
            </a:r>
            <a:r>
              <a:rPr lang="ru-RU" sz="3200" dirty="0" err="1"/>
              <a:t>зооксантеллами</a:t>
            </a:r>
            <a:endParaRPr lang="ru-RU" sz="3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176120" y="1889674"/>
            <a:ext cx="4930981" cy="4536503"/>
            <a:chOff x="-1" y="3212976"/>
            <a:chExt cx="3961981" cy="3645023"/>
          </a:xfrm>
        </p:grpSpPr>
        <p:pic>
          <p:nvPicPr>
            <p:cNvPr id="58374" name="Picture 6" descr="http://elementy.ru/images/news/symbiodinium_kawagutii_75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3212976"/>
              <a:ext cx="3961981" cy="3645023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2627784" y="6597352"/>
              <a:ext cx="11833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gump.auburn.edu</a:t>
              </a:r>
              <a:endParaRPr lang="ru-RU" sz="10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0" y="1887798"/>
            <a:ext cx="7034488" cy="4538379"/>
            <a:chOff x="4714875" y="4000500"/>
            <a:chExt cx="4429125" cy="2857500"/>
          </a:xfrm>
        </p:grpSpPr>
        <p:pic>
          <p:nvPicPr>
            <p:cNvPr id="58370" name="Picture 2" descr="The brownish-green specks are the zooxanthellae that most shallow, warm-water corals depend on for much of their food.&#10;&lt;div class='credit'&gt;&lt;strong&gt;Credit:&lt;/strong&gt; Â© osf.co.uk. All rights reserved.&lt;/div&gt;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4875" y="4000500"/>
              <a:ext cx="4429125" cy="28575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4716016" y="6611779"/>
              <a:ext cx="532858" cy="19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osf.co.uk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76B16D-F2D0-4B66-B81B-3218F5A1AD26}"/>
              </a:ext>
            </a:extLst>
          </p:cNvPr>
          <p:cNvSpPr txBox="1"/>
          <p:nvPr/>
        </p:nvSpPr>
        <p:spPr>
          <a:xfrm>
            <a:off x="263352" y="404664"/>
            <a:ext cx="11449272" cy="650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  <a:spcAft>
                <a:spcPts val="800"/>
              </a:spcAft>
            </a:pPr>
            <a:r>
              <a:rPr lang="ru-RU" sz="3200" u="sng" dirty="0" err="1"/>
              <a:t>Зооксантеллы</a:t>
            </a:r>
            <a:r>
              <a:rPr lang="ru-RU" sz="3000" dirty="0"/>
              <a:t>:</a:t>
            </a:r>
          </a:p>
          <a:p>
            <a:pPr>
              <a:lnSpc>
                <a:spcPts val="39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2800" dirty="0"/>
              <a:t>Относятся к типу </a:t>
            </a:r>
            <a:r>
              <a:rPr lang="en-US" sz="2800" dirty="0" err="1"/>
              <a:t>Dinoflagellata</a:t>
            </a:r>
            <a:r>
              <a:rPr lang="en-US" sz="2800" dirty="0"/>
              <a:t>,</a:t>
            </a:r>
            <a:r>
              <a:rPr lang="ru-RU" sz="2800" dirty="0"/>
              <a:t> который входит в</a:t>
            </a:r>
            <a:r>
              <a:rPr lang="en-US" sz="2800" dirty="0"/>
              <a:t> </a:t>
            </a:r>
            <a:r>
              <a:rPr lang="ru-RU" sz="2800" dirty="0"/>
              <a:t>группу </a:t>
            </a:r>
            <a:r>
              <a:rPr lang="en-US" sz="2800" dirty="0" err="1"/>
              <a:t>Alveaolata</a:t>
            </a:r>
            <a:r>
              <a:rPr lang="en-US" sz="2800" dirty="0"/>
              <a:t> </a:t>
            </a:r>
            <a:r>
              <a:rPr lang="ru-RU" sz="2800" dirty="0"/>
              <a:t>(также включает инфузорий и споровиков) </a:t>
            </a:r>
          </a:p>
          <a:p>
            <a:pPr>
              <a:lnSpc>
                <a:spcPts val="39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2800" dirty="0"/>
              <a:t>В основном свободноживущие планктонные организмы, есть также паразиты</a:t>
            </a:r>
          </a:p>
          <a:p>
            <a:pPr>
              <a:lnSpc>
                <a:spcPts val="39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2800" dirty="0"/>
              <a:t>В симбиотические отношения вступают виды рода </a:t>
            </a:r>
            <a:r>
              <a:rPr lang="en-US" sz="2800" b="1" i="1" dirty="0" err="1"/>
              <a:t>Symbiodinium</a:t>
            </a:r>
            <a:r>
              <a:rPr lang="ru-RU" sz="2800" i="1" dirty="0"/>
              <a:t>, </a:t>
            </a:r>
            <a:r>
              <a:rPr lang="ru-RU" sz="2800" dirty="0"/>
              <a:t>реже </a:t>
            </a:r>
            <a:r>
              <a:rPr lang="en-US" sz="2800" b="1" i="1" dirty="0" err="1"/>
              <a:t>Amphidinium</a:t>
            </a:r>
            <a:r>
              <a:rPr lang="ru-RU" sz="2800" b="1" i="1" dirty="0"/>
              <a:t>. </a:t>
            </a:r>
            <a:r>
              <a:rPr lang="ru-RU" sz="2800" dirty="0"/>
              <a:t>Они же могут быть и свободноживущими. Кораллы получают их либо от материнского организма, либо из окружающей среды.</a:t>
            </a:r>
            <a:endParaRPr lang="ru-RU" sz="2800" i="1" dirty="0"/>
          </a:p>
          <a:p>
            <a:pPr>
              <a:lnSpc>
                <a:spcPts val="39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2800" dirty="0"/>
              <a:t>Обеспечивают</a:t>
            </a:r>
            <a:r>
              <a:rPr lang="ru-RU" sz="2800" b="1" i="1" dirty="0"/>
              <a:t> </a:t>
            </a:r>
            <a:r>
              <a:rPr lang="ru-RU" sz="2800" dirty="0"/>
              <a:t>хозяина углеводородами (глицерин, глюкоза, аминокислоты, жиры), получают взамен углекислый газ, аммоний, нитраты, фосфаты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033211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919536" y="5427221"/>
            <a:ext cx="9217024" cy="954107"/>
            <a:chOff x="1115616" y="2917393"/>
            <a:chExt cx="7344816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1115616" y="2917393"/>
              <a:ext cx="73448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/>
                <a:t>Ca(HCO</a:t>
              </a:r>
              <a:r>
                <a:rPr lang="en-US" sz="2800" baseline="-25000" dirty="0"/>
                <a:t>3</a:t>
              </a:r>
              <a:r>
                <a:rPr lang="en-US" sz="2800" dirty="0"/>
                <a:t>)</a:t>
              </a:r>
              <a:r>
                <a:rPr lang="en-US" sz="2800" baseline="-25000" dirty="0"/>
                <a:t>2 </a:t>
              </a:r>
              <a:r>
                <a:rPr lang="en-US" sz="2800" dirty="0"/>
                <a:t> </a:t>
              </a:r>
              <a:r>
                <a:rPr lang="ru-RU" sz="2800" dirty="0"/>
                <a:t>         </a:t>
              </a:r>
              <a:r>
                <a:rPr lang="en-US" sz="2800" dirty="0"/>
                <a:t>CaCO</a:t>
              </a:r>
              <a:r>
                <a:rPr lang="en-US" sz="2800" baseline="-25000" dirty="0"/>
                <a:t>3</a:t>
              </a:r>
              <a:r>
                <a:rPr lang="en-US" sz="2800" dirty="0"/>
                <a:t> </a:t>
              </a:r>
              <a:r>
                <a:rPr lang="ru-RU" sz="2800" dirty="0"/>
                <a:t>  </a:t>
              </a:r>
              <a:r>
                <a:rPr lang="en-US" sz="2800" dirty="0"/>
                <a:t>+ CO</a:t>
              </a:r>
              <a:r>
                <a:rPr lang="en-US" sz="2800" baseline="-25000" dirty="0"/>
                <a:t>2</a:t>
              </a:r>
              <a:r>
                <a:rPr lang="en-US" sz="2800" dirty="0"/>
                <a:t> </a:t>
              </a:r>
              <a:r>
                <a:rPr lang="ru-RU" sz="2800" dirty="0"/>
                <a:t>   </a:t>
              </a:r>
              <a:r>
                <a:rPr lang="en-US" sz="2800" dirty="0"/>
                <a:t>+ H</a:t>
              </a:r>
              <a:r>
                <a:rPr lang="en-US" sz="2800" baseline="-25000" dirty="0"/>
                <a:t>2</a:t>
              </a:r>
              <a:r>
                <a:rPr lang="en-US" sz="2800" dirty="0"/>
                <a:t>O</a:t>
              </a:r>
              <a:endParaRPr lang="ru-RU" sz="2800" dirty="0"/>
            </a:p>
            <a:p>
              <a:endParaRPr lang="ru-RU" sz="2800" dirty="0"/>
            </a:p>
          </p:txBody>
        </p:sp>
        <p:cxnSp>
          <p:nvCxnSpPr>
            <p:cNvPr id="4" name="Прямая со стрелкой 3"/>
            <p:cNvCxnSpPr>
              <a:cxnSpLocks/>
            </p:cNvCxnSpPr>
            <p:nvPr/>
          </p:nvCxnSpPr>
          <p:spPr>
            <a:xfrm>
              <a:off x="2664913" y="3133416"/>
              <a:ext cx="45905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/>
            <p:cNvCxnSpPr>
              <a:cxnSpLocks/>
            </p:cNvCxnSpPr>
            <p:nvPr/>
          </p:nvCxnSpPr>
          <p:spPr>
            <a:xfrm flipH="1">
              <a:off x="2664913" y="3277432"/>
              <a:ext cx="45905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5074931" y="2989401"/>
              <a:ext cx="0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4156829" y="3035858"/>
              <a:ext cx="0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15480" y="1787848"/>
            <a:ext cx="9129243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Дыхание (все живые организмы</a:t>
            </a:r>
            <a:r>
              <a:rPr lang="en-US" sz="2800" dirty="0"/>
              <a:t>*</a:t>
            </a:r>
            <a:r>
              <a:rPr lang="ru-RU" sz="2800" dirty="0"/>
              <a:t>):</a:t>
            </a:r>
          </a:p>
          <a:p>
            <a:r>
              <a:rPr lang="ru-RU" sz="2800" dirty="0"/>
              <a:t>Органическое вещество + </a:t>
            </a:r>
            <a:r>
              <a:rPr lang="en-US" sz="2800" dirty="0"/>
              <a:t>O</a:t>
            </a:r>
            <a:r>
              <a:rPr lang="en-US" sz="2800" baseline="-25000" dirty="0"/>
              <a:t>2</a:t>
            </a:r>
            <a:r>
              <a:rPr lang="ru-RU" sz="2800" dirty="0"/>
              <a:t>      </a:t>
            </a:r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+ H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ru-RU" sz="2800" dirty="0"/>
              <a:t> </a:t>
            </a:r>
            <a:r>
              <a:rPr lang="en-US" sz="2800" dirty="0"/>
              <a:t>+</a:t>
            </a:r>
            <a:r>
              <a:rPr lang="ru-RU" sz="2800" dirty="0"/>
              <a:t> энергия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Фотосинтез (растения, на свету):</a:t>
            </a:r>
          </a:p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+ H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ru-RU" sz="2800" dirty="0"/>
              <a:t>        органическое вещество</a:t>
            </a:r>
            <a:r>
              <a:rPr lang="en-US" sz="2800" dirty="0"/>
              <a:t> </a:t>
            </a:r>
            <a:r>
              <a:rPr lang="ru-RU" sz="2800" dirty="0"/>
              <a:t>+ </a:t>
            </a:r>
            <a:r>
              <a:rPr lang="en-US" sz="2800" dirty="0"/>
              <a:t>O</a:t>
            </a:r>
            <a:r>
              <a:rPr lang="en-US" sz="2800" baseline="-25000" dirty="0"/>
              <a:t>2</a:t>
            </a:r>
            <a:r>
              <a:rPr lang="ru-RU" sz="2800" dirty="0"/>
              <a:t> </a:t>
            </a:r>
          </a:p>
        </p:txBody>
      </p:sp>
      <p:cxnSp>
        <p:nvCxnSpPr>
          <p:cNvPr id="11" name="Прямая со стрелкой 10"/>
          <p:cNvCxnSpPr>
            <a:cxnSpLocks/>
          </p:cNvCxnSpPr>
          <p:nvPr/>
        </p:nvCxnSpPr>
        <p:spPr>
          <a:xfrm>
            <a:off x="6096001" y="2498055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>
            <a:off x="3215681" y="3794199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15835" y="4356100"/>
            <a:ext cx="1015312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Образование извести -  </a:t>
            </a:r>
            <a:r>
              <a:rPr lang="ru-RU" sz="2800" dirty="0" err="1"/>
              <a:t>кальцификация</a:t>
            </a:r>
            <a:r>
              <a:rPr lang="ru-RU" sz="2800" dirty="0"/>
              <a:t> (кораллы и другие </a:t>
            </a:r>
            <a:r>
              <a:rPr lang="ru-RU" sz="2800" dirty="0" err="1"/>
              <a:t>герматипные</a:t>
            </a:r>
            <a:r>
              <a:rPr lang="ru-RU" sz="2800" dirty="0"/>
              <a:t> организмы: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C6B2C26-43F3-4EA4-97DA-6BE0FD5DC712}"/>
              </a:ext>
            </a:extLst>
          </p:cNvPr>
          <p:cNvSpPr/>
          <p:nvPr/>
        </p:nvSpPr>
        <p:spPr>
          <a:xfrm>
            <a:off x="1127448" y="465932"/>
            <a:ext cx="10563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/>
              <a:t>Биохимические процессы, происходящие в клетках кораллов-</a:t>
            </a:r>
            <a:r>
              <a:rPr lang="ru-RU" sz="3200" u="sng" dirty="0" err="1"/>
              <a:t>рифостроителей</a:t>
            </a:r>
            <a:endParaRPr lang="ru-RU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35360" y="1395367"/>
            <a:ext cx="7344816" cy="5508613"/>
            <a:chOff x="0" y="3509628"/>
            <a:chExt cx="4464496" cy="3348372"/>
          </a:xfrm>
        </p:grpSpPr>
        <p:pic>
          <p:nvPicPr>
            <p:cNvPr id="3" name="Picture 4" descr="&amp;Ocy;&amp;bcy;&amp;iecy;&amp;scy;&amp;tscy;&amp;vcy;&amp;iecy;&amp;chcy;&amp;icy;&amp;vcy;&amp;acy;&amp;ncy;&amp;icy;&amp;iecy; &amp;kcy;&amp;ocy;&amp;rcy;&amp;acy;&amp;lcy;&amp;lcy;&amp;acy; Pocillopora &amp;vcy;&amp;ycy;&amp;zcy;&amp;vcy;&amp;acy;&amp;ncy;&amp;ocy; &amp;ucy;&amp;tcy;&amp;iecy;&amp;rcy;&amp;iecy;&amp;jcy; &amp;scy;&amp;icy;&amp;mcy;&amp;bcy;&amp;icy;&amp;ocy;&amp;tcy;&amp;icy;&amp;chcy;&amp;iecy;&amp;scy;&amp;kcy;&amp;icy;&amp;khcy; &amp;vcy;&amp;ocy;&amp;dcy;&amp;ocy;&amp;rcy;&amp;ocy;&amp;scy;&amp;lcy;&amp;iecy;&amp;jcy;. &amp;Fcy;&amp;ocy;&amp;tcy;&amp;ocy; &amp;scy; &amp;scy;&amp;acy;&amp;jcy;&amp;tcy;&amp;acy; www.pifsc.noaa.gov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509628"/>
              <a:ext cx="4464496" cy="3348372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0" y="6611779"/>
              <a:ext cx="1076421" cy="20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www.pifsc.noaa.gov</a:t>
              </a:r>
              <a:endParaRPr lang="ru-RU" sz="10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43672" y="62068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/>
              <a:t>Обесцвечивание (</a:t>
            </a:r>
            <a:r>
              <a:rPr lang="en-US" sz="3200" u="sng" dirty="0"/>
              <a:t>bleaching</a:t>
            </a:r>
            <a:r>
              <a:rPr lang="ru-RU" sz="3200" u="sng" dirty="0"/>
              <a:t>)</a:t>
            </a:r>
          </a:p>
        </p:txBody>
      </p:sp>
      <p:pic>
        <p:nvPicPr>
          <p:cNvPr id="6146" name="Picture 2" descr="A community of bleached coral. Photograph: Katharina Fabriciu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176" y="1395368"/>
            <a:ext cx="4067532" cy="2725246"/>
          </a:xfrm>
          <a:prstGeom prst="rect">
            <a:avLst/>
          </a:prstGeom>
          <a:noFill/>
        </p:spPr>
      </p:pic>
      <p:pic>
        <p:nvPicPr>
          <p:cNvPr id="6148" name="Picture 4" descr="A bleached Porites colony several hundred years old. Photograph: Katharina Fabrici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0176" y="4221088"/>
            <a:ext cx="4067532" cy="2738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B8B07-38CC-431F-85FD-59F1892CA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44" y="1467231"/>
            <a:ext cx="10822512" cy="541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A1B66-6739-4093-B10A-191F5CAF91A2}"/>
              </a:ext>
            </a:extLst>
          </p:cNvPr>
          <p:cNvSpPr txBox="1"/>
          <p:nvPr/>
        </p:nvSpPr>
        <p:spPr>
          <a:xfrm>
            <a:off x="5414149" y="869514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1998, 2010, 2016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2652DA-139A-4932-87DA-C0704E369A88}"/>
              </a:ext>
            </a:extLst>
          </p:cNvPr>
          <p:cNvSpPr/>
          <p:nvPr/>
        </p:nvSpPr>
        <p:spPr>
          <a:xfrm>
            <a:off x="4151784" y="404664"/>
            <a:ext cx="5461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u="sng" dirty="0"/>
              <a:t>Обесцвечивание (</a:t>
            </a:r>
            <a:r>
              <a:rPr lang="en-US" sz="3200" u="sng" dirty="0"/>
              <a:t>bleaching</a:t>
            </a:r>
            <a:r>
              <a:rPr lang="ru-RU" sz="3200" u="sng" dirty="0"/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82DE21-CFEC-457B-AA61-A0D20DC01D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44" y="1531653"/>
            <a:ext cx="3816424" cy="254541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D9220-F9DA-4573-9E74-D366AEE4E5F1}"/>
              </a:ext>
            </a:extLst>
          </p:cNvPr>
          <p:cNvSpPr txBox="1"/>
          <p:nvPr/>
        </p:nvSpPr>
        <p:spPr>
          <a:xfrm>
            <a:off x="8240934" y="1393031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http://www.globalcoralbleaching.org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81899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7-Lizard071-March-2016">
            <a:extLst>
              <a:ext uri="{FF2B5EF4-FFF2-40B4-BE49-F238E27FC236}">
                <a16:creationId xmlns:a16="http://schemas.microsoft.com/office/drawing/2014/main" id="{5C4EE50C-B3C0-4770-BC6E-5A8048EBB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12198508" cy="54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301F2-CB79-438E-B893-7175E3FFB7B9}"/>
              </a:ext>
            </a:extLst>
          </p:cNvPr>
          <p:cNvSpPr txBox="1"/>
          <p:nvPr/>
        </p:nvSpPr>
        <p:spPr>
          <a:xfrm>
            <a:off x="1055440" y="6093296"/>
            <a:ext cx="3718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Большой барьерный риф,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5BCFA-C7B0-44E5-90B7-478D20663ECB}"/>
              </a:ext>
            </a:extLst>
          </p:cNvPr>
          <p:cNvSpPr txBox="1"/>
          <p:nvPr/>
        </p:nvSpPr>
        <p:spPr>
          <a:xfrm>
            <a:off x="767408" y="557972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А. Островский</a:t>
            </a:r>
          </a:p>
        </p:txBody>
      </p:sp>
    </p:spTree>
    <p:extLst>
      <p:ext uri="{BB962C8B-B14F-4D97-AF65-F5344CB8AC3E}">
        <p14:creationId xmlns:p14="http://schemas.microsoft.com/office/powerpoint/2010/main" val="3480495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9D620-B6DD-4A38-855A-F5026D342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4" y="672952"/>
            <a:ext cx="4896544" cy="6185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506DA5-6E1B-4642-B71A-9E55D868C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008" y="672952"/>
            <a:ext cx="4896544" cy="6185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04B73-8535-4F7D-9888-8F06D26C17C5}"/>
              </a:ext>
            </a:extLst>
          </p:cNvPr>
          <p:cNvSpPr txBox="1"/>
          <p:nvPr/>
        </p:nvSpPr>
        <p:spPr>
          <a:xfrm>
            <a:off x="7896200" y="6550223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http://www.globalcoralbleaching.org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60076-21AC-4254-BD06-FB4357C8692F}"/>
              </a:ext>
            </a:extLst>
          </p:cNvPr>
          <p:cNvSpPr txBox="1"/>
          <p:nvPr/>
        </p:nvSpPr>
        <p:spPr>
          <a:xfrm>
            <a:off x="2446923" y="678089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http://www.globalcoralbleaching.org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0416480" y="1988840"/>
            <a:ext cx="79208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2020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4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027884"/>
            <a:ext cx="5436508" cy="158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1042089"/>
            <a:ext cx="2445529" cy="158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03" t="13950" r="16416" b="6437"/>
          <a:stretch>
            <a:fillRect/>
          </a:stretch>
        </p:blipFill>
        <p:spPr bwMode="auto">
          <a:xfrm>
            <a:off x="4007768" y="2648580"/>
            <a:ext cx="4556364" cy="423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5375276" y="404814"/>
            <a:ext cx="15951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Атоллы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nkj.ru/upload/iblock/5c6/5c6da4c008b63b16c5d914fa905f040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943" y="-1"/>
            <a:ext cx="4925673" cy="3775313"/>
          </a:xfrm>
          <a:prstGeom prst="rect">
            <a:avLst/>
          </a:prstGeom>
          <a:noFill/>
        </p:spPr>
      </p:pic>
      <p:pic>
        <p:nvPicPr>
          <p:cNvPr id="56324" name="Picture 4" descr="http://www.nkj.ru/upload/iblock/e34/e34620da3a55d628e1c4d77a20bb37e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464" y="3068960"/>
            <a:ext cx="4678058" cy="4189798"/>
          </a:xfrm>
          <a:prstGeom prst="rect">
            <a:avLst/>
          </a:prstGeom>
          <a:noFill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522" y="3205602"/>
            <a:ext cx="5691094" cy="403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03" y="15931"/>
            <a:ext cx="5637776" cy="375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6611779"/>
            <a:ext cx="4834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http://www.nkj.ru/upload/iblock/e34/e34620da3a55d628e1c4d77a20bb37e7.jpg</a:t>
            </a:r>
            <a:endParaRPr lang="ru-RU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6816080" y="3068960"/>
            <a:ext cx="36872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http://www.nkj.ru/upload/iblock/5c6/5c6da4c008b63b16c5d914fa905f040b.jpg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4353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4202" y="3390247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7768" y="-37355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Цветные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u="sng" dirty="0">
                <a:solidFill>
                  <a:schemeClr val="bg1"/>
                </a:solidFill>
              </a:rPr>
              <a:t>белки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u="sng" dirty="0">
                <a:solidFill>
                  <a:schemeClr val="bg1"/>
                </a:solidFill>
              </a:rPr>
              <a:t>кораллов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6691B3-BC16-4639-AB9F-19893C06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16632"/>
            <a:ext cx="3810000" cy="56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7710E-E1B4-4665-9B7D-522EDD8CD6A0}"/>
              </a:ext>
            </a:extLst>
          </p:cNvPr>
          <p:cNvSpPr txBox="1"/>
          <p:nvPr/>
        </p:nvSpPr>
        <p:spPr>
          <a:xfrm>
            <a:off x="302990" y="764704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Клонировано уже более 200 генов GFP(</a:t>
            </a:r>
            <a:r>
              <a:rPr lang="en-US" sz="2400" dirty="0"/>
              <a:t>green</a:t>
            </a:r>
            <a:r>
              <a:rPr lang="ru-RU" sz="2400" dirty="0"/>
              <a:t> </a:t>
            </a:r>
            <a:r>
              <a:rPr lang="en-US" sz="2400" dirty="0"/>
              <a:t>fluorescent protein</a:t>
            </a:r>
            <a:r>
              <a:rPr lang="ru-RU" sz="2400" dirty="0"/>
              <a:t>)-подобных белков из разных видов несветящихся кораллов</a:t>
            </a:r>
            <a:r>
              <a:rPr lang="en-US" sz="2400" dirty="0"/>
              <a:t>.</a:t>
            </a:r>
            <a:r>
              <a:rPr lang="ru-RU" sz="2400" dirty="0"/>
              <a:t> Большинство этих белков ответственно за цветную флуоресценцию всего животного или отдельных участков тела. Другие - за пурпурную или голубую окраску. </a:t>
            </a:r>
          </a:p>
          <a:p>
            <a:endParaRPr lang="ru-RU" sz="2400" dirty="0"/>
          </a:p>
          <a:p>
            <a:r>
              <a:rPr lang="ru-RU" sz="2400" dirty="0"/>
              <a:t>Считается, что цветные белки служат экраном, который предотвращает чрезмерную активацию фотосинтеза у </a:t>
            </a:r>
            <a:r>
              <a:rPr lang="ru-RU" sz="2400" dirty="0" err="1"/>
              <a:t>зооксантелл</a:t>
            </a:r>
            <a:r>
              <a:rPr lang="ru-RU" sz="2400" dirty="0"/>
              <a:t> при слишком ярком свете.</a:t>
            </a:r>
          </a:p>
          <a:p>
            <a:r>
              <a:rPr lang="ru-RU" sz="2400" dirty="0"/>
              <a:t>Возможно, одна из функций цветной флуоресценции глубоководных видов кораллов - преобразование ультрафиолетового и фиолетово-синего света глубин в более длинноволновый, делающий возможным фотосинтез симбионтов.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F3A977-6419-4808-AB9A-080CC9A7C88D}"/>
              </a:ext>
            </a:extLst>
          </p:cNvPr>
          <p:cNvSpPr/>
          <p:nvPr/>
        </p:nvSpPr>
        <p:spPr>
          <a:xfrm>
            <a:off x="8184232" y="5661248"/>
            <a:ext cx="4007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Формирование хромофорных групп в молекулах двух флуоресцирующих белков (вверху) и одного цветного белка</a:t>
            </a:r>
          </a:p>
        </p:txBody>
      </p:sp>
    </p:spTree>
    <p:extLst>
      <p:ext uri="{BB962C8B-B14F-4D97-AF65-F5344CB8AC3E}">
        <p14:creationId xmlns:p14="http://schemas.microsoft.com/office/powerpoint/2010/main" val="3898898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1B3DC9-AD1D-4900-9642-0C1A3B6FA2BB}"/>
              </a:ext>
            </a:extLst>
          </p:cNvPr>
          <p:cNvSpPr txBox="1"/>
          <p:nvPr/>
        </p:nvSpPr>
        <p:spPr>
          <a:xfrm>
            <a:off x="3503712" y="50316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/>
              <a:t>Размножение кораллов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35BA8-F3D7-46F3-8645-F550EFEEDD92}"/>
              </a:ext>
            </a:extLst>
          </p:cNvPr>
          <p:cNvSpPr txBox="1"/>
          <p:nvPr/>
        </p:nvSpPr>
        <p:spPr>
          <a:xfrm>
            <a:off x="33536" y="1359012"/>
            <a:ext cx="70705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Большинство гермафродиты, есть раздельнополые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Половые продукты выметывают в воду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Оплодотворение в толще воды, реже в теле материнской особи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Свободноплавающая личинка – </a:t>
            </a:r>
            <a:r>
              <a:rPr lang="ru-RU" sz="2800" dirty="0" err="1"/>
              <a:t>планула</a:t>
            </a:r>
            <a:endParaRPr lang="ru-RU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Оседает на твердый субстрат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010" y="1359012"/>
            <a:ext cx="5108968" cy="4158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4113" y="5733256"/>
            <a:ext cx="5087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Жизненный цикл коралла </a:t>
            </a:r>
            <a:r>
              <a:rPr lang="en-US" i="1" dirty="0" err="1"/>
              <a:t>Acropora</a:t>
            </a:r>
            <a:r>
              <a:rPr lang="en-US" i="1" dirty="0"/>
              <a:t> </a:t>
            </a:r>
            <a:r>
              <a:rPr lang="en-US" i="1" dirty="0" err="1"/>
              <a:t>millepora</a:t>
            </a:r>
            <a:endParaRPr lang="ru-RU" i="1" dirty="0"/>
          </a:p>
          <a:p>
            <a:r>
              <a:rPr lang="en-US" i="1" dirty="0"/>
              <a:t>https://</a:t>
            </a:r>
            <a:r>
              <a:rPr lang="en-US" i="1" dirty="0" err="1"/>
              <a:t>www.ncbi.nlm.nih.gov</a:t>
            </a:r>
            <a:r>
              <a:rPr lang="en-US" i="1" dirty="0"/>
              <a:t>/</a:t>
            </a:r>
            <a:r>
              <a:rPr lang="en-US" i="1" dirty="0" err="1"/>
              <a:t>pmc</a:t>
            </a:r>
            <a:r>
              <a:rPr lang="en-US" i="1" dirty="0"/>
              <a:t>/articles/PMC3204972/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89316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48028" y="1781436"/>
            <a:ext cx="6048672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52" y="809328"/>
            <a:ext cx="6835874" cy="6048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B3DC9-AD1D-4900-9642-0C1A3B6FA2BB}"/>
              </a:ext>
            </a:extLst>
          </p:cNvPr>
          <p:cNvSpPr txBox="1"/>
          <p:nvPr/>
        </p:nvSpPr>
        <p:spPr>
          <a:xfrm>
            <a:off x="3143672" y="0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/>
              <a:t>Личинка кораллов - </a:t>
            </a:r>
            <a:r>
              <a:rPr lang="ru-RU" sz="3200" u="sng" dirty="0" err="1"/>
              <a:t>планула</a:t>
            </a:r>
            <a:endParaRPr lang="ru-RU" sz="3200" u="sng" dirty="0"/>
          </a:p>
        </p:txBody>
      </p:sp>
    </p:spTree>
    <p:extLst>
      <p:ext uri="{BB962C8B-B14F-4D97-AF65-F5344CB8AC3E}">
        <p14:creationId xmlns:p14="http://schemas.microsoft.com/office/powerpoint/2010/main" val="1639874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e Planet_ Coral Sea_ GBR - Coral Spawning">
            <a:hlinkClick r:id="" action="ppaction://media"/>
            <a:extLst>
              <a:ext uri="{FF2B5EF4-FFF2-40B4-BE49-F238E27FC236}">
                <a16:creationId xmlns:a16="http://schemas.microsoft.com/office/drawing/2014/main" id="{DA7EA954-5E83-4646-AB1B-AE66A5AAB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49" y="116632"/>
            <a:ext cx="11777307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440" y="948691"/>
            <a:ext cx="102971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/>
              <a:t>Условия для роста кораллов</a:t>
            </a:r>
            <a:r>
              <a:rPr lang="ru-RU" sz="3200" dirty="0"/>
              <a:t>:</a:t>
            </a:r>
          </a:p>
          <a:p>
            <a:pPr algn="ctr"/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Температура -  </a:t>
            </a:r>
            <a:r>
              <a:rPr lang="ru-RU" sz="2800" dirty="0">
                <a:cs typeface="Arial" pitchFamily="34" charset="0"/>
              </a:rPr>
              <a:t>+26-27°С (+18-29°С)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Освещенность – высокая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Вода – чистая, прозрачная, с активной гидродинамикой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Глубина - </a:t>
            </a:r>
            <a:r>
              <a:rPr lang="ru-RU" sz="2800" dirty="0">
                <a:cs typeface="Arial" pitchFamily="34" charset="0"/>
              </a:rPr>
              <a:t>0-50 (100)</a:t>
            </a:r>
            <a:r>
              <a:rPr lang="ru-RU" sz="2800" dirty="0"/>
              <a:t> м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Соленость  - океаническая </a:t>
            </a:r>
            <a:r>
              <a:rPr lang="ru-RU" sz="2800" dirty="0">
                <a:cs typeface="Arial" pitchFamily="34" charset="0"/>
              </a:rPr>
              <a:t>(33-35 ‰)</a:t>
            </a:r>
          </a:p>
          <a:p>
            <a:pPr>
              <a:lnSpc>
                <a:spcPct val="150000"/>
              </a:lnSpc>
            </a:pPr>
            <a:endParaRPr lang="ru-RU" sz="2800" dirty="0"/>
          </a:p>
          <a:p>
            <a:endParaRPr lang="ru-RU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448" y="188641"/>
            <a:ext cx="10801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err="1"/>
              <a:t>Биоразнообразие</a:t>
            </a:r>
            <a:r>
              <a:rPr lang="ru-RU" sz="3200" u="sng" dirty="0"/>
              <a:t> на коралловых рифах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Практически все  типы животных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Бактерии, грибы, водоросли, простейшие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Около четверти по числу видов от всей </a:t>
            </a:r>
            <a:r>
              <a:rPr lang="ru-RU" sz="2800" dirty="0" err="1"/>
              <a:t>биоты</a:t>
            </a:r>
            <a:r>
              <a:rPr lang="ru-RU" sz="2800" dirty="0"/>
              <a:t> океана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Рыбы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Черепахи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Дельфины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Губки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Асцидии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Плоские черви, круглые черви, кольчатые черви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Иглокожие – морские лилии, ежи, звезды, голотурии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Моллюски – двустворчатые, брюхоногие, головоногие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Ракообразные  - креветки, крабы, отшельники, лангусты и др.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23" y="908720"/>
            <a:ext cx="1057538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79777" y="40466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Одиночные кораллы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20337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01352"/>
            <a:ext cx="9534972" cy="635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43753" y="1"/>
            <a:ext cx="3304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Мягкие кораллы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7260" y="6093296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170" y="-27723"/>
            <a:ext cx="10369660" cy="691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367260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55197" y="260648"/>
            <a:ext cx="2424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Драгоценный коралл</a:t>
            </a:r>
          </a:p>
          <a:p>
            <a:r>
              <a:rPr lang="en-US" i="1" dirty="0" err="1">
                <a:solidFill>
                  <a:schemeClr val="bg1"/>
                </a:solidFill>
              </a:rPr>
              <a:t>Corallium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rubrum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c/cb/Coral_reef_loca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80" y="2060847"/>
            <a:ext cx="12216680" cy="42758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5681" y="692696"/>
            <a:ext cx="6582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Географическое распространение </a:t>
            </a:r>
          </a:p>
          <a:p>
            <a:pPr algn="ctr"/>
            <a:r>
              <a:rPr lang="ru-RU" sz="3200" dirty="0"/>
              <a:t>коралловых рифов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0"/>
            <a:ext cx="3491880" cy="4645652"/>
          </a:xfrm>
          <a:prstGeom prst="rect">
            <a:avLst/>
          </a:prstGeom>
          <a:noFill/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652120" cy="37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galle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772615"/>
            <a:ext cx="4788024" cy="308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024" y="3279265"/>
            <a:ext cx="4355976" cy="383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20688"/>
            <a:ext cx="4572000" cy="322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920" y="620689"/>
            <a:ext cx="4649080" cy="324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560" y="3789040"/>
            <a:ext cx="46034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43275-F48D-41CB-BCDA-7791216C6B11}"/>
              </a:ext>
            </a:extLst>
          </p:cNvPr>
          <p:cNvSpPr txBox="1"/>
          <p:nvPr/>
        </p:nvSpPr>
        <p:spPr>
          <a:xfrm>
            <a:off x="4443753" y="1"/>
            <a:ext cx="4397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Моллюски, иглокожие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remitkraft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3866" y="836712"/>
            <a:ext cx="45466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0" descr="Variable_Coral_Crab_590x4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08720"/>
            <a:ext cx="45720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863608"/>
            <a:ext cx="3995935" cy="2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9936" y="3861048"/>
            <a:ext cx="4968552" cy="308978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56372-13F6-406B-B018-2B0E683C546A}"/>
              </a:ext>
            </a:extLst>
          </p:cNvPr>
          <p:cNvSpPr txBox="1"/>
          <p:nvPr/>
        </p:nvSpPr>
        <p:spPr>
          <a:xfrm>
            <a:off x="3421037" y="1"/>
            <a:ext cx="534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Десятиногие ракообразные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9" y="3645024"/>
            <a:ext cx="288068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573588"/>
            <a:ext cx="274320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0"/>
            <a:ext cx="54594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0" y="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2860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625416"/>
            <a:ext cx="2684512" cy="20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4284664"/>
            <a:ext cx="35052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578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5675314"/>
            <a:ext cx="17526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0" y="1447800"/>
            <a:ext cx="3810000" cy="1447800"/>
            <a:chOff x="5105400" y="1447800"/>
            <a:chExt cx="4038600" cy="1378966"/>
          </a:xfrm>
        </p:grpSpPr>
        <p:pic>
          <p:nvPicPr>
            <p:cNvPr id="2062" name="Picture 10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1447800"/>
              <a:ext cx="1828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447800"/>
              <a:ext cx="2260600" cy="1378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B519CD-E3B4-46A4-AAB1-81E05B038D90}"/>
              </a:ext>
            </a:extLst>
          </p:cNvPr>
          <p:cNvSpPr txBox="1"/>
          <p:nvPr/>
        </p:nvSpPr>
        <p:spPr>
          <a:xfrm>
            <a:off x="3486376" y="1"/>
            <a:ext cx="5219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Хрящевые и костные рыбы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48" y="3573016"/>
            <a:ext cx="492747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76672"/>
            <a:ext cx="49320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2" y="3715595"/>
            <a:ext cx="4716015" cy="31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176710"/>
            <a:ext cx="4536505" cy="339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5C61A-2071-4DDD-AD3B-CD536527806C}"/>
              </a:ext>
            </a:extLst>
          </p:cNvPr>
          <p:cNvSpPr txBox="1"/>
          <p:nvPr/>
        </p:nvSpPr>
        <p:spPr>
          <a:xfrm>
            <a:off x="5282184" y="0"/>
            <a:ext cx="124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Рыбы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513" y="764705"/>
            <a:ext cx="98650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/>
              <a:t>Другие организмы, образующие известняк</a:t>
            </a:r>
          </a:p>
          <a:p>
            <a:pPr algn="ctr"/>
            <a:endParaRPr lang="ru-RU" sz="3200" u="sng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Известковые водоросли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Простейшие с известковыми домиками - фораминиферы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Губки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Мшанки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Гидроидные полипы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Моллюски – двустворчатые и брюхоногие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Многощетинковые черви с известковой трубкой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24" y="68627"/>
            <a:ext cx="10225136" cy="68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68208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Тридакна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006" y="191682"/>
            <a:ext cx="10040553" cy="66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48128" y="9087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Тридакна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10" y="4841772"/>
            <a:ext cx="3039582" cy="202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6277" y="6498145"/>
            <a:ext cx="25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Коралловый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гребешок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95459" y="6488668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558799"/>
            <a:ext cx="6696744" cy="629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5" y="880149"/>
            <a:ext cx="5274231" cy="55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27649" y="1"/>
            <a:ext cx="6693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</a:t>
            </a:r>
            <a:r>
              <a:rPr lang="ru-RU" sz="3200" dirty="0"/>
              <a:t>Брюхоногие моллюски </a:t>
            </a:r>
            <a:r>
              <a:rPr lang="en-US" sz="3200" dirty="0" err="1"/>
              <a:t>Vermetidae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31904" y="6453336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52805"/>
            <a:ext cx="6721489" cy="455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548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Многощетинковые  черви сем. </a:t>
            </a:r>
            <a:r>
              <a:rPr lang="en-US" sz="3200" dirty="0" err="1"/>
              <a:t>Serpulidae</a:t>
            </a:r>
            <a:r>
              <a:rPr lang="en-US" sz="3200" dirty="0"/>
              <a:t> c </a:t>
            </a:r>
            <a:r>
              <a:rPr lang="ru-RU" sz="3200" dirty="0"/>
              <a:t>известковой трубкой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255" y="1252804"/>
            <a:ext cx="5793745" cy="45524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629" y="889414"/>
            <a:ext cx="9977337" cy="5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559496" y="6021288"/>
            <a:ext cx="8871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Желтый – атоллы, зеленый – барьерные, красный - береговые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511824" y="0"/>
            <a:ext cx="22917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/>
              <a:t>Рифы мира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le:Sandcastle worm colony in laborat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919840"/>
            <a:ext cx="5916488" cy="3938162"/>
          </a:xfrm>
          <a:prstGeom prst="rect">
            <a:avLst/>
          </a:prstGeom>
          <a:noFill/>
        </p:spPr>
      </p:pic>
      <p:pic>
        <p:nvPicPr>
          <p:cNvPr id="84996" name="Picture 4" descr="http://www.kar-met.su/images/tmp7361-110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1" y="223620"/>
            <a:ext cx="5740982" cy="32500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00056" y="476673"/>
            <a:ext cx="4067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Многощетинковые черви семейства </a:t>
            </a:r>
            <a:r>
              <a:rPr lang="en-US" sz="3200" dirty="0" err="1"/>
              <a:t>Sabellariidae</a:t>
            </a:r>
            <a:r>
              <a:rPr lang="en-US" sz="3200" dirty="0"/>
              <a:t> c </a:t>
            </a:r>
            <a:r>
              <a:rPr lang="ru-RU" sz="3200" dirty="0"/>
              <a:t>песчанистой трубкой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97F3C4-EBC3-4988-A752-DB52FB7258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3473624"/>
            <a:ext cx="4912383" cy="368428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935324" y="116632"/>
            <a:ext cx="6660232" cy="836712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tx1"/>
                </a:solidFill>
              </a:rPr>
              <a:t>Сабелляриидные</a:t>
            </a:r>
            <a:r>
              <a:rPr lang="ru-RU" sz="3200" dirty="0">
                <a:solidFill>
                  <a:schemeClr val="tx1"/>
                </a:solidFill>
              </a:rPr>
              <a:t> рифы</a:t>
            </a:r>
          </a:p>
        </p:txBody>
      </p:sp>
      <p:pic>
        <p:nvPicPr>
          <p:cNvPr id="7171" name="Содержимое 3" descr="Sabellaria reef Gruet Yv 1986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6456040" y="38229"/>
            <a:ext cx="4211960" cy="681977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5BEC2F-CF10-483A-BE42-7DC143F40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43381" y="2056157"/>
            <a:ext cx="5445224" cy="415846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0"/>
            <a:ext cx="7776864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9214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 Жирков, 2010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9697" y="1"/>
            <a:ext cx="648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Глубоководные коралловые рифы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71865" y="1167535"/>
            <a:ext cx="7312130" cy="5690466"/>
            <a:chOff x="1475656" y="1628800"/>
            <a:chExt cx="5960645" cy="4638709"/>
          </a:xfrm>
        </p:grpSpPr>
        <p:pic>
          <p:nvPicPr>
            <p:cNvPr id="2050" name="Picture 2" descr="http://www.ecololife.ru/images/books/274/zhirkov-13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656" y="1628800"/>
              <a:ext cx="5924550" cy="44196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3995936" y="602128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http://www.ecololife.ru/images/books/274/zhirkov-137.jpg</a:t>
              </a:r>
              <a:endParaRPr lang="ru-RU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1052736"/>
            <a:ext cx="5303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40-4000 м, все океаны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Кораллы без симбиотических водорослей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Менее массивные, медленно растущие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Меньше видовое разнообразие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196752"/>
            <a:ext cx="5905500" cy="381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5800" y="5290176"/>
            <a:ext cx="11616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ocean.si.edu</a:t>
            </a:r>
            <a:r>
              <a:rPr lang="en-US" dirty="0"/>
              <a:t>/deep-sea-corals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9697" y="1"/>
            <a:ext cx="648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Глубоководные коралловые рифы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72" y="1217142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2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601" y="2332"/>
            <a:ext cx="10418544" cy="673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003854" y="6639163"/>
            <a:ext cx="1188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Из: Жирков, 2010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344" y="188640"/>
            <a:ext cx="12000656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/>
              <a:t>Рифы в прошлом Земли</a:t>
            </a:r>
          </a:p>
          <a:p>
            <a:pPr algn="ctr"/>
            <a:endParaRPr lang="ru-RU" sz="32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Известны с докембрия (</a:t>
            </a:r>
            <a:r>
              <a:rPr lang="en-US" sz="2800" dirty="0"/>
              <a:t>&gt; </a:t>
            </a:r>
            <a:r>
              <a:rPr lang="ru-RU" sz="2800" dirty="0"/>
              <a:t>500 </a:t>
            </a:r>
            <a:r>
              <a:rPr lang="ru-RU" sz="2800" dirty="0" err="1"/>
              <a:t>млн</a:t>
            </a:r>
            <a:r>
              <a:rPr lang="ru-RU" sz="2800" dirty="0"/>
              <a:t> лет назад)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В разные геологические периоды рифы исчезали и появлялись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Были образованы разными организмами</a:t>
            </a:r>
          </a:p>
          <a:p>
            <a:pPr>
              <a:spcAft>
                <a:spcPts val="600"/>
              </a:spcAft>
            </a:pPr>
            <a:endParaRPr lang="ru-RU" sz="2800" dirty="0"/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dirty="0"/>
              <a:t>Прокариоты (сине-зеленые водоросли)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dirty="0"/>
              <a:t> Археоциаты (родственники губок)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dirty="0"/>
              <a:t>Губки, кораллы (табуляты и ругозы), иглокожие (</a:t>
            </a:r>
            <a:r>
              <a:rPr lang="ru-RU" sz="2800" dirty="0" err="1"/>
              <a:t>цистоидеи</a:t>
            </a:r>
            <a:r>
              <a:rPr lang="ru-RU" sz="2800" dirty="0"/>
              <a:t>), мшанки, </a:t>
            </a:r>
            <a:r>
              <a:rPr lang="ru-RU" sz="2800" dirty="0" err="1"/>
              <a:t>брахиоподы</a:t>
            </a:r>
            <a:endParaRPr lang="ru-RU" sz="2800" dirty="0"/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dirty="0"/>
              <a:t>Двустворчатые моллюски (рудисты)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dirty="0"/>
              <a:t>Известковые водоросли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5" y="-5778"/>
            <a:ext cx="11141980" cy="58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5733256"/>
            <a:ext cx="60388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1544" y="6165304"/>
            <a:ext cx="84391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03854" y="6611779"/>
            <a:ext cx="1188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Из: Жирков, 2010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28" y="363916"/>
            <a:ext cx="1214467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u="sng" dirty="0"/>
              <a:t>Значение коралловых рифов для человека:</a:t>
            </a:r>
          </a:p>
          <a:p>
            <a:pPr algn="ctr">
              <a:lnSpc>
                <a:spcPct val="150000"/>
              </a:lnSpc>
            </a:pPr>
            <a:endParaRPr lang="ru-RU" sz="3200" u="sng" dirty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Место обитания и откорма промысловых рыб и беспозвоночных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Защита берегов от разрушений прибоем и штормами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Кораблекрушения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Источник кислорода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Источник лекарственных веществ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Туристический бизнес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800" dirty="0"/>
              <a:t>Чистый доход от использования рифов &gt; $30-375 миллиардов в год</a:t>
            </a:r>
          </a:p>
          <a:p>
            <a:endParaRPr lang="ru-RU" sz="3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0" y="332656"/>
            <a:ext cx="11593288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u="sng" dirty="0"/>
              <a:t>Угрозы коралловым рифам</a:t>
            </a:r>
            <a:r>
              <a:rPr lang="ru-RU" sz="2800" u="sng" dirty="0"/>
              <a:t>:</a:t>
            </a:r>
            <a:endParaRPr lang="ru-RU" sz="2800" dirty="0"/>
          </a:p>
          <a:p>
            <a:pPr algn="ctr">
              <a:spcAft>
                <a:spcPts val="600"/>
              </a:spcAft>
            </a:pPr>
            <a:r>
              <a:rPr lang="ru-RU" altLang="ru-RU" sz="2800" dirty="0"/>
              <a:t>75 % коралловых рифов под угрозой исчезновения</a:t>
            </a:r>
          </a:p>
          <a:p>
            <a:pPr algn="ctr">
              <a:spcAft>
                <a:spcPts val="600"/>
              </a:spcAft>
            </a:pPr>
            <a:endParaRPr lang="ru-RU" sz="28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Землетрясения, ураганы и цунами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Потепление океана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err="1"/>
              <a:t>Закисление</a:t>
            </a:r>
            <a:r>
              <a:rPr lang="ru-RU" sz="2800" dirty="0"/>
              <a:t> океана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Загрязнение океана (</a:t>
            </a:r>
            <a:r>
              <a:rPr lang="ru-RU" sz="2800" dirty="0" err="1"/>
              <a:t>эвтрофикация</a:t>
            </a:r>
            <a:r>
              <a:rPr lang="ru-RU" sz="2800" dirty="0"/>
              <a:t>, заиление, ядовитые вещества)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err="1"/>
              <a:t>Распреснение</a:t>
            </a:r>
            <a:r>
              <a:rPr lang="ru-RU" sz="2800" dirty="0"/>
              <a:t> воды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Бактериальные инфекции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Физическое разрушение (добыча известняка, морское строительство, атомные испытания, рыболовство, якоря, </a:t>
            </a:r>
            <a:r>
              <a:rPr lang="ru-RU" sz="2800" dirty="0" err="1"/>
              <a:t>дайверы</a:t>
            </a:r>
            <a:r>
              <a:rPr lang="ru-RU" sz="2800" dirty="0"/>
              <a:t>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Массовое размножение морской звезды </a:t>
            </a:r>
            <a:r>
              <a:rPr lang="la-Latn" sz="2800" i="1" dirty="0"/>
              <a:t>Acanthaster planci</a:t>
            </a:r>
            <a:r>
              <a:rPr lang="ru-RU" sz="2800" i="1" dirty="0"/>
              <a:t> </a:t>
            </a:r>
            <a:endParaRPr lang="ru-RU" sz="28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2400" dirty="0"/>
          </a:p>
          <a:p>
            <a:pPr>
              <a:lnSpc>
                <a:spcPct val="150000"/>
              </a:lnSpc>
            </a:pP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06B6B-08AC-4CFB-A7BD-3B364F60A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045695"/>
            <a:ext cx="11424680" cy="5812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6B2CAB-0D49-40CF-8820-317F69DF6120}"/>
              </a:ext>
            </a:extLst>
          </p:cNvPr>
          <p:cNvSpPr txBox="1"/>
          <p:nvPr/>
        </p:nvSpPr>
        <p:spPr>
          <a:xfrm>
            <a:off x="2927648" y="1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/>
              <a:t>Изотерма </a:t>
            </a:r>
            <a:r>
              <a:rPr lang="en-US" sz="3200" u="sng" dirty="0"/>
              <a:t>20 °C </a:t>
            </a:r>
            <a:endParaRPr lang="ru-RU" sz="3200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F0EE0-0618-4D17-985F-D02444DAD54A}"/>
              </a:ext>
            </a:extLst>
          </p:cNvPr>
          <p:cNvSpPr txBox="1"/>
          <p:nvPr/>
        </p:nvSpPr>
        <p:spPr>
          <a:xfrm>
            <a:off x="2348900" y="5044534"/>
            <a:ext cx="128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апвеллинг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A4646-16EE-4378-BD21-4A6BAF727CAA}"/>
              </a:ext>
            </a:extLst>
          </p:cNvPr>
          <p:cNvSpPr txBox="1"/>
          <p:nvPr/>
        </p:nvSpPr>
        <p:spPr>
          <a:xfrm>
            <a:off x="5013196" y="4705662"/>
            <a:ext cx="128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апвеллинг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A953922-0F43-48D9-8149-F1E721C6886E}"/>
              </a:ext>
            </a:extLst>
          </p:cNvPr>
          <p:cNvCxnSpPr/>
          <p:nvPr/>
        </p:nvCxnSpPr>
        <p:spPr>
          <a:xfrm flipV="1">
            <a:off x="5794330" y="4273991"/>
            <a:ext cx="72008" cy="5354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DD759D9-619C-4E79-8ACD-761378627EED}"/>
              </a:ext>
            </a:extLst>
          </p:cNvPr>
          <p:cNvCxnSpPr/>
          <p:nvPr/>
        </p:nvCxnSpPr>
        <p:spPr>
          <a:xfrm flipV="1">
            <a:off x="2994559" y="4547532"/>
            <a:ext cx="72008" cy="5354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168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0w95614sn5m1jd0sb353zli.wpengine.netdna-cdn.com/russian/files/2015/10/enhanced-buzz-wide-20382-1444285138-7.jpg">
            <a:extLst>
              <a:ext uri="{FF2B5EF4-FFF2-40B4-BE49-F238E27FC236}">
                <a16:creationId xmlns:a16="http://schemas.microsoft.com/office/drawing/2014/main" id="{4B693410-C80D-4BEF-A5D6-2D6D9DDD2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427538"/>
            <a:ext cx="5303911" cy="34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nteresnoevse.ru/wp-content/uploads/2014/12/Coral-Bleaching_Pacific.jpg">
            <a:extLst>
              <a:ext uri="{FF2B5EF4-FFF2-40B4-BE49-F238E27FC236}">
                <a16:creationId xmlns:a16="http://schemas.microsoft.com/office/drawing/2014/main" id="{B312BF5C-08E6-4EF4-BFCB-EBDAAD3F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4" y="0"/>
            <a:ext cx="507248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FC7BC-E3F7-4D11-8CD5-F3C04F867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340768"/>
            <a:ext cx="5933256" cy="3955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780DC7-FE95-4627-8099-FF4B383AF501}"/>
              </a:ext>
            </a:extLst>
          </p:cNvPr>
          <p:cNvSpPr txBox="1"/>
          <p:nvPr/>
        </p:nvSpPr>
        <p:spPr>
          <a:xfrm>
            <a:off x="4461411" y="1590261"/>
            <a:ext cx="758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12521-0316-4D74-A37F-7CA8F98B174C}"/>
              </a:ext>
            </a:extLst>
          </p:cNvPr>
          <p:cNvSpPr txBox="1"/>
          <p:nvPr/>
        </p:nvSpPr>
        <p:spPr>
          <a:xfrm>
            <a:off x="7529624" y="1607705"/>
            <a:ext cx="73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2015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4D1041-4C42-471C-9F80-4B259A30F3D8}"/>
              </a:ext>
            </a:extLst>
          </p:cNvPr>
          <p:cNvSpPr/>
          <p:nvPr/>
        </p:nvSpPr>
        <p:spPr>
          <a:xfrm>
            <a:off x="3071664" y="5282277"/>
            <a:ext cx="2539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Catlin Seaview Survey</a:t>
            </a:r>
          </a:p>
        </p:txBody>
      </p:sp>
    </p:spTree>
    <p:extLst>
      <p:ext uri="{BB962C8B-B14F-4D97-AF65-F5344CB8AC3E}">
        <p14:creationId xmlns:p14="http://schemas.microsoft.com/office/powerpoint/2010/main" val="2997624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5F06A0-C4D6-421F-AED7-41AFA41B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361" y="404664"/>
            <a:ext cx="5760639" cy="5760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D8F8A4-EB64-415C-BCBA-8C03A801D30C}"/>
              </a:ext>
            </a:extLst>
          </p:cNvPr>
          <p:cNvSpPr txBox="1"/>
          <p:nvPr/>
        </p:nvSpPr>
        <p:spPr>
          <a:xfrm>
            <a:off x="119336" y="404664"/>
            <a:ext cx="61926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Южная осцилляция (англ. </a:t>
            </a:r>
            <a:r>
              <a:rPr lang="ru-RU" sz="2400" dirty="0" err="1"/>
              <a:t>El</a:t>
            </a:r>
            <a:r>
              <a:rPr lang="ru-RU" sz="2400" dirty="0"/>
              <a:t> </a:t>
            </a:r>
            <a:r>
              <a:rPr lang="ru-RU" sz="2400" dirty="0" err="1"/>
              <a:t>Niño</a:t>
            </a:r>
            <a:r>
              <a:rPr lang="ru-RU" sz="2400" dirty="0"/>
              <a:t>/</a:t>
            </a:r>
            <a:r>
              <a:rPr lang="ru-RU" sz="2400" dirty="0" err="1"/>
              <a:t>La</a:t>
            </a:r>
            <a:r>
              <a:rPr lang="ru-RU" sz="2400" dirty="0"/>
              <a:t> </a:t>
            </a:r>
            <a:r>
              <a:rPr lang="ru-RU" sz="2400" dirty="0" err="1"/>
              <a:t>Niña</a:t>
            </a:r>
            <a:r>
              <a:rPr lang="ru-RU" sz="2400" dirty="0"/>
              <a:t>  </a:t>
            </a:r>
            <a:r>
              <a:rPr lang="ru-RU" sz="2400" dirty="0" err="1"/>
              <a:t>Southern</a:t>
            </a:r>
            <a:r>
              <a:rPr lang="ru-RU" sz="2400" dirty="0"/>
              <a:t> </a:t>
            </a:r>
            <a:r>
              <a:rPr lang="ru-RU" sz="2400" dirty="0" err="1"/>
              <a:t>Oscillation</a:t>
            </a:r>
            <a:r>
              <a:rPr lang="ru-RU" sz="2400" dirty="0"/>
              <a:t>, ENSO) — колебание температуры поверхностного слоя воды в экваториальной части Тихого океана, имеющее заметное влияние на климат. Эль-Ниньо — фаза Южной осцилляции, в которой область нагретых приповерхностных вод смещается к востоку. При этом прекращаются пассаты, замедляется апвеллинг в восточной части Тихого океана. Противоположная фаза осцилляции называется Ла-</a:t>
            </a:r>
            <a:r>
              <a:rPr lang="ru-RU" sz="2400" dirty="0" err="1"/>
              <a:t>Нинья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1992-1993, 1997-1998, 2002-2003, 2006-2007, 2010, 2015-2016. </a:t>
            </a:r>
          </a:p>
        </p:txBody>
      </p:sp>
    </p:spTree>
    <p:extLst>
      <p:ext uri="{BB962C8B-B14F-4D97-AF65-F5344CB8AC3E}">
        <p14:creationId xmlns:p14="http://schemas.microsoft.com/office/powerpoint/2010/main" val="28018831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8" y="-31440"/>
            <a:ext cx="5059828" cy="452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http://forum.diveplanet.ru/upload/iblock/93b/Acanthaster_planci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538" y="672280"/>
            <a:ext cx="7119462" cy="54930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45353" y="5805264"/>
            <a:ext cx="451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http://forum.diveplanet.ru/upload/iblock/93b/Acanthaster_planci-2.jpg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2538" y="-146191"/>
            <a:ext cx="7119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a-Latn" sz="3200" i="1" dirty="0"/>
              <a:t>Acanthaster planci</a:t>
            </a:r>
            <a:r>
              <a:rPr lang="en-US" sz="3200" i="1" dirty="0"/>
              <a:t> </a:t>
            </a:r>
            <a:r>
              <a:rPr lang="ru-RU" sz="3200" dirty="0"/>
              <a:t>«терновый венец»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B703F-DCF8-4F4B-8852-17ABF6B527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" y="4084969"/>
            <a:ext cx="7411953" cy="2780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AE8AC-C888-4262-AB81-18AD8F4F454B}"/>
              </a:ext>
            </a:extLst>
          </p:cNvPr>
          <p:cNvSpPr txBox="1"/>
          <p:nvPr/>
        </p:nvSpPr>
        <p:spPr>
          <a:xfrm>
            <a:off x="2135560" y="6590853"/>
            <a:ext cx="34579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https://wiki.qut.edu.au/pages/viewpage.action?pageId=201176970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66855-35FE-4CFB-94C5-94EEEAE38ECD}"/>
              </a:ext>
            </a:extLst>
          </p:cNvPr>
          <p:cNvSpPr txBox="1"/>
          <p:nvPr/>
        </p:nvSpPr>
        <p:spPr>
          <a:xfrm>
            <a:off x="3575720" y="3687534"/>
            <a:ext cx="13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А.Семенов</a:t>
            </a:r>
          </a:p>
        </p:txBody>
      </p:sp>
      <p:pic>
        <p:nvPicPr>
          <p:cNvPr id="10" name="Picture 4" descr="bipinnaria">
            <a:extLst>
              <a:ext uri="{FF2B5EF4-FFF2-40B4-BE49-F238E27FC236}">
                <a16:creationId xmlns:a16="http://schemas.microsoft.com/office/drawing/2014/main" id="{1E38F9AD-DE78-4C5E-9870-1DF8523C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672280"/>
            <a:ext cx="2423592" cy="19149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DEEE64-1A31-4976-BA4F-171BBFFFF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4488"/>
            <a:ext cx="12028526" cy="69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87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0688"/>
            <a:ext cx="12192000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/>
              <a:t>Восстановление рифов</a:t>
            </a:r>
            <a:endParaRPr lang="en-US" sz="3200" u="sng" dirty="0"/>
          </a:p>
          <a:p>
            <a:pPr algn="ctr"/>
            <a:endParaRPr lang="ru-RU" sz="3200" u="sng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Охранные мероприятия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Установка бетонных конструкций – искусственных рифов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Металлические конструкции, через которые пропускают слабый электрический ток, чтобы  они покрылись известью – метод </a:t>
            </a:r>
            <a:r>
              <a:rPr lang="en-US" sz="2800" dirty="0" err="1"/>
              <a:t>Biorock</a:t>
            </a:r>
            <a:r>
              <a:rPr lang="en-US" sz="2800" dirty="0"/>
              <a:t> </a:t>
            </a:r>
            <a:endParaRPr lang="ru-RU" sz="28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Выращивание колоний из фрагментов на искусственных конструкциях или на естественном рифе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Сбор личинок  кораллов, выращивание молоди и перенос на естественные или искусственные рифы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Борьба с </a:t>
            </a:r>
            <a:r>
              <a:rPr lang="la-Latn" sz="2800" i="1" dirty="0"/>
              <a:t>Acanthaster planci</a:t>
            </a:r>
            <a:endParaRPr lang="ru-RU" sz="2800" i="1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Уменьшение выбросов парниковых газов и загрязнения океана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261" y="27781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/>
              <a:t>Морские охраняемые природные акватории (МОПА), морские охраняемые районы  (МОР)</a:t>
            </a:r>
            <a:r>
              <a:rPr lang="en-US" sz="2800" b="1" u="sng" dirty="0"/>
              <a:t>,</a:t>
            </a:r>
            <a:r>
              <a:rPr lang="ru-RU" sz="2800" b="1" u="sng" dirty="0"/>
              <a:t> </a:t>
            </a:r>
            <a:r>
              <a:rPr lang="en-US" sz="2800" b="1" u="sng" dirty="0"/>
              <a:t>marine protected areas (MPA)</a:t>
            </a:r>
            <a:endParaRPr lang="ru-RU" sz="2800" b="1" u="sng" dirty="0"/>
          </a:p>
          <a:p>
            <a:endParaRPr lang="ru-RU" sz="28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2752"/>
            <a:ext cx="12192000" cy="5762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5720" y="6504451"/>
            <a:ext cx="560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www.protectplanetocean.org</a:t>
            </a:r>
            <a:r>
              <a:rPr lang="en-US" dirty="0"/>
              <a:t>/</a:t>
            </a:r>
            <a:r>
              <a:rPr lang="en-US" dirty="0" err="1"/>
              <a:t>official_mpa_map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3396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3" y="0"/>
            <a:ext cx="3514954" cy="3470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6916" y="-243408"/>
            <a:ext cx="42952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3200" u="sng" dirty="0">
                <a:solidFill>
                  <a:prstClr val="black"/>
                </a:solidFill>
              </a:rPr>
              <a:t>Искусственные рифы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847" y="881020"/>
            <a:ext cx="6113611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3470832"/>
            <a:ext cx="5231904" cy="3473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7032"/>
            <a:ext cx="4850495" cy="32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0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" y="499951"/>
            <a:ext cx="9649072" cy="63580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35960" y="123981"/>
            <a:ext cx="519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www.alertdiver.com</a:t>
            </a:r>
            <a:r>
              <a:rPr lang="en-US" dirty="0"/>
              <a:t>/</a:t>
            </a:r>
            <a:r>
              <a:rPr lang="en-US" dirty="0" err="1"/>
              <a:t>Biorock_Electric_Reefs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7371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391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6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187" y="-43921"/>
            <a:ext cx="3567167" cy="3567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66" y="-7104"/>
            <a:ext cx="5316861" cy="3538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6968"/>
            <a:ext cx="5992944" cy="3371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645" y="-81295"/>
            <a:ext cx="2676198" cy="3568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05"/>
          <a:stretch/>
        </p:blipFill>
        <p:spPr>
          <a:xfrm>
            <a:off x="4876800" y="3456384"/>
            <a:ext cx="7315200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3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farm8.staticflickr.com/7219/7364386714_450a2a4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62003"/>
            <a:ext cx="9144000" cy="6095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1" y="6611780"/>
            <a:ext cx="1717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http://www.coralcoe.org.au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3832" y="260649"/>
            <a:ext cx="3375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Коралловый риф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565" y="2492896"/>
            <a:ext cx="6636633" cy="4365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83016" cy="2852936"/>
          </a:xfrm>
          <a:prstGeom prst="rect">
            <a:avLst/>
          </a:prstGeom>
        </p:spPr>
      </p:pic>
      <p:pic>
        <p:nvPicPr>
          <p:cNvPr id="4" name="Picture 13" descr="charonia_tritonis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368"/>
            <a:ext cx="5791055" cy="400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44072" y="771672"/>
            <a:ext cx="465941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800" dirty="0">
                <a:solidFill>
                  <a:prstClr val="black"/>
                </a:solidFill>
              </a:rPr>
              <a:t>Борьба с </a:t>
            </a:r>
            <a:r>
              <a:rPr lang="la-Latn" sz="2800" i="1" dirty="0">
                <a:solidFill>
                  <a:prstClr val="black"/>
                </a:solidFill>
              </a:rPr>
              <a:t>Acanthaster planci</a:t>
            </a:r>
            <a:endParaRPr lang="ru-RU" sz="2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F95FEF8-F27E-4DF6-AAFB-9624CBFA6345}"/>
              </a:ext>
            </a:extLst>
          </p:cNvPr>
          <p:cNvGrpSpPr/>
          <p:nvPr/>
        </p:nvGrpSpPr>
        <p:grpSpPr>
          <a:xfrm>
            <a:off x="9561494" y="1391001"/>
            <a:ext cx="2630979" cy="3456384"/>
            <a:chOff x="9561494" y="1391001"/>
            <a:chExt cx="2630979" cy="345638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1E7EA87-E4E4-4482-8628-847BA245B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1494" y="1391001"/>
              <a:ext cx="2630979" cy="3456384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498CE2-3DFD-43F4-AF13-5DF1626755FF}"/>
                </a:ext>
              </a:extLst>
            </p:cNvPr>
            <p:cNvSpPr txBox="1"/>
            <p:nvPr/>
          </p:nvSpPr>
          <p:spPr>
            <a:xfrm>
              <a:off x="9561494" y="3501008"/>
              <a:ext cx="1150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COTSbot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526780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ристен Мархейвер_ Как мы растим малышей-кораллов для восстановления рифов_cut(1)_cut">
            <a:hlinkClick r:id="" action="ppaction://media"/>
            <a:extLst>
              <a:ext uri="{FF2B5EF4-FFF2-40B4-BE49-F238E27FC236}">
                <a16:creationId xmlns:a16="http://schemas.microsoft.com/office/drawing/2014/main" id="{44D52D1D-C0F4-4ABF-A64D-7A0871D7E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F8436C-ACED-4099-9AEC-BDE9F31CBED9}"/>
              </a:ext>
            </a:extLst>
          </p:cNvPr>
          <p:cNvSpPr/>
          <p:nvPr/>
        </p:nvSpPr>
        <p:spPr>
          <a:xfrm>
            <a:off x="9192344" y="6596430"/>
            <a:ext cx="28200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https://www.youtube.com/watch?v=s2UYLVSSMDQ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94A90-7F7F-4B63-BDC9-F8FE12ECC785}"/>
              </a:ext>
            </a:extLst>
          </p:cNvPr>
          <p:cNvSpPr txBox="1"/>
          <p:nvPr/>
        </p:nvSpPr>
        <p:spPr>
          <a:xfrm>
            <a:off x="7752184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3C949-AB7D-461B-851E-FB713E5961CB}"/>
              </a:ext>
            </a:extLst>
          </p:cNvPr>
          <p:cNvSpPr txBox="1"/>
          <p:nvPr/>
        </p:nvSpPr>
        <p:spPr>
          <a:xfrm>
            <a:off x="32621" y="-9222"/>
            <a:ext cx="1058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Kristen </a:t>
            </a:r>
            <a:r>
              <a:rPr lang="en-US" sz="900" dirty="0" err="1">
                <a:solidFill>
                  <a:schemeClr val="bg1"/>
                </a:solidFill>
              </a:rPr>
              <a:t>Marhaver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35photo.ru/photos_series/110/110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564" y="0"/>
            <a:ext cx="98108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4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524000" y="476672"/>
            <a:ext cx="9144000" cy="6408712"/>
            <a:chOff x="0" y="476672"/>
            <a:chExt cx="9144000" cy="6408712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672"/>
              <a:ext cx="9144000" cy="6408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7596336" y="6381328"/>
              <a:ext cx="1300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А.Семенов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11824" y="1"/>
            <a:ext cx="3375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Коралловый риф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6" y="404664"/>
            <a:ext cx="849694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/>
              <a:t>Коралловые рифы - оазисы жизни среди пустыни океана (Ч.Дарвин)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0.1 - </a:t>
            </a:r>
            <a:r>
              <a:rPr lang="en-US" sz="2800" dirty="0"/>
              <a:t>0.</a:t>
            </a:r>
            <a:r>
              <a:rPr lang="ru-RU" sz="2800" dirty="0"/>
              <a:t>2</a:t>
            </a:r>
            <a:r>
              <a:rPr lang="en-US" sz="2800" dirty="0"/>
              <a:t>% </a:t>
            </a:r>
            <a:r>
              <a:rPr lang="ru-RU" sz="2800" dirty="0"/>
              <a:t>площади океанского дна</a:t>
            </a:r>
            <a:r>
              <a:rPr lang="en-US" sz="2800" dirty="0"/>
              <a:t>, </a:t>
            </a:r>
            <a:r>
              <a:rPr lang="ru-RU" sz="2800" dirty="0"/>
              <a:t>более 25% по числу видов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Одни из наиболее сложных по составу и продуктивных экосистем на Земле (продукция в сотни раз больше, чем в окружающей пелагиали)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dirty="0"/>
              <a:t>Ландшафт образующие сообщества.  Толщина кораллового известняка достигает 2 км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ru-RU" sz="3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32466</TotalTime>
  <Words>1701</Words>
  <Application>Microsoft Office PowerPoint</Application>
  <PresentationFormat>Широкоэкранный</PresentationFormat>
  <Paragraphs>289</Paragraphs>
  <Slides>73</Slides>
  <Notes>56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9" baseType="lpstr">
      <vt:lpstr>Arial</vt:lpstr>
      <vt:lpstr>Calibri</vt:lpstr>
      <vt:lpstr>Constantia</vt:lpstr>
      <vt:lpstr>Wingdings</vt:lpstr>
      <vt:lpstr>Wingdings 2</vt:lpstr>
      <vt:lpstr>Поток</vt:lpstr>
      <vt:lpstr>Коралловые экосистемы Животные-строители в океане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Сабелляриидные рифы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Коралловые экосистемы. Животные-строители в океане</dc:title>
  <dc:creator>1</dc:creator>
  <cp:lastModifiedBy>DellPC</cp:lastModifiedBy>
  <cp:revision>399</cp:revision>
  <dcterms:created xsi:type="dcterms:W3CDTF">2013-10-16T08:51:44Z</dcterms:created>
  <dcterms:modified xsi:type="dcterms:W3CDTF">2023-10-24T07:53:42Z</dcterms:modified>
</cp:coreProperties>
</file>