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42"/>
  </p:notesMasterIdLst>
  <p:sldIdLst>
    <p:sldId id="256" r:id="rId2"/>
    <p:sldId id="271" r:id="rId3"/>
    <p:sldId id="267" r:id="rId4"/>
    <p:sldId id="403" r:id="rId5"/>
    <p:sldId id="388" r:id="rId6"/>
    <p:sldId id="400" r:id="rId7"/>
    <p:sldId id="395" r:id="rId8"/>
    <p:sldId id="396" r:id="rId9"/>
    <p:sldId id="376" r:id="rId10"/>
    <p:sldId id="384" r:id="rId11"/>
    <p:sldId id="295" r:id="rId12"/>
    <p:sldId id="272" r:id="rId13"/>
    <p:sldId id="397" r:id="rId14"/>
    <p:sldId id="399" r:id="rId15"/>
    <p:sldId id="393" r:id="rId16"/>
    <p:sldId id="273" r:id="rId17"/>
    <p:sldId id="261" r:id="rId18"/>
    <p:sldId id="270" r:id="rId19"/>
    <p:sldId id="257" r:id="rId20"/>
    <p:sldId id="262" r:id="rId21"/>
    <p:sldId id="265" r:id="rId22"/>
    <p:sldId id="401" r:id="rId23"/>
    <p:sldId id="385" r:id="rId24"/>
    <p:sldId id="402" r:id="rId25"/>
    <p:sldId id="266" r:id="rId26"/>
    <p:sldId id="381" r:id="rId27"/>
    <p:sldId id="382" r:id="rId28"/>
    <p:sldId id="259" r:id="rId29"/>
    <p:sldId id="260" r:id="rId30"/>
    <p:sldId id="289" r:id="rId31"/>
    <p:sldId id="292" r:id="rId32"/>
    <p:sldId id="387" r:id="rId33"/>
    <p:sldId id="268" r:id="rId34"/>
    <p:sldId id="389" r:id="rId35"/>
    <p:sldId id="299" r:id="rId36"/>
    <p:sldId id="301" r:id="rId37"/>
    <p:sldId id="390" r:id="rId38"/>
    <p:sldId id="391" r:id="rId39"/>
    <p:sldId id="264" r:id="rId40"/>
    <p:sldId id="392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85" d="100"/>
          <a:sy n="85" d="100"/>
        </p:scale>
        <p:origin x="36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CDFD7-E24E-4431-94D8-C7F24347D1E8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0AFCB-21F6-4DFC-AADC-4353B99C41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44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B5FF58-0B48-D542-A4F8-1AEFA3983E2A}" type="slidenum">
              <a:rPr lang="ru-RU">
                <a:latin typeface="Calibri" charset="0"/>
              </a:rPr>
              <a:pPr eaLnBrk="1" hangingPunct="1"/>
              <a:t>9</a:t>
            </a:fld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78632D-903D-4779-B3AC-5D4C37467467}" type="slidenum">
              <a:rPr lang="ru-RU" altLang="ru-RU" smtClean="0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256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74E67E-64C6-114D-B088-FFA078F26230}" type="slidenum">
              <a:rPr lang="ru-RU">
                <a:latin typeface="Calibri" charset="0"/>
              </a:rPr>
              <a:pPr eaLnBrk="1" hangingPunct="1"/>
              <a:t>11</a:t>
            </a:fld>
            <a:endParaRPr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5C5AB11D-7541-8949-BF62-1C0DC0C15276}" type="slidenum">
              <a:rPr kumimoji="0" lang="zh-TW" altLang="en-US" sz="1200">
                <a:latin typeface="Calibri" charset="0"/>
                <a:ea typeface="新細明體" charset="0"/>
                <a:cs typeface="新細明體" charset="0"/>
              </a:rPr>
              <a:pPr/>
              <a:t>17</a:t>
            </a:fld>
            <a:endParaRPr kumimoji="0" lang="en-US" altLang="zh-TW" sz="1200"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zh-TW">
                <a:latin typeface="Calibri" charset="0"/>
                <a:ea typeface="ＭＳ Ｐゴシック" charset="0"/>
                <a:cs typeface="ＭＳ Ｐゴシック" charset="0"/>
              </a:rPr>
              <a:t>The biomass predictions of bacteria, meiofauna, macrofauna, and megafauna were combined to estimate the total living benthic biomass.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zh-TW">
                <a:latin typeface="Calibri" charset="0"/>
                <a:ea typeface="ＭＳ Ｐゴシック" charset="0"/>
                <a:cs typeface="ＭＳ Ｐゴシック" charset="0"/>
              </a:rPr>
              <a:t>The maximum biomass (2.6 to 10 g C per square meter) occurred on the shelves of the north frigid zones (e.g. Kara Sea, Siberian Sea, and Chukchi/Bering Sea) and temperate areas (e.g. Yellow sea and North Sea, red class).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zh-TW">
                <a:latin typeface="Calibri" charset="0"/>
                <a:ea typeface="ＭＳ Ｐゴシック" charset="0"/>
                <a:cs typeface="ＭＳ Ｐゴシック" charset="0"/>
              </a:rPr>
              <a:t>The weaker maximum (orange class) between 1.3 to 2.5 g C per square meter occurred on the polar to temperate shelves and subtropical coastal areas (e.g. East/South China Sea, Arabian Sea, and Persian Gulf).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zh-TW">
                <a:latin typeface="Calibri" charset="0"/>
                <a:ea typeface="ＭＳ Ｐゴシック" charset="0"/>
                <a:cs typeface="ＭＳ Ｐゴシック" charset="0"/>
              </a:rPr>
              <a:t>The lowest biomass prediction (between 30 and 80 mg C per square meter) occurred on the abyssal plains of the Pacific, Atlantic, and Indian Ocean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zh-TW">
                <a:latin typeface="Calibri" charset="0"/>
                <a:ea typeface="ＭＳ Ｐゴシック" charset="0"/>
                <a:cs typeface="ＭＳ Ｐゴシック" charset="0"/>
              </a:rPr>
              <a:t>Relatively higher biomass was predicted on the seafloor of the east side of Pacific and Atlantic basins under the productive equatorial divergence and coastal upwelling areas. </a:t>
            </a:r>
          </a:p>
        </p:txBody>
      </p:sp>
    </p:spTree>
    <p:extLst>
      <p:ext uri="{BB962C8B-B14F-4D97-AF65-F5344CB8AC3E}">
        <p14:creationId xmlns:p14="http://schemas.microsoft.com/office/powerpoint/2010/main" val="530879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33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6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621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5149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21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886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156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56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310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9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19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13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50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44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981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25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5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500">
              <a:schemeClr val="accent5"/>
            </a:gs>
            <a:gs pos="65000">
              <a:schemeClr val="bg2">
                <a:tint val="97000"/>
                <a:hueMod val="92000"/>
                <a:satMod val="169000"/>
                <a:lumMod val="13000"/>
                <a:lumOff val="87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9D5E00-C1C2-428A-ADF0-A794891A3BD1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15804ED-B664-43B4-8BCC-A168EFC543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529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8%D1%82%D0%BE%D0%BF%D0%BB%D0%B0%D0%BD%D0%BA%D1%82%D0%BE%D0%BD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D%D0%B5%D0%BA%D1%82%D0%BE%D0%BD" TargetMode="External"/><Relationship Id="rId4" Type="http://schemas.openxmlformats.org/officeDocument/2006/relationships/hyperlink" Target="https://ru.wikipedia.org/wiki/%D0%97%D0%BE%D0%BE%D0%BF%D0%BB%D0%B0%D0%BD%D0%BA%D1%82%D0%BE%D0%B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8%D1%82%D0%BE%D0%BF%D0%BB%D0%B0%D0%BD%D0%BA%D1%82%D0%BE%D0%BD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ru.wikipedia.org/wiki/%D0%9D%D0%B5%D0%BA%D1%82%D0%BE%D0%BD" TargetMode="External"/><Relationship Id="rId4" Type="http://schemas.openxmlformats.org/officeDocument/2006/relationships/hyperlink" Target="https://ru.wikipedia.org/wiki/%D0%97%D0%BE%D0%BE%D0%BF%D0%BB%D0%B0%D0%BD%D0%BA%D1%82%D0%BE%D0%BD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Vampyroteuthidae" TargetMode="External"/><Relationship Id="rId5" Type="http://schemas.openxmlformats.org/officeDocument/2006/relationships/hyperlink" Target="http://en.wikipedia.org/wiki/Vampyromorphina" TargetMode="External"/><Relationship Id="rId4" Type="http://schemas.openxmlformats.org/officeDocument/2006/relationships/hyperlink" Target="http://en.wikipedia.org/wiki/Vampyromorphid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oods_Hole_Oceanographic_Institution" TargetMode="External"/><Relationship Id="rId2" Type="http://schemas.openxmlformats.org/officeDocument/2006/relationships/hyperlink" Target="https://ru.wikipedia.org/wiki/%D0%90%D0%BB%D0%B2%D0%B8%D0%B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1101388" cy="297180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Биологическая структура океана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А.Э. Жадан, биологический факультет МГУ</a:t>
            </a:r>
          </a:p>
        </p:txBody>
      </p:sp>
    </p:spTree>
    <p:extLst>
      <p:ext uri="{BB962C8B-B14F-4D97-AF65-F5344CB8AC3E}">
        <p14:creationId xmlns:p14="http://schemas.microsoft.com/office/powerpoint/2010/main" val="1738681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2" y="1271081"/>
            <a:ext cx="5745804" cy="430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Прямоугольник 1"/>
          <p:cNvSpPr>
            <a:spLocks noChangeArrowheads="1"/>
          </p:cNvSpPr>
          <p:nvPr/>
        </p:nvSpPr>
        <p:spPr bwMode="auto">
          <a:xfrm>
            <a:off x="4513794" y="1"/>
            <a:ext cx="43820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2800" dirty="0">
                <a:solidFill>
                  <a:schemeClr val="bg1"/>
                </a:solidFill>
              </a:rPr>
              <a:t>Фитобентос, </a:t>
            </a:r>
            <a:r>
              <a:rPr lang="ru-RU" sz="2800" dirty="0" err="1">
                <a:solidFill>
                  <a:schemeClr val="bg1"/>
                </a:solidFill>
              </a:rPr>
              <a:t>макрофиты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800" dirty="0">
                <a:solidFill>
                  <a:schemeClr val="bg1"/>
                </a:solidFill>
                <a:latin typeface="Calibri" panose="020F0502020204030204" pitchFamily="34" charset="0"/>
              </a:rPr>
              <a:t>Бурые водоросли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84609" y="30909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61" y="1271081"/>
            <a:ext cx="5745804" cy="43093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2766" y="5901447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Laminaria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5719" y="5712741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Sargassum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3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2" t="1" r="7720" b="9090"/>
          <a:stretch/>
        </p:blipFill>
        <p:spPr bwMode="auto">
          <a:xfrm>
            <a:off x="0" y="0"/>
            <a:ext cx="8512232" cy="686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A96D6-5A1F-344E-BF6E-3BB3A309EFCD}"/>
              </a:ext>
            </a:extLst>
          </p:cNvPr>
          <p:cNvSpPr txBox="1"/>
          <p:nvPr/>
        </p:nvSpPr>
        <p:spPr>
          <a:xfrm>
            <a:off x="8512232" y="390875"/>
            <a:ext cx="3365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  <a:latin typeface="+mj-lt"/>
              </a:rPr>
              <a:t>Макрофитобентос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ru-RU" sz="2400" dirty="0">
                <a:solidFill>
                  <a:schemeClr val="bg1"/>
                </a:solidFill>
                <a:latin typeface="+mj-lt"/>
              </a:rPr>
              <a:t>Красные водоросли</a:t>
            </a:r>
          </a:p>
        </p:txBody>
      </p:sp>
    </p:spTree>
    <p:extLst>
      <p:ext uri="{BB962C8B-B14F-4D97-AF65-F5344CB8AC3E}">
        <p14:creationId xmlns:p14="http://schemas.microsoft.com/office/powerpoint/2010/main" val="3229337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596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64101" y="181583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Фитопланктон</a:t>
            </a:r>
          </a:p>
        </p:txBody>
      </p:sp>
    </p:spTree>
    <p:extLst>
      <p:ext uri="{BB962C8B-B14F-4D97-AF65-F5344CB8AC3E}">
        <p14:creationId xmlns:p14="http://schemas.microsoft.com/office/powerpoint/2010/main" val="2233613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730"/>
            <a:ext cx="3680687" cy="20685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83" y="1076730"/>
            <a:ext cx="3125822" cy="20786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58264" y="6457638"/>
            <a:ext cx="2302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цианобактерии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127" y="3164427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Зеленые (протококковые)</a:t>
            </a: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9827" y="3188854"/>
            <a:ext cx="1630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диатомовые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902" y="1076730"/>
            <a:ext cx="3163720" cy="20554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15396" y="3188854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динофлагелляты</a:t>
            </a:r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" y="3789085"/>
            <a:ext cx="4993532" cy="262160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50453" y="6432621"/>
            <a:ext cx="2337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кокколитофориды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9"/>
          <a:stretch/>
        </p:blipFill>
        <p:spPr>
          <a:xfrm>
            <a:off x="6699115" y="3665367"/>
            <a:ext cx="4396901" cy="27644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2842" y="26214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Фитопланктон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8855F-2AD9-A34E-932F-74F4CA25ADD9}"/>
              </a:ext>
            </a:extLst>
          </p:cNvPr>
          <p:cNvSpPr txBox="1"/>
          <p:nvPr/>
        </p:nvSpPr>
        <p:spPr>
          <a:xfrm>
            <a:off x="2944239" y="598341"/>
            <a:ext cx="6783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Одноклеточные водоросли (часто колониальные)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7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630" y="1537521"/>
            <a:ext cx="10600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Свет  - в верхнем слое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</a:rPr>
              <a:t>Углекислый газ (СО</a:t>
            </a:r>
            <a:r>
              <a:rPr lang="ru-RU" sz="2400" baseline="-25000" dirty="0">
                <a:solidFill>
                  <a:schemeClr val="bg1"/>
                </a:solidFill>
              </a:rPr>
              <a:t>2</a:t>
            </a:r>
            <a:r>
              <a:rPr lang="ru-RU" sz="2400" dirty="0">
                <a:solidFill>
                  <a:schemeClr val="bg1"/>
                </a:solidFill>
              </a:rPr>
              <a:t> )- везде хватает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bg1"/>
                </a:solidFill>
              </a:rPr>
              <a:t>Биогены</a:t>
            </a:r>
            <a:r>
              <a:rPr lang="ru-RU" sz="2400" dirty="0">
                <a:solidFill>
                  <a:schemeClr val="bg1"/>
                </a:solidFill>
              </a:rPr>
              <a:t> (азот, фосфор, кремний) - много в глубинных слоях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4434" y="123217"/>
            <a:ext cx="5242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Что нужно для роста фитопланктона?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4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64" y="570689"/>
            <a:ext cx="9273698" cy="628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1677988" y="115889"/>
            <a:ext cx="8697912" cy="5238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ru-RU" altLang="ru-RU" sz="2800" b="1">
                <a:latin typeface="Times New Roman" pitchFamily="18" charset="0"/>
              </a:rPr>
              <a:t>Распределение фосфатов (мкмоль</a:t>
            </a:r>
            <a:r>
              <a:rPr lang="en-US" altLang="ru-RU" sz="2800" b="1">
                <a:latin typeface="Times New Roman" pitchFamily="18" charset="0"/>
              </a:rPr>
              <a:t>/</a:t>
            </a:r>
            <a:r>
              <a:rPr lang="ru-RU" altLang="ru-RU" sz="2800" b="1">
                <a:latin typeface="Times New Roman" pitchFamily="18" charset="0"/>
              </a:rPr>
              <a:t>л) на 50 м</a:t>
            </a:r>
          </a:p>
        </p:txBody>
      </p:sp>
    </p:spTree>
    <p:extLst>
      <p:ext uri="{BB962C8B-B14F-4D97-AF65-F5344CB8AC3E}">
        <p14:creationId xmlns:p14="http://schemas.microsoft.com/office/powerpoint/2010/main" val="36407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53BCED-DEAC-FE4A-8DC4-D61F25202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5" y="459324"/>
            <a:ext cx="9417133" cy="6398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03F831-8519-684E-BD6B-B856B030C5D8}"/>
              </a:ext>
            </a:extLst>
          </p:cNvPr>
          <p:cNvSpPr txBox="1"/>
          <p:nvPr/>
        </p:nvSpPr>
        <p:spPr>
          <a:xfrm>
            <a:off x="3019677" y="89992"/>
            <a:ext cx="67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Концентрация хлорофилла в поверхностных водах</a:t>
            </a:r>
          </a:p>
        </p:txBody>
      </p:sp>
    </p:spTree>
    <p:extLst>
      <p:ext uri="{BB962C8B-B14F-4D97-AF65-F5344CB8AC3E}">
        <p14:creationId xmlns:p14="http://schemas.microsoft.com/office/powerpoint/2010/main" val="3755872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7" descr="Fig07_all_benthos_pre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1924" y="1083575"/>
            <a:ext cx="10064507" cy="5167927"/>
          </a:xfrm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3121025" y="366713"/>
            <a:ext cx="61073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kumimoji="0" lang="ru-RU" altLang="zh-TW" sz="2800" dirty="0">
                <a:solidFill>
                  <a:schemeClr val="bg1"/>
                </a:solidFill>
              </a:rPr>
              <a:t>Распределение биомассы в океане</a:t>
            </a:r>
            <a:endParaRPr kumimoji="0"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46086" name="TextBox 1"/>
          <p:cNvSpPr txBox="1">
            <a:spLocks noChangeArrowheads="1"/>
          </p:cNvSpPr>
          <p:nvPr/>
        </p:nvSpPr>
        <p:spPr bwMode="auto">
          <a:xfrm>
            <a:off x="7040563" y="1984375"/>
            <a:ext cx="2178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kumimoji="0" lang="en-US" altLang="zh-TW" sz="2000" b="1"/>
              <a:t>Log</a:t>
            </a:r>
            <a:r>
              <a:rPr kumimoji="0" lang="en-US" altLang="zh-TW" sz="2000" b="1" baseline="-25000"/>
              <a:t>10</a:t>
            </a:r>
            <a:r>
              <a:rPr kumimoji="0" lang="en-US" altLang="zh-TW" sz="2000" b="1"/>
              <a:t> (mg C m</a:t>
            </a:r>
            <a:r>
              <a:rPr kumimoji="0" lang="en-US" altLang="zh-TW" sz="2000" b="1" baseline="30000"/>
              <a:t>-2</a:t>
            </a:r>
            <a:r>
              <a:rPr kumimoji="0" lang="en-US" altLang="zh-TW" sz="2000" b="1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88406" y="6282280"/>
            <a:ext cx="173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Wei et al. (2010)</a:t>
            </a:r>
            <a:endParaRPr lang="ru-RU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32738" y="6251502"/>
            <a:ext cx="1085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Бентос</a:t>
            </a:r>
          </a:p>
        </p:txBody>
      </p:sp>
    </p:spTree>
    <p:extLst>
      <p:ext uri="{BB962C8B-B14F-4D97-AF65-F5344CB8AC3E}">
        <p14:creationId xmlns:p14="http://schemas.microsoft.com/office/powerpoint/2010/main" val="12531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5" y="2117850"/>
            <a:ext cx="10912729" cy="4787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5EB459-3C1F-7048-9FF9-DA03CFA89DC4}"/>
              </a:ext>
            </a:extLst>
          </p:cNvPr>
          <p:cNvSpPr txBox="1"/>
          <p:nvPr/>
        </p:nvSpPr>
        <p:spPr>
          <a:xfrm>
            <a:off x="6340830" y="1031132"/>
            <a:ext cx="48654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Зоны повышенной продуктивности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Прибрежные зоны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Зоны </a:t>
            </a:r>
            <a:r>
              <a:rPr lang="ru-RU" sz="2000" dirty="0" err="1">
                <a:solidFill>
                  <a:schemeClr val="bg1"/>
                </a:solidFill>
              </a:rPr>
              <a:t>апвеллингов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58884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333333"/>
                </a:solidFill>
                <a:latin typeface="YS Text"/>
              </a:rPr>
              <a:t>Продуктивность экологической системы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–скорость, с которой продуценты усваивают лучистую энергию в процессе фотосинтеза, образуя органическое вещество, которое может быть использовано в качестве пищи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0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23"/>
            <a:ext cx="4940529" cy="4321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2535" y="835913"/>
            <a:ext cx="6038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Подъём глубинных вод океана к поверхности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5645" y="251138"/>
            <a:ext cx="2292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</a:rPr>
              <a:t>Апвеллинг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54A263-8FA8-994B-AE5B-8B122BA6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29" y="1370218"/>
            <a:ext cx="7083829" cy="46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595249-0390-45FA-9EDF-46DB68E21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57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8F916-E46B-434C-AC8B-496B5AB16737}"/>
              </a:ext>
            </a:extLst>
          </p:cNvPr>
          <p:cNvSpPr txBox="1"/>
          <p:nvPr/>
        </p:nvSpPr>
        <p:spPr>
          <a:xfrm flipH="1">
            <a:off x="567242" y="5857037"/>
            <a:ext cx="11422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Рыбы в одних частях океана много, а в других совсем нет.  Почему?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EBF39-CBEB-451C-8661-423C7588B828}"/>
              </a:ext>
            </a:extLst>
          </p:cNvPr>
          <p:cNvSpPr txBox="1"/>
          <p:nvPr/>
        </p:nvSpPr>
        <p:spPr>
          <a:xfrm flipH="1">
            <a:off x="10340338" y="5580038"/>
            <a:ext cx="2854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www.hakaimagazine.com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49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f/fd/Upwelling_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67" y="410785"/>
            <a:ext cx="9833432" cy="64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1066" y="28027"/>
            <a:ext cx="2331432" cy="382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Зоны </a:t>
            </a:r>
            <a:r>
              <a:rPr lang="ru-RU" dirty="0" err="1">
                <a:solidFill>
                  <a:schemeClr val="bg1"/>
                </a:solidFill>
              </a:rPr>
              <a:t>апвеллинга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79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" y="44909"/>
            <a:ext cx="4943856" cy="5474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6242" y="44909"/>
            <a:ext cx="5468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Трофические сети в океане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78761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фитопланктон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8893" y="455672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зоопланктон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6219" y="256620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нектон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411523" y="2168288"/>
            <a:ext cx="481788" cy="64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581962" y="1265921"/>
            <a:ext cx="116941" cy="6436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C767E4-0EBE-DB48-9D33-1D0AE5AAA073}"/>
              </a:ext>
            </a:extLst>
          </p:cNvPr>
          <p:cNvSpPr txBox="1"/>
          <p:nvPr/>
        </p:nvSpPr>
        <p:spPr>
          <a:xfrm>
            <a:off x="5421512" y="659736"/>
            <a:ext cx="6113652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err="1">
                <a:solidFill>
                  <a:schemeClr val="bg1"/>
                </a:solidFill>
              </a:rPr>
              <a:t>Линейн</a:t>
            </a:r>
            <a:r>
              <a:rPr lang="en-US" dirty="0" err="1">
                <a:solidFill>
                  <a:schemeClr val="bg1"/>
                </a:solidFill>
              </a:rPr>
              <a:t>ая</a:t>
            </a:r>
            <a:r>
              <a:rPr lang="ru-RU" dirty="0">
                <a:solidFill>
                  <a:schemeClr val="bg1"/>
                </a:solidFill>
              </a:rPr>
              <a:t> (пастбищная) трофическая цепь: (</a:t>
            </a:r>
            <a:r>
              <a:rPr lang="ru-RU" dirty="0">
                <a:solidFill>
                  <a:schemeClr val="bg1"/>
                </a:solidFill>
                <a:hlinkClick r:id="rId3" tooltip="Фитопланкт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фитопланктон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>
                <a:solidFill>
                  <a:schemeClr val="bg1"/>
                </a:solidFill>
                <a:hlinkClick r:id="rId4" tooltip="Зоопланкт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зоопланктон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>
                <a:solidFill>
                  <a:schemeClr val="bg1"/>
                </a:solidFill>
                <a:hlinkClick r:id="rId5" tooltip="Нект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нектон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1512" y="2058369"/>
            <a:ext cx="6267443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Нектон</a:t>
            </a:r>
            <a:r>
              <a:rPr lang="ru-RU" dirty="0">
                <a:solidFill>
                  <a:schemeClr val="bg1"/>
                </a:solidFill>
              </a:rPr>
              <a:t>: совокупность водных, активно плавающих организмов, обитающих в толще воды и способных противостоять силе течения и самостоятельно перемещаться на значительные расстояния.</a:t>
            </a:r>
          </a:p>
          <a:p>
            <a:pPr>
              <a:lnSpc>
                <a:spcPct val="150000"/>
              </a:lnSpc>
            </a:pPr>
            <a:endParaRPr lang="ru-RU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bg1"/>
                </a:solidFill>
              </a:rPr>
              <a:t>Кальмары, рыбы, морские змеи, черепахи, китообразные, ластоногие, пингвины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5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022C3F-E52D-6743-884B-050A4ADF4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" y="0"/>
            <a:ext cx="49403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26242" y="44909"/>
            <a:ext cx="4636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Трофические сети в океане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78761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фитопланктон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8893" y="455672"/>
            <a:ext cx="1636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зоопланктон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6219" y="256620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нектон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3808" y="1863396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8138" y="2196564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Микробная </a:t>
            </a:r>
          </a:p>
          <a:p>
            <a:r>
              <a:rPr lang="ru-RU" dirty="0">
                <a:solidFill>
                  <a:schemeClr val="bg1"/>
                </a:solidFill>
              </a:rPr>
              <a:t>петля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411523" y="2168288"/>
            <a:ext cx="481788" cy="6444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581962" y="1265921"/>
            <a:ext cx="116941" cy="6436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5C767E4-0EBE-DB48-9D33-1D0AE5AAA073}"/>
              </a:ext>
            </a:extLst>
          </p:cNvPr>
          <p:cNvSpPr txBox="1"/>
          <p:nvPr/>
        </p:nvSpPr>
        <p:spPr>
          <a:xfrm>
            <a:off x="5421512" y="659736"/>
            <a:ext cx="611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Линейн</a:t>
            </a:r>
            <a:r>
              <a:rPr lang="en-US" dirty="0" err="1">
                <a:solidFill>
                  <a:schemeClr val="bg1"/>
                </a:solidFill>
              </a:rPr>
              <a:t>ая</a:t>
            </a:r>
            <a:r>
              <a:rPr lang="ru-RU" dirty="0">
                <a:solidFill>
                  <a:schemeClr val="bg1"/>
                </a:solidFill>
              </a:rPr>
              <a:t> трофическая цепь: (</a:t>
            </a:r>
            <a:r>
              <a:rPr lang="ru-RU" dirty="0">
                <a:solidFill>
                  <a:schemeClr val="bg1"/>
                </a:solidFill>
                <a:hlinkClick r:id="rId3" tooltip="Фитопланкт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фитопланктон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>
                <a:solidFill>
                  <a:schemeClr val="bg1"/>
                </a:solidFill>
                <a:hlinkClick r:id="rId4" tooltip="Зоопланкт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зоопланктон</a:t>
            </a:r>
            <a:r>
              <a:rPr lang="ru-RU" dirty="0">
                <a:solidFill>
                  <a:schemeClr val="bg1"/>
                </a:solidFill>
              </a:rPr>
              <a:t> — </a:t>
            </a:r>
            <a:r>
              <a:rPr lang="ru-RU" dirty="0">
                <a:solidFill>
                  <a:schemeClr val="bg1"/>
                </a:solidFill>
                <a:hlinkClick r:id="rId5" tooltip="Нект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нектон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9290DF-2C41-254A-8928-464CCE0ED4C5}"/>
              </a:ext>
            </a:extLst>
          </p:cNvPr>
          <p:cNvSpPr txBox="1"/>
          <p:nvPr/>
        </p:nvSpPr>
        <p:spPr>
          <a:xfrm>
            <a:off x="5269293" y="3536234"/>
            <a:ext cx="64331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Микробная петля: РОВ  (растворенное </a:t>
            </a:r>
          </a:p>
          <a:p>
            <a:r>
              <a:rPr lang="ru-RU" dirty="0">
                <a:solidFill>
                  <a:schemeClr val="bg1"/>
                </a:solidFill>
              </a:rPr>
              <a:t>органическое вещество) — бактерии — простейшие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69293" y="1640706"/>
            <a:ext cx="65271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Растворенное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органическое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вещество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(РОВ):</a:t>
            </a:r>
          </a:p>
          <a:p>
            <a:r>
              <a:rPr lang="ru-RU" dirty="0">
                <a:solidFill>
                  <a:srgbClr val="333333"/>
                </a:solidFill>
                <a:latin typeface="YS Text"/>
              </a:rPr>
              <a:t>смесь различных органических соединений, которые находятся в растворе в воде. </a:t>
            </a:r>
          </a:p>
          <a:p>
            <a:r>
              <a:rPr lang="ru-RU" dirty="0">
                <a:solidFill>
                  <a:srgbClr val="333333"/>
                </a:solidFill>
                <a:latin typeface="YS Text"/>
              </a:rPr>
              <a:t>Это органические кислоты, аминокислоты, углеводы, протеины, жиры и другие органические вещества.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39998" y="2379370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бактерии</a:t>
            </a:r>
          </a:p>
        </p:txBody>
      </p:sp>
    </p:spTree>
    <p:extLst>
      <p:ext uri="{BB962C8B-B14F-4D97-AF65-F5344CB8AC3E}">
        <p14:creationId xmlns:p14="http://schemas.microsoft.com/office/powerpoint/2010/main" val="58636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5CC98-302D-5F41-BD34-800969576612}"/>
              </a:ext>
            </a:extLst>
          </p:cNvPr>
          <p:cNvSpPr txBox="1"/>
          <p:nvPr/>
        </p:nvSpPr>
        <p:spPr>
          <a:xfrm>
            <a:off x="1045029" y="1199408"/>
            <a:ext cx="2328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фитопланктон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3F4461-4F05-174D-9D4E-9AB461D59B04}"/>
              </a:ext>
            </a:extLst>
          </p:cNvPr>
          <p:cNvSpPr txBox="1"/>
          <p:nvPr/>
        </p:nvSpPr>
        <p:spPr>
          <a:xfrm>
            <a:off x="4334493" y="1199408"/>
            <a:ext cx="195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зоопланктон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845F1-4FE1-8743-AF23-4DA3BD02E825}"/>
              </a:ext>
            </a:extLst>
          </p:cNvPr>
          <p:cNvSpPr txBox="1"/>
          <p:nvPr/>
        </p:nvSpPr>
        <p:spPr>
          <a:xfrm>
            <a:off x="8360230" y="1199408"/>
            <a:ext cx="1190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нектон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E6652-4B81-7347-9F85-E6655867C58D}"/>
              </a:ext>
            </a:extLst>
          </p:cNvPr>
          <p:cNvSpPr txBox="1"/>
          <p:nvPr/>
        </p:nvSpPr>
        <p:spPr>
          <a:xfrm>
            <a:off x="1045029" y="2639971"/>
            <a:ext cx="4429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РОВ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(растворенное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органическое вещество)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2D83A-2A6F-8248-96A9-C92118933F76}"/>
              </a:ext>
            </a:extLst>
          </p:cNvPr>
          <p:cNvSpPr txBox="1"/>
          <p:nvPr/>
        </p:nvSpPr>
        <p:spPr>
          <a:xfrm>
            <a:off x="3059471" y="4530438"/>
            <a:ext cx="1600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бактерии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D66D4-34DE-E549-BF5B-7BBAC197F02A}"/>
              </a:ext>
            </a:extLst>
          </p:cNvPr>
          <p:cNvSpPr txBox="1"/>
          <p:nvPr/>
        </p:nvSpPr>
        <p:spPr>
          <a:xfrm>
            <a:off x="4659487" y="2628095"/>
            <a:ext cx="2078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простейшие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E083D65B-BE6E-D644-8DE5-B078A4A5B7C1}"/>
              </a:ext>
            </a:extLst>
          </p:cNvPr>
          <p:cNvCxnSpPr/>
          <p:nvPr/>
        </p:nvCxnSpPr>
        <p:spPr>
          <a:xfrm>
            <a:off x="3225725" y="1435089"/>
            <a:ext cx="895012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6B7C219-042D-0544-B8E2-F385E5C30858}"/>
              </a:ext>
            </a:extLst>
          </p:cNvPr>
          <p:cNvCxnSpPr>
            <a:cxnSpLocks/>
          </p:cNvCxnSpPr>
          <p:nvPr/>
        </p:nvCxnSpPr>
        <p:spPr>
          <a:xfrm flipV="1">
            <a:off x="6550232" y="1421311"/>
            <a:ext cx="1553688" cy="27555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EF72FF9A-D1D9-2943-BE63-8FE72482CEAC}"/>
              </a:ext>
            </a:extLst>
          </p:cNvPr>
          <p:cNvCxnSpPr>
            <a:cxnSpLocks/>
          </p:cNvCxnSpPr>
          <p:nvPr/>
        </p:nvCxnSpPr>
        <p:spPr>
          <a:xfrm flipH="1">
            <a:off x="2470068" y="1599518"/>
            <a:ext cx="171110" cy="1040453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608D6F95-8E4D-7E44-8964-535E53649E94}"/>
              </a:ext>
            </a:extLst>
          </p:cNvPr>
          <p:cNvCxnSpPr>
            <a:cxnSpLocks/>
          </p:cNvCxnSpPr>
          <p:nvPr/>
        </p:nvCxnSpPr>
        <p:spPr>
          <a:xfrm flipV="1">
            <a:off x="4334493" y="3109507"/>
            <a:ext cx="756949" cy="1420932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9EB35EB-ACBF-0546-B65E-3ED47520515C}"/>
              </a:ext>
            </a:extLst>
          </p:cNvPr>
          <p:cNvCxnSpPr>
            <a:cxnSpLocks/>
          </p:cNvCxnSpPr>
          <p:nvPr/>
        </p:nvCxnSpPr>
        <p:spPr>
          <a:xfrm>
            <a:off x="2627516" y="3347857"/>
            <a:ext cx="930962" cy="1180757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15048415-D973-2948-AE8A-49C74B581FEC}"/>
              </a:ext>
            </a:extLst>
          </p:cNvPr>
          <p:cNvCxnSpPr>
            <a:cxnSpLocks/>
          </p:cNvCxnSpPr>
          <p:nvPr/>
        </p:nvCxnSpPr>
        <p:spPr>
          <a:xfrm flipH="1" flipV="1">
            <a:off x="4987636" y="1553843"/>
            <a:ext cx="326571" cy="108612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6CEB173-08C6-FA4B-B412-9D9BBC53942F}"/>
              </a:ext>
            </a:extLst>
          </p:cNvPr>
          <p:cNvSpPr txBox="1"/>
          <p:nvPr/>
        </p:nvSpPr>
        <p:spPr>
          <a:xfrm>
            <a:off x="5590040" y="277699"/>
            <a:ext cx="3806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Линейн</a:t>
            </a:r>
            <a:r>
              <a:rPr lang="en-US" b="1" dirty="0" err="1">
                <a:solidFill>
                  <a:schemeClr val="bg1"/>
                </a:solidFill>
              </a:rPr>
              <a:t>ая</a:t>
            </a:r>
            <a:r>
              <a:rPr lang="ru-RU" b="1" dirty="0">
                <a:solidFill>
                  <a:schemeClr val="bg1"/>
                </a:solidFill>
              </a:rPr>
              <a:t> трофическая цепь</a:t>
            </a:r>
            <a:endParaRPr lang="ru-RU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023168D-750A-7342-A019-854815CA5254}"/>
              </a:ext>
            </a:extLst>
          </p:cNvPr>
          <p:cNvSpPr txBox="1"/>
          <p:nvPr/>
        </p:nvSpPr>
        <p:spPr>
          <a:xfrm>
            <a:off x="5991224" y="3568903"/>
            <a:ext cx="2269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Микробная петля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00565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18679" r="4367"/>
          <a:stretch/>
        </p:blipFill>
        <p:spPr>
          <a:xfrm>
            <a:off x="1751705" y="1511308"/>
            <a:ext cx="8641724" cy="4957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675" y="65386"/>
            <a:ext cx="7436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Источники органического вещества в океане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2744482" y="3315892"/>
            <a:ext cx="6259133" cy="3863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73554" y="2942404"/>
            <a:ext cx="385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Фотическая</a:t>
            </a:r>
            <a:r>
              <a:rPr lang="ru-RU" dirty="0">
                <a:solidFill>
                  <a:schemeClr val="bg1"/>
                </a:solidFill>
              </a:rPr>
              <a:t> зона (фотосинтез)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8563" y="3805289"/>
            <a:ext cx="194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Афотическая зона</a:t>
            </a: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 flipV="1">
            <a:off x="5838422" y="5646969"/>
            <a:ext cx="0" cy="4893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V="1">
            <a:off x="5973650" y="5595453"/>
            <a:ext cx="99796" cy="540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5619482" y="5646969"/>
            <a:ext cx="115910" cy="4893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</p:cNvCxnSpPr>
          <p:nvPr/>
        </p:nvCxnSpPr>
        <p:spPr>
          <a:xfrm flipH="1" flipV="1">
            <a:off x="8117984" y="3989955"/>
            <a:ext cx="373487" cy="343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 flipH="1" flipV="1">
            <a:off x="8349803" y="3805289"/>
            <a:ext cx="180304" cy="369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</p:cNvCxnSpPr>
          <p:nvPr/>
        </p:nvCxnSpPr>
        <p:spPr>
          <a:xfrm flipH="1" flipV="1">
            <a:off x="7976316" y="4174622"/>
            <a:ext cx="515155" cy="2617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99114" y="3699974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хемосинтез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55046" y="5307446"/>
            <a:ext cx="163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хемосинтез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39230" y="2407930"/>
            <a:ext cx="248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фитопланктон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05779" y="2623395"/>
            <a:ext cx="16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Фитобентос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55026" y="2582991"/>
            <a:ext cx="2355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Макрофиты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келп</a:t>
            </a:r>
            <a:r>
              <a:rPr lang="ru-RU" dirty="0">
                <a:solidFill>
                  <a:schemeClr val="bg1"/>
                </a:solidFill>
              </a:rPr>
              <a:t>), микроводоросли</a:t>
            </a:r>
          </a:p>
        </p:txBody>
      </p:sp>
      <p:cxnSp>
        <p:nvCxnSpPr>
          <p:cNvPr id="26" name="Прямая со стрелкой 25"/>
          <p:cNvCxnSpPr>
            <a:cxnSpLocks/>
          </p:cNvCxnSpPr>
          <p:nvPr/>
        </p:nvCxnSpPr>
        <p:spPr>
          <a:xfrm flipH="1">
            <a:off x="9071021" y="1976490"/>
            <a:ext cx="1146219" cy="28333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>
          <a:xfrm>
            <a:off x="1781578" y="2158562"/>
            <a:ext cx="798491" cy="1416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117984" y="1653324"/>
            <a:ext cx="312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Береговой сток органики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644352" y="1610016"/>
            <a:ext cx="312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Береговой сток органики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4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ожди на дне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472604" y="-450140"/>
            <a:ext cx="6131222" cy="8064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6748" y="3244334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Дождь трупов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6970" y="3244334"/>
            <a:ext cx="208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Дождь фекалий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807" y="2183377"/>
            <a:ext cx="1576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Падающие </a:t>
            </a:r>
          </a:p>
          <a:p>
            <a:r>
              <a:rPr lang="ru-RU" dirty="0">
                <a:solidFill>
                  <a:schemeClr val="bg1"/>
                </a:solidFill>
              </a:rPr>
              <a:t>водоросли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4198" y="5188014"/>
            <a:ext cx="184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Морской снег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0D91C9-182E-418E-937C-2682CB75EB54}"/>
              </a:ext>
            </a:extLst>
          </p:cNvPr>
          <p:cNvSpPr txBox="1"/>
          <p:nvPr/>
        </p:nvSpPr>
        <p:spPr>
          <a:xfrm>
            <a:off x="8717704" y="195332"/>
            <a:ext cx="309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Жизнь на дне океана: </a:t>
            </a:r>
          </a:p>
          <a:p>
            <a:r>
              <a:rPr lang="ru-RU" sz="3200" b="1" dirty="0">
                <a:solidFill>
                  <a:schemeClr val="bg1"/>
                </a:solidFill>
              </a:rPr>
              <a:t>источники органики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84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oceanexplorer.noaa.gov/explorations/12fire/logs/sept14/media/sulfur_like_snow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7330" cy="298344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590251" y="157275"/>
            <a:ext cx="248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Морской снег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A2C0D9-9C8C-6E4A-9402-8E5AE223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08" y="1167875"/>
            <a:ext cx="5442918" cy="544291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0DCD2B7-9FDE-E746-8F11-8CDCEB00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7436"/>
            <a:ext cx="5297330" cy="38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2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mbari.org/news/news_releases/2012/vampfood/vamp-back-food2-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452" y="666215"/>
            <a:ext cx="4809794" cy="3311888"/>
          </a:xfrm>
          <a:prstGeom prst="rect">
            <a:avLst/>
          </a:prstGeom>
          <a:noFill/>
        </p:spPr>
      </p:pic>
      <p:pic>
        <p:nvPicPr>
          <p:cNvPr id="67588" name="Picture 4" descr="https://encrypted-tbn2.gstatic.com/images?q=tbn:ANd9GcRbb332Sd-QWbFYEZPR1OvnFqJJj2pHnAtPP8MRW81YSEz25w3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804" y="4085100"/>
            <a:ext cx="3502882" cy="277546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744073" y="4797152"/>
            <a:ext cx="35028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Order: </a:t>
            </a:r>
            <a:r>
              <a:rPr lang="en-US" dirty="0" err="1">
                <a:solidFill>
                  <a:schemeClr val="bg1"/>
                </a:solidFill>
                <a:hlinkClick r:id="rId4" tooltip="Vampyromorphid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Vampyromorphida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Suborder: </a:t>
            </a:r>
            <a:r>
              <a:rPr lang="en-US" dirty="0" err="1">
                <a:solidFill>
                  <a:schemeClr val="bg1"/>
                </a:solidFill>
                <a:hlinkClick r:id="rId5" tooltip="Vampyromorphin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Vampyromorphina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Family: </a:t>
            </a:r>
            <a:r>
              <a:rPr lang="en-US" dirty="0" err="1">
                <a:solidFill>
                  <a:schemeClr val="bg1"/>
                </a:solidFill>
                <a:hlinkClick r:id="rId6" tooltip="Vampyroteuthida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Vampyroteuthidae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Genus: </a:t>
            </a:r>
            <a:r>
              <a:rPr lang="en-US" b="1" i="1" dirty="0" err="1">
                <a:solidFill>
                  <a:schemeClr val="bg1"/>
                </a:solidFill>
              </a:rPr>
              <a:t>Vampyroteuthis</a:t>
            </a:r>
            <a:endParaRPr lang="ru-RU" b="1" i="1" dirty="0">
              <a:solidFill>
                <a:schemeClr val="bg1"/>
              </a:solidFill>
            </a:endParaRPr>
          </a:p>
          <a:p>
            <a:r>
              <a:rPr lang="en-US" b="1" i="1" dirty="0" err="1">
                <a:solidFill>
                  <a:schemeClr val="bg1"/>
                </a:solidFill>
              </a:rPr>
              <a:t>Vampyroteuthis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infernalis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18242-5886-5D40-BECA-F1D8E001D09C}"/>
              </a:ext>
            </a:extLst>
          </p:cNvPr>
          <p:cNvSpPr txBox="1"/>
          <p:nvPr/>
        </p:nvSpPr>
        <p:spPr>
          <a:xfrm>
            <a:off x="4762005" y="178130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Адский кальмар-вампир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Адский вампир — обитатель больших глубин">
            <a:extLst>
              <a:ext uri="{FF2B5EF4-FFF2-40B4-BE49-F238E27FC236}">
                <a16:creationId xmlns:a16="http://schemas.microsoft.com/office/drawing/2014/main" id="{5ECA8F99-481F-FD44-9667-5BB15AD0C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215"/>
            <a:ext cx="4918646" cy="331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376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C60301-8ACD-A84E-B7D2-3B3621EAD391}"/>
              </a:ext>
            </a:extLst>
          </p:cNvPr>
          <p:cNvSpPr txBox="1"/>
          <p:nvPr/>
        </p:nvSpPr>
        <p:spPr>
          <a:xfrm>
            <a:off x="3961876" y="0"/>
            <a:ext cx="7011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Глубоководные сообщества на тушах китов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7E67B9D-A488-B342-A8CA-E1FF8706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06" y="3060271"/>
            <a:ext cx="5696594" cy="37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2" y="490229"/>
            <a:ext cx="7362571" cy="465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57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7D8345-8BF4-7847-AECC-387A91B1F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4"/>
          <a:stretch/>
        </p:blipFill>
        <p:spPr>
          <a:xfrm>
            <a:off x="-63049" y="3589178"/>
            <a:ext cx="5830500" cy="33875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219D05-E28B-BB47-A265-EC836C78A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771"/>
            <a:ext cx="5529928" cy="2826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D53F5E-3545-8C48-AADF-9A8E24F3A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928" y="2476372"/>
            <a:ext cx="6767491" cy="4500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5E6DB-89EF-1947-B727-F5FAC1543F71}"/>
              </a:ext>
            </a:extLst>
          </p:cNvPr>
          <p:cNvSpPr txBox="1"/>
          <p:nvPr/>
        </p:nvSpPr>
        <p:spPr>
          <a:xfrm>
            <a:off x="6852062" y="213756"/>
            <a:ext cx="3793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Osedax</a:t>
            </a:r>
            <a:r>
              <a:rPr lang="en-US" sz="2400" dirty="0">
                <a:solidFill>
                  <a:schemeClr val="bg1"/>
                </a:solidFill>
              </a:rPr>
              <a:t> (zombie worms)</a:t>
            </a:r>
          </a:p>
          <a:p>
            <a:r>
              <a:rPr lang="ru-RU" sz="2400" dirty="0">
                <a:solidFill>
                  <a:schemeClr val="bg1"/>
                </a:solidFill>
              </a:rPr>
              <a:t>Черви-костоеды</a:t>
            </a:r>
          </a:p>
        </p:txBody>
      </p:sp>
    </p:spTree>
    <p:extLst>
      <p:ext uri="{BB962C8B-B14F-4D97-AF65-F5344CB8AC3E}">
        <p14:creationId xmlns:p14="http://schemas.microsoft.com/office/powerpoint/2010/main" val="226897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18679" r="4367"/>
          <a:stretch/>
        </p:blipFill>
        <p:spPr>
          <a:xfrm>
            <a:off x="1654429" y="752550"/>
            <a:ext cx="8641724" cy="4957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675" y="65386"/>
            <a:ext cx="7436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Источники органического вещества в океане</a:t>
            </a: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2647206" y="2557134"/>
            <a:ext cx="6259133" cy="38636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376278" y="2183646"/>
            <a:ext cx="385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Фотическая</a:t>
            </a:r>
            <a:r>
              <a:rPr lang="ru-RU" dirty="0">
                <a:solidFill>
                  <a:schemeClr val="bg1"/>
                </a:solidFill>
              </a:rPr>
              <a:t> зона (</a:t>
            </a:r>
            <a:r>
              <a:rPr lang="ru-RU" b="1" dirty="0">
                <a:solidFill>
                  <a:schemeClr val="bg1"/>
                </a:solidFill>
              </a:rPr>
              <a:t>фотосинтез</a:t>
            </a:r>
            <a:r>
              <a:rPr lang="ru-RU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1287" y="3046531"/>
            <a:ext cx="1946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Афотическая зона</a:t>
            </a: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 flipV="1">
            <a:off x="5741146" y="4888211"/>
            <a:ext cx="0" cy="4893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cxnSpLocks/>
          </p:cNvCxnSpPr>
          <p:nvPr/>
        </p:nvCxnSpPr>
        <p:spPr>
          <a:xfrm flipV="1">
            <a:off x="5876374" y="4836695"/>
            <a:ext cx="99796" cy="540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 flipV="1">
            <a:off x="5522206" y="4888211"/>
            <a:ext cx="115910" cy="4893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cxnSpLocks/>
          </p:cNvCxnSpPr>
          <p:nvPr/>
        </p:nvCxnSpPr>
        <p:spPr>
          <a:xfrm flipH="1" flipV="1">
            <a:off x="8020708" y="3231197"/>
            <a:ext cx="373487" cy="343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 flipH="1" flipV="1">
            <a:off x="8252527" y="3046531"/>
            <a:ext cx="180304" cy="369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</p:cNvCxnSpPr>
          <p:nvPr/>
        </p:nvCxnSpPr>
        <p:spPr>
          <a:xfrm flipH="1" flipV="1">
            <a:off x="7879040" y="3415864"/>
            <a:ext cx="515155" cy="2617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01838" y="2941216"/>
            <a:ext cx="175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хемосинтез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57770" y="4548688"/>
            <a:ext cx="163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хемосинтез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41954" y="1649172"/>
            <a:ext cx="248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фитопланктон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08503" y="1864637"/>
            <a:ext cx="1604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Фитобентос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57750" y="1824233"/>
            <a:ext cx="2355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Макрофиты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микрофиты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6" name="Прямая со стрелкой 25"/>
          <p:cNvCxnSpPr>
            <a:cxnSpLocks/>
          </p:cNvCxnSpPr>
          <p:nvPr/>
        </p:nvCxnSpPr>
        <p:spPr>
          <a:xfrm flipH="1">
            <a:off x="8973745" y="1217732"/>
            <a:ext cx="1146219" cy="28333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cxnSpLocks/>
          </p:cNvCxnSpPr>
          <p:nvPr/>
        </p:nvCxnSpPr>
        <p:spPr>
          <a:xfrm>
            <a:off x="1684302" y="1399804"/>
            <a:ext cx="798491" cy="14166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47076" y="851258"/>
            <a:ext cx="312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Береговой сток органики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24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8138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Открытие </a:t>
            </a:r>
            <a:r>
              <a:rPr lang="ru-RU" dirty="0" err="1">
                <a:solidFill>
                  <a:schemeClr val="bg1"/>
                </a:solidFill>
              </a:rPr>
              <a:t>гидротерм</a:t>
            </a:r>
            <a:r>
              <a:rPr lang="ru-RU" dirty="0">
                <a:solidFill>
                  <a:schemeClr val="bg1"/>
                </a:solidFill>
              </a:rPr>
              <a:t> и гидротермальных сообществ - выдающееся открытие в океанологии </a:t>
            </a:r>
            <a:r>
              <a:rPr lang="en-US" dirty="0">
                <a:solidFill>
                  <a:schemeClr val="bg1"/>
                </a:solidFill>
              </a:rPr>
              <a:t>XX </a:t>
            </a:r>
            <a:r>
              <a:rPr lang="ru-RU" dirty="0">
                <a:solidFill>
                  <a:schemeClr val="bg1"/>
                </a:solidFill>
              </a:rPr>
              <a:t>века. </a:t>
            </a:r>
          </a:p>
          <a:p>
            <a:r>
              <a:rPr lang="ru-RU" dirty="0">
                <a:solidFill>
                  <a:schemeClr val="bg1"/>
                </a:solidFill>
              </a:rPr>
              <a:t>Первые прямые наблюдения: подводный обитаемый аппарат «</a:t>
            </a:r>
            <a:r>
              <a:rPr lang="ru-RU" dirty="0">
                <a:solidFill>
                  <a:schemeClr val="bg1"/>
                </a:solidFill>
                <a:hlinkClick r:id="rId2" tooltip="Алви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Алвин</a:t>
            </a:r>
            <a:r>
              <a:rPr lang="ru-RU" dirty="0">
                <a:solidFill>
                  <a:schemeClr val="bg1"/>
                </a:solidFill>
              </a:rPr>
              <a:t>», февраль 1977</a:t>
            </a:r>
          </a:p>
          <a:p>
            <a:r>
              <a:rPr lang="en-US" dirty="0">
                <a:hlinkClick r:id="rId3" tooltip="Woods Hole Oceanographic Institution"/>
              </a:rPr>
              <a:t>Woods Hole Oceanographic Institution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www.whoi.edu/cms/images/alvin_main_21439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658" y="2899226"/>
            <a:ext cx="6840761" cy="395877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AB7B62-84F0-434E-9041-9138B4D4E3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93" y="2899226"/>
            <a:ext cx="3079047" cy="3958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E85A1-6BD5-E744-9A23-39695108238C}"/>
              </a:ext>
            </a:extLst>
          </p:cNvPr>
          <p:cNvSpPr txBox="1"/>
          <p:nvPr/>
        </p:nvSpPr>
        <p:spPr>
          <a:xfrm>
            <a:off x="4876092" y="221570"/>
            <a:ext cx="2765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</a:rPr>
              <a:t>Гидротермы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43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14" y="-20853"/>
            <a:ext cx="4860032" cy="689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AF1B0-16F1-EB4E-8466-F55C455AD76A}"/>
              </a:ext>
            </a:extLst>
          </p:cNvPr>
          <p:cNvSpPr txBox="1"/>
          <p:nvPr/>
        </p:nvSpPr>
        <p:spPr>
          <a:xfrm>
            <a:off x="1381496" y="118753"/>
            <a:ext cx="331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Черные курильщики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FB356-F67E-9843-94ED-68E4E92CF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4" y="1757548"/>
            <a:ext cx="6941876" cy="5100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DAAE0-8317-0744-A8F0-C682A06B0CDC}"/>
              </a:ext>
            </a:extLst>
          </p:cNvPr>
          <p:cNvSpPr txBox="1"/>
          <p:nvPr/>
        </p:nvSpPr>
        <p:spPr>
          <a:xfrm>
            <a:off x="7305304" y="1157107"/>
            <a:ext cx="3095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Белые курильщики</a:t>
            </a:r>
          </a:p>
        </p:txBody>
      </p:sp>
    </p:spTree>
    <p:extLst>
      <p:ext uri="{BB962C8B-B14F-4D97-AF65-F5344CB8AC3E}">
        <p14:creationId xmlns:p14="http://schemas.microsoft.com/office/powerpoint/2010/main" val="2112466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523B9-BC78-BA46-AA4A-9C9C8286D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8" y="0"/>
            <a:ext cx="10269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7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ent chemistry"/>
          <p:cNvPicPr>
            <a:picLocks noChangeAspect="1" noChangeArrowheads="1"/>
          </p:cNvPicPr>
          <p:nvPr/>
        </p:nvPicPr>
        <p:blipFill>
          <a:blip r:embed="rId2" cstate="print"/>
          <a:srcRect b="10936"/>
          <a:stretch>
            <a:fillRect/>
          </a:stretch>
        </p:blipFill>
        <p:spPr bwMode="auto">
          <a:xfrm>
            <a:off x="0" y="237506"/>
            <a:ext cx="7791708" cy="567582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45E68F-ED03-0048-A171-4981C2D6274A}"/>
              </a:ext>
            </a:extLst>
          </p:cNvPr>
          <p:cNvSpPr txBox="1"/>
          <p:nvPr/>
        </p:nvSpPr>
        <p:spPr>
          <a:xfrm>
            <a:off x="8162308" y="112492"/>
            <a:ext cx="3918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Высокая температура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Высокие концентрации </a:t>
            </a:r>
          </a:p>
          <a:p>
            <a:r>
              <a:rPr lang="ru-RU" dirty="0">
                <a:solidFill>
                  <a:schemeClr val="bg1"/>
                </a:solidFill>
              </a:rPr>
              <a:t>сероводорода, метана,</a:t>
            </a:r>
          </a:p>
          <a:p>
            <a:r>
              <a:rPr lang="ru-RU" dirty="0">
                <a:solidFill>
                  <a:schemeClr val="bg1"/>
                </a:solidFill>
              </a:rPr>
              <a:t>водорода, тиосульфатов,</a:t>
            </a:r>
          </a:p>
          <a:p>
            <a:r>
              <a:rPr lang="ru-RU" dirty="0">
                <a:solidFill>
                  <a:schemeClr val="bg1"/>
                </a:solidFill>
              </a:rPr>
              <a:t>железа, марганца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Бактериальный хемосинтез</a:t>
            </a:r>
          </a:p>
        </p:txBody>
      </p:sp>
    </p:spTree>
    <p:extLst>
      <p:ext uri="{BB962C8B-B14F-4D97-AF65-F5344CB8AC3E}">
        <p14:creationId xmlns:p14="http://schemas.microsoft.com/office/powerpoint/2010/main" val="4142756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1F3532-7920-3E4D-A40D-FB91A3F2AF59}"/>
              </a:ext>
            </a:extLst>
          </p:cNvPr>
          <p:cNvSpPr txBox="1"/>
          <p:nvPr/>
        </p:nvSpPr>
        <p:spPr>
          <a:xfrm>
            <a:off x="2350423" y="48251"/>
            <a:ext cx="749115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Хемосинтез: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восстановленное вещество           окисленное вещество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r>
              <a:rPr lang="ru-RU" sz="2000" dirty="0">
                <a:solidFill>
                  <a:schemeClr val="bg1"/>
                </a:solidFill>
              </a:rPr>
              <a:t>                      </a:t>
            </a:r>
            <a:r>
              <a:rPr lang="en-US" sz="2000" dirty="0">
                <a:solidFill>
                  <a:schemeClr val="bg1"/>
                </a:solidFill>
              </a:rPr>
              <a:t>CO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   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     органическое вещество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CA776-20AA-4B4F-82BD-8D2D56883B63}"/>
              </a:ext>
            </a:extLst>
          </p:cNvPr>
          <p:cNvSpPr txBox="1"/>
          <p:nvPr/>
        </p:nvSpPr>
        <p:spPr>
          <a:xfrm>
            <a:off x="16271" y="1397675"/>
            <a:ext cx="24805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432FF"/>
                </a:solidFill>
              </a:rPr>
              <a:t>сероводород, сера, метан, аммиак, водород, тиосульфаты,</a:t>
            </a:r>
          </a:p>
          <a:p>
            <a:r>
              <a:rPr lang="ru-RU" dirty="0">
                <a:solidFill>
                  <a:srgbClr val="0432FF"/>
                </a:solidFill>
              </a:rPr>
              <a:t>железо, марганец и др.</a:t>
            </a:r>
          </a:p>
          <a:p>
            <a:endParaRPr lang="ru-RU" dirty="0">
              <a:solidFill>
                <a:srgbClr val="0432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62848-6A6A-D34F-8F80-5D39CFAFE4D0}"/>
              </a:ext>
            </a:extLst>
          </p:cNvPr>
          <p:cNvSpPr txBox="1"/>
          <p:nvPr/>
        </p:nvSpPr>
        <p:spPr>
          <a:xfrm>
            <a:off x="9809197" y="1150444"/>
            <a:ext cx="2366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сера, серная кислота, азотная кислота, соединения металлов, СО</a:t>
            </a:r>
            <a:r>
              <a:rPr lang="ru-RU" baseline="-25000" dirty="0">
                <a:solidFill>
                  <a:srgbClr val="FF0000"/>
                </a:solidFill>
              </a:rPr>
              <a:t>2</a:t>
            </a:r>
            <a:r>
              <a:rPr lang="ru-RU" dirty="0">
                <a:solidFill>
                  <a:srgbClr val="FF0000"/>
                </a:solidFill>
              </a:rPr>
              <a:t>, Н</a:t>
            </a:r>
            <a:r>
              <a:rPr lang="ru-RU" baseline="-25000" dirty="0">
                <a:solidFill>
                  <a:srgbClr val="FF0000"/>
                </a:solidFill>
              </a:rPr>
              <a:t>2</a:t>
            </a:r>
            <a:r>
              <a:rPr lang="ru-RU" dirty="0">
                <a:solidFill>
                  <a:srgbClr val="FF0000"/>
                </a:solidFill>
              </a:rPr>
              <a:t>О и др.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0AE2389E-030D-7048-998B-82BF8330F3F7}"/>
              </a:ext>
            </a:extLst>
          </p:cNvPr>
          <p:cNvCxnSpPr>
            <a:cxnSpLocks/>
          </p:cNvCxnSpPr>
          <p:nvPr/>
        </p:nvCxnSpPr>
        <p:spPr>
          <a:xfrm>
            <a:off x="4691071" y="2691052"/>
            <a:ext cx="4268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B6ED18-D04C-AC46-AB00-C0E5952E3BAE}"/>
              </a:ext>
            </a:extLst>
          </p:cNvPr>
          <p:cNvSpPr txBox="1"/>
          <p:nvPr/>
        </p:nvSpPr>
        <p:spPr>
          <a:xfrm>
            <a:off x="4150853" y="574015"/>
            <a:ext cx="374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Не зависит от энергии Солнца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C06F2-77FB-F642-9231-A8776D06A0EA}"/>
              </a:ext>
            </a:extLst>
          </p:cNvPr>
          <p:cNvSpPr txBox="1"/>
          <p:nvPr/>
        </p:nvSpPr>
        <p:spPr>
          <a:xfrm>
            <a:off x="185907" y="3992377"/>
            <a:ext cx="7023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Хемоавтотрофы</a:t>
            </a:r>
            <a:r>
              <a:rPr lang="ru-RU" dirty="0">
                <a:solidFill>
                  <a:schemeClr val="bg1"/>
                </a:solidFill>
              </a:rPr>
              <a:t>: серобактерии, железобактерии, </a:t>
            </a:r>
            <a:r>
              <a:rPr lang="ru-RU" dirty="0" err="1">
                <a:solidFill>
                  <a:schemeClr val="bg1"/>
                </a:solidFill>
              </a:rPr>
              <a:t>метанобактерии</a:t>
            </a:r>
            <a:r>
              <a:rPr lang="ru-RU" dirty="0">
                <a:solidFill>
                  <a:schemeClr val="bg1"/>
                </a:solidFill>
              </a:rPr>
              <a:t>, нитрифицирующие бактерии и др.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8D4A66-7D7B-B848-8BA2-79BE42CA5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664" y="3953230"/>
            <a:ext cx="4466772" cy="2836045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FFA157C4-7B9B-3841-BA67-5D18939FEA44}"/>
              </a:ext>
            </a:extLst>
          </p:cNvPr>
          <p:cNvCxnSpPr>
            <a:cxnSpLocks/>
          </p:cNvCxnSpPr>
          <p:nvPr/>
        </p:nvCxnSpPr>
        <p:spPr>
          <a:xfrm>
            <a:off x="6109029" y="1829890"/>
            <a:ext cx="4268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Молния 9">
            <a:extLst>
              <a:ext uri="{FF2B5EF4-FFF2-40B4-BE49-F238E27FC236}">
                <a16:creationId xmlns:a16="http://schemas.microsoft.com/office/drawing/2014/main" id="{8592A858-1D07-D441-9A69-A8FDB1B8D868}"/>
              </a:ext>
            </a:extLst>
          </p:cNvPr>
          <p:cNvSpPr/>
          <p:nvPr/>
        </p:nvSpPr>
        <p:spPr>
          <a:xfrm rot="4978139">
            <a:off x="5478931" y="1926723"/>
            <a:ext cx="486889" cy="534390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FCA14C-EAEE-B94F-81FA-C242467BD01F}"/>
              </a:ext>
            </a:extLst>
          </p:cNvPr>
          <p:cNvSpPr txBox="1"/>
          <p:nvPr/>
        </p:nvSpPr>
        <p:spPr>
          <a:xfrm>
            <a:off x="6044961" y="2093073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FFC000"/>
                </a:solidFill>
              </a:rPr>
              <a:t>энергия химической реакции</a:t>
            </a:r>
          </a:p>
        </p:txBody>
      </p:sp>
    </p:spTree>
    <p:extLst>
      <p:ext uri="{BB962C8B-B14F-4D97-AF65-F5344CB8AC3E}">
        <p14:creationId xmlns:p14="http://schemas.microsoft.com/office/powerpoint/2010/main" val="371260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Riftia pachyptil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270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Ridgeia piscesae &amp; Paralvinella polmiformis.jpg">
            <a:extLst>
              <a:ext uri="{FF2B5EF4-FFF2-40B4-BE49-F238E27FC236}">
                <a16:creationId xmlns:a16="http://schemas.microsoft.com/office/drawing/2014/main" id="{CEB46D68-9F4A-6C4D-8273-C0AF23BBC76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0112" y="0"/>
            <a:ext cx="6211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5"/>
          <p:cNvSpPr txBox="1">
            <a:spLocks noChangeArrowheads="1"/>
          </p:cNvSpPr>
          <p:nvPr/>
        </p:nvSpPr>
        <p:spPr bwMode="auto">
          <a:xfrm>
            <a:off x="6322198" y="5870190"/>
            <a:ext cx="2593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/>
              <a:t>Vestimentifera</a:t>
            </a:r>
            <a:endParaRPr lang="en-US" sz="2400" b="1" dirty="0"/>
          </a:p>
          <a:p>
            <a:r>
              <a:rPr lang="en-US" sz="2400" b="1" i="1" dirty="0" err="1"/>
              <a:t>Riftia</a:t>
            </a:r>
            <a:r>
              <a:rPr lang="en-US" sz="2400" b="1" i="1" dirty="0"/>
              <a:t> </a:t>
            </a:r>
            <a:r>
              <a:rPr lang="en-US" sz="2400" b="1" i="1" dirty="0" err="1"/>
              <a:t>pachyptila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1093991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vent m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9309" y="767054"/>
            <a:ext cx="9393382" cy="59413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72049" y="149629"/>
            <a:ext cx="4047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География </a:t>
            </a:r>
            <a:r>
              <a:rPr lang="ru-RU" sz="2400" dirty="0" err="1">
                <a:solidFill>
                  <a:schemeClr val="bg1"/>
                </a:solidFill>
              </a:rPr>
              <a:t>гидротермов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60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28DDB3-B8CA-D247-A6F2-01346E67E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8213"/>
            <a:ext cx="5953850" cy="36397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D4A3BD-3689-2648-B723-06B165BCB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0"/>
            <a:ext cx="6731000" cy="3035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BD16C4-EF2F-DC47-858D-6D6AC9974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67" y="3218213"/>
            <a:ext cx="6470733" cy="3639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F61A15-1585-C44E-8A0D-A331DF4B18F9}"/>
              </a:ext>
            </a:extLst>
          </p:cNvPr>
          <p:cNvSpPr txBox="1"/>
          <p:nvPr/>
        </p:nvSpPr>
        <p:spPr>
          <a:xfrm>
            <a:off x="0" y="308758"/>
            <a:ext cx="5460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Холодные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высачивания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(сипы)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Чаще метан или </a:t>
            </a:r>
            <a:r>
              <a:rPr lang="en-US" sz="2000" dirty="0" err="1">
                <a:solidFill>
                  <a:schemeClr val="bg1"/>
                </a:solidFill>
              </a:rPr>
              <a:t>сероводород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06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8B2DA2-EC7A-9146-A5CA-7D080C596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0" y="393804"/>
            <a:ext cx="11490976" cy="64777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65928-BF8C-064D-BB2F-F0C688913D20}"/>
              </a:ext>
            </a:extLst>
          </p:cNvPr>
          <p:cNvSpPr txBox="1"/>
          <p:nvPr/>
        </p:nvSpPr>
        <p:spPr>
          <a:xfrm>
            <a:off x="4322619" y="0"/>
            <a:ext cx="4653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География холодных </a:t>
            </a:r>
            <a:r>
              <a:rPr lang="ru-RU" sz="2000" dirty="0" err="1">
                <a:solidFill>
                  <a:schemeClr val="bg1"/>
                </a:solidFill>
              </a:rPr>
              <a:t>высачиваний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87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ttu.rushkolnik.ru/tw_files2/urls_27/115/d-114291/114291_html_1ac24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237" y="-99391"/>
            <a:ext cx="12312747" cy="6957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4554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579" y="486383"/>
            <a:ext cx="1029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Планктон</a:t>
            </a:r>
            <a:r>
              <a:rPr lang="ru-RU" dirty="0">
                <a:solidFill>
                  <a:schemeClr val="bg1"/>
                </a:solidFill>
              </a:rPr>
              <a:t>: организмы, свободно дрейфующие в толще воды и не способные двигаться против течения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579" y="2976665"/>
            <a:ext cx="1034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Бентос</a:t>
            </a:r>
            <a:r>
              <a:rPr lang="ru-RU" dirty="0">
                <a:solidFill>
                  <a:schemeClr val="bg1"/>
                </a:solidFill>
              </a:rPr>
              <a:t>: совокупность организмов, обитающих на грунте и в грунте дна водоёмов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6579" y="4007796"/>
            <a:ext cx="2534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Фито-</a:t>
            </a:r>
            <a:r>
              <a:rPr lang="ru-RU" dirty="0">
                <a:solidFill>
                  <a:schemeClr val="bg1"/>
                </a:solidFill>
              </a:rPr>
              <a:t> растительный</a:t>
            </a:r>
          </a:p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bg1"/>
                </a:solidFill>
              </a:rPr>
              <a:t>Зоо</a:t>
            </a:r>
            <a:r>
              <a:rPr lang="ru-RU" b="1" dirty="0">
                <a:solidFill>
                  <a:schemeClr val="bg1"/>
                </a:solidFill>
              </a:rPr>
              <a:t>-</a:t>
            </a:r>
            <a:r>
              <a:rPr lang="ru-RU" dirty="0">
                <a:solidFill>
                  <a:schemeClr val="bg1"/>
                </a:solidFill>
              </a:rPr>
              <a:t> животный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0293" y="4007796"/>
            <a:ext cx="308289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Мега-</a:t>
            </a:r>
            <a:r>
              <a:rPr lang="ru-RU" dirty="0">
                <a:solidFill>
                  <a:schemeClr val="bg1"/>
                </a:solidFill>
              </a:rPr>
              <a:t> очень крупные</a:t>
            </a:r>
          </a:p>
          <a:p>
            <a:r>
              <a:rPr lang="ru-RU" b="1" dirty="0">
                <a:solidFill>
                  <a:schemeClr val="bg1"/>
                </a:solidFill>
              </a:rPr>
              <a:t>Макро-</a:t>
            </a:r>
            <a:r>
              <a:rPr lang="ru-RU" dirty="0">
                <a:solidFill>
                  <a:schemeClr val="bg1"/>
                </a:solidFill>
              </a:rPr>
              <a:t> крупные</a:t>
            </a:r>
          </a:p>
          <a:p>
            <a:r>
              <a:rPr lang="ru-RU" b="1" dirty="0">
                <a:solidFill>
                  <a:schemeClr val="bg1"/>
                </a:solidFill>
              </a:rPr>
              <a:t>Мезо-</a:t>
            </a:r>
            <a:r>
              <a:rPr lang="ru-RU" dirty="0">
                <a:solidFill>
                  <a:schemeClr val="bg1"/>
                </a:solidFill>
              </a:rPr>
              <a:t> средние</a:t>
            </a:r>
          </a:p>
          <a:p>
            <a:r>
              <a:rPr lang="ru-RU" b="1" dirty="0">
                <a:solidFill>
                  <a:schemeClr val="bg1"/>
                </a:solidFill>
              </a:rPr>
              <a:t>Микро-</a:t>
            </a:r>
            <a:r>
              <a:rPr lang="ru-RU" dirty="0">
                <a:solidFill>
                  <a:schemeClr val="bg1"/>
                </a:solidFill>
              </a:rPr>
              <a:t> мелкие</a:t>
            </a:r>
          </a:p>
          <a:p>
            <a:r>
              <a:rPr lang="ru-RU" b="1" dirty="0">
                <a:solidFill>
                  <a:schemeClr val="bg1"/>
                </a:solidFill>
              </a:rPr>
              <a:t>Мейо-</a:t>
            </a:r>
            <a:r>
              <a:rPr lang="ru-RU" dirty="0">
                <a:solidFill>
                  <a:schemeClr val="bg1"/>
                </a:solidFill>
              </a:rPr>
              <a:t> мелкие</a:t>
            </a:r>
          </a:p>
          <a:p>
            <a:r>
              <a:rPr lang="ru-RU" b="1" dirty="0">
                <a:solidFill>
                  <a:schemeClr val="bg1"/>
                </a:solidFill>
              </a:rPr>
              <a:t>Нано-</a:t>
            </a:r>
            <a:r>
              <a:rPr lang="ru-RU" dirty="0">
                <a:solidFill>
                  <a:schemeClr val="bg1"/>
                </a:solidFill>
              </a:rPr>
              <a:t> очень мелкие</a:t>
            </a:r>
          </a:p>
          <a:p>
            <a:r>
              <a:rPr lang="ru-RU" b="1" dirty="0">
                <a:solidFill>
                  <a:schemeClr val="bg1"/>
                </a:solidFill>
              </a:rPr>
              <a:t>Пико-</a:t>
            </a:r>
            <a:r>
              <a:rPr lang="ru-RU" dirty="0">
                <a:solidFill>
                  <a:schemeClr val="bg1"/>
                </a:solidFill>
              </a:rPr>
              <a:t> совсем крохотные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579" y="1193260"/>
            <a:ext cx="8244565" cy="870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bg1"/>
                </a:solidFill>
              </a:rPr>
              <a:t>голопланктон</a:t>
            </a:r>
            <a:r>
              <a:rPr lang="ru-RU" dirty="0">
                <a:solidFill>
                  <a:schemeClr val="bg1"/>
                </a:solidFill>
              </a:rPr>
              <a:t> — весь жизненный цикл проводит в форме планктона</a:t>
            </a:r>
          </a:p>
          <a:p>
            <a:pPr>
              <a:lnSpc>
                <a:spcPct val="150000"/>
              </a:lnSpc>
            </a:pPr>
            <a:r>
              <a:rPr lang="ru-RU" b="1" dirty="0" err="1">
                <a:solidFill>
                  <a:schemeClr val="bg1"/>
                </a:solidFill>
              </a:rPr>
              <a:t>меропланктон</a:t>
            </a:r>
            <a:r>
              <a:rPr lang="ru-RU" dirty="0">
                <a:solidFill>
                  <a:schemeClr val="bg1"/>
                </a:solidFill>
              </a:rPr>
              <a:t> — существующие в виде планктона лишь часть жизни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230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t="2967" r="3001" b="4001"/>
          <a:stretch/>
        </p:blipFill>
        <p:spPr>
          <a:xfrm>
            <a:off x="18068" y="662153"/>
            <a:ext cx="12167626" cy="554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2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005CA-72FB-9549-B557-8DA3EC230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8" y="4205804"/>
            <a:ext cx="3942607" cy="24641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CBE73-E8FC-7C4E-A774-CA94B26792A3}"/>
              </a:ext>
            </a:extLst>
          </p:cNvPr>
          <p:cNvSpPr txBox="1"/>
          <p:nvPr/>
        </p:nvSpPr>
        <p:spPr>
          <a:xfrm>
            <a:off x="2489882" y="278185"/>
            <a:ext cx="706956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Фотосинтез: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</a:rPr>
              <a:t>свет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 + H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O</a:t>
            </a:r>
            <a:r>
              <a:rPr lang="ru-RU" sz="2400" dirty="0">
                <a:solidFill>
                  <a:schemeClr val="bg1"/>
                </a:solidFill>
              </a:rPr>
              <a:t>        органическое вещество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+ </a:t>
            </a:r>
            <a:r>
              <a:rPr lang="en-US" sz="2400" dirty="0">
                <a:solidFill>
                  <a:schemeClr val="bg1"/>
                </a:solidFill>
              </a:rPr>
              <a:t>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9D1E8E1-16E4-754D-9533-7D532FFF9C64}"/>
              </a:ext>
            </a:extLst>
          </p:cNvPr>
          <p:cNvCxnSpPr>
            <a:cxnSpLocks/>
          </p:cNvCxnSpPr>
          <p:nvPr/>
        </p:nvCxnSpPr>
        <p:spPr>
          <a:xfrm>
            <a:off x="4257368" y="2383322"/>
            <a:ext cx="4268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Молния 5">
            <a:extLst>
              <a:ext uri="{FF2B5EF4-FFF2-40B4-BE49-F238E27FC236}">
                <a16:creationId xmlns:a16="http://schemas.microsoft.com/office/drawing/2014/main" id="{42D5B62B-0387-1440-B07B-1112C7D9E317}"/>
              </a:ext>
            </a:extLst>
          </p:cNvPr>
          <p:cNvSpPr/>
          <p:nvPr/>
        </p:nvSpPr>
        <p:spPr>
          <a:xfrm rot="4978139">
            <a:off x="4350620" y="1792852"/>
            <a:ext cx="486889" cy="534390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лнце 6">
            <a:extLst>
              <a:ext uri="{FF2B5EF4-FFF2-40B4-BE49-F238E27FC236}">
                <a16:creationId xmlns:a16="http://schemas.microsoft.com/office/drawing/2014/main" id="{76AE0208-6ECF-E64A-AABB-20A32C8BFE04}"/>
              </a:ext>
            </a:extLst>
          </p:cNvPr>
          <p:cNvSpPr/>
          <p:nvPr/>
        </p:nvSpPr>
        <p:spPr>
          <a:xfrm>
            <a:off x="4729454" y="1068192"/>
            <a:ext cx="754570" cy="723873"/>
          </a:xfrm>
          <a:prstGeom prst="su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18B78-1481-D443-AAA2-14A436E097AA}"/>
              </a:ext>
            </a:extLst>
          </p:cNvPr>
          <p:cNvSpPr txBox="1"/>
          <p:nvPr/>
        </p:nvSpPr>
        <p:spPr>
          <a:xfrm>
            <a:off x="1348340" y="3514598"/>
            <a:ext cx="765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Фотоавтотрофы</a:t>
            </a:r>
            <a:r>
              <a:rPr lang="ru-RU" dirty="0">
                <a:solidFill>
                  <a:schemeClr val="bg1"/>
                </a:solidFill>
              </a:rPr>
              <a:t>: высшие растения, водоросли, </a:t>
            </a:r>
            <a:r>
              <a:rPr lang="ru-RU" dirty="0" err="1">
                <a:solidFill>
                  <a:schemeClr val="bg1"/>
                </a:solidFill>
              </a:rPr>
              <a:t>цианобактерии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EDBA66-9D65-A44A-8D59-8E501F8E4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83" y="4205805"/>
            <a:ext cx="3696195" cy="24641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02738D-6CC1-D448-ABE9-798375D9B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54" y="4205804"/>
            <a:ext cx="3838246" cy="246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3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3589" y="24517"/>
            <a:ext cx="3413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err="1">
                <a:solidFill>
                  <a:prstClr val="black"/>
                </a:solidFill>
                <a:latin typeface="Calibri" charset="0"/>
              </a:rPr>
              <a:t>Микрофитобентос</a:t>
            </a:r>
            <a:endParaRPr lang="ru-RU" sz="3200" dirty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368" y="5636202"/>
            <a:ext cx="30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Диатомовые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водоросли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75669" y="5551250"/>
            <a:ext cx="3940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Цианобактерии</a:t>
            </a:r>
            <a:r>
              <a:rPr lang="ru-RU" dirty="0">
                <a:solidFill>
                  <a:schemeClr val="bg1"/>
                </a:solidFill>
              </a:rPr>
              <a:t> (сине-зеленые водоросли)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69" y="3217257"/>
            <a:ext cx="3989403" cy="2088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2" y="517186"/>
            <a:ext cx="3486825" cy="26151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69" y="433440"/>
            <a:ext cx="4034100" cy="2616713"/>
          </a:xfrm>
          <a:prstGeom prst="rect">
            <a:avLst/>
          </a:prstGeom>
        </p:spPr>
      </p:pic>
      <p:sp>
        <p:nvSpPr>
          <p:cNvPr id="10" name="AutoShape 2" descr="Didymosphenia geminata coverage of stream bed"/>
          <p:cNvSpPr>
            <a:spLocks noChangeAspect="1" noChangeArrowheads="1"/>
          </p:cNvSpPr>
          <p:nvPr/>
        </p:nvSpPr>
        <p:spPr bwMode="auto">
          <a:xfrm>
            <a:off x="1679642" y="80957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4" y="3217257"/>
            <a:ext cx="3486824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5667375" y="0"/>
            <a:ext cx="61622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  <a:latin typeface="Calibri" charset="0"/>
              </a:rPr>
              <a:t>Макрофитобентос</a:t>
            </a:r>
            <a:endParaRPr lang="ru-RU" sz="3200" dirty="0">
              <a:solidFill>
                <a:schemeClr val="bg1"/>
              </a:solidFill>
              <a:latin typeface="Calibri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Calibri" charset="0"/>
              </a:rPr>
              <a:t>Высшие растения</a:t>
            </a:r>
            <a:r>
              <a:rPr lang="en-US" sz="3200" dirty="0">
                <a:solidFill>
                  <a:schemeClr val="bg1"/>
                </a:solidFill>
                <a:latin typeface="Calibri" charset="0"/>
              </a:rPr>
              <a:t> – </a:t>
            </a:r>
            <a:r>
              <a:rPr lang="ru-RU" sz="3200" dirty="0">
                <a:solidFill>
                  <a:schemeClr val="bg1"/>
                </a:solidFill>
                <a:latin typeface="Calibri" charset="0"/>
              </a:rPr>
              <a:t>морская трава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37461" y="6188572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Posidonia</a:t>
            </a:r>
            <a:r>
              <a:rPr lang="en-US" b="1" i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oceanica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50" y="1990927"/>
            <a:ext cx="5982594" cy="42529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794" y="1990927"/>
            <a:ext cx="5674681" cy="425601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53827" y="6151123"/>
            <a:ext cx="1838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202122"/>
                </a:solidFill>
                <a:latin typeface="Arial" panose="020B0604020202020204" pitchFamily="34" charset="0"/>
              </a:rPr>
              <a:t>Zostera</a:t>
            </a:r>
            <a:r>
              <a:rPr lang="en-US" b="1" i="1" dirty="0">
                <a:solidFill>
                  <a:srgbClr val="202122"/>
                </a:solidFill>
                <a:latin typeface="Arial" panose="020B0604020202020204" pitchFamily="34" charset="0"/>
              </a:rPr>
              <a:t> marina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500" y="476550"/>
            <a:ext cx="37914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Класс Однодольные</a:t>
            </a:r>
          </a:p>
          <a:p>
            <a:r>
              <a:rPr lang="ru-RU" dirty="0">
                <a:solidFill>
                  <a:schemeClr val="bg1"/>
                </a:solidFill>
              </a:rPr>
              <a:t>Порядок </a:t>
            </a:r>
            <a:r>
              <a:rPr lang="en-US" dirty="0" err="1">
                <a:solidFill>
                  <a:schemeClr val="bg1"/>
                </a:solidFill>
              </a:rPr>
              <a:t>Alismatales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Семейства: </a:t>
            </a:r>
            <a:r>
              <a:rPr lang="en-US" dirty="0" err="1">
                <a:solidFill>
                  <a:schemeClr val="bg1"/>
                </a:solidFill>
              </a:rPr>
              <a:t>Posidoniaceae</a:t>
            </a:r>
            <a:r>
              <a:rPr lang="en-US" dirty="0">
                <a:solidFill>
                  <a:schemeClr val="bg1"/>
                </a:solidFill>
              </a:rPr>
              <a:t>, 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Zosteraceae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Hydrocharitaceae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Cymodoceaceae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9794" y="1113764"/>
            <a:ext cx="5763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Морские травы произошли от наземных растений, которые повторно заселили океан 70–100 миллионов лет назад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>
            <a:spLocks noChangeArrowheads="1"/>
          </p:cNvSpPr>
          <p:nvPr/>
        </p:nvSpPr>
        <p:spPr bwMode="auto">
          <a:xfrm>
            <a:off x="5667375" y="0"/>
            <a:ext cx="36601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  <a:latin typeface="Calibri" charset="0"/>
              </a:rPr>
              <a:t>Макрофитобентос</a:t>
            </a:r>
            <a:r>
              <a:rPr lang="ru-RU" sz="3200" dirty="0">
                <a:solidFill>
                  <a:schemeClr val="bg1"/>
                </a:solidFill>
                <a:latin typeface="Calibri" charset="0"/>
              </a:rPr>
              <a:t> </a:t>
            </a:r>
          </a:p>
          <a:p>
            <a:r>
              <a:rPr lang="ru-RU" sz="3200" dirty="0">
                <a:solidFill>
                  <a:schemeClr val="bg1"/>
                </a:solidFill>
                <a:latin typeface="Calibri" charset="0"/>
              </a:rPr>
              <a:t>Зеленые водоросли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08" y="2136842"/>
            <a:ext cx="5471152" cy="39270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748" y="606391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Ulva </a:t>
            </a:r>
            <a:r>
              <a:rPr lang="en-US" i="1" dirty="0" err="1">
                <a:solidFill>
                  <a:schemeClr val="bg1"/>
                </a:solidFill>
              </a:rPr>
              <a:t>lactuca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99" y="2136842"/>
            <a:ext cx="5337676" cy="4003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3591" y="6140099"/>
            <a:ext cx="218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Caulerpa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taxifolia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Прямоугольник 3"/>
          <p:cNvSpPr>
            <a:spLocks noChangeArrowheads="1"/>
          </p:cNvSpPr>
          <p:nvPr/>
        </p:nvSpPr>
        <p:spPr bwMode="auto">
          <a:xfrm>
            <a:off x="5667375" y="0"/>
            <a:ext cx="44522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Calibri" charset="0"/>
              </a:rPr>
              <a:t>Фитобентос, </a:t>
            </a:r>
            <a:r>
              <a:rPr lang="ru-RU" sz="3200" dirty="0" err="1">
                <a:solidFill>
                  <a:schemeClr val="bg1"/>
                </a:solidFill>
                <a:latin typeface="Calibri" charset="0"/>
              </a:rPr>
              <a:t>макрофиты</a:t>
            </a:r>
            <a:endParaRPr lang="ru-RU" sz="3200" dirty="0">
              <a:solidFill>
                <a:schemeClr val="bg1"/>
              </a:solidFill>
              <a:latin typeface="Calibri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Calibri" charset="0"/>
              </a:rPr>
              <a:t>Бурые водоросли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5949" y="107721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>
                <a:solidFill>
                  <a:schemeClr val="bg1"/>
                </a:solidFill>
              </a:rPr>
              <a:t>фукоидные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0468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9252</TotalTime>
  <Words>871</Words>
  <Application>Microsoft Office PowerPoint</Application>
  <PresentationFormat>Широкоэкранный</PresentationFormat>
  <Paragraphs>189</Paragraphs>
  <Slides>40</Slides>
  <Notes>4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 3</vt:lpstr>
      <vt:lpstr>YS Text</vt:lpstr>
      <vt:lpstr>Сектор</vt:lpstr>
      <vt:lpstr>Биологическая структура океана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Reviewer</dc:creator>
  <cp:lastModifiedBy>DellPC</cp:lastModifiedBy>
  <cp:revision>77</cp:revision>
  <dcterms:created xsi:type="dcterms:W3CDTF">2021-10-14T13:36:32Z</dcterms:created>
  <dcterms:modified xsi:type="dcterms:W3CDTF">2023-10-24T07:52:48Z</dcterms:modified>
</cp:coreProperties>
</file>