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0" r:id="rId1"/>
    <p:sldMasterId id="2147484269" r:id="rId2"/>
    <p:sldMasterId id="2147483687" r:id="rId3"/>
    <p:sldMasterId id="2147484249" r:id="rId4"/>
    <p:sldMasterId id="2147484308" r:id="rId5"/>
    <p:sldMasterId id="2147484328" r:id="rId6"/>
    <p:sldMasterId id="2147484348" r:id="rId7"/>
    <p:sldMasterId id="2147484363" r:id="rId8"/>
    <p:sldMasterId id="2147484381" r:id="rId9"/>
  </p:sldMasterIdLst>
  <p:notesMasterIdLst>
    <p:notesMasterId r:id="rId48"/>
  </p:notesMasterIdLst>
  <p:sldIdLst>
    <p:sldId id="2147381004" r:id="rId10"/>
    <p:sldId id="2147380960" r:id="rId11"/>
    <p:sldId id="2147381003" r:id="rId12"/>
    <p:sldId id="2147380959" r:id="rId13"/>
    <p:sldId id="2147380964" r:id="rId14"/>
    <p:sldId id="2147379894" r:id="rId15"/>
    <p:sldId id="2147379838" r:id="rId16"/>
    <p:sldId id="2147380951" r:id="rId17"/>
    <p:sldId id="2147379896" r:id="rId18"/>
    <p:sldId id="2147380961" r:id="rId19"/>
    <p:sldId id="2147380957" r:id="rId20"/>
    <p:sldId id="2147380962" r:id="rId21"/>
    <p:sldId id="2147380917" r:id="rId22"/>
    <p:sldId id="2147379880" r:id="rId23"/>
    <p:sldId id="2147380980" r:id="rId24"/>
    <p:sldId id="2147379862" r:id="rId25"/>
    <p:sldId id="2147380976" r:id="rId26"/>
    <p:sldId id="2147380974" r:id="rId27"/>
    <p:sldId id="2147380998" r:id="rId28"/>
    <p:sldId id="2147380938" r:id="rId29"/>
    <p:sldId id="2147380997" r:id="rId30"/>
    <p:sldId id="2147381001" r:id="rId31"/>
    <p:sldId id="2147380963" r:id="rId32"/>
    <p:sldId id="2147379889" r:id="rId33"/>
    <p:sldId id="2147380930" r:id="rId34"/>
    <p:sldId id="2147380958" r:id="rId35"/>
    <p:sldId id="2147380952" r:id="rId36"/>
    <p:sldId id="2147379874" r:id="rId37"/>
    <p:sldId id="2147380947" r:id="rId38"/>
    <p:sldId id="2147379845" r:id="rId39"/>
    <p:sldId id="2147379870" r:id="rId40"/>
    <p:sldId id="2147380955" r:id="rId41"/>
    <p:sldId id="2147379877" r:id="rId42"/>
    <p:sldId id="2147380956" r:id="rId43"/>
    <p:sldId id="2147380946" r:id="rId44"/>
    <p:sldId id="2147380948" r:id="rId45"/>
    <p:sldId id="2147379830" r:id="rId46"/>
    <p:sldId id="2147381009" r:id="rId47"/>
  </p:sldIdLst>
  <p:sldSz cx="12192000" cy="6858000"/>
  <p:notesSz cx="6858000" cy="9144000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8" userDrawn="1">
          <p15:clr>
            <a:srgbClr val="A4A3A4"/>
          </p15:clr>
        </p15:guide>
        <p15:guide id="3" orient="horz" pos="1275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ir Rakhmanov" initials="VR" lastIdx="3" clrIdx="0">
    <p:extLst>
      <p:ext uri="{19B8F6BF-5375-455C-9EA6-DF929625EA0E}">
        <p15:presenceInfo xmlns:p15="http://schemas.microsoft.com/office/powerpoint/2012/main" userId="8200fc61700bc2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EC8"/>
    <a:srgbClr val="F6F6F6"/>
    <a:srgbClr val="E5ECFD"/>
    <a:srgbClr val="0A5FB7"/>
    <a:srgbClr val="9A4D77"/>
    <a:srgbClr val="0F2851"/>
    <a:srgbClr val="FBB0AD"/>
    <a:srgbClr val="0B64B4"/>
    <a:srgbClr val="954E7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85427" autoAdjust="0"/>
  </p:normalViewPr>
  <p:slideViewPr>
    <p:cSldViewPr snapToGrid="0">
      <p:cViewPr varScale="1">
        <p:scale>
          <a:sx n="86" d="100"/>
          <a:sy n="86" d="100"/>
        </p:scale>
        <p:origin x="792" y="67"/>
      </p:cViewPr>
      <p:guideLst>
        <p:guide orient="horz" pos="28"/>
        <p:guide orient="horz" pos="127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8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F9EA2-558C-403A-A632-A7520DBB3CE0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AC688-AB1F-4C02-8948-FB9544459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2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AC688-AB1F-4C02-8948-FB954445921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90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AC688-AB1F-4C02-8948-FB954445921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0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AC688-AB1F-4C02-8948-FB954445921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9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AC688-AB1F-4C02-8948-FB954445921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1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hyperlink" Target="https://anspa.ru/" TargetMode="Externa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547686"/>
            <a:ext cx="93771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58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150022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D67A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908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D04F3-07F8-474B-A84D-B46A8F1EB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1D5DE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5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6EB9ABB-158D-4356-BA71-83CC98DD7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5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7AF0C-8045-467C-8786-6247E53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A871-D8FF-4963-A096-18C784D5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55AC7-3745-4210-A253-4E5A0626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836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" r="812"/>
          <a:stretch/>
        </p:blipFill>
        <p:spPr>
          <a:xfrm>
            <a:off x="0" y="-13529"/>
            <a:ext cx="12192000" cy="68715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0" y="-13529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717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913-7EF0-424C-90A1-3F6D9C0B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2D419-FA9F-43AF-8D25-1F33B8049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68B4E-8510-4392-A621-19A3E15A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E93EB-1C93-46F0-8881-0D8F1BA3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F97BF-929E-460A-915C-8A13F5B4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858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986-AEA1-48D3-8425-E92C9EC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8C84-B6C7-42CD-B266-BBF8A3EB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ED72F-DD5D-482E-ABA3-DE26E4B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80600-BE78-495E-B935-F5B7AACA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B30F-B365-40CA-AC2C-9FB09A5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329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D9F9-9F0E-4450-B698-4C4A86A0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4079E-F46E-442B-8114-18B9D4E4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210CF-734F-4931-AB73-7452A2D6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CDBE03-D4E7-477A-A950-2CA891E4F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47087F-1DD7-4777-B5D0-543344DB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6AE18-2271-4A82-8EEC-890566E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11AFE4-6CD0-4141-9A82-F611470D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02F66-5280-4BDB-9A47-17BBA10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320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22CF0-A897-4BF9-9AB8-8B171BF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F6A7B-0951-40AC-9C82-E2022F9C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05BE9F-84EF-4BCE-A42A-80B1FD7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717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53ED2-33F3-44E0-85D0-F79B65A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6ACD-5340-4797-9DCB-746582C2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6A9BB-0397-4C79-8D2D-092FB447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7BEB7D-35CA-466D-B9C4-2C91B6E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D42F4-0C5D-4ACA-83C5-ACBA0CEF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888983-53C5-429E-875B-F962319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271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3A62C-6EA1-4440-8D3D-F8D20BA6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7FEE0F-2FFB-4435-AC3A-E8960E9B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EE59B-312B-48E3-A09F-263AF059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3BF26-8DCC-4F42-87F2-DA84E00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EB267-1CDF-4BF7-8243-3DC38775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92AD6-FCAE-4C3C-985B-6BFCAE33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3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AE397764-FD68-9690-A6FD-CA9C57D7B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Picture 1" descr="page7image9158080">
            <a:extLst>
              <a:ext uri="{FF2B5EF4-FFF2-40B4-BE49-F238E27FC236}">
                <a16:creationId xmlns:a16="http://schemas.microsoft.com/office/drawing/2014/main" id="{25E4AB04-278D-EA1D-88D6-1C6A09889F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32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61697-170B-4CC3-9C08-327E106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808B0-D502-4617-9831-2B914D83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AEE59-8CB9-4025-8EAE-CA5623C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423C-F1FE-4BE4-9739-C97B4731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48624-79F8-4518-91F2-67A37064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072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3A8EB1-E7D7-4A13-A0CB-F1B927BFA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548132-60E4-4CB4-A4DA-3085A26F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4AE66-40C9-4822-A224-1686C9DF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226B8-9D6D-48E1-867E-651304FE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837BA-FCC3-42B3-A3EA-77C45126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636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17724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4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42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pos="1084">
          <p15:clr>
            <a:srgbClr val="FBAE40"/>
          </p15:clr>
        </p15:guide>
        <p15:guide id="6" pos="7265">
          <p15:clr>
            <a:srgbClr val="FBAE40"/>
          </p15:clr>
        </p15:guide>
        <p15:guide id="7" orient="horz" pos="75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0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41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0">
          <p15:clr>
            <a:srgbClr val="FBAE40"/>
          </p15:clr>
        </p15:guide>
        <p15:guide id="8" pos="533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13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547686"/>
            <a:ext cx="93771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942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6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2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12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1350">
          <p15:clr>
            <a:srgbClr val="FBAE40"/>
          </p15:clr>
        </p15:guide>
        <p15:guide id="9" pos="418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pos="3004">
          <p15:clr>
            <a:srgbClr val="FBAE40"/>
          </p15:clr>
        </p15:guide>
        <p15:guide id="8" pos="53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38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80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52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orient="horz" pos="247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9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7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15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0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93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54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9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9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0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-13252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F4E97"/>
              </a:gs>
              <a:gs pos="100000">
                <a:srgbClr val="B94A6D"/>
              </a:gs>
              <a:gs pos="83000">
                <a:srgbClr val="3F2F5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1" descr="page7image9158080">
            <a:extLst>
              <a:ext uri="{FF2B5EF4-FFF2-40B4-BE49-F238E27FC236}">
                <a16:creationId xmlns:a16="http://schemas.microsoft.com/office/drawing/2014/main" id="{778BA689-8819-4741-B358-C1F1AFEE4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8" y="774768"/>
            <a:ext cx="2577600" cy="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2680"/>
            <a:ext cx="9144000" cy="1461923"/>
          </a:xfrm>
          <a:prstGeom prst="rect">
            <a:avLst/>
          </a:prstGeom>
        </p:spPr>
        <p:txBody>
          <a:bodyPr anchor="ctr"/>
          <a:lstStyle>
            <a:lvl1pPr algn="l">
              <a:defRPr lang="ru-RU" sz="66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3570828"/>
            <a:ext cx="4589469" cy="513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b="1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566" y="4511393"/>
            <a:ext cx="4078516" cy="519797"/>
          </a:xfrm>
          <a:prstGeom prst="rect">
            <a:avLst/>
          </a:prstGeom>
        </p:spPr>
        <p:txBody>
          <a:bodyPr/>
          <a:lstStyle>
            <a:lvl1pPr algn="l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  <p:sp>
        <p:nvSpPr>
          <p:cNvPr id="5" name="Текст 21">
            <a:extLst>
              <a:ext uri="{FF2B5EF4-FFF2-40B4-BE49-F238E27FC236}">
                <a16:creationId xmlns:a16="http://schemas.microsoft.com/office/drawing/2014/main" id="{04FBA04D-55F4-5255-D8AD-9B2B1838F8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206" y="723399"/>
            <a:ext cx="4078514" cy="399782"/>
          </a:xfrm>
          <a:prstGeom prst="rect">
            <a:avLst/>
          </a:prstGeom>
        </p:spPr>
        <p:txBody>
          <a:bodyPr/>
          <a:lstStyle>
            <a:lvl1pPr algn="l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дата</a:t>
            </a:r>
          </a:p>
        </p:txBody>
      </p:sp>
      <p:sp>
        <p:nvSpPr>
          <p:cNvPr id="6" name="Текст 21">
            <a:extLst>
              <a:ext uri="{FF2B5EF4-FFF2-40B4-BE49-F238E27FC236}">
                <a16:creationId xmlns:a16="http://schemas.microsoft.com/office/drawing/2014/main" id="{4F95B166-DC29-9DBF-A099-0BC65B0C0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9326" y="4831433"/>
            <a:ext cx="5053874" cy="519797"/>
          </a:xfrm>
          <a:prstGeom prst="rect">
            <a:avLst/>
          </a:prstGeom>
        </p:spPr>
        <p:txBody>
          <a:bodyPr/>
          <a:lstStyle>
            <a:lvl1pPr algn="l"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Должность </a:t>
            </a:r>
          </a:p>
        </p:txBody>
      </p:sp>
    </p:spTree>
    <p:extLst>
      <p:ext uri="{BB962C8B-B14F-4D97-AF65-F5344CB8AC3E}">
        <p14:creationId xmlns:p14="http://schemas.microsoft.com/office/powerpoint/2010/main" val="69107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-13252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F4E97"/>
              </a:gs>
              <a:gs pos="100000">
                <a:srgbClr val="B94A6D"/>
              </a:gs>
              <a:gs pos="83000">
                <a:srgbClr val="3F2F5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7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4" y="547686"/>
            <a:ext cx="94152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98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729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83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718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defTabSz="309563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7321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55117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37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B8BA5AA-C31B-FC46-8AC0-DF007FC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8820"/>
            <a:ext cx="8115156" cy="3701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kumimoji="0" lang="ru-RU" sz="2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 Pro Light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1292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B8BA5AA-C31B-FC46-8AC0-DF007FC73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68820"/>
            <a:ext cx="6468503" cy="7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kumimoji="0" lang="ru-RU" sz="2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 Pro Light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5056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319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60F29C-D9B7-2F47-9786-16E4B65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459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920285-839C-66A2-2DF4-6D2F9F24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1133476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903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D04F3-07F8-474B-A84D-B46A8F1EB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5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6EB9ABB-158D-4356-BA71-83CC98DD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9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7AF0C-8045-467C-8786-6247E53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A871-D8FF-4963-A096-18C784D5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55AC7-3745-4210-A253-4E5A0626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2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-13252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F4E97"/>
              </a:gs>
              <a:gs pos="100000">
                <a:srgbClr val="B94A6D"/>
              </a:gs>
              <a:gs pos="83000">
                <a:srgbClr val="3F2F5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1" descr="page7image9158080">
            <a:extLst>
              <a:ext uri="{FF2B5EF4-FFF2-40B4-BE49-F238E27FC236}">
                <a16:creationId xmlns:a16="http://schemas.microsoft.com/office/drawing/2014/main" id="{778BA689-8819-4741-B358-C1F1AFEE4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8" y="774768"/>
            <a:ext cx="2577600" cy="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2680"/>
            <a:ext cx="9144000" cy="1461923"/>
          </a:xfrm>
          <a:prstGeom prst="rect">
            <a:avLst/>
          </a:prstGeom>
        </p:spPr>
        <p:txBody>
          <a:bodyPr anchor="ctr"/>
          <a:lstStyle>
            <a:lvl1pPr algn="l">
              <a:defRPr lang="ru-RU" sz="66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3570828"/>
            <a:ext cx="4589469" cy="513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b="1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566" y="4511393"/>
            <a:ext cx="4078516" cy="519797"/>
          </a:xfrm>
          <a:prstGeom prst="rect">
            <a:avLst/>
          </a:prstGeom>
        </p:spPr>
        <p:txBody>
          <a:bodyPr/>
          <a:lstStyle>
            <a:lvl1pPr algn="l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  <p:sp>
        <p:nvSpPr>
          <p:cNvPr id="5" name="Текст 21">
            <a:extLst>
              <a:ext uri="{FF2B5EF4-FFF2-40B4-BE49-F238E27FC236}">
                <a16:creationId xmlns:a16="http://schemas.microsoft.com/office/drawing/2014/main" id="{04FBA04D-55F4-5255-D8AD-9B2B1838F8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206" y="723399"/>
            <a:ext cx="4078514" cy="399782"/>
          </a:xfrm>
          <a:prstGeom prst="rect">
            <a:avLst/>
          </a:prstGeom>
        </p:spPr>
        <p:txBody>
          <a:bodyPr/>
          <a:lstStyle>
            <a:lvl1pPr algn="l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дата</a:t>
            </a:r>
          </a:p>
        </p:txBody>
      </p:sp>
      <p:sp>
        <p:nvSpPr>
          <p:cNvPr id="6" name="Текст 21">
            <a:extLst>
              <a:ext uri="{FF2B5EF4-FFF2-40B4-BE49-F238E27FC236}">
                <a16:creationId xmlns:a16="http://schemas.microsoft.com/office/drawing/2014/main" id="{4F95B166-DC29-9DBF-A099-0BC65B0C0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9326" y="4831433"/>
            <a:ext cx="5053874" cy="519797"/>
          </a:xfrm>
          <a:prstGeom prst="rect">
            <a:avLst/>
          </a:prstGeom>
        </p:spPr>
        <p:txBody>
          <a:bodyPr/>
          <a:lstStyle>
            <a:lvl1pPr algn="l"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Должность </a:t>
            </a:r>
          </a:p>
        </p:txBody>
      </p:sp>
    </p:spTree>
    <p:extLst>
      <p:ext uri="{BB962C8B-B14F-4D97-AF65-F5344CB8AC3E}">
        <p14:creationId xmlns:p14="http://schemas.microsoft.com/office/powerpoint/2010/main" val="2015836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r="812"/>
          <a:stretch/>
        </p:blipFill>
        <p:spPr>
          <a:xfrm>
            <a:off x="0" y="-13529"/>
            <a:ext cx="12192000" cy="68715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0" y="-13529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8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3D47BE-82AE-4553-BD58-20E5063480D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2426" r="729" b="2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50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AE397764-FD68-9690-A6FD-CA9C57D7B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Picture 1" descr="page7image9158080">
            <a:extLst>
              <a:ext uri="{FF2B5EF4-FFF2-40B4-BE49-F238E27FC236}">
                <a16:creationId xmlns:a16="http://schemas.microsoft.com/office/drawing/2014/main" id="{25E4AB04-278D-EA1D-88D6-1C6A09889F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36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93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913-7EF0-424C-90A1-3F6D9C0B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2D419-FA9F-43AF-8D25-1F33B8049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68B4E-8510-4392-A621-19A3E15A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E93EB-1C93-46F0-8881-0D8F1BA3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F97BF-929E-460A-915C-8A13F5B4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14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986-AEA1-48D3-8425-E92C9EC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8C84-B6C7-42CD-B266-BBF8A3EB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ED72F-DD5D-482E-ABA3-DE26E4B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80600-BE78-495E-B935-F5B7AACA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B30F-B365-40CA-AC2C-9FB09A5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5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D9F9-9F0E-4450-B698-4C4A86A0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4079E-F46E-442B-8114-18B9D4E4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210CF-734F-4931-AB73-7452A2D6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CDBE03-D4E7-477A-A950-2CA891E4F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47087F-1DD7-4777-B5D0-543344DB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6AE18-2271-4A82-8EEC-890566E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11AFE4-6CD0-4141-9A82-F611470D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02F66-5280-4BDB-9A47-17BBA10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0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22CF0-A897-4BF9-9AB8-8B171BF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F6A7B-0951-40AC-9C82-E2022F9C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05BE9F-84EF-4BCE-A42A-80B1FD7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179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53ED2-33F3-44E0-85D0-F79B65A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6ACD-5340-4797-9DCB-746582C2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6A9BB-0397-4C79-8D2D-092FB447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7BEB7D-35CA-466D-B9C4-2C91B6E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D42F4-0C5D-4ACA-83C5-ACBA0CEF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888983-53C5-429E-875B-F962319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4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-13252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F4E97"/>
              </a:gs>
              <a:gs pos="100000">
                <a:srgbClr val="B94A6D"/>
              </a:gs>
              <a:gs pos="83000">
                <a:srgbClr val="3F2F53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56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3A62C-6EA1-4440-8D3D-F8D20BA6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7FEE0F-2FFB-4435-AC3A-E8960E9B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EE59B-312B-48E3-A09F-263AF059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3BF26-8DCC-4F42-87F2-DA84E00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EB267-1CDF-4BF7-8243-3DC38775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92AD6-FCAE-4C3C-985B-6BFCAE33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25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61697-170B-4CC3-9C08-327E106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808B0-D502-4617-9831-2B914D83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AEE59-8CB9-4025-8EAE-CA5623C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423C-F1FE-4BE4-9739-C97B4731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48624-79F8-4518-91F2-67A37064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92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3A8EB1-E7D7-4A13-A0CB-F1B927BFA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548132-60E4-4CB4-A4DA-3085A26F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4AE66-40C9-4822-A224-1686C9DF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226B8-9D6D-48E1-867E-651304FE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837BA-FCC3-42B3-A3EA-77C45126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33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686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496886"/>
            <a:ext cx="93771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082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4" y="547686"/>
            <a:ext cx="94152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32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D67A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439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D04F3-07F8-474B-A84D-B46A8F1EB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D67A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5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6EB9ABB-158D-4356-BA71-83CC98DD7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7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7AF0C-8045-467C-8786-6247E53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A871-D8FF-4963-A096-18C784D5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55AC7-3745-4210-A253-4E5A0626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263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954EB-C641-81A4-7CA6-20764085E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2" r="625" b="151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B8DBA4C-1A4E-998F-749E-C17E8B2747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2851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FC4C5CD-95A5-53EE-5285-F0BF7A1D5068}"/>
              </a:ext>
            </a:extLst>
          </p:cNvPr>
          <p:cNvSpPr/>
          <p:nvPr userDrawn="1"/>
        </p:nvSpPr>
        <p:spPr>
          <a:xfrm rot="5400000">
            <a:off x="2654755" y="-2679244"/>
            <a:ext cx="6882493" cy="12192000"/>
          </a:xfrm>
          <a:prstGeom prst="roundRect">
            <a:avLst>
              <a:gd name="adj" fmla="val 0"/>
            </a:avLst>
          </a:prstGeom>
          <a:gradFill>
            <a:gsLst>
              <a:gs pos="16000">
                <a:srgbClr val="37609F">
                  <a:alpha val="28000"/>
                </a:srgbClr>
              </a:gs>
              <a:gs pos="100000">
                <a:srgbClr val="AF4C71">
                  <a:alpha val="24000"/>
                </a:srgbClr>
              </a:gs>
            </a:gsLst>
            <a:lin ang="9600000" scaled="0"/>
          </a:gra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rgbClr val="0B1F33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6EB13B0-A598-02CC-8751-86C84709E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102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8" t="32592" r="25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1" y="0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5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4E90B2-B6EE-14B8-2620-075D549A8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6EB13B0-A598-02CC-8751-86C84709E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849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6EB13B0-A598-02CC-8751-86C84709E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11B02-9D08-349D-0AC7-34AE202B5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" descr="page7image9158080">
            <a:extLst>
              <a:ext uri="{FF2B5EF4-FFF2-40B4-BE49-F238E27FC236}">
                <a16:creationId xmlns:a16="http://schemas.microsoft.com/office/drawing/2014/main" id="{2FF5E93C-2197-DA94-43EE-85A4041DD2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6EB13B0-A598-02CC-8751-86C84709E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11B02-9D08-349D-0AC7-34AE202B5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0" y="0"/>
            <a:ext cx="7493000" cy="6858000"/>
          </a:xfrm>
          <a:prstGeom prst="rect">
            <a:avLst/>
          </a:prstGeom>
        </p:spPr>
      </p:pic>
      <p:pic>
        <p:nvPicPr>
          <p:cNvPr id="3" name="Picture 1" descr="page7image9158080">
            <a:extLst>
              <a:ext uri="{FF2B5EF4-FFF2-40B4-BE49-F238E27FC236}">
                <a16:creationId xmlns:a16="http://schemas.microsoft.com/office/drawing/2014/main" id="{2FF5E93C-2197-DA94-43EE-85A4041DD2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29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11B02-9D08-349D-0AC7-34AE202B5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01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" r="812"/>
          <a:stretch/>
        </p:blipFill>
        <p:spPr>
          <a:xfrm>
            <a:off x="0" y="-13529"/>
            <a:ext cx="12192000" cy="68715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0" y="-13529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13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913-7EF0-424C-90A1-3F6D9C0B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2D419-FA9F-43AF-8D25-1F33B8049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68B4E-8510-4392-A621-19A3E15A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E93EB-1C93-46F0-8881-0D8F1BA3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F97BF-929E-460A-915C-8A13F5B4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00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986-AEA1-48D3-8425-E92C9EC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8C84-B6C7-42CD-B266-BBF8A3EB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ED72F-DD5D-482E-ABA3-DE26E4B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80600-BE78-495E-B935-F5B7AACA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B30F-B365-40CA-AC2C-9FB09A5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90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D9F9-9F0E-4450-B698-4C4A86A0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4079E-F46E-442B-8114-18B9D4E4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210CF-734F-4931-AB73-7452A2D6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CDBE03-D4E7-477A-A950-2CA891E4F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47087F-1DD7-4777-B5D0-543344DB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6AE18-2271-4A82-8EEC-890566E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11AFE4-6CD0-4141-9A82-F611470D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02F66-5280-4BDB-9A47-17BBA10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70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22CF0-A897-4BF9-9AB8-8B171BF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F6A7B-0951-40AC-9C82-E2022F9C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05BE9F-84EF-4BCE-A42A-80B1FD7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19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53ED2-33F3-44E0-85D0-F79B65A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6ACD-5340-4797-9DCB-746582C2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6A9BB-0397-4C79-8D2D-092FB447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7BEB7D-35CA-466D-B9C4-2C91B6E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D42F4-0C5D-4ACA-83C5-ACBA0CEF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888983-53C5-429E-875B-F962319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5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4" y="547686"/>
            <a:ext cx="94152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45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3A62C-6EA1-4440-8D3D-F8D20BA6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7FEE0F-2FFB-4435-AC3A-E8960E9B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EE59B-312B-48E3-A09F-263AF059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3BF26-8DCC-4F42-87F2-DA84E00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EB267-1CDF-4BF7-8243-3DC38775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92AD6-FCAE-4C3C-985B-6BFCAE33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72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61697-170B-4CC3-9C08-327E106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808B0-D502-4617-9831-2B914D83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AEE59-8CB9-4025-8EAE-CA5623C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423C-F1FE-4BE4-9739-C97B4731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48624-79F8-4518-91F2-67A37064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70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3A8EB1-E7D7-4A13-A0CB-F1B927BFA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548132-60E4-4CB4-A4DA-3085A26F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4AE66-40C9-4822-A224-1686C9DF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226B8-9D6D-48E1-867E-651304FE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837BA-FCC3-42B3-A3EA-77C45126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27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747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60F29C-D9B7-2F47-9786-16E4B65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469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920285-839C-66A2-2DF4-6D2F9F24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1133476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460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D04F3-07F8-474B-A84D-B46A8F1EB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5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6EB9ABB-158D-4356-BA71-83CC98DD7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51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7AF0C-8045-467C-8786-6247E53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A871-D8FF-4963-A096-18C784D5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55AC7-3745-4210-A253-4E5A0626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24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r="812"/>
          <a:stretch/>
        </p:blipFill>
        <p:spPr>
          <a:xfrm>
            <a:off x="0" y="-13529"/>
            <a:ext cx="12192000" cy="68715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0" y="-13529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1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6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080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3D47BE-82AE-4553-BD58-20E5063480D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2426" r="729" b="2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0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AE397764-FD68-9690-A6FD-CA9C57D7B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Picture 1" descr="page7image9158080">
            <a:extLst>
              <a:ext uri="{FF2B5EF4-FFF2-40B4-BE49-F238E27FC236}">
                <a16:creationId xmlns:a16="http://schemas.microsoft.com/office/drawing/2014/main" id="{25E4AB04-278D-EA1D-88D6-1C6A09889F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807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BE333-B0E4-7BB9-DEA3-16612CAA8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482"/>
          <a:stretch/>
        </p:blipFill>
        <p:spPr>
          <a:xfrm rot="10800000">
            <a:off x="-16997" y="0"/>
            <a:ext cx="12222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7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913-7EF0-424C-90A1-3F6D9C0B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2D419-FA9F-43AF-8D25-1F33B8049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68B4E-8510-4392-A621-19A3E15A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E93EB-1C93-46F0-8881-0D8F1BA3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F97BF-929E-460A-915C-8A13F5B4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01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986-AEA1-48D3-8425-E92C9EC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8C84-B6C7-42CD-B266-BBF8A3EB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ED72F-DD5D-482E-ABA3-DE26E4B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80600-BE78-495E-B935-F5B7AACA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B30F-B365-40CA-AC2C-9FB09A5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54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D9F9-9F0E-4450-B698-4C4A86A0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4079E-F46E-442B-8114-18B9D4E4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210CF-734F-4931-AB73-7452A2D6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CDBE03-D4E7-477A-A950-2CA891E4F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47087F-1DD7-4777-B5D0-543344DB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6AE18-2271-4A82-8EEC-890566E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11AFE4-6CD0-4141-9A82-F611470D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02F66-5280-4BDB-9A47-17BBA10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46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22CF0-A897-4BF9-9AB8-8B171BF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F6A7B-0951-40AC-9C82-E2022F9C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05BE9F-84EF-4BCE-A42A-80B1FD7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42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53ED2-33F3-44E0-85D0-F79B65A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6ACD-5340-4797-9DCB-746582C2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6A9BB-0397-4C79-8D2D-092FB447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7BEB7D-35CA-466D-B9C4-2C91B6E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D42F4-0C5D-4ACA-83C5-ACBA0CEF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888983-53C5-429E-875B-F962319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63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3A62C-6EA1-4440-8D3D-F8D20BA6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7FEE0F-2FFB-4435-AC3A-E8960E9B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EE59B-312B-48E3-A09F-263AF059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3BF26-8DCC-4F42-87F2-DA84E00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EB267-1CDF-4BF7-8243-3DC38775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92AD6-FCAE-4C3C-985B-6BFCAE33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928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61697-170B-4CC3-9C08-327E106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808B0-D502-4617-9831-2B914D83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AEE59-8CB9-4025-8EAE-CA5623C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423C-F1FE-4BE4-9739-C97B4731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48624-79F8-4518-91F2-67A37064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29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025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3A8EB1-E7D7-4A13-A0CB-F1B927BFA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548132-60E4-4CB4-A4DA-3085A26F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4AE66-40C9-4822-A224-1686C9DF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226B8-9D6D-48E1-867E-651304FE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837BA-FCC3-42B3-A3EA-77C45126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45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613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544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60F29C-D9B7-2F47-9786-16E4B65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3129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80C1AE55-BE7C-4F6D-802B-10CDE286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920285-839C-66A2-2DF4-6D2F9F24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1133476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949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D04F3-07F8-474B-A84D-B46A8F1EBC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90788" y="3595688"/>
            <a:ext cx="5849711" cy="286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600">
                <a:latin typeface="+mj-lt"/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487713"/>
            <a:ext cx="5849711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87920-E66A-4B59-90DF-4AF65FE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789" y="2884488"/>
            <a:ext cx="5849710" cy="71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D55AEE68-5C91-4005-A9D6-7D4CCEB94E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514" y="1715626"/>
            <a:ext cx="4287613" cy="4481978"/>
          </a:xfrm>
          <a:prstGeom prst="roundRect">
            <a:avLst>
              <a:gd name="adj" fmla="val 4846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23C4F5CD-6DE5-4477-8D4C-D1C8233F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5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6EB9ABB-158D-4356-BA71-83CC98DD7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5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7AF0C-8045-467C-8786-6247E53E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A871-D8FF-4963-A096-18C784D5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55AC7-3745-4210-A253-4E5A0626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82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96FF3-1D74-4314-BE21-2085C1B9B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" r="812"/>
          <a:stretch/>
        </p:blipFill>
        <p:spPr>
          <a:xfrm>
            <a:off x="0" y="-13529"/>
            <a:ext cx="12192000" cy="68715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82CA128-03D9-4C08-AE59-A11D7127C3DB}"/>
              </a:ext>
            </a:extLst>
          </p:cNvPr>
          <p:cNvSpPr/>
          <p:nvPr userDrawn="1"/>
        </p:nvSpPr>
        <p:spPr>
          <a:xfrm>
            <a:off x="0" y="-13529"/>
            <a:ext cx="12191999" cy="6869440"/>
          </a:xfrm>
          <a:prstGeom prst="roundRect">
            <a:avLst>
              <a:gd name="adj" fmla="val 0"/>
            </a:avLst>
          </a:prstGeom>
          <a:solidFill>
            <a:srgbClr val="0F28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4D740D-D308-4D84-B396-557866C659E1}"/>
              </a:ext>
            </a:extLst>
          </p:cNvPr>
          <p:cNvSpPr/>
          <p:nvPr userDrawn="1"/>
        </p:nvSpPr>
        <p:spPr>
          <a:xfrm>
            <a:off x="902262" y="553158"/>
            <a:ext cx="4035498" cy="7985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2729D0F-BE11-4C46-8ED9-6BF90AD01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5" y="788830"/>
            <a:ext cx="2576806" cy="328976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D7EA6-B0B0-4E25-8778-02EE9B23098B}"/>
              </a:ext>
            </a:extLst>
          </p:cNvPr>
          <p:cNvGrpSpPr/>
          <p:nvPr userDrawn="1"/>
        </p:nvGrpSpPr>
        <p:grpSpPr>
          <a:xfrm>
            <a:off x="0" y="5311181"/>
            <a:ext cx="12192000" cy="1546819"/>
            <a:chOff x="533400" y="796075"/>
            <a:chExt cx="11126243" cy="1411605"/>
          </a:xfrm>
          <a:solidFill>
            <a:schemeClr val="bg1">
              <a:alpha val="6000"/>
            </a:schemeClr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33D4C97-DABB-42C4-9C65-788604944D5E}"/>
                </a:ext>
              </a:extLst>
            </p:cNvPr>
            <p:cNvSpPr/>
            <p:nvPr/>
          </p:nvSpPr>
          <p:spPr>
            <a:xfrm>
              <a:off x="533400" y="797980"/>
              <a:ext cx="1388745" cy="1409700"/>
            </a:xfrm>
            <a:custGeom>
              <a:avLst/>
              <a:gdLst>
                <a:gd name="connsiteX0" fmla="*/ 1369695 w 1388745"/>
                <a:gd name="connsiteY0" fmla="*/ 0 h 1409700"/>
                <a:gd name="connsiteX1" fmla="*/ 19050 w 1388745"/>
                <a:gd name="connsiteY1" fmla="*/ 0 h 1409700"/>
                <a:gd name="connsiteX2" fmla="*/ 5715 w 1388745"/>
                <a:gd name="connsiteY2" fmla="*/ 5715 h 1409700"/>
                <a:gd name="connsiteX3" fmla="*/ 0 w 1388745"/>
                <a:gd name="connsiteY3" fmla="*/ 19050 h 1409700"/>
                <a:gd name="connsiteX4" fmla="*/ 0 w 1388745"/>
                <a:gd name="connsiteY4" fmla="*/ 1390650 h 1409700"/>
                <a:gd name="connsiteX5" fmla="*/ 5715 w 1388745"/>
                <a:gd name="connsiteY5" fmla="*/ 1403985 h 1409700"/>
                <a:gd name="connsiteX6" fmla="*/ 19050 w 1388745"/>
                <a:gd name="connsiteY6" fmla="*/ 1409700 h 1409700"/>
                <a:gd name="connsiteX7" fmla="*/ 285750 w 1388745"/>
                <a:gd name="connsiteY7" fmla="*/ 1409700 h 1409700"/>
                <a:gd name="connsiteX8" fmla="*/ 299085 w 1388745"/>
                <a:gd name="connsiteY8" fmla="*/ 1403985 h 1409700"/>
                <a:gd name="connsiteX9" fmla="*/ 304800 w 1388745"/>
                <a:gd name="connsiteY9" fmla="*/ 1390650 h 1409700"/>
                <a:gd name="connsiteX10" fmla="*/ 304800 w 1388745"/>
                <a:gd name="connsiteY10" fmla="*/ 283845 h 1409700"/>
                <a:gd name="connsiteX11" fmla="*/ 310515 w 1388745"/>
                <a:gd name="connsiteY11" fmla="*/ 270510 h 1409700"/>
                <a:gd name="connsiteX12" fmla="*/ 323850 w 1388745"/>
                <a:gd name="connsiteY12" fmla="*/ 264795 h 1409700"/>
                <a:gd name="connsiteX13" fmla="*/ 1369695 w 1388745"/>
                <a:gd name="connsiteY13" fmla="*/ 264795 h 1409700"/>
                <a:gd name="connsiteX14" fmla="*/ 1383030 w 1388745"/>
                <a:gd name="connsiteY14" fmla="*/ 259080 h 1409700"/>
                <a:gd name="connsiteX15" fmla="*/ 1388745 w 1388745"/>
                <a:gd name="connsiteY15" fmla="*/ 245745 h 1409700"/>
                <a:gd name="connsiteX16" fmla="*/ 1388745 w 1388745"/>
                <a:gd name="connsiteY16" fmla="*/ 19050 h 1409700"/>
                <a:gd name="connsiteX17" fmla="*/ 1383030 w 1388745"/>
                <a:gd name="connsiteY17" fmla="*/ 5715 h 1409700"/>
                <a:gd name="connsiteX18" fmla="*/ 1369695 w 1388745"/>
                <a:gd name="connsiteY18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745" h="1409700">
                  <a:moveTo>
                    <a:pt x="1369695" y="0"/>
                  </a:move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8573"/>
                    <a:pt x="0" y="13335"/>
                    <a:pt x="0" y="19050"/>
                  </a:cubicBezTo>
                  <a:lnTo>
                    <a:pt x="0" y="1390650"/>
                  </a:lnTo>
                  <a:cubicBezTo>
                    <a:pt x="0" y="1395413"/>
                    <a:pt x="1905" y="1400175"/>
                    <a:pt x="5715" y="1403985"/>
                  </a:cubicBezTo>
                  <a:cubicBezTo>
                    <a:pt x="9525" y="1407795"/>
                    <a:pt x="14288" y="1409700"/>
                    <a:pt x="19050" y="1409700"/>
                  </a:cubicBezTo>
                  <a:lnTo>
                    <a:pt x="285750" y="1409700"/>
                  </a:lnTo>
                  <a:cubicBezTo>
                    <a:pt x="290513" y="1409700"/>
                    <a:pt x="295275" y="1407795"/>
                    <a:pt x="299085" y="1403985"/>
                  </a:cubicBezTo>
                  <a:cubicBezTo>
                    <a:pt x="302895" y="1400175"/>
                    <a:pt x="304800" y="1395413"/>
                    <a:pt x="304800" y="1390650"/>
                  </a:cubicBezTo>
                  <a:lnTo>
                    <a:pt x="304800" y="283845"/>
                  </a:lnTo>
                  <a:cubicBezTo>
                    <a:pt x="304800" y="279083"/>
                    <a:pt x="306705" y="274320"/>
                    <a:pt x="310515" y="270510"/>
                  </a:cubicBezTo>
                  <a:cubicBezTo>
                    <a:pt x="314325" y="266700"/>
                    <a:pt x="319088" y="264795"/>
                    <a:pt x="323850" y="264795"/>
                  </a:cubicBezTo>
                  <a:lnTo>
                    <a:pt x="1369695" y="264795"/>
                  </a:lnTo>
                  <a:cubicBezTo>
                    <a:pt x="1374458" y="264795"/>
                    <a:pt x="1379220" y="262890"/>
                    <a:pt x="1383030" y="259080"/>
                  </a:cubicBezTo>
                  <a:cubicBezTo>
                    <a:pt x="1386840" y="255270"/>
                    <a:pt x="1388745" y="250508"/>
                    <a:pt x="1388745" y="245745"/>
                  </a:cubicBezTo>
                  <a:lnTo>
                    <a:pt x="1388745" y="19050"/>
                  </a:lnTo>
                  <a:cubicBezTo>
                    <a:pt x="1388745" y="14288"/>
                    <a:pt x="1386840" y="9525"/>
                    <a:pt x="1383030" y="5715"/>
                  </a:cubicBezTo>
                  <a:cubicBezTo>
                    <a:pt x="1380173" y="1905"/>
                    <a:pt x="1375410" y="0"/>
                    <a:pt x="13696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1FBD69-C669-4D13-9004-DF83D630A923}"/>
                </a:ext>
              </a:extLst>
            </p:cNvPr>
            <p:cNvSpPr/>
            <p:nvPr/>
          </p:nvSpPr>
          <p:spPr>
            <a:xfrm>
              <a:off x="4099559" y="797028"/>
              <a:ext cx="1576387" cy="1409700"/>
            </a:xfrm>
            <a:custGeom>
              <a:avLst/>
              <a:gdLst>
                <a:gd name="connsiteX0" fmla="*/ 1557338 w 1576387"/>
                <a:gd name="connsiteY0" fmla="*/ 265748 h 1409700"/>
                <a:gd name="connsiteX1" fmla="*/ 1570673 w 1576387"/>
                <a:gd name="connsiteY1" fmla="*/ 260033 h 1409700"/>
                <a:gd name="connsiteX2" fmla="*/ 1576388 w 1576387"/>
                <a:gd name="connsiteY2" fmla="*/ 246698 h 1409700"/>
                <a:gd name="connsiteX3" fmla="*/ 1576388 w 1576387"/>
                <a:gd name="connsiteY3" fmla="*/ 20003 h 1409700"/>
                <a:gd name="connsiteX4" fmla="*/ 1570673 w 1576387"/>
                <a:gd name="connsiteY4" fmla="*/ 6668 h 1409700"/>
                <a:gd name="connsiteX5" fmla="*/ 1557338 w 1576387"/>
                <a:gd name="connsiteY5" fmla="*/ 953 h 1409700"/>
                <a:gd name="connsiteX6" fmla="*/ 704850 w 1576387"/>
                <a:gd name="connsiteY6" fmla="*/ 0 h 1409700"/>
                <a:gd name="connsiteX7" fmla="*/ 206693 w 1576387"/>
                <a:gd name="connsiteY7" fmla="*/ 206693 h 1409700"/>
                <a:gd name="connsiteX8" fmla="*/ 0 w 1576387"/>
                <a:gd name="connsiteY8" fmla="*/ 704850 h 1409700"/>
                <a:gd name="connsiteX9" fmla="*/ 206693 w 1576387"/>
                <a:gd name="connsiteY9" fmla="*/ 1203008 h 1409700"/>
                <a:gd name="connsiteX10" fmla="*/ 704850 w 1576387"/>
                <a:gd name="connsiteY10" fmla="*/ 1409700 h 1409700"/>
                <a:gd name="connsiteX11" fmla="*/ 1556385 w 1576387"/>
                <a:gd name="connsiteY11" fmla="*/ 1408748 h 1409700"/>
                <a:gd name="connsiteX12" fmla="*/ 1569720 w 1576387"/>
                <a:gd name="connsiteY12" fmla="*/ 1403033 h 1409700"/>
                <a:gd name="connsiteX13" fmla="*/ 1575435 w 1576387"/>
                <a:gd name="connsiteY13" fmla="*/ 1389698 h 1409700"/>
                <a:gd name="connsiteX14" fmla="*/ 1575435 w 1576387"/>
                <a:gd name="connsiteY14" fmla="*/ 1162050 h 1409700"/>
                <a:gd name="connsiteX15" fmla="*/ 1569720 w 1576387"/>
                <a:gd name="connsiteY15" fmla="*/ 1148715 h 1409700"/>
                <a:gd name="connsiteX16" fmla="*/ 1556385 w 1576387"/>
                <a:gd name="connsiteY16" fmla="*/ 1143000 h 1409700"/>
                <a:gd name="connsiteX17" fmla="*/ 742950 w 1576387"/>
                <a:gd name="connsiteY17" fmla="*/ 1142048 h 1409700"/>
                <a:gd name="connsiteX18" fmla="*/ 436245 w 1576387"/>
                <a:gd name="connsiteY18" fmla="*/ 1012508 h 1409700"/>
                <a:gd name="connsiteX19" fmla="*/ 309563 w 1576387"/>
                <a:gd name="connsiteY19" fmla="*/ 703898 h 1409700"/>
                <a:gd name="connsiteX20" fmla="*/ 436245 w 1576387"/>
                <a:gd name="connsiteY20" fmla="*/ 395288 h 1409700"/>
                <a:gd name="connsiteX21" fmla="*/ 742950 w 1576387"/>
                <a:gd name="connsiteY21" fmla="*/ 265748 h 1409700"/>
                <a:gd name="connsiteX22" fmla="*/ 1557338 w 1576387"/>
                <a:gd name="connsiteY22" fmla="*/ 265748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76387" h="1409700">
                  <a:moveTo>
                    <a:pt x="1557338" y="265748"/>
                  </a:moveTo>
                  <a:cubicBezTo>
                    <a:pt x="1562100" y="265748"/>
                    <a:pt x="1566863" y="263843"/>
                    <a:pt x="1570673" y="260033"/>
                  </a:cubicBezTo>
                  <a:cubicBezTo>
                    <a:pt x="1574483" y="256223"/>
                    <a:pt x="1576388" y="251460"/>
                    <a:pt x="1576388" y="246698"/>
                  </a:cubicBezTo>
                  <a:lnTo>
                    <a:pt x="1576388" y="20003"/>
                  </a:lnTo>
                  <a:cubicBezTo>
                    <a:pt x="1576388" y="15240"/>
                    <a:pt x="1574483" y="10478"/>
                    <a:pt x="1570673" y="6668"/>
                  </a:cubicBezTo>
                  <a:cubicBezTo>
                    <a:pt x="1566863" y="2858"/>
                    <a:pt x="1562100" y="953"/>
                    <a:pt x="1557338" y="953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556385" y="1408748"/>
                  </a:lnTo>
                  <a:cubicBezTo>
                    <a:pt x="1561148" y="1408748"/>
                    <a:pt x="1565910" y="1406843"/>
                    <a:pt x="1569720" y="1403033"/>
                  </a:cubicBezTo>
                  <a:cubicBezTo>
                    <a:pt x="1573530" y="1399223"/>
                    <a:pt x="1575435" y="1394460"/>
                    <a:pt x="1575435" y="1389698"/>
                  </a:cubicBezTo>
                  <a:lnTo>
                    <a:pt x="1575435" y="1162050"/>
                  </a:lnTo>
                  <a:cubicBezTo>
                    <a:pt x="1575435" y="1157288"/>
                    <a:pt x="1573530" y="1152525"/>
                    <a:pt x="1569720" y="1148715"/>
                  </a:cubicBezTo>
                  <a:cubicBezTo>
                    <a:pt x="1565910" y="1144905"/>
                    <a:pt x="1561148" y="1143000"/>
                    <a:pt x="1556385" y="1143000"/>
                  </a:cubicBezTo>
                  <a:lnTo>
                    <a:pt x="742950" y="1142048"/>
                  </a:lnTo>
                  <a:cubicBezTo>
                    <a:pt x="627697" y="1141095"/>
                    <a:pt x="517208" y="1094423"/>
                    <a:pt x="436245" y="1012508"/>
                  </a:cubicBezTo>
                  <a:cubicBezTo>
                    <a:pt x="355283" y="930593"/>
                    <a:pt x="309563" y="820103"/>
                    <a:pt x="309563" y="703898"/>
                  </a:cubicBezTo>
                  <a:cubicBezTo>
                    <a:pt x="309563" y="587693"/>
                    <a:pt x="355283" y="478155"/>
                    <a:pt x="436245" y="395288"/>
                  </a:cubicBezTo>
                  <a:cubicBezTo>
                    <a:pt x="517208" y="313373"/>
                    <a:pt x="627697" y="266700"/>
                    <a:pt x="742950" y="265748"/>
                  </a:cubicBezTo>
                  <a:lnTo>
                    <a:pt x="1557338" y="2657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22D2082-440C-4213-B682-C28EDD2B43F2}"/>
                </a:ext>
              </a:extLst>
            </p:cNvPr>
            <p:cNvSpPr/>
            <p:nvPr/>
          </p:nvSpPr>
          <p:spPr>
            <a:xfrm>
              <a:off x="2023109" y="797028"/>
              <a:ext cx="1854517" cy="1409700"/>
            </a:xfrm>
            <a:custGeom>
              <a:avLst/>
              <a:gdLst>
                <a:gd name="connsiteX0" fmla="*/ 1620203 w 1854517"/>
                <a:gd name="connsiteY0" fmla="*/ 206693 h 1409700"/>
                <a:gd name="connsiteX1" fmla="*/ 1431608 w 1854517"/>
                <a:gd name="connsiteY1" fmla="*/ 379095 h 1409700"/>
                <a:gd name="connsiteX2" fmla="*/ 1426845 w 1854517"/>
                <a:gd name="connsiteY2" fmla="*/ 384810 h 1409700"/>
                <a:gd name="connsiteX3" fmla="*/ 1424940 w 1854517"/>
                <a:gd name="connsiteY3" fmla="*/ 391478 h 1409700"/>
                <a:gd name="connsiteX4" fmla="*/ 1425893 w 1854517"/>
                <a:gd name="connsiteY4" fmla="*/ 399098 h 1409700"/>
                <a:gd name="connsiteX5" fmla="*/ 1429703 w 1854517"/>
                <a:gd name="connsiteY5" fmla="*/ 404813 h 1409700"/>
                <a:gd name="connsiteX6" fmla="*/ 1543050 w 1854517"/>
                <a:gd name="connsiteY6" fmla="*/ 629603 h 1409700"/>
                <a:gd name="connsiteX7" fmla="*/ 1513523 w 1854517"/>
                <a:gd name="connsiteY7" fmla="*/ 879158 h 1409700"/>
                <a:gd name="connsiteX8" fmla="*/ 1351598 w 1854517"/>
                <a:gd name="connsiteY8" fmla="*/ 1071563 h 1409700"/>
                <a:gd name="connsiteX9" fmla="*/ 1110615 w 1854517"/>
                <a:gd name="connsiteY9" fmla="*/ 1143000 h 1409700"/>
                <a:gd name="connsiteX10" fmla="*/ 741998 w 1854517"/>
                <a:gd name="connsiteY10" fmla="*/ 1143000 h 1409700"/>
                <a:gd name="connsiteX11" fmla="*/ 435293 w 1854517"/>
                <a:gd name="connsiteY11" fmla="*/ 1013460 h 1409700"/>
                <a:gd name="connsiteX12" fmla="*/ 308610 w 1854517"/>
                <a:gd name="connsiteY12" fmla="*/ 704850 h 1409700"/>
                <a:gd name="connsiteX13" fmla="*/ 435293 w 1854517"/>
                <a:gd name="connsiteY13" fmla="*/ 396240 h 1409700"/>
                <a:gd name="connsiteX14" fmla="*/ 741998 w 1854517"/>
                <a:gd name="connsiteY14" fmla="*/ 266700 h 1409700"/>
                <a:gd name="connsiteX15" fmla="*/ 1110615 w 1854517"/>
                <a:gd name="connsiteY15" fmla="*/ 266700 h 1409700"/>
                <a:gd name="connsiteX16" fmla="*/ 1159193 w 1854517"/>
                <a:gd name="connsiteY16" fmla="*/ 269558 h 1409700"/>
                <a:gd name="connsiteX17" fmla="*/ 1192530 w 1854517"/>
                <a:gd name="connsiteY17" fmla="*/ 259080 h 1409700"/>
                <a:gd name="connsiteX18" fmla="*/ 1404938 w 1854517"/>
                <a:gd name="connsiteY18" fmla="*/ 66675 h 1409700"/>
                <a:gd name="connsiteX19" fmla="*/ 1408748 w 1854517"/>
                <a:gd name="connsiteY19" fmla="*/ 61913 h 1409700"/>
                <a:gd name="connsiteX20" fmla="*/ 1409700 w 1854517"/>
                <a:gd name="connsiteY20" fmla="*/ 55245 h 1409700"/>
                <a:gd name="connsiteX21" fmla="*/ 1406843 w 1854517"/>
                <a:gd name="connsiteY21" fmla="*/ 49530 h 1409700"/>
                <a:gd name="connsiteX22" fmla="*/ 1401128 w 1854517"/>
                <a:gd name="connsiteY22" fmla="*/ 46673 h 1409700"/>
                <a:gd name="connsiteX23" fmla="*/ 1149668 w 1854517"/>
                <a:gd name="connsiteY23" fmla="*/ 0 h 1409700"/>
                <a:gd name="connsiteX24" fmla="*/ 704850 w 1854517"/>
                <a:gd name="connsiteY24" fmla="*/ 0 h 1409700"/>
                <a:gd name="connsiteX25" fmla="*/ 206693 w 1854517"/>
                <a:gd name="connsiteY25" fmla="*/ 206693 h 1409700"/>
                <a:gd name="connsiteX26" fmla="*/ 0 w 1854517"/>
                <a:gd name="connsiteY26" fmla="*/ 704850 h 1409700"/>
                <a:gd name="connsiteX27" fmla="*/ 206693 w 1854517"/>
                <a:gd name="connsiteY27" fmla="*/ 1203008 h 1409700"/>
                <a:gd name="connsiteX28" fmla="*/ 704850 w 1854517"/>
                <a:gd name="connsiteY28" fmla="*/ 1409700 h 1409700"/>
                <a:gd name="connsiteX29" fmla="*/ 1149668 w 1854517"/>
                <a:gd name="connsiteY29" fmla="*/ 1409700 h 1409700"/>
                <a:gd name="connsiteX30" fmla="*/ 1541145 w 1854517"/>
                <a:gd name="connsiteY30" fmla="*/ 1291590 h 1409700"/>
                <a:gd name="connsiteX31" fmla="*/ 1801178 w 1854517"/>
                <a:gd name="connsiteY31" fmla="*/ 975360 h 1409700"/>
                <a:gd name="connsiteX32" fmla="*/ 1841183 w 1854517"/>
                <a:gd name="connsiteY32" fmla="*/ 567690 h 1409700"/>
                <a:gd name="connsiteX33" fmla="*/ 1647825 w 1854517"/>
                <a:gd name="connsiteY33" fmla="*/ 206693 h 1409700"/>
                <a:gd name="connsiteX34" fmla="*/ 1634490 w 1854517"/>
                <a:gd name="connsiteY34" fmla="*/ 200978 h 1409700"/>
                <a:gd name="connsiteX35" fmla="*/ 1620203 w 1854517"/>
                <a:gd name="connsiteY35" fmla="*/ 206693 h 1409700"/>
                <a:gd name="connsiteX36" fmla="*/ 1620203 w 1854517"/>
                <a:gd name="connsiteY36" fmla="*/ 206693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54517" h="1409700">
                  <a:moveTo>
                    <a:pt x="1620203" y="206693"/>
                  </a:moveTo>
                  <a:lnTo>
                    <a:pt x="1431608" y="379095"/>
                  </a:lnTo>
                  <a:cubicBezTo>
                    <a:pt x="1429703" y="381000"/>
                    <a:pt x="1428750" y="382905"/>
                    <a:pt x="1426845" y="384810"/>
                  </a:cubicBezTo>
                  <a:cubicBezTo>
                    <a:pt x="1425893" y="386715"/>
                    <a:pt x="1424940" y="389573"/>
                    <a:pt x="1424940" y="391478"/>
                  </a:cubicBezTo>
                  <a:cubicBezTo>
                    <a:pt x="1424940" y="394335"/>
                    <a:pt x="1424940" y="396240"/>
                    <a:pt x="1425893" y="399098"/>
                  </a:cubicBezTo>
                  <a:cubicBezTo>
                    <a:pt x="1426845" y="401003"/>
                    <a:pt x="1427798" y="403860"/>
                    <a:pt x="1429703" y="404813"/>
                  </a:cubicBezTo>
                  <a:cubicBezTo>
                    <a:pt x="1488758" y="466725"/>
                    <a:pt x="1527810" y="544830"/>
                    <a:pt x="1543050" y="629603"/>
                  </a:cubicBezTo>
                  <a:cubicBezTo>
                    <a:pt x="1558290" y="713423"/>
                    <a:pt x="1547813" y="800100"/>
                    <a:pt x="1513523" y="879158"/>
                  </a:cubicBezTo>
                  <a:cubicBezTo>
                    <a:pt x="1479233" y="957263"/>
                    <a:pt x="1423035" y="1024890"/>
                    <a:pt x="1351598" y="1071563"/>
                  </a:cubicBezTo>
                  <a:cubicBezTo>
                    <a:pt x="1280160" y="1118235"/>
                    <a:pt x="1196340" y="1143000"/>
                    <a:pt x="1110615" y="1143000"/>
                  </a:cubicBezTo>
                  <a:lnTo>
                    <a:pt x="741998" y="1143000"/>
                  </a:lnTo>
                  <a:cubicBezTo>
                    <a:pt x="626745" y="1142048"/>
                    <a:pt x="516255" y="1095375"/>
                    <a:pt x="435293" y="1013460"/>
                  </a:cubicBezTo>
                  <a:cubicBezTo>
                    <a:pt x="354330" y="931545"/>
                    <a:pt x="308610" y="821055"/>
                    <a:pt x="308610" y="704850"/>
                  </a:cubicBezTo>
                  <a:cubicBezTo>
                    <a:pt x="308610" y="588645"/>
                    <a:pt x="354330" y="479108"/>
                    <a:pt x="435293" y="396240"/>
                  </a:cubicBezTo>
                  <a:cubicBezTo>
                    <a:pt x="516255" y="314325"/>
                    <a:pt x="626745" y="267653"/>
                    <a:pt x="741998" y="266700"/>
                  </a:cubicBezTo>
                  <a:lnTo>
                    <a:pt x="1110615" y="266700"/>
                  </a:lnTo>
                  <a:cubicBezTo>
                    <a:pt x="1126808" y="266700"/>
                    <a:pt x="1143000" y="267653"/>
                    <a:pt x="1159193" y="269558"/>
                  </a:cubicBezTo>
                  <a:cubicBezTo>
                    <a:pt x="1170623" y="270510"/>
                    <a:pt x="1183005" y="266700"/>
                    <a:pt x="1192530" y="259080"/>
                  </a:cubicBezTo>
                  <a:lnTo>
                    <a:pt x="1404938" y="66675"/>
                  </a:lnTo>
                  <a:cubicBezTo>
                    <a:pt x="1406843" y="65723"/>
                    <a:pt x="1407795" y="63818"/>
                    <a:pt x="1408748" y="61913"/>
                  </a:cubicBezTo>
                  <a:cubicBezTo>
                    <a:pt x="1409700" y="60008"/>
                    <a:pt x="1409700" y="58103"/>
                    <a:pt x="1409700" y="55245"/>
                  </a:cubicBezTo>
                  <a:cubicBezTo>
                    <a:pt x="1409700" y="53340"/>
                    <a:pt x="1408748" y="51435"/>
                    <a:pt x="1406843" y="49530"/>
                  </a:cubicBezTo>
                  <a:cubicBezTo>
                    <a:pt x="1404938" y="47625"/>
                    <a:pt x="1403033" y="46673"/>
                    <a:pt x="1401128" y="46673"/>
                  </a:cubicBezTo>
                  <a:cubicBezTo>
                    <a:pt x="1321118" y="16193"/>
                    <a:pt x="1235393" y="0"/>
                    <a:pt x="1149668" y="0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149668" y="1409700"/>
                  </a:lnTo>
                  <a:cubicBezTo>
                    <a:pt x="1288733" y="1409700"/>
                    <a:pt x="1425893" y="1368743"/>
                    <a:pt x="1541145" y="1291590"/>
                  </a:cubicBezTo>
                  <a:cubicBezTo>
                    <a:pt x="1657350" y="1214438"/>
                    <a:pt x="1747838" y="1103948"/>
                    <a:pt x="1801178" y="975360"/>
                  </a:cubicBezTo>
                  <a:cubicBezTo>
                    <a:pt x="1854518" y="846773"/>
                    <a:pt x="1867853" y="704850"/>
                    <a:pt x="1841183" y="567690"/>
                  </a:cubicBezTo>
                  <a:cubicBezTo>
                    <a:pt x="1813560" y="430530"/>
                    <a:pt x="1745933" y="305753"/>
                    <a:pt x="1647825" y="206693"/>
                  </a:cubicBezTo>
                  <a:cubicBezTo>
                    <a:pt x="1644015" y="202883"/>
                    <a:pt x="1639253" y="200978"/>
                    <a:pt x="1634490" y="200978"/>
                  </a:cubicBezTo>
                  <a:cubicBezTo>
                    <a:pt x="1628775" y="200978"/>
                    <a:pt x="1624013" y="202883"/>
                    <a:pt x="1620203" y="206693"/>
                  </a:cubicBezTo>
                  <a:lnTo>
                    <a:pt x="1620203" y="2066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CECD247-A0BD-420F-A061-D23B8B76186C}"/>
                </a:ext>
              </a:extLst>
            </p:cNvPr>
            <p:cNvSpPr/>
            <p:nvPr/>
          </p:nvSpPr>
          <p:spPr>
            <a:xfrm>
              <a:off x="9777320" y="797028"/>
              <a:ext cx="1882323" cy="1410652"/>
            </a:xfrm>
            <a:custGeom>
              <a:avLst/>
              <a:gdLst>
                <a:gd name="connsiteX0" fmla="*/ 1855562 w 1882323"/>
                <a:gd name="connsiteY0" fmla="*/ 0 h 1410652"/>
                <a:gd name="connsiteX1" fmla="*/ 1547904 w 1882323"/>
                <a:gd name="connsiteY1" fmla="*/ 0 h 1410652"/>
                <a:gd name="connsiteX2" fmla="*/ 1509804 w 1882323"/>
                <a:gd name="connsiteY2" fmla="*/ 15240 h 1410652"/>
                <a:gd name="connsiteX3" fmla="*/ 942114 w 1882323"/>
                <a:gd name="connsiteY3" fmla="*/ 533400 h 1410652"/>
                <a:gd name="connsiteX4" fmla="*/ 374424 w 1882323"/>
                <a:gd name="connsiteY4" fmla="*/ 15240 h 1410652"/>
                <a:gd name="connsiteX5" fmla="*/ 336324 w 1882323"/>
                <a:gd name="connsiteY5" fmla="*/ 0 h 1410652"/>
                <a:gd name="connsiteX6" fmla="*/ 29619 w 1882323"/>
                <a:gd name="connsiteY6" fmla="*/ 0 h 1410652"/>
                <a:gd name="connsiteX7" fmla="*/ 19142 w 1882323"/>
                <a:gd name="connsiteY7" fmla="*/ 26670 h 1410652"/>
                <a:gd name="connsiteX8" fmla="*/ 758281 w 1882323"/>
                <a:gd name="connsiteY8" fmla="*/ 701040 h 1410652"/>
                <a:gd name="connsiteX9" fmla="*/ 9617 w 1882323"/>
                <a:gd name="connsiteY9" fmla="*/ 1383983 h 1410652"/>
                <a:gd name="connsiteX10" fmla="*/ 20094 w 1882323"/>
                <a:gd name="connsiteY10" fmla="*/ 1410653 h 1410652"/>
                <a:gd name="connsiteX11" fmla="*/ 325847 w 1882323"/>
                <a:gd name="connsiteY11" fmla="*/ 1410653 h 1410652"/>
                <a:gd name="connsiteX12" fmla="*/ 363947 w 1882323"/>
                <a:gd name="connsiteY12" fmla="*/ 1395413 h 1410652"/>
                <a:gd name="connsiteX13" fmla="*/ 941162 w 1882323"/>
                <a:gd name="connsiteY13" fmla="*/ 868680 h 1410652"/>
                <a:gd name="connsiteX14" fmla="*/ 1518377 w 1882323"/>
                <a:gd name="connsiteY14" fmla="*/ 1395413 h 1410652"/>
                <a:gd name="connsiteX15" fmla="*/ 1556477 w 1882323"/>
                <a:gd name="connsiteY15" fmla="*/ 1410653 h 1410652"/>
                <a:gd name="connsiteX16" fmla="*/ 1862229 w 1882323"/>
                <a:gd name="connsiteY16" fmla="*/ 1410653 h 1410652"/>
                <a:gd name="connsiteX17" fmla="*/ 1872706 w 1882323"/>
                <a:gd name="connsiteY17" fmla="*/ 1383983 h 1410652"/>
                <a:gd name="connsiteX18" fmla="*/ 1124994 w 1882323"/>
                <a:gd name="connsiteY18" fmla="*/ 701040 h 1410652"/>
                <a:gd name="connsiteX19" fmla="*/ 1864134 w 1882323"/>
                <a:gd name="connsiteY19" fmla="*/ 26670 h 1410652"/>
                <a:gd name="connsiteX20" fmla="*/ 1855562 w 1882323"/>
                <a:gd name="connsiteY20" fmla="*/ 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323" h="1410652">
                  <a:moveTo>
                    <a:pt x="1855562" y="0"/>
                  </a:moveTo>
                  <a:lnTo>
                    <a:pt x="1547904" y="0"/>
                  </a:lnTo>
                  <a:cubicBezTo>
                    <a:pt x="1533617" y="953"/>
                    <a:pt x="1520281" y="5715"/>
                    <a:pt x="1509804" y="15240"/>
                  </a:cubicBezTo>
                  <a:lnTo>
                    <a:pt x="942114" y="533400"/>
                  </a:lnTo>
                  <a:lnTo>
                    <a:pt x="374424" y="15240"/>
                  </a:lnTo>
                  <a:cubicBezTo>
                    <a:pt x="363947" y="6668"/>
                    <a:pt x="349659" y="953"/>
                    <a:pt x="336324" y="0"/>
                  </a:cubicBezTo>
                  <a:lnTo>
                    <a:pt x="29619" y="0"/>
                  </a:lnTo>
                  <a:cubicBezTo>
                    <a:pt x="7711" y="0"/>
                    <a:pt x="2949" y="12383"/>
                    <a:pt x="19142" y="26670"/>
                  </a:cubicBezTo>
                  <a:lnTo>
                    <a:pt x="758281" y="701040"/>
                  </a:lnTo>
                  <a:lnTo>
                    <a:pt x="9617" y="1383983"/>
                  </a:lnTo>
                  <a:cubicBezTo>
                    <a:pt x="-6576" y="1398270"/>
                    <a:pt x="-1814" y="1410653"/>
                    <a:pt x="20094" y="1410653"/>
                  </a:cubicBezTo>
                  <a:lnTo>
                    <a:pt x="325847" y="1410653"/>
                  </a:lnTo>
                  <a:cubicBezTo>
                    <a:pt x="340134" y="1409700"/>
                    <a:pt x="353469" y="1404938"/>
                    <a:pt x="363947" y="1395413"/>
                  </a:cubicBezTo>
                  <a:lnTo>
                    <a:pt x="941162" y="868680"/>
                  </a:lnTo>
                  <a:lnTo>
                    <a:pt x="1518377" y="1395413"/>
                  </a:lnTo>
                  <a:cubicBezTo>
                    <a:pt x="1528854" y="1403985"/>
                    <a:pt x="1543142" y="1409700"/>
                    <a:pt x="1556477" y="1410653"/>
                  </a:cubicBezTo>
                  <a:lnTo>
                    <a:pt x="1862229" y="1410653"/>
                  </a:lnTo>
                  <a:cubicBezTo>
                    <a:pt x="1884137" y="1410653"/>
                    <a:pt x="1888900" y="1398270"/>
                    <a:pt x="1872706" y="1383983"/>
                  </a:cubicBezTo>
                  <a:lnTo>
                    <a:pt x="1124994" y="701040"/>
                  </a:lnTo>
                  <a:lnTo>
                    <a:pt x="1864134" y="26670"/>
                  </a:lnTo>
                  <a:cubicBezTo>
                    <a:pt x="1882231" y="12383"/>
                    <a:pt x="1877469" y="0"/>
                    <a:pt x="18555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B126FE0-4671-48B4-9E57-987FBB511250}"/>
                </a:ext>
              </a:extLst>
            </p:cNvPr>
            <p:cNvSpPr/>
            <p:nvPr/>
          </p:nvSpPr>
          <p:spPr>
            <a:xfrm>
              <a:off x="7920989" y="796075"/>
              <a:ext cx="1717357" cy="1409699"/>
            </a:xfrm>
            <a:custGeom>
              <a:avLst/>
              <a:gdLst>
                <a:gd name="connsiteX0" fmla="*/ 1295400 w 1717357"/>
                <a:gd name="connsiteY0" fmla="*/ 848678 h 1409699"/>
                <a:gd name="connsiteX1" fmla="*/ 1593533 w 1717357"/>
                <a:gd name="connsiteY1" fmla="*/ 724853 h 1409699"/>
                <a:gd name="connsiteX2" fmla="*/ 1717358 w 1717357"/>
                <a:gd name="connsiteY2" fmla="*/ 426720 h 1409699"/>
                <a:gd name="connsiteX3" fmla="*/ 1717358 w 1717357"/>
                <a:gd name="connsiteY3" fmla="*/ 423863 h 1409699"/>
                <a:gd name="connsiteX4" fmla="*/ 1593533 w 1717357"/>
                <a:gd name="connsiteY4" fmla="*/ 125730 h 1409699"/>
                <a:gd name="connsiteX5" fmla="*/ 1295400 w 1717357"/>
                <a:gd name="connsiteY5" fmla="*/ 1905 h 1409699"/>
                <a:gd name="connsiteX6" fmla="*/ 704850 w 1717357"/>
                <a:gd name="connsiteY6" fmla="*/ 0 h 1409699"/>
                <a:gd name="connsiteX7" fmla="*/ 206693 w 1717357"/>
                <a:gd name="connsiteY7" fmla="*/ 206693 h 1409699"/>
                <a:gd name="connsiteX8" fmla="*/ 0 w 1717357"/>
                <a:gd name="connsiteY8" fmla="*/ 704850 h 1409699"/>
                <a:gd name="connsiteX9" fmla="*/ 206693 w 1717357"/>
                <a:gd name="connsiteY9" fmla="*/ 1203008 h 1409699"/>
                <a:gd name="connsiteX10" fmla="*/ 704850 w 1717357"/>
                <a:gd name="connsiteY10" fmla="*/ 1409700 h 1409699"/>
                <a:gd name="connsiteX11" fmla="*/ 1604010 w 1717357"/>
                <a:gd name="connsiteY11" fmla="*/ 1409700 h 1409699"/>
                <a:gd name="connsiteX12" fmla="*/ 1617346 w 1717357"/>
                <a:gd name="connsiteY12" fmla="*/ 1403985 h 1409699"/>
                <a:gd name="connsiteX13" fmla="*/ 1623060 w 1717357"/>
                <a:gd name="connsiteY13" fmla="*/ 1390650 h 1409699"/>
                <a:gd name="connsiteX14" fmla="*/ 1623060 w 1717357"/>
                <a:gd name="connsiteY14" fmla="*/ 1162050 h 1409699"/>
                <a:gd name="connsiteX15" fmla="*/ 1617346 w 1717357"/>
                <a:gd name="connsiteY15" fmla="*/ 1148715 h 1409699"/>
                <a:gd name="connsiteX16" fmla="*/ 1604010 w 1717357"/>
                <a:gd name="connsiteY16" fmla="*/ 1143000 h 1409699"/>
                <a:gd name="connsiteX17" fmla="*/ 741998 w 1717357"/>
                <a:gd name="connsiteY17" fmla="*/ 1143000 h 1409699"/>
                <a:gd name="connsiteX18" fmla="*/ 496253 w 1717357"/>
                <a:gd name="connsiteY18" fmla="*/ 1066800 h 1409699"/>
                <a:gd name="connsiteX19" fmla="*/ 335280 w 1717357"/>
                <a:gd name="connsiteY19" fmla="*/ 865823 h 1409699"/>
                <a:gd name="connsiteX20" fmla="*/ 334328 w 1717357"/>
                <a:gd name="connsiteY20" fmla="*/ 859155 h 1409699"/>
                <a:gd name="connsiteX21" fmla="*/ 336233 w 1717357"/>
                <a:gd name="connsiteY21" fmla="*/ 852488 h 1409699"/>
                <a:gd name="connsiteX22" fmla="*/ 340995 w 1717357"/>
                <a:gd name="connsiteY22" fmla="*/ 848678 h 1409699"/>
                <a:gd name="connsiteX23" fmla="*/ 347663 w 1717357"/>
                <a:gd name="connsiteY23" fmla="*/ 847725 h 1409699"/>
                <a:gd name="connsiteX24" fmla="*/ 1295400 w 1717357"/>
                <a:gd name="connsiteY24" fmla="*/ 848678 h 1409699"/>
                <a:gd name="connsiteX25" fmla="*/ 328613 w 1717357"/>
                <a:gd name="connsiteY25" fmla="*/ 564833 h 1409699"/>
                <a:gd name="connsiteX26" fmla="*/ 488633 w 1717357"/>
                <a:gd name="connsiteY26" fmla="*/ 350520 h 1409699"/>
                <a:gd name="connsiteX27" fmla="*/ 742950 w 1717357"/>
                <a:gd name="connsiteY27" fmla="*/ 268605 h 1409699"/>
                <a:gd name="connsiteX28" fmla="*/ 1268730 w 1717357"/>
                <a:gd name="connsiteY28" fmla="*/ 268605 h 1409699"/>
                <a:gd name="connsiteX29" fmla="*/ 1433513 w 1717357"/>
                <a:gd name="connsiteY29" fmla="*/ 425768 h 1409699"/>
                <a:gd name="connsiteX30" fmla="*/ 1433513 w 1717357"/>
                <a:gd name="connsiteY30" fmla="*/ 428625 h 1409699"/>
                <a:gd name="connsiteX31" fmla="*/ 1268730 w 1717357"/>
                <a:gd name="connsiteY31" fmla="*/ 583883 h 1409699"/>
                <a:gd name="connsiteX32" fmla="*/ 341948 w 1717357"/>
                <a:gd name="connsiteY32" fmla="*/ 583883 h 1409699"/>
                <a:gd name="connsiteX33" fmla="*/ 335280 w 1717357"/>
                <a:gd name="connsiteY33" fmla="*/ 582930 h 1409699"/>
                <a:gd name="connsiteX34" fmla="*/ 330518 w 1717357"/>
                <a:gd name="connsiteY34" fmla="*/ 579120 h 1409699"/>
                <a:gd name="connsiteX35" fmla="*/ 327660 w 1717357"/>
                <a:gd name="connsiteY35" fmla="*/ 572453 h 1409699"/>
                <a:gd name="connsiteX36" fmla="*/ 328613 w 1717357"/>
                <a:gd name="connsiteY36" fmla="*/ 564833 h 1409699"/>
                <a:gd name="connsiteX37" fmla="*/ 328613 w 1717357"/>
                <a:gd name="connsiteY37" fmla="*/ 564833 h 140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17357" h="1409699">
                  <a:moveTo>
                    <a:pt x="1295400" y="848678"/>
                  </a:moveTo>
                  <a:cubicBezTo>
                    <a:pt x="1406843" y="848678"/>
                    <a:pt x="1514475" y="803910"/>
                    <a:pt x="1593533" y="724853"/>
                  </a:cubicBezTo>
                  <a:cubicBezTo>
                    <a:pt x="1672590" y="645795"/>
                    <a:pt x="1717358" y="538163"/>
                    <a:pt x="1717358" y="426720"/>
                  </a:cubicBezTo>
                  <a:lnTo>
                    <a:pt x="1717358" y="423863"/>
                  </a:lnTo>
                  <a:cubicBezTo>
                    <a:pt x="1717358" y="312420"/>
                    <a:pt x="1672590" y="204788"/>
                    <a:pt x="1593533" y="125730"/>
                  </a:cubicBezTo>
                  <a:cubicBezTo>
                    <a:pt x="1514475" y="46673"/>
                    <a:pt x="1406843" y="1905"/>
                    <a:pt x="1295400" y="1905"/>
                  </a:cubicBezTo>
                  <a:lnTo>
                    <a:pt x="704850" y="0"/>
                  </a:lnTo>
                  <a:cubicBezTo>
                    <a:pt x="518160" y="0"/>
                    <a:pt x="339090" y="74295"/>
                    <a:pt x="206693" y="206693"/>
                  </a:cubicBezTo>
                  <a:cubicBezTo>
                    <a:pt x="74295" y="339090"/>
                    <a:pt x="0" y="518160"/>
                    <a:pt x="0" y="704850"/>
                  </a:cubicBezTo>
                  <a:cubicBezTo>
                    <a:pt x="0" y="891540"/>
                    <a:pt x="74295" y="1070610"/>
                    <a:pt x="206693" y="1203008"/>
                  </a:cubicBezTo>
                  <a:cubicBezTo>
                    <a:pt x="339090" y="1335405"/>
                    <a:pt x="518160" y="1409700"/>
                    <a:pt x="704850" y="1409700"/>
                  </a:cubicBezTo>
                  <a:lnTo>
                    <a:pt x="1604010" y="1409700"/>
                  </a:lnTo>
                  <a:cubicBezTo>
                    <a:pt x="1608773" y="1409700"/>
                    <a:pt x="1613535" y="1407795"/>
                    <a:pt x="1617346" y="1403985"/>
                  </a:cubicBezTo>
                  <a:cubicBezTo>
                    <a:pt x="1621155" y="1400175"/>
                    <a:pt x="1623060" y="1395413"/>
                    <a:pt x="1623060" y="1390650"/>
                  </a:cubicBezTo>
                  <a:lnTo>
                    <a:pt x="1623060" y="1162050"/>
                  </a:lnTo>
                  <a:cubicBezTo>
                    <a:pt x="1623060" y="1157288"/>
                    <a:pt x="1621155" y="1152525"/>
                    <a:pt x="1617346" y="1148715"/>
                  </a:cubicBezTo>
                  <a:cubicBezTo>
                    <a:pt x="1613535" y="1144905"/>
                    <a:pt x="1608773" y="1143000"/>
                    <a:pt x="1604010" y="1143000"/>
                  </a:cubicBezTo>
                  <a:lnTo>
                    <a:pt x="741998" y="1143000"/>
                  </a:lnTo>
                  <a:cubicBezTo>
                    <a:pt x="654368" y="1143000"/>
                    <a:pt x="568643" y="1116330"/>
                    <a:pt x="496253" y="1066800"/>
                  </a:cubicBezTo>
                  <a:cubicBezTo>
                    <a:pt x="423863" y="1017270"/>
                    <a:pt x="367665" y="947738"/>
                    <a:pt x="335280" y="865823"/>
                  </a:cubicBezTo>
                  <a:cubicBezTo>
                    <a:pt x="334328" y="863918"/>
                    <a:pt x="333375" y="862013"/>
                    <a:pt x="334328" y="859155"/>
                  </a:cubicBezTo>
                  <a:cubicBezTo>
                    <a:pt x="334328" y="857250"/>
                    <a:pt x="335280" y="854393"/>
                    <a:pt x="336233" y="852488"/>
                  </a:cubicBezTo>
                  <a:cubicBezTo>
                    <a:pt x="337185" y="850583"/>
                    <a:pt x="339090" y="849630"/>
                    <a:pt x="340995" y="848678"/>
                  </a:cubicBezTo>
                  <a:cubicBezTo>
                    <a:pt x="342900" y="847725"/>
                    <a:pt x="344805" y="847725"/>
                    <a:pt x="347663" y="847725"/>
                  </a:cubicBezTo>
                  <a:cubicBezTo>
                    <a:pt x="437198" y="849630"/>
                    <a:pt x="1295400" y="848678"/>
                    <a:pt x="1295400" y="848678"/>
                  </a:cubicBezTo>
                  <a:close/>
                  <a:moveTo>
                    <a:pt x="328613" y="564833"/>
                  </a:moveTo>
                  <a:cubicBezTo>
                    <a:pt x="358140" y="478155"/>
                    <a:pt x="414338" y="403860"/>
                    <a:pt x="488633" y="350520"/>
                  </a:cubicBezTo>
                  <a:cubicBezTo>
                    <a:pt x="562928" y="297180"/>
                    <a:pt x="651510" y="268605"/>
                    <a:pt x="742950" y="268605"/>
                  </a:cubicBezTo>
                  <a:lnTo>
                    <a:pt x="1268730" y="268605"/>
                  </a:lnTo>
                  <a:cubicBezTo>
                    <a:pt x="1359218" y="268605"/>
                    <a:pt x="1433513" y="334328"/>
                    <a:pt x="1433513" y="425768"/>
                  </a:cubicBezTo>
                  <a:lnTo>
                    <a:pt x="1433513" y="428625"/>
                  </a:lnTo>
                  <a:cubicBezTo>
                    <a:pt x="1433513" y="519113"/>
                    <a:pt x="1359218" y="583883"/>
                    <a:pt x="1268730" y="583883"/>
                  </a:cubicBezTo>
                  <a:lnTo>
                    <a:pt x="341948" y="583883"/>
                  </a:lnTo>
                  <a:cubicBezTo>
                    <a:pt x="340043" y="583883"/>
                    <a:pt x="337185" y="583883"/>
                    <a:pt x="335280" y="582930"/>
                  </a:cubicBezTo>
                  <a:cubicBezTo>
                    <a:pt x="333375" y="581978"/>
                    <a:pt x="331470" y="581025"/>
                    <a:pt x="330518" y="579120"/>
                  </a:cubicBezTo>
                  <a:cubicBezTo>
                    <a:pt x="329565" y="577215"/>
                    <a:pt x="328613" y="575310"/>
                    <a:pt x="327660" y="572453"/>
                  </a:cubicBezTo>
                  <a:cubicBezTo>
                    <a:pt x="326708" y="568643"/>
                    <a:pt x="327660" y="566738"/>
                    <a:pt x="328613" y="564833"/>
                  </a:cubicBezTo>
                  <a:lnTo>
                    <a:pt x="328613" y="56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4B5D380F-8125-40D6-B664-77C7DCCD7394}"/>
                </a:ext>
              </a:extLst>
            </p:cNvPr>
            <p:cNvSpPr/>
            <p:nvPr/>
          </p:nvSpPr>
          <p:spPr>
            <a:xfrm>
              <a:off x="5928360" y="797028"/>
              <a:ext cx="1075372" cy="1410652"/>
            </a:xfrm>
            <a:custGeom>
              <a:avLst/>
              <a:gdLst>
                <a:gd name="connsiteX0" fmla="*/ 19050 w 1075372"/>
                <a:gd name="connsiteY0" fmla="*/ 266700 h 1410652"/>
                <a:gd name="connsiteX1" fmla="*/ 751522 w 1075372"/>
                <a:gd name="connsiteY1" fmla="*/ 266700 h 1410652"/>
                <a:gd name="connsiteX2" fmla="*/ 764857 w 1075372"/>
                <a:gd name="connsiteY2" fmla="*/ 272415 h 1410652"/>
                <a:gd name="connsiteX3" fmla="*/ 770572 w 1075372"/>
                <a:gd name="connsiteY3" fmla="*/ 285750 h 1410652"/>
                <a:gd name="connsiteX4" fmla="*/ 770572 w 1075372"/>
                <a:gd name="connsiteY4" fmla="*/ 1391603 h 1410652"/>
                <a:gd name="connsiteX5" fmla="*/ 776288 w 1075372"/>
                <a:gd name="connsiteY5" fmla="*/ 1404938 h 1410652"/>
                <a:gd name="connsiteX6" fmla="*/ 789622 w 1075372"/>
                <a:gd name="connsiteY6" fmla="*/ 1410653 h 1410652"/>
                <a:gd name="connsiteX7" fmla="*/ 1056322 w 1075372"/>
                <a:gd name="connsiteY7" fmla="*/ 1410653 h 1410652"/>
                <a:gd name="connsiteX8" fmla="*/ 1069657 w 1075372"/>
                <a:gd name="connsiteY8" fmla="*/ 1404938 h 1410652"/>
                <a:gd name="connsiteX9" fmla="*/ 1075372 w 1075372"/>
                <a:gd name="connsiteY9" fmla="*/ 1391603 h 1410652"/>
                <a:gd name="connsiteX10" fmla="*/ 1075372 w 1075372"/>
                <a:gd name="connsiteY10" fmla="*/ 0 h 1410652"/>
                <a:gd name="connsiteX11" fmla="*/ 1056322 w 1075372"/>
                <a:gd name="connsiteY11" fmla="*/ 0 h 1410652"/>
                <a:gd name="connsiteX12" fmla="*/ 19050 w 1075372"/>
                <a:gd name="connsiteY12" fmla="*/ 0 h 1410652"/>
                <a:gd name="connsiteX13" fmla="*/ 5715 w 1075372"/>
                <a:gd name="connsiteY13" fmla="*/ 5715 h 1410652"/>
                <a:gd name="connsiteX14" fmla="*/ 0 w 1075372"/>
                <a:gd name="connsiteY14" fmla="*/ 19050 h 1410652"/>
                <a:gd name="connsiteX15" fmla="*/ 0 w 1075372"/>
                <a:gd name="connsiteY15" fmla="*/ 247650 h 1410652"/>
                <a:gd name="connsiteX16" fmla="*/ 5715 w 1075372"/>
                <a:gd name="connsiteY16" fmla="*/ 260985 h 1410652"/>
                <a:gd name="connsiteX17" fmla="*/ 19050 w 1075372"/>
                <a:gd name="connsiteY17" fmla="*/ 266700 h 141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5372" h="1410652">
                  <a:moveTo>
                    <a:pt x="19050" y="266700"/>
                  </a:moveTo>
                  <a:lnTo>
                    <a:pt x="751522" y="266700"/>
                  </a:lnTo>
                  <a:cubicBezTo>
                    <a:pt x="756285" y="266700"/>
                    <a:pt x="761047" y="268605"/>
                    <a:pt x="764857" y="272415"/>
                  </a:cubicBezTo>
                  <a:cubicBezTo>
                    <a:pt x="768667" y="276225"/>
                    <a:pt x="770572" y="280988"/>
                    <a:pt x="770572" y="285750"/>
                  </a:cubicBezTo>
                  <a:lnTo>
                    <a:pt x="770572" y="1391603"/>
                  </a:lnTo>
                  <a:cubicBezTo>
                    <a:pt x="770572" y="1396365"/>
                    <a:pt x="772477" y="1401128"/>
                    <a:pt x="776288" y="1404938"/>
                  </a:cubicBezTo>
                  <a:cubicBezTo>
                    <a:pt x="780097" y="1408748"/>
                    <a:pt x="784860" y="1410653"/>
                    <a:pt x="789622" y="1410653"/>
                  </a:cubicBezTo>
                  <a:lnTo>
                    <a:pt x="1056322" y="1410653"/>
                  </a:lnTo>
                  <a:cubicBezTo>
                    <a:pt x="1061085" y="1410653"/>
                    <a:pt x="1065847" y="1408748"/>
                    <a:pt x="1069657" y="1404938"/>
                  </a:cubicBezTo>
                  <a:cubicBezTo>
                    <a:pt x="1073467" y="1401128"/>
                    <a:pt x="1075372" y="1396365"/>
                    <a:pt x="1075372" y="1391603"/>
                  </a:cubicBezTo>
                  <a:lnTo>
                    <a:pt x="1075372" y="0"/>
                  </a:lnTo>
                  <a:cubicBezTo>
                    <a:pt x="1075372" y="0"/>
                    <a:pt x="1066800" y="0"/>
                    <a:pt x="1056322" y="0"/>
                  </a:cubicBezTo>
                  <a:lnTo>
                    <a:pt x="19050" y="0"/>
                  </a:lnTo>
                  <a:cubicBezTo>
                    <a:pt x="14288" y="0"/>
                    <a:pt x="9525" y="1905"/>
                    <a:pt x="5715" y="5715"/>
                  </a:cubicBezTo>
                  <a:cubicBezTo>
                    <a:pt x="1905" y="9525"/>
                    <a:pt x="0" y="14288"/>
                    <a:pt x="0" y="19050"/>
                  </a:cubicBezTo>
                  <a:lnTo>
                    <a:pt x="0" y="247650"/>
                  </a:lnTo>
                  <a:cubicBezTo>
                    <a:pt x="0" y="252413"/>
                    <a:pt x="1905" y="257175"/>
                    <a:pt x="5715" y="260985"/>
                  </a:cubicBezTo>
                  <a:cubicBezTo>
                    <a:pt x="9525" y="264795"/>
                    <a:pt x="14288" y="266700"/>
                    <a:pt x="19050" y="2667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68F846D-D938-4F55-9704-1681A745EC3E}"/>
                </a:ext>
              </a:extLst>
            </p:cNvPr>
            <p:cNvSpPr/>
            <p:nvPr/>
          </p:nvSpPr>
          <p:spPr>
            <a:xfrm>
              <a:off x="7236142" y="797028"/>
              <a:ext cx="538162" cy="266700"/>
            </a:xfrm>
            <a:custGeom>
              <a:avLst/>
              <a:gdLst>
                <a:gd name="connsiteX0" fmla="*/ 519113 w 538162"/>
                <a:gd name="connsiteY0" fmla="*/ 0 h 266700"/>
                <a:gd name="connsiteX1" fmla="*/ 19050 w 538162"/>
                <a:gd name="connsiteY1" fmla="*/ 0 h 266700"/>
                <a:gd name="connsiteX2" fmla="*/ 0 w 538162"/>
                <a:gd name="connsiteY2" fmla="*/ 19050 h 266700"/>
                <a:gd name="connsiteX3" fmla="*/ 0 w 538162"/>
                <a:gd name="connsiteY3" fmla="*/ 247650 h 266700"/>
                <a:gd name="connsiteX4" fmla="*/ 19050 w 538162"/>
                <a:gd name="connsiteY4" fmla="*/ 266700 h 266700"/>
                <a:gd name="connsiteX5" fmla="*/ 519113 w 538162"/>
                <a:gd name="connsiteY5" fmla="*/ 266700 h 266700"/>
                <a:gd name="connsiteX6" fmla="*/ 538163 w 538162"/>
                <a:gd name="connsiteY6" fmla="*/ 247650 h 266700"/>
                <a:gd name="connsiteX7" fmla="*/ 538163 w 538162"/>
                <a:gd name="connsiteY7" fmla="*/ 19050 h 266700"/>
                <a:gd name="connsiteX8" fmla="*/ 519113 w 538162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162" h="266700">
                  <a:moveTo>
                    <a:pt x="519113" y="0"/>
                  </a:moveTo>
                  <a:lnTo>
                    <a:pt x="19050" y="0"/>
                  </a:lnTo>
                  <a:cubicBezTo>
                    <a:pt x="8572" y="0"/>
                    <a:pt x="0" y="8573"/>
                    <a:pt x="0" y="19050"/>
                  </a:cubicBezTo>
                  <a:lnTo>
                    <a:pt x="0" y="247650"/>
                  </a:lnTo>
                  <a:cubicBezTo>
                    <a:pt x="0" y="258128"/>
                    <a:pt x="8572" y="266700"/>
                    <a:pt x="19050" y="266700"/>
                  </a:cubicBezTo>
                  <a:lnTo>
                    <a:pt x="519113" y="266700"/>
                  </a:lnTo>
                  <a:cubicBezTo>
                    <a:pt x="529590" y="266700"/>
                    <a:pt x="538163" y="258128"/>
                    <a:pt x="538163" y="247650"/>
                  </a:cubicBezTo>
                  <a:lnTo>
                    <a:pt x="538163" y="19050"/>
                  </a:lnTo>
                  <a:cubicBezTo>
                    <a:pt x="538163" y="8573"/>
                    <a:pt x="529590" y="0"/>
                    <a:pt x="5191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B201-FF5A-4324-8C2E-769C37EBA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572"/>
            <a:ext cx="9144000" cy="1027031"/>
          </a:xfrm>
          <a:prstGeom prst="rect">
            <a:avLst/>
          </a:prstGeom>
        </p:spPr>
        <p:txBody>
          <a:bodyPr anchor="ctr"/>
          <a:lstStyle>
            <a:lvl1pPr algn="l">
              <a:defRPr lang="ru-RU" sz="5000" b="1" kern="1200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62856-1BBC-4DD4-9A98-57277759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771" y="4607148"/>
            <a:ext cx="4574229" cy="1497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200" dirty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26B37C36-2AD8-4057-A999-2EDE47877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9486" y="4633313"/>
            <a:ext cx="4078516" cy="519797"/>
          </a:xfrm>
          <a:prstGeom prst="rect">
            <a:avLst/>
          </a:prstGeom>
        </p:spPr>
        <p:txBody>
          <a:bodyPr/>
          <a:lstStyle>
            <a:lvl1pPr algn="r">
              <a:defRPr lang="ru-RU" sz="2200" b="1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 Фамилия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6087C9A-177F-4A25-A7B0-038012677F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9486" y="5215324"/>
            <a:ext cx="4078514" cy="800380"/>
          </a:xfrm>
          <a:prstGeom prst="rect">
            <a:avLst/>
          </a:prstGeom>
        </p:spPr>
        <p:txBody>
          <a:bodyPr/>
          <a:lstStyle>
            <a:lvl1pPr>
              <a:defRPr lang="ru-RU" sz="2200" b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 algn="r">
              <a:buNone/>
            </a:pPr>
            <a:r>
              <a:rPr lang="ru-RU" dirty="0"/>
              <a:t>Должность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11AC43-1405-4AD3-A932-10166E096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795" y="554920"/>
            <a:ext cx="6794540" cy="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424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913-7EF0-424C-90A1-3F6D9C0B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2D419-FA9F-43AF-8D25-1F33B8049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68B4E-8510-4392-A621-19A3E15A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E93EB-1C93-46F0-8881-0D8F1BA3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F97BF-929E-460A-915C-8A13F5B4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19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986-AEA1-48D3-8425-E92C9EC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8C84-B6C7-42CD-B266-BBF8A3EB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ED72F-DD5D-482E-ABA3-DE26E4B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80600-BE78-495E-B935-F5B7AACA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9B30F-B365-40CA-AC2C-9FB09A5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4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defTabSz="309563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3">
              <a:spcBef>
                <a:spcPts val="0"/>
              </a:spcBef>
              <a:buSzTx/>
              <a:buFontTx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60282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D9F9-9F0E-4450-B698-4C4A86A0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4079E-F46E-442B-8114-18B9D4E4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210CF-734F-4931-AB73-7452A2D6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CDBE03-D4E7-477A-A950-2CA891E4F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47087F-1DD7-4777-B5D0-543344DB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E6AE18-2271-4A82-8EEC-890566E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11AFE4-6CD0-4141-9A82-F611470D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02F66-5280-4BDB-9A47-17BBA10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63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22CF0-A897-4BF9-9AB8-8B171BFD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F6A7B-0951-40AC-9C82-E2022F9C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05BE9F-84EF-4BCE-A42A-80B1FD73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70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53ED2-33F3-44E0-85D0-F79B65A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6ACD-5340-4797-9DCB-746582C2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6A9BB-0397-4C79-8D2D-092FB447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7BEB7D-35CA-466D-B9C4-2C91B6E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D42F4-0C5D-4ACA-83C5-ACBA0CEF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888983-53C5-429E-875B-F962319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02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3A62C-6EA1-4440-8D3D-F8D20BA6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7FEE0F-2FFB-4435-AC3A-E8960E9B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EE59B-312B-48E3-A09F-263AF059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3BF26-8DCC-4F42-87F2-DA84E00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EB267-1CDF-4BF7-8243-3DC38775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92AD6-FCAE-4C3C-985B-6BFCAE33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22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61697-170B-4CC3-9C08-327E106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808B0-D502-4617-9831-2B914D83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AEE59-8CB9-4025-8EAE-CA5623CF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0423C-F1FE-4BE4-9739-C97B4731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48624-79F8-4518-91F2-67A37064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42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3A8EB1-E7D7-4A13-A0CB-F1B927BFA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548132-60E4-4CB4-A4DA-3085A26F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4AE66-40C9-4822-A224-1686C9DF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226B8-9D6D-48E1-867E-651304FE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837BA-FCC3-42B3-A3EA-77C45126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0836AA-9DC3-4B9B-9BCE-BA5760ECD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8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547686"/>
            <a:ext cx="93771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7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491D55-BFF5-5F27-C7A0-1B9FC3116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722" y="0"/>
            <a:ext cx="1092855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954EB-C641-81A4-7CA6-20764085E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112" r="625" b="15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B8DBA4C-1A4E-998F-749E-C17E8B2747F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oundRect">
            <a:avLst>
              <a:gd name="adj" fmla="val 0"/>
            </a:avLst>
          </a:prstGeom>
          <a:solidFill>
            <a:srgbClr val="0F2851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33" y="20479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48BB687-A221-44D5-AB2C-92A27BEA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53521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E86220-385A-818F-DBBB-A1610A8E53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01285" y="624468"/>
            <a:ext cx="1169193" cy="1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9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491D55-BFF5-5F27-C7A0-1B9FC3116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722" y="0"/>
            <a:ext cx="1092855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954EB-C641-81A4-7CA6-20764085E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112" r="625" b="151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B8DBA4C-1A4E-998F-749E-C17E8B2747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2851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13828-4DE7-43A8-B2E9-31659A16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1" y="275912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F6EB13B0-A598-02CC-8751-86C84709EE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0C24B1A-6C98-A4E9-8843-7E66B0251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479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F8F56F-94A6-4FED-BBF6-95B3E18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828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8B00A84-C7AD-4AF5-91A4-08F60B8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4" y="547686"/>
            <a:ext cx="9415236" cy="9302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56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oleObject" Target="../embeddings/oleObject2.bin"/><Relationship Id="rId5" Type="http://schemas.openxmlformats.org/officeDocument/2006/relationships/tags" Target="../tags/tag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oleObject" Target="../embeddings/oleObject3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F4E97"/>
            </a:gs>
            <a:gs pos="100000">
              <a:srgbClr val="B94A6D"/>
            </a:gs>
            <a:gs pos="83000">
              <a:srgbClr val="3F2F53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82492855-C76D-744B-BE04-13B7E3F59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7198642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4" imgW="7772400" imgH="10058400" progId="TCLayout.ActiveDocument.1">
                  <p:embed/>
                </p:oleObj>
              </mc:Choice>
              <mc:Fallback>
                <p:oleObj name="Слайд think-cell" r:id="rId1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82492855-C76D-744B-BE04-13B7E3F59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1" descr="page7image9158080">
            <a:extLst>
              <a:ext uri="{FF2B5EF4-FFF2-40B4-BE49-F238E27FC236}">
                <a16:creationId xmlns:a16="http://schemas.microsoft.com/office/drawing/2014/main" id="{8D861D40-31BA-5A70-613B-5F33CD7793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25" y="693170"/>
            <a:ext cx="1353600" cy="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66" r:id="rId9"/>
    <p:sldLayoutId id="2147484268" r:id="rId10"/>
    <p:sldLayoutId id="214748428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F4E97"/>
            </a:gs>
            <a:gs pos="100000">
              <a:srgbClr val="B94A6D"/>
            </a:gs>
            <a:gs pos="83000">
              <a:srgbClr val="3F2F53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82492855-C76D-744B-BE04-13B7E3F59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7198642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3" imgW="7772400" imgH="10058400" progId="TCLayout.ActiveDocument.1">
                  <p:embed/>
                </p:oleObj>
              </mc:Choice>
              <mc:Fallback>
                <p:oleObj name="Слайд think-cell" r:id="rId13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82492855-C76D-744B-BE04-13B7E3F59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666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DFE493FA-BC81-2146-B4F4-6F5C4A12E1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41205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6" imgW="7772400" imgH="10058400" progId="TCLayout.ActiveDocument.1">
                  <p:embed/>
                </p:oleObj>
              </mc:Choice>
              <mc:Fallback>
                <p:oleObj name="Слайд think-cell" r:id="rId6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8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A4A3A4"/>
          </p15:clr>
        </p15:guide>
        <p15:guide id="2" pos="7333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79B9240-F5C9-4CB1-9BDF-52C93B6D5A1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6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80" r:id="rId9"/>
    <p:sldLayoutId id="2147484281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82492855-C76D-744B-BE04-13B7E3F59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7198642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2" imgW="7772400" imgH="10058400" progId="TCLayout.ActiveDocument.1">
                  <p:embed/>
                </p:oleObj>
              </mc:Choice>
              <mc:Fallback>
                <p:oleObj name="Слайд think-cell" r:id="rId22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82492855-C76D-744B-BE04-13B7E3F59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79B9240-F5C9-4CB1-9BDF-52C93B6D5A1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51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  <p:sldLayoutId id="2147484325" r:id="rId17"/>
    <p:sldLayoutId id="2147484326" r:id="rId18"/>
    <p:sldLayoutId id="214748432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79B9240-F5C9-4CB1-9BDF-52C93B6D5A1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57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  <p:sldLayoutId id="2147484346" r:id="rId18"/>
    <p:sldLayoutId id="214748434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79B9240-F5C9-4CB1-9BDF-52C93B6D5A1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697049"/>
            <a:ext cx="1354298" cy="172901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44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82492855-C76D-744B-BE04-13B7E3F59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7198642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9" imgW="7772400" imgH="10058400" progId="TCLayout.ActiveDocument.1">
                  <p:embed/>
                </p:oleObj>
              </mc:Choice>
              <mc:Fallback>
                <p:oleObj name="Слайд think-cell" r:id="rId19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82492855-C76D-744B-BE04-13B7E3F59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Изображение выглядит как текст, монитор, экран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79B9240-F5C9-4CB1-9BDF-52C93B6D5A1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27" y="717369"/>
            <a:ext cx="1354298" cy="172901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932AAA3-0AFA-4955-AD54-B6CD66BC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5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  <p:sldLayoutId id="214748437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41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53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90" r:id="rId8"/>
    <p:sldLayoutId id="2147484391" r:id="rId9"/>
    <p:sldLayoutId id="2147484392" r:id="rId10"/>
    <p:sldLayoutId id="2147484393" r:id="rId11"/>
    <p:sldLayoutId id="2147484394" r:id="rId12"/>
    <p:sldLayoutId id="2147484395" r:id="rId13"/>
    <p:sldLayoutId id="2147484396" r:id="rId14"/>
    <p:sldLayoutId id="2147484397" r:id="rId15"/>
    <p:sldLayoutId id="2147484398" r:id="rId16"/>
    <p:sldLayoutId id="2147484399" r:id="rId17"/>
    <p:sldLayoutId id="2147484400" r:id="rId18"/>
    <p:sldLayoutId id="2147484401" r:id="rId19"/>
    <p:sldLayoutId id="2147484402" r:id="rId20"/>
    <p:sldLayoutId id="2147484403" r:id="rId21"/>
    <p:sldLayoutId id="2147484404" r:id="rId22"/>
    <p:sldLayoutId id="2147484405" r:id="rId23"/>
    <p:sldLayoutId id="2147484406" r:id="rId24"/>
    <p:sldLayoutId id="2147484407" r:id="rId25"/>
    <p:sldLayoutId id="2147484408" r:id="rId26"/>
    <p:sldLayoutId id="214748440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8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11" Type="http://schemas.openxmlformats.org/officeDocument/2006/relationships/image" Target="../media/image62.svg"/><Relationship Id="rId5" Type="http://schemas.openxmlformats.org/officeDocument/2006/relationships/image" Target="../media/image55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134" y="1288707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8.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Госмаркет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управление платформой «</a:t>
            </a:r>
            <a:r>
              <a:rPr lang="ru-RU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ГосТех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»: цели и возможности, </a:t>
            </a:r>
            <a:b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производственный процесс создания ГИС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6249840" y="5660716"/>
            <a:ext cx="5942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Лектор:</a:t>
            </a:r>
          </a:p>
          <a:p>
            <a:pPr marL="0" indent="0">
              <a:buNone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Царева Татьяна Эдуардовна, </a:t>
            </a:r>
            <a:r>
              <a:rPr lang="ru-RU" sz="1400" b="1" dirty="0">
                <a:solidFill>
                  <a:schemeClr val="bg1"/>
                </a:solidFill>
              </a:rPr>
              <a:t>Начальник управления 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создания и развития ФГИС ЕЦП ГосТех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Tsareva.te@digitalcc.ru</a:t>
            </a:r>
          </a:p>
          <a:p>
            <a:pPr marL="0" indent="0">
              <a:buNone/>
            </a:pPr>
            <a:endParaRPr lang="ru-RU" sz="14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C98263-4CA7-41A3-AC66-EF5D0DB8F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95" t="170" r="1"/>
          <a:stretch/>
        </p:blipFill>
        <p:spPr>
          <a:xfrm>
            <a:off x="10729519" y="5301842"/>
            <a:ext cx="1345806" cy="13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680599" y="267217"/>
            <a:ext cx="792000" cy="454664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303068" y="1488634"/>
            <a:ext cx="792000" cy="3791585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преимущества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Госмаркета</a:t>
            </a:r>
          </a:p>
        </p:txBody>
      </p:sp>
    </p:spTree>
    <p:extLst>
      <p:ext uri="{BB962C8B-B14F-4D97-AF65-F5344CB8AC3E}">
        <p14:creationId xmlns:p14="http://schemas.microsoft.com/office/powerpoint/2010/main" val="360128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1DF4054-EBE0-AEB3-21A5-02E8E5C7B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671331D2-4375-3E2B-08BC-9306ED1BFC26}"/>
              </a:ext>
            </a:extLst>
          </p:cNvPr>
          <p:cNvSpPr txBox="1">
            <a:spLocks/>
          </p:cNvSpPr>
          <p:nvPr/>
        </p:nvSpPr>
        <p:spPr>
          <a:xfrm>
            <a:off x="706884" y="4786894"/>
            <a:ext cx="1620000" cy="1673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effectLst/>
              </a:rPr>
              <a:t>Проверенные продукты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98B01A0F-701D-68AE-463C-15D4A2B02A52}"/>
              </a:ext>
            </a:extLst>
          </p:cNvPr>
          <p:cNvSpPr txBox="1">
            <a:spLocks/>
          </p:cNvSpPr>
          <p:nvPr/>
        </p:nvSpPr>
        <p:spPr>
          <a:xfrm>
            <a:off x="2628384" y="4786894"/>
            <a:ext cx="1921501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effectLst/>
              </a:rPr>
              <a:t>Возможность произвести оценку бюджета закупки, ряд сервисов оплачивается из бюджета </a:t>
            </a:r>
            <a:r>
              <a:rPr lang="ru-RU" sz="1400" b="1" dirty="0" err="1">
                <a:effectLst/>
              </a:rPr>
              <a:t>Минцифры</a:t>
            </a:r>
            <a:r>
              <a:rPr lang="ru-RU" sz="1400" b="1" dirty="0">
                <a:effectLst/>
              </a:rPr>
              <a:t> России</a:t>
            </a: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7F7E756C-4ABD-8B73-B6C7-D71329B569E1}"/>
              </a:ext>
            </a:extLst>
          </p:cNvPr>
          <p:cNvSpPr txBox="1">
            <a:spLocks/>
          </p:cNvSpPr>
          <p:nvPr/>
        </p:nvSpPr>
        <p:spPr>
          <a:xfrm>
            <a:off x="4549886" y="4786894"/>
            <a:ext cx="1620000" cy="10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effectLst/>
              </a:rPr>
              <a:t>Автоматическое формирование ТЗ и ТЭО  </a:t>
            </a:r>
            <a:r>
              <a:rPr lang="en-US" sz="1400" b="1" dirty="0">
                <a:effectLst/>
              </a:rPr>
              <a:t>(</a:t>
            </a:r>
            <a:r>
              <a:rPr lang="ru-RU" sz="1400" b="1" dirty="0">
                <a:effectLst/>
              </a:rPr>
              <a:t>конструкторы</a:t>
            </a:r>
            <a:r>
              <a:rPr lang="en-US" sz="1400" b="1" dirty="0">
                <a:effectLst/>
              </a:rPr>
              <a:t>)</a:t>
            </a:r>
            <a:endParaRPr lang="ru-RU" sz="1400" b="1" dirty="0">
              <a:effectLst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90FA31B-1AE1-FE14-21FD-98209EDB63FB}"/>
              </a:ext>
            </a:extLst>
          </p:cNvPr>
          <p:cNvGrpSpPr/>
          <p:nvPr/>
        </p:nvGrpSpPr>
        <p:grpSpPr>
          <a:xfrm>
            <a:off x="771952" y="3263245"/>
            <a:ext cx="1173893" cy="1565936"/>
            <a:chOff x="898952" y="3402945"/>
            <a:chExt cx="1173893" cy="1565936"/>
          </a:xfrm>
          <a:solidFill>
            <a:srgbClr val="E5ECFD"/>
          </a:solidFill>
        </p:grpSpPr>
        <p:sp>
          <p:nvSpPr>
            <p:cNvPr id="7" name="Прямоугольник: скругленные углы 70">
              <a:extLst>
                <a:ext uri="{FF2B5EF4-FFF2-40B4-BE49-F238E27FC236}">
                  <a16:creationId xmlns:a16="http://schemas.microsoft.com/office/drawing/2014/main" id="{64AAACF1-7542-AAE2-C4D8-25278B12CE12}"/>
                </a:ext>
              </a:extLst>
            </p:cNvPr>
            <p:cNvSpPr/>
            <p:nvPr/>
          </p:nvSpPr>
          <p:spPr>
            <a:xfrm rot="2608029">
              <a:off x="1149536" y="3463753"/>
              <a:ext cx="190852" cy="6779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1">
              <a:extLst>
                <a:ext uri="{FF2B5EF4-FFF2-40B4-BE49-F238E27FC236}">
                  <a16:creationId xmlns:a16="http://schemas.microsoft.com/office/drawing/2014/main" id="{FEFA30E5-9B64-8EEA-BEFF-F13F6BCA311F}"/>
                </a:ext>
              </a:extLst>
            </p:cNvPr>
            <p:cNvSpPr/>
            <p:nvPr/>
          </p:nvSpPr>
          <p:spPr>
            <a:xfrm rot="2608029">
              <a:off x="1316093" y="3402945"/>
              <a:ext cx="190852" cy="11213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72">
              <a:extLst>
                <a:ext uri="{FF2B5EF4-FFF2-40B4-BE49-F238E27FC236}">
                  <a16:creationId xmlns:a16="http://schemas.microsoft.com/office/drawing/2014/main" id="{8F33EB89-3E8E-9E5A-37C4-E0B3BADC6293}"/>
                </a:ext>
              </a:extLst>
            </p:cNvPr>
            <p:cNvSpPr/>
            <p:nvPr/>
          </p:nvSpPr>
          <p:spPr>
            <a:xfrm rot="2608029">
              <a:off x="1403131" y="3440389"/>
              <a:ext cx="190852" cy="15284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: скругленные углы 73">
              <a:extLst>
                <a:ext uri="{FF2B5EF4-FFF2-40B4-BE49-F238E27FC236}">
                  <a16:creationId xmlns:a16="http://schemas.microsoft.com/office/drawing/2014/main" id="{BCCA93E4-6CCA-EB5F-1243-BCCCDDC0216B}"/>
                </a:ext>
              </a:extLst>
            </p:cNvPr>
            <p:cNvSpPr/>
            <p:nvPr/>
          </p:nvSpPr>
          <p:spPr>
            <a:xfrm rot="2608029">
              <a:off x="1621879" y="3764438"/>
              <a:ext cx="190852" cy="11213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95AA48D-1A37-655B-FFE6-0C0E64A77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63"/>
            <a:stretch/>
          </p:blipFill>
          <p:spPr>
            <a:xfrm>
              <a:off x="898952" y="3571785"/>
              <a:ext cx="1173893" cy="923119"/>
            </a:xfrm>
            <a:prstGeom prst="rect">
              <a:avLst/>
            </a:prstGeom>
            <a:noFill/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903FF3C-C434-C554-3908-2C79B92FB3C7}"/>
              </a:ext>
            </a:extLst>
          </p:cNvPr>
          <p:cNvGrpSpPr/>
          <p:nvPr/>
        </p:nvGrpSpPr>
        <p:grpSpPr>
          <a:xfrm>
            <a:off x="2918832" y="3266514"/>
            <a:ext cx="792892" cy="1565936"/>
            <a:chOff x="2948459" y="3406214"/>
            <a:chExt cx="792892" cy="1565936"/>
          </a:xfrm>
          <a:solidFill>
            <a:schemeClr val="bg2"/>
          </a:solidFill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62A045C-7BB8-EC2F-B602-4D5C3489CEA5}"/>
                </a:ext>
              </a:extLst>
            </p:cNvPr>
            <p:cNvGrpSpPr/>
            <p:nvPr/>
          </p:nvGrpSpPr>
          <p:grpSpPr>
            <a:xfrm>
              <a:off x="2980990" y="3406214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13" name="Прямоугольник: скругленные углы 70">
                <a:extLst>
                  <a:ext uri="{FF2B5EF4-FFF2-40B4-BE49-F238E27FC236}">
                    <a16:creationId xmlns:a16="http://schemas.microsoft.com/office/drawing/2014/main" id="{11AAFD5A-A4E2-DD29-93C1-CA075A568A94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: скругленные углы 71">
                <a:extLst>
                  <a:ext uri="{FF2B5EF4-FFF2-40B4-BE49-F238E27FC236}">
                    <a16:creationId xmlns:a16="http://schemas.microsoft.com/office/drawing/2014/main" id="{1C9F8EA0-1708-51D2-1A64-261FC31283B0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: скругленные углы 72">
                <a:extLst>
                  <a:ext uri="{FF2B5EF4-FFF2-40B4-BE49-F238E27FC236}">
                    <a16:creationId xmlns:a16="http://schemas.microsoft.com/office/drawing/2014/main" id="{F4DF12E6-5AA2-2A1B-E4E3-FA8DFB5C8D5C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Прямоугольник: скругленные углы 73">
                <a:extLst>
                  <a:ext uri="{FF2B5EF4-FFF2-40B4-BE49-F238E27FC236}">
                    <a16:creationId xmlns:a16="http://schemas.microsoft.com/office/drawing/2014/main" id="{6F23FCF2-1007-CBB7-AFE5-6EE3B5C4E2D2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C6B4AEA-5D8B-9ECA-9338-EEA75C51E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459" y="3742377"/>
              <a:ext cx="792892" cy="792892"/>
            </a:xfrm>
            <a:prstGeom prst="rect">
              <a:avLst/>
            </a:prstGeom>
            <a:noFill/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129EC3F-5F2D-EEF0-3CE5-6E9C9EB5DC68}"/>
              </a:ext>
            </a:extLst>
          </p:cNvPr>
          <p:cNvGrpSpPr/>
          <p:nvPr/>
        </p:nvGrpSpPr>
        <p:grpSpPr>
          <a:xfrm>
            <a:off x="4672011" y="3229160"/>
            <a:ext cx="1192705" cy="1565936"/>
            <a:chOff x="4687394" y="3368860"/>
            <a:chExt cx="1192705" cy="1565936"/>
          </a:xfrm>
          <a:solidFill>
            <a:schemeClr val="bg2"/>
          </a:solidFill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296F007-A304-4EFE-325A-E8BA7DF22B17}"/>
                </a:ext>
              </a:extLst>
            </p:cNvPr>
            <p:cNvGrpSpPr/>
            <p:nvPr/>
          </p:nvGrpSpPr>
          <p:grpSpPr>
            <a:xfrm>
              <a:off x="4866623" y="3368860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19" name="Прямоугольник: скругленные углы 70">
                <a:extLst>
                  <a:ext uri="{FF2B5EF4-FFF2-40B4-BE49-F238E27FC236}">
                    <a16:creationId xmlns:a16="http://schemas.microsoft.com/office/drawing/2014/main" id="{6DFBCF49-587B-39D6-7DBE-FB2AAD82F28C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: скругленные углы 71">
                <a:extLst>
                  <a:ext uri="{FF2B5EF4-FFF2-40B4-BE49-F238E27FC236}">
                    <a16:creationId xmlns:a16="http://schemas.microsoft.com/office/drawing/2014/main" id="{D53A9C4B-69D5-07EF-DCA8-6EEF2FBAA53F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72">
                <a:extLst>
                  <a:ext uri="{FF2B5EF4-FFF2-40B4-BE49-F238E27FC236}">
                    <a16:creationId xmlns:a16="http://schemas.microsoft.com/office/drawing/2014/main" id="{2485201B-0165-4E46-0DB5-F5CB2743646C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Прямоугольник: скругленные углы 73">
                <a:extLst>
                  <a:ext uri="{FF2B5EF4-FFF2-40B4-BE49-F238E27FC236}">
                    <a16:creationId xmlns:a16="http://schemas.microsoft.com/office/drawing/2014/main" id="{4D1C4376-E9D4-108F-CC6B-98ACA4E701D8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96C746B-B2A9-99A8-7ED0-3EE5293B1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54"/>
            <a:stretch/>
          </p:blipFill>
          <p:spPr>
            <a:xfrm>
              <a:off x="4687394" y="3568611"/>
              <a:ext cx="1192705" cy="615521"/>
            </a:xfrm>
            <a:prstGeom prst="rect">
              <a:avLst/>
            </a:prstGeom>
            <a:noFill/>
          </p:spPr>
        </p:pic>
      </p:grpSp>
      <p:sp>
        <p:nvSpPr>
          <p:cNvPr id="26" name="Объект 4">
            <a:extLst>
              <a:ext uri="{FF2B5EF4-FFF2-40B4-BE49-F238E27FC236}">
                <a16:creationId xmlns:a16="http://schemas.microsoft.com/office/drawing/2014/main" id="{951F95FE-A265-7DEA-20DB-4A5435F290A1}"/>
              </a:ext>
            </a:extLst>
          </p:cNvPr>
          <p:cNvSpPr txBox="1">
            <a:spLocks/>
          </p:cNvSpPr>
          <p:nvPr/>
        </p:nvSpPr>
        <p:spPr>
          <a:xfrm>
            <a:off x="6471387" y="4786894"/>
            <a:ext cx="1620000" cy="15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</a:rPr>
              <a:t>Система контроля лимитов и облачный биллинг</a:t>
            </a:r>
          </a:p>
        </p:txBody>
      </p:sp>
      <p:sp>
        <p:nvSpPr>
          <p:cNvPr id="27" name="Объект 4">
            <a:extLst>
              <a:ext uri="{FF2B5EF4-FFF2-40B4-BE49-F238E27FC236}">
                <a16:creationId xmlns:a16="http://schemas.microsoft.com/office/drawing/2014/main" id="{A3CF5CC4-48F8-483A-408B-EC303F970BC2}"/>
              </a:ext>
            </a:extLst>
          </p:cNvPr>
          <p:cNvSpPr txBox="1">
            <a:spLocks/>
          </p:cNvSpPr>
          <p:nvPr/>
        </p:nvSpPr>
        <p:spPr>
          <a:xfrm>
            <a:off x="8392888" y="4786894"/>
            <a:ext cx="1620000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effectLst/>
              </a:rPr>
              <a:t>Быстрое разворачивание (динамическое разворачивание инфраструктуры)</a:t>
            </a:r>
          </a:p>
        </p:txBody>
      </p:sp>
      <p:sp>
        <p:nvSpPr>
          <p:cNvPr id="28" name="Объект 4">
            <a:extLst>
              <a:ext uri="{FF2B5EF4-FFF2-40B4-BE49-F238E27FC236}">
                <a16:creationId xmlns:a16="http://schemas.microsoft.com/office/drawing/2014/main" id="{590A23E8-DE5C-7302-DB33-7782E68E1E9E}"/>
              </a:ext>
            </a:extLst>
          </p:cNvPr>
          <p:cNvSpPr txBox="1">
            <a:spLocks/>
          </p:cNvSpPr>
          <p:nvPr/>
        </p:nvSpPr>
        <p:spPr>
          <a:xfrm>
            <a:off x="10314390" y="4786894"/>
            <a:ext cx="1620000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effectLst/>
              </a:rPr>
              <a:t>Единое окно поддержки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F0AA0F6-01E5-E8A4-00D2-667443023960}"/>
              </a:ext>
            </a:extLst>
          </p:cNvPr>
          <p:cNvGrpSpPr/>
          <p:nvPr/>
        </p:nvGrpSpPr>
        <p:grpSpPr>
          <a:xfrm>
            <a:off x="6710703" y="3185551"/>
            <a:ext cx="834340" cy="1565936"/>
            <a:chOff x="6730657" y="3325251"/>
            <a:chExt cx="834340" cy="1565936"/>
          </a:xfrm>
          <a:solidFill>
            <a:schemeClr val="bg2"/>
          </a:solidFill>
        </p:grpSpPr>
        <p:sp>
          <p:nvSpPr>
            <p:cNvPr id="29" name="Прямоугольник: скругленные углы 70">
              <a:extLst>
                <a:ext uri="{FF2B5EF4-FFF2-40B4-BE49-F238E27FC236}">
                  <a16:creationId xmlns:a16="http://schemas.microsoft.com/office/drawing/2014/main" id="{07B97562-946F-B62C-99CE-DA95C6AC7D20}"/>
                </a:ext>
              </a:extLst>
            </p:cNvPr>
            <p:cNvSpPr/>
            <p:nvPr/>
          </p:nvSpPr>
          <p:spPr>
            <a:xfrm rot="2608029">
              <a:off x="6789083" y="3386059"/>
              <a:ext cx="190852" cy="6779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скругленные углы 71">
              <a:extLst>
                <a:ext uri="{FF2B5EF4-FFF2-40B4-BE49-F238E27FC236}">
                  <a16:creationId xmlns:a16="http://schemas.microsoft.com/office/drawing/2014/main" id="{8129DBA1-9C51-6564-ED95-AC220FDF21AD}"/>
                </a:ext>
              </a:extLst>
            </p:cNvPr>
            <p:cNvSpPr/>
            <p:nvPr/>
          </p:nvSpPr>
          <p:spPr>
            <a:xfrm rot="2608029">
              <a:off x="6955640" y="3325251"/>
              <a:ext cx="190852" cy="11213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72">
              <a:extLst>
                <a:ext uri="{FF2B5EF4-FFF2-40B4-BE49-F238E27FC236}">
                  <a16:creationId xmlns:a16="http://schemas.microsoft.com/office/drawing/2014/main" id="{68FE388D-3ABE-EB87-C7F2-56F74FB60F6E}"/>
                </a:ext>
              </a:extLst>
            </p:cNvPr>
            <p:cNvSpPr/>
            <p:nvPr/>
          </p:nvSpPr>
          <p:spPr>
            <a:xfrm rot="2608029">
              <a:off x="7042678" y="3362695"/>
              <a:ext cx="190852" cy="15284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: скругленные углы 73">
              <a:extLst>
                <a:ext uri="{FF2B5EF4-FFF2-40B4-BE49-F238E27FC236}">
                  <a16:creationId xmlns:a16="http://schemas.microsoft.com/office/drawing/2014/main" id="{6990B8CB-7143-FD43-9D2A-1B71DEEE17F8}"/>
                </a:ext>
              </a:extLst>
            </p:cNvPr>
            <p:cNvSpPr/>
            <p:nvPr/>
          </p:nvSpPr>
          <p:spPr>
            <a:xfrm rot="2608029">
              <a:off x="7261426" y="3686744"/>
              <a:ext cx="190852" cy="11213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97F0EE2-FBE9-BA6C-24A0-A926812C1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06"/>
            <a:stretch/>
          </p:blipFill>
          <p:spPr>
            <a:xfrm>
              <a:off x="6730657" y="3698097"/>
              <a:ext cx="834340" cy="654909"/>
            </a:xfrm>
            <a:prstGeom prst="rect">
              <a:avLst/>
            </a:prstGeom>
            <a:noFill/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A13E3D9D-379F-5FA3-02B4-430361D8DA10}"/>
              </a:ext>
            </a:extLst>
          </p:cNvPr>
          <p:cNvGrpSpPr/>
          <p:nvPr/>
        </p:nvGrpSpPr>
        <p:grpSpPr>
          <a:xfrm>
            <a:off x="8479930" y="3188820"/>
            <a:ext cx="1079500" cy="1562400"/>
            <a:chOff x="8529595" y="3328520"/>
            <a:chExt cx="1079500" cy="1565936"/>
          </a:xfrm>
          <a:solidFill>
            <a:schemeClr val="bg2"/>
          </a:solidFill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D61C7E9A-C9FB-5685-9BB7-7A6771A7445E}"/>
                </a:ext>
              </a:extLst>
            </p:cNvPr>
            <p:cNvGrpSpPr/>
            <p:nvPr/>
          </p:nvGrpSpPr>
          <p:grpSpPr>
            <a:xfrm>
              <a:off x="8709437" y="3328520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34" name="Прямоугольник: скругленные углы 70">
                <a:extLst>
                  <a:ext uri="{FF2B5EF4-FFF2-40B4-BE49-F238E27FC236}">
                    <a16:creationId xmlns:a16="http://schemas.microsoft.com/office/drawing/2014/main" id="{25D2B4FB-B56C-AFBC-E76C-94951E12CF47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: скругленные углы 71">
                <a:extLst>
                  <a:ext uri="{FF2B5EF4-FFF2-40B4-BE49-F238E27FC236}">
                    <a16:creationId xmlns:a16="http://schemas.microsoft.com/office/drawing/2014/main" id="{DDA19BE5-B057-381C-4051-C9022D20A851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: скругленные углы 72">
                <a:extLst>
                  <a:ext uri="{FF2B5EF4-FFF2-40B4-BE49-F238E27FC236}">
                    <a16:creationId xmlns:a16="http://schemas.microsoft.com/office/drawing/2014/main" id="{E370AC93-9ACA-E48C-FAED-90C926F3B1A6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Прямоугольник: скругленные углы 73">
                <a:extLst>
                  <a:ext uri="{FF2B5EF4-FFF2-40B4-BE49-F238E27FC236}">
                    <a16:creationId xmlns:a16="http://schemas.microsoft.com/office/drawing/2014/main" id="{B8394038-8C5F-44A1-F362-15EEFCF4EAE8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DE33B38-3016-8EEC-279A-1C978F72B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83"/>
            <a:stretch/>
          </p:blipFill>
          <p:spPr>
            <a:xfrm>
              <a:off x="8529595" y="3574531"/>
              <a:ext cx="1079500" cy="889686"/>
            </a:xfrm>
            <a:prstGeom prst="rect">
              <a:avLst/>
            </a:prstGeom>
            <a:noFill/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D84EFAE-EDC1-A9FA-FE57-459B92CC5545}"/>
              </a:ext>
            </a:extLst>
          </p:cNvPr>
          <p:cNvGrpSpPr/>
          <p:nvPr/>
        </p:nvGrpSpPr>
        <p:grpSpPr>
          <a:xfrm>
            <a:off x="10367318" y="3202266"/>
            <a:ext cx="1085997" cy="1565936"/>
            <a:chOff x="10557818" y="3341966"/>
            <a:chExt cx="1085997" cy="1565936"/>
          </a:xfrm>
          <a:solidFill>
            <a:schemeClr val="bg2"/>
          </a:solidFill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FF76403-ACB5-E0CC-DF63-D162C9BDBF97}"/>
                </a:ext>
              </a:extLst>
            </p:cNvPr>
            <p:cNvGrpSpPr/>
            <p:nvPr/>
          </p:nvGrpSpPr>
          <p:grpSpPr>
            <a:xfrm>
              <a:off x="10760170" y="3341966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39" name="Прямоугольник: скругленные углы 70">
                <a:extLst>
                  <a:ext uri="{FF2B5EF4-FFF2-40B4-BE49-F238E27FC236}">
                    <a16:creationId xmlns:a16="http://schemas.microsoft.com/office/drawing/2014/main" id="{6CEDA71A-6D59-CBCD-4A8E-404A71F9C4D8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: скругленные углы 71">
                <a:extLst>
                  <a:ext uri="{FF2B5EF4-FFF2-40B4-BE49-F238E27FC236}">
                    <a16:creationId xmlns:a16="http://schemas.microsoft.com/office/drawing/2014/main" id="{AC59B9A4-619C-A69A-AE46-70F7FA154867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: скругленные углы 72">
                <a:extLst>
                  <a:ext uri="{FF2B5EF4-FFF2-40B4-BE49-F238E27FC236}">
                    <a16:creationId xmlns:a16="http://schemas.microsoft.com/office/drawing/2014/main" id="{BEBA119E-53D3-38D4-E517-864C86E886D5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: скругленные углы 73">
                <a:extLst>
                  <a:ext uri="{FF2B5EF4-FFF2-40B4-BE49-F238E27FC236}">
                    <a16:creationId xmlns:a16="http://schemas.microsoft.com/office/drawing/2014/main" id="{E3167D86-0B80-A677-BCF4-B2CC984A8AF0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E25C41A-78D9-B5B3-5D63-2F6AB71C2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90"/>
            <a:stretch/>
          </p:blipFill>
          <p:spPr>
            <a:xfrm flipH="1">
              <a:off x="10557818" y="3557712"/>
              <a:ext cx="1085997" cy="918862"/>
            </a:xfrm>
            <a:prstGeom prst="rect">
              <a:avLst/>
            </a:prstGeom>
            <a:noFill/>
          </p:spPr>
        </p:pic>
      </p:grpSp>
      <p:sp>
        <p:nvSpPr>
          <p:cNvPr id="54" name="Заголовок 3">
            <a:extLst>
              <a:ext uri="{FF2B5EF4-FFF2-40B4-BE49-F238E27FC236}">
                <a16:creationId xmlns:a16="http://schemas.microsoft.com/office/drawing/2014/main" id="{5D1CFC3B-9C9C-BB64-2FD0-7236F0CA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1640113"/>
            <a:ext cx="5849711" cy="930275"/>
          </a:xfrm>
        </p:spPr>
        <p:txBody>
          <a:bodyPr>
            <a:noAutofit/>
          </a:bodyPr>
          <a:lstStyle/>
          <a:p>
            <a:r>
              <a:rPr lang="ru-RU" sz="4200" dirty="0"/>
              <a:t>Преимущества</a:t>
            </a:r>
            <a:br>
              <a:rPr lang="ru-RU" sz="4200" dirty="0"/>
            </a:br>
            <a:r>
              <a:rPr lang="ru-RU" sz="42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Госмаркета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422395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1262940" y="1684877"/>
            <a:ext cx="792000" cy="171132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074470" y="1717233"/>
            <a:ext cx="792000" cy="333438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ГИС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Госмаркет</a:t>
            </a:r>
          </a:p>
        </p:txBody>
      </p:sp>
    </p:spTree>
    <p:extLst>
      <p:ext uri="{BB962C8B-B14F-4D97-AF65-F5344CB8AC3E}">
        <p14:creationId xmlns:p14="http://schemas.microsoft.com/office/powerpoint/2010/main" val="373362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CA19ED5D-7F53-93D3-FC15-4E24F783ADFA}"/>
              </a:ext>
            </a:extLst>
          </p:cNvPr>
          <p:cNvSpPr/>
          <p:nvPr/>
        </p:nvSpPr>
        <p:spPr>
          <a:xfrm rot="16200000" flipV="1">
            <a:off x="842983" y="987561"/>
            <a:ext cx="4738997" cy="6111232"/>
          </a:xfrm>
          <a:prstGeom prst="round2SameRect">
            <a:avLst>
              <a:gd name="adj1" fmla="val 18183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10A791F4-B8D7-7019-F052-B0B7D15E701C}"/>
              </a:ext>
            </a:extLst>
          </p:cNvPr>
          <p:cNvSpPr/>
          <p:nvPr/>
        </p:nvSpPr>
        <p:spPr>
          <a:xfrm rot="16200000" flipV="1">
            <a:off x="6488187" y="1164562"/>
            <a:ext cx="5184326" cy="6127675"/>
          </a:xfrm>
          <a:prstGeom prst="round2SameRect">
            <a:avLst>
              <a:gd name="adj1" fmla="val 17832"/>
              <a:gd name="adj2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34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42EAB4CD-D336-8DDD-0420-B904041ED47E}"/>
              </a:ext>
            </a:extLst>
          </p:cNvPr>
          <p:cNvSpPr/>
          <p:nvPr/>
        </p:nvSpPr>
        <p:spPr>
          <a:xfrm rot="16200000" flipV="1">
            <a:off x="6477242" y="1025670"/>
            <a:ext cx="4738997" cy="6111232"/>
          </a:xfrm>
          <a:prstGeom prst="round2SameRect">
            <a:avLst>
              <a:gd name="adj1" fmla="val 18183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4000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</a:t>
            </a:r>
            <a:r>
              <a:rPr lang="ru-RU" sz="40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 – основные сценарии</a:t>
            </a:r>
            <a:endParaRPr lang="ru-RU" sz="4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E5E797-075B-23CE-771B-5E70B0227C2E}"/>
              </a:ext>
            </a:extLst>
          </p:cNvPr>
          <p:cNvSpPr txBox="1"/>
          <p:nvPr/>
        </p:nvSpPr>
        <p:spPr>
          <a:xfrm>
            <a:off x="7374734" y="3520664"/>
            <a:ext cx="3034617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ФОИВ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/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РОИВ покупает готовое облачное решение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(по 44-ФЗ)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F6A0749-72C6-172E-AA1D-845DCEEC4CFC}"/>
              </a:ext>
            </a:extLst>
          </p:cNvPr>
          <p:cNvSpPr txBox="1"/>
          <p:nvPr/>
        </p:nvSpPr>
        <p:spPr>
          <a:xfrm>
            <a:off x="7374734" y="2151741"/>
            <a:ext cx="3871349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Сценарий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2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0D51445-13AB-EE7E-3D53-724E6E9E4904}"/>
              </a:ext>
            </a:extLst>
          </p:cNvPr>
          <p:cNvGrpSpPr/>
          <p:nvPr/>
        </p:nvGrpSpPr>
        <p:grpSpPr>
          <a:xfrm>
            <a:off x="9664950" y="2214478"/>
            <a:ext cx="368911" cy="368911"/>
            <a:chOff x="5454571" y="3264347"/>
            <a:chExt cx="1161636" cy="1161636"/>
          </a:xfrm>
        </p:grpSpPr>
        <p:sp>
          <p:nvSpPr>
            <p:cNvPr id="11" name="Овал 79">
              <a:extLst>
                <a:ext uri="{FF2B5EF4-FFF2-40B4-BE49-F238E27FC236}">
                  <a16:creationId xmlns:a16="http://schemas.microsoft.com/office/drawing/2014/main" id="{84B726D3-7E97-598C-611B-DDC43ED72246}"/>
                </a:ext>
              </a:extLst>
            </p:cNvPr>
            <p:cNvSpPr/>
            <p:nvPr/>
          </p:nvSpPr>
          <p:spPr>
            <a:xfrm>
              <a:off x="5454571" y="3264347"/>
              <a:ext cx="1161636" cy="116163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="horz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CE2667-5699-AEE8-4340-A4271AEA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>
              <a:off x="5726856" y="3532718"/>
              <a:ext cx="689019" cy="6890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0E7C91D5-2DF6-023B-9022-EC11DAEA724A}"/>
              </a:ext>
            </a:extLst>
          </p:cNvPr>
          <p:cNvSpPr txBox="1"/>
          <p:nvPr/>
        </p:nvSpPr>
        <p:spPr>
          <a:xfrm>
            <a:off x="1586112" y="2140166"/>
            <a:ext cx="4962058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5000" b="1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Сценарий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1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343F2EC-9773-8E15-1A86-91C065EA0785}"/>
              </a:ext>
            </a:extLst>
          </p:cNvPr>
          <p:cNvGrpSpPr/>
          <p:nvPr/>
        </p:nvGrpSpPr>
        <p:grpSpPr>
          <a:xfrm>
            <a:off x="3946414" y="2189049"/>
            <a:ext cx="368911" cy="368911"/>
            <a:chOff x="5454571" y="3264347"/>
            <a:chExt cx="1161636" cy="1161636"/>
          </a:xfrm>
        </p:grpSpPr>
        <p:sp>
          <p:nvSpPr>
            <p:cNvPr id="15" name="Овал 79">
              <a:extLst>
                <a:ext uri="{FF2B5EF4-FFF2-40B4-BE49-F238E27FC236}">
                  <a16:creationId xmlns:a16="http://schemas.microsoft.com/office/drawing/2014/main" id="{5B98C31C-88D7-071B-D282-62A2B07E763E}"/>
                </a:ext>
              </a:extLst>
            </p:cNvPr>
            <p:cNvSpPr/>
            <p:nvPr/>
          </p:nvSpPr>
          <p:spPr>
            <a:xfrm>
              <a:off x="5454571" y="3264347"/>
              <a:ext cx="1161636" cy="116163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="horz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39BBD12-721D-FD6F-F564-2C5084A5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>
              <a:off x="5726856" y="3532718"/>
              <a:ext cx="689019" cy="6890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7335C8-6D0C-BCD5-2920-E0585E10EE33}"/>
              </a:ext>
            </a:extLst>
          </p:cNvPr>
          <p:cNvSpPr txBox="1"/>
          <p:nvPr/>
        </p:nvSpPr>
        <p:spPr>
          <a:xfrm>
            <a:off x="1632447" y="3423983"/>
            <a:ext cx="3247067" cy="256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ФОИВ</a:t>
            </a:r>
            <a:r>
              <a:rPr lang="en-US" sz="2400" b="1" dirty="0">
                <a:solidFill>
                  <a:srgbClr val="0F2851"/>
                </a:solidFill>
                <a:latin typeface="Corbel" panose="020B0503020204020204" pitchFamily="34" charset="0"/>
              </a:rPr>
              <a:t>/</a:t>
            </a:r>
            <a:r>
              <a:rPr lang="ru-RU" sz="2400" b="1" dirty="0">
                <a:solidFill>
                  <a:srgbClr val="0F2851"/>
                </a:solidFill>
                <a:latin typeface="Corbel" panose="020B0503020204020204" pitchFamily="34" charset="0"/>
              </a:rPr>
              <a:t>РОИВ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заказывает </a:t>
            </a:r>
            <a:r>
              <a:rPr lang="ru-RU" sz="2400" b="1" dirty="0">
                <a:solidFill>
                  <a:srgbClr val="0F2851"/>
                </a:solidFill>
                <a:latin typeface="Corbel" panose="020B0503020204020204" pitchFamily="34" charset="0"/>
              </a:rPr>
              <a:t>инфраструктурно-технологические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базовые сервисы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(за счет Минцифры)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6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49">
            <a:extLst>
              <a:ext uri="{FF2B5EF4-FFF2-40B4-BE49-F238E27FC236}">
                <a16:creationId xmlns:a16="http://schemas.microsoft.com/office/drawing/2014/main" id="{03CAF2F5-197B-4F94-3666-DD70EF790DAD}"/>
              </a:ext>
            </a:extLst>
          </p:cNvPr>
          <p:cNvSpPr/>
          <p:nvPr/>
        </p:nvSpPr>
        <p:spPr>
          <a:xfrm flipH="1">
            <a:off x="5310340" y="2525486"/>
            <a:ext cx="2861779" cy="457200"/>
          </a:xfrm>
          <a:prstGeom prst="roundRect">
            <a:avLst>
              <a:gd name="adj" fmla="val 10924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900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62BA11CE-0B95-2541-8939-101A8C895D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2BA11CE-0B95-2541-8939-101A8C895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B05B14A-7F0F-41CB-BF6E-3FEE21204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Скругленный прямоугольник 62">
            <a:extLst>
              <a:ext uri="{FF2B5EF4-FFF2-40B4-BE49-F238E27FC236}">
                <a16:creationId xmlns:a16="http://schemas.microsoft.com/office/drawing/2014/main" id="{E0B044FF-3FC9-4F5C-7C1A-577A959F4F17}"/>
              </a:ext>
            </a:extLst>
          </p:cNvPr>
          <p:cNvSpPr/>
          <p:nvPr/>
        </p:nvSpPr>
        <p:spPr>
          <a:xfrm>
            <a:off x="803275" y="1294415"/>
            <a:ext cx="9037638" cy="405086"/>
          </a:xfrm>
          <a:prstGeom prst="roundRect">
            <a:avLst>
              <a:gd name="adj" fmla="val 16609"/>
            </a:avLst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ЕИС Закупки</a:t>
            </a:r>
            <a:endParaRPr lang="ru-RU" sz="1200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Скругленный прямоугольник 62">
            <a:extLst>
              <a:ext uri="{FF2B5EF4-FFF2-40B4-BE49-F238E27FC236}">
                <a16:creationId xmlns:a16="http://schemas.microsoft.com/office/drawing/2014/main" id="{458B3B9A-4F40-23CB-139D-BE4E91BBFD71}"/>
              </a:ext>
            </a:extLst>
          </p:cNvPr>
          <p:cNvSpPr/>
          <p:nvPr/>
        </p:nvSpPr>
        <p:spPr>
          <a:xfrm>
            <a:off x="803275" y="6178989"/>
            <a:ext cx="9037638" cy="405086"/>
          </a:xfrm>
          <a:prstGeom prst="roundRect">
            <a:avLst>
              <a:gd name="adj" fmla="val 16609"/>
            </a:avLst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ГИС «Управление платформой «</a:t>
            </a:r>
            <a:r>
              <a:rPr lang="ru-RU" sz="1200" b="1" dirty="0" err="1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Гостех</a:t>
            </a:r>
            <a:r>
              <a:rPr lang="ru-RU" sz="12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»</a:t>
            </a:r>
            <a:endParaRPr lang="ru-RU" sz="1200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49">
            <a:extLst>
              <a:ext uri="{FF2B5EF4-FFF2-40B4-BE49-F238E27FC236}">
                <a16:creationId xmlns:a16="http://schemas.microsoft.com/office/drawing/2014/main" id="{E53B2989-CC71-CF66-3D7E-42664F8C274E}"/>
              </a:ext>
            </a:extLst>
          </p:cNvPr>
          <p:cNvSpPr/>
          <p:nvPr/>
        </p:nvSpPr>
        <p:spPr>
          <a:xfrm flipH="1">
            <a:off x="803275" y="3105082"/>
            <a:ext cx="9037638" cy="2783541"/>
          </a:xfrm>
          <a:prstGeom prst="roundRect">
            <a:avLst>
              <a:gd name="adj" fmla="val 2880"/>
            </a:avLst>
          </a:prstGeom>
          <a:solidFill>
            <a:schemeClr val="bg2"/>
          </a:solidFill>
          <a:ln w="19050">
            <a:solidFill>
              <a:srgbClr val="0E2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ГИС «</a:t>
            </a:r>
            <a:r>
              <a:rPr lang="ru-RU" sz="1200" b="1" dirty="0" err="1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ГосМаркет</a:t>
            </a:r>
            <a:r>
              <a:rPr lang="ru-RU" sz="12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»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90038BC-4C64-A825-D479-50D27A03835B}"/>
              </a:ext>
            </a:extLst>
          </p:cNvPr>
          <p:cNvGrpSpPr/>
          <p:nvPr/>
        </p:nvGrpSpPr>
        <p:grpSpPr>
          <a:xfrm rot="10800000">
            <a:off x="5317429" y="5893432"/>
            <a:ext cx="5255" cy="367507"/>
            <a:chOff x="5322096" y="5623389"/>
            <a:chExt cx="5255" cy="367507"/>
          </a:xfrm>
        </p:grpSpPr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2F922414-8084-C7F6-EE96-D446EFE82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2096" y="5623389"/>
              <a:ext cx="3377" cy="330985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C24CF09-6B7E-ADBE-0C5C-8DB43F537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7351" y="5714847"/>
              <a:ext cx="0" cy="276049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49">
            <a:extLst>
              <a:ext uri="{FF2B5EF4-FFF2-40B4-BE49-F238E27FC236}">
                <a16:creationId xmlns:a16="http://schemas.microsoft.com/office/drawing/2014/main" id="{F1789352-464E-36D7-BB43-16EE3BB910F9}"/>
              </a:ext>
            </a:extLst>
          </p:cNvPr>
          <p:cNvSpPr/>
          <p:nvPr/>
        </p:nvSpPr>
        <p:spPr>
          <a:xfrm flipH="1">
            <a:off x="10159864" y="4393703"/>
            <a:ext cx="1080000" cy="540000"/>
          </a:xfrm>
          <a:prstGeom prst="roundRect">
            <a:avLst>
              <a:gd name="adj" fmla="val 16753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ФГИС «Управление ГЕОП»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F98F724-EB09-2F1B-ED15-A934ABD506D1}"/>
              </a:ext>
            </a:extLst>
          </p:cNvPr>
          <p:cNvGrpSpPr/>
          <p:nvPr/>
        </p:nvGrpSpPr>
        <p:grpSpPr>
          <a:xfrm rot="5400000">
            <a:off x="9921622" y="4509841"/>
            <a:ext cx="5255" cy="367507"/>
            <a:chOff x="5322096" y="5623389"/>
            <a:chExt cx="5255" cy="367507"/>
          </a:xfrm>
        </p:grpSpPr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1334C5F3-34D5-5986-1D43-9A1ECE9B8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2096" y="5623389"/>
              <a:ext cx="3377" cy="330985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34138A96-F9B2-B479-7E00-BD26231416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7351" y="5714847"/>
              <a:ext cx="0" cy="276049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Скругленный прямоугольник 49">
            <a:extLst>
              <a:ext uri="{FF2B5EF4-FFF2-40B4-BE49-F238E27FC236}">
                <a16:creationId xmlns:a16="http://schemas.microsoft.com/office/drawing/2014/main" id="{88B9BD44-2536-EB9D-760A-4F57CEB65AA2}"/>
              </a:ext>
            </a:extLst>
          </p:cNvPr>
          <p:cNvSpPr/>
          <p:nvPr/>
        </p:nvSpPr>
        <p:spPr>
          <a:xfrm flipH="1">
            <a:off x="10160808" y="3766174"/>
            <a:ext cx="1080000" cy="540000"/>
          </a:xfrm>
          <a:prstGeom prst="roundRect">
            <a:avLst>
              <a:gd name="adj" fmla="val 16753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НФАП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9B80B66-7A74-7DDB-9136-BCAAEE583467}"/>
              </a:ext>
            </a:extLst>
          </p:cNvPr>
          <p:cNvGrpSpPr/>
          <p:nvPr/>
        </p:nvGrpSpPr>
        <p:grpSpPr>
          <a:xfrm rot="5400000">
            <a:off x="9922566" y="4124358"/>
            <a:ext cx="5255" cy="367507"/>
            <a:chOff x="5322096" y="5623389"/>
            <a:chExt cx="5255" cy="367507"/>
          </a:xfrm>
        </p:grpSpPr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BFBD1B65-F42B-0FE9-D47B-910B2CDF9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2096" y="5623389"/>
              <a:ext cx="3377" cy="330985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2C66E100-1B53-E711-B58A-427C0DF0E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7351" y="5714847"/>
              <a:ext cx="0" cy="276049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Скругленный прямоугольник 62">
            <a:extLst>
              <a:ext uri="{FF2B5EF4-FFF2-40B4-BE49-F238E27FC236}">
                <a16:creationId xmlns:a16="http://schemas.microsoft.com/office/drawing/2014/main" id="{945E19B8-DE73-6605-A6EB-55253D400B3F}"/>
              </a:ext>
            </a:extLst>
          </p:cNvPr>
          <p:cNvSpPr/>
          <p:nvPr/>
        </p:nvSpPr>
        <p:spPr>
          <a:xfrm>
            <a:off x="803275" y="2069860"/>
            <a:ext cx="3213140" cy="405086"/>
          </a:xfrm>
          <a:prstGeom prst="roundRect">
            <a:avLst>
              <a:gd name="adj" fmla="val 16609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Поставщики решений</a:t>
            </a:r>
            <a:endParaRPr lang="ru-RU" sz="1200" dirty="0">
              <a:solidFill>
                <a:schemeClr val="bg1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0" name="Скругленный прямоугольник 62">
            <a:extLst>
              <a:ext uri="{FF2B5EF4-FFF2-40B4-BE49-F238E27FC236}">
                <a16:creationId xmlns:a16="http://schemas.microsoft.com/office/drawing/2014/main" id="{6FBD087A-F944-9CE5-FFCE-0594A54602DE}"/>
              </a:ext>
            </a:extLst>
          </p:cNvPr>
          <p:cNvSpPr/>
          <p:nvPr/>
        </p:nvSpPr>
        <p:spPr>
          <a:xfrm>
            <a:off x="7511970" y="1984929"/>
            <a:ext cx="2295417" cy="405086"/>
          </a:xfrm>
          <a:prstGeom prst="roundRect">
            <a:avLst>
              <a:gd name="adj" fmla="val 16609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Пользователи (ОГВ)</a:t>
            </a:r>
            <a:endParaRPr lang="ru-RU" sz="1200" dirty="0">
              <a:solidFill>
                <a:schemeClr val="bg1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EF9BF9C-2135-E403-F316-0565808084CC}"/>
              </a:ext>
            </a:extLst>
          </p:cNvPr>
          <p:cNvGrpSpPr/>
          <p:nvPr/>
        </p:nvGrpSpPr>
        <p:grpSpPr>
          <a:xfrm rot="10800000">
            <a:off x="2433483" y="1700213"/>
            <a:ext cx="5255" cy="367507"/>
            <a:chOff x="5322096" y="5623389"/>
            <a:chExt cx="5255" cy="367507"/>
          </a:xfrm>
        </p:grpSpPr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E9E0CDBA-7596-70DC-5904-27B8482A8B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2096" y="5623389"/>
              <a:ext cx="3377" cy="330985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3885222A-CC77-14E2-B6EA-B8FA70390E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7351" y="5714847"/>
              <a:ext cx="0" cy="276049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B19063A-44BF-2F62-2DF8-2EFEA6DC1802}"/>
              </a:ext>
            </a:extLst>
          </p:cNvPr>
          <p:cNvCxnSpPr>
            <a:cxnSpLocks/>
          </p:cNvCxnSpPr>
          <p:nvPr/>
        </p:nvCxnSpPr>
        <p:spPr>
          <a:xfrm>
            <a:off x="8593963" y="1700213"/>
            <a:ext cx="0" cy="303399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49">
            <a:extLst>
              <a:ext uri="{FF2B5EF4-FFF2-40B4-BE49-F238E27FC236}">
                <a16:creationId xmlns:a16="http://schemas.microsoft.com/office/drawing/2014/main" id="{85A16E3B-560F-8E11-1EDB-043649C01957}"/>
              </a:ext>
            </a:extLst>
          </p:cNvPr>
          <p:cNvSpPr/>
          <p:nvPr/>
        </p:nvSpPr>
        <p:spPr>
          <a:xfrm flipH="1">
            <a:off x="966042" y="3448088"/>
            <a:ext cx="1352952" cy="2283410"/>
          </a:xfrm>
          <a:prstGeom prst="roundRect">
            <a:avLst>
              <a:gd name="adj" fmla="val 7396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биллинг</a:t>
            </a:r>
          </a:p>
        </p:txBody>
      </p:sp>
      <p:sp>
        <p:nvSpPr>
          <p:cNvPr id="40" name="Скругленный прямоугольник 49">
            <a:extLst>
              <a:ext uri="{FF2B5EF4-FFF2-40B4-BE49-F238E27FC236}">
                <a16:creationId xmlns:a16="http://schemas.microsoft.com/office/drawing/2014/main" id="{2570BAD7-0725-F14F-9FB7-90F4B91C8508}"/>
              </a:ext>
            </a:extLst>
          </p:cNvPr>
          <p:cNvSpPr/>
          <p:nvPr/>
        </p:nvSpPr>
        <p:spPr>
          <a:xfrm flipH="1">
            <a:off x="1040137" y="3911906"/>
            <a:ext cx="1196790" cy="766480"/>
          </a:xfrm>
          <a:prstGeom prst="roundRect">
            <a:avLst>
              <a:gd name="adj" fmla="val 19402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Модуль финансового обслуживания</a:t>
            </a:r>
          </a:p>
        </p:txBody>
      </p:sp>
      <p:sp>
        <p:nvSpPr>
          <p:cNvPr id="42" name="Скругленный прямоугольник 49">
            <a:extLst>
              <a:ext uri="{FF2B5EF4-FFF2-40B4-BE49-F238E27FC236}">
                <a16:creationId xmlns:a16="http://schemas.microsoft.com/office/drawing/2014/main" id="{9B41C2D1-B297-B15D-C8B8-0ABC8CF4C8F4}"/>
              </a:ext>
            </a:extLst>
          </p:cNvPr>
          <p:cNvSpPr/>
          <p:nvPr/>
        </p:nvSpPr>
        <p:spPr>
          <a:xfrm flipH="1">
            <a:off x="1040140" y="4785965"/>
            <a:ext cx="1223682" cy="891990"/>
          </a:xfrm>
          <a:prstGeom prst="roundRect">
            <a:avLst>
              <a:gd name="adj" fmla="val 19402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accent5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Модуль контроля расходов (лимиты, контроль качества услуг</a:t>
            </a:r>
            <a:r>
              <a:rPr lang="en-US" sz="900" dirty="0">
                <a:solidFill>
                  <a:schemeClr val="accent5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, SLA</a:t>
            </a:r>
            <a:r>
              <a:rPr lang="ru-RU" sz="900" dirty="0">
                <a:solidFill>
                  <a:schemeClr val="accent5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Скругленный прямоугольник 49">
            <a:extLst>
              <a:ext uri="{FF2B5EF4-FFF2-40B4-BE49-F238E27FC236}">
                <a16:creationId xmlns:a16="http://schemas.microsoft.com/office/drawing/2014/main" id="{DC6CFB92-2A5F-4C51-5DEE-FF6221EBE2D9}"/>
              </a:ext>
            </a:extLst>
          </p:cNvPr>
          <p:cNvSpPr/>
          <p:nvPr/>
        </p:nvSpPr>
        <p:spPr>
          <a:xfrm flipH="1">
            <a:off x="2564090" y="3454707"/>
            <a:ext cx="7198472" cy="578225"/>
          </a:xfrm>
          <a:prstGeom prst="roundRect">
            <a:avLst>
              <a:gd name="adj" fmla="val 9690"/>
            </a:avLst>
          </a:prstGeom>
          <a:solidFill>
            <a:srgbClr val="FAFAFA"/>
          </a:solidFill>
          <a:ln w="12700">
            <a:solidFill>
              <a:srgbClr val="125EA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b="1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4" name="Скругленный прямоугольник 49">
            <a:extLst>
              <a:ext uri="{FF2B5EF4-FFF2-40B4-BE49-F238E27FC236}">
                <a16:creationId xmlns:a16="http://schemas.microsoft.com/office/drawing/2014/main" id="{5F35F7AB-2851-B942-A660-D2929F6F8547}"/>
              </a:ext>
            </a:extLst>
          </p:cNvPr>
          <p:cNvSpPr/>
          <p:nvPr/>
        </p:nvSpPr>
        <p:spPr>
          <a:xfrm flipH="1">
            <a:off x="2611176" y="3563250"/>
            <a:ext cx="1318160" cy="380851"/>
          </a:xfrm>
          <a:prstGeom prst="round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Конструктор контрактов</a:t>
            </a:r>
          </a:p>
        </p:txBody>
      </p:sp>
      <p:sp>
        <p:nvSpPr>
          <p:cNvPr id="46" name="Скругленный прямоугольник 49">
            <a:extLst>
              <a:ext uri="{FF2B5EF4-FFF2-40B4-BE49-F238E27FC236}">
                <a16:creationId xmlns:a16="http://schemas.microsoft.com/office/drawing/2014/main" id="{8D8DFB77-927E-0554-C7C6-A1F680C02BF8}"/>
              </a:ext>
            </a:extLst>
          </p:cNvPr>
          <p:cNvSpPr/>
          <p:nvPr/>
        </p:nvSpPr>
        <p:spPr>
          <a:xfrm flipH="1">
            <a:off x="4044408" y="3554285"/>
            <a:ext cx="1318160" cy="380851"/>
          </a:xfrm>
          <a:prstGeom prst="round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Конструктор  ТЗ</a:t>
            </a:r>
          </a:p>
        </p:txBody>
      </p:sp>
      <p:sp>
        <p:nvSpPr>
          <p:cNvPr id="47" name="Скругленный прямоугольник 49">
            <a:extLst>
              <a:ext uri="{FF2B5EF4-FFF2-40B4-BE49-F238E27FC236}">
                <a16:creationId xmlns:a16="http://schemas.microsoft.com/office/drawing/2014/main" id="{0320AFE9-6E34-CE0D-7299-9DD31B1F5150}"/>
              </a:ext>
            </a:extLst>
          </p:cNvPr>
          <p:cNvSpPr/>
          <p:nvPr/>
        </p:nvSpPr>
        <p:spPr>
          <a:xfrm flipH="1">
            <a:off x="5477640" y="3558767"/>
            <a:ext cx="1318160" cy="380851"/>
          </a:xfrm>
          <a:prstGeom prst="round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Портал поддержки и загрузки </a:t>
            </a:r>
          </a:p>
        </p:txBody>
      </p:sp>
      <p:sp>
        <p:nvSpPr>
          <p:cNvPr id="48" name="Скругленный прямоугольник 49">
            <a:extLst>
              <a:ext uri="{FF2B5EF4-FFF2-40B4-BE49-F238E27FC236}">
                <a16:creationId xmlns:a16="http://schemas.microsoft.com/office/drawing/2014/main" id="{172FC451-8CB5-7B0A-9DC9-23D0B31BD692}"/>
              </a:ext>
            </a:extLst>
          </p:cNvPr>
          <p:cNvSpPr/>
          <p:nvPr/>
        </p:nvSpPr>
        <p:spPr>
          <a:xfrm flipH="1">
            <a:off x="6910872" y="3549802"/>
            <a:ext cx="1318160" cy="380851"/>
          </a:xfrm>
          <a:prstGeom prst="round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Портал документации</a:t>
            </a:r>
          </a:p>
        </p:txBody>
      </p:sp>
      <p:sp>
        <p:nvSpPr>
          <p:cNvPr id="49" name="Скругленный прямоугольник 49">
            <a:extLst>
              <a:ext uri="{FF2B5EF4-FFF2-40B4-BE49-F238E27FC236}">
                <a16:creationId xmlns:a16="http://schemas.microsoft.com/office/drawing/2014/main" id="{BDC48A40-BB02-5BE8-977A-5D8A5D75A206}"/>
              </a:ext>
            </a:extLst>
          </p:cNvPr>
          <p:cNvSpPr/>
          <p:nvPr/>
        </p:nvSpPr>
        <p:spPr>
          <a:xfrm flipH="1">
            <a:off x="8344103" y="3540837"/>
            <a:ext cx="1318160" cy="380851"/>
          </a:xfrm>
          <a:prstGeom prst="round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Личный кабинет клиента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AE56A10-C404-60A8-2485-E1F1BE1509E7}"/>
              </a:ext>
            </a:extLst>
          </p:cNvPr>
          <p:cNvCxnSpPr>
            <a:cxnSpLocks/>
          </p:cNvCxnSpPr>
          <p:nvPr/>
        </p:nvCxnSpPr>
        <p:spPr>
          <a:xfrm>
            <a:off x="3723717" y="4687245"/>
            <a:ext cx="382302" cy="0"/>
          </a:xfrm>
          <a:prstGeom prst="line">
            <a:avLst/>
          </a:prstGeom>
          <a:ln w="76200">
            <a:solidFill>
              <a:srgbClr val="125EA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85">
            <a:extLst>
              <a:ext uri="{FF2B5EF4-FFF2-40B4-BE49-F238E27FC236}">
                <a16:creationId xmlns:a16="http://schemas.microsoft.com/office/drawing/2014/main" id="{12FA7A53-FDC8-E6C3-8F6F-0E90A015E5EF}"/>
              </a:ext>
            </a:extLst>
          </p:cNvPr>
          <p:cNvSpPr/>
          <p:nvPr/>
        </p:nvSpPr>
        <p:spPr>
          <a:xfrm>
            <a:off x="4389802" y="4525613"/>
            <a:ext cx="913175" cy="298743"/>
          </a:xfrm>
          <a:prstGeom prst="roundRect">
            <a:avLst/>
          </a:prstGeom>
          <a:solidFill>
            <a:srgbClr val="125E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2700" algn="ctr"/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продукт</a:t>
            </a:r>
            <a:r>
              <a:rPr lang="en-US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 - N</a:t>
            </a:r>
            <a:endParaRPr lang="ru-RU" sz="1000" kern="0" dirty="0">
              <a:solidFill>
                <a:srgbClr val="FAFAFA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6" name="Скругленный прямоугольник 85">
            <a:extLst>
              <a:ext uri="{FF2B5EF4-FFF2-40B4-BE49-F238E27FC236}">
                <a16:creationId xmlns:a16="http://schemas.microsoft.com/office/drawing/2014/main" id="{8DA52BE8-5DDE-C749-912F-52797B3C745B}"/>
              </a:ext>
            </a:extLst>
          </p:cNvPr>
          <p:cNvSpPr/>
          <p:nvPr/>
        </p:nvSpPr>
        <p:spPr>
          <a:xfrm>
            <a:off x="2611314" y="4541011"/>
            <a:ext cx="911815" cy="298743"/>
          </a:xfrm>
          <a:prstGeom prst="roundRect">
            <a:avLst/>
          </a:prstGeom>
          <a:solidFill>
            <a:srgbClr val="125E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2700" algn="ctr"/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продукт</a:t>
            </a:r>
            <a:r>
              <a:rPr lang="en-US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 -</a:t>
            </a:r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1</a:t>
            </a:r>
            <a:endParaRPr lang="ru-RU" sz="1000" kern="0" dirty="0">
              <a:solidFill>
                <a:srgbClr val="FAFAFA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7" name="Скругленный прямоугольник 49">
            <a:extLst>
              <a:ext uri="{FF2B5EF4-FFF2-40B4-BE49-F238E27FC236}">
                <a16:creationId xmlns:a16="http://schemas.microsoft.com/office/drawing/2014/main" id="{3E357A84-CDFF-66DD-92AF-55CEBD97831C}"/>
              </a:ext>
            </a:extLst>
          </p:cNvPr>
          <p:cNvSpPr/>
          <p:nvPr/>
        </p:nvSpPr>
        <p:spPr>
          <a:xfrm flipH="1">
            <a:off x="2554663" y="4180849"/>
            <a:ext cx="2837606" cy="719088"/>
          </a:xfrm>
          <a:prstGeom prst="roundRect">
            <a:avLst>
              <a:gd name="adj" fmla="val 10924"/>
            </a:avLst>
          </a:prstGeom>
          <a:noFill/>
          <a:ln w="12700">
            <a:solidFill>
              <a:srgbClr val="125EA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Модуль подбора продуктов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EC77928-37C4-876E-8FAB-7A9F09BA67E5}"/>
              </a:ext>
            </a:extLst>
          </p:cNvPr>
          <p:cNvCxnSpPr>
            <a:cxnSpLocks/>
          </p:cNvCxnSpPr>
          <p:nvPr/>
        </p:nvCxnSpPr>
        <p:spPr>
          <a:xfrm>
            <a:off x="6767235" y="4584152"/>
            <a:ext cx="382302" cy="0"/>
          </a:xfrm>
          <a:prstGeom prst="line">
            <a:avLst/>
          </a:prstGeom>
          <a:ln w="76200">
            <a:solidFill>
              <a:srgbClr val="125EA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Скругленный прямоугольник 85">
            <a:extLst>
              <a:ext uri="{FF2B5EF4-FFF2-40B4-BE49-F238E27FC236}">
                <a16:creationId xmlns:a16="http://schemas.microsoft.com/office/drawing/2014/main" id="{C4EF4F80-EA83-2FF1-69D7-B95E2092FA3D}"/>
              </a:ext>
            </a:extLst>
          </p:cNvPr>
          <p:cNvSpPr/>
          <p:nvPr/>
        </p:nvSpPr>
        <p:spPr>
          <a:xfrm>
            <a:off x="5587597" y="4288426"/>
            <a:ext cx="1109037" cy="526901"/>
          </a:xfrm>
          <a:prstGeom prst="roundRect">
            <a:avLst/>
          </a:prstGeom>
          <a:solidFill>
            <a:srgbClr val="125E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2700" algn="ctr"/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Технологический сервис 1 платформы </a:t>
            </a:r>
            <a:r>
              <a:rPr lang="ru-RU" sz="1000" kern="0" dirty="0" err="1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Гостех</a:t>
            </a:r>
            <a:endParaRPr lang="ru-RU" sz="1000" kern="0" dirty="0">
              <a:solidFill>
                <a:srgbClr val="FAFAFA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2" name="Скругленный прямоугольник 49">
            <a:extLst>
              <a:ext uri="{FF2B5EF4-FFF2-40B4-BE49-F238E27FC236}">
                <a16:creationId xmlns:a16="http://schemas.microsoft.com/office/drawing/2014/main" id="{1ACE3347-E4F9-F510-ED1C-E296C540D702}"/>
              </a:ext>
            </a:extLst>
          </p:cNvPr>
          <p:cNvSpPr/>
          <p:nvPr/>
        </p:nvSpPr>
        <p:spPr>
          <a:xfrm flipH="1">
            <a:off x="5506774" y="4180849"/>
            <a:ext cx="2861779" cy="723571"/>
          </a:xfrm>
          <a:prstGeom prst="roundRect">
            <a:avLst>
              <a:gd name="adj" fmla="val 10924"/>
            </a:avLst>
          </a:prstGeom>
          <a:noFill/>
          <a:ln w="12700">
            <a:solidFill>
              <a:srgbClr val="125EA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900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0" name="Скругленный прямоугольник 85">
            <a:extLst>
              <a:ext uri="{FF2B5EF4-FFF2-40B4-BE49-F238E27FC236}">
                <a16:creationId xmlns:a16="http://schemas.microsoft.com/office/drawing/2014/main" id="{471AE8A7-A00E-2CDF-BBFB-38396869E643}"/>
              </a:ext>
            </a:extLst>
          </p:cNvPr>
          <p:cNvSpPr/>
          <p:nvPr/>
        </p:nvSpPr>
        <p:spPr>
          <a:xfrm>
            <a:off x="7205727" y="4306356"/>
            <a:ext cx="1109037" cy="526901"/>
          </a:xfrm>
          <a:prstGeom prst="roundRect">
            <a:avLst/>
          </a:prstGeom>
          <a:solidFill>
            <a:srgbClr val="125E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2700" algn="ctr"/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Технологический сервис </a:t>
            </a:r>
            <a:r>
              <a:rPr lang="en-US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N</a:t>
            </a:r>
            <a:r>
              <a:rPr lang="ru-RU" sz="100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 платформы </a:t>
            </a:r>
            <a:r>
              <a:rPr lang="ru-RU" sz="1000" kern="0" dirty="0" err="1">
                <a:solidFill>
                  <a:srgbClr val="FAFAFA"/>
                </a:solidFill>
                <a:latin typeface="+mj-lt"/>
                <a:cs typeface="Calibri" panose="020F0502020204030204" pitchFamily="34" charset="0"/>
              </a:rPr>
              <a:t>Гостех</a:t>
            </a:r>
            <a:endParaRPr lang="ru-RU" sz="1000" kern="0" dirty="0">
              <a:solidFill>
                <a:srgbClr val="FAFAFA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8" name="Скругленный прямоугольник 49">
            <a:extLst>
              <a:ext uri="{FF2B5EF4-FFF2-40B4-BE49-F238E27FC236}">
                <a16:creationId xmlns:a16="http://schemas.microsoft.com/office/drawing/2014/main" id="{BD9CC6AB-8005-5868-264B-7537EC225A74}"/>
              </a:ext>
            </a:extLst>
          </p:cNvPr>
          <p:cNvSpPr/>
          <p:nvPr/>
        </p:nvSpPr>
        <p:spPr>
          <a:xfrm flipH="1">
            <a:off x="8668987" y="4180849"/>
            <a:ext cx="1093576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Каталог цифровых продуктов</a:t>
            </a:r>
          </a:p>
        </p:txBody>
      </p: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9CD8B35B-AFE4-93E0-03C1-3FCD99049359}"/>
              </a:ext>
            </a:extLst>
          </p:cNvPr>
          <p:cNvCxnSpPr>
            <a:cxnSpLocks/>
            <a:stCxn id="62" idx="1"/>
            <a:endCxn id="78" idx="3"/>
          </p:cNvCxnSpPr>
          <p:nvPr/>
        </p:nvCxnSpPr>
        <p:spPr>
          <a:xfrm flipV="1">
            <a:off x="8368553" y="4537196"/>
            <a:ext cx="300434" cy="5439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Скругленный прямоугольник 49">
            <a:extLst>
              <a:ext uri="{FF2B5EF4-FFF2-40B4-BE49-F238E27FC236}">
                <a16:creationId xmlns:a16="http://schemas.microsoft.com/office/drawing/2014/main" id="{EE027D91-85FB-A5F9-7FD3-BDB6BFEB441D}"/>
              </a:ext>
            </a:extLst>
          </p:cNvPr>
          <p:cNvSpPr/>
          <p:nvPr/>
        </p:nvSpPr>
        <p:spPr>
          <a:xfrm flipH="1">
            <a:off x="8682314" y="5019049"/>
            <a:ext cx="1080249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Личный кабинет оператора</a:t>
            </a:r>
          </a:p>
        </p:txBody>
      </p:sp>
      <p:sp>
        <p:nvSpPr>
          <p:cNvPr id="88" name="Скругленный прямоугольник 49">
            <a:extLst>
              <a:ext uri="{FF2B5EF4-FFF2-40B4-BE49-F238E27FC236}">
                <a16:creationId xmlns:a16="http://schemas.microsoft.com/office/drawing/2014/main" id="{3CF351E3-D586-2777-2E9C-96DD1AF55F74}"/>
              </a:ext>
            </a:extLst>
          </p:cNvPr>
          <p:cNvSpPr/>
          <p:nvPr/>
        </p:nvSpPr>
        <p:spPr>
          <a:xfrm flipH="1">
            <a:off x="2384981" y="5019049"/>
            <a:ext cx="1232277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Каталог поставщиков, ЛК</a:t>
            </a:r>
          </a:p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поставщика</a:t>
            </a:r>
          </a:p>
        </p:txBody>
      </p:sp>
      <p:sp>
        <p:nvSpPr>
          <p:cNvPr id="92" name="Скругленный прямоугольник 49">
            <a:extLst>
              <a:ext uri="{FF2B5EF4-FFF2-40B4-BE49-F238E27FC236}">
                <a16:creationId xmlns:a16="http://schemas.microsoft.com/office/drawing/2014/main" id="{D0174ED4-1110-95EF-2E6B-4C0FB95895ED}"/>
              </a:ext>
            </a:extLst>
          </p:cNvPr>
          <p:cNvSpPr/>
          <p:nvPr/>
        </p:nvSpPr>
        <p:spPr>
          <a:xfrm flipH="1">
            <a:off x="7453253" y="5019049"/>
            <a:ext cx="1080249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Модуль управления</a:t>
            </a:r>
          </a:p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ГИС «</a:t>
            </a:r>
            <a:r>
              <a:rPr lang="ru-RU" sz="1000" b="1" dirty="0" err="1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ГосМаркет</a:t>
            </a:r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94" name="Скругленный прямоугольник 49">
            <a:extLst>
              <a:ext uri="{FF2B5EF4-FFF2-40B4-BE49-F238E27FC236}">
                <a16:creationId xmlns:a16="http://schemas.microsoft.com/office/drawing/2014/main" id="{AF8D4496-4D01-0D68-73F2-B874B792965E}"/>
              </a:ext>
            </a:extLst>
          </p:cNvPr>
          <p:cNvSpPr/>
          <p:nvPr/>
        </p:nvSpPr>
        <p:spPr>
          <a:xfrm flipH="1">
            <a:off x="3766070" y="5019049"/>
            <a:ext cx="1080249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Модуль проверки</a:t>
            </a:r>
          </a:p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поставщиков</a:t>
            </a:r>
          </a:p>
        </p:txBody>
      </p:sp>
      <p:sp>
        <p:nvSpPr>
          <p:cNvPr id="104" name="Скругленный прямоугольник 49">
            <a:extLst>
              <a:ext uri="{FF2B5EF4-FFF2-40B4-BE49-F238E27FC236}">
                <a16:creationId xmlns:a16="http://schemas.microsoft.com/office/drawing/2014/main" id="{207AD930-18D2-8BC8-263C-677493992736}"/>
              </a:ext>
            </a:extLst>
          </p:cNvPr>
          <p:cNvSpPr/>
          <p:nvPr/>
        </p:nvSpPr>
        <p:spPr>
          <a:xfrm flipH="1">
            <a:off x="4995131" y="5019049"/>
            <a:ext cx="1080249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Модуль проверки</a:t>
            </a:r>
          </a:p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продукта </a:t>
            </a:r>
          </a:p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(тех. стенды)</a:t>
            </a:r>
          </a:p>
        </p:txBody>
      </p:sp>
      <p:sp>
        <p:nvSpPr>
          <p:cNvPr id="105" name="Скругленный прямоугольник 49">
            <a:extLst>
              <a:ext uri="{FF2B5EF4-FFF2-40B4-BE49-F238E27FC236}">
                <a16:creationId xmlns:a16="http://schemas.microsoft.com/office/drawing/2014/main" id="{7916C63B-5B58-5BE8-4E09-F8E96F2EBAA4}"/>
              </a:ext>
            </a:extLst>
          </p:cNvPr>
          <p:cNvSpPr/>
          <p:nvPr/>
        </p:nvSpPr>
        <p:spPr>
          <a:xfrm flipH="1">
            <a:off x="6224192" y="5019049"/>
            <a:ext cx="1080249" cy="712694"/>
          </a:xfrm>
          <a:prstGeom prst="roundRect">
            <a:avLst>
              <a:gd name="adj" fmla="val 10563"/>
            </a:avLst>
          </a:prstGeom>
          <a:solidFill>
            <a:srgbClr val="FAFAFA"/>
          </a:solidFill>
          <a:ln w="12700">
            <a:solidFill>
              <a:srgbClr val="12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5"/>
                </a:solidFill>
                <a:latin typeface="Corbel" panose="020B050302020402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Модуль </a:t>
            </a:r>
          </a:p>
          <a:p>
            <a:pPr algn="ctr"/>
            <a:r>
              <a:rPr lang="ru-RU" sz="1000" b="1" dirty="0">
                <a:solidFill>
                  <a:schemeClr val="accent5"/>
                </a:solidFill>
                <a:latin typeface="Corbel" panose="020B050302020402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аналитики (</a:t>
            </a:r>
            <a:r>
              <a:rPr lang="en-US" sz="1000" b="1" dirty="0">
                <a:solidFill>
                  <a:schemeClr val="accent5"/>
                </a:solidFill>
                <a:latin typeface="Corbel" panose="020B050302020402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BI</a:t>
            </a:r>
            <a:r>
              <a:rPr lang="ru-RU" sz="1000" b="1" dirty="0">
                <a:solidFill>
                  <a:schemeClr val="accent5"/>
                </a:solidFill>
                <a:latin typeface="Corbel" panose="020B050302020402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047A0E60-1C96-5716-959E-514622E5B49B}"/>
              </a:ext>
            </a:extLst>
          </p:cNvPr>
          <p:cNvCxnSpPr>
            <a:cxnSpLocks/>
          </p:cNvCxnSpPr>
          <p:nvPr/>
        </p:nvCxnSpPr>
        <p:spPr>
          <a:xfrm flipV="1">
            <a:off x="8542053" y="2382503"/>
            <a:ext cx="0" cy="1063854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20886E86-4E47-FDCC-B731-394B5F4AC7B5}"/>
              </a:ext>
            </a:extLst>
          </p:cNvPr>
          <p:cNvCxnSpPr>
            <a:cxnSpLocks/>
          </p:cNvCxnSpPr>
          <p:nvPr/>
        </p:nvCxnSpPr>
        <p:spPr>
          <a:xfrm flipV="1">
            <a:off x="4550295" y="1700213"/>
            <a:ext cx="0" cy="1401797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>
            <a:extLst>
              <a:ext uri="{FF2B5EF4-FFF2-40B4-BE49-F238E27FC236}">
                <a16:creationId xmlns:a16="http://schemas.microsoft.com/office/drawing/2014/main" id="{E500C24E-AB70-E535-6116-E16DF005062E}"/>
              </a:ext>
            </a:extLst>
          </p:cNvPr>
          <p:cNvCxnSpPr>
            <a:cxnSpLocks/>
          </p:cNvCxnSpPr>
          <p:nvPr/>
        </p:nvCxnSpPr>
        <p:spPr>
          <a:xfrm>
            <a:off x="4549488" y="1700213"/>
            <a:ext cx="0" cy="303399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Прямоугольник: скругленные углы 73">
            <a:extLst>
              <a:ext uri="{FF2B5EF4-FFF2-40B4-BE49-F238E27FC236}">
                <a16:creationId xmlns:a16="http://schemas.microsoft.com/office/drawing/2014/main" id="{AC0C6E20-520A-02C8-58EE-3F42BBAD73EE}"/>
              </a:ext>
            </a:extLst>
          </p:cNvPr>
          <p:cNvSpPr/>
          <p:nvPr/>
        </p:nvSpPr>
        <p:spPr>
          <a:xfrm>
            <a:off x="5461320" y="2561300"/>
            <a:ext cx="2542312" cy="353130"/>
          </a:xfrm>
          <a:prstGeom prst="roundRect">
            <a:avLst>
              <a:gd name="adj" fmla="val 6946"/>
            </a:avLst>
          </a:prstGeom>
          <a:ln>
            <a:solidFill>
              <a:schemeClr val="bg1"/>
            </a:solidFill>
          </a:ln>
          <a:effectLst>
            <a:outerShdw blurRad="38100" sx="102000" sy="102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C28AAA22-3DF9-4200-5069-663080691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68" y="2773053"/>
            <a:ext cx="598742" cy="110878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3AFDB523-1576-1736-B69E-A6A40CD6F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41" y="2760109"/>
            <a:ext cx="489360" cy="141182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C6705814-A609-66A5-2063-18C231AD4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28" y="2606040"/>
            <a:ext cx="677218" cy="10418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6B03AED9-57B2-5F5C-CA8A-25A1E6E30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10" y="2596705"/>
            <a:ext cx="645824" cy="12742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95BB59BF-4312-F3A9-97E3-146B689CCD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35" y="2598755"/>
            <a:ext cx="556406" cy="13807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96534BC8-B1CB-AD8B-0023-013E37BFC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60" y="2780966"/>
            <a:ext cx="659405" cy="91172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7EF31928-924E-32EA-3CEB-A04438D8A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4593" y="2752703"/>
            <a:ext cx="368208" cy="138078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79EFC35D-AFCE-5EB1-59C6-13B3B49BBD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4073" y="2597481"/>
            <a:ext cx="493391" cy="131796"/>
          </a:xfrm>
          <a:prstGeom prst="rect">
            <a:avLst/>
          </a:prstGeom>
        </p:spPr>
      </p:pic>
      <p:sp>
        <p:nvSpPr>
          <p:cNvPr id="136" name="Скругленный прямоугольник 49">
            <a:extLst>
              <a:ext uri="{FF2B5EF4-FFF2-40B4-BE49-F238E27FC236}">
                <a16:creationId xmlns:a16="http://schemas.microsoft.com/office/drawing/2014/main" id="{84B391FD-2AFA-7030-A033-245CCDDC419E}"/>
              </a:ext>
            </a:extLst>
          </p:cNvPr>
          <p:cNvSpPr/>
          <p:nvPr/>
        </p:nvSpPr>
        <p:spPr>
          <a:xfrm flipH="1">
            <a:off x="8750625" y="2471739"/>
            <a:ext cx="1080000" cy="540000"/>
          </a:xfrm>
          <a:prstGeom prst="roundRect">
            <a:avLst>
              <a:gd name="adj" fmla="val 16753"/>
            </a:avLst>
          </a:prstGeom>
          <a:solidFill>
            <a:schemeClr val="bg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rPr>
              <a:t>НФАП</a:t>
            </a:r>
          </a:p>
        </p:txBody>
      </p:sp>
      <p:cxnSp>
        <p:nvCxnSpPr>
          <p:cNvPr id="138" name="Прямая со стрелкой 137">
            <a:extLst>
              <a:ext uri="{FF2B5EF4-FFF2-40B4-BE49-F238E27FC236}">
                <a16:creationId xmlns:a16="http://schemas.microsoft.com/office/drawing/2014/main" id="{CC51792B-5245-15BE-FC0C-A0FED8E7BC28}"/>
              </a:ext>
            </a:extLst>
          </p:cNvPr>
          <p:cNvCxnSpPr>
            <a:cxnSpLocks/>
          </p:cNvCxnSpPr>
          <p:nvPr/>
        </p:nvCxnSpPr>
        <p:spPr>
          <a:xfrm flipV="1">
            <a:off x="9271330" y="2817465"/>
            <a:ext cx="0" cy="284545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id="{4E03C754-AA0A-F1D7-B1D7-A7EB2B2C5677}"/>
              </a:ext>
            </a:extLst>
          </p:cNvPr>
          <p:cNvCxnSpPr>
            <a:cxnSpLocks/>
          </p:cNvCxnSpPr>
          <p:nvPr/>
        </p:nvCxnSpPr>
        <p:spPr>
          <a:xfrm>
            <a:off x="5680232" y="1700213"/>
            <a:ext cx="0" cy="416335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12F4608B-3794-9A2C-874B-E95C963E355B}"/>
              </a:ext>
            </a:extLst>
          </p:cNvPr>
          <p:cNvCxnSpPr>
            <a:cxnSpLocks/>
          </p:cNvCxnSpPr>
          <p:nvPr/>
        </p:nvCxnSpPr>
        <p:spPr>
          <a:xfrm flipV="1">
            <a:off x="5685560" y="2102694"/>
            <a:ext cx="0" cy="410307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id="{95D73B41-3F02-5DCA-B32E-2FD2A35CA485}"/>
              </a:ext>
            </a:extLst>
          </p:cNvPr>
          <p:cNvCxnSpPr>
            <a:cxnSpLocks/>
          </p:cNvCxnSpPr>
          <p:nvPr/>
        </p:nvCxnSpPr>
        <p:spPr>
          <a:xfrm flipV="1">
            <a:off x="8063015" y="2349380"/>
            <a:ext cx="0" cy="284545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>
            <a:extLst>
              <a:ext uri="{FF2B5EF4-FFF2-40B4-BE49-F238E27FC236}">
                <a16:creationId xmlns:a16="http://schemas.microsoft.com/office/drawing/2014/main" id="{8E178803-4D0E-7B91-240C-369E1300975E}"/>
              </a:ext>
            </a:extLst>
          </p:cNvPr>
          <p:cNvCxnSpPr>
            <a:cxnSpLocks/>
            <a:endCxn id="29" idx="2"/>
          </p:cNvCxnSpPr>
          <p:nvPr/>
        </p:nvCxnSpPr>
        <p:spPr>
          <a:xfrm flipH="1" flipV="1">
            <a:off x="2409845" y="2474946"/>
            <a:ext cx="32996" cy="2521597"/>
          </a:xfrm>
          <a:prstGeom prst="straightConnector1">
            <a:avLst/>
          </a:prstGeom>
          <a:ln w="22225">
            <a:solidFill>
              <a:srgbClr val="FF928E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A220A6BF-DD24-9BB7-1733-D61ED0C7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1" y="332534"/>
            <a:ext cx="9956297" cy="1386217"/>
          </a:xfrm>
        </p:spPr>
        <p:txBody>
          <a:bodyPr>
            <a:noAutofit/>
          </a:bodyPr>
          <a:lstStyle/>
          <a:p>
            <a:r>
              <a:rPr lang="ru-RU" dirty="0"/>
              <a:t>ГИС 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7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6D4863-A6E7-2F63-59EF-59C25E8C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2" y="139235"/>
            <a:ext cx="8436914" cy="1056777"/>
          </a:xfrm>
        </p:spPr>
        <p:txBody>
          <a:bodyPr>
            <a:normAutofit/>
          </a:bodyPr>
          <a:lstStyle/>
          <a:p>
            <a:r>
              <a:rPr lang="ru-RU" dirty="0"/>
              <a:t>Целевые аудитории </a:t>
            </a:r>
            <a:r>
              <a:rPr lang="ru-RU" dirty="0" err="1"/>
              <a:t>Госмаркет</a:t>
            </a:r>
            <a:r>
              <a:rPr lang="ru-RU" dirty="0"/>
              <a:t> и каталога </a:t>
            </a:r>
            <a:r>
              <a:rPr lang="ru-RU" dirty="0" err="1"/>
              <a:t>Гостех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1A5AB-8335-98F2-BD53-DFEFD2BE6B17}"/>
              </a:ext>
            </a:extLst>
          </p:cNvPr>
          <p:cNvSpPr txBox="1"/>
          <p:nvPr/>
        </p:nvSpPr>
        <p:spPr>
          <a:xfrm>
            <a:off x="661366" y="1800903"/>
            <a:ext cx="1110230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Заказчики информационных систем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Использование готовых продуктов по модели ПО как сервис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SaaS)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закупка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Использование базовых сервисов платформы, сервисов расширения, ИБ и инфраструктурных 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Разработчики информационных систем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Поиск необходимых цифровых продуктов для оценки затрат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переиспользования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Поставщики цифровых продуктов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Размещение собственных продуктов в каталоге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1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7">
            <a:extLst>
              <a:ext uri="{FF2B5EF4-FFF2-40B4-BE49-F238E27FC236}">
                <a16:creationId xmlns:a16="http://schemas.microsoft.com/office/drawing/2014/main" id="{20C25016-2878-458C-828B-1CC9E03EFBCD}"/>
              </a:ext>
            </a:extLst>
          </p:cNvPr>
          <p:cNvSpPr/>
          <p:nvPr/>
        </p:nvSpPr>
        <p:spPr>
          <a:xfrm>
            <a:off x="8259924" y="1938477"/>
            <a:ext cx="3203304" cy="3543796"/>
          </a:xfrm>
          <a:prstGeom prst="roundRect">
            <a:avLst>
              <a:gd name="adj" fmla="val 8567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29000">
                <a:srgbClr val="E4ECFD">
                  <a:alpha val="7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Скругленный прямоугольник 47">
            <a:extLst>
              <a:ext uri="{FF2B5EF4-FFF2-40B4-BE49-F238E27FC236}">
                <a16:creationId xmlns:a16="http://schemas.microsoft.com/office/drawing/2014/main" id="{E2962255-23A9-0AF0-1FA8-5DA6EEEA2E58}"/>
              </a:ext>
            </a:extLst>
          </p:cNvPr>
          <p:cNvSpPr/>
          <p:nvPr/>
        </p:nvSpPr>
        <p:spPr>
          <a:xfrm>
            <a:off x="4208219" y="1938477"/>
            <a:ext cx="3816184" cy="3543796"/>
          </a:xfrm>
          <a:prstGeom prst="roundRect">
            <a:avLst>
              <a:gd name="adj" fmla="val 8567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29000">
                <a:srgbClr val="E4ECFD">
                  <a:alpha val="7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Скругленный прямоугольник 47">
            <a:extLst>
              <a:ext uri="{FF2B5EF4-FFF2-40B4-BE49-F238E27FC236}">
                <a16:creationId xmlns:a16="http://schemas.microsoft.com/office/drawing/2014/main" id="{F66AD8C9-164D-CAB0-E93A-CA04288B18DE}"/>
              </a:ext>
            </a:extLst>
          </p:cNvPr>
          <p:cNvSpPr/>
          <p:nvPr/>
        </p:nvSpPr>
        <p:spPr>
          <a:xfrm>
            <a:off x="671431" y="1946653"/>
            <a:ext cx="3341279" cy="3543796"/>
          </a:xfrm>
          <a:prstGeom prst="roundRect">
            <a:avLst>
              <a:gd name="adj" fmla="val 8567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29000">
                <a:srgbClr val="E4ECFD">
                  <a:alpha val="7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189267D-7BD9-0EDF-E128-60E92BCA8534}"/>
              </a:ext>
            </a:extLst>
          </p:cNvPr>
          <p:cNvCxnSpPr>
            <a:cxnSpLocks/>
          </p:cNvCxnSpPr>
          <p:nvPr/>
        </p:nvCxnSpPr>
        <p:spPr>
          <a:xfrm>
            <a:off x="4702953" y="2410565"/>
            <a:ext cx="0" cy="2321173"/>
          </a:xfrm>
          <a:prstGeom prst="straightConnector1">
            <a:avLst/>
          </a:prstGeom>
          <a:ln w="12700">
            <a:solidFill>
              <a:srgbClr val="0F2851"/>
            </a:solidFill>
            <a:headEnd w="sm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7B858E0-E8F7-B41A-F858-22C66D57417A}"/>
              </a:ext>
            </a:extLst>
          </p:cNvPr>
          <p:cNvCxnSpPr>
            <a:cxnSpLocks/>
          </p:cNvCxnSpPr>
          <p:nvPr/>
        </p:nvCxnSpPr>
        <p:spPr>
          <a:xfrm>
            <a:off x="9197359" y="2410565"/>
            <a:ext cx="0" cy="2321173"/>
          </a:xfrm>
          <a:prstGeom prst="straightConnector1">
            <a:avLst/>
          </a:prstGeom>
          <a:ln w="12700">
            <a:solidFill>
              <a:srgbClr val="0F2851"/>
            </a:solidFill>
            <a:headEnd w="sm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9">
            <a:extLst>
              <a:ext uri="{FF2B5EF4-FFF2-40B4-BE49-F238E27FC236}">
                <a16:creationId xmlns:a16="http://schemas.microsoft.com/office/drawing/2014/main" id="{7302E9C5-717A-7EBB-6ED3-CA6CCAA4F0FC}"/>
              </a:ext>
            </a:extLst>
          </p:cNvPr>
          <p:cNvSpPr/>
          <p:nvPr/>
        </p:nvSpPr>
        <p:spPr>
          <a:xfrm>
            <a:off x="5388446" y="2415804"/>
            <a:ext cx="2352460" cy="2553804"/>
          </a:xfrm>
          <a:prstGeom prst="roundRect">
            <a:avLst>
              <a:gd name="adj" fmla="val 8592"/>
            </a:avLst>
          </a:prstGeom>
          <a:noFill/>
          <a:ln w="12700" cap="flat" cmpd="sng" algn="ctr">
            <a:solidFill>
              <a:srgbClr val="E3E6E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be 5">
            <a:extLst>
              <a:ext uri="{FF2B5EF4-FFF2-40B4-BE49-F238E27FC236}">
                <a16:creationId xmlns:a16="http://schemas.microsoft.com/office/drawing/2014/main" id="{C47F8892-C143-274A-F952-0D72AEDD31A0}"/>
              </a:ext>
            </a:extLst>
          </p:cNvPr>
          <p:cNvSpPr/>
          <p:nvPr/>
        </p:nvSpPr>
        <p:spPr>
          <a:xfrm>
            <a:off x="5501970" y="2732134"/>
            <a:ext cx="468661" cy="468661"/>
          </a:xfrm>
          <a:prstGeom prst="cube">
            <a:avLst/>
          </a:prstGeom>
          <a:solidFill>
            <a:srgbClr val="AE4C72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Cube 6">
            <a:extLst>
              <a:ext uri="{FF2B5EF4-FFF2-40B4-BE49-F238E27FC236}">
                <a16:creationId xmlns:a16="http://schemas.microsoft.com/office/drawing/2014/main" id="{D17550F9-C4E4-CA87-FE84-0DB32D643506}"/>
              </a:ext>
            </a:extLst>
          </p:cNvPr>
          <p:cNvSpPr/>
          <p:nvPr/>
        </p:nvSpPr>
        <p:spPr>
          <a:xfrm>
            <a:off x="1241110" y="2732134"/>
            <a:ext cx="468661" cy="468661"/>
          </a:xfrm>
          <a:prstGeom prst="cube">
            <a:avLst/>
          </a:prstGeom>
          <a:solidFill>
            <a:srgbClr val="AE4C72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Cube 8">
            <a:extLst>
              <a:ext uri="{FF2B5EF4-FFF2-40B4-BE49-F238E27FC236}">
                <a16:creationId xmlns:a16="http://schemas.microsoft.com/office/drawing/2014/main" id="{C0AFE628-779C-B088-2F23-558D0C20E3FD}"/>
              </a:ext>
            </a:extLst>
          </p:cNvPr>
          <p:cNvSpPr/>
          <p:nvPr/>
        </p:nvSpPr>
        <p:spPr>
          <a:xfrm>
            <a:off x="1243135" y="3393776"/>
            <a:ext cx="468661" cy="468661"/>
          </a:xfrm>
          <a:prstGeom prst="cube">
            <a:avLst/>
          </a:prstGeom>
          <a:solidFill>
            <a:srgbClr val="1D5DEB"/>
          </a:solidFill>
          <a:ln w="12700" cap="flat" cmpd="sng" algn="ctr">
            <a:noFill/>
            <a:prstDash val="dash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horz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Cube 9">
            <a:extLst>
              <a:ext uri="{FF2B5EF4-FFF2-40B4-BE49-F238E27FC236}">
                <a16:creationId xmlns:a16="http://schemas.microsoft.com/office/drawing/2014/main" id="{AA0802E8-DFB9-8415-5EC8-48F0F960B28A}"/>
              </a:ext>
            </a:extLst>
          </p:cNvPr>
          <p:cNvSpPr/>
          <p:nvPr/>
        </p:nvSpPr>
        <p:spPr>
          <a:xfrm>
            <a:off x="1243135" y="4040783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Cube 11">
            <a:extLst>
              <a:ext uri="{FF2B5EF4-FFF2-40B4-BE49-F238E27FC236}">
                <a16:creationId xmlns:a16="http://schemas.microsoft.com/office/drawing/2014/main" id="{10E93227-D8D3-6759-06C0-04B49D7A302C}"/>
              </a:ext>
            </a:extLst>
          </p:cNvPr>
          <p:cNvSpPr/>
          <p:nvPr/>
        </p:nvSpPr>
        <p:spPr>
          <a:xfrm>
            <a:off x="6058910" y="2732134"/>
            <a:ext cx="468661" cy="468661"/>
          </a:xfrm>
          <a:prstGeom prst="cube">
            <a:avLst/>
          </a:prstGeom>
          <a:solidFill>
            <a:srgbClr val="1D5DEB"/>
          </a:solidFill>
          <a:ln w="12700" cap="flat" cmpd="sng" algn="ctr">
            <a:noFill/>
            <a:prstDash val="dash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horz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Cube 12">
            <a:extLst>
              <a:ext uri="{FF2B5EF4-FFF2-40B4-BE49-F238E27FC236}">
                <a16:creationId xmlns:a16="http://schemas.microsoft.com/office/drawing/2014/main" id="{5ED2927E-7312-41D7-3839-5FA1F61D5861}"/>
              </a:ext>
            </a:extLst>
          </p:cNvPr>
          <p:cNvSpPr/>
          <p:nvPr/>
        </p:nvSpPr>
        <p:spPr>
          <a:xfrm>
            <a:off x="6615850" y="2732134"/>
            <a:ext cx="468661" cy="468661"/>
          </a:xfrm>
          <a:prstGeom prst="cube">
            <a:avLst/>
          </a:prstGeom>
          <a:solidFill>
            <a:srgbClr val="AE4C72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Cube 13">
            <a:extLst>
              <a:ext uri="{FF2B5EF4-FFF2-40B4-BE49-F238E27FC236}">
                <a16:creationId xmlns:a16="http://schemas.microsoft.com/office/drawing/2014/main" id="{33D91D22-F60E-6BD5-BEDD-DBC93064BDD9}"/>
              </a:ext>
            </a:extLst>
          </p:cNvPr>
          <p:cNvSpPr/>
          <p:nvPr/>
        </p:nvSpPr>
        <p:spPr>
          <a:xfrm>
            <a:off x="7172791" y="2732134"/>
            <a:ext cx="468661" cy="468661"/>
          </a:xfrm>
          <a:prstGeom prst="cube">
            <a:avLst/>
          </a:prstGeom>
          <a:solidFill>
            <a:srgbClr val="1D5DEB"/>
          </a:solidFill>
          <a:ln w="12700" cap="flat" cmpd="sng" algn="ctr">
            <a:noFill/>
            <a:prstDash val="dash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horz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AC9845BC-8B5B-F43A-A4C9-C121886890F1}"/>
              </a:ext>
            </a:extLst>
          </p:cNvPr>
          <p:cNvSpPr/>
          <p:nvPr/>
        </p:nvSpPr>
        <p:spPr>
          <a:xfrm>
            <a:off x="4169086" y="4922120"/>
            <a:ext cx="10751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Контроль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качества</a:t>
            </a:r>
          </a:p>
        </p:txBody>
      </p:sp>
      <p:sp>
        <p:nvSpPr>
          <p:cNvPr id="21" name="Cube 36">
            <a:extLst>
              <a:ext uri="{FF2B5EF4-FFF2-40B4-BE49-F238E27FC236}">
                <a16:creationId xmlns:a16="http://schemas.microsoft.com/office/drawing/2014/main" id="{BF19DCD2-1650-D8FE-913A-8885280FA249}"/>
              </a:ext>
            </a:extLst>
          </p:cNvPr>
          <p:cNvSpPr/>
          <p:nvPr/>
        </p:nvSpPr>
        <p:spPr>
          <a:xfrm>
            <a:off x="5501970" y="3645194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Cube 37">
            <a:extLst>
              <a:ext uri="{FF2B5EF4-FFF2-40B4-BE49-F238E27FC236}">
                <a16:creationId xmlns:a16="http://schemas.microsoft.com/office/drawing/2014/main" id="{F47CE928-4817-BD19-CC71-E4B7B4448F17}"/>
              </a:ext>
            </a:extLst>
          </p:cNvPr>
          <p:cNvSpPr/>
          <p:nvPr/>
        </p:nvSpPr>
        <p:spPr>
          <a:xfrm>
            <a:off x="6058910" y="3645194"/>
            <a:ext cx="468661" cy="468661"/>
          </a:xfrm>
          <a:prstGeom prst="cube">
            <a:avLst/>
          </a:prstGeom>
          <a:solidFill>
            <a:srgbClr val="1D5DEB"/>
          </a:solidFill>
          <a:ln w="12700" cap="flat" cmpd="sng" algn="ctr">
            <a:noFill/>
            <a:prstDash val="dash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horz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Cube 38">
            <a:extLst>
              <a:ext uri="{FF2B5EF4-FFF2-40B4-BE49-F238E27FC236}">
                <a16:creationId xmlns:a16="http://schemas.microsoft.com/office/drawing/2014/main" id="{5F79E626-F97B-622D-1164-709AC444D0B8}"/>
              </a:ext>
            </a:extLst>
          </p:cNvPr>
          <p:cNvSpPr/>
          <p:nvPr/>
        </p:nvSpPr>
        <p:spPr>
          <a:xfrm>
            <a:off x="6615850" y="3645194"/>
            <a:ext cx="468661" cy="468661"/>
          </a:xfrm>
          <a:prstGeom prst="cube">
            <a:avLst/>
          </a:prstGeom>
          <a:solidFill>
            <a:srgbClr val="AE4C72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Cube 39">
            <a:extLst>
              <a:ext uri="{FF2B5EF4-FFF2-40B4-BE49-F238E27FC236}">
                <a16:creationId xmlns:a16="http://schemas.microsoft.com/office/drawing/2014/main" id="{C8AC6AA9-AF83-6485-5C85-93CC6B6A1681}"/>
              </a:ext>
            </a:extLst>
          </p:cNvPr>
          <p:cNvSpPr/>
          <p:nvPr/>
        </p:nvSpPr>
        <p:spPr>
          <a:xfrm>
            <a:off x="7172791" y="3645194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ctr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Rectangle 52">
            <a:extLst>
              <a:ext uri="{FF2B5EF4-FFF2-40B4-BE49-F238E27FC236}">
                <a16:creationId xmlns:a16="http://schemas.microsoft.com/office/drawing/2014/main" id="{20EDADA5-4FD6-B974-F399-42F9116036F5}"/>
              </a:ext>
            </a:extLst>
          </p:cNvPr>
          <p:cNvSpPr/>
          <p:nvPr/>
        </p:nvSpPr>
        <p:spPr>
          <a:xfrm>
            <a:off x="5388446" y="2472686"/>
            <a:ext cx="235246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Прикладные сервисы</a:t>
            </a:r>
          </a:p>
        </p:txBody>
      </p:sp>
      <p:sp>
        <p:nvSpPr>
          <p:cNvPr id="27" name="Cube 77">
            <a:extLst>
              <a:ext uri="{FF2B5EF4-FFF2-40B4-BE49-F238E27FC236}">
                <a16:creationId xmlns:a16="http://schemas.microsoft.com/office/drawing/2014/main" id="{F0D79025-6AD4-55EF-7EC7-2CDFADBE1B13}"/>
              </a:ext>
            </a:extLst>
          </p:cNvPr>
          <p:cNvSpPr/>
          <p:nvPr/>
        </p:nvSpPr>
        <p:spPr>
          <a:xfrm>
            <a:off x="5512188" y="4328597"/>
            <a:ext cx="2129264" cy="508001"/>
          </a:xfrm>
          <a:prstGeom prst="cube">
            <a:avLst/>
          </a:prstGeom>
          <a:gradFill>
            <a:gsLst>
              <a:gs pos="16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>
            <a:noFill/>
            <a:miter lim="400000"/>
          </a:ln>
          <a:effectLst>
            <a:outerShdw blurRad="50800" dist="50800" dir="5400000" algn="ctr" rotWithShape="0">
              <a:srgbClr val="0F2851">
                <a:alpha val="20000"/>
              </a:srgbClr>
            </a:outerShdw>
          </a:effectLst>
        </p:spPr>
        <p:txBody>
          <a:bodyPr wrap="none" lIns="45719" tIns="45719" rIns="45719" bIns="45719" numCol="1" anchor="ctr">
            <a:noAutofit/>
          </a:bodyPr>
          <a:lstStyle/>
          <a:p>
            <a:pPr algn="ctr"/>
            <a:endParaRPr lang="ru-RU" sz="12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ectangle 79">
            <a:extLst>
              <a:ext uri="{FF2B5EF4-FFF2-40B4-BE49-F238E27FC236}">
                <a16:creationId xmlns:a16="http://schemas.microsoft.com/office/drawing/2014/main" id="{031720F9-AF9D-5C4C-AA63-464B9A7E433B}"/>
              </a:ext>
            </a:extLst>
          </p:cNvPr>
          <p:cNvSpPr/>
          <p:nvPr/>
        </p:nvSpPr>
        <p:spPr>
          <a:xfrm>
            <a:off x="5520251" y="4523914"/>
            <a:ext cx="198383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Платформа</a:t>
            </a:r>
          </a:p>
        </p:txBody>
      </p:sp>
      <p:sp>
        <p:nvSpPr>
          <p:cNvPr id="29" name="Cube 80">
            <a:extLst>
              <a:ext uri="{FF2B5EF4-FFF2-40B4-BE49-F238E27FC236}">
                <a16:creationId xmlns:a16="http://schemas.microsoft.com/office/drawing/2014/main" id="{C518CB3C-1DB0-3D16-5E36-EA17AFDDF542}"/>
              </a:ext>
            </a:extLst>
          </p:cNvPr>
          <p:cNvSpPr/>
          <p:nvPr/>
        </p:nvSpPr>
        <p:spPr>
          <a:xfrm>
            <a:off x="9991161" y="2732134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Cube 81">
            <a:extLst>
              <a:ext uri="{FF2B5EF4-FFF2-40B4-BE49-F238E27FC236}">
                <a16:creationId xmlns:a16="http://schemas.microsoft.com/office/drawing/2014/main" id="{7A301E3B-6B48-838E-812D-18AB06FDAE05}"/>
              </a:ext>
            </a:extLst>
          </p:cNvPr>
          <p:cNvSpPr/>
          <p:nvPr/>
        </p:nvSpPr>
        <p:spPr>
          <a:xfrm>
            <a:off x="10615135" y="2732134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Cube 84">
            <a:extLst>
              <a:ext uri="{FF2B5EF4-FFF2-40B4-BE49-F238E27FC236}">
                <a16:creationId xmlns:a16="http://schemas.microsoft.com/office/drawing/2014/main" id="{EA9E74D5-CB3B-249E-8795-302C1D437174}"/>
              </a:ext>
            </a:extLst>
          </p:cNvPr>
          <p:cNvSpPr/>
          <p:nvPr/>
        </p:nvSpPr>
        <p:spPr>
          <a:xfrm>
            <a:off x="10615135" y="3319932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Cube 85">
            <a:extLst>
              <a:ext uri="{FF2B5EF4-FFF2-40B4-BE49-F238E27FC236}">
                <a16:creationId xmlns:a16="http://schemas.microsoft.com/office/drawing/2014/main" id="{4B9847DF-9D98-6C2C-241C-B0227A4AEC2A}"/>
              </a:ext>
            </a:extLst>
          </p:cNvPr>
          <p:cNvSpPr/>
          <p:nvPr/>
        </p:nvSpPr>
        <p:spPr>
          <a:xfrm>
            <a:off x="10615135" y="3898781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Cube 86">
            <a:extLst>
              <a:ext uri="{FF2B5EF4-FFF2-40B4-BE49-F238E27FC236}">
                <a16:creationId xmlns:a16="http://schemas.microsoft.com/office/drawing/2014/main" id="{5C71D373-D594-312F-8F8F-77471E874369}"/>
              </a:ext>
            </a:extLst>
          </p:cNvPr>
          <p:cNvSpPr/>
          <p:nvPr/>
        </p:nvSpPr>
        <p:spPr>
          <a:xfrm>
            <a:off x="9991161" y="3898781"/>
            <a:ext cx="468661" cy="468661"/>
          </a:xfrm>
          <a:prstGeom prst="cube">
            <a:avLst/>
          </a:prstGeom>
          <a:solidFill>
            <a:srgbClr val="BDD6FB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Cube 88">
            <a:extLst>
              <a:ext uri="{FF2B5EF4-FFF2-40B4-BE49-F238E27FC236}">
                <a16:creationId xmlns:a16="http://schemas.microsoft.com/office/drawing/2014/main" id="{C6DA0116-E43B-57C6-05E1-22C7E5072FFF}"/>
              </a:ext>
            </a:extLst>
          </p:cNvPr>
          <p:cNvSpPr/>
          <p:nvPr/>
        </p:nvSpPr>
        <p:spPr>
          <a:xfrm>
            <a:off x="9991161" y="3319932"/>
            <a:ext cx="468661" cy="468661"/>
          </a:xfrm>
          <a:prstGeom prst="cube">
            <a:avLst/>
          </a:prstGeom>
          <a:solidFill>
            <a:srgbClr val="AE4C72"/>
          </a:solidFill>
          <a:ln w="12700" cap="flat" cmpd="sng" algn="ctr">
            <a:noFill/>
            <a:prstDash val="solid"/>
            <a:miter lim="800000"/>
          </a:ln>
          <a:effectLst>
            <a:outerShdw blurRad="190500" dist="190500" dir="5400000" algn="t" rotWithShape="0">
              <a:srgbClr val="0F2851">
                <a:alpha val="20000"/>
              </a:srgbClr>
            </a:outerShdw>
          </a:effectLst>
        </p:spPr>
        <p:txBody>
          <a:bodyPr rot="0" spcFirstLastPara="0" vertOverflow="overflow" horzOverflow="overflow" vert="vert" wrap="non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5" name="Straight Arrow Connector 89">
            <a:extLst>
              <a:ext uri="{FF2B5EF4-FFF2-40B4-BE49-F238E27FC236}">
                <a16:creationId xmlns:a16="http://schemas.microsoft.com/office/drawing/2014/main" id="{E937D2A6-DB49-4551-A274-E6C7E45C26B8}"/>
              </a:ext>
            </a:extLst>
          </p:cNvPr>
          <p:cNvCxnSpPr>
            <a:cxnSpLocks/>
          </p:cNvCxnSpPr>
          <p:nvPr/>
        </p:nvCxnSpPr>
        <p:spPr>
          <a:xfrm>
            <a:off x="7914542" y="3693070"/>
            <a:ext cx="762878" cy="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Rectangle 92">
            <a:extLst>
              <a:ext uri="{FF2B5EF4-FFF2-40B4-BE49-F238E27FC236}">
                <a16:creationId xmlns:a16="http://schemas.microsoft.com/office/drawing/2014/main" id="{6E89D7E7-0925-3AD8-87DA-8823BC8B6117}"/>
              </a:ext>
            </a:extLst>
          </p:cNvPr>
          <p:cNvSpPr/>
          <p:nvPr/>
        </p:nvSpPr>
        <p:spPr>
          <a:xfrm>
            <a:off x="4168023" y="1367551"/>
            <a:ext cx="401445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latin typeface="+mj-lt"/>
                <a:cs typeface="Arial" panose="020B0604020202020204" pitchFamily="34" charset="0"/>
              </a:rPr>
              <a:t>Оператор </a:t>
            </a:r>
            <a:r>
              <a:rPr lang="ru-RU" sz="1400" b="1" dirty="0" err="1">
                <a:latin typeface="+mj-lt"/>
                <a:cs typeface="Arial" panose="020B0604020202020204" pitchFamily="34" charset="0"/>
              </a:rPr>
              <a:t>Госмаркета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Rectangle 96">
            <a:extLst>
              <a:ext uri="{FF2B5EF4-FFF2-40B4-BE49-F238E27FC236}">
                <a16:creationId xmlns:a16="http://schemas.microsoft.com/office/drawing/2014/main" id="{E9222A02-74E8-9E0B-80D4-4D5D27F74C58}"/>
              </a:ext>
            </a:extLst>
          </p:cNvPr>
          <p:cNvSpPr/>
          <p:nvPr/>
        </p:nvSpPr>
        <p:spPr>
          <a:xfrm>
            <a:off x="8249234" y="1181516"/>
            <a:ext cx="316534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latin typeface="+mj-lt"/>
                <a:cs typeface="Arial" panose="020B0604020202020204" pitchFamily="34" charset="0"/>
              </a:rPr>
              <a:t>Государственные органы </a:t>
            </a:r>
          </a:p>
          <a:p>
            <a:pPr algn="ctr"/>
            <a:r>
              <a:rPr lang="ru-RU" sz="1400" b="1" dirty="0">
                <a:latin typeface="+mj-lt"/>
                <a:cs typeface="Arial" panose="020B0604020202020204" pitchFamily="34" charset="0"/>
              </a:rPr>
              <a:t>и учреждения, суды и муниципальные учреждения</a:t>
            </a:r>
          </a:p>
        </p:txBody>
      </p:sp>
      <p:sp>
        <p:nvSpPr>
          <p:cNvPr id="38" name="Rectangle 103">
            <a:extLst>
              <a:ext uri="{FF2B5EF4-FFF2-40B4-BE49-F238E27FC236}">
                <a16:creationId xmlns:a16="http://schemas.microsoft.com/office/drawing/2014/main" id="{E4C520AB-0E07-B494-DBFC-E82B63E114D8}"/>
              </a:ext>
            </a:extLst>
          </p:cNvPr>
          <p:cNvSpPr/>
          <p:nvPr/>
        </p:nvSpPr>
        <p:spPr>
          <a:xfrm>
            <a:off x="2132229" y="4922120"/>
            <a:ext cx="19445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Портал самообслуживания</a:t>
            </a:r>
          </a:p>
        </p:txBody>
      </p:sp>
      <p:cxnSp>
        <p:nvCxnSpPr>
          <p:cNvPr id="39" name="Straight Arrow Connector 126">
            <a:extLst>
              <a:ext uri="{FF2B5EF4-FFF2-40B4-BE49-F238E27FC236}">
                <a16:creationId xmlns:a16="http://schemas.microsoft.com/office/drawing/2014/main" id="{8C824CE1-C7FF-2FA6-7A91-D439C9EF69FB}"/>
              </a:ext>
            </a:extLst>
          </p:cNvPr>
          <p:cNvCxnSpPr>
            <a:cxnSpLocks/>
          </p:cNvCxnSpPr>
          <p:nvPr/>
        </p:nvCxnSpPr>
        <p:spPr>
          <a:xfrm>
            <a:off x="5017853" y="2966464"/>
            <a:ext cx="316145" cy="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ectangle 129">
            <a:extLst>
              <a:ext uri="{FF2B5EF4-FFF2-40B4-BE49-F238E27FC236}">
                <a16:creationId xmlns:a16="http://schemas.microsoft.com/office/drawing/2014/main" id="{A728809E-C1FB-449E-049C-71F6920E553A}"/>
              </a:ext>
            </a:extLst>
          </p:cNvPr>
          <p:cNvSpPr/>
          <p:nvPr/>
        </p:nvSpPr>
        <p:spPr>
          <a:xfrm>
            <a:off x="686718" y="5641413"/>
            <a:ext cx="3320804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Интегратор или государственный орган </a:t>
            </a:r>
            <a:r>
              <a:rPr lang="ru-RU" sz="1200" b="1" dirty="0">
                <a:cs typeface="Arial" panose="020B0604020202020204" pitchFamily="34" charset="0"/>
              </a:rPr>
              <a:t>разрабатывает компонент </a:t>
            </a:r>
            <a:r>
              <a:rPr lang="ru-RU" sz="1200" dirty="0">
                <a:cs typeface="Arial" panose="020B0604020202020204" pitchFamily="34" charset="0"/>
              </a:rPr>
              <a:t>и отправляет заявку оператору </a:t>
            </a:r>
            <a:r>
              <a:rPr lang="ru-RU" sz="1200" dirty="0" err="1">
                <a:cs typeface="Arial" panose="020B0604020202020204" pitchFamily="34" charset="0"/>
              </a:rPr>
              <a:t>Госмаркета</a:t>
            </a:r>
            <a:endParaRPr lang="ru-RU" sz="1200" dirty="0">
              <a:cs typeface="Arial" panose="020B0604020202020204" pitchFamily="34" charset="0"/>
            </a:endParaRPr>
          </a:p>
        </p:txBody>
      </p:sp>
      <p:sp>
        <p:nvSpPr>
          <p:cNvPr id="41" name="Rectangle 673806">
            <a:extLst>
              <a:ext uri="{FF2B5EF4-FFF2-40B4-BE49-F238E27FC236}">
                <a16:creationId xmlns:a16="http://schemas.microsoft.com/office/drawing/2014/main" id="{24D500E2-8EB7-A8B2-065D-33BE720BCA43}"/>
              </a:ext>
            </a:extLst>
          </p:cNvPr>
          <p:cNvSpPr/>
          <p:nvPr/>
        </p:nvSpPr>
        <p:spPr>
          <a:xfrm>
            <a:off x="4168023" y="5641413"/>
            <a:ext cx="3883777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Оператор платформы </a:t>
            </a:r>
            <a:r>
              <a:rPr lang="ru-RU" sz="1200" b="1" dirty="0">
                <a:cs typeface="Arial" panose="020B0604020202020204" pitchFamily="34" charset="0"/>
              </a:rPr>
              <a:t>проводит премодерацию</a:t>
            </a:r>
            <a:br>
              <a:rPr lang="ru-RU" sz="1200" b="1" dirty="0">
                <a:cs typeface="Arial" panose="020B0604020202020204" pitchFamily="34" charset="0"/>
              </a:rPr>
            </a:br>
            <a:r>
              <a:rPr lang="ru-RU" sz="1200" dirty="0">
                <a:cs typeface="Arial" panose="020B0604020202020204" pitchFamily="34" charset="0"/>
              </a:rPr>
              <a:t>(гарантия работоспособности и качества всех продуктов) и размещает компоненты на </a:t>
            </a:r>
            <a:r>
              <a:rPr lang="ru-RU" sz="1200" dirty="0" err="1">
                <a:cs typeface="Arial" panose="020B0604020202020204" pitchFamily="34" charset="0"/>
              </a:rPr>
              <a:t>Госмаркете</a:t>
            </a:r>
            <a:r>
              <a:rPr lang="ru-RU" sz="12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673807">
            <a:extLst>
              <a:ext uri="{FF2B5EF4-FFF2-40B4-BE49-F238E27FC236}">
                <a16:creationId xmlns:a16="http://schemas.microsoft.com/office/drawing/2014/main" id="{FA8877ED-EF19-7E77-D553-5916ED41B756}"/>
              </a:ext>
            </a:extLst>
          </p:cNvPr>
          <p:cNvSpPr/>
          <p:nvPr/>
        </p:nvSpPr>
        <p:spPr>
          <a:xfrm>
            <a:off x="8297881" y="5641413"/>
            <a:ext cx="3165347" cy="699404"/>
          </a:xfrm>
          <a:prstGeom prst="rect">
            <a:avLst/>
          </a:prstGeom>
        </p:spPr>
        <p:txBody>
          <a:bodyPr wrap="square" lIns="72000" tIns="72000" rIns="72000" bIns="72000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Свободный доступ: ведомство </a:t>
            </a:r>
            <a:r>
              <a:rPr lang="ru-RU" sz="1200" b="1" dirty="0">
                <a:cs typeface="Arial" panose="020B0604020202020204" pitchFamily="34" charset="0"/>
              </a:rPr>
              <a:t>размещает заявку на портале </a:t>
            </a:r>
            <a:r>
              <a:rPr lang="ru-RU" sz="1200" b="1" dirty="0" err="1">
                <a:cs typeface="Arial" panose="020B0604020202020204" pitchFamily="34" charset="0"/>
              </a:rPr>
              <a:t>Госмаркета</a:t>
            </a:r>
            <a:r>
              <a:rPr lang="ru-RU" sz="1200" b="1" dirty="0">
                <a:cs typeface="Arial" panose="020B0604020202020204" pitchFamily="34" charset="0"/>
              </a:rPr>
              <a:t>, </a:t>
            </a:r>
            <a:r>
              <a:rPr lang="ru-RU" sz="1200" dirty="0" err="1">
                <a:cs typeface="Arial" panose="020B0604020202020204" pitchFamily="34" charset="0"/>
              </a:rPr>
              <a:t>Минцифры</a:t>
            </a:r>
            <a:r>
              <a:rPr lang="ru-RU" sz="1200" dirty="0">
                <a:cs typeface="Arial" panose="020B0604020202020204" pitchFamily="34" charset="0"/>
              </a:rPr>
              <a:t> обеспечивает доступ</a:t>
            </a:r>
          </a:p>
        </p:txBody>
      </p:sp>
      <p:sp>
        <p:nvSpPr>
          <p:cNvPr id="45" name="Rectangle 157">
            <a:extLst>
              <a:ext uri="{FF2B5EF4-FFF2-40B4-BE49-F238E27FC236}">
                <a16:creationId xmlns:a16="http://schemas.microsoft.com/office/drawing/2014/main" id="{81D532F9-0DE5-A8CD-D688-80573E4C77C7}"/>
              </a:ext>
            </a:extLst>
          </p:cNvPr>
          <p:cNvSpPr/>
          <p:nvPr/>
        </p:nvSpPr>
        <p:spPr>
          <a:xfrm>
            <a:off x="10031348" y="4516294"/>
            <a:ext cx="1014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Сервисы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 </a:t>
            </a:r>
            <a:r>
              <a:rPr lang="ru-RU" sz="14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Гостех</a:t>
            </a:r>
            <a:endParaRPr lang="ru-RU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Rectangle 124">
            <a:extLst>
              <a:ext uri="{FF2B5EF4-FFF2-40B4-BE49-F238E27FC236}">
                <a16:creationId xmlns:a16="http://schemas.microsoft.com/office/drawing/2014/main" id="{87227FC1-3C22-A2D9-2739-687F5E978459}"/>
              </a:ext>
            </a:extLst>
          </p:cNvPr>
          <p:cNvSpPr/>
          <p:nvPr/>
        </p:nvSpPr>
        <p:spPr>
          <a:xfrm>
            <a:off x="686718" y="1367551"/>
            <a:ext cx="33483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latin typeface="+mj-lt"/>
                <a:cs typeface="Arial" panose="020B0604020202020204" pitchFamily="34" charset="0"/>
              </a:rPr>
              <a:t>Разработчики + ОГВ</a:t>
            </a:r>
          </a:p>
        </p:txBody>
      </p:sp>
      <p:sp>
        <p:nvSpPr>
          <p:cNvPr id="47" name="Rectangle 135">
            <a:extLst>
              <a:ext uri="{FF2B5EF4-FFF2-40B4-BE49-F238E27FC236}">
                <a16:creationId xmlns:a16="http://schemas.microsoft.com/office/drawing/2014/main" id="{8F4846D1-DA94-B53B-7F79-C732B072539E}"/>
              </a:ext>
            </a:extLst>
          </p:cNvPr>
          <p:cNvSpPr/>
          <p:nvPr/>
        </p:nvSpPr>
        <p:spPr>
          <a:xfrm>
            <a:off x="8259924" y="4922120"/>
            <a:ext cx="19445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Портал самообслуживания</a:t>
            </a:r>
          </a:p>
        </p:txBody>
      </p:sp>
      <p:sp>
        <p:nvSpPr>
          <p:cNvPr id="48" name="Rectangle 136">
            <a:extLst>
              <a:ext uri="{FF2B5EF4-FFF2-40B4-BE49-F238E27FC236}">
                <a16:creationId xmlns:a16="http://schemas.microsoft.com/office/drawing/2014/main" id="{794D4632-342B-A4CE-7CF7-7F26511DF261}"/>
              </a:ext>
            </a:extLst>
          </p:cNvPr>
          <p:cNvSpPr/>
          <p:nvPr/>
        </p:nvSpPr>
        <p:spPr>
          <a:xfrm>
            <a:off x="5388446" y="3383394"/>
            <a:ext cx="235246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SaaS-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49" name="Rectangle 143">
            <a:extLst>
              <a:ext uri="{FF2B5EF4-FFF2-40B4-BE49-F238E27FC236}">
                <a16:creationId xmlns:a16="http://schemas.microsoft.com/office/drawing/2014/main" id="{F3E426BA-77A2-CC0F-AF0E-8D52CBAF6572}"/>
              </a:ext>
            </a:extLst>
          </p:cNvPr>
          <p:cNvSpPr/>
          <p:nvPr/>
        </p:nvSpPr>
        <p:spPr>
          <a:xfrm>
            <a:off x="467350" y="4922120"/>
            <a:ext cx="19445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Добровольная сертификация</a:t>
            </a:r>
          </a:p>
        </p:txBody>
      </p:sp>
      <p:cxnSp>
        <p:nvCxnSpPr>
          <p:cNvPr id="50" name="Straight Arrow Connector 146">
            <a:extLst>
              <a:ext uri="{FF2B5EF4-FFF2-40B4-BE49-F238E27FC236}">
                <a16:creationId xmlns:a16="http://schemas.microsoft.com/office/drawing/2014/main" id="{EB0AE42E-EEA7-9BDA-6E20-D905DB7EAAA6}"/>
              </a:ext>
            </a:extLst>
          </p:cNvPr>
          <p:cNvCxnSpPr>
            <a:cxnSpLocks/>
          </p:cNvCxnSpPr>
          <p:nvPr/>
        </p:nvCxnSpPr>
        <p:spPr>
          <a:xfrm>
            <a:off x="9617038" y="3693070"/>
            <a:ext cx="267384" cy="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147">
            <a:extLst>
              <a:ext uri="{FF2B5EF4-FFF2-40B4-BE49-F238E27FC236}">
                <a16:creationId xmlns:a16="http://schemas.microsoft.com/office/drawing/2014/main" id="{B850D31C-CFD8-1278-C9D3-BF0A8F93BA57}"/>
              </a:ext>
            </a:extLst>
          </p:cNvPr>
          <p:cNvCxnSpPr>
            <a:cxnSpLocks/>
          </p:cNvCxnSpPr>
          <p:nvPr/>
        </p:nvCxnSpPr>
        <p:spPr>
          <a:xfrm flipV="1">
            <a:off x="1909823" y="3959564"/>
            <a:ext cx="706441" cy="29992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148">
            <a:extLst>
              <a:ext uri="{FF2B5EF4-FFF2-40B4-BE49-F238E27FC236}">
                <a16:creationId xmlns:a16="http://schemas.microsoft.com/office/drawing/2014/main" id="{9340349D-2F32-D3CA-8444-0DE33C3F41A1}"/>
              </a:ext>
            </a:extLst>
          </p:cNvPr>
          <p:cNvCxnSpPr>
            <a:cxnSpLocks/>
          </p:cNvCxnSpPr>
          <p:nvPr/>
        </p:nvCxnSpPr>
        <p:spPr>
          <a:xfrm>
            <a:off x="1921397" y="3607308"/>
            <a:ext cx="702593" cy="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149">
            <a:extLst>
              <a:ext uri="{FF2B5EF4-FFF2-40B4-BE49-F238E27FC236}">
                <a16:creationId xmlns:a16="http://schemas.microsoft.com/office/drawing/2014/main" id="{912BB834-02DC-96C8-B957-E42207A87A74}"/>
              </a:ext>
            </a:extLst>
          </p:cNvPr>
          <p:cNvCxnSpPr>
            <a:cxnSpLocks/>
          </p:cNvCxnSpPr>
          <p:nvPr/>
        </p:nvCxnSpPr>
        <p:spPr>
          <a:xfrm>
            <a:off x="1875099" y="2974694"/>
            <a:ext cx="741165" cy="145523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Arrow Connector 153">
            <a:extLst>
              <a:ext uri="{FF2B5EF4-FFF2-40B4-BE49-F238E27FC236}">
                <a16:creationId xmlns:a16="http://schemas.microsoft.com/office/drawing/2014/main" id="{116ABB5E-D519-2B62-BFBA-62F88124995B}"/>
              </a:ext>
            </a:extLst>
          </p:cNvPr>
          <p:cNvCxnSpPr/>
          <p:nvPr/>
        </p:nvCxnSpPr>
        <p:spPr>
          <a:xfrm flipV="1">
            <a:off x="3569377" y="2994720"/>
            <a:ext cx="843949" cy="250993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154">
            <a:extLst>
              <a:ext uri="{FF2B5EF4-FFF2-40B4-BE49-F238E27FC236}">
                <a16:creationId xmlns:a16="http://schemas.microsoft.com/office/drawing/2014/main" id="{1E375213-CCB1-F7D0-8955-26CCA6203108}"/>
              </a:ext>
            </a:extLst>
          </p:cNvPr>
          <p:cNvCxnSpPr>
            <a:cxnSpLocks/>
          </p:cNvCxnSpPr>
          <p:nvPr/>
        </p:nvCxnSpPr>
        <p:spPr>
          <a:xfrm>
            <a:off x="3569377" y="3693070"/>
            <a:ext cx="865886" cy="0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87BE7605-B672-DABB-3D78-CE96F9C20F39}"/>
              </a:ext>
            </a:extLst>
          </p:cNvPr>
          <p:cNvCxnSpPr>
            <a:cxnSpLocks/>
          </p:cNvCxnSpPr>
          <p:nvPr/>
        </p:nvCxnSpPr>
        <p:spPr>
          <a:xfrm>
            <a:off x="3105784" y="2410565"/>
            <a:ext cx="0" cy="2321173"/>
          </a:xfrm>
          <a:prstGeom prst="straightConnector1">
            <a:avLst/>
          </a:prstGeom>
          <a:ln w="12700">
            <a:solidFill>
              <a:srgbClr val="0F2851"/>
            </a:solidFill>
            <a:headEnd w="sm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4AF180C-A276-BE5E-9813-419FDC5CDC38}"/>
              </a:ext>
            </a:extLst>
          </p:cNvPr>
          <p:cNvGrpSpPr/>
          <p:nvPr/>
        </p:nvGrpSpPr>
        <p:grpSpPr>
          <a:xfrm>
            <a:off x="4560688" y="2808349"/>
            <a:ext cx="316230" cy="316230"/>
            <a:chOff x="4636770" y="925830"/>
            <a:chExt cx="365760" cy="365760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7ADECE55-9C4B-55CB-D15A-F0212C255984}"/>
                </a:ext>
              </a:extLst>
            </p:cNvPr>
            <p:cNvSpPr/>
            <p:nvPr/>
          </p:nvSpPr>
          <p:spPr>
            <a:xfrm>
              <a:off x="4636770" y="925830"/>
              <a:ext cx="365760" cy="365760"/>
            </a:xfrm>
            <a:prstGeom prst="ellipse">
              <a:avLst/>
            </a:prstGeom>
            <a:solidFill>
              <a:srgbClr val="1D5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439F2EC2-0003-BB5A-6346-9D639A98B0B7}"/>
                </a:ext>
              </a:extLst>
            </p:cNvPr>
            <p:cNvSpPr/>
            <p:nvPr/>
          </p:nvSpPr>
          <p:spPr>
            <a:xfrm>
              <a:off x="4723007" y="1039090"/>
              <a:ext cx="193285" cy="131837"/>
            </a:xfrm>
            <a:custGeom>
              <a:avLst/>
              <a:gdLst>
                <a:gd name="connsiteX0" fmla="*/ 61913 w 164782"/>
                <a:gd name="connsiteY0" fmla="*/ 112395 h 112395"/>
                <a:gd name="connsiteX1" fmla="*/ 55245 w 164782"/>
                <a:gd name="connsiteY1" fmla="*/ 109537 h 112395"/>
                <a:gd name="connsiteX2" fmla="*/ 0 w 164782"/>
                <a:gd name="connsiteY2" fmla="*/ 54293 h 112395"/>
                <a:gd name="connsiteX3" fmla="*/ 13335 w 164782"/>
                <a:gd name="connsiteY3" fmla="*/ 40958 h 112395"/>
                <a:gd name="connsiteX4" fmla="*/ 61913 w 164782"/>
                <a:gd name="connsiteY4" fmla="*/ 89535 h 112395"/>
                <a:gd name="connsiteX5" fmla="*/ 151448 w 164782"/>
                <a:gd name="connsiteY5" fmla="*/ 0 h 112395"/>
                <a:gd name="connsiteX6" fmla="*/ 164783 w 164782"/>
                <a:gd name="connsiteY6" fmla="*/ 13335 h 112395"/>
                <a:gd name="connsiteX7" fmla="*/ 68580 w 164782"/>
                <a:gd name="connsiteY7" fmla="*/ 109537 h 112395"/>
                <a:gd name="connsiteX8" fmla="*/ 61913 w 164782"/>
                <a:gd name="connsiteY8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" h="112395">
                  <a:moveTo>
                    <a:pt x="61913" y="112395"/>
                  </a:moveTo>
                  <a:cubicBezTo>
                    <a:pt x="59055" y="112395"/>
                    <a:pt x="57150" y="111443"/>
                    <a:pt x="55245" y="109537"/>
                  </a:cubicBezTo>
                  <a:lnTo>
                    <a:pt x="0" y="54293"/>
                  </a:lnTo>
                  <a:lnTo>
                    <a:pt x="13335" y="40958"/>
                  </a:lnTo>
                  <a:lnTo>
                    <a:pt x="61913" y="89535"/>
                  </a:lnTo>
                  <a:lnTo>
                    <a:pt x="151448" y="0"/>
                  </a:lnTo>
                  <a:lnTo>
                    <a:pt x="164783" y="13335"/>
                  </a:lnTo>
                  <a:lnTo>
                    <a:pt x="68580" y="109537"/>
                  </a:lnTo>
                  <a:cubicBezTo>
                    <a:pt x="66675" y="111443"/>
                    <a:pt x="64770" y="112395"/>
                    <a:pt x="61913" y="11239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D05A879-507D-D655-5CF3-8420ED6EC73B}"/>
              </a:ext>
            </a:extLst>
          </p:cNvPr>
          <p:cNvGrpSpPr/>
          <p:nvPr/>
        </p:nvGrpSpPr>
        <p:grpSpPr>
          <a:xfrm>
            <a:off x="4548147" y="3520443"/>
            <a:ext cx="316230" cy="316230"/>
            <a:chOff x="5364480" y="925830"/>
            <a:chExt cx="365760" cy="365760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9113BA3-B783-FA16-27F4-001EA6649D1C}"/>
                </a:ext>
              </a:extLst>
            </p:cNvPr>
            <p:cNvSpPr/>
            <p:nvPr/>
          </p:nvSpPr>
          <p:spPr>
            <a:xfrm>
              <a:off x="5364480" y="925830"/>
              <a:ext cx="365760" cy="365760"/>
            </a:xfrm>
            <a:prstGeom prst="ellipse">
              <a:avLst/>
            </a:prstGeom>
            <a:solidFill>
              <a:srgbClr val="AE4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Знак умножения 61">
              <a:extLst>
                <a:ext uri="{FF2B5EF4-FFF2-40B4-BE49-F238E27FC236}">
                  <a16:creationId xmlns:a16="http://schemas.microsoft.com/office/drawing/2014/main" id="{99FEC902-B6CD-1410-873E-5F735FFD870E}"/>
                </a:ext>
              </a:extLst>
            </p:cNvPr>
            <p:cNvSpPr/>
            <p:nvPr/>
          </p:nvSpPr>
          <p:spPr>
            <a:xfrm>
              <a:off x="5410092" y="967740"/>
              <a:ext cx="274536" cy="274536"/>
            </a:xfrm>
            <a:prstGeom prst="mathMultiply">
              <a:avLst>
                <a:gd name="adj1" fmla="val 74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2BD2DC3-50CB-12F2-7743-82191FF9A5D9}"/>
              </a:ext>
            </a:extLst>
          </p:cNvPr>
          <p:cNvGrpSpPr/>
          <p:nvPr/>
        </p:nvGrpSpPr>
        <p:grpSpPr>
          <a:xfrm>
            <a:off x="4550746" y="4270607"/>
            <a:ext cx="316230" cy="316230"/>
            <a:chOff x="5364480" y="925830"/>
            <a:chExt cx="365760" cy="36576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38B15F19-C399-747C-49B5-015874944235}"/>
                </a:ext>
              </a:extLst>
            </p:cNvPr>
            <p:cNvSpPr/>
            <p:nvPr/>
          </p:nvSpPr>
          <p:spPr>
            <a:xfrm>
              <a:off x="5364480" y="925830"/>
              <a:ext cx="365760" cy="365760"/>
            </a:xfrm>
            <a:prstGeom prst="ellipse">
              <a:avLst/>
            </a:prstGeom>
            <a:solidFill>
              <a:srgbClr val="AE4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Знак умножения 64">
              <a:extLst>
                <a:ext uri="{FF2B5EF4-FFF2-40B4-BE49-F238E27FC236}">
                  <a16:creationId xmlns:a16="http://schemas.microsoft.com/office/drawing/2014/main" id="{04AA1C57-80AB-B5C0-1BDF-12F59A8B9A34}"/>
                </a:ext>
              </a:extLst>
            </p:cNvPr>
            <p:cNvSpPr/>
            <p:nvPr/>
          </p:nvSpPr>
          <p:spPr>
            <a:xfrm>
              <a:off x="5410092" y="967740"/>
              <a:ext cx="274536" cy="274536"/>
            </a:xfrm>
            <a:prstGeom prst="mathMultiply">
              <a:avLst>
                <a:gd name="adj1" fmla="val 747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id="{A5A0BB2F-1A8C-5752-AFB4-FD5FA7849D78}"/>
              </a:ext>
            </a:extLst>
          </p:cNvPr>
          <p:cNvSpPr/>
          <p:nvPr/>
        </p:nvSpPr>
        <p:spPr>
          <a:xfrm>
            <a:off x="8896837" y="3393171"/>
            <a:ext cx="599799" cy="5997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Рисунок 45">
            <a:extLst>
              <a:ext uri="{FF2B5EF4-FFF2-40B4-BE49-F238E27FC236}">
                <a16:creationId xmlns:a16="http://schemas.microsoft.com/office/drawing/2014/main" id="{5C92C660-61E3-7652-2823-DF95B27CACD5}"/>
              </a:ext>
            </a:extLst>
          </p:cNvPr>
          <p:cNvGrpSpPr/>
          <p:nvPr/>
        </p:nvGrpSpPr>
        <p:grpSpPr>
          <a:xfrm>
            <a:off x="9015172" y="3552852"/>
            <a:ext cx="362769" cy="280794"/>
            <a:chOff x="8663386" y="1951115"/>
            <a:chExt cx="362769" cy="280794"/>
          </a:xfrm>
        </p:grpSpPr>
        <p:grpSp>
          <p:nvGrpSpPr>
            <p:cNvPr id="68" name="Рисунок 45">
              <a:extLst>
                <a:ext uri="{FF2B5EF4-FFF2-40B4-BE49-F238E27FC236}">
                  <a16:creationId xmlns:a16="http://schemas.microsoft.com/office/drawing/2014/main" id="{533AAA62-594E-5ECF-CD25-9911822A238D}"/>
                </a:ext>
              </a:extLst>
            </p:cNvPr>
            <p:cNvGrpSpPr/>
            <p:nvPr/>
          </p:nvGrpSpPr>
          <p:grpSpPr>
            <a:xfrm>
              <a:off x="8663386" y="1951115"/>
              <a:ext cx="362769" cy="280794"/>
              <a:chOff x="8663386" y="1951115"/>
              <a:chExt cx="362769" cy="280794"/>
            </a:xfrm>
          </p:grpSpPr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69DECFE8-8F20-4B7B-4154-E8048CA3FD79}"/>
                  </a:ext>
                </a:extLst>
              </p:cNvPr>
              <p:cNvSpPr/>
              <p:nvPr/>
            </p:nvSpPr>
            <p:spPr>
              <a:xfrm>
                <a:off x="8832906" y="2171688"/>
                <a:ext cx="23549" cy="42784"/>
              </a:xfrm>
              <a:custGeom>
                <a:avLst/>
                <a:gdLst>
                  <a:gd name="connsiteX0" fmla="*/ 0 w 23549"/>
                  <a:gd name="connsiteY0" fmla="*/ 0 h 42784"/>
                  <a:gd name="connsiteX1" fmla="*/ 23549 w 23549"/>
                  <a:gd name="connsiteY1" fmla="*/ 0 h 42784"/>
                  <a:gd name="connsiteX2" fmla="*/ 23549 w 23549"/>
                  <a:gd name="connsiteY2" fmla="*/ 42784 h 42784"/>
                  <a:gd name="connsiteX3" fmla="*/ 0 w 23549"/>
                  <a:gd name="connsiteY3" fmla="*/ 42784 h 4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9" h="42784">
                    <a:moveTo>
                      <a:pt x="0" y="0"/>
                    </a:moveTo>
                    <a:lnTo>
                      <a:pt x="23549" y="0"/>
                    </a:lnTo>
                    <a:lnTo>
                      <a:pt x="23549" y="42784"/>
                    </a:lnTo>
                    <a:lnTo>
                      <a:pt x="0" y="42784"/>
                    </a:lnTo>
                    <a:close/>
                  </a:path>
                </a:pathLst>
              </a:custGeom>
              <a:solidFill>
                <a:srgbClr val="0E265F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4DF9CB31-DE47-FE0B-B6BF-81AAD639E2B6}"/>
                  </a:ext>
                </a:extLst>
              </p:cNvPr>
              <p:cNvSpPr/>
              <p:nvPr/>
            </p:nvSpPr>
            <p:spPr>
              <a:xfrm>
                <a:off x="8663386" y="1951115"/>
                <a:ext cx="362769" cy="187137"/>
              </a:xfrm>
              <a:custGeom>
                <a:avLst/>
                <a:gdLst>
                  <a:gd name="connsiteX0" fmla="*/ 346950 w 362769"/>
                  <a:gd name="connsiteY0" fmla="*/ 12224 h 187137"/>
                  <a:gd name="connsiteX1" fmla="*/ 350545 w 362769"/>
                  <a:gd name="connsiteY1" fmla="*/ 15819 h 187137"/>
                  <a:gd name="connsiteX2" fmla="*/ 350545 w 362769"/>
                  <a:gd name="connsiteY2" fmla="*/ 174913 h 187137"/>
                  <a:gd name="connsiteX3" fmla="*/ 12224 w 362769"/>
                  <a:gd name="connsiteY3" fmla="*/ 174913 h 187137"/>
                  <a:gd name="connsiteX4" fmla="*/ 12224 w 362769"/>
                  <a:gd name="connsiteY4" fmla="*/ 15819 h 187137"/>
                  <a:gd name="connsiteX5" fmla="*/ 15819 w 362769"/>
                  <a:gd name="connsiteY5" fmla="*/ 12224 h 187137"/>
                  <a:gd name="connsiteX6" fmla="*/ 346950 w 362769"/>
                  <a:gd name="connsiteY6" fmla="*/ 12224 h 187137"/>
                  <a:gd name="connsiteX7" fmla="*/ 346950 w 362769"/>
                  <a:gd name="connsiteY7" fmla="*/ 0 h 187137"/>
                  <a:gd name="connsiteX8" fmla="*/ 15819 w 362769"/>
                  <a:gd name="connsiteY8" fmla="*/ 0 h 187137"/>
                  <a:gd name="connsiteX9" fmla="*/ 0 w 362769"/>
                  <a:gd name="connsiteY9" fmla="*/ 15819 h 187137"/>
                  <a:gd name="connsiteX10" fmla="*/ 0 w 362769"/>
                  <a:gd name="connsiteY10" fmla="*/ 187137 h 187137"/>
                  <a:gd name="connsiteX11" fmla="*/ 362769 w 362769"/>
                  <a:gd name="connsiteY11" fmla="*/ 187137 h 187137"/>
                  <a:gd name="connsiteX12" fmla="*/ 362769 w 362769"/>
                  <a:gd name="connsiteY12" fmla="*/ 15819 h 187137"/>
                  <a:gd name="connsiteX13" fmla="*/ 346950 w 362769"/>
                  <a:gd name="connsiteY13" fmla="*/ 0 h 187137"/>
                  <a:gd name="connsiteX14" fmla="*/ 346950 w 362769"/>
                  <a:gd name="connsiteY14" fmla="*/ 0 h 18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769" h="187137">
                    <a:moveTo>
                      <a:pt x="346950" y="12224"/>
                    </a:moveTo>
                    <a:cubicBezTo>
                      <a:pt x="348927" y="12224"/>
                      <a:pt x="350545" y="13842"/>
                      <a:pt x="350545" y="15819"/>
                    </a:cubicBezTo>
                    <a:lnTo>
                      <a:pt x="350545" y="174913"/>
                    </a:lnTo>
                    <a:lnTo>
                      <a:pt x="12224" y="174913"/>
                    </a:lnTo>
                    <a:lnTo>
                      <a:pt x="12224" y="15819"/>
                    </a:lnTo>
                    <a:cubicBezTo>
                      <a:pt x="12224" y="13842"/>
                      <a:pt x="13842" y="12224"/>
                      <a:pt x="15819" y="12224"/>
                    </a:cubicBezTo>
                    <a:lnTo>
                      <a:pt x="346950" y="12224"/>
                    </a:lnTo>
                    <a:moveTo>
                      <a:pt x="346950" y="0"/>
                    </a:moveTo>
                    <a:lnTo>
                      <a:pt x="15819" y="0"/>
                    </a:lnTo>
                    <a:cubicBezTo>
                      <a:pt x="7011" y="0"/>
                      <a:pt x="0" y="7011"/>
                      <a:pt x="0" y="15819"/>
                    </a:cubicBezTo>
                    <a:lnTo>
                      <a:pt x="0" y="187137"/>
                    </a:lnTo>
                    <a:lnTo>
                      <a:pt x="362769" y="187137"/>
                    </a:lnTo>
                    <a:lnTo>
                      <a:pt x="362769" y="15819"/>
                    </a:lnTo>
                    <a:cubicBezTo>
                      <a:pt x="362769" y="7011"/>
                      <a:pt x="355579" y="0"/>
                      <a:pt x="346950" y="0"/>
                    </a:cubicBezTo>
                    <a:lnTo>
                      <a:pt x="346950" y="0"/>
                    </a:lnTo>
                    <a:close/>
                  </a:path>
                </a:pathLst>
              </a:custGeom>
              <a:solidFill>
                <a:srgbClr val="1166B0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B09DDC54-0442-C6AF-DC3A-A60C6E22FFA0}"/>
                  </a:ext>
                </a:extLst>
              </p:cNvPr>
              <p:cNvSpPr/>
              <p:nvPr/>
            </p:nvSpPr>
            <p:spPr>
              <a:xfrm>
                <a:off x="8780141" y="2206383"/>
                <a:ext cx="129188" cy="25526"/>
              </a:xfrm>
              <a:custGeom>
                <a:avLst/>
                <a:gdLst>
                  <a:gd name="connsiteX0" fmla="*/ 127727 w 129188"/>
                  <a:gd name="connsiteY0" fmla="*/ 25527 h 25526"/>
                  <a:gd name="connsiteX1" fmla="*/ 1531 w 129188"/>
                  <a:gd name="connsiteY1" fmla="*/ 25527 h 25526"/>
                  <a:gd name="connsiteX2" fmla="*/ 1711 w 129188"/>
                  <a:gd name="connsiteY2" fmla="*/ 20673 h 25526"/>
                  <a:gd name="connsiteX3" fmla="*/ 16451 w 129188"/>
                  <a:gd name="connsiteY3" fmla="*/ 2876 h 25526"/>
                  <a:gd name="connsiteX4" fmla="*/ 21665 w 129188"/>
                  <a:gd name="connsiteY4" fmla="*/ 0 h 25526"/>
                  <a:gd name="connsiteX5" fmla="*/ 107593 w 129188"/>
                  <a:gd name="connsiteY5" fmla="*/ 0 h 25526"/>
                  <a:gd name="connsiteX6" fmla="*/ 112806 w 129188"/>
                  <a:gd name="connsiteY6" fmla="*/ 2876 h 25526"/>
                  <a:gd name="connsiteX7" fmla="*/ 127547 w 129188"/>
                  <a:gd name="connsiteY7" fmla="*/ 20673 h 25526"/>
                  <a:gd name="connsiteX8" fmla="*/ 127727 w 129188"/>
                  <a:gd name="connsiteY8" fmla="*/ 25527 h 25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188" h="25526">
                    <a:moveTo>
                      <a:pt x="127727" y="25527"/>
                    </a:moveTo>
                    <a:lnTo>
                      <a:pt x="1531" y="25527"/>
                    </a:lnTo>
                    <a:cubicBezTo>
                      <a:pt x="-626" y="25527"/>
                      <a:pt x="-447" y="23370"/>
                      <a:pt x="1711" y="20673"/>
                    </a:cubicBezTo>
                    <a:lnTo>
                      <a:pt x="16451" y="2876"/>
                    </a:lnTo>
                    <a:cubicBezTo>
                      <a:pt x="17710" y="1258"/>
                      <a:pt x="20047" y="0"/>
                      <a:pt x="21665" y="0"/>
                    </a:cubicBezTo>
                    <a:lnTo>
                      <a:pt x="107593" y="0"/>
                    </a:lnTo>
                    <a:cubicBezTo>
                      <a:pt x="109211" y="0"/>
                      <a:pt x="111368" y="1258"/>
                      <a:pt x="112806" y="2876"/>
                    </a:cubicBezTo>
                    <a:lnTo>
                      <a:pt x="127547" y="20673"/>
                    </a:lnTo>
                    <a:cubicBezTo>
                      <a:pt x="129705" y="23190"/>
                      <a:pt x="129705" y="25527"/>
                      <a:pt x="127727" y="25527"/>
                    </a:cubicBezTo>
                    <a:close/>
                  </a:path>
                </a:pathLst>
              </a:custGeom>
              <a:solidFill>
                <a:srgbClr val="0E265F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E938EA76-7CD3-8371-2DAA-DCE7DF3010C6}"/>
                  </a:ext>
                </a:extLst>
              </p:cNvPr>
              <p:cNvSpPr/>
              <p:nvPr/>
            </p:nvSpPr>
            <p:spPr>
              <a:xfrm>
                <a:off x="8663386" y="2138252"/>
                <a:ext cx="362769" cy="37930"/>
              </a:xfrm>
              <a:custGeom>
                <a:avLst/>
                <a:gdLst>
                  <a:gd name="connsiteX0" fmla="*/ 346950 w 362769"/>
                  <a:gd name="connsiteY0" fmla="*/ 37931 h 37930"/>
                  <a:gd name="connsiteX1" fmla="*/ 15819 w 362769"/>
                  <a:gd name="connsiteY1" fmla="*/ 37931 h 37930"/>
                  <a:gd name="connsiteX2" fmla="*/ 0 w 362769"/>
                  <a:gd name="connsiteY2" fmla="*/ 22111 h 37930"/>
                  <a:gd name="connsiteX3" fmla="*/ 0 w 362769"/>
                  <a:gd name="connsiteY3" fmla="*/ 0 h 37930"/>
                  <a:gd name="connsiteX4" fmla="*/ 362769 w 362769"/>
                  <a:gd name="connsiteY4" fmla="*/ 0 h 37930"/>
                  <a:gd name="connsiteX5" fmla="*/ 362769 w 362769"/>
                  <a:gd name="connsiteY5" fmla="*/ 22111 h 37930"/>
                  <a:gd name="connsiteX6" fmla="*/ 346950 w 362769"/>
                  <a:gd name="connsiteY6" fmla="*/ 37931 h 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2769" h="37930">
                    <a:moveTo>
                      <a:pt x="346950" y="37931"/>
                    </a:moveTo>
                    <a:lnTo>
                      <a:pt x="15819" y="37931"/>
                    </a:lnTo>
                    <a:cubicBezTo>
                      <a:pt x="7011" y="37931"/>
                      <a:pt x="0" y="30920"/>
                      <a:pt x="0" y="22111"/>
                    </a:cubicBezTo>
                    <a:lnTo>
                      <a:pt x="0" y="0"/>
                    </a:lnTo>
                    <a:lnTo>
                      <a:pt x="362769" y="0"/>
                    </a:lnTo>
                    <a:lnTo>
                      <a:pt x="362769" y="22111"/>
                    </a:lnTo>
                    <a:cubicBezTo>
                      <a:pt x="362769" y="30920"/>
                      <a:pt x="355579" y="37931"/>
                      <a:pt x="346950" y="37931"/>
                    </a:cubicBezTo>
                    <a:close/>
                  </a:path>
                </a:pathLst>
              </a:custGeom>
              <a:solidFill>
                <a:srgbClr val="0F2851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DF34593E-7AF2-3364-CAD0-8B39E659612D}"/>
                </a:ext>
              </a:extLst>
            </p:cNvPr>
            <p:cNvSpPr/>
            <p:nvPr/>
          </p:nvSpPr>
          <p:spPr>
            <a:xfrm>
              <a:off x="8837040" y="2150296"/>
              <a:ext cx="15459" cy="15459"/>
            </a:xfrm>
            <a:custGeom>
              <a:avLst/>
              <a:gdLst>
                <a:gd name="connsiteX0" fmla="*/ 15460 w 15459"/>
                <a:gd name="connsiteY0" fmla="*/ 7730 h 15459"/>
                <a:gd name="connsiteX1" fmla="*/ 7730 w 15459"/>
                <a:gd name="connsiteY1" fmla="*/ 15460 h 15459"/>
                <a:gd name="connsiteX2" fmla="*/ 0 w 15459"/>
                <a:gd name="connsiteY2" fmla="*/ 7730 h 15459"/>
                <a:gd name="connsiteX3" fmla="*/ 7730 w 15459"/>
                <a:gd name="connsiteY3" fmla="*/ 0 h 15459"/>
                <a:gd name="connsiteX4" fmla="*/ 15460 w 15459"/>
                <a:gd name="connsiteY4" fmla="*/ 7730 h 1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9" h="15459">
                  <a:moveTo>
                    <a:pt x="15460" y="7730"/>
                  </a:moveTo>
                  <a:cubicBezTo>
                    <a:pt x="15460" y="11999"/>
                    <a:pt x="11999" y="15460"/>
                    <a:pt x="7730" y="15460"/>
                  </a:cubicBezTo>
                  <a:cubicBezTo>
                    <a:pt x="3461" y="15460"/>
                    <a:pt x="0" y="11999"/>
                    <a:pt x="0" y="7730"/>
                  </a:cubicBezTo>
                  <a:cubicBezTo>
                    <a:pt x="0" y="3461"/>
                    <a:pt x="3461" y="0"/>
                    <a:pt x="7730" y="0"/>
                  </a:cubicBezTo>
                  <a:cubicBezTo>
                    <a:pt x="11999" y="0"/>
                    <a:pt x="15460" y="3461"/>
                    <a:pt x="15460" y="7730"/>
                  </a:cubicBezTo>
                  <a:close/>
                </a:path>
              </a:pathLst>
            </a:custGeom>
            <a:solidFill>
              <a:srgbClr val="0E265F"/>
            </a:solidFill>
            <a:ln w="17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79" name="Straight Arrow Connector 153">
            <a:extLst>
              <a:ext uri="{FF2B5EF4-FFF2-40B4-BE49-F238E27FC236}">
                <a16:creationId xmlns:a16="http://schemas.microsoft.com/office/drawing/2014/main" id="{8D916191-B5A1-AE30-0108-1290AE1648EC}"/>
              </a:ext>
            </a:extLst>
          </p:cNvPr>
          <p:cNvCxnSpPr>
            <a:cxnSpLocks/>
          </p:cNvCxnSpPr>
          <p:nvPr/>
        </p:nvCxnSpPr>
        <p:spPr>
          <a:xfrm>
            <a:off x="3569377" y="4053471"/>
            <a:ext cx="843949" cy="250993"/>
          </a:xfrm>
          <a:prstGeom prst="straightConnector1">
            <a:avLst/>
          </a:prstGeom>
          <a:noFill/>
          <a:ln w="6350" cap="flat" cmpd="sng" algn="ctr">
            <a:solidFill>
              <a:srgbClr val="0F285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0" name="Овал 79">
            <a:extLst>
              <a:ext uri="{FF2B5EF4-FFF2-40B4-BE49-F238E27FC236}">
                <a16:creationId xmlns:a16="http://schemas.microsoft.com/office/drawing/2014/main" id="{011F3B1E-7489-F0B9-399E-F40E09572372}"/>
              </a:ext>
            </a:extLst>
          </p:cNvPr>
          <p:cNvSpPr/>
          <p:nvPr/>
        </p:nvSpPr>
        <p:spPr>
          <a:xfrm>
            <a:off x="2817673" y="3393171"/>
            <a:ext cx="599799" cy="5997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1" name="Рисунок 45">
            <a:extLst>
              <a:ext uri="{FF2B5EF4-FFF2-40B4-BE49-F238E27FC236}">
                <a16:creationId xmlns:a16="http://schemas.microsoft.com/office/drawing/2014/main" id="{1F6A8D38-EC36-9DF2-3C5A-A491533F06CE}"/>
              </a:ext>
            </a:extLst>
          </p:cNvPr>
          <p:cNvGrpSpPr/>
          <p:nvPr/>
        </p:nvGrpSpPr>
        <p:grpSpPr>
          <a:xfrm>
            <a:off x="2936008" y="3552852"/>
            <a:ext cx="362769" cy="280794"/>
            <a:chOff x="8663386" y="1951115"/>
            <a:chExt cx="362769" cy="280794"/>
          </a:xfrm>
        </p:grpSpPr>
        <p:grpSp>
          <p:nvGrpSpPr>
            <p:cNvPr id="152" name="Рисунок 45">
              <a:extLst>
                <a:ext uri="{FF2B5EF4-FFF2-40B4-BE49-F238E27FC236}">
                  <a16:creationId xmlns:a16="http://schemas.microsoft.com/office/drawing/2014/main" id="{3DD631C5-BFF9-3941-36DD-AD2A23497779}"/>
                </a:ext>
              </a:extLst>
            </p:cNvPr>
            <p:cNvGrpSpPr/>
            <p:nvPr/>
          </p:nvGrpSpPr>
          <p:grpSpPr>
            <a:xfrm>
              <a:off x="8663386" y="1951115"/>
              <a:ext cx="362769" cy="280794"/>
              <a:chOff x="8663386" y="1951115"/>
              <a:chExt cx="362769" cy="280794"/>
            </a:xfrm>
          </p:grpSpPr>
          <p:sp>
            <p:nvSpPr>
              <p:cNvPr id="154" name="Полилиния: фигура 153">
                <a:extLst>
                  <a:ext uri="{FF2B5EF4-FFF2-40B4-BE49-F238E27FC236}">
                    <a16:creationId xmlns:a16="http://schemas.microsoft.com/office/drawing/2014/main" id="{4CE9F107-EBC4-5EAF-7775-B4D77C21ED08}"/>
                  </a:ext>
                </a:extLst>
              </p:cNvPr>
              <p:cNvSpPr/>
              <p:nvPr/>
            </p:nvSpPr>
            <p:spPr>
              <a:xfrm>
                <a:off x="8832906" y="2171688"/>
                <a:ext cx="23549" cy="42784"/>
              </a:xfrm>
              <a:custGeom>
                <a:avLst/>
                <a:gdLst>
                  <a:gd name="connsiteX0" fmla="*/ 0 w 23549"/>
                  <a:gd name="connsiteY0" fmla="*/ 0 h 42784"/>
                  <a:gd name="connsiteX1" fmla="*/ 23549 w 23549"/>
                  <a:gd name="connsiteY1" fmla="*/ 0 h 42784"/>
                  <a:gd name="connsiteX2" fmla="*/ 23549 w 23549"/>
                  <a:gd name="connsiteY2" fmla="*/ 42784 h 42784"/>
                  <a:gd name="connsiteX3" fmla="*/ 0 w 23549"/>
                  <a:gd name="connsiteY3" fmla="*/ 42784 h 4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49" h="42784">
                    <a:moveTo>
                      <a:pt x="0" y="0"/>
                    </a:moveTo>
                    <a:lnTo>
                      <a:pt x="23549" y="0"/>
                    </a:lnTo>
                    <a:lnTo>
                      <a:pt x="23549" y="42784"/>
                    </a:lnTo>
                    <a:lnTo>
                      <a:pt x="0" y="42784"/>
                    </a:lnTo>
                    <a:close/>
                  </a:path>
                </a:pathLst>
              </a:custGeom>
              <a:solidFill>
                <a:srgbClr val="0E265F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5" name="Полилиния: фигура 154">
                <a:extLst>
                  <a:ext uri="{FF2B5EF4-FFF2-40B4-BE49-F238E27FC236}">
                    <a16:creationId xmlns:a16="http://schemas.microsoft.com/office/drawing/2014/main" id="{0915C18C-DFC3-3FDC-0398-3D5595E866D2}"/>
                  </a:ext>
                </a:extLst>
              </p:cNvPr>
              <p:cNvSpPr/>
              <p:nvPr/>
            </p:nvSpPr>
            <p:spPr>
              <a:xfrm>
                <a:off x="8663386" y="1951115"/>
                <a:ext cx="362769" cy="187137"/>
              </a:xfrm>
              <a:custGeom>
                <a:avLst/>
                <a:gdLst>
                  <a:gd name="connsiteX0" fmla="*/ 346950 w 362769"/>
                  <a:gd name="connsiteY0" fmla="*/ 12224 h 187137"/>
                  <a:gd name="connsiteX1" fmla="*/ 350545 w 362769"/>
                  <a:gd name="connsiteY1" fmla="*/ 15819 h 187137"/>
                  <a:gd name="connsiteX2" fmla="*/ 350545 w 362769"/>
                  <a:gd name="connsiteY2" fmla="*/ 174913 h 187137"/>
                  <a:gd name="connsiteX3" fmla="*/ 12224 w 362769"/>
                  <a:gd name="connsiteY3" fmla="*/ 174913 h 187137"/>
                  <a:gd name="connsiteX4" fmla="*/ 12224 w 362769"/>
                  <a:gd name="connsiteY4" fmla="*/ 15819 h 187137"/>
                  <a:gd name="connsiteX5" fmla="*/ 15819 w 362769"/>
                  <a:gd name="connsiteY5" fmla="*/ 12224 h 187137"/>
                  <a:gd name="connsiteX6" fmla="*/ 346950 w 362769"/>
                  <a:gd name="connsiteY6" fmla="*/ 12224 h 187137"/>
                  <a:gd name="connsiteX7" fmla="*/ 346950 w 362769"/>
                  <a:gd name="connsiteY7" fmla="*/ 0 h 187137"/>
                  <a:gd name="connsiteX8" fmla="*/ 15819 w 362769"/>
                  <a:gd name="connsiteY8" fmla="*/ 0 h 187137"/>
                  <a:gd name="connsiteX9" fmla="*/ 0 w 362769"/>
                  <a:gd name="connsiteY9" fmla="*/ 15819 h 187137"/>
                  <a:gd name="connsiteX10" fmla="*/ 0 w 362769"/>
                  <a:gd name="connsiteY10" fmla="*/ 187137 h 187137"/>
                  <a:gd name="connsiteX11" fmla="*/ 362769 w 362769"/>
                  <a:gd name="connsiteY11" fmla="*/ 187137 h 187137"/>
                  <a:gd name="connsiteX12" fmla="*/ 362769 w 362769"/>
                  <a:gd name="connsiteY12" fmla="*/ 15819 h 187137"/>
                  <a:gd name="connsiteX13" fmla="*/ 346950 w 362769"/>
                  <a:gd name="connsiteY13" fmla="*/ 0 h 187137"/>
                  <a:gd name="connsiteX14" fmla="*/ 346950 w 362769"/>
                  <a:gd name="connsiteY14" fmla="*/ 0 h 187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769" h="187137">
                    <a:moveTo>
                      <a:pt x="346950" y="12224"/>
                    </a:moveTo>
                    <a:cubicBezTo>
                      <a:pt x="348927" y="12224"/>
                      <a:pt x="350545" y="13842"/>
                      <a:pt x="350545" y="15819"/>
                    </a:cubicBezTo>
                    <a:lnTo>
                      <a:pt x="350545" y="174913"/>
                    </a:lnTo>
                    <a:lnTo>
                      <a:pt x="12224" y="174913"/>
                    </a:lnTo>
                    <a:lnTo>
                      <a:pt x="12224" y="15819"/>
                    </a:lnTo>
                    <a:cubicBezTo>
                      <a:pt x="12224" y="13842"/>
                      <a:pt x="13842" y="12224"/>
                      <a:pt x="15819" y="12224"/>
                    </a:cubicBezTo>
                    <a:lnTo>
                      <a:pt x="346950" y="12224"/>
                    </a:lnTo>
                    <a:moveTo>
                      <a:pt x="346950" y="0"/>
                    </a:moveTo>
                    <a:lnTo>
                      <a:pt x="15819" y="0"/>
                    </a:lnTo>
                    <a:cubicBezTo>
                      <a:pt x="7011" y="0"/>
                      <a:pt x="0" y="7011"/>
                      <a:pt x="0" y="15819"/>
                    </a:cubicBezTo>
                    <a:lnTo>
                      <a:pt x="0" y="187137"/>
                    </a:lnTo>
                    <a:lnTo>
                      <a:pt x="362769" y="187137"/>
                    </a:lnTo>
                    <a:lnTo>
                      <a:pt x="362769" y="15819"/>
                    </a:lnTo>
                    <a:cubicBezTo>
                      <a:pt x="362769" y="7011"/>
                      <a:pt x="355579" y="0"/>
                      <a:pt x="346950" y="0"/>
                    </a:cubicBezTo>
                    <a:lnTo>
                      <a:pt x="346950" y="0"/>
                    </a:lnTo>
                    <a:close/>
                  </a:path>
                </a:pathLst>
              </a:custGeom>
              <a:solidFill>
                <a:srgbClr val="1166B0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6" name="Полилиния: фигура 155">
                <a:extLst>
                  <a:ext uri="{FF2B5EF4-FFF2-40B4-BE49-F238E27FC236}">
                    <a16:creationId xmlns:a16="http://schemas.microsoft.com/office/drawing/2014/main" id="{F910647D-8D35-F709-90E1-58CE6A55691F}"/>
                  </a:ext>
                </a:extLst>
              </p:cNvPr>
              <p:cNvSpPr/>
              <p:nvPr/>
            </p:nvSpPr>
            <p:spPr>
              <a:xfrm>
                <a:off x="8780141" y="2206383"/>
                <a:ext cx="129188" cy="25526"/>
              </a:xfrm>
              <a:custGeom>
                <a:avLst/>
                <a:gdLst>
                  <a:gd name="connsiteX0" fmla="*/ 127727 w 129188"/>
                  <a:gd name="connsiteY0" fmla="*/ 25527 h 25526"/>
                  <a:gd name="connsiteX1" fmla="*/ 1531 w 129188"/>
                  <a:gd name="connsiteY1" fmla="*/ 25527 h 25526"/>
                  <a:gd name="connsiteX2" fmla="*/ 1711 w 129188"/>
                  <a:gd name="connsiteY2" fmla="*/ 20673 h 25526"/>
                  <a:gd name="connsiteX3" fmla="*/ 16451 w 129188"/>
                  <a:gd name="connsiteY3" fmla="*/ 2876 h 25526"/>
                  <a:gd name="connsiteX4" fmla="*/ 21665 w 129188"/>
                  <a:gd name="connsiteY4" fmla="*/ 0 h 25526"/>
                  <a:gd name="connsiteX5" fmla="*/ 107593 w 129188"/>
                  <a:gd name="connsiteY5" fmla="*/ 0 h 25526"/>
                  <a:gd name="connsiteX6" fmla="*/ 112806 w 129188"/>
                  <a:gd name="connsiteY6" fmla="*/ 2876 h 25526"/>
                  <a:gd name="connsiteX7" fmla="*/ 127547 w 129188"/>
                  <a:gd name="connsiteY7" fmla="*/ 20673 h 25526"/>
                  <a:gd name="connsiteX8" fmla="*/ 127727 w 129188"/>
                  <a:gd name="connsiteY8" fmla="*/ 25527 h 25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188" h="25526">
                    <a:moveTo>
                      <a:pt x="127727" y="25527"/>
                    </a:moveTo>
                    <a:lnTo>
                      <a:pt x="1531" y="25527"/>
                    </a:lnTo>
                    <a:cubicBezTo>
                      <a:pt x="-626" y="25527"/>
                      <a:pt x="-447" y="23370"/>
                      <a:pt x="1711" y="20673"/>
                    </a:cubicBezTo>
                    <a:lnTo>
                      <a:pt x="16451" y="2876"/>
                    </a:lnTo>
                    <a:cubicBezTo>
                      <a:pt x="17710" y="1258"/>
                      <a:pt x="20047" y="0"/>
                      <a:pt x="21665" y="0"/>
                    </a:cubicBezTo>
                    <a:lnTo>
                      <a:pt x="107593" y="0"/>
                    </a:lnTo>
                    <a:cubicBezTo>
                      <a:pt x="109211" y="0"/>
                      <a:pt x="111368" y="1258"/>
                      <a:pt x="112806" y="2876"/>
                    </a:cubicBezTo>
                    <a:lnTo>
                      <a:pt x="127547" y="20673"/>
                    </a:lnTo>
                    <a:cubicBezTo>
                      <a:pt x="129705" y="23190"/>
                      <a:pt x="129705" y="25527"/>
                      <a:pt x="127727" y="25527"/>
                    </a:cubicBezTo>
                    <a:close/>
                  </a:path>
                </a:pathLst>
              </a:custGeom>
              <a:solidFill>
                <a:srgbClr val="0E265F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7" name="Полилиния: фигура 156">
                <a:extLst>
                  <a:ext uri="{FF2B5EF4-FFF2-40B4-BE49-F238E27FC236}">
                    <a16:creationId xmlns:a16="http://schemas.microsoft.com/office/drawing/2014/main" id="{1E339618-DDA5-8235-0C55-27174ADD7244}"/>
                  </a:ext>
                </a:extLst>
              </p:cNvPr>
              <p:cNvSpPr/>
              <p:nvPr/>
            </p:nvSpPr>
            <p:spPr>
              <a:xfrm>
                <a:off x="8663386" y="2138252"/>
                <a:ext cx="362769" cy="37930"/>
              </a:xfrm>
              <a:custGeom>
                <a:avLst/>
                <a:gdLst>
                  <a:gd name="connsiteX0" fmla="*/ 346950 w 362769"/>
                  <a:gd name="connsiteY0" fmla="*/ 37931 h 37930"/>
                  <a:gd name="connsiteX1" fmla="*/ 15819 w 362769"/>
                  <a:gd name="connsiteY1" fmla="*/ 37931 h 37930"/>
                  <a:gd name="connsiteX2" fmla="*/ 0 w 362769"/>
                  <a:gd name="connsiteY2" fmla="*/ 22111 h 37930"/>
                  <a:gd name="connsiteX3" fmla="*/ 0 w 362769"/>
                  <a:gd name="connsiteY3" fmla="*/ 0 h 37930"/>
                  <a:gd name="connsiteX4" fmla="*/ 362769 w 362769"/>
                  <a:gd name="connsiteY4" fmla="*/ 0 h 37930"/>
                  <a:gd name="connsiteX5" fmla="*/ 362769 w 362769"/>
                  <a:gd name="connsiteY5" fmla="*/ 22111 h 37930"/>
                  <a:gd name="connsiteX6" fmla="*/ 346950 w 362769"/>
                  <a:gd name="connsiteY6" fmla="*/ 37931 h 3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2769" h="37930">
                    <a:moveTo>
                      <a:pt x="346950" y="37931"/>
                    </a:moveTo>
                    <a:lnTo>
                      <a:pt x="15819" y="37931"/>
                    </a:lnTo>
                    <a:cubicBezTo>
                      <a:pt x="7011" y="37931"/>
                      <a:pt x="0" y="30920"/>
                      <a:pt x="0" y="22111"/>
                    </a:cubicBezTo>
                    <a:lnTo>
                      <a:pt x="0" y="0"/>
                    </a:lnTo>
                    <a:lnTo>
                      <a:pt x="362769" y="0"/>
                    </a:lnTo>
                    <a:lnTo>
                      <a:pt x="362769" y="22111"/>
                    </a:lnTo>
                    <a:cubicBezTo>
                      <a:pt x="362769" y="30920"/>
                      <a:pt x="355579" y="37931"/>
                      <a:pt x="346950" y="37931"/>
                    </a:cubicBezTo>
                    <a:close/>
                  </a:path>
                </a:pathLst>
              </a:custGeom>
              <a:solidFill>
                <a:srgbClr val="0F2851"/>
              </a:solidFill>
              <a:ln w="17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26463510-147C-E007-4D40-43D4B189FFFF}"/>
                </a:ext>
              </a:extLst>
            </p:cNvPr>
            <p:cNvSpPr/>
            <p:nvPr/>
          </p:nvSpPr>
          <p:spPr>
            <a:xfrm>
              <a:off x="8837040" y="2150296"/>
              <a:ext cx="15459" cy="15459"/>
            </a:xfrm>
            <a:custGeom>
              <a:avLst/>
              <a:gdLst>
                <a:gd name="connsiteX0" fmla="*/ 15460 w 15459"/>
                <a:gd name="connsiteY0" fmla="*/ 7730 h 15459"/>
                <a:gd name="connsiteX1" fmla="*/ 7730 w 15459"/>
                <a:gd name="connsiteY1" fmla="*/ 15460 h 15459"/>
                <a:gd name="connsiteX2" fmla="*/ 0 w 15459"/>
                <a:gd name="connsiteY2" fmla="*/ 7730 h 15459"/>
                <a:gd name="connsiteX3" fmla="*/ 7730 w 15459"/>
                <a:gd name="connsiteY3" fmla="*/ 0 h 15459"/>
                <a:gd name="connsiteX4" fmla="*/ 15460 w 15459"/>
                <a:gd name="connsiteY4" fmla="*/ 7730 h 1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9" h="15459">
                  <a:moveTo>
                    <a:pt x="15460" y="7730"/>
                  </a:moveTo>
                  <a:cubicBezTo>
                    <a:pt x="15460" y="11999"/>
                    <a:pt x="11999" y="15460"/>
                    <a:pt x="7730" y="15460"/>
                  </a:cubicBezTo>
                  <a:cubicBezTo>
                    <a:pt x="3461" y="15460"/>
                    <a:pt x="0" y="11999"/>
                    <a:pt x="0" y="7730"/>
                  </a:cubicBezTo>
                  <a:cubicBezTo>
                    <a:pt x="0" y="3461"/>
                    <a:pt x="3461" y="0"/>
                    <a:pt x="7730" y="0"/>
                  </a:cubicBezTo>
                  <a:cubicBezTo>
                    <a:pt x="11999" y="0"/>
                    <a:pt x="15460" y="3461"/>
                    <a:pt x="15460" y="7730"/>
                  </a:cubicBezTo>
                  <a:close/>
                </a:path>
              </a:pathLst>
            </a:custGeom>
            <a:solidFill>
              <a:srgbClr val="0E265F"/>
            </a:solidFill>
            <a:ln w="17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62BA11CE-0B95-2541-8939-101A8C895D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7772400" imgH="10058400" progId="TCLayout.ActiveDocument.1">
                  <p:embed/>
                </p:oleObj>
              </mc:Choice>
              <mc:Fallback>
                <p:oleObj name="Слайд think-cell" r:id="rId3" imgW="7772400" imgH="10058400" progId="TCLayout.ActiveDocument.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2BA11CE-0B95-2541-8939-101A8C895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9629-575F-44FE-8FE1-589301F5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ru-RU" dirty="0"/>
              <a:t>Общая схема работы </a:t>
            </a:r>
            <a:r>
              <a:rPr lang="ru-RU" dirty="0" err="1"/>
              <a:t>Госмаркет</a:t>
            </a:r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B05B14A-7F0F-41CB-BF6E-3FEE21204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1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6D4863-A6E7-2F63-59EF-59C25E8C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2" y="139235"/>
            <a:ext cx="8436914" cy="1056777"/>
          </a:xfrm>
        </p:spPr>
        <p:txBody>
          <a:bodyPr>
            <a:normAutofit/>
          </a:bodyPr>
          <a:lstStyle/>
          <a:p>
            <a:r>
              <a:rPr lang="ru-RU" dirty="0"/>
              <a:t>Принципы построения каталога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1A5AB-8335-98F2-BD53-DFEFD2BE6B17}"/>
              </a:ext>
            </a:extLst>
          </p:cNvPr>
          <p:cNvSpPr txBox="1"/>
          <p:nvPr/>
        </p:nvSpPr>
        <p:spPr>
          <a:xfrm>
            <a:off x="643078" y="1156483"/>
            <a:ext cx="11102302" cy="533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Клиентоориентированность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категоризации в зависимости от задачи пользователя каталога ГосТех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Максимальное использование общепризнанных названий и категорий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Покрытие всех цифровых продуктов ГосМаркета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Сервисы расширения: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Готовые облачные сервисы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Технологические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Переиспользуемые сервисы НФАП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Средства защиты информации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Базовые сервисы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Инфраструктурные цифровые продукты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Связанность с ключевыми каталогами и классификаторами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Реестр отечественного ПО - классификатор программ для электронных вычислительных машин и баз данных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Каталог товаров, работ, услуг для обеспечения государственных и муниципальных нужд (КТРУ)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Общероссийский классификатор продукции по видам экономической деятельности (ОКПД 2)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Общероссийский классификатор видов экономической деятельности (ОКВЭД)</a:t>
            </a:r>
          </a:p>
        </p:txBody>
      </p:sp>
    </p:spTree>
    <p:extLst>
      <p:ext uri="{BB962C8B-B14F-4D97-AF65-F5344CB8AC3E}">
        <p14:creationId xmlns:p14="http://schemas.microsoft.com/office/powerpoint/2010/main" val="227558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Скругленный прямоугольник 147">
            <a:extLst>
              <a:ext uri="{FF2B5EF4-FFF2-40B4-BE49-F238E27FC236}">
                <a16:creationId xmlns:a16="http://schemas.microsoft.com/office/drawing/2014/main" id="{A2AF2CF6-1639-1003-D42F-57B0B429F5B8}"/>
              </a:ext>
            </a:extLst>
          </p:cNvPr>
          <p:cNvSpPr/>
          <p:nvPr/>
        </p:nvSpPr>
        <p:spPr>
          <a:xfrm>
            <a:off x="4570719" y="1389020"/>
            <a:ext cx="6775634" cy="3155548"/>
          </a:xfrm>
          <a:prstGeom prst="roundRect">
            <a:avLst>
              <a:gd name="adj" fmla="val 6722"/>
            </a:avLst>
          </a:prstGeom>
          <a:solidFill>
            <a:srgbClr val="E4ECFD">
              <a:alpha val="12941"/>
            </a:srgbClr>
          </a:solidFill>
          <a:ln w="3175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6D4863-A6E7-2F63-59EF-59C25E8C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82" y="139235"/>
            <a:ext cx="9178641" cy="1056777"/>
          </a:xfrm>
        </p:spPr>
        <p:txBody>
          <a:bodyPr>
            <a:normAutofit/>
          </a:bodyPr>
          <a:lstStyle/>
          <a:p>
            <a:r>
              <a:rPr lang="ru-RU" dirty="0"/>
              <a:t>Имеющиеся каталоги недостаточно покрывают потребности </a:t>
            </a:r>
            <a:r>
              <a:rPr lang="ru-RU" dirty="0" err="1"/>
              <a:t>ГосТеха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FEE20E-ECE7-7BD3-BED4-35DCC3794A5A}"/>
              </a:ext>
            </a:extLst>
          </p:cNvPr>
          <p:cNvSpPr/>
          <p:nvPr/>
        </p:nvSpPr>
        <p:spPr>
          <a:xfrm>
            <a:off x="856937" y="1915265"/>
            <a:ext cx="3050562" cy="20286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Реестр отечественного ПО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Классификатор программ для электронных вычислительных машин и баз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разделов и 111 классов.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Минцифры РФ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08176D-1E29-A152-AD0F-D7681DB47D21}"/>
              </a:ext>
            </a:extLst>
          </p:cNvPr>
          <p:cNvSpPr/>
          <p:nvPr/>
        </p:nvSpPr>
        <p:spPr>
          <a:xfrm>
            <a:off x="1175853" y="5246952"/>
            <a:ext cx="2388620" cy="13231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КТРУ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Каталог товаров, работ, услуг для обеспечения государственных и муниципальных нужд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Минфин РФ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ED56C5-A098-9A5B-B4EC-FC6D404E32C2}"/>
              </a:ext>
            </a:extLst>
          </p:cNvPr>
          <p:cNvSpPr/>
          <p:nvPr/>
        </p:nvSpPr>
        <p:spPr>
          <a:xfrm>
            <a:off x="3935011" y="5246952"/>
            <a:ext cx="2388619" cy="13231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ОКПД 2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Общероссийский классификатор продукции по видам экономической деятельности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Минэк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F57E416E-3AF4-021D-72A9-96B54DF7F9B0}"/>
              </a:ext>
            </a:extLst>
          </p:cNvPr>
          <p:cNvSpPr/>
          <p:nvPr/>
        </p:nvSpPr>
        <p:spPr>
          <a:xfrm>
            <a:off x="6631288" y="5246952"/>
            <a:ext cx="2321409" cy="13231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ОКВЭД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Общероссийский классификатор видов экономической деятельности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Минэк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РФ</a:t>
            </a:r>
          </a:p>
        </p:txBody>
      </p:sp>
      <p:cxnSp>
        <p:nvCxnSpPr>
          <p:cNvPr id="124" name="Соединительная линия уступом 123">
            <a:extLst>
              <a:ext uri="{FF2B5EF4-FFF2-40B4-BE49-F238E27FC236}">
                <a16:creationId xmlns:a16="http://schemas.microsoft.com/office/drawing/2014/main" id="{91DBB839-3A07-BD0D-2365-47C2FE7918B8}"/>
              </a:ext>
            </a:extLst>
          </p:cNvPr>
          <p:cNvCxnSpPr>
            <a:cxnSpLocks/>
            <a:stCxn id="6" idx="2"/>
            <a:endCxn id="118" idx="0"/>
          </p:cNvCxnSpPr>
          <p:nvPr/>
        </p:nvCxnSpPr>
        <p:spPr>
          <a:xfrm rot="16200000" flipH="1">
            <a:off x="4435574" y="1890533"/>
            <a:ext cx="1303062" cy="5409775"/>
          </a:xfrm>
          <a:prstGeom prst="bentConnector3">
            <a:avLst>
              <a:gd name="adj1" fmla="val 70568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Соединительная линия уступом 128">
            <a:extLst>
              <a:ext uri="{FF2B5EF4-FFF2-40B4-BE49-F238E27FC236}">
                <a16:creationId xmlns:a16="http://schemas.microsoft.com/office/drawing/2014/main" id="{903D25AD-FFA8-076E-E8D3-B7DD6270174D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3104238" y="3221869"/>
            <a:ext cx="1303062" cy="2747103"/>
          </a:xfrm>
          <a:prstGeom prst="bentConnector3">
            <a:avLst>
              <a:gd name="adj1" fmla="val 71173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1F4574A7-CBEA-C58E-D1ED-F136ED74BB4A}"/>
              </a:ext>
            </a:extLst>
          </p:cNvPr>
          <p:cNvSpPr txBox="1"/>
          <p:nvPr/>
        </p:nvSpPr>
        <p:spPr>
          <a:xfrm>
            <a:off x="4799115" y="1376231"/>
            <a:ext cx="6547238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Преимущества: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полнота и структурированность в области ПО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существуют правила отнесения ПО к категории, осуществляется проверка такого отнесения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обеспечивает связь ПО с закупочными и экономическими классификаторами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утвержденным рекомендациям - все ПО входящее в ГосТех содержится в реестре отечественного ПО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Недостатки: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 только ПО, нет аппаратных  и программно-аппаратных средств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одноуровневая классификация (БД не делятся на типы)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нет существенных для ГосТех атрибутов: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Calibri"/>
              </a:rPr>
              <a:t>вид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цифрового продукта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базовый сервис или сервис расширения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деятельности в доменной архитектуре</a:t>
            </a:r>
          </a:p>
        </p:txBody>
      </p:sp>
      <p:sp>
        <p:nvSpPr>
          <p:cNvPr id="161" name="Стрелка вправо 160">
            <a:extLst>
              <a:ext uri="{FF2B5EF4-FFF2-40B4-BE49-F238E27FC236}">
                <a16:creationId xmlns:a16="http://schemas.microsoft.com/office/drawing/2014/main" id="{3E4A0B75-BEB6-B485-A160-85332FE47737}"/>
              </a:ext>
            </a:extLst>
          </p:cNvPr>
          <p:cNvSpPr/>
          <p:nvPr/>
        </p:nvSpPr>
        <p:spPr>
          <a:xfrm>
            <a:off x="4002005" y="2732981"/>
            <a:ext cx="474207" cy="39319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id="{6F72371E-5880-BB7C-A3E1-09543749D6F1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370163" y="3943890"/>
            <a:ext cx="12055" cy="130306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117">
            <a:extLst>
              <a:ext uri="{FF2B5EF4-FFF2-40B4-BE49-F238E27FC236}">
                <a16:creationId xmlns:a16="http://schemas.microsoft.com/office/drawing/2014/main" id="{54FB7A69-1EA0-419D-9E63-73EB915CD5B0}"/>
              </a:ext>
            </a:extLst>
          </p:cNvPr>
          <p:cNvSpPr/>
          <p:nvPr/>
        </p:nvSpPr>
        <p:spPr>
          <a:xfrm>
            <a:off x="9260355" y="5246952"/>
            <a:ext cx="2321409" cy="13231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RUSSOFT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Маркетплейс российского программного обеспечения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Минцифры</a:t>
            </a:r>
          </a:p>
        </p:txBody>
      </p:sp>
      <p:cxnSp>
        <p:nvCxnSpPr>
          <p:cNvPr id="7" name="Соединительная линия уступом 6">
            <a:extLst>
              <a:ext uri="{FF2B5EF4-FFF2-40B4-BE49-F238E27FC236}">
                <a16:creationId xmlns:a16="http://schemas.microsoft.com/office/drawing/2014/main" id="{40EA1D6E-A0A4-38FA-6CBF-14ACCEF52676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5750108" y="576000"/>
            <a:ext cx="1303062" cy="8038842"/>
          </a:xfrm>
          <a:prstGeom prst="bentConnector3">
            <a:avLst>
              <a:gd name="adj1" fmla="val 70568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80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4E4D1E-C8AE-D3E3-ECE4-A3FBEDB65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кругленный прямоугольник 102">
            <a:extLst>
              <a:ext uri="{FF2B5EF4-FFF2-40B4-BE49-F238E27FC236}">
                <a16:creationId xmlns:a16="http://schemas.microsoft.com/office/drawing/2014/main" id="{E8F97A4F-88A4-78CF-8DFE-6EEFD67B2343}"/>
              </a:ext>
            </a:extLst>
          </p:cNvPr>
          <p:cNvSpPr/>
          <p:nvPr/>
        </p:nvSpPr>
        <p:spPr>
          <a:xfrm rot="16200000" flipH="1">
            <a:off x="-2145165" y="3848341"/>
            <a:ext cx="5719915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Каталог ГосТех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55D0E-B2E1-392F-76BF-7EDB02C98618}"/>
              </a:ext>
            </a:extLst>
          </p:cNvPr>
          <p:cNvSpPr txBox="1"/>
          <p:nvPr/>
        </p:nvSpPr>
        <p:spPr>
          <a:xfrm>
            <a:off x="726667" y="547421"/>
            <a:ext cx="6097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Каталог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Гостех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02E8490-87B2-84CB-1BB5-35DD394EB879}"/>
              </a:ext>
            </a:extLst>
          </p:cNvPr>
          <p:cNvGrpSpPr/>
          <p:nvPr/>
        </p:nvGrpSpPr>
        <p:grpSpPr>
          <a:xfrm>
            <a:off x="925353" y="1062425"/>
            <a:ext cx="6526820" cy="1320173"/>
            <a:chOff x="836190" y="4437629"/>
            <a:chExt cx="6526820" cy="1320173"/>
          </a:xfrm>
        </p:grpSpPr>
        <p:sp>
          <p:nvSpPr>
            <p:cNvPr id="8" name="Скругленный прямоугольник 531">
              <a:extLst>
                <a:ext uri="{FF2B5EF4-FFF2-40B4-BE49-F238E27FC236}">
                  <a16:creationId xmlns:a16="http://schemas.microsoft.com/office/drawing/2014/main" id="{FD438941-CC7F-F488-8BC1-7DDD386EF0B1}"/>
                </a:ext>
              </a:extLst>
            </p:cNvPr>
            <p:cNvSpPr/>
            <p:nvPr/>
          </p:nvSpPr>
          <p:spPr>
            <a:xfrm>
              <a:off x="836190" y="4437629"/>
              <a:ext cx="6526820" cy="1320173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35D4D64-FA28-07C6-F777-66B37740C0D0}"/>
                </a:ext>
              </a:extLst>
            </p:cNvPr>
            <p:cNvGrpSpPr/>
            <p:nvPr/>
          </p:nvGrpSpPr>
          <p:grpSpPr>
            <a:xfrm>
              <a:off x="919196" y="4504006"/>
              <a:ext cx="1499914" cy="682864"/>
              <a:chOff x="2776886" y="4757544"/>
              <a:chExt cx="919184" cy="459592"/>
            </a:xfrm>
          </p:grpSpPr>
          <p:sp>
            <p:nvSpPr>
              <p:cNvPr id="26" name="Скругленный прямоугольник 25">
                <a:extLst>
                  <a:ext uri="{FF2B5EF4-FFF2-40B4-BE49-F238E27FC236}">
                    <a16:creationId xmlns:a16="http://schemas.microsoft.com/office/drawing/2014/main" id="{F705A873-B349-72B2-DD97-A18FEB8E8823}"/>
                  </a:ext>
                </a:extLst>
              </p:cNvPr>
              <p:cNvSpPr/>
              <p:nvPr/>
            </p:nvSpPr>
            <p:spPr>
              <a:xfrm>
                <a:off x="2776886" y="4757544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Скругленный прямоугольник 8">
                <a:extLst>
                  <a:ext uri="{FF2B5EF4-FFF2-40B4-BE49-F238E27FC236}">
                    <a16:creationId xmlns:a16="http://schemas.microsoft.com/office/drawing/2014/main" id="{38DB7612-8AED-AE7B-3CA7-89DCE136FA5C}"/>
                  </a:ext>
                </a:extLst>
              </p:cNvPr>
              <p:cNvSpPr txBox="1"/>
              <p:nvPr/>
            </p:nvSpPr>
            <p:spPr>
              <a:xfrm>
                <a:off x="2790347" y="4771005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00" b="1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Цифровые продукты, реализующее дополнительные функциональные потребности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A6229B3-57A9-E970-6EE8-74F622AFDB96}"/>
                </a:ext>
              </a:extLst>
            </p:cNvPr>
            <p:cNvGrpSpPr/>
            <p:nvPr/>
          </p:nvGrpSpPr>
          <p:grpSpPr>
            <a:xfrm>
              <a:off x="2875763" y="4530544"/>
              <a:ext cx="2104994" cy="299830"/>
              <a:chOff x="4063744" y="765"/>
              <a:chExt cx="919184" cy="459592"/>
            </a:xfrm>
          </p:grpSpPr>
          <p:sp>
            <p:nvSpPr>
              <p:cNvPr id="24" name="Скругленный прямоугольник 23">
                <a:extLst>
                  <a:ext uri="{FF2B5EF4-FFF2-40B4-BE49-F238E27FC236}">
                    <a16:creationId xmlns:a16="http://schemas.microsoft.com/office/drawing/2014/main" id="{AB7B3CAB-3E76-5BEB-5D33-E58FB9096C1C}"/>
                  </a:ext>
                </a:extLst>
              </p:cNvPr>
              <p:cNvSpPr/>
              <p:nvPr/>
            </p:nvSpPr>
            <p:spPr>
              <a:xfrm>
                <a:off x="4063744" y="765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Скругленный прямоугольник 4">
                <a:extLst>
                  <a:ext uri="{FF2B5EF4-FFF2-40B4-BE49-F238E27FC236}">
                    <a16:creationId xmlns:a16="http://schemas.microsoft.com/office/drawing/2014/main" id="{6460058A-438B-FEBB-C0D0-E3A80C6596E8}"/>
                  </a:ext>
                </a:extLst>
              </p:cNvPr>
              <p:cNvSpPr txBox="1"/>
              <p:nvPr/>
            </p:nvSpPr>
            <p:spPr>
              <a:xfrm>
                <a:off x="4077205" y="14226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 Сервисы, являющиеся частью или модулем какой-либо информационной системы, разрабатываемой в рамках государственного контракта (Сервисы ГК)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0B56222-51D9-3AEA-17BD-639A0C7A557D}"/>
                </a:ext>
              </a:extLst>
            </p:cNvPr>
            <p:cNvGrpSpPr/>
            <p:nvPr/>
          </p:nvGrpSpPr>
          <p:grpSpPr>
            <a:xfrm>
              <a:off x="2875763" y="4946730"/>
              <a:ext cx="2117026" cy="299830"/>
              <a:chOff x="4063744" y="765"/>
              <a:chExt cx="919184" cy="459592"/>
            </a:xfrm>
          </p:grpSpPr>
          <p:sp>
            <p:nvSpPr>
              <p:cNvPr id="22" name="Скругленный прямоугольник 21">
                <a:extLst>
                  <a:ext uri="{FF2B5EF4-FFF2-40B4-BE49-F238E27FC236}">
                    <a16:creationId xmlns:a16="http://schemas.microsoft.com/office/drawing/2014/main" id="{160BC973-CA15-4E5B-44E5-DA23C82D59F9}"/>
                  </a:ext>
                </a:extLst>
              </p:cNvPr>
              <p:cNvSpPr/>
              <p:nvPr/>
            </p:nvSpPr>
            <p:spPr>
              <a:xfrm>
                <a:off x="4063744" y="765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Скругленный прямоугольник 4">
                <a:extLst>
                  <a:ext uri="{FF2B5EF4-FFF2-40B4-BE49-F238E27FC236}">
                    <a16:creationId xmlns:a16="http://schemas.microsoft.com/office/drawing/2014/main" id="{7691695B-8C32-5F24-A9CF-0C273C673355}"/>
                  </a:ext>
                </a:extLst>
              </p:cNvPr>
              <p:cNvSpPr txBox="1"/>
              <p:nvPr/>
            </p:nvSpPr>
            <p:spPr>
              <a:xfrm>
                <a:off x="4077205" y="14226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С</a:t>
                </a:r>
                <a:r>
                  <a:rPr kumimoji="0" lang="ru-RU" sz="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ервисы</a:t>
                </a: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, которые Поставщик предоставляет Конечным пользователям в виде готовых облачных </a:t>
                </a:r>
                <a:r>
                  <a:rPr kumimoji="0" lang="en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SaaS-</a:t>
                </a: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решений через простые </a:t>
                </a:r>
                <a:r>
                  <a:rPr kumimoji="0" lang="en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web-</a:t>
                </a: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интерфейсы (Публикуемые </a:t>
                </a:r>
                <a:r>
                  <a:rPr kumimoji="0" lang="en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SaaS)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DA35F3BC-F657-70C1-E157-96CA9B00BE0D}"/>
                </a:ext>
              </a:extLst>
            </p:cNvPr>
            <p:cNvGrpSpPr/>
            <p:nvPr/>
          </p:nvGrpSpPr>
          <p:grpSpPr>
            <a:xfrm>
              <a:off x="5271172" y="4532155"/>
              <a:ext cx="1943300" cy="296608"/>
              <a:chOff x="5350602" y="529296"/>
              <a:chExt cx="919184" cy="459592"/>
            </a:xfrm>
            <a:solidFill>
              <a:schemeClr val="accent1"/>
            </a:solidFill>
          </p:grpSpPr>
          <p:sp>
            <p:nvSpPr>
              <p:cNvPr id="20" name="Скругленный прямоугольник 19">
                <a:extLst>
                  <a:ext uri="{FF2B5EF4-FFF2-40B4-BE49-F238E27FC236}">
                    <a16:creationId xmlns:a16="http://schemas.microsoft.com/office/drawing/2014/main" id="{7D8640FD-4728-C8C5-9AA5-FD98F62F0429}"/>
                  </a:ext>
                </a:extLst>
              </p:cNvPr>
              <p:cNvSpPr/>
              <p:nvPr/>
            </p:nvSpPr>
            <p:spPr>
              <a:xfrm>
                <a:off x="5350602" y="529296"/>
                <a:ext cx="919184" cy="459592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Скругленный прямоугольник 6">
                <a:extLst>
                  <a:ext uri="{FF2B5EF4-FFF2-40B4-BE49-F238E27FC236}">
                    <a16:creationId xmlns:a16="http://schemas.microsoft.com/office/drawing/2014/main" id="{48CDB0A9-612A-A8ED-BB81-828637DE65AD}"/>
                  </a:ext>
                </a:extLst>
              </p:cNvPr>
              <p:cNvSpPr txBox="1"/>
              <p:nvPr/>
            </p:nvSpPr>
            <p:spPr>
              <a:xfrm>
                <a:off x="5364063" y="542757"/>
                <a:ext cx="892262" cy="432670"/>
              </a:xfrm>
              <a:prstGeom prst="rect">
                <a:avLst/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222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Модули  опубликованные в НФАП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E912D3-1928-C439-4B8B-C1A5BB7F9646}"/>
                </a:ext>
              </a:extLst>
            </p:cNvPr>
            <p:cNvGrpSpPr/>
            <p:nvPr/>
          </p:nvGrpSpPr>
          <p:grpSpPr>
            <a:xfrm>
              <a:off x="5267162" y="4948340"/>
              <a:ext cx="1943300" cy="715159"/>
              <a:chOff x="5350602" y="529296"/>
              <a:chExt cx="919184" cy="459592"/>
            </a:xfrm>
            <a:solidFill>
              <a:schemeClr val="accent1"/>
            </a:solidFill>
          </p:grpSpPr>
          <p:sp>
            <p:nvSpPr>
              <p:cNvPr id="18" name="Скругленный прямоугольник 17">
                <a:extLst>
                  <a:ext uri="{FF2B5EF4-FFF2-40B4-BE49-F238E27FC236}">
                    <a16:creationId xmlns:a16="http://schemas.microsoft.com/office/drawing/2014/main" id="{54CBDBA9-5471-8329-38A5-D75EE6366A7E}"/>
                  </a:ext>
                </a:extLst>
              </p:cNvPr>
              <p:cNvSpPr/>
              <p:nvPr/>
            </p:nvSpPr>
            <p:spPr>
              <a:xfrm>
                <a:off x="5350602" y="529296"/>
                <a:ext cx="919184" cy="459592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Скругленный прямоугольник 6">
                <a:extLst>
                  <a:ext uri="{FF2B5EF4-FFF2-40B4-BE49-F238E27FC236}">
                    <a16:creationId xmlns:a16="http://schemas.microsoft.com/office/drawing/2014/main" id="{BDBA6130-172B-647D-D562-77410E97AC60}"/>
                  </a:ext>
                </a:extLst>
              </p:cNvPr>
              <p:cNvSpPr txBox="1"/>
              <p:nvPr/>
            </p:nvSpPr>
            <p:spPr>
              <a:xfrm>
                <a:off x="5364063" y="542757"/>
                <a:ext cx="892262" cy="432670"/>
              </a:xfrm>
              <a:prstGeom prst="rect">
                <a:avLst/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222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Детализированная часть Каталога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 – </a:t>
                </a: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Готовые облачные сервисы</a:t>
                </a:r>
              </a:p>
            </p:txBody>
          </p:sp>
        </p:grp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CAB4F4F-0DB5-1094-3565-A8EF25DEEFD5}"/>
                </a:ext>
              </a:extLst>
            </p:cNvPr>
            <p:cNvCxnSpPr>
              <a:cxnSpLocks/>
            </p:cNvCxnSpPr>
            <p:nvPr/>
          </p:nvCxnSpPr>
          <p:spPr>
            <a:xfrm>
              <a:off x="4967719" y="4680459"/>
              <a:ext cx="315418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32FB3A6-AB60-82C9-78AF-876737ADB9B8}"/>
                </a:ext>
              </a:extLst>
            </p:cNvPr>
            <p:cNvCxnSpPr>
              <a:cxnSpLocks/>
            </p:cNvCxnSpPr>
            <p:nvPr/>
          </p:nvCxnSpPr>
          <p:spPr>
            <a:xfrm>
              <a:off x="4966438" y="5096645"/>
              <a:ext cx="315418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D0A38B5-3F9E-6A43-0DF9-F555076C7783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 flipV="1">
              <a:off x="2419110" y="4680459"/>
              <a:ext cx="456653" cy="164979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09302470-122F-EFE8-6ECD-8C23DD123210}"/>
                </a:ext>
              </a:extLst>
            </p:cNvPr>
            <p:cNvCxnSpPr>
              <a:cxnSpLocks/>
              <a:stCxn id="26" idx="3"/>
              <a:endCxn id="23" idx="1"/>
            </p:cNvCxnSpPr>
            <p:nvPr/>
          </p:nvCxnSpPr>
          <p:spPr>
            <a:xfrm>
              <a:off x="2419110" y="4845438"/>
              <a:ext cx="487656" cy="251208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1F96F0C-0DD2-BF9B-7505-24D2C43CF806}"/>
              </a:ext>
            </a:extLst>
          </p:cNvPr>
          <p:cNvGrpSpPr/>
          <p:nvPr/>
        </p:nvGrpSpPr>
        <p:grpSpPr>
          <a:xfrm>
            <a:off x="925353" y="2436881"/>
            <a:ext cx="6538387" cy="2404254"/>
            <a:chOff x="839965" y="1949999"/>
            <a:chExt cx="6538387" cy="2404254"/>
          </a:xfrm>
        </p:grpSpPr>
        <p:sp>
          <p:nvSpPr>
            <p:cNvPr id="69" name="Скругленный прямоугольник 531">
              <a:extLst>
                <a:ext uri="{FF2B5EF4-FFF2-40B4-BE49-F238E27FC236}">
                  <a16:creationId xmlns:a16="http://schemas.microsoft.com/office/drawing/2014/main" id="{1ED9BEA8-CB43-B458-2FD6-24231CC2A941}"/>
                </a:ext>
              </a:extLst>
            </p:cNvPr>
            <p:cNvSpPr/>
            <p:nvPr/>
          </p:nvSpPr>
          <p:spPr>
            <a:xfrm>
              <a:off x="839965" y="1949999"/>
              <a:ext cx="6538387" cy="2404254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D49D5F81-661D-E174-8819-C7B5D602032B}"/>
                </a:ext>
              </a:extLst>
            </p:cNvPr>
            <p:cNvGrpSpPr/>
            <p:nvPr/>
          </p:nvGrpSpPr>
          <p:grpSpPr>
            <a:xfrm>
              <a:off x="907175" y="2065941"/>
              <a:ext cx="6323340" cy="2219926"/>
              <a:chOff x="907175" y="2065941"/>
              <a:chExt cx="6323340" cy="2219926"/>
            </a:xfrm>
          </p:grpSpPr>
          <p:grpSp>
            <p:nvGrpSpPr>
              <p:cNvPr id="71" name="Группа 70">
                <a:extLst>
                  <a:ext uri="{FF2B5EF4-FFF2-40B4-BE49-F238E27FC236}">
                    <a16:creationId xmlns:a16="http://schemas.microsoft.com/office/drawing/2014/main" id="{52626213-8474-6BB1-132C-6467EB65060F}"/>
                  </a:ext>
                </a:extLst>
              </p:cNvPr>
              <p:cNvGrpSpPr/>
              <p:nvPr/>
            </p:nvGrpSpPr>
            <p:grpSpPr>
              <a:xfrm>
                <a:off x="5272112" y="2067552"/>
                <a:ext cx="1943300" cy="296608"/>
                <a:chOff x="5350602" y="765"/>
                <a:chExt cx="919184" cy="459592"/>
              </a:xfrm>
            </p:grpSpPr>
            <p:sp>
              <p:nvSpPr>
                <p:cNvPr id="108" name="Скругленный прямоугольник 107">
                  <a:extLst>
                    <a:ext uri="{FF2B5EF4-FFF2-40B4-BE49-F238E27FC236}">
                      <a16:creationId xmlns:a16="http://schemas.microsoft.com/office/drawing/2014/main" id="{643F4ADF-0831-C21B-B68C-9B102E8F4DF5}"/>
                    </a:ext>
                  </a:extLst>
                </p:cNvPr>
                <p:cNvSpPr/>
                <p:nvPr/>
              </p:nvSpPr>
              <p:spPr>
                <a:xfrm>
                  <a:off x="5350602" y="765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Скругленный прямоугольник 4">
                  <a:extLst>
                    <a:ext uri="{FF2B5EF4-FFF2-40B4-BE49-F238E27FC236}">
                      <a16:creationId xmlns:a16="http://schemas.microsoft.com/office/drawing/2014/main" id="{C847676C-15D2-8C28-7811-7F7FC99F0D92}"/>
                    </a:ext>
                  </a:extLst>
                </p:cNvPr>
                <p:cNvSpPr txBox="1"/>
                <p:nvPr/>
              </p:nvSpPr>
              <p:spPr>
                <a:xfrm>
                  <a:off x="5364063" y="14226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Сервисы транзакционной СУБД </a:t>
                  </a:r>
                </a:p>
              </p:txBody>
            </p:sp>
          </p:grpSp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F77A4385-0AAC-0A06-A666-D68A4EB8BB70}"/>
                  </a:ext>
                </a:extLst>
              </p:cNvPr>
              <p:cNvGrpSpPr/>
              <p:nvPr/>
            </p:nvGrpSpPr>
            <p:grpSpPr>
              <a:xfrm>
                <a:off x="5272112" y="2423022"/>
                <a:ext cx="1943300" cy="296608"/>
                <a:chOff x="5350602" y="529296"/>
                <a:chExt cx="919184" cy="459592"/>
              </a:xfrm>
            </p:grpSpPr>
            <p:sp>
              <p:nvSpPr>
                <p:cNvPr id="106" name="Скругленный прямоугольник 105">
                  <a:extLst>
                    <a:ext uri="{FF2B5EF4-FFF2-40B4-BE49-F238E27FC236}">
                      <a16:creationId xmlns:a16="http://schemas.microsoft.com/office/drawing/2014/main" id="{96D1E1CA-B7F7-DF16-A491-831C421FEC4B}"/>
                    </a:ext>
                  </a:extLst>
                </p:cNvPr>
                <p:cNvSpPr/>
                <p:nvPr/>
              </p:nvSpPr>
              <p:spPr>
                <a:xfrm>
                  <a:off x="5350602" y="529296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Скругленный прямоугольник 6">
                  <a:extLst>
                    <a:ext uri="{FF2B5EF4-FFF2-40B4-BE49-F238E27FC236}">
                      <a16:creationId xmlns:a16="http://schemas.microsoft.com/office/drawing/2014/main" id="{4F7526D1-159E-5380-5B2B-BFB2748FFF3F}"/>
                    </a:ext>
                  </a:extLst>
                </p:cNvPr>
                <p:cNvSpPr txBox="1"/>
                <p:nvPr/>
              </p:nvSpPr>
              <p:spPr>
                <a:xfrm>
                  <a:off x="5364063" y="542757"/>
                  <a:ext cx="892262" cy="43267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Сервисы </a:t>
                  </a:r>
                  <a:r>
                    <a:rPr kumimoji="0" lang="ru-RU" sz="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ширококолоночной</a:t>
                  </a: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 СУБД</a:t>
                  </a:r>
                </a:p>
              </p:txBody>
            </p:sp>
          </p:grpSp>
          <p:grpSp>
            <p:nvGrpSpPr>
              <p:cNvPr id="73" name="Группа 72">
                <a:extLst>
                  <a:ext uri="{FF2B5EF4-FFF2-40B4-BE49-F238E27FC236}">
                    <a16:creationId xmlns:a16="http://schemas.microsoft.com/office/drawing/2014/main" id="{5EEACAC7-D510-C7F0-25F2-C9C1AAED8EF9}"/>
                  </a:ext>
                </a:extLst>
              </p:cNvPr>
              <p:cNvGrpSpPr/>
              <p:nvPr/>
            </p:nvGrpSpPr>
            <p:grpSpPr>
              <a:xfrm>
                <a:off x="907175" y="2065941"/>
                <a:ext cx="1495144" cy="682864"/>
                <a:chOff x="2776886" y="265031"/>
                <a:chExt cx="919184" cy="459592"/>
              </a:xfrm>
            </p:grpSpPr>
            <p:sp>
              <p:nvSpPr>
                <p:cNvPr id="104" name="Скругленный прямоугольник 103">
                  <a:extLst>
                    <a:ext uri="{FF2B5EF4-FFF2-40B4-BE49-F238E27FC236}">
                      <a16:creationId xmlns:a16="http://schemas.microsoft.com/office/drawing/2014/main" id="{A5C64167-FD51-7585-EC4C-F67950BF5218}"/>
                    </a:ext>
                  </a:extLst>
                </p:cNvPr>
                <p:cNvSpPr/>
                <p:nvPr/>
              </p:nvSpPr>
              <p:spPr>
                <a:xfrm>
                  <a:off x="2776886" y="265031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Скругленный прямоугольник 4">
                  <a:extLst>
                    <a:ext uri="{FF2B5EF4-FFF2-40B4-BE49-F238E27FC236}">
                      <a16:creationId xmlns:a16="http://schemas.microsoft.com/office/drawing/2014/main" id="{F04595A8-7C70-2901-A02B-2085A17F872C}"/>
                    </a:ext>
                  </a:extLst>
                </p:cNvPr>
                <p:cNvSpPr txBox="1"/>
                <p:nvPr/>
              </p:nvSpPr>
              <p:spPr>
                <a:xfrm>
                  <a:off x="2790347" y="278492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600" b="1" i="0" u="none" strike="noStrike" cap="none" spc="0" normalizeH="0" baseline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Segoe UI" panose="020B0502040204020203" pitchFamily="34" charset="0"/>
                    </a:rPr>
                    <a:t>Цифровые продукты, предоставляющие базовый набор сервисов ЕЦП «ГосТех»</a:t>
                  </a:r>
                </a:p>
              </p:txBody>
            </p:sp>
          </p:grpSp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832D7B64-5D7D-F010-5AF8-98248938CAEE}"/>
                  </a:ext>
                </a:extLst>
              </p:cNvPr>
              <p:cNvGrpSpPr/>
              <p:nvPr/>
            </p:nvGrpSpPr>
            <p:grpSpPr>
              <a:xfrm>
                <a:off x="2875763" y="2065941"/>
                <a:ext cx="2092962" cy="299830"/>
                <a:chOff x="4063744" y="765"/>
                <a:chExt cx="919184" cy="459592"/>
              </a:xfrm>
            </p:grpSpPr>
            <p:sp>
              <p:nvSpPr>
                <p:cNvPr id="102" name="Скругленный прямоугольник 101">
                  <a:extLst>
                    <a:ext uri="{FF2B5EF4-FFF2-40B4-BE49-F238E27FC236}">
                      <a16:creationId xmlns:a16="http://schemas.microsoft.com/office/drawing/2014/main" id="{ADC9F5F5-EDC9-B54F-D74B-85A7A6D7F1E9}"/>
                    </a:ext>
                  </a:extLst>
                </p:cNvPr>
                <p:cNvSpPr/>
                <p:nvPr/>
              </p:nvSpPr>
              <p:spPr>
                <a:xfrm>
                  <a:off x="4063744" y="765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Скругленный прямоугольник 4">
                  <a:extLst>
                    <a:ext uri="{FF2B5EF4-FFF2-40B4-BE49-F238E27FC236}">
                      <a16:creationId xmlns:a16="http://schemas.microsoft.com/office/drawing/2014/main" id="{2ED6D666-B012-74E4-8D9D-F9AB069BAA9C}"/>
                    </a:ext>
                  </a:extLst>
                </p:cNvPr>
                <p:cNvSpPr txBox="1"/>
                <p:nvPr/>
              </p:nvSpPr>
              <p:spPr>
                <a:xfrm>
                  <a:off x="4077205" y="14226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Сервисы работы с данными</a:t>
                  </a:r>
                </a:p>
              </p:txBody>
            </p:sp>
          </p:grpSp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D02054E3-0797-30A2-FFA1-490A8C1FF039}"/>
                  </a:ext>
                </a:extLst>
              </p:cNvPr>
              <p:cNvGrpSpPr/>
              <p:nvPr/>
            </p:nvGrpSpPr>
            <p:grpSpPr>
              <a:xfrm>
                <a:off x="2875763" y="2810616"/>
                <a:ext cx="2104994" cy="299830"/>
                <a:chOff x="4063744" y="529296"/>
                <a:chExt cx="919184" cy="459592"/>
              </a:xfrm>
            </p:grpSpPr>
            <p:sp>
              <p:nvSpPr>
                <p:cNvPr id="100" name="Скругленный прямоугольник 99">
                  <a:extLst>
                    <a:ext uri="{FF2B5EF4-FFF2-40B4-BE49-F238E27FC236}">
                      <a16:creationId xmlns:a16="http://schemas.microsoft.com/office/drawing/2014/main" id="{10B75D3B-9ECB-AB30-1169-74A9F5610F4D}"/>
                    </a:ext>
                  </a:extLst>
                </p:cNvPr>
                <p:cNvSpPr/>
                <p:nvPr/>
              </p:nvSpPr>
              <p:spPr>
                <a:xfrm>
                  <a:off x="4063744" y="529296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Скругленный прямоугольник 6">
                  <a:extLst>
                    <a:ext uri="{FF2B5EF4-FFF2-40B4-BE49-F238E27FC236}">
                      <a16:creationId xmlns:a16="http://schemas.microsoft.com/office/drawing/2014/main" id="{C69FB762-6656-D4B7-DC8F-5975B24508EB}"/>
                    </a:ext>
                  </a:extLst>
                </p:cNvPr>
                <p:cNvSpPr txBox="1"/>
                <p:nvPr/>
              </p:nvSpPr>
              <p:spPr>
                <a:xfrm>
                  <a:off x="4077205" y="542757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Интеграционные сервисы</a:t>
                  </a:r>
                </a:p>
              </p:txBody>
            </p:sp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71ABA4CE-B3C9-0F28-8EC9-00D2021C6DFF}"/>
                  </a:ext>
                </a:extLst>
              </p:cNvPr>
              <p:cNvGrpSpPr/>
              <p:nvPr/>
            </p:nvGrpSpPr>
            <p:grpSpPr>
              <a:xfrm>
                <a:off x="5268336" y="2812227"/>
                <a:ext cx="1943300" cy="296608"/>
                <a:chOff x="5350602" y="529296"/>
                <a:chExt cx="919184" cy="459592"/>
              </a:xfrm>
            </p:grpSpPr>
            <p:sp>
              <p:nvSpPr>
                <p:cNvPr id="98" name="Скругленный прямоугольник 97">
                  <a:extLst>
                    <a:ext uri="{FF2B5EF4-FFF2-40B4-BE49-F238E27FC236}">
                      <a16:creationId xmlns:a16="http://schemas.microsoft.com/office/drawing/2014/main" id="{EA0B8AEC-D340-F1C1-EEA1-AE33ED77B69F}"/>
                    </a:ext>
                  </a:extLst>
                </p:cNvPr>
                <p:cNvSpPr/>
                <p:nvPr/>
              </p:nvSpPr>
              <p:spPr>
                <a:xfrm>
                  <a:off x="5350602" y="529296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Скругленный прямоугольник 6">
                  <a:extLst>
                    <a:ext uri="{FF2B5EF4-FFF2-40B4-BE49-F238E27FC236}">
                      <a16:creationId xmlns:a16="http://schemas.microsoft.com/office/drawing/2014/main" id="{77F40971-4002-8E40-FF97-439CF9BF4C4E}"/>
                    </a:ext>
                  </a:extLst>
                </p:cNvPr>
                <p:cNvSpPr txBox="1"/>
                <p:nvPr/>
              </p:nvSpPr>
              <p:spPr>
                <a:xfrm>
                  <a:off x="5364063" y="542757"/>
                  <a:ext cx="892262" cy="43267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Сервисы управления очередями сообщений</a:t>
                  </a:r>
                </a:p>
              </p:txBody>
            </p:sp>
          </p:grp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C777C7E6-F1CE-553F-D645-C8F7357879CA}"/>
                  </a:ext>
                </a:extLst>
              </p:cNvPr>
              <p:cNvGrpSpPr/>
              <p:nvPr/>
            </p:nvGrpSpPr>
            <p:grpSpPr>
              <a:xfrm>
                <a:off x="2875763" y="3201432"/>
                <a:ext cx="2104994" cy="299830"/>
                <a:chOff x="4063744" y="529296"/>
                <a:chExt cx="919184" cy="459592"/>
              </a:xfrm>
            </p:grpSpPr>
            <p:sp>
              <p:nvSpPr>
                <p:cNvPr id="96" name="Скругленный прямоугольник 95">
                  <a:extLst>
                    <a:ext uri="{FF2B5EF4-FFF2-40B4-BE49-F238E27FC236}">
                      <a16:creationId xmlns:a16="http://schemas.microsoft.com/office/drawing/2014/main" id="{653914D2-D3E9-42DF-7208-56DE5622B953}"/>
                    </a:ext>
                  </a:extLst>
                </p:cNvPr>
                <p:cNvSpPr/>
                <p:nvPr/>
              </p:nvSpPr>
              <p:spPr>
                <a:xfrm>
                  <a:off x="4063744" y="529296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Скругленный прямоугольник 6">
                  <a:extLst>
                    <a:ext uri="{FF2B5EF4-FFF2-40B4-BE49-F238E27FC236}">
                      <a16:creationId xmlns:a16="http://schemas.microsoft.com/office/drawing/2014/main" id="{71862057-AC5A-DF6C-00B4-1F5DD95D9334}"/>
                    </a:ext>
                  </a:extLst>
                </p:cNvPr>
                <p:cNvSpPr txBox="1"/>
                <p:nvPr/>
              </p:nvSpPr>
              <p:spPr>
                <a:xfrm>
                  <a:off x="4077205" y="542757"/>
                  <a:ext cx="892262" cy="43267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—</a:t>
                  </a:r>
                </a:p>
              </p:txBody>
            </p:sp>
          </p:grpSp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546F154C-BC71-86E3-B147-2BCF2F3101FE}"/>
                  </a:ext>
                </a:extLst>
              </p:cNvPr>
              <p:cNvGrpSpPr/>
              <p:nvPr/>
            </p:nvGrpSpPr>
            <p:grpSpPr>
              <a:xfrm>
                <a:off x="2875763" y="3585152"/>
                <a:ext cx="2104994" cy="299830"/>
                <a:chOff x="4063744" y="765"/>
                <a:chExt cx="919184" cy="459592"/>
              </a:xfrm>
            </p:grpSpPr>
            <p:sp>
              <p:nvSpPr>
                <p:cNvPr id="94" name="Скругленный прямоугольник 93">
                  <a:extLst>
                    <a:ext uri="{FF2B5EF4-FFF2-40B4-BE49-F238E27FC236}">
                      <a16:creationId xmlns:a16="http://schemas.microsoft.com/office/drawing/2014/main" id="{D02358DE-3A07-D558-3327-5BDEF35BC6BF}"/>
                    </a:ext>
                  </a:extLst>
                </p:cNvPr>
                <p:cNvSpPr/>
                <p:nvPr/>
              </p:nvSpPr>
              <p:spPr>
                <a:xfrm>
                  <a:off x="4063744" y="765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Скругленный прямоугольник 4">
                  <a:extLst>
                    <a:ext uri="{FF2B5EF4-FFF2-40B4-BE49-F238E27FC236}">
                      <a16:creationId xmlns:a16="http://schemas.microsoft.com/office/drawing/2014/main" id="{7FC24F9B-89FD-50B6-6C2B-6E3E568B075F}"/>
                    </a:ext>
                  </a:extLst>
                </p:cNvPr>
                <p:cNvSpPr txBox="1"/>
                <p:nvPr/>
              </p:nvSpPr>
              <p:spPr>
                <a:xfrm>
                  <a:off x="4077205" y="14226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Сервисы интеграции с инфраструктурой электронного правительства</a:t>
                  </a:r>
                </a:p>
              </p:txBody>
            </p:sp>
          </p:grpSp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35074593-F6F6-C051-3660-EAE7702129A1}"/>
                  </a:ext>
                </a:extLst>
              </p:cNvPr>
              <p:cNvGrpSpPr/>
              <p:nvPr/>
            </p:nvGrpSpPr>
            <p:grpSpPr>
              <a:xfrm>
                <a:off x="5287215" y="3586763"/>
                <a:ext cx="1943300" cy="296608"/>
                <a:chOff x="5350602" y="529296"/>
                <a:chExt cx="919184" cy="459592"/>
              </a:xfrm>
              <a:solidFill>
                <a:schemeClr val="accent1"/>
              </a:solidFill>
            </p:grpSpPr>
            <p:sp>
              <p:nvSpPr>
                <p:cNvPr id="92" name="Скругленный прямоугольник 91">
                  <a:extLst>
                    <a:ext uri="{FF2B5EF4-FFF2-40B4-BE49-F238E27FC236}">
                      <a16:creationId xmlns:a16="http://schemas.microsoft.com/office/drawing/2014/main" id="{F7C1ED9B-2A63-FCEC-5CB0-7A32CD2C7F23}"/>
                    </a:ext>
                  </a:extLst>
                </p:cNvPr>
                <p:cNvSpPr/>
                <p:nvPr/>
              </p:nvSpPr>
              <p:spPr>
                <a:xfrm>
                  <a:off x="5350602" y="529296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p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Скругленный прямоугольник 6">
                  <a:extLst>
                    <a:ext uri="{FF2B5EF4-FFF2-40B4-BE49-F238E27FC236}">
                      <a16:creationId xmlns:a16="http://schemas.microsoft.com/office/drawing/2014/main" id="{41B4E359-3A7B-60EB-4662-2D64D139FDCF}"/>
                    </a:ext>
                  </a:extLst>
                </p:cNvPr>
                <p:cNvSpPr txBox="1"/>
                <p:nvPr/>
              </p:nvSpPr>
              <p:spPr>
                <a:xfrm>
                  <a:off x="5364063" y="542757"/>
                  <a:ext cx="892262" cy="432670"/>
                </a:xfrm>
                <a:prstGeom prst="rect">
                  <a:avLst/>
                </a:prstGeom>
                <a:grp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Сервис «Типовое тиражируемое программное обеспечение витрин данных» («Витрина НСУД») </a:t>
                  </a:r>
                </a:p>
              </p:txBody>
            </p:sp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8BE4249D-EA3C-FE21-F68E-E79A2F0DAB6A}"/>
                  </a:ext>
                </a:extLst>
              </p:cNvPr>
              <p:cNvGrpSpPr/>
              <p:nvPr/>
            </p:nvGrpSpPr>
            <p:grpSpPr>
              <a:xfrm>
                <a:off x="2875763" y="3986037"/>
                <a:ext cx="2092962" cy="299830"/>
                <a:chOff x="4063744" y="765"/>
                <a:chExt cx="919184" cy="459592"/>
              </a:xfrm>
            </p:grpSpPr>
            <p:sp>
              <p:nvSpPr>
                <p:cNvPr id="90" name="Скругленный прямоугольник 89">
                  <a:extLst>
                    <a:ext uri="{FF2B5EF4-FFF2-40B4-BE49-F238E27FC236}">
                      <a16:creationId xmlns:a16="http://schemas.microsoft.com/office/drawing/2014/main" id="{FFC80EBE-3275-D8B3-6481-73A88836C409}"/>
                    </a:ext>
                  </a:extLst>
                </p:cNvPr>
                <p:cNvSpPr/>
                <p:nvPr/>
              </p:nvSpPr>
              <p:spPr>
                <a:xfrm>
                  <a:off x="4063744" y="765"/>
                  <a:ext cx="919184" cy="459592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Скругленный прямоугольник 4">
                  <a:extLst>
                    <a:ext uri="{FF2B5EF4-FFF2-40B4-BE49-F238E27FC236}">
                      <a16:creationId xmlns:a16="http://schemas.microsoft.com/office/drawing/2014/main" id="{4049515E-FC2B-44D7-3524-8DE998C41CF2}"/>
                    </a:ext>
                  </a:extLst>
                </p:cNvPr>
                <p:cNvSpPr txBox="1"/>
                <p:nvPr/>
              </p:nvSpPr>
              <p:spPr>
                <a:xfrm>
                  <a:off x="4077205" y="14226"/>
                  <a:ext cx="892262" cy="432670"/>
                </a:xfrm>
                <a:prstGeom prst="rect">
                  <a:avLst/>
                </a:prstGeom>
                <a:noFill/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cs typeface="Segoe UI" panose="020B0502040204020203" pitchFamily="34" charset="0"/>
                    </a:rPr>
                    <a:t>Другие услуги платформы</a:t>
                  </a:r>
                </a:p>
              </p:txBody>
            </p:sp>
          </p:grpSp>
          <p:cxnSp>
            <p:nvCxnSpPr>
              <p:cNvPr id="81" name="Прямая соединительная линия 80">
                <a:extLst>
                  <a:ext uri="{FF2B5EF4-FFF2-40B4-BE49-F238E27FC236}">
                    <a16:creationId xmlns:a16="http://schemas.microsoft.com/office/drawing/2014/main" id="{A2D12148-824A-4691-DEF6-0AFC51E9B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1562" y="2215856"/>
                <a:ext cx="315418" cy="0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B3C59EB6-E3E3-D313-93B7-6007A3A276B3}"/>
                  </a:ext>
                </a:extLst>
              </p:cNvPr>
              <p:cNvCxnSpPr>
                <a:cxnSpLocks/>
                <a:endCxn id="106" idx="1"/>
              </p:cNvCxnSpPr>
              <p:nvPr/>
            </p:nvCxnSpPr>
            <p:spPr>
              <a:xfrm>
                <a:off x="4939545" y="2193672"/>
                <a:ext cx="332567" cy="377654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id="{3903CFBF-307B-097C-F4E7-36154406A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0281" y="2960531"/>
                <a:ext cx="315418" cy="0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>
                <a:extLst>
                  <a:ext uri="{FF2B5EF4-FFF2-40B4-BE49-F238E27FC236}">
                    <a16:creationId xmlns:a16="http://schemas.microsoft.com/office/drawing/2014/main" id="{4E917C5B-B57E-652D-8E32-1C2DA0E3B4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684" y="3735067"/>
                <a:ext cx="315418" cy="0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>
                <a:extLst>
                  <a:ext uri="{FF2B5EF4-FFF2-40B4-BE49-F238E27FC236}">
                    <a16:creationId xmlns:a16="http://schemas.microsoft.com/office/drawing/2014/main" id="{DA31BB36-18BD-A35B-FE27-DAE304A6900C}"/>
                  </a:ext>
                </a:extLst>
              </p:cNvPr>
              <p:cNvCxnSpPr>
                <a:cxnSpLocks/>
                <a:stCxn id="104" idx="3"/>
                <a:endCxn id="102" idx="1"/>
              </p:cNvCxnSpPr>
              <p:nvPr/>
            </p:nvCxnSpPr>
            <p:spPr>
              <a:xfrm flipV="1">
                <a:off x="2402319" y="2215856"/>
                <a:ext cx="473444" cy="191517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>
                <a:extLst>
                  <a:ext uri="{FF2B5EF4-FFF2-40B4-BE49-F238E27FC236}">
                    <a16:creationId xmlns:a16="http://schemas.microsoft.com/office/drawing/2014/main" id="{B690FEBA-69A5-565E-98F1-32E702D010FC}"/>
                  </a:ext>
                </a:extLst>
              </p:cNvPr>
              <p:cNvCxnSpPr>
                <a:cxnSpLocks/>
                <a:stCxn id="104" idx="3"/>
                <a:endCxn id="100" idx="1"/>
              </p:cNvCxnSpPr>
              <p:nvPr/>
            </p:nvCxnSpPr>
            <p:spPr>
              <a:xfrm>
                <a:off x="2402319" y="2407373"/>
                <a:ext cx="473444" cy="553158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>
                <a:extLst>
                  <a:ext uri="{FF2B5EF4-FFF2-40B4-BE49-F238E27FC236}">
                    <a16:creationId xmlns:a16="http://schemas.microsoft.com/office/drawing/2014/main" id="{B325854E-67CC-393A-A89F-EB2A4D2826C4}"/>
                  </a:ext>
                </a:extLst>
              </p:cNvPr>
              <p:cNvCxnSpPr>
                <a:cxnSpLocks/>
                <a:endCxn id="96" idx="1"/>
              </p:cNvCxnSpPr>
              <p:nvPr/>
            </p:nvCxnSpPr>
            <p:spPr>
              <a:xfrm>
                <a:off x="2403717" y="2417160"/>
                <a:ext cx="472046" cy="934187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id="{D3DDA28D-983A-D086-7BC8-E40D01F74C9A}"/>
                  </a:ext>
                </a:extLst>
              </p:cNvPr>
              <p:cNvCxnSpPr>
                <a:cxnSpLocks/>
                <a:stCxn id="104" idx="3"/>
                <a:endCxn id="94" idx="1"/>
              </p:cNvCxnSpPr>
              <p:nvPr/>
            </p:nvCxnSpPr>
            <p:spPr>
              <a:xfrm>
                <a:off x="2402319" y="2407373"/>
                <a:ext cx="473444" cy="1327694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>
                <a:extLst>
                  <a:ext uri="{FF2B5EF4-FFF2-40B4-BE49-F238E27FC236}">
                    <a16:creationId xmlns:a16="http://schemas.microsoft.com/office/drawing/2014/main" id="{53CA409F-ADDE-850D-845E-8A62603E8C93}"/>
                  </a:ext>
                </a:extLst>
              </p:cNvPr>
              <p:cNvCxnSpPr>
                <a:cxnSpLocks/>
                <a:stCxn id="104" idx="3"/>
                <a:endCxn id="90" idx="1"/>
              </p:cNvCxnSpPr>
              <p:nvPr/>
            </p:nvCxnSpPr>
            <p:spPr>
              <a:xfrm>
                <a:off x="2402319" y="2407373"/>
                <a:ext cx="473444" cy="1728579"/>
              </a:xfrm>
              <a:prstGeom prst="line">
                <a:avLst/>
              </a:prstGeom>
              <a:ln w="12700">
                <a:solidFill>
                  <a:srgbClr val="799DD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1AA0D222-FF7A-595F-332F-9D538CB28458}"/>
              </a:ext>
            </a:extLst>
          </p:cNvPr>
          <p:cNvGrpSpPr/>
          <p:nvPr/>
        </p:nvGrpSpPr>
        <p:grpSpPr>
          <a:xfrm>
            <a:off x="925353" y="4904695"/>
            <a:ext cx="6556102" cy="846551"/>
            <a:chOff x="831324" y="5830975"/>
            <a:chExt cx="6556102" cy="846551"/>
          </a:xfrm>
        </p:grpSpPr>
        <p:sp>
          <p:nvSpPr>
            <p:cNvPr id="111" name="Скругленный прямоугольник 531">
              <a:extLst>
                <a:ext uri="{FF2B5EF4-FFF2-40B4-BE49-F238E27FC236}">
                  <a16:creationId xmlns:a16="http://schemas.microsoft.com/office/drawing/2014/main" id="{F3E125B2-1593-4E0E-5979-B8EA4E8DB086}"/>
                </a:ext>
              </a:extLst>
            </p:cNvPr>
            <p:cNvSpPr/>
            <p:nvPr/>
          </p:nvSpPr>
          <p:spPr>
            <a:xfrm>
              <a:off x="831324" y="5830975"/>
              <a:ext cx="6556102" cy="846551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D614F47F-6473-6C60-378A-DC291C678BD2}"/>
                </a:ext>
              </a:extLst>
            </p:cNvPr>
            <p:cNvGrpSpPr/>
            <p:nvPr/>
          </p:nvGrpSpPr>
          <p:grpSpPr>
            <a:xfrm>
              <a:off x="901119" y="5894284"/>
              <a:ext cx="1506416" cy="682864"/>
              <a:chOff x="2776886" y="4757544"/>
              <a:chExt cx="919184" cy="459592"/>
            </a:xfrm>
          </p:grpSpPr>
          <p:sp>
            <p:nvSpPr>
              <p:cNvPr id="121" name="Скругленный прямоугольник 120">
                <a:extLst>
                  <a:ext uri="{FF2B5EF4-FFF2-40B4-BE49-F238E27FC236}">
                    <a16:creationId xmlns:a16="http://schemas.microsoft.com/office/drawing/2014/main" id="{AE82560A-86E5-D6B2-09EB-0AAEA1B2E6AD}"/>
                  </a:ext>
                </a:extLst>
              </p:cNvPr>
              <p:cNvSpPr/>
              <p:nvPr/>
            </p:nvSpPr>
            <p:spPr>
              <a:xfrm>
                <a:off x="2776886" y="4757544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Скругленный прямоугольник 8">
                <a:extLst>
                  <a:ext uri="{FF2B5EF4-FFF2-40B4-BE49-F238E27FC236}">
                    <a16:creationId xmlns:a16="http://schemas.microsoft.com/office/drawing/2014/main" id="{793C4F1A-370A-C0C6-8DE8-689177AC6FC1}"/>
                  </a:ext>
                </a:extLst>
              </p:cNvPr>
              <p:cNvSpPr txBox="1"/>
              <p:nvPr/>
            </p:nvSpPr>
            <p:spPr>
              <a:xfrm>
                <a:off x="2790347" y="4771005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00" b="1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Цифровые продукты, обеспечивающие функции защиты информации</a:t>
                </a:r>
              </a:p>
            </p:txBody>
          </p: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48C91592-3557-E2E6-18F7-7105DA98D90D}"/>
                </a:ext>
              </a:extLst>
            </p:cNvPr>
            <p:cNvGrpSpPr/>
            <p:nvPr/>
          </p:nvGrpSpPr>
          <p:grpSpPr>
            <a:xfrm>
              <a:off x="2883784" y="5896073"/>
              <a:ext cx="2092962" cy="299830"/>
              <a:chOff x="4063744" y="765"/>
              <a:chExt cx="919184" cy="459592"/>
            </a:xfrm>
          </p:grpSpPr>
          <p:sp>
            <p:nvSpPr>
              <p:cNvPr id="119" name="Скругленный прямоугольник 118">
                <a:extLst>
                  <a:ext uri="{FF2B5EF4-FFF2-40B4-BE49-F238E27FC236}">
                    <a16:creationId xmlns:a16="http://schemas.microsoft.com/office/drawing/2014/main" id="{C1AA836E-E172-8262-204B-9AF2764D758F}"/>
                  </a:ext>
                </a:extLst>
              </p:cNvPr>
              <p:cNvSpPr/>
              <p:nvPr/>
            </p:nvSpPr>
            <p:spPr>
              <a:xfrm>
                <a:off x="4063744" y="765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Скругленный прямоугольник 4">
                <a:extLst>
                  <a:ext uri="{FF2B5EF4-FFF2-40B4-BE49-F238E27FC236}">
                    <a16:creationId xmlns:a16="http://schemas.microsoft.com/office/drawing/2014/main" id="{595AF89B-D5A9-7EEB-5DFC-F7C58C4B66F8}"/>
                  </a:ext>
                </a:extLst>
              </p:cNvPr>
              <p:cNvSpPr txBox="1"/>
              <p:nvPr/>
            </p:nvSpPr>
            <p:spPr>
              <a:xfrm>
                <a:off x="4077205" y="14226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Средства фильтрации негативного контента</a:t>
                </a:r>
              </a:p>
            </p:txBody>
          </p:sp>
        </p:grpSp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176E1C1D-2138-27E1-6524-CD43F5E9E21F}"/>
                </a:ext>
              </a:extLst>
            </p:cNvPr>
            <p:cNvGrpSpPr/>
            <p:nvPr/>
          </p:nvGrpSpPr>
          <p:grpSpPr>
            <a:xfrm>
              <a:off x="5271172" y="5897684"/>
              <a:ext cx="1943300" cy="296608"/>
              <a:chOff x="5350602" y="529296"/>
              <a:chExt cx="919184" cy="459592"/>
            </a:xfrm>
          </p:grpSpPr>
          <p:sp>
            <p:nvSpPr>
              <p:cNvPr id="117" name="Скругленный прямоугольник 116">
                <a:extLst>
                  <a:ext uri="{FF2B5EF4-FFF2-40B4-BE49-F238E27FC236}">
                    <a16:creationId xmlns:a16="http://schemas.microsoft.com/office/drawing/2014/main" id="{F5759A6E-F0BF-08F2-D8C8-7F215B6372AA}"/>
                  </a:ext>
                </a:extLst>
              </p:cNvPr>
              <p:cNvSpPr/>
              <p:nvPr/>
            </p:nvSpPr>
            <p:spPr>
              <a:xfrm>
                <a:off x="5350602" y="529296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Скругленный прямоугольник 6">
                <a:extLst>
                  <a:ext uri="{FF2B5EF4-FFF2-40B4-BE49-F238E27FC236}">
                    <a16:creationId xmlns:a16="http://schemas.microsoft.com/office/drawing/2014/main" id="{EF2139AC-8500-56FC-D0A8-642CA8E606B7}"/>
                  </a:ext>
                </a:extLst>
              </p:cNvPr>
              <p:cNvSpPr txBox="1"/>
              <p:nvPr/>
            </p:nvSpPr>
            <p:spPr>
              <a:xfrm>
                <a:off x="5364063" y="542757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222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Предоставление межсетевого экрана уровня приложений (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PTAF</a:t>
                </a: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)</a:t>
                </a:r>
              </a:p>
            </p:txBody>
          </p:sp>
        </p:grp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FFD1FD59-1E06-475A-C4A1-72C877AD81AD}"/>
                </a:ext>
              </a:extLst>
            </p:cNvPr>
            <p:cNvCxnSpPr>
              <a:cxnSpLocks/>
            </p:cNvCxnSpPr>
            <p:nvPr/>
          </p:nvCxnSpPr>
          <p:spPr>
            <a:xfrm>
              <a:off x="4948508" y="6045988"/>
              <a:ext cx="315418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FB55AD29-47C8-A721-9989-5E754BFA7C45}"/>
                </a:ext>
              </a:extLst>
            </p:cNvPr>
            <p:cNvCxnSpPr>
              <a:cxnSpLocks/>
            </p:cNvCxnSpPr>
            <p:nvPr/>
          </p:nvCxnSpPr>
          <p:spPr>
            <a:xfrm>
              <a:off x="2395959" y="6045988"/>
              <a:ext cx="499400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EE2912A3-80B3-0DD8-2529-855B3D6E27D5}"/>
              </a:ext>
            </a:extLst>
          </p:cNvPr>
          <p:cNvGrpSpPr/>
          <p:nvPr/>
        </p:nvGrpSpPr>
        <p:grpSpPr>
          <a:xfrm>
            <a:off x="925353" y="5824825"/>
            <a:ext cx="6554947" cy="932755"/>
            <a:chOff x="839965" y="944072"/>
            <a:chExt cx="6554947" cy="932755"/>
          </a:xfrm>
        </p:grpSpPr>
        <p:sp>
          <p:nvSpPr>
            <p:cNvPr id="124" name="Скругленный прямоугольник 531">
              <a:extLst>
                <a:ext uri="{FF2B5EF4-FFF2-40B4-BE49-F238E27FC236}">
                  <a16:creationId xmlns:a16="http://schemas.microsoft.com/office/drawing/2014/main" id="{E6A23E78-D507-FCC1-5A34-1EEF432453D1}"/>
                </a:ext>
              </a:extLst>
            </p:cNvPr>
            <p:cNvSpPr/>
            <p:nvPr/>
          </p:nvSpPr>
          <p:spPr>
            <a:xfrm>
              <a:off x="839965" y="944072"/>
              <a:ext cx="6554947" cy="932755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CBC6DB15-5EBE-F4CB-C3A3-57C1BD78F31D}"/>
                </a:ext>
              </a:extLst>
            </p:cNvPr>
            <p:cNvGrpSpPr/>
            <p:nvPr/>
          </p:nvGrpSpPr>
          <p:grpSpPr>
            <a:xfrm>
              <a:off x="5272112" y="1061624"/>
              <a:ext cx="1943300" cy="296608"/>
              <a:chOff x="5350602" y="765"/>
              <a:chExt cx="919184" cy="459592"/>
            </a:xfrm>
            <a:solidFill>
              <a:schemeClr val="accent1"/>
            </a:solidFill>
          </p:grpSpPr>
          <p:sp>
            <p:nvSpPr>
              <p:cNvPr id="142" name="Скругленный прямоугольник 141">
                <a:extLst>
                  <a:ext uri="{FF2B5EF4-FFF2-40B4-BE49-F238E27FC236}">
                    <a16:creationId xmlns:a16="http://schemas.microsoft.com/office/drawing/2014/main" id="{31844F7D-1C93-E5ED-2062-FC686DFE9C9C}"/>
                  </a:ext>
                </a:extLst>
              </p:cNvPr>
              <p:cNvSpPr/>
              <p:nvPr/>
            </p:nvSpPr>
            <p:spPr>
              <a:xfrm>
                <a:off x="5350602" y="765"/>
                <a:ext cx="919184" cy="459592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Скругленный прямоугольник 4">
                <a:extLst>
                  <a:ext uri="{FF2B5EF4-FFF2-40B4-BE49-F238E27FC236}">
                    <a16:creationId xmlns:a16="http://schemas.microsoft.com/office/drawing/2014/main" id="{E1BDA40A-31D1-9CFC-CC7C-C0578BF5D0E7}"/>
                  </a:ext>
                </a:extLst>
              </p:cNvPr>
              <p:cNvSpPr txBox="1"/>
              <p:nvPr/>
            </p:nvSpPr>
            <p:spPr>
              <a:xfrm>
                <a:off x="5364063" y="14226"/>
                <a:ext cx="892262" cy="432670"/>
              </a:xfrm>
              <a:prstGeom prst="rect">
                <a:avLst/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Виртуальные машины </a:t>
                </a: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vCPU, </a:t>
                </a:r>
                <a:r>
                  <a:rPr kumimoji="0" lang="en-U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vRAM</a:t>
                </a: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, </a:t>
                </a:r>
                <a:r>
                  <a:rPr kumimoji="0" lang="en-U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vHDD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33C55D5E-2693-445C-86C9-EBAD9A9EA72F}"/>
                </a:ext>
              </a:extLst>
            </p:cNvPr>
            <p:cNvGrpSpPr/>
            <p:nvPr/>
          </p:nvGrpSpPr>
          <p:grpSpPr>
            <a:xfrm>
              <a:off x="5272112" y="1422193"/>
              <a:ext cx="1943300" cy="296608"/>
              <a:chOff x="5350602" y="529296"/>
              <a:chExt cx="919184" cy="459592"/>
            </a:xfrm>
            <a:solidFill>
              <a:schemeClr val="accent1"/>
            </a:solidFill>
          </p:grpSpPr>
          <p:sp>
            <p:nvSpPr>
              <p:cNvPr id="140" name="Скругленный прямоугольник 139">
                <a:extLst>
                  <a:ext uri="{FF2B5EF4-FFF2-40B4-BE49-F238E27FC236}">
                    <a16:creationId xmlns:a16="http://schemas.microsoft.com/office/drawing/2014/main" id="{CF08AFB3-1C66-BCF1-8AF5-F03B4FB3F433}"/>
                  </a:ext>
                </a:extLst>
              </p:cNvPr>
              <p:cNvSpPr/>
              <p:nvPr/>
            </p:nvSpPr>
            <p:spPr>
              <a:xfrm>
                <a:off x="5350602" y="529296"/>
                <a:ext cx="919184" cy="459592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Скругленный прямоугольник 6">
                <a:extLst>
                  <a:ext uri="{FF2B5EF4-FFF2-40B4-BE49-F238E27FC236}">
                    <a16:creationId xmlns:a16="http://schemas.microsoft.com/office/drawing/2014/main" id="{13EB733B-B30F-0406-243E-441AE61209D2}"/>
                  </a:ext>
                </a:extLst>
              </p:cNvPr>
              <p:cNvSpPr txBox="1"/>
              <p:nvPr/>
            </p:nvSpPr>
            <p:spPr>
              <a:xfrm>
                <a:off x="5364063" y="542757"/>
                <a:ext cx="892262" cy="432670"/>
              </a:xfrm>
              <a:prstGeom prst="rect">
                <a:avLst/>
              </a:prstGeom>
              <a:grp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Контейнеризация </a:t>
                </a:r>
                <a:r>
                  <a:rPr kumimoji="0" lang="en-US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kubernetes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826B8BB3-EEFB-A892-82E0-9973B550D192}"/>
                </a:ext>
              </a:extLst>
            </p:cNvPr>
            <p:cNvGrpSpPr/>
            <p:nvPr/>
          </p:nvGrpSpPr>
          <p:grpSpPr>
            <a:xfrm>
              <a:off x="907175" y="1060013"/>
              <a:ext cx="1495144" cy="682864"/>
              <a:chOff x="2776886" y="265031"/>
              <a:chExt cx="919184" cy="459592"/>
            </a:xfrm>
          </p:grpSpPr>
          <p:sp>
            <p:nvSpPr>
              <p:cNvPr id="138" name="Скругленный прямоугольник 137">
                <a:extLst>
                  <a:ext uri="{FF2B5EF4-FFF2-40B4-BE49-F238E27FC236}">
                    <a16:creationId xmlns:a16="http://schemas.microsoft.com/office/drawing/2014/main" id="{9AE9FBFE-320F-29E8-CFC2-0C3728255813}"/>
                  </a:ext>
                </a:extLst>
              </p:cNvPr>
              <p:cNvSpPr/>
              <p:nvPr/>
            </p:nvSpPr>
            <p:spPr>
              <a:xfrm>
                <a:off x="2776886" y="265031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Скругленный прямоугольник 4">
                <a:extLst>
                  <a:ext uri="{FF2B5EF4-FFF2-40B4-BE49-F238E27FC236}">
                    <a16:creationId xmlns:a16="http://schemas.microsoft.com/office/drawing/2014/main" id="{0CD33512-AA72-8446-155C-D381DA7F49AB}"/>
                  </a:ext>
                </a:extLst>
              </p:cNvPr>
              <p:cNvSpPr txBox="1"/>
              <p:nvPr/>
            </p:nvSpPr>
            <p:spPr>
              <a:xfrm>
                <a:off x="2790347" y="278492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00" b="1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Цифровые продукты, предоставляющие инфраструктурные вычислительные ресурсы и сервисы</a:t>
                </a:r>
              </a:p>
            </p:txBody>
          </p:sp>
        </p:grp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9626FCEC-677D-063E-F5E4-955C8A1C81E8}"/>
                </a:ext>
              </a:extLst>
            </p:cNvPr>
            <p:cNvGrpSpPr/>
            <p:nvPr/>
          </p:nvGrpSpPr>
          <p:grpSpPr>
            <a:xfrm>
              <a:off x="2875763" y="1060013"/>
              <a:ext cx="2080931" cy="299830"/>
              <a:chOff x="4063744" y="765"/>
              <a:chExt cx="919184" cy="459592"/>
            </a:xfrm>
          </p:grpSpPr>
          <p:sp>
            <p:nvSpPr>
              <p:cNvPr id="136" name="Скругленный прямоугольник 135">
                <a:extLst>
                  <a:ext uri="{FF2B5EF4-FFF2-40B4-BE49-F238E27FC236}">
                    <a16:creationId xmlns:a16="http://schemas.microsoft.com/office/drawing/2014/main" id="{B6B47E50-A1AC-68E5-E6CD-33B01398FE8A}"/>
                  </a:ext>
                </a:extLst>
              </p:cNvPr>
              <p:cNvSpPr/>
              <p:nvPr/>
            </p:nvSpPr>
            <p:spPr>
              <a:xfrm>
                <a:off x="4063744" y="765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Скругленный прямоугольник 4">
                <a:extLst>
                  <a:ext uri="{FF2B5EF4-FFF2-40B4-BE49-F238E27FC236}">
                    <a16:creationId xmlns:a16="http://schemas.microsoft.com/office/drawing/2014/main" id="{82B2ABE8-6BD8-BED1-9C5C-015A8F890C60}"/>
                  </a:ext>
                </a:extLst>
              </p:cNvPr>
              <p:cNvSpPr txBox="1"/>
              <p:nvPr/>
            </p:nvSpPr>
            <p:spPr>
              <a:xfrm>
                <a:off x="4077205" y="14226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 pitchFamily="34" charset="0"/>
                    <a:cs typeface="Segoe UI" panose="020B0502040204020203" pitchFamily="34" charset="0"/>
                  </a:rPr>
                  <a:t>Предоставление вычислительных ресурсов и ресурсов хранения данных</a:t>
                </a:r>
              </a:p>
            </p:txBody>
          </p: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436B792F-492A-5886-7EEC-5FEBEA97FF36}"/>
                </a:ext>
              </a:extLst>
            </p:cNvPr>
            <p:cNvGrpSpPr/>
            <p:nvPr/>
          </p:nvGrpSpPr>
          <p:grpSpPr>
            <a:xfrm>
              <a:off x="2875763" y="1420582"/>
              <a:ext cx="2092962" cy="299830"/>
              <a:chOff x="4063744" y="529296"/>
              <a:chExt cx="919184" cy="459592"/>
            </a:xfrm>
          </p:grpSpPr>
          <p:sp>
            <p:nvSpPr>
              <p:cNvPr id="134" name="Скругленный прямоугольник 133">
                <a:extLst>
                  <a:ext uri="{FF2B5EF4-FFF2-40B4-BE49-F238E27FC236}">
                    <a16:creationId xmlns:a16="http://schemas.microsoft.com/office/drawing/2014/main" id="{6D562CFC-34AE-357F-4061-93E8C7764B88}"/>
                  </a:ext>
                </a:extLst>
              </p:cNvPr>
              <p:cNvSpPr/>
              <p:nvPr/>
            </p:nvSpPr>
            <p:spPr>
              <a:xfrm>
                <a:off x="4063744" y="529296"/>
                <a:ext cx="919184" cy="45959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Скругленный прямоугольник 6">
                <a:extLst>
                  <a:ext uri="{FF2B5EF4-FFF2-40B4-BE49-F238E27FC236}">
                    <a16:creationId xmlns:a16="http://schemas.microsoft.com/office/drawing/2014/main" id="{A9B4A207-DB51-0F07-BDC0-19BB4F10F114}"/>
                  </a:ext>
                </a:extLst>
              </p:cNvPr>
              <p:cNvSpPr txBox="1"/>
              <p:nvPr/>
            </p:nvSpPr>
            <p:spPr>
              <a:xfrm>
                <a:off x="4077205" y="542757"/>
                <a:ext cx="892262" cy="432670"/>
              </a:xfrm>
              <a:prstGeom prst="rect">
                <a:avLst/>
              </a:prstGeom>
              <a:noFill/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Segoe UI" panose="020B0502040204020203" pitchFamily="34" charset="0"/>
                  </a:rPr>
                  <a:t>Предоставление управляемых кластеров контейнеров </a:t>
                </a: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Segoe UI" panose="020B0502040204020203" pitchFamily="34" charset="0"/>
                  </a:rPr>
                  <a:t>Kubernetes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74C0435A-5186-453B-282A-EA30D2500D68}"/>
                </a:ext>
              </a:extLst>
            </p:cNvPr>
            <p:cNvCxnSpPr>
              <a:cxnSpLocks/>
            </p:cNvCxnSpPr>
            <p:nvPr/>
          </p:nvCxnSpPr>
          <p:spPr>
            <a:xfrm>
              <a:off x="4956694" y="1209928"/>
              <a:ext cx="315418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18537B38-F79F-C289-8BBC-9F686639EFE5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75" y="1570497"/>
              <a:ext cx="315418" cy="0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F6395295-8B12-06BF-C8BA-EF7353EDDD7E}"/>
                </a:ext>
              </a:extLst>
            </p:cNvPr>
            <p:cNvCxnSpPr>
              <a:cxnSpLocks/>
              <a:stCxn id="138" idx="3"/>
              <a:endCxn id="136" idx="1"/>
            </p:cNvCxnSpPr>
            <p:nvPr/>
          </p:nvCxnSpPr>
          <p:spPr>
            <a:xfrm flipV="1">
              <a:off x="2402319" y="1209928"/>
              <a:ext cx="473444" cy="191517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9100B439-B4A6-BFC0-56D9-283E0F2424C6}"/>
                </a:ext>
              </a:extLst>
            </p:cNvPr>
            <p:cNvCxnSpPr>
              <a:cxnSpLocks/>
              <a:stCxn id="138" idx="3"/>
              <a:endCxn id="135" idx="1"/>
            </p:cNvCxnSpPr>
            <p:nvPr/>
          </p:nvCxnSpPr>
          <p:spPr>
            <a:xfrm>
              <a:off x="2402319" y="1401445"/>
              <a:ext cx="504094" cy="169053"/>
            </a:xfrm>
            <a:prstGeom prst="line">
              <a:avLst/>
            </a:prstGeom>
            <a:ln w="12700">
              <a:solidFill>
                <a:srgbClr val="799D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Скругленный прямоугольник 43">
            <a:extLst>
              <a:ext uri="{FF2B5EF4-FFF2-40B4-BE49-F238E27FC236}">
                <a16:creationId xmlns:a16="http://schemas.microsoft.com/office/drawing/2014/main" id="{4A9988B6-7B41-8F33-5B76-7FD1D6264671}"/>
              </a:ext>
            </a:extLst>
          </p:cNvPr>
          <p:cNvSpPr/>
          <p:nvPr/>
        </p:nvSpPr>
        <p:spPr>
          <a:xfrm>
            <a:off x="7624080" y="1101785"/>
            <a:ext cx="3764645" cy="1006856"/>
          </a:xfrm>
          <a:prstGeom prst="wedgeRoundRectCallout">
            <a:avLst>
              <a:gd name="adj1" fmla="val -117744"/>
              <a:gd name="adj2" fmla="val 601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B Sans Text" panose="020B0503040504020204" pitchFamily="34" charset="0"/>
            </a:endParaRPr>
          </a:p>
        </p:txBody>
      </p:sp>
      <p:graphicFrame>
        <p:nvGraphicFramePr>
          <p:cNvPr id="151" name="Таблица 8">
            <a:extLst>
              <a:ext uri="{FF2B5EF4-FFF2-40B4-BE49-F238E27FC236}">
                <a16:creationId xmlns:a16="http://schemas.microsoft.com/office/drawing/2014/main" id="{B1310E7E-E27A-D286-A836-0A6546E36852}"/>
              </a:ext>
            </a:extLst>
          </p:cNvPr>
          <p:cNvGraphicFramePr>
            <a:graphicFrameLocks noGrp="1"/>
          </p:cNvGraphicFramePr>
          <p:nvPr/>
        </p:nvGraphicFramePr>
        <p:xfrm>
          <a:off x="7727734" y="1239902"/>
          <a:ext cx="3577863" cy="7543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47913">
                  <a:extLst>
                    <a:ext uri="{9D8B030D-6E8A-4147-A177-3AD203B41FA5}">
                      <a16:colId xmlns:a16="http://schemas.microsoft.com/office/drawing/2014/main" val="2192010463"/>
                    </a:ext>
                  </a:extLst>
                </a:gridCol>
                <a:gridCol w="671120">
                  <a:extLst>
                    <a:ext uri="{9D8B030D-6E8A-4147-A177-3AD203B41FA5}">
                      <a16:colId xmlns:a16="http://schemas.microsoft.com/office/drawing/2014/main" val="1381675555"/>
                    </a:ext>
                  </a:extLst>
                </a:gridCol>
                <a:gridCol w="687897">
                  <a:extLst>
                    <a:ext uri="{9D8B030D-6E8A-4147-A177-3AD203B41FA5}">
                      <a16:colId xmlns:a16="http://schemas.microsoft.com/office/drawing/2014/main" val="3018775348"/>
                    </a:ext>
                  </a:extLst>
                </a:gridCol>
                <a:gridCol w="1170933">
                  <a:extLst>
                    <a:ext uri="{9D8B030D-6E8A-4147-A177-3AD203B41FA5}">
                      <a16:colId xmlns:a16="http://schemas.microsoft.com/office/drawing/2014/main" val="324366812"/>
                    </a:ext>
                  </a:extLst>
                </a:gridCol>
              </a:tblGrid>
              <a:tr h="3728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Домен деятельности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вендор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 поставки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ключевые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характеристики продукта данного класса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624977"/>
                  </a:ext>
                </a:extLst>
              </a:tr>
              <a:tr h="342892">
                <a:tc>
                  <a:txBody>
                    <a:bodyPr/>
                    <a:lstStyle/>
                    <a:p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Спорт, Медицина…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Облачный доступ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Структура характеристик продукта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32847"/>
                  </a:ext>
                </a:extLst>
              </a:tr>
            </a:tbl>
          </a:graphicData>
        </a:graphic>
      </p:graphicFrame>
      <p:sp>
        <p:nvSpPr>
          <p:cNvPr id="152" name="Скругленный прямоугольник 43">
            <a:extLst>
              <a:ext uri="{FF2B5EF4-FFF2-40B4-BE49-F238E27FC236}">
                <a16:creationId xmlns:a16="http://schemas.microsoft.com/office/drawing/2014/main" id="{7C489AB4-3F2F-25AC-D3D0-3BE5BEF1F29D}"/>
              </a:ext>
            </a:extLst>
          </p:cNvPr>
          <p:cNvSpPr/>
          <p:nvPr/>
        </p:nvSpPr>
        <p:spPr>
          <a:xfrm>
            <a:off x="7599170" y="2280063"/>
            <a:ext cx="3789555" cy="1650669"/>
          </a:xfrm>
          <a:prstGeom prst="wedgeRoundRectCallout">
            <a:avLst>
              <a:gd name="adj1" fmla="val -63998"/>
              <a:gd name="adj2" fmla="val -66960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B Sans Text" panose="020B0503040504020204" pitchFamily="34" charset="0"/>
            </a:endParaRPr>
          </a:p>
        </p:txBody>
      </p:sp>
      <p:graphicFrame>
        <p:nvGraphicFramePr>
          <p:cNvPr id="153" name="Таблица 8">
            <a:extLst>
              <a:ext uri="{FF2B5EF4-FFF2-40B4-BE49-F238E27FC236}">
                <a16:creationId xmlns:a16="http://schemas.microsoft.com/office/drawing/2014/main" id="{074026E6-8977-624C-9C2C-A456FA29092A}"/>
              </a:ext>
            </a:extLst>
          </p:cNvPr>
          <p:cNvGraphicFramePr>
            <a:graphicFrameLocks noGrp="1"/>
          </p:cNvGraphicFramePr>
          <p:nvPr/>
        </p:nvGraphicFramePr>
        <p:xfrm>
          <a:off x="7727734" y="2735599"/>
          <a:ext cx="3565700" cy="1036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38692">
                  <a:extLst>
                    <a:ext uri="{9D8B030D-6E8A-4147-A177-3AD203B41FA5}">
                      <a16:colId xmlns:a16="http://schemas.microsoft.com/office/drawing/2014/main" val="2192010463"/>
                    </a:ext>
                  </a:extLst>
                </a:gridCol>
                <a:gridCol w="622740">
                  <a:extLst>
                    <a:ext uri="{9D8B030D-6E8A-4147-A177-3AD203B41FA5}">
                      <a16:colId xmlns:a16="http://schemas.microsoft.com/office/drawing/2014/main" val="1381675555"/>
                    </a:ext>
                  </a:extLst>
                </a:gridCol>
                <a:gridCol w="789743">
                  <a:extLst>
                    <a:ext uri="{9D8B030D-6E8A-4147-A177-3AD203B41FA5}">
                      <a16:colId xmlns:a16="http://schemas.microsoft.com/office/drawing/2014/main" val="3018775348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324366812"/>
                    </a:ext>
                  </a:extLst>
                </a:gridCol>
                <a:gridCol w="614425">
                  <a:extLst>
                    <a:ext uri="{9D8B030D-6E8A-4147-A177-3AD203B41FA5}">
                      <a16:colId xmlns:a16="http://schemas.microsoft.com/office/drawing/2014/main" val="1192285278"/>
                    </a:ext>
                  </a:extLst>
                </a:gridCol>
              </a:tblGrid>
              <a:tr h="3613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Класс программного обеспечения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ОКВЭД2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ОКПД2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КТРУ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RUSSOFT</a:t>
                      </a:r>
                      <a:endParaRPr lang="ru-RU" sz="7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624977"/>
                  </a:ext>
                </a:extLst>
              </a:tr>
              <a:tr h="548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62 58.29.13 63.11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58.29.13.000 Обеспечение программное для администрирования баз данных на электронном носителе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58.29.13.000-00000001 Программная система управления базами данных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 err="1">
                          <a:solidFill>
                            <a:schemeClr val="tx1"/>
                          </a:solidFill>
                        </a:rPr>
                        <a:t>nul</a:t>
                      </a:r>
                      <a:endParaRPr lang="ru-RU" sz="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32847"/>
                  </a:ext>
                </a:extLst>
              </a:tr>
            </a:tbl>
          </a:graphicData>
        </a:graphic>
      </p:graphicFrame>
      <p:sp>
        <p:nvSpPr>
          <p:cNvPr id="154" name="TextBox 153">
            <a:extLst>
              <a:ext uri="{FF2B5EF4-FFF2-40B4-BE49-F238E27FC236}">
                <a16:creationId xmlns:a16="http://schemas.microsoft.com/office/drawing/2014/main" id="{6C54DD03-4426-1B55-AE70-DB0C1CE44170}"/>
              </a:ext>
            </a:extLst>
          </p:cNvPr>
          <p:cNvSpPr txBox="1"/>
          <p:nvPr/>
        </p:nvSpPr>
        <p:spPr>
          <a:xfrm>
            <a:off x="7697855" y="2327868"/>
            <a:ext cx="3574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Обогащён данными уже используемых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в отрасли классификаторов</a:t>
            </a:r>
          </a:p>
        </p:txBody>
      </p: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D0CE7EF3-AE0E-2C3E-2796-76DED55D1A1F}"/>
              </a:ext>
            </a:extLst>
          </p:cNvPr>
          <p:cNvCxnSpPr>
            <a:cxnSpLocks/>
          </p:cNvCxnSpPr>
          <p:nvPr/>
        </p:nvCxnSpPr>
        <p:spPr>
          <a:xfrm flipV="1">
            <a:off x="10480409" y="2018395"/>
            <a:ext cx="0" cy="843558"/>
          </a:xfrm>
          <a:prstGeom prst="straightConnector1">
            <a:avLst/>
          </a:prstGeom>
          <a:noFill/>
          <a:ln w="25400" cap="rnd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47346227-2D22-CF46-D819-5A65BDB615A7}"/>
              </a:ext>
            </a:extLst>
          </p:cNvPr>
          <p:cNvSpPr txBox="1"/>
          <p:nvPr/>
        </p:nvSpPr>
        <p:spPr>
          <a:xfrm>
            <a:off x="7674435" y="4044934"/>
            <a:ext cx="373775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Каталог представляет из себя плоский список с возможностью различного представления в зависимости от потребностей конкретного пользователя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Для каждого представления возможна фильтрация по дополнительным атрибутам и тегам, а также функция сквозного полнотекстового поиска.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Структура Каталога основана на базе: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Методические рекомендации «Базовые сервисы ЕЦП «ГосТех».  Основные требования к составу и функциям»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Методические рекомендации по включению сервисов  в ЕЦП «ГосТех»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Подклассы продуктов будут обогащены ключевыми характеристиками, позволяющими сформировать обезличенные требования закупки.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56FD87B-F081-D5D0-CB75-E6DB55FABC12}"/>
              </a:ext>
            </a:extLst>
          </p:cNvPr>
          <p:cNvSpPr txBox="1"/>
          <p:nvPr/>
        </p:nvSpPr>
        <p:spPr>
          <a:xfrm>
            <a:off x="10439423" y="2333718"/>
            <a:ext cx="72648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Расширяем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D4CD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КТРУ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D4CD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1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45257-4CB8-277A-8F0A-B55532228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3246071-6C5F-DACC-578A-5D69BADF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908051"/>
            <a:ext cx="10282011" cy="1116012"/>
          </a:xfrm>
        </p:spPr>
        <p:txBody>
          <a:bodyPr/>
          <a:lstStyle/>
          <a:p>
            <a:r>
              <a:rPr lang="ru-RU" sz="4000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</a:t>
            </a:r>
            <a:r>
              <a:rPr lang="ru-RU" sz="40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 и Управление платформой «</a:t>
            </a:r>
            <a:r>
              <a:rPr lang="ru-RU" sz="4000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ГосТех</a:t>
            </a:r>
            <a:r>
              <a:rPr lang="ru-RU" sz="40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», как часть платформы «</a:t>
            </a:r>
            <a:r>
              <a:rPr lang="ru-RU" sz="4000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ГосТех</a:t>
            </a:r>
            <a:r>
              <a:rPr lang="ru-RU" sz="40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»</a:t>
            </a:r>
            <a:endParaRPr lang="ru-RU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2321-07A7-E3DF-250D-170E9D7D432D}"/>
              </a:ext>
            </a:extLst>
          </p:cNvPr>
          <p:cNvSpPr txBox="1"/>
          <p:nvPr/>
        </p:nvSpPr>
        <p:spPr>
          <a:xfrm>
            <a:off x="1234440" y="2407920"/>
            <a:ext cx="9387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Платформа «</a:t>
            </a:r>
            <a:r>
              <a:rPr lang="ru-RU" b="1" dirty="0" err="1">
                <a:latin typeface="+mj-lt"/>
              </a:rPr>
              <a:t>ГосТех</a:t>
            </a:r>
            <a:r>
              <a:rPr lang="ru-RU" b="1" dirty="0">
                <a:latin typeface="+mj-lt"/>
              </a:rPr>
              <a:t>»</a:t>
            </a:r>
            <a:r>
              <a:rPr lang="ru-RU" dirty="0">
                <a:latin typeface="+mj-lt"/>
              </a:rPr>
              <a:t> - цифровая экосистема создания, развития и эксплуатации государственных информационных систем, включающая в себя:</a:t>
            </a:r>
          </a:p>
          <a:p>
            <a:endParaRPr lang="ru-RU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единую программно-аппаратную среду,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цифровые продукты,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информацию,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информационные технологии,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+mj-lt"/>
              </a:rPr>
              <a:t>государственные информационные системы, необходимые для реализации функций платформы «</a:t>
            </a:r>
            <a:r>
              <a:rPr lang="ru-RU" b="1" dirty="0" err="1">
                <a:latin typeface="+mj-lt"/>
              </a:rPr>
              <a:t>ГосТех</a:t>
            </a:r>
            <a:r>
              <a:rPr lang="ru-RU" b="1" dirty="0">
                <a:latin typeface="+mj-lt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совокупность нормативных правовых, организационных, методологических правил и процедур, обеспечивающих деятельность участников отношений, возникающих в связи с созданием и функционированием платформы "</a:t>
            </a:r>
            <a:r>
              <a:rPr lang="ru-RU" dirty="0" err="1">
                <a:latin typeface="+mj-lt"/>
              </a:rPr>
              <a:t>ГосТех</a:t>
            </a:r>
            <a:r>
              <a:rPr lang="ru-RU" dirty="0">
                <a:latin typeface="+mj-lt"/>
              </a:rPr>
              <a:t>" </a:t>
            </a:r>
          </a:p>
        </p:txBody>
      </p:sp>
    </p:spTree>
    <p:extLst>
      <p:ext uri="{BB962C8B-B14F-4D97-AF65-F5344CB8AC3E}">
        <p14:creationId xmlns:p14="http://schemas.microsoft.com/office/powerpoint/2010/main" val="3704400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41C7C57A-AA61-96BE-528C-CA735E0D9B62}"/>
              </a:ext>
            </a:extLst>
          </p:cNvPr>
          <p:cNvSpPr/>
          <p:nvPr/>
        </p:nvSpPr>
        <p:spPr>
          <a:xfrm>
            <a:off x="6542121" y="4583365"/>
            <a:ext cx="4949564" cy="1388144"/>
          </a:xfrm>
          <a:prstGeom prst="roundRect">
            <a:avLst>
              <a:gd name="adj" fmla="val 1538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12000" rIns="180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0CE140A2-0146-AD5F-C305-938454739710}"/>
              </a:ext>
            </a:extLst>
          </p:cNvPr>
          <p:cNvSpPr/>
          <p:nvPr/>
        </p:nvSpPr>
        <p:spPr>
          <a:xfrm>
            <a:off x="6554640" y="2806677"/>
            <a:ext cx="4949564" cy="1651835"/>
          </a:xfrm>
          <a:prstGeom prst="roundRect">
            <a:avLst>
              <a:gd name="adj" fmla="val 1538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12000" rIns="180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BE99AA4C-5E67-9989-F25D-31B2ABF70905}"/>
              </a:ext>
            </a:extLst>
          </p:cNvPr>
          <p:cNvSpPr/>
          <p:nvPr/>
        </p:nvSpPr>
        <p:spPr>
          <a:xfrm>
            <a:off x="6542121" y="1148564"/>
            <a:ext cx="4949564" cy="1533133"/>
          </a:xfrm>
          <a:prstGeom prst="roundRect">
            <a:avLst>
              <a:gd name="adj" fmla="val 1538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12000" rIns="180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08FF166E-592C-05DA-0CCA-3832C4224D03}"/>
              </a:ext>
            </a:extLst>
          </p:cNvPr>
          <p:cNvSpPr/>
          <p:nvPr/>
        </p:nvSpPr>
        <p:spPr>
          <a:xfrm>
            <a:off x="726740" y="4583364"/>
            <a:ext cx="5700665" cy="1388144"/>
          </a:xfrm>
          <a:prstGeom prst="roundRect">
            <a:avLst>
              <a:gd name="adj" fmla="val 1538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12000" rIns="180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DD6716E8-F746-1048-7E51-F3AE53D442DB}"/>
              </a:ext>
            </a:extLst>
          </p:cNvPr>
          <p:cNvSpPr/>
          <p:nvPr/>
        </p:nvSpPr>
        <p:spPr>
          <a:xfrm>
            <a:off x="719679" y="1215296"/>
            <a:ext cx="5700665" cy="3248375"/>
          </a:xfrm>
          <a:prstGeom prst="roundRect">
            <a:avLst>
              <a:gd name="adj" fmla="val 8068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12000" rIns="180000" b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Базовые сервисы ЕЦП «</a:t>
            </a:r>
            <a:r>
              <a:rPr lang="ru-RU" dirty="0" err="1"/>
              <a:t>ГосТех</a:t>
            </a:r>
            <a:r>
              <a:rPr lang="ru-RU" dirty="0"/>
              <a:t>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4016B-FBC8-2485-F9DC-343361426C2C}"/>
              </a:ext>
            </a:extLst>
          </p:cNvPr>
          <p:cNvSpPr txBox="1"/>
          <p:nvPr/>
        </p:nvSpPr>
        <p:spPr>
          <a:xfrm>
            <a:off x="968769" y="1659921"/>
            <a:ext cx="308891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Транзакционная СУБД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7EEA7-C8FE-56B3-C889-6CA2529616EA}"/>
              </a:ext>
            </a:extLst>
          </p:cNvPr>
          <p:cNvSpPr txBox="1"/>
          <p:nvPr/>
        </p:nvSpPr>
        <p:spPr>
          <a:xfrm>
            <a:off x="968769" y="2000513"/>
            <a:ext cx="426480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Ширококолоночная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СУБД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6A66-FA30-D1D3-E1DA-8C7CB14AA631}"/>
              </a:ext>
            </a:extLst>
          </p:cNvPr>
          <p:cNvSpPr txBox="1"/>
          <p:nvPr/>
        </p:nvSpPr>
        <p:spPr>
          <a:xfrm>
            <a:off x="968769" y="2341105"/>
            <a:ext cx="309499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Key-value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СУБД (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in-memory)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285F8-D25C-E841-8B49-A9C0F41D4BFF}"/>
              </a:ext>
            </a:extLst>
          </p:cNvPr>
          <p:cNvSpPr txBox="1"/>
          <p:nvPr/>
        </p:nvSpPr>
        <p:spPr>
          <a:xfrm>
            <a:off x="968769" y="2681697"/>
            <a:ext cx="437485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СУБД полнотекстового индекса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C3AB4-FACB-9AD2-FB95-B286F7059909}"/>
              </a:ext>
            </a:extLst>
          </p:cNvPr>
          <p:cNvSpPr txBox="1"/>
          <p:nvPr/>
        </p:nvSpPr>
        <p:spPr>
          <a:xfrm>
            <a:off x="968769" y="3022289"/>
            <a:ext cx="460359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СУБД аналитического хранилища данных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A400B-EB73-24EB-27D4-F297FAE8374E}"/>
              </a:ext>
            </a:extLst>
          </p:cNvPr>
          <p:cNvSpPr txBox="1"/>
          <p:nvPr/>
        </p:nvSpPr>
        <p:spPr>
          <a:xfrm>
            <a:off x="968769" y="3362881"/>
            <a:ext cx="51272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СУБД аналитических витрин хранилища данных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7A903E-9912-5E7A-FCD4-0D36EBA10E7E}"/>
              </a:ext>
            </a:extLst>
          </p:cNvPr>
          <p:cNvSpPr txBox="1"/>
          <p:nvPr/>
        </p:nvSpPr>
        <p:spPr>
          <a:xfrm>
            <a:off x="968769" y="3703473"/>
            <a:ext cx="536401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СУБД хранения неструктурированных данных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A83D3-1EF5-3179-79DD-4063E1A0D09A}"/>
              </a:ext>
            </a:extLst>
          </p:cNvPr>
          <p:cNvSpPr txBox="1"/>
          <p:nvPr/>
        </p:nvSpPr>
        <p:spPr>
          <a:xfrm>
            <a:off x="968769" y="4056767"/>
            <a:ext cx="360198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 объектного хранилища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B35E81-04AD-180F-7DD2-11886B723341}"/>
              </a:ext>
            </a:extLst>
          </p:cNvPr>
          <p:cNvSpPr txBox="1"/>
          <p:nvPr/>
        </p:nvSpPr>
        <p:spPr>
          <a:xfrm>
            <a:off x="1016834" y="5083244"/>
            <a:ext cx="47616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Сервисы интеграционного взаимодействия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8B8040-3E4A-FF70-2763-5ACF6E2CFCC3}"/>
              </a:ext>
            </a:extLst>
          </p:cNvPr>
          <p:cNvSpPr txBox="1"/>
          <p:nvPr/>
        </p:nvSpPr>
        <p:spPr>
          <a:xfrm>
            <a:off x="1016834" y="5461936"/>
            <a:ext cx="426480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Управление очередями сообщений</a:t>
            </a:r>
          </a:p>
        </p:txBody>
      </p:sp>
      <p:sp>
        <p:nvSpPr>
          <p:cNvPr id="39" name="Скругленный прямоугольник 102">
            <a:extLst>
              <a:ext uri="{FF2B5EF4-FFF2-40B4-BE49-F238E27FC236}">
                <a16:creationId xmlns:a16="http://schemas.microsoft.com/office/drawing/2014/main" id="{1B3E93C5-99DA-5EA7-E079-8A188BB30671}"/>
              </a:ext>
            </a:extLst>
          </p:cNvPr>
          <p:cNvSpPr/>
          <p:nvPr/>
        </p:nvSpPr>
        <p:spPr>
          <a:xfrm>
            <a:off x="700315" y="1215297"/>
            <a:ext cx="2550886" cy="392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СУБД</a:t>
            </a:r>
          </a:p>
        </p:txBody>
      </p:sp>
      <p:sp>
        <p:nvSpPr>
          <p:cNvPr id="40" name="Скругленный прямоугольник 102">
            <a:extLst>
              <a:ext uri="{FF2B5EF4-FFF2-40B4-BE49-F238E27FC236}">
                <a16:creationId xmlns:a16="http://schemas.microsoft.com/office/drawing/2014/main" id="{5E998E57-850E-68B1-6BA3-1DE9C9325017}"/>
              </a:ext>
            </a:extLst>
          </p:cNvPr>
          <p:cNvSpPr/>
          <p:nvPr/>
        </p:nvSpPr>
        <p:spPr>
          <a:xfrm>
            <a:off x="719680" y="4589558"/>
            <a:ext cx="3601980" cy="392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Интеграционные сервисы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721345-58AA-3FB2-58FA-E209B170AC17}"/>
              </a:ext>
            </a:extLst>
          </p:cNvPr>
          <p:cNvSpPr txBox="1"/>
          <p:nvPr/>
        </p:nvSpPr>
        <p:spPr>
          <a:xfrm>
            <a:off x="6851794" y="1687457"/>
            <a:ext cx="47616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Управление </a:t>
            </a:r>
            <a:r>
              <a:rPr kumimoji="0" lang="ru-RU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микросервисами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B828C4-1B9B-CC59-ED72-E46EF98292D0}"/>
              </a:ext>
            </a:extLst>
          </p:cNvPr>
          <p:cNvSpPr txBox="1"/>
          <p:nvPr/>
        </p:nvSpPr>
        <p:spPr>
          <a:xfrm>
            <a:off x="6851794" y="2040749"/>
            <a:ext cx="426480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Управление процессами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Скругленный прямоугольник 102">
            <a:extLst>
              <a:ext uri="{FF2B5EF4-FFF2-40B4-BE49-F238E27FC236}">
                <a16:creationId xmlns:a16="http://schemas.microsoft.com/office/drawing/2014/main" id="{85EF2E44-0CA9-2A19-A780-95CFA6914267}"/>
              </a:ext>
            </a:extLst>
          </p:cNvPr>
          <p:cNvSpPr/>
          <p:nvPr/>
        </p:nvSpPr>
        <p:spPr>
          <a:xfrm>
            <a:off x="6554640" y="1168371"/>
            <a:ext cx="3601980" cy="392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управления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8BE261-C1C8-B892-AFCD-E15C25233D2D}"/>
              </a:ext>
            </a:extLst>
          </p:cNvPr>
          <p:cNvSpPr txBox="1"/>
          <p:nvPr/>
        </p:nvSpPr>
        <p:spPr>
          <a:xfrm>
            <a:off x="6881975" y="3338465"/>
            <a:ext cx="231877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Сервисы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IAM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66E2C5-8F65-FDD2-4034-27735C2FBD8B}"/>
              </a:ext>
            </a:extLst>
          </p:cNvPr>
          <p:cNvSpPr txBox="1"/>
          <p:nvPr/>
        </p:nvSpPr>
        <p:spPr>
          <a:xfrm>
            <a:off x="6881975" y="3742557"/>
            <a:ext cx="207682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Журналирование</a:t>
            </a:r>
          </a:p>
        </p:txBody>
      </p:sp>
      <p:sp>
        <p:nvSpPr>
          <p:cNvPr id="48" name="Скругленный прямоугольник 102">
            <a:extLst>
              <a:ext uri="{FF2B5EF4-FFF2-40B4-BE49-F238E27FC236}">
                <a16:creationId xmlns:a16="http://schemas.microsoft.com/office/drawing/2014/main" id="{502F6E0C-C462-14B0-F00C-B5169A0895A1}"/>
              </a:ext>
            </a:extLst>
          </p:cNvPr>
          <p:cNvSpPr/>
          <p:nvPr/>
        </p:nvSpPr>
        <p:spPr>
          <a:xfrm>
            <a:off x="6554640" y="2806679"/>
            <a:ext cx="3601980" cy="392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Технологические сервисы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5D232B-B540-714A-8F66-DD377D7214C3}"/>
              </a:ext>
            </a:extLst>
          </p:cNvPr>
          <p:cNvSpPr txBox="1"/>
          <p:nvPr/>
        </p:nvSpPr>
        <p:spPr>
          <a:xfrm>
            <a:off x="9307154" y="3338465"/>
            <a:ext cx="18415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Аудит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B236AF-5222-6675-AC1E-5A604E066F3D}"/>
              </a:ext>
            </a:extLst>
          </p:cNvPr>
          <p:cNvSpPr txBox="1"/>
          <p:nvPr/>
        </p:nvSpPr>
        <p:spPr>
          <a:xfrm>
            <a:off x="9307153" y="3742557"/>
            <a:ext cx="18415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7C7D2C-1705-A679-113A-2900F1E05EB8}"/>
              </a:ext>
            </a:extLst>
          </p:cNvPr>
          <p:cNvSpPr txBox="1"/>
          <p:nvPr/>
        </p:nvSpPr>
        <p:spPr>
          <a:xfrm>
            <a:off x="6912157" y="5083244"/>
            <a:ext cx="231877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Витрина НСУД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8E5206-2AF9-BC4C-2C35-C7248C68E506}"/>
              </a:ext>
            </a:extLst>
          </p:cNvPr>
          <p:cNvSpPr txBox="1"/>
          <p:nvPr/>
        </p:nvSpPr>
        <p:spPr>
          <a:xfrm>
            <a:off x="9298991" y="5083244"/>
            <a:ext cx="207682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Шлюз ЕСИА</a:t>
            </a:r>
          </a:p>
        </p:txBody>
      </p:sp>
      <p:sp>
        <p:nvSpPr>
          <p:cNvPr id="54" name="Скругленный прямоугольник 102">
            <a:extLst>
              <a:ext uri="{FF2B5EF4-FFF2-40B4-BE49-F238E27FC236}">
                <a16:creationId xmlns:a16="http://schemas.microsoft.com/office/drawing/2014/main" id="{A0FF0E93-82B3-3CA1-A819-ABD3328D576B}"/>
              </a:ext>
            </a:extLst>
          </p:cNvPr>
          <p:cNvSpPr/>
          <p:nvPr/>
        </p:nvSpPr>
        <p:spPr>
          <a:xfrm>
            <a:off x="6554640" y="4589558"/>
            <a:ext cx="4351049" cy="392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0000" sy="70000" algn="t" rotWithShape="0">
              <a:schemeClr val="accent1">
                <a:alpha val="8000"/>
              </a:scheme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ИЭП на платформе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ГосТех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1DB89E-118C-9C33-B601-08A35FDA6DA8}"/>
              </a:ext>
            </a:extLst>
          </p:cNvPr>
          <p:cNvSpPr txBox="1"/>
          <p:nvPr/>
        </p:nvSpPr>
        <p:spPr>
          <a:xfrm>
            <a:off x="6912157" y="5461936"/>
            <a:ext cx="47013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7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Платформа государственных сервисов </a:t>
            </a:r>
          </a:p>
        </p:txBody>
      </p:sp>
    </p:spTree>
    <p:extLst>
      <p:ext uri="{BB962C8B-B14F-4D97-AF65-F5344CB8AC3E}">
        <p14:creationId xmlns:p14="http://schemas.microsoft.com/office/powerpoint/2010/main" val="219054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870599-4863-36F6-DE14-40FC1976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A2DFA4B-7512-2FC4-45A1-DD8AFC5C5F5E}"/>
              </a:ext>
            </a:extLst>
          </p:cNvPr>
          <p:cNvGrpSpPr/>
          <p:nvPr/>
        </p:nvGrpSpPr>
        <p:grpSpPr>
          <a:xfrm>
            <a:off x="803275" y="908050"/>
            <a:ext cx="5597525" cy="5468999"/>
            <a:chOff x="800762" y="2517367"/>
            <a:chExt cx="3122055" cy="3466415"/>
          </a:xfrm>
          <a:gradFill>
            <a:gsLst>
              <a:gs pos="0">
                <a:srgbClr val="045EB6"/>
              </a:gs>
              <a:gs pos="100000">
                <a:srgbClr val="9C4D76"/>
              </a:gs>
              <a:gs pos="15000">
                <a:srgbClr val="0066B3"/>
              </a:gs>
            </a:gsLst>
            <a:path path="circle">
              <a:fillToRect r="100000" b="100000"/>
            </a:path>
          </a:gradFill>
        </p:grpSpPr>
        <p:sp>
          <p:nvSpPr>
            <p:cNvPr id="9" name="Скругленный прямоугольник 49">
              <a:extLst>
                <a:ext uri="{FF2B5EF4-FFF2-40B4-BE49-F238E27FC236}">
                  <a16:creationId xmlns:a16="http://schemas.microsoft.com/office/drawing/2014/main" id="{956285BD-483B-67F6-033C-7DF817A226B5}"/>
                </a:ext>
              </a:extLst>
            </p:cNvPr>
            <p:cNvSpPr/>
            <p:nvPr/>
          </p:nvSpPr>
          <p:spPr>
            <a:xfrm flipH="1">
              <a:off x="800762" y="2517367"/>
              <a:ext cx="3122055" cy="3466415"/>
            </a:xfrm>
            <a:prstGeom prst="roundRect">
              <a:avLst>
                <a:gd name="adj" fmla="val 288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102B0-D44C-5B6F-4803-549C98556ECA}"/>
                </a:ext>
              </a:extLst>
            </p:cNvPr>
            <p:cNvSpPr txBox="1"/>
            <p:nvPr/>
          </p:nvSpPr>
          <p:spPr>
            <a:xfrm>
              <a:off x="983446" y="3405467"/>
              <a:ext cx="2615175" cy="19020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Готовые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облачные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сервисы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  <a:p>
              <a:pPr lvl="0"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orbel" panose="020B0503020204020204" pitchFamily="34" charset="0"/>
                </a:rPr>
                <a:t>оказание услуг по предоставлению: </a:t>
              </a:r>
            </a:p>
            <a:p>
              <a:pPr marL="342900" lvl="0" indent="-342900">
                <a:buFontTx/>
                <a:buChar char="-"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orbel" panose="020B0503020204020204" pitchFamily="34" charset="0"/>
                </a:rPr>
                <a:t>удаленного доступа к ПО посредством облачных вычислений; </a:t>
              </a:r>
            </a:p>
            <a:p>
              <a:pPr marL="342900" lvl="0" indent="-342900">
                <a:buFontTx/>
                <a:buChar char="-"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orbel" panose="020B0503020204020204" pitchFamily="34" charset="0"/>
                </a:rPr>
                <a:t>права использования ПО в объеме, необходимом для оказания услуг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Скругленный прямоугольник 125">
            <a:extLst>
              <a:ext uri="{FF2B5EF4-FFF2-40B4-BE49-F238E27FC236}">
                <a16:creationId xmlns:a16="http://schemas.microsoft.com/office/drawing/2014/main" id="{7912C0CE-FD58-0C82-A4BB-0739DB3C430B}"/>
              </a:ext>
            </a:extLst>
          </p:cNvPr>
          <p:cNvSpPr/>
          <p:nvPr/>
        </p:nvSpPr>
        <p:spPr>
          <a:xfrm>
            <a:off x="5937658" y="1745674"/>
            <a:ext cx="4999513" cy="1162246"/>
          </a:xfrm>
          <a:prstGeom prst="roundRect">
            <a:avLst>
              <a:gd name="adj" fmla="val 1610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С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ервисы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 обучения</a:t>
            </a:r>
          </a:p>
        </p:txBody>
      </p:sp>
      <p:sp>
        <p:nvSpPr>
          <p:cNvPr id="15" name="Скругленный прямоугольник 125">
            <a:extLst>
              <a:ext uri="{FF2B5EF4-FFF2-40B4-BE49-F238E27FC236}">
                <a16:creationId xmlns:a16="http://schemas.microsoft.com/office/drawing/2014/main" id="{5DAE9511-11D5-922C-3123-A3FF43F56510}"/>
              </a:ext>
            </a:extLst>
          </p:cNvPr>
          <p:cNvSpPr/>
          <p:nvPr/>
        </p:nvSpPr>
        <p:spPr>
          <a:xfrm>
            <a:off x="5937658" y="3049980"/>
            <a:ext cx="4999513" cy="1162246"/>
          </a:xfrm>
          <a:prstGeom prst="roundRect">
            <a:avLst>
              <a:gd name="adj" fmla="val 1610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Системы документооборота</a:t>
            </a:r>
          </a:p>
        </p:txBody>
      </p:sp>
      <p:sp>
        <p:nvSpPr>
          <p:cNvPr id="16" name="Скругленный прямоугольник 125">
            <a:extLst>
              <a:ext uri="{FF2B5EF4-FFF2-40B4-BE49-F238E27FC236}">
                <a16:creationId xmlns:a16="http://schemas.microsoft.com/office/drawing/2014/main" id="{1C38F0F0-11FE-2EF4-5E82-182ECBA27EBA}"/>
              </a:ext>
            </a:extLst>
          </p:cNvPr>
          <p:cNvSpPr/>
          <p:nvPr/>
        </p:nvSpPr>
        <p:spPr>
          <a:xfrm>
            <a:off x="5937658" y="4354286"/>
            <a:ext cx="4999513" cy="1162246"/>
          </a:xfrm>
          <a:prstGeom prst="roundRect">
            <a:avLst>
              <a:gd name="adj" fmla="val 1610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Сервисы э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лектронных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 рецептов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B9E864-DC00-4C9B-E2C9-410BA466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98" y="1046018"/>
            <a:ext cx="1528618" cy="152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3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D3FFA7-6956-0295-6838-730656FFA66C}"/>
              </a:ext>
            </a:extLst>
          </p:cNvPr>
          <p:cNvSpPr txBox="1"/>
          <p:nvPr/>
        </p:nvSpPr>
        <p:spPr>
          <a:xfrm>
            <a:off x="679167" y="139497"/>
            <a:ext cx="8902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Пример реализации – облачные сервисы обучения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5D2ED5B-B18F-4F2D-B9EA-FB34240643CB}"/>
              </a:ext>
            </a:extLst>
          </p:cNvPr>
          <p:cNvGrpSpPr/>
          <p:nvPr/>
        </p:nvGrpSpPr>
        <p:grpSpPr>
          <a:xfrm>
            <a:off x="575753" y="992037"/>
            <a:ext cx="1495144" cy="461665"/>
            <a:chOff x="2776886" y="265031"/>
            <a:chExt cx="919184" cy="459592"/>
          </a:xfrm>
        </p:grpSpPr>
        <p:sp>
          <p:nvSpPr>
            <p:cNvPr id="117" name="Скругленный прямоугольник 83">
              <a:extLst>
                <a:ext uri="{FF2B5EF4-FFF2-40B4-BE49-F238E27FC236}">
                  <a16:creationId xmlns:a16="http://schemas.microsoft.com/office/drawing/2014/main" id="{72370765-1371-40A5-BEC7-4819DFC96784}"/>
                </a:ext>
              </a:extLst>
            </p:cNvPr>
            <p:cNvSpPr/>
            <p:nvPr/>
          </p:nvSpPr>
          <p:spPr>
            <a:xfrm>
              <a:off x="2776886" y="265031"/>
              <a:ext cx="919184" cy="459592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Скругленный прямоугольник 4">
              <a:extLst>
                <a:ext uri="{FF2B5EF4-FFF2-40B4-BE49-F238E27FC236}">
                  <a16:creationId xmlns:a16="http://schemas.microsoft.com/office/drawing/2014/main" id="{BE71DCBC-186D-4870-839D-9F1A7BF7C012}"/>
                </a:ext>
              </a:extLst>
            </p:cNvPr>
            <p:cNvSpPr txBox="1"/>
            <p:nvPr/>
          </p:nvSpPr>
          <p:spPr>
            <a:xfrm>
              <a:off x="2790347" y="278492"/>
              <a:ext cx="892262" cy="432670"/>
            </a:xfrm>
            <a:prstGeom prst="rect">
              <a:avLst/>
            </a:prstGeom>
            <a:no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Программное обеспечение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A7F3AC9-E038-4293-A177-44D5AE4AC6BF}"/>
              </a:ext>
            </a:extLst>
          </p:cNvPr>
          <p:cNvGrpSpPr/>
          <p:nvPr/>
        </p:nvGrpSpPr>
        <p:grpSpPr>
          <a:xfrm>
            <a:off x="863088" y="1495163"/>
            <a:ext cx="1667376" cy="461665"/>
            <a:chOff x="2776886" y="265031"/>
            <a:chExt cx="919184" cy="459592"/>
          </a:xfrm>
        </p:grpSpPr>
        <p:sp>
          <p:nvSpPr>
            <p:cNvPr id="8" name="Скругленный прямоугольник 83">
              <a:extLst>
                <a:ext uri="{FF2B5EF4-FFF2-40B4-BE49-F238E27FC236}">
                  <a16:creationId xmlns:a16="http://schemas.microsoft.com/office/drawing/2014/main" id="{BC55D4E0-081C-4786-B588-BBD463C5D20D}"/>
                </a:ext>
              </a:extLst>
            </p:cNvPr>
            <p:cNvSpPr/>
            <p:nvPr/>
          </p:nvSpPr>
          <p:spPr>
            <a:xfrm>
              <a:off x="2776886" y="265031"/>
              <a:ext cx="919184" cy="459592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Скругленный прямоугольник 4">
              <a:extLst>
                <a:ext uri="{FF2B5EF4-FFF2-40B4-BE49-F238E27FC236}">
                  <a16:creationId xmlns:a16="http://schemas.microsoft.com/office/drawing/2014/main" id="{660D4A28-6308-414A-BD3D-FE7947D962CE}"/>
                </a:ext>
              </a:extLst>
            </p:cNvPr>
            <p:cNvSpPr txBox="1"/>
            <p:nvPr/>
          </p:nvSpPr>
          <p:spPr>
            <a:xfrm>
              <a:off x="2790347" y="278492"/>
              <a:ext cx="892262" cy="432670"/>
            </a:xfrm>
            <a:prstGeom prst="rect">
              <a:avLst/>
            </a:prstGeom>
            <a:no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Программное обеспечение прикладное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1FE20D2-35A5-4784-88B1-44EC361432A1}"/>
              </a:ext>
            </a:extLst>
          </p:cNvPr>
          <p:cNvGrpSpPr/>
          <p:nvPr/>
        </p:nvGrpSpPr>
        <p:grpSpPr>
          <a:xfrm>
            <a:off x="1234017" y="2001086"/>
            <a:ext cx="1717686" cy="580448"/>
            <a:chOff x="2776886" y="265031"/>
            <a:chExt cx="919184" cy="459592"/>
          </a:xfrm>
        </p:grpSpPr>
        <p:sp>
          <p:nvSpPr>
            <p:cNvPr id="14" name="Скругленный прямоугольник 83">
              <a:extLst>
                <a:ext uri="{FF2B5EF4-FFF2-40B4-BE49-F238E27FC236}">
                  <a16:creationId xmlns:a16="http://schemas.microsoft.com/office/drawing/2014/main" id="{044EDE1D-1CDE-47CD-93BD-B0210FFF747E}"/>
                </a:ext>
              </a:extLst>
            </p:cNvPr>
            <p:cNvSpPr/>
            <p:nvPr/>
          </p:nvSpPr>
          <p:spPr>
            <a:xfrm>
              <a:off x="2776886" y="265031"/>
              <a:ext cx="919184" cy="459592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id="{91AC5CF6-5717-4871-BD00-B8BE22EBD010}"/>
                </a:ext>
              </a:extLst>
            </p:cNvPr>
            <p:cNvSpPr txBox="1"/>
            <p:nvPr/>
          </p:nvSpPr>
          <p:spPr>
            <a:xfrm>
              <a:off x="2790347" y="278492"/>
              <a:ext cx="892262" cy="432670"/>
            </a:xfrm>
            <a:prstGeom prst="rect">
              <a:avLst/>
            </a:prstGeom>
            <a:no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Программное обеспечение прикладное специальное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DA273FD-4DEB-4B5A-A096-0F5D910D7A3A}"/>
              </a:ext>
            </a:extLst>
          </p:cNvPr>
          <p:cNvGrpSpPr/>
          <p:nvPr/>
        </p:nvGrpSpPr>
        <p:grpSpPr>
          <a:xfrm>
            <a:off x="1597710" y="2633770"/>
            <a:ext cx="1546721" cy="580448"/>
            <a:chOff x="2776886" y="265031"/>
            <a:chExt cx="919184" cy="459592"/>
          </a:xfrm>
        </p:grpSpPr>
        <p:sp>
          <p:nvSpPr>
            <p:cNvPr id="11" name="Скругленный прямоугольник 83">
              <a:extLst>
                <a:ext uri="{FF2B5EF4-FFF2-40B4-BE49-F238E27FC236}">
                  <a16:creationId xmlns:a16="http://schemas.microsoft.com/office/drawing/2014/main" id="{119AD906-A925-41D0-97CC-BB6E8232D8FF}"/>
                </a:ext>
              </a:extLst>
            </p:cNvPr>
            <p:cNvSpPr/>
            <p:nvPr/>
          </p:nvSpPr>
          <p:spPr>
            <a:xfrm>
              <a:off x="2776886" y="265031"/>
              <a:ext cx="919184" cy="459592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Скругленный прямоугольник 4">
              <a:extLst>
                <a:ext uri="{FF2B5EF4-FFF2-40B4-BE49-F238E27FC236}">
                  <a16:creationId xmlns:a16="http://schemas.microsoft.com/office/drawing/2014/main" id="{04848EAC-2E78-4451-A2C7-07F40F1247CF}"/>
                </a:ext>
              </a:extLst>
            </p:cNvPr>
            <p:cNvSpPr txBox="1"/>
            <p:nvPr/>
          </p:nvSpPr>
          <p:spPr>
            <a:xfrm>
              <a:off x="2790347" y="278492"/>
              <a:ext cx="892262" cy="324950"/>
            </a:xfrm>
            <a:prstGeom prst="rect">
              <a:avLst/>
            </a:prstGeom>
            <a:no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Образование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F0ADD3-5D14-44C7-8FA1-DEAB22FB96C2}"/>
              </a:ext>
            </a:extLst>
          </p:cNvPr>
          <p:cNvGrpSpPr/>
          <p:nvPr/>
        </p:nvGrpSpPr>
        <p:grpSpPr>
          <a:xfrm>
            <a:off x="1942710" y="3264928"/>
            <a:ext cx="1495144" cy="461665"/>
            <a:chOff x="2776886" y="265031"/>
            <a:chExt cx="919184" cy="459592"/>
          </a:xfrm>
        </p:grpSpPr>
        <p:sp>
          <p:nvSpPr>
            <p:cNvPr id="17" name="Скругленный прямоугольник 83">
              <a:extLst>
                <a:ext uri="{FF2B5EF4-FFF2-40B4-BE49-F238E27FC236}">
                  <a16:creationId xmlns:a16="http://schemas.microsoft.com/office/drawing/2014/main" id="{166E8E7D-CF29-4230-A8AB-1D0AF3589237}"/>
                </a:ext>
              </a:extLst>
            </p:cNvPr>
            <p:cNvSpPr/>
            <p:nvPr/>
          </p:nvSpPr>
          <p:spPr>
            <a:xfrm>
              <a:off x="2776886" y="265031"/>
              <a:ext cx="919184" cy="459592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Скругленный прямоугольник 4">
              <a:extLst>
                <a:ext uri="{FF2B5EF4-FFF2-40B4-BE49-F238E27FC236}">
                  <a16:creationId xmlns:a16="http://schemas.microsoft.com/office/drawing/2014/main" id="{84FB4E97-77A9-4D4A-9D73-8C30D5C50063}"/>
                </a:ext>
              </a:extLst>
            </p:cNvPr>
            <p:cNvSpPr txBox="1"/>
            <p:nvPr/>
          </p:nvSpPr>
          <p:spPr>
            <a:xfrm>
              <a:off x="2790347" y="278492"/>
              <a:ext cx="892262" cy="432670"/>
            </a:xfrm>
            <a:prstGeom prst="rect">
              <a:avLst/>
            </a:prstGeom>
            <a:no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1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Сервисы обучения</a:t>
              </a:r>
            </a:p>
          </p:txBody>
        </p:sp>
      </p:grpSp>
      <p:sp>
        <p:nvSpPr>
          <p:cNvPr id="23" name="Скругленный прямоугольник 65">
            <a:extLst>
              <a:ext uri="{FF2B5EF4-FFF2-40B4-BE49-F238E27FC236}">
                <a16:creationId xmlns:a16="http://schemas.microsoft.com/office/drawing/2014/main" id="{0953FFF5-1A29-4932-8A89-E370C842DAC6}"/>
              </a:ext>
            </a:extLst>
          </p:cNvPr>
          <p:cNvSpPr/>
          <p:nvPr/>
        </p:nvSpPr>
        <p:spPr>
          <a:xfrm>
            <a:off x="4555881" y="4377328"/>
            <a:ext cx="1470531" cy="330197"/>
          </a:xfrm>
          <a:prstGeom prst="roundRect">
            <a:avLst>
              <a:gd name="adj" fmla="val 10000"/>
            </a:avLst>
          </a:prstGeom>
          <a:solidFill>
            <a:srgbClr val="990000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1080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Учебный портал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EC48FF2-D5E6-4887-9622-04DC0549125A}"/>
              </a:ext>
            </a:extLst>
          </p:cNvPr>
          <p:cNvGrpSpPr/>
          <p:nvPr/>
        </p:nvGrpSpPr>
        <p:grpSpPr>
          <a:xfrm>
            <a:off x="809197" y="4384912"/>
            <a:ext cx="1410938" cy="296608"/>
            <a:chOff x="5350602" y="765"/>
            <a:chExt cx="919184" cy="459592"/>
          </a:xfrm>
          <a:solidFill>
            <a:srgbClr val="990000"/>
          </a:solidFill>
        </p:grpSpPr>
        <p:sp>
          <p:nvSpPr>
            <p:cNvPr id="26" name="Скругленный прямоугольник 65">
              <a:extLst>
                <a:ext uri="{FF2B5EF4-FFF2-40B4-BE49-F238E27FC236}">
                  <a16:creationId xmlns:a16="http://schemas.microsoft.com/office/drawing/2014/main" id="{5DC722E1-DBA8-475F-B40B-ABE57DB2E8A4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Скругленный прямоугольник 4">
              <a:extLst>
                <a:ext uri="{FF2B5EF4-FFF2-40B4-BE49-F238E27FC236}">
                  <a16:creationId xmlns:a16="http://schemas.microsoft.com/office/drawing/2014/main" id="{1436D203-4175-4C2D-AA85-24235AB1051A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Виды обучения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3E5AF35-3CD1-4C7B-ABCE-250AA3BAAB7A}"/>
              </a:ext>
            </a:extLst>
          </p:cNvPr>
          <p:cNvGrpSpPr/>
          <p:nvPr/>
        </p:nvGrpSpPr>
        <p:grpSpPr>
          <a:xfrm>
            <a:off x="6643003" y="4390864"/>
            <a:ext cx="1750623" cy="296608"/>
            <a:chOff x="5350602" y="765"/>
            <a:chExt cx="919184" cy="459592"/>
          </a:xfrm>
          <a:solidFill>
            <a:srgbClr val="990000"/>
          </a:solidFill>
        </p:grpSpPr>
        <p:sp>
          <p:nvSpPr>
            <p:cNvPr id="29" name="Скругленный прямоугольник 65">
              <a:extLst>
                <a:ext uri="{FF2B5EF4-FFF2-40B4-BE49-F238E27FC236}">
                  <a16:creationId xmlns:a16="http://schemas.microsoft.com/office/drawing/2014/main" id="{6C6A17F3-F6D9-44D2-9366-BB508CD8C26C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Скругленный прямоугольник 4">
              <a:extLst>
                <a:ext uri="{FF2B5EF4-FFF2-40B4-BE49-F238E27FC236}">
                  <a16:creationId xmlns:a16="http://schemas.microsoft.com/office/drawing/2014/main" id="{662FCA99-81A2-46E1-B237-08C1FAC753CE}"/>
                </a:ext>
              </a:extLst>
            </p:cNvPr>
            <p:cNvSpPr txBox="1"/>
            <p:nvPr/>
          </p:nvSpPr>
          <p:spPr>
            <a:xfrm>
              <a:off x="5364063" y="14225"/>
              <a:ext cx="70091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Персонализация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5B5C5F-F126-4165-91A5-55FF4F195839}"/>
              </a:ext>
            </a:extLst>
          </p:cNvPr>
          <p:cNvGrpSpPr/>
          <p:nvPr/>
        </p:nvGrpSpPr>
        <p:grpSpPr>
          <a:xfrm>
            <a:off x="5945228" y="2309207"/>
            <a:ext cx="1943300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32" name="Скругленный прямоугольник 65">
              <a:extLst>
                <a:ext uri="{FF2B5EF4-FFF2-40B4-BE49-F238E27FC236}">
                  <a16:creationId xmlns:a16="http://schemas.microsoft.com/office/drawing/2014/main" id="{F58EB006-7B7A-4EB1-8967-26234ACD0B3C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Скругленный прямоугольник 4">
              <a:extLst>
                <a:ext uri="{FF2B5EF4-FFF2-40B4-BE49-F238E27FC236}">
                  <a16:creationId xmlns:a16="http://schemas.microsoft.com/office/drawing/2014/main" id="{5AE62E17-8265-4D29-A889-1B000524D143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Прикладной сервис СДО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3245188-91B0-43F2-9769-5CEAA5704F49}"/>
              </a:ext>
            </a:extLst>
          </p:cNvPr>
          <p:cNvGrpSpPr/>
          <p:nvPr/>
        </p:nvGrpSpPr>
        <p:grpSpPr>
          <a:xfrm>
            <a:off x="5236826" y="4965508"/>
            <a:ext cx="1208777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39" name="Скругленный прямоугольник 65">
              <a:extLst>
                <a:ext uri="{FF2B5EF4-FFF2-40B4-BE49-F238E27FC236}">
                  <a16:creationId xmlns:a16="http://schemas.microsoft.com/office/drawing/2014/main" id="{E7BC0149-6856-4FDD-8C54-F487E7CBCC5B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Скругленный прямоугольник 4">
              <a:extLst>
                <a:ext uri="{FF2B5EF4-FFF2-40B4-BE49-F238E27FC236}">
                  <a16:creationId xmlns:a16="http://schemas.microsoft.com/office/drawing/2014/main" id="{BD947BCD-F561-4004-9BAE-E3BA6E18A17E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Редактор контента портала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C1C4732-F132-42E2-9E24-69C026912D45}"/>
              </a:ext>
            </a:extLst>
          </p:cNvPr>
          <p:cNvGrpSpPr/>
          <p:nvPr/>
        </p:nvGrpSpPr>
        <p:grpSpPr>
          <a:xfrm>
            <a:off x="5236826" y="5347781"/>
            <a:ext cx="1217670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42" name="Скругленный прямоугольник 65">
              <a:extLst>
                <a:ext uri="{FF2B5EF4-FFF2-40B4-BE49-F238E27FC236}">
                  <a16:creationId xmlns:a16="http://schemas.microsoft.com/office/drawing/2014/main" id="{C109AB14-6380-4E83-ABFF-AE28B508BF8B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Скругленный прямоугольник 4">
              <a:extLst>
                <a:ext uri="{FF2B5EF4-FFF2-40B4-BE49-F238E27FC236}">
                  <a16:creationId xmlns:a16="http://schemas.microsoft.com/office/drawing/2014/main" id="{4BAD8C82-250A-4E42-8D35-F70A15AB4A14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Управление/модерирование форумов</a:t>
              </a:r>
            </a:p>
          </p:txBody>
        </p:sp>
      </p:grpSp>
      <p:sp>
        <p:nvSpPr>
          <p:cNvPr id="44" name="Скругленный прямоугольник 102">
            <a:extLst>
              <a:ext uri="{FF2B5EF4-FFF2-40B4-BE49-F238E27FC236}">
                <a16:creationId xmlns:a16="http://schemas.microsoft.com/office/drawing/2014/main" id="{B433B337-FB74-4165-B0FB-854F3B49C14F}"/>
              </a:ext>
            </a:extLst>
          </p:cNvPr>
          <p:cNvSpPr/>
          <p:nvPr/>
        </p:nvSpPr>
        <p:spPr>
          <a:xfrm rot="16200000" flipH="1">
            <a:off x="-1660241" y="2174979"/>
            <a:ext cx="3992248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Классификатор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ГосТех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. Иерархическая часть</a:t>
            </a:r>
          </a:p>
        </p:txBody>
      </p:sp>
      <p:sp>
        <p:nvSpPr>
          <p:cNvPr id="45" name="Скругленный прямоугольник 102">
            <a:extLst>
              <a:ext uri="{FF2B5EF4-FFF2-40B4-BE49-F238E27FC236}">
                <a16:creationId xmlns:a16="http://schemas.microsoft.com/office/drawing/2014/main" id="{809E7519-4DCB-48A8-A965-ED0380F4F756}"/>
              </a:ext>
            </a:extLst>
          </p:cNvPr>
          <p:cNvSpPr/>
          <p:nvPr/>
        </p:nvSpPr>
        <p:spPr>
          <a:xfrm flipH="1">
            <a:off x="887505" y="6491704"/>
            <a:ext cx="10477180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Фасетная часть оконечных классов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для описания каталожных позиций, отнесенных к классу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270AE33-EFDA-4431-9E8A-73939C3926A4}"/>
              </a:ext>
            </a:extLst>
          </p:cNvPr>
          <p:cNvGrpSpPr/>
          <p:nvPr/>
        </p:nvGrpSpPr>
        <p:grpSpPr>
          <a:xfrm>
            <a:off x="7177426" y="4965982"/>
            <a:ext cx="1219107" cy="334580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47" name="Скругленный прямоугольник 65">
              <a:extLst>
                <a:ext uri="{FF2B5EF4-FFF2-40B4-BE49-F238E27FC236}">
                  <a16:creationId xmlns:a16="http://schemas.microsoft.com/office/drawing/2014/main" id="{9AD624EC-D450-441C-805B-4A42368A649D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Скругленный прямоугольник 4">
              <a:extLst>
                <a:ext uri="{FF2B5EF4-FFF2-40B4-BE49-F238E27FC236}">
                  <a16:creationId xmlns:a16="http://schemas.microsoft.com/office/drawing/2014/main" id="{A1BBD8DE-EF02-494F-A8DF-B6D5530E0A53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Настройка личных кабинетов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FC9B72F-A5A9-44B8-896B-F26879ECC6F0}"/>
              </a:ext>
            </a:extLst>
          </p:cNvPr>
          <p:cNvGrpSpPr/>
          <p:nvPr/>
        </p:nvGrpSpPr>
        <p:grpSpPr>
          <a:xfrm>
            <a:off x="7172250" y="5368101"/>
            <a:ext cx="1221377" cy="296609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50" name="Скругленный прямоугольник 65">
              <a:extLst>
                <a:ext uri="{FF2B5EF4-FFF2-40B4-BE49-F238E27FC236}">
                  <a16:creationId xmlns:a16="http://schemas.microsoft.com/office/drawing/2014/main" id="{0F624448-D652-41E7-955F-56CAEFD28AB6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Скругленный прямоугольник 4">
              <a:extLst>
                <a:ext uri="{FF2B5EF4-FFF2-40B4-BE49-F238E27FC236}">
                  <a16:creationId xmlns:a16="http://schemas.microsoft.com/office/drawing/2014/main" id="{6C808733-6409-44D1-9427-1039B1D2FAC6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Поддержка виджетов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C9FD4EE-0677-4400-9176-102D9515EC9E}"/>
              </a:ext>
            </a:extLst>
          </p:cNvPr>
          <p:cNvGrpSpPr/>
          <p:nvPr/>
        </p:nvGrpSpPr>
        <p:grpSpPr>
          <a:xfrm>
            <a:off x="9310646" y="5008276"/>
            <a:ext cx="1311633" cy="432862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53" name="Скругленный прямоугольник 65">
              <a:extLst>
                <a:ext uri="{FF2B5EF4-FFF2-40B4-BE49-F238E27FC236}">
                  <a16:creationId xmlns:a16="http://schemas.microsoft.com/office/drawing/2014/main" id="{3BA68BD3-09B3-4B1D-9CC9-19806E17A16B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Скругленный прямоугольник 4">
              <a:extLst>
                <a:ext uri="{FF2B5EF4-FFF2-40B4-BE49-F238E27FC236}">
                  <a16:creationId xmlns:a16="http://schemas.microsoft.com/office/drawing/2014/main" id="{2AF23C58-EF7F-4B49-86AD-830C97734134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С системами управления персоналом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CC327C9-B119-438A-A356-78A51EE1083E}"/>
              </a:ext>
            </a:extLst>
          </p:cNvPr>
          <p:cNvGrpSpPr/>
          <p:nvPr/>
        </p:nvGrpSpPr>
        <p:grpSpPr>
          <a:xfrm>
            <a:off x="9310646" y="5485739"/>
            <a:ext cx="1311633" cy="411496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56" name="Скругленный прямоугольник 65">
              <a:extLst>
                <a:ext uri="{FF2B5EF4-FFF2-40B4-BE49-F238E27FC236}">
                  <a16:creationId xmlns:a16="http://schemas.microsoft.com/office/drawing/2014/main" id="{0F920609-F727-4692-8343-FBF74E91CB7A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Скругленный прямоугольник 4">
              <a:extLst>
                <a:ext uri="{FF2B5EF4-FFF2-40B4-BE49-F238E27FC236}">
                  <a16:creationId xmlns:a16="http://schemas.microsoft.com/office/drawing/2014/main" id="{706ECA16-E3A2-48C5-BE8B-E91A272BAB4C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Готовые коннекторы для интеграции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B4B930E-9397-43DD-843F-F7BDBE65DB23}"/>
              </a:ext>
            </a:extLst>
          </p:cNvPr>
          <p:cNvGrpSpPr/>
          <p:nvPr/>
        </p:nvGrpSpPr>
        <p:grpSpPr>
          <a:xfrm>
            <a:off x="2901991" y="4377329"/>
            <a:ext cx="1328342" cy="296609"/>
            <a:chOff x="5350602" y="765"/>
            <a:chExt cx="919184" cy="459592"/>
          </a:xfrm>
          <a:solidFill>
            <a:srgbClr val="990000"/>
          </a:solidFill>
        </p:grpSpPr>
        <p:sp>
          <p:nvSpPr>
            <p:cNvPr id="59" name="Скругленный прямоугольник 65">
              <a:extLst>
                <a:ext uri="{FF2B5EF4-FFF2-40B4-BE49-F238E27FC236}">
                  <a16:creationId xmlns:a16="http://schemas.microsoft.com/office/drawing/2014/main" id="{DD71736A-C402-4CBF-BCCE-FC997339E45F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Скругленный прямоугольник 4">
              <a:extLst>
                <a:ext uri="{FF2B5EF4-FFF2-40B4-BE49-F238E27FC236}">
                  <a16:creationId xmlns:a16="http://schemas.microsoft.com/office/drawing/2014/main" id="{736AF58F-D4A7-457A-9411-8DBFB71C0AAD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Оценка знаний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4A8F860E-B72F-4A46-8E1C-8E6288CC4203}"/>
              </a:ext>
            </a:extLst>
          </p:cNvPr>
          <p:cNvGrpSpPr/>
          <p:nvPr/>
        </p:nvGrpSpPr>
        <p:grpSpPr>
          <a:xfrm>
            <a:off x="3381140" y="4996924"/>
            <a:ext cx="1038582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62" name="Скругленный прямоугольник 65">
              <a:extLst>
                <a:ext uri="{FF2B5EF4-FFF2-40B4-BE49-F238E27FC236}">
                  <a16:creationId xmlns:a16="http://schemas.microsoft.com/office/drawing/2014/main" id="{6E58B7B7-F786-46C6-91C9-127DB33695A0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Скругленный прямоугольник 4">
              <a:extLst>
                <a:ext uri="{FF2B5EF4-FFF2-40B4-BE49-F238E27FC236}">
                  <a16:creationId xmlns:a16="http://schemas.microsoft.com/office/drawing/2014/main" id="{BEAEA4DB-1918-4BD4-B377-DC87D5F78762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Геймификация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157ADE8-8175-492F-811F-AEDA8EC91ED3}"/>
              </a:ext>
            </a:extLst>
          </p:cNvPr>
          <p:cNvGrpSpPr/>
          <p:nvPr/>
        </p:nvGrpSpPr>
        <p:grpSpPr>
          <a:xfrm>
            <a:off x="3381139" y="5372116"/>
            <a:ext cx="1038582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68" name="Скругленный прямоугольник 65">
              <a:extLst>
                <a:ext uri="{FF2B5EF4-FFF2-40B4-BE49-F238E27FC236}">
                  <a16:creationId xmlns:a16="http://schemas.microsoft.com/office/drawing/2014/main" id="{DEFC5E05-9BDD-4A39-BC9C-4ABE823508B9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Скругленный прямоугольник 4">
              <a:extLst>
                <a:ext uri="{FF2B5EF4-FFF2-40B4-BE49-F238E27FC236}">
                  <a16:creationId xmlns:a16="http://schemas.microsoft.com/office/drawing/2014/main" id="{67F14016-8CA7-425D-A654-315DFFD49B86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Матрица компетенций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4DFA2AC-0151-4E2A-87DB-7F43F9DF732C}"/>
              </a:ext>
            </a:extLst>
          </p:cNvPr>
          <p:cNvGrpSpPr/>
          <p:nvPr/>
        </p:nvGrpSpPr>
        <p:grpSpPr>
          <a:xfrm>
            <a:off x="3381139" y="5730311"/>
            <a:ext cx="1038584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71" name="Скругленный прямоугольник 65">
              <a:extLst>
                <a:ext uri="{FF2B5EF4-FFF2-40B4-BE49-F238E27FC236}">
                  <a16:creationId xmlns:a16="http://schemas.microsoft.com/office/drawing/2014/main" id="{CA3E08D5-6630-42C9-B6BC-9CFC84CD1400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Скругленный прямоугольник 4">
              <a:extLst>
                <a:ext uri="{FF2B5EF4-FFF2-40B4-BE49-F238E27FC236}">
                  <a16:creationId xmlns:a16="http://schemas.microsoft.com/office/drawing/2014/main" id="{FA1973FB-7866-44F3-BC98-BCA9E69DEAC4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Сертификаты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364BA0C-1CE3-45C6-BAD1-448F1C2C533C}"/>
              </a:ext>
            </a:extLst>
          </p:cNvPr>
          <p:cNvGrpSpPr/>
          <p:nvPr/>
        </p:nvGrpSpPr>
        <p:grpSpPr>
          <a:xfrm>
            <a:off x="9328017" y="5966964"/>
            <a:ext cx="1311633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77" name="Скругленный прямоугольник 65">
              <a:extLst>
                <a:ext uri="{FF2B5EF4-FFF2-40B4-BE49-F238E27FC236}">
                  <a16:creationId xmlns:a16="http://schemas.microsoft.com/office/drawing/2014/main" id="{0F2C166A-2562-43F9-A9DA-4F14BA81DC35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Скругленный прямоугольник 4">
              <a:extLst>
                <a:ext uri="{FF2B5EF4-FFF2-40B4-BE49-F238E27FC236}">
                  <a16:creationId xmlns:a16="http://schemas.microsoft.com/office/drawing/2014/main" id="{A24B2F9C-553B-4B55-A2F0-3E16D0781377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Открытое 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API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12820C1-B4A2-4BAC-9F98-371200DAC199}"/>
              </a:ext>
            </a:extLst>
          </p:cNvPr>
          <p:cNvGrpSpPr/>
          <p:nvPr/>
        </p:nvGrpSpPr>
        <p:grpSpPr>
          <a:xfrm>
            <a:off x="5246276" y="5738999"/>
            <a:ext cx="1217670" cy="390052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80" name="Скругленный прямоугольник 65">
              <a:extLst>
                <a:ext uri="{FF2B5EF4-FFF2-40B4-BE49-F238E27FC236}">
                  <a16:creationId xmlns:a16="http://schemas.microsoft.com/office/drawing/2014/main" id="{C5FF6D7B-B7DB-4D3B-ABAD-CED9225F59E5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Скругленный прямоугольник 4">
              <a:extLst>
                <a:ext uri="{FF2B5EF4-FFF2-40B4-BE49-F238E27FC236}">
                  <a16:creationId xmlns:a16="http://schemas.microsoft.com/office/drawing/2014/main" id="{AF695A06-9E2A-4468-A5B3-5CB1EAF6E71F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Управление организационной структурой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39D11E47-C620-4C2A-A242-ADCDDC92565D}"/>
              </a:ext>
            </a:extLst>
          </p:cNvPr>
          <p:cNvGrpSpPr/>
          <p:nvPr/>
        </p:nvGrpSpPr>
        <p:grpSpPr>
          <a:xfrm>
            <a:off x="8893410" y="4395824"/>
            <a:ext cx="1375821" cy="296608"/>
            <a:chOff x="5350602" y="765"/>
            <a:chExt cx="919184" cy="459592"/>
          </a:xfrm>
          <a:solidFill>
            <a:srgbClr val="990000"/>
          </a:solidFill>
        </p:grpSpPr>
        <p:sp>
          <p:nvSpPr>
            <p:cNvPr id="86" name="Скругленный прямоугольник 65">
              <a:extLst>
                <a:ext uri="{FF2B5EF4-FFF2-40B4-BE49-F238E27FC236}">
                  <a16:creationId xmlns:a16="http://schemas.microsoft.com/office/drawing/2014/main" id="{BBF6F59F-C006-49CD-A6F0-7C8C4F0BEB7A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Скругленный прямоугольник 4">
              <a:extLst>
                <a:ext uri="{FF2B5EF4-FFF2-40B4-BE49-F238E27FC236}">
                  <a16:creationId xmlns:a16="http://schemas.microsoft.com/office/drawing/2014/main" id="{99B569C0-8A8A-4556-98A2-29C165A5FF6D}"/>
                </a:ext>
              </a:extLst>
            </p:cNvPr>
            <p:cNvSpPr txBox="1"/>
            <p:nvPr/>
          </p:nvSpPr>
          <p:spPr>
            <a:xfrm>
              <a:off x="5364063" y="14225"/>
              <a:ext cx="892262" cy="445952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Интеграция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8BEB6A5-C1D2-4F17-9032-826266AA26D9}"/>
              </a:ext>
            </a:extLst>
          </p:cNvPr>
          <p:cNvGrpSpPr/>
          <p:nvPr/>
        </p:nvGrpSpPr>
        <p:grpSpPr>
          <a:xfrm>
            <a:off x="5974899" y="2717130"/>
            <a:ext cx="1943300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89" name="Скругленный прямоугольник 65">
              <a:extLst>
                <a:ext uri="{FF2B5EF4-FFF2-40B4-BE49-F238E27FC236}">
                  <a16:creationId xmlns:a16="http://schemas.microsoft.com/office/drawing/2014/main" id="{255A70E7-A2D6-42EF-B3FB-91720B79074E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Скругленный прямоугольник 4">
              <a:extLst>
                <a:ext uri="{FF2B5EF4-FFF2-40B4-BE49-F238E27FC236}">
                  <a16:creationId xmlns:a16="http://schemas.microsoft.com/office/drawing/2014/main" id="{122A6339-AB6B-443F-932D-45C017C8373D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WebTutor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464789D-A2AC-4BB9-A606-9EB7B186EBC3}"/>
              </a:ext>
            </a:extLst>
          </p:cNvPr>
          <p:cNvGrpSpPr/>
          <p:nvPr/>
        </p:nvGrpSpPr>
        <p:grpSpPr>
          <a:xfrm>
            <a:off x="5966885" y="3120911"/>
            <a:ext cx="1943300" cy="29660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92" name="Скругленный прямоугольник 65">
              <a:extLst>
                <a:ext uri="{FF2B5EF4-FFF2-40B4-BE49-F238E27FC236}">
                  <a16:creationId xmlns:a16="http://schemas.microsoft.com/office/drawing/2014/main" id="{835C5D3D-2818-4134-A5DB-DA84F1490C50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Скругленный прямоугольник 4">
              <a:extLst>
                <a:ext uri="{FF2B5EF4-FFF2-40B4-BE49-F238E27FC236}">
                  <a16:creationId xmlns:a16="http://schemas.microsoft.com/office/drawing/2014/main" id="{4F44A898-6762-4AAF-B9A0-B128823F6EE3}"/>
                </a:ext>
              </a:extLst>
            </p:cNvPr>
            <p:cNvSpPr txBox="1"/>
            <p:nvPr/>
          </p:nvSpPr>
          <p:spPr>
            <a:xfrm>
              <a:off x="5364063" y="14226"/>
              <a:ext cx="892262" cy="432670"/>
            </a:xfrm>
            <a:prstGeom prst="rect">
              <a:avLst/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We study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F22D243D-EC40-459D-96DD-BE65E2185D83}"/>
              </a:ext>
            </a:extLst>
          </p:cNvPr>
          <p:cNvCxnSpPr>
            <a:endCxn id="9" idx="1"/>
          </p:cNvCxnSpPr>
          <p:nvPr/>
        </p:nvCxnSpPr>
        <p:spPr>
          <a:xfrm rot="16200000" flipH="1">
            <a:off x="644783" y="1483273"/>
            <a:ext cx="277106" cy="208339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CEE1BC10-62AE-42D1-9466-66FC74AC9FFF}"/>
              </a:ext>
            </a:extLst>
          </p:cNvPr>
          <p:cNvCxnSpPr>
            <a:cxnSpLocks/>
            <a:endCxn id="15" idx="1"/>
          </p:cNvCxnSpPr>
          <p:nvPr/>
        </p:nvCxnSpPr>
        <p:spPr>
          <a:xfrm rot="16200000" flipH="1">
            <a:off x="1000993" y="2033131"/>
            <a:ext cx="325700" cy="19065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Соединитель: уступ 97">
            <a:extLst>
              <a:ext uri="{FF2B5EF4-FFF2-40B4-BE49-F238E27FC236}">
                <a16:creationId xmlns:a16="http://schemas.microsoft.com/office/drawing/2014/main" id="{471ECE80-8F09-466E-844B-AC11F3BDB499}"/>
              </a:ext>
            </a:extLst>
          </p:cNvPr>
          <p:cNvCxnSpPr>
            <a:endCxn id="12" idx="1"/>
          </p:cNvCxnSpPr>
          <p:nvPr/>
        </p:nvCxnSpPr>
        <p:spPr>
          <a:xfrm rot="16200000" flipH="1">
            <a:off x="1368903" y="2604512"/>
            <a:ext cx="275051" cy="22786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: уступ 106">
            <a:extLst>
              <a:ext uri="{FF2B5EF4-FFF2-40B4-BE49-F238E27FC236}">
                <a16:creationId xmlns:a16="http://schemas.microsoft.com/office/drawing/2014/main" id="{0D26C8CD-5CE6-4CD1-8AA8-ED6E08EECDBF}"/>
              </a:ext>
            </a:extLst>
          </p:cNvPr>
          <p:cNvCxnSpPr>
            <a:cxnSpLocks/>
            <a:endCxn id="18" idx="1"/>
          </p:cNvCxnSpPr>
          <p:nvPr/>
        </p:nvCxnSpPr>
        <p:spPr>
          <a:xfrm rot="16200000" flipH="1">
            <a:off x="1724449" y="3255604"/>
            <a:ext cx="272834" cy="20748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Соединитель: уступ 108">
            <a:extLst>
              <a:ext uri="{FF2B5EF4-FFF2-40B4-BE49-F238E27FC236}">
                <a16:creationId xmlns:a16="http://schemas.microsoft.com/office/drawing/2014/main" id="{71CB7AA7-4046-4BC3-95CD-98D5BE215639}"/>
              </a:ext>
            </a:extLst>
          </p:cNvPr>
          <p:cNvCxnSpPr>
            <a:endCxn id="80" idx="1"/>
          </p:cNvCxnSpPr>
          <p:nvPr/>
        </p:nvCxnSpPr>
        <p:spPr>
          <a:xfrm rot="16200000" flipH="1">
            <a:off x="4462001" y="5149750"/>
            <a:ext cx="1224072" cy="34447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Соединитель: уступ 111">
            <a:extLst>
              <a:ext uri="{FF2B5EF4-FFF2-40B4-BE49-F238E27FC236}">
                <a16:creationId xmlns:a16="http://schemas.microsoft.com/office/drawing/2014/main" id="{939B5C04-F709-46E4-A120-81F538E9646E}"/>
              </a:ext>
            </a:extLst>
          </p:cNvPr>
          <p:cNvCxnSpPr>
            <a:cxnSpLocks/>
            <a:endCxn id="72" idx="1"/>
          </p:cNvCxnSpPr>
          <p:nvPr/>
        </p:nvCxnSpPr>
        <p:spPr>
          <a:xfrm rot="16200000" flipH="1">
            <a:off x="2652937" y="5130954"/>
            <a:ext cx="1213366" cy="28195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012E1962-F094-4B92-9ECC-ED5FA2254F10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4901798" y="5113812"/>
            <a:ext cx="35273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3B6B4948-C7E7-4AE6-86AD-9CA1258EBB9F}"/>
              </a:ext>
            </a:extLst>
          </p:cNvPr>
          <p:cNvCxnSpPr>
            <a:cxnSpLocks/>
          </p:cNvCxnSpPr>
          <p:nvPr/>
        </p:nvCxnSpPr>
        <p:spPr>
          <a:xfrm>
            <a:off x="4909355" y="5517683"/>
            <a:ext cx="35273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>
            <a:extLst>
              <a:ext uri="{FF2B5EF4-FFF2-40B4-BE49-F238E27FC236}">
                <a16:creationId xmlns:a16="http://schemas.microsoft.com/office/drawing/2014/main" id="{73F29E15-DB53-41B3-B48A-A2307D5358BC}"/>
              </a:ext>
            </a:extLst>
          </p:cNvPr>
          <p:cNvCxnSpPr>
            <a:cxnSpLocks/>
          </p:cNvCxnSpPr>
          <p:nvPr/>
        </p:nvCxnSpPr>
        <p:spPr>
          <a:xfrm>
            <a:off x="3118644" y="5887302"/>
            <a:ext cx="279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 стрелкой 125">
            <a:extLst>
              <a:ext uri="{FF2B5EF4-FFF2-40B4-BE49-F238E27FC236}">
                <a16:creationId xmlns:a16="http://schemas.microsoft.com/office/drawing/2014/main" id="{6C6C1F3B-647B-444A-B0F9-54A66880AECC}"/>
              </a:ext>
            </a:extLst>
          </p:cNvPr>
          <p:cNvCxnSpPr>
            <a:cxnSpLocks/>
          </p:cNvCxnSpPr>
          <p:nvPr/>
        </p:nvCxnSpPr>
        <p:spPr>
          <a:xfrm>
            <a:off x="3118644" y="5539199"/>
            <a:ext cx="279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964E02F7-5FBD-46DC-B6CD-8426D2C61D51}"/>
              </a:ext>
            </a:extLst>
          </p:cNvPr>
          <p:cNvCxnSpPr>
            <a:cxnSpLocks/>
          </p:cNvCxnSpPr>
          <p:nvPr/>
        </p:nvCxnSpPr>
        <p:spPr>
          <a:xfrm>
            <a:off x="3118644" y="5153916"/>
            <a:ext cx="279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Соединитель: уступ 130">
            <a:extLst>
              <a:ext uri="{FF2B5EF4-FFF2-40B4-BE49-F238E27FC236}">
                <a16:creationId xmlns:a16="http://schemas.microsoft.com/office/drawing/2014/main" id="{59FC0721-01C3-44FC-887C-1A00E619D60A}"/>
              </a:ext>
            </a:extLst>
          </p:cNvPr>
          <p:cNvCxnSpPr>
            <a:cxnSpLocks/>
            <a:stCxn id="18" idx="2"/>
            <a:endCxn id="87" idx="0"/>
          </p:cNvCxnSpPr>
          <p:nvPr/>
        </p:nvCxnSpPr>
        <p:spPr>
          <a:xfrm rot="16200000" flipH="1">
            <a:off x="5790083" y="613272"/>
            <a:ext cx="691439" cy="6891038"/>
          </a:xfrm>
          <a:prstGeom prst="bentConnector3">
            <a:avLst>
              <a:gd name="adj1" fmla="val 7479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Соединитель: уступ 133">
            <a:extLst>
              <a:ext uri="{FF2B5EF4-FFF2-40B4-BE49-F238E27FC236}">
                <a16:creationId xmlns:a16="http://schemas.microsoft.com/office/drawing/2014/main" id="{D1C91C1E-85D5-4321-8AB2-B54A4D89422B}"/>
              </a:ext>
            </a:extLst>
          </p:cNvPr>
          <p:cNvCxnSpPr>
            <a:cxnSpLocks/>
            <a:endCxn id="224" idx="1"/>
          </p:cNvCxnSpPr>
          <p:nvPr/>
        </p:nvCxnSpPr>
        <p:spPr>
          <a:xfrm rot="16200000" flipH="1">
            <a:off x="795407" y="4976154"/>
            <a:ext cx="851476" cy="27958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Соединитель: уступ 136">
            <a:extLst>
              <a:ext uri="{FF2B5EF4-FFF2-40B4-BE49-F238E27FC236}">
                <a16:creationId xmlns:a16="http://schemas.microsoft.com/office/drawing/2014/main" id="{0583A695-448F-4E58-ACB4-6CA6C30F8EC0}"/>
              </a:ext>
            </a:extLst>
          </p:cNvPr>
          <p:cNvCxnSpPr>
            <a:cxnSpLocks/>
            <a:endCxn id="50" idx="1"/>
          </p:cNvCxnSpPr>
          <p:nvPr/>
        </p:nvCxnSpPr>
        <p:spPr>
          <a:xfrm rot="16200000" flipH="1">
            <a:off x="6617169" y="4961324"/>
            <a:ext cx="836985" cy="27317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F9554A37-92EA-4D20-8133-71FE1C6F2583}"/>
              </a:ext>
            </a:extLst>
          </p:cNvPr>
          <p:cNvCxnSpPr>
            <a:cxnSpLocks/>
          </p:cNvCxnSpPr>
          <p:nvPr/>
        </p:nvCxnSpPr>
        <p:spPr>
          <a:xfrm>
            <a:off x="6905898" y="5207936"/>
            <a:ext cx="27940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Соединитель: уступ 140">
            <a:extLst>
              <a:ext uri="{FF2B5EF4-FFF2-40B4-BE49-F238E27FC236}">
                <a16:creationId xmlns:a16="http://schemas.microsoft.com/office/drawing/2014/main" id="{C11FEA64-5ADE-4BC1-8F58-F5A884ADF89A}"/>
              </a:ext>
            </a:extLst>
          </p:cNvPr>
          <p:cNvCxnSpPr>
            <a:cxnSpLocks/>
            <a:endCxn id="78" idx="1"/>
          </p:cNvCxnSpPr>
          <p:nvPr/>
        </p:nvCxnSpPr>
        <p:spPr>
          <a:xfrm rot="16200000" flipH="1">
            <a:off x="8507508" y="5275551"/>
            <a:ext cx="1422950" cy="25648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>
            <a:extLst>
              <a:ext uri="{FF2B5EF4-FFF2-40B4-BE49-F238E27FC236}">
                <a16:creationId xmlns:a16="http://schemas.microsoft.com/office/drawing/2014/main" id="{EA298DD2-D4B3-4E3B-9E43-1769CB09192E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9090741" y="5224707"/>
            <a:ext cx="2391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A743CA55-CD38-49D0-A501-D4D66094D1D5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9090741" y="5691487"/>
            <a:ext cx="2391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4E7FD5B2-BAE9-4E06-A232-6666BF613A44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703340" y="2457511"/>
            <a:ext cx="2241888" cy="133268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id="{FC99CB6F-A5DD-4AE3-BF6C-A263F08AC606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3703340" y="2865434"/>
            <a:ext cx="2271559" cy="92476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>
            <a:extLst>
              <a:ext uri="{FF2B5EF4-FFF2-40B4-BE49-F238E27FC236}">
                <a16:creationId xmlns:a16="http://schemas.microsoft.com/office/drawing/2014/main" id="{D24866EC-D485-49BD-BA13-2CB25F432D81}"/>
              </a:ext>
            </a:extLst>
          </p:cNvPr>
          <p:cNvCxnSpPr>
            <a:cxnSpLocks/>
            <a:stCxn id="92" idx="1"/>
          </p:cNvCxnSpPr>
          <p:nvPr/>
        </p:nvCxnSpPr>
        <p:spPr>
          <a:xfrm flipH="1">
            <a:off x="3725235" y="3269215"/>
            <a:ext cx="2241650" cy="52098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Скругленный прямоугольник 102">
            <a:extLst>
              <a:ext uri="{FF2B5EF4-FFF2-40B4-BE49-F238E27FC236}">
                <a16:creationId xmlns:a16="http://schemas.microsoft.com/office/drawing/2014/main" id="{C85B8A98-3E3E-4D31-87E4-F32D2E5AC5A9}"/>
              </a:ext>
            </a:extLst>
          </p:cNvPr>
          <p:cNvSpPr/>
          <p:nvPr/>
        </p:nvSpPr>
        <p:spPr>
          <a:xfrm flipH="1">
            <a:off x="5442856" y="1950020"/>
            <a:ext cx="3013166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Каталог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ГосТех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73" name="Соединитель: уступ 172">
            <a:extLst>
              <a:ext uri="{FF2B5EF4-FFF2-40B4-BE49-F238E27FC236}">
                <a16:creationId xmlns:a16="http://schemas.microsoft.com/office/drawing/2014/main" id="{CDCF18BB-36C8-43E3-AE17-635BFA0529A9}"/>
              </a:ext>
            </a:extLst>
          </p:cNvPr>
          <p:cNvCxnSpPr>
            <a:cxnSpLocks/>
            <a:stCxn id="18" idx="2"/>
            <a:endCxn id="27" idx="0"/>
          </p:cNvCxnSpPr>
          <p:nvPr/>
        </p:nvCxnSpPr>
        <p:spPr>
          <a:xfrm rot="5400000">
            <a:off x="1762212" y="3465527"/>
            <a:ext cx="680527" cy="1175617"/>
          </a:xfrm>
          <a:prstGeom prst="bentConnector3">
            <a:avLst>
              <a:gd name="adj1" fmla="val 7589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Соединитель: уступ 179">
            <a:extLst>
              <a:ext uri="{FF2B5EF4-FFF2-40B4-BE49-F238E27FC236}">
                <a16:creationId xmlns:a16="http://schemas.microsoft.com/office/drawing/2014/main" id="{D711CA7C-26C2-4D35-AFE2-EEA212B8604E}"/>
              </a:ext>
            </a:extLst>
          </p:cNvPr>
          <p:cNvCxnSpPr>
            <a:stCxn id="92" idx="3"/>
            <a:endCxn id="63" idx="0"/>
          </p:cNvCxnSpPr>
          <p:nvPr/>
        </p:nvCxnSpPr>
        <p:spPr>
          <a:xfrm flipH="1">
            <a:off x="3904681" y="3269215"/>
            <a:ext cx="4005504" cy="1736396"/>
          </a:xfrm>
          <a:prstGeom prst="bentConnector4">
            <a:avLst>
              <a:gd name="adj1" fmla="val -82455"/>
              <a:gd name="adj2" fmla="val 8787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Соединитель: уступ 182">
            <a:extLst>
              <a:ext uri="{FF2B5EF4-FFF2-40B4-BE49-F238E27FC236}">
                <a16:creationId xmlns:a16="http://schemas.microsoft.com/office/drawing/2014/main" id="{558C6475-4E7A-405F-B595-16B2EB077922}"/>
              </a:ext>
            </a:extLst>
          </p:cNvPr>
          <p:cNvCxnSpPr>
            <a:cxnSpLocks/>
            <a:stCxn id="89" idx="3"/>
            <a:endCxn id="40" idx="0"/>
          </p:cNvCxnSpPr>
          <p:nvPr/>
        </p:nvCxnSpPr>
        <p:spPr>
          <a:xfrm flipH="1">
            <a:off x="5841215" y="2865434"/>
            <a:ext cx="2076984" cy="2108761"/>
          </a:xfrm>
          <a:prstGeom prst="bentConnector4">
            <a:avLst>
              <a:gd name="adj1" fmla="val -158491"/>
              <a:gd name="adj2" fmla="val 9182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Соединитель: уступ 187">
            <a:extLst>
              <a:ext uri="{FF2B5EF4-FFF2-40B4-BE49-F238E27FC236}">
                <a16:creationId xmlns:a16="http://schemas.microsoft.com/office/drawing/2014/main" id="{EE5C08F1-7462-4C07-A713-AC14C08D7576}"/>
              </a:ext>
            </a:extLst>
          </p:cNvPr>
          <p:cNvCxnSpPr>
            <a:cxnSpLocks/>
            <a:stCxn id="32" idx="3"/>
            <a:endCxn id="47" idx="0"/>
          </p:cNvCxnSpPr>
          <p:nvPr/>
        </p:nvCxnSpPr>
        <p:spPr>
          <a:xfrm flipH="1">
            <a:off x="7786980" y="2457511"/>
            <a:ext cx="101548" cy="2508471"/>
          </a:xfrm>
          <a:prstGeom prst="bentConnector4">
            <a:avLst>
              <a:gd name="adj1" fmla="val -3276677"/>
              <a:gd name="adj2" fmla="val 9345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 стрелкой 195">
            <a:extLst>
              <a:ext uri="{FF2B5EF4-FFF2-40B4-BE49-F238E27FC236}">
                <a16:creationId xmlns:a16="http://schemas.microsoft.com/office/drawing/2014/main" id="{ECFE9261-38C9-4299-9510-9E68C8740B52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9966463" y="4798219"/>
            <a:ext cx="0" cy="2227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Скругленный прямоугольник 102">
            <a:extLst>
              <a:ext uri="{FF2B5EF4-FFF2-40B4-BE49-F238E27FC236}">
                <a16:creationId xmlns:a16="http://schemas.microsoft.com/office/drawing/2014/main" id="{A1A8AF2A-1B9C-47AE-9CF1-577D65669BBD}"/>
              </a:ext>
            </a:extLst>
          </p:cNvPr>
          <p:cNvSpPr/>
          <p:nvPr/>
        </p:nvSpPr>
        <p:spPr>
          <a:xfrm flipH="1">
            <a:off x="3884429" y="3947168"/>
            <a:ext cx="5187737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Свойства  (характеристики) элементов Каталога в классе</a:t>
            </a:r>
          </a:p>
        </p:txBody>
      </p:sp>
      <p:sp>
        <p:nvSpPr>
          <p:cNvPr id="200" name="Скругленный прямоугольник 102">
            <a:extLst>
              <a:ext uri="{FF2B5EF4-FFF2-40B4-BE49-F238E27FC236}">
                <a16:creationId xmlns:a16="http://schemas.microsoft.com/office/drawing/2014/main" id="{D864E574-D378-4B48-BC45-5D2912183860}"/>
              </a:ext>
            </a:extLst>
          </p:cNvPr>
          <p:cNvSpPr/>
          <p:nvPr/>
        </p:nvSpPr>
        <p:spPr>
          <a:xfrm rot="16200000" flipH="1">
            <a:off x="-611463" y="5300598"/>
            <a:ext cx="2465825" cy="2201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Значения свойств класса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6271F8C-BE3D-4F13-A6E6-4118D1584670}"/>
              </a:ext>
            </a:extLst>
          </p:cNvPr>
          <p:cNvSpPr txBox="1"/>
          <p:nvPr/>
        </p:nvSpPr>
        <p:spPr>
          <a:xfrm>
            <a:off x="1838133" y="590483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9BC814E-113C-459A-8C48-8DE0E1C58EA7}"/>
              </a:ext>
            </a:extLst>
          </p:cNvPr>
          <p:cNvSpPr txBox="1"/>
          <p:nvPr/>
        </p:nvSpPr>
        <p:spPr>
          <a:xfrm>
            <a:off x="9781579" y="61271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13DAF88-A7AE-437C-9CB8-0C98DB5EE5C6}"/>
              </a:ext>
            </a:extLst>
          </p:cNvPr>
          <p:cNvSpPr txBox="1"/>
          <p:nvPr/>
        </p:nvSpPr>
        <p:spPr>
          <a:xfrm>
            <a:off x="7585772" y="558973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C5DC47CC-7128-4BB6-B753-31FEFEE35F7D}"/>
              </a:ext>
            </a:extLst>
          </p:cNvPr>
          <p:cNvSpPr txBox="1"/>
          <p:nvPr/>
        </p:nvSpPr>
        <p:spPr>
          <a:xfrm>
            <a:off x="5630010" y="601342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A95B7113-8BDA-4248-BF1B-54A62F34563B}"/>
              </a:ext>
            </a:extLst>
          </p:cNvPr>
          <p:cNvSpPr txBox="1"/>
          <p:nvPr/>
        </p:nvSpPr>
        <p:spPr>
          <a:xfrm>
            <a:off x="7992325" y="323286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219" name="Прямая со стрелкой 218">
            <a:extLst>
              <a:ext uri="{FF2B5EF4-FFF2-40B4-BE49-F238E27FC236}">
                <a16:creationId xmlns:a16="http://schemas.microsoft.com/office/drawing/2014/main" id="{D349F157-1A8E-418D-A47D-2238FF7BBBFB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3566162" y="4237549"/>
            <a:ext cx="0" cy="1397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 стрелкой 229">
            <a:extLst>
              <a:ext uri="{FF2B5EF4-FFF2-40B4-BE49-F238E27FC236}">
                <a16:creationId xmlns:a16="http://schemas.microsoft.com/office/drawing/2014/main" id="{EE2D24F6-AD59-4E99-BDF6-FD3EE4A1EE7E}"/>
              </a:ext>
            </a:extLst>
          </p:cNvPr>
          <p:cNvCxnSpPr>
            <a:cxnSpLocks/>
          </p:cNvCxnSpPr>
          <p:nvPr/>
        </p:nvCxnSpPr>
        <p:spPr>
          <a:xfrm>
            <a:off x="5302323" y="4237549"/>
            <a:ext cx="0" cy="154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 стрелкой 230">
            <a:extLst>
              <a:ext uri="{FF2B5EF4-FFF2-40B4-BE49-F238E27FC236}">
                <a16:creationId xmlns:a16="http://schemas.microsoft.com/office/drawing/2014/main" id="{76BABC1D-A23C-46B2-88E0-B0ED958D87FD}"/>
              </a:ext>
            </a:extLst>
          </p:cNvPr>
          <p:cNvCxnSpPr>
            <a:cxnSpLocks/>
          </p:cNvCxnSpPr>
          <p:nvPr/>
        </p:nvCxnSpPr>
        <p:spPr>
          <a:xfrm>
            <a:off x="7391108" y="4237549"/>
            <a:ext cx="0" cy="1601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3D8B4737-9701-498E-9491-78AFF75BC94A}"/>
              </a:ext>
            </a:extLst>
          </p:cNvPr>
          <p:cNvSpPr txBox="1"/>
          <p:nvPr/>
        </p:nvSpPr>
        <p:spPr>
          <a:xfrm>
            <a:off x="10391087" y="43577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62812AC5-BEED-447F-BEEE-CA781F45D658}"/>
              </a:ext>
            </a:extLst>
          </p:cNvPr>
          <p:cNvSpPr txBox="1"/>
          <p:nvPr/>
        </p:nvSpPr>
        <p:spPr>
          <a:xfrm flipH="1">
            <a:off x="8675897" y="2256063"/>
            <a:ext cx="2320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Указание значений свойств классов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98605230-4ABB-41E6-AE36-FC2E1ED65829}"/>
              </a:ext>
            </a:extLst>
          </p:cNvPr>
          <p:cNvSpPr txBox="1"/>
          <p:nvPr/>
        </p:nvSpPr>
        <p:spPr>
          <a:xfrm flipH="1">
            <a:off x="8702209" y="2655955"/>
            <a:ext cx="2320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Указание значений свойств классов 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6C28508A-ED15-40FC-A251-01F8E765317A}"/>
              </a:ext>
            </a:extLst>
          </p:cNvPr>
          <p:cNvSpPr txBox="1"/>
          <p:nvPr/>
        </p:nvSpPr>
        <p:spPr>
          <a:xfrm flipH="1">
            <a:off x="8702209" y="3057215"/>
            <a:ext cx="2320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Указание значений свойств классов 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6C9E105-4815-4E52-8A73-1A77379DE1A9}"/>
              </a:ext>
            </a:extLst>
          </p:cNvPr>
          <p:cNvSpPr txBox="1"/>
          <p:nvPr/>
        </p:nvSpPr>
        <p:spPr>
          <a:xfrm>
            <a:off x="2945993" y="759210"/>
            <a:ext cx="72722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Классификатор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ГосТех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обеспечит необходимую глубину классификации (два уровня  классификации - как в Реестре отечественного ПО – недостаточно как  для  Реестра, так и для  Каталога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ГосТех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Фасетная часть классификатора позволит еще более детализировать описание ПО в Каталоге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ГосТех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и последующий  сравнительный выбор пользователями программного обеспечения по значениям его характеристик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C20A0D8-3ECC-AD35-384D-1EFB0DA7E5BE}"/>
              </a:ext>
            </a:extLst>
          </p:cNvPr>
          <p:cNvGrpSpPr/>
          <p:nvPr/>
        </p:nvGrpSpPr>
        <p:grpSpPr>
          <a:xfrm>
            <a:off x="1360938" y="5396072"/>
            <a:ext cx="1289579" cy="291225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224" name="Скругленный прямоугольник 65">
              <a:extLst>
                <a:ext uri="{FF2B5EF4-FFF2-40B4-BE49-F238E27FC236}">
                  <a16:creationId xmlns:a16="http://schemas.microsoft.com/office/drawing/2014/main" id="{96E63C36-DE50-5C80-7860-94147985B55B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Скругленный прямоугольник 4">
              <a:extLst>
                <a:ext uri="{FF2B5EF4-FFF2-40B4-BE49-F238E27FC236}">
                  <a16:creationId xmlns:a16="http://schemas.microsoft.com/office/drawing/2014/main" id="{27B6F0E6-10CE-2FAF-6399-083E42A438A6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Вебинары</a:t>
              </a:r>
            </a:p>
          </p:txBody>
        </p:sp>
      </p:grpSp>
      <p:grpSp>
        <p:nvGrpSpPr>
          <p:cNvPr id="233" name="Группа 232">
            <a:extLst>
              <a:ext uri="{FF2B5EF4-FFF2-40B4-BE49-F238E27FC236}">
                <a16:creationId xmlns:a16="http://schemas.microsoft.com/office/drawing/2014/main" id="{71975723-B640-20DF-E466-086909516E47}"/>
              </a:ext>
            </a:extLst>
          </p:cNvPr>
          <p:cNvGrpSpPr/>
          <p:nvPr/>
        </p:nvGrpSpPr>
        <p:grpSpPr>
          <a:xfrm>
            <a:off x="1360938" y="4982140"/>
            <a:ext cx="1289579" cy="357138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239" name="Скругленный прямоугольник 65">
              <a:extLst>
                <a:ext uri="{FF2B5EF4-FFF2-40B4-BE49-F238E27FC236}">
                  <a16:creationId xmlns:a16="http://schemas.microsoft.com/office/drawing/2014/main" id="{BEE5CCE9-2254-3EFC-2ECF-D1BAD544E921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Скругленный прямоугольник 4">
              <a:extLst>
                <a:ext uri="{FF2B5EF4-FFF2-40B4-BE49-F238E27FC236}">
                  <a16:creationId xmlns:a16="http://schemas.microsoft.com/office/drawing/2014/main" id="{AF028D62-199D-7D22-2DEA-CBD8AC24B59C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Электронные курсы и тесты</a:t>
              </a:r>
            </a:p>
          </p:txBody>
        </p:sp>
      </p:grp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4C6E8F43-FFB1-BE32-3A90-366BCCAC2DA6}"/>
              </a:ext>
            </a:extLst>
          </p:cNvPr>
          <p:cNvGrpSpPr/>
          <p:nvPr/>
        </p:nvGrpSpPr>
        <p:grpSpPr>
          <a:xfrm>
            <a:off x="1360937" y="5744382"/>
            <a:ext cx="1289579" cy="291225"/>
            <a:chOff x="5350602" y="765"/>
            <a:chExt cx="919184" cy="459592"/>
          </a:xfrm>
          <a:solidFill>
            <a:srgbClr val="7030A0"/>
          </a:solidFill>
        </p:grpSpPr>
        <p:sp>
          <p:nvSpPr>
            <p:cNvPr id="250" name="Скругленный прямоугольник 65">
              <a:extLst>
                <a:ext uri="{FF2B5EF4-FFF2-40B4-BE49-F238E27FC236}">
                  <a16:creationId xmlns:a16="http://schemas.microsoft.com/office/drawing/2014/main" id="{508E84B9-A041-A1B9-E077-C9D4ADE182BE}"/>
                </a:ext>
              </a:extLst>
            </p:cNvPr>
            <p:cNvSpPr/>
            <p:nvPr/>
          </p:nvSpPr>
          <p:spPr>
            <a:xfrm>
              <a:off x="5350602" y="765"/>
              <a:ext cx="919184" cy="459592"/>
            </a:xfrm>
            <a:prstGeom prst="roundRect">
              <a:avLst>
                <a:gd name="adj" fmla="val 10000"/>
              </a:avLst>
            </a:prstGeom>
            <a:grpFill/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Скругленный прямоугольник 4">
              <a:extLst>
                <a:ext uri="{FF2B5EF4-FFF2-40B4-BE49-F238E27FC236}">
                  <a16:creationId xmlns:a16="http://schemas.microsoft.com/office/drawing/2014/main" id="{B8B9CECB-9248-5E0A-442F-55FFAAFFBF77}"/>
                </a:ext>
              </a:extLst>
            </p:cNvPr>
            <p:cNvSpPr txBox="1"/>
            <p:nvPr/>
          </p:nvSpPr>
          <p:spPr>
            <a:xfrm>
              <a:off x="5367824" y="14225"/>
              <a:ext cx="892262" cy="43267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cs typeface="Segoe UI" panose="020B0502040204020203" pitchFamily="34" charset="0"/>
                </a:rPr>
                <a:t>Программы обучения</a:t>
              </a:r>
            </a:p>
          </p:txBody>
        </p:sp>
      </p:grpSp>
      <p:cxnSp>
        <p:nvCxnSpPr>
          <p:cNvPr id="252" name="Соединитель: уступ 251">
            <a:extLst>
              <a:ext uri="{FF2B5EF4-FFF2-40B4-BE49-F238E27FC236}">
                <a16:creationId xmlns:a16="http://schemas.microsoft.com/office/drawing/2014/main" id="{0EAB426B-19A5-CACA-183A-48C988D7EA56}"/>
              </a:ext>
            </a:extLst>
          </p:cNvPr>
          <p:cNvCxnSpPr>
            <a:cxnSpLocks/>
            <a:endCxn id="250" idx="1"/>
          </p:cNvCxnSpPr>
          <p:nvPr/>
        </p:nvCxnSpPr>
        <p:spPr>
          <a:xfrm rot="16200000" flipH="1">
            <a:off x="629758" y="5158816"/>
            <a:ext cx="1182470" cy="27988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Соединитель: уступ 236">
            <a:extLst>
              <a:ext uri="{FF2B5EF4-FFF2-40B4-BE49-F238E27FC236}">
                <a16:creationId xmlns:a16="http://schemas.microsoft.com/office/drawing/2014/main" id="{C7A9E9D7-6441-3C06-CB97-24A1DF40F294}"/>
              </a:ext>
            </a:extLst>
          </p:cNvPr>
          <p:cNvCxnSpPr>
            <a:cxnSpLocks/>
            <a:endCxn id="239" idx="1"/>
          </p:cNvCxnSpPr>
          <p:nvPr/>
        </p:nvCxnSpPr>
        <p:spPr>
          <a:xfrm rot="16200000" flipH="1">
            <a:off x="986486" y="4786257"/>
            <a:ext cx="470500" cy="27840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C182AA90-0E5E-558B-3E50-649D4AA1CAB8}"/>
              </a:ext>
            </a:extLst>
          </p:cNvPr>
          <p:cNvSpPr txBox="1"/>
          <p:nvPr/>
        </p:nvSpPr>
        <p:spPr>
          <a:xfrm>
            <a:off x="3711008" y="5920837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22267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143">
            <a:extLst>
              <a:ext uri="{FF2B5EF4-FFF2-40B4-BE49-F238E27FC236}">
                <a16:creationId xmlns:a16="http://schemas.microsoft.com/office/drawing/2014/main" id="{E73AAFA7-8EDD-9F28-A3E2-FFF0E5FF5DF2}"/>
              </a:ext>
            </a:extLst>
          </p:cNvPr>
          <p:cNvSpPr/>
          <p:nvPr/>
        </p:nvSpPr>
        <p:spPr>
          <a:xfrm rot="16200000">
            <a:off x="1554406" y="3075499"/>
            <a:ext cx="792000" cy="2294256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943150" y="4667"/>
            <a:ext cx="792000" cy="507174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303068" y="1488634"/>
            <a:ext cx="792000" cy="3791585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взаимодействие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Госмаркета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и ЕИС</a:t>
            </a:r>
          </a:p>
        </p:txBody>
      </p:sp>
    </p:spTree>
    <p:extLst>
      <p:ext uri="{BB962C8B-B14F-4D97-AF65-F5344CB8AC3E}">
        <p14:creationId xmlns:p14="http://schemas.microsoft.com/office/powerpoint/2010/main" val="342817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30B6762B-DDF2-F398-7F89-F36D9FF4B229}"/>
              </a:ext>
            </a:extLst>
          </p:cNvPr>
          <p:cNvGrpSpPr/>
          <p:nvPr/>
        </p:nvGrpSpPr>
        <p:grpSpPr>
          <a:xfrm>
            <a:off x="9375648" y="2553659"/>
            <a:ext cx="2013077" cy="3943646"/>
            <a:chOff x="4156654" y="2358587"/>
            <a:chExt cx="1866774" cy="3943646"/>
          </a:xfrm>
        </p:grpSpPr>
        <p:sp>
          <p:nvSpPr>
            <p:cNvPr id="119" name="Скругленный прямоугольник 49">
              <a:extLst>
                <a:ext uri="{FF2B5EF4-FFF2-40B4-BE49-F238E27FC236}">
                  <a16:creationId xmlns:a16="http://schemas.microsoft.com/office/drawing/2014/main" id="{E88BFEFE-F0D1-085E-66AE-5BE822802BDD}"/>
                </a:ext>
              </a:extLst>
            </p:cNvPr>
            <p:cNvSpPr/>
            <p:nvPr/>
          </p:nvSpPr>
          <p:spPr>
            <a:xfrm flipH="1">
              <a:off x="4156654" y="2358587"/>
              <a:ext cx="1852258" cy="3924300"/>
            </a:xfrm>
            <a:prstGeom prst="roundRect">
              <a:avLst>
                <a:gd name="adj" fmla="val 2880"/>
              </a:avLst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Треугольник 119">
              <a:extLst>
                <a:ext uri="{FF2B5EF4-FFF2-40B4-BE49-F238E27FC236}">
                  <a16:creationId xmlns:a16="http://schemas.microsoft.com/office/drawing/2014/main" id="{C31ACF39-A2A4-B993-3912-16A8A1658847}"/>
                </a:ext>
              </a:extLst>
            </p:cNvPr>
            <p:cNvSpPr/>
            <p:nvPr/>
          </p:nvSpPr>
          <p:spPr>
            <a:xfrm rot="16200000">
              <a:off x="5697761" y="5976565"/>
              <a:ext cx="317510" cy="333825"/>
            </a:xfrm>
            <a:prstGeom prst="triangle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1" name="Треугольник 120">
              <a:extLst>
                <a:ext uri="{FF2B5EF4-FFF2-40B4-BE49-F238E27FC236}">
                  <a16:creationId xmlns:a16="http://schemas.microsoft.com/office/drawing/2014/main" id="{F45B765D-F787-8A95-1FDE-AE384BD4381A}"/>
                </a:ext>
              </a:extLst>
            </p:cNvPr>
            <p:cNvSpPr/>
            <p:nvPr/>
          </p:nvSpPr>
          <p:spPr>
            <a:xfrm rot="10800000" flipH="1">
              <a:off x="5698856" y="5986975"/>
              <a:ext cx="319867" cy="305211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E1B6F590-C7F2-AB05-9847-317DDB8972B5}"/>
              </a:ext>
            </a:extLst>
          </p:cNvPr>
          <p:cNvSpPr txBox="1"/>
          <p:nvPr/>
        </p:nvSpPr>
        <p:spPr>
          <a:xfrm>
            <a:off x="9383436" y="6185706"/>
            <a:ext cx="1704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Заключение контракта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2CBDFCD4-ECBE-75F9-77DA-CD2F6EC2639A}"/>
              </a:ext>
            </a:extLst>
          </p:cNvPr>
          <p:cNvCxnSpPr>
            <a:cxnSpLocks/>
          </p:cNvCxnSpPr>
          <p:nvPr/>
        </p:nvCxnSpPr>
        <p:spPr>
          <a:xfrm flipV="1">
            <a:off x="8010343" y="1935268"/>
            <a:ext cx="0" cy="325834"/>
          </a:xfrm>
          <a:prstGeom prst="straightConnector1">
            <a:avLst/>
          </a:prstGeom>
          <a:noFill/>
          <a:ln w="25400" cap="rnd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6DAA722-8B30-1F3F-BA14-4A3B7DD0F2C1}"/>
              </a:ext>
            </a:extLst>
          </p:cNvPr>
          <p:cNvCxnSpPr>
            <a:cxnSpLocks/>
          </p:cNvCxnSpPr>
          <p:nvPr/>
        </p:nvCxnSpPr>
        <p:spPr>
          <a:xfrm flipV="1">
            <a:off x="5173222" y="1935268"/>
            <a:ext cx="0" cy="325834"/>
          </a:xfrm>
          <a:prstGeom prst="straightConnector1">
            <a:avLst/>
          </a:prstGeom>
          <a:noFill/>
          <a:ln w="25400" cap="rnd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0C11B477-0DF4-31D5-8D97-EC0288B54252}"/>
              </a:ext>
            </a:extLst>
          </p:cNvPr>
          <p:cNvCxnSpPr>
            <a:cxnSpLocks/>
          </p:cNvCxnSpPr>
          <p:nvPr/>
        </p:nvCxnSpPr>
        <p:spPr>
          <a:xfrm flipV="1">
            <a:off x="10096180" y="1935268"/>
            <a:ext cx="0" cy="325834"/>
          </a:xfrm>
          <a:prstGeom prst="straightConnector1">
            <a:avLst/>
          </a:prstGeom>
          <a:noFill/>
          <a:ln w="44450" cap="rnd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56E1C060-A17B-6C94-F3ED-05826BC5C18D}"/>
              </a:ext>
            </a:extLst>
          </p:cNvPr>
          <p:cNvCxnSpPr>
            <a:cxnSpLocks/>
          </p:cNvCxnSpPr>
          <p:nvPr/>
        </p:nvCxnSpPr>
        <p:spPr>
          <a:xfrm flipV="1">
            <a:off x="2628002" y="2011391"/>
            <a:ext cx="0" cy="249711"/>
          </a:xfrm>
          <a:prstGeom prst="straightConnector1">
            <a:avLst/>
          </a:prstGeom>
          <a:noFill/>
          <a:ln w="44450" cap="rnd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C4591D-4B36-F43D-F1B4-FC8E4C10C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B82A3C8B-FC6A-8213-5429-8B3FE247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1" y="332534"/>
            <a:ext cx="9956297" cy="1386217"/>
          </a:xfrm>
        </p:spPr>
        <p:txBody>
          <a:bodyPr>
            <a:noAutofit/>
          </a:bodyPr>
          <a:lstStyle/>
          <a:p>
            <a:r>
              <a:rPr lang="ru-RU" dirty="0"/>
              <a:t>Взаимодействие </a:t>
            </a:r>
            <a:r>
              <a:rPr lang="ru-RU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Госмаркета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 </a:t>
            </a:r>
            <a:br>
              <a:rPr lang="ru-RU" dirty="0"/>
            </a:br>
            <a:r>
              <a:rPr lang="ru-RU" dirty="0"/>
              <a:t>и Единой информационной системы в сфере закупок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6F0E0D-BDC1-541A-AEB2-F72D409A79DB}"/>
              </a:ext>
            </a:extLst>
          </p:cNvPr>
          <p:cNvGrpSpPr/>
          <p:nvPr/>
        </p:nvGrpSpPr>
        <p:grpSpPr>
          <a:xfrm>
            <a:off x="767718" y="2255253"/>
            <a:ext cx="4763287" cy="3731210"/>
            <a:chOff x="777638" y="2517367"/>
            <a:chExt cx="3147692" cy="3466415"/>
          </a:xfrm>
          <a:gradFill>
            <a:gsLst>
              <a:gs pos="0">
                <a:srgbClr val="045EB6"/>
              </a:gs>
              <a:gs pos="100000">
                <a:srgbClr val="9C4D76"/>
              </a:gs>
              <a:gs pos="15000">
                <a:srgbClr val="0066B3"/>
              </a:gs>
            </a:gsLst>
            <a:path path="circle">
              <a:fillToRect r="100000" b="100000"/>
            </a:path>
          </a:gradFill>
        </p:grpSpPr>
        <p:sp>
          <p:nvSpPr>
            <p:cNvPr id="7" name="Скругленный прямоугольник 49">
              <a:extLst>
                <a:ext uri="{FF2B5EF4-FFF2-40B4-BE49-F238E27FC236}">
                  <a16:creationId xmlns:a16="http://schemas.microsoft.com/office/drawing/2014/main" id="{8E297A2B-2730-D02A-EC73-5D441994E7FF}"/>
                </a:ext>
              </a:extLst>
            </p:cNvPr>
            <p:cNvSpPr/>
            <p:nvPr/>
          </p:nvSpPr>
          <p:spPr>
            <a:xfrm flipH="1">
              <a:off x="803275" y="2517367"/>
              <a:ext cx="3122055" cy="3466415"/>
            </a:xfrm>
            <a:prstGeom prst="roundRect">
              <a:avLst>
                <a:gd name="adj" fmla="val 288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E87F04-8F60-711A-30D3-1D49B50DA4EE}"/>
                </a:ext>
              </a:extLst>
            </p:cNvPr>
            <p:cNvSpPr txBox="1"/>
            <p:nvPr/>
          </p:nvSpPr>
          <p:spPr>
            <a:xfrm>
              <a:off x="777638" y="2581434"/>
              <a:ext cx="3134411" cy="3524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ГИС «Госмаркет»</a:t>
              </a:r>
            </a:p>
          </p:txBody>
        </p:sp>
      </p:grpSp>
      <p:sp>
        <p:nvSpPr>
          <p:cNvPr id="23" name="Скругленный прямоугольник 49">
            <a:extLst>
              <a:ext uri="{FF2B5EF4-FFF2-40B4-BE49-F238E27FC236}">
                <a16:creationId xmlns:a16="http://schemas.microsoft.com/office/drawing/2014/main" id="{209A3148-A0EA-F014-DA03-4DC523D737E5}"/>
              </a:ext>
            </a:extLst>
          </p:cNvPr>
          <p:cNvSpPr/>
          <p:nvPr/>
        </p:nvSpPr>
        <p:spPr>
          <a:xfrm flipH="1">
            <a:off x="7370932" y="2256429"/>
            <a:ext cx="961830" cy="3924300"/>
          </a:xfrm>
          <a:prstGeom prst="roundRect">
            <a:avLst>
              <a:gd name="adj" fmla="val 2880"/>
            </a:avLst>
          </a:prstGeom>
          <a:solidFill>
            <a:srgbClr val="E2F1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rPr>
              <a:t>ЕИС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28A430A-1115-3FF9-2CBD-F7A61475A991}"/>
              </a:ext>
            </a:extLst>
          </p:cNvPr>
          <p:cNvGrpSpPr/>
          <p:nvPr/>
        </p:nvGrpSpPr>
        <p:grpSpPr>
          <a:xfrm>
            <a:off x="9168205" y="2256429"/>
            <a:ext cx="1929102" cy="3924300"/>
            <a:chOff x="998911" y="2485761"/>
            <a:chExt cx="2129309" cy="3478771"/>
          </a:xfrm>
          <a:solidFill>
            <a:schemeClr val="bg1"/>
          </a:solidFill>
        </p:grpSpPr>
        <p:sp>
          <p:nvSpPr>
            <p:cNvPr id="25" name="Скругленный прямоугольник 49">
              <a:extLst>
                <a:ext uri="{FF2B5EF4-FFF2-40B4-BE49-F238E27FC236}">
                  <a16:creationId xmlns:a16="http://schemas.microsoft.com/office/drawing/2014/main" id="{7237963D-0517-0981-C184-E4ADE4EFDD3D}"/>
                </a:ext>
              </a:extLst>
            </p:cNvPr>
            <p:cNvSpPr/>
            <p:nvPr/>
          </p:nvSpPr>
          <p:spPr>
            <a:xfrm flipH="1">
              <a:off x="1102809" y="2485761"/>
              <a:ext cx="1951068" cy="3478771"/>
            </a:xfrm>
            <a:prstGeom prst="roundRect">
              <a:avLst>
                <a:gd name="adj" fmla="val 2880"/>
              </a:avLst>
            </a:prstGeom>
            <a:grp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EAAEA0F-DC92-98E7-0EF1-6A7E25020595}"/>
                </a:ext>
              </a:extLst>
            </p:cNvPr>
            <p:cNvGrpSpPr/>
            <p:nvPr/>
          </p:nvGrpSpPr>
          <p:grpSpPr>
            <a:xfrm>
              <a:off x="1200590" y="3515641"/>
              <a:ext cx="1808390" cy="1980739"/>
              <a:chOff x="1168475" y="3048465"/>
              <a:chExt cx="1808390" cy="1980739"/>
            </a:xfrm>
            <a:grpFill/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93603DEE-56DE-7834-6353-FCA5CF162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2121" y="3628786"/>
                <a:ext cx="834744" cy="135253"/>
              </a:xfrm>
              <a:prstGeom prst="rect">
                <a:avLst/>
              </a:prstGeom>
              <a:grpFill/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221ADC85-F3FF-8795-EC75-E1945C358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2497" y="4164981"/>
                <a:ext cx="768382" cy="193962"/>
              </a:xfrm>
              <a:prstGeom prst="rect">
                <a:avLst/>
              </a:prstGeom>
              <a:grpFill/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C1B4F1F-25D0-CEE2-8549-FAD26CD6B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457" y="4832009"/>
                <a:ext cx="819412" cy="138241"/>
              </a:xfrm>
              <a:prstGeom prst="rect">
                <a:avLst/>
              </a:prstGeom>
              <a:grpFill/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9B1A9EF5-6A7B-C4E0-B2DE-19F1EA130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475" y="3048465"/>
                <a:ext cx="886321" cy="153012"/>
              </a:xfrm>
              <a:prstGeom prst="rect">
                <a:avLst/>
              </a:prstGeom>
              <a:grpFill/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8607DD8E-AE46-00FC-B7D5-04CFEE60D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2497" y="3059898"/>
                <a:ext cx="652047" cy="141579"/>
              </a:xfrm>
              <a:prstGeom prst="rect">
                <a:avLst/>
              </a:prstGeom>
              <a:grpFill/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28481E21-1104-0368-8AAF-6AB078764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652" y="3644237"/>
                <a:ext cx="867400" cy="104934"/>
              </a:xfrm>
              <a:prstGeom prst="rect">
                <a:avLst/>
              </a:prstGeom>
              <a:grpFill/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85EE1A13-4BC7-8388-FDB8-ED6C015E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2497" y="4772212"/>
                <a:ext cx="783250" cy="256992"/>
              </a:xfrm>
              <a:prstGeom prst="rect">
                <a:avLst/>
              </a:prstGeom>
              <a:grpFill/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F3438949-AA1F-7080-1AD6-C08A628F8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8637" y="4204189"/>
                <a:ext cx="713747" cy="166819"/>
              </a:xfrm>
              <a:prstGeom prst="rect">
                <a:avLst/>
              </a:prstGeom>
              <a:grpFill/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13EACD-956E-9D7B-37D8-6B258DCE3DC8}"/>
                </a:ext>
              </a:extLst>
            </p:cNvPr>
            <p:cNvSpPr txBox="1"/>
            <p:nvPr/>
          </p:nvSpPr>
          <p:spPr>
            <a:xfrm>
              <a:off x="998911" y="2534456"/>
              <a:ext cx="2129309" cy="6109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Электронные торговые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площадки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6C138E9-38E4-CDDA-A78F-AB5A1900CEA0}"/>
              </a:ext>
            </a:extLst>
          </p:cNvPr>
          <p:cNvGrpSpPr/>
          <p:nvPr/>
        </p:nvGrpSpPr>
        <p:grpSpPr>
          <a:xfrm>
            <a:off x="949270" y="2858287"/>
            <a:ext cx="4436769" cy="687600"/>
            <a:chOff x="927499" y="2640784"/>
            <a:chExt cx="5202247" cy="1066803"/>
          </a:xfrm>
        </p:grpSpPr>
        <p:sp>
          <p:nvSpPr>
            <p:cNvPr id="18" name="Скругленный прямоугольник 216">
              <a:extLst>
                <a:ext uri="{FF2B5EF4-FFF2-40B4-BE49-F238E27FC236}">
                  <a16:creationId xmlns:a16="http://schemas.microsoft.com/office/drawing/2014/main" id="{5A4715AC-20A0-EDFA-6367-8DCFDFC518BB}"/>
                </a:ext>
              </a:extLst>
            </p:cNvPr>
            <p:cNvSpPr/>
            <p:nvPr/>
          </p:nvSpPr>
          <p:spPr>
            <a:xfrm>
              <a:off x="927499" y="2640784"/>
              <a:ext cx="5202247" cy="1066803"/>
            </a:xfrm>
            <a:prstGeom prst="roundRect">
              <a:avLst>
                <a:gd name="adj" fmla="val 10035"/>
              </a:avLst>
            </a:prstGeom>
            <a:gradFill flip="none" rotWithShape="1">
              <a:gsLst>
                <a:gs pos="67000">
                  <a:schemeClr val="bg1"/>
                </a:gs>
                <a:gs pos="0">
                  <a:schemeClr val="bg1">
                    <a:alpha val="77000"/>
                  </a:schemeClr>
                </a:gs>
              </a:gsLst>
              <a:lin ang="5400000" scaled="0"/>
              <a:tileRect/>
            </a:gradFill>
            <a:ln w="1270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3514DA-12D3-B5A9-C0F5-7825DFCA9580}"/>
                </a:ext>
              </a:extLst>
            </p:cNvPr>
            <p:cNvSpPr txBox="1"/>
            <p:nvPr/>
          </p:nvSpPr>
          <p:spPr>
            <a:xfrm>
              <a:off x="2734206" y="2757099"/>
              <a:ext cx="15888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Готовые решения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1F53D0B-2B19-9535-261C-7B82DCF33540}"/>
              </a:ext>
            </a:extLst>
          </p:cNvPr>
          <p:cNvGrpSpPr/>
          <p:nvPr/>
        </p:nvGrpSpPr>
        <p:grpSpPr>
          <a:xfrm>
            <a:off x="938386" y="5066319"/>
            <a:ext cx="4441927" cy="684000"/>
            <a:chOff x="927499" y="5356294"/>
            <a:chExt cx="5202247" cy="684000"/>
          </a:xfrm>
        </p:grpSpPr>
        <p:sp>
          <p:nvSpPr>
            <p:cNvPr id="58" name="Скругленный прямоугольник 216">
              <a:extLst>
                <a:ext uri="{FF2B5EF4-FFF2-40B4-BE49-F238E27FC236}">
                  <a16:creationId xmlns:a16="http://schemas.microsoft.com/office/drawing/2014/main" id="{20D3CE4F-90E8-7A5F-507A-9FD68E0A6B0B}"/>
                </a:ext>
              </a:extLst>
            </p:cNvPr>
            <p:cNvSpPr/>
            <p:nvPr/>
          </p:nvSpPr>
          <p:spPr>
            <a:xfrm>
              <a:off x="927499" y="5356294"/>
              <a:ext cx="5202247" cy="684000"/>
            </a:xfrm>
            <a:prstGeom prst="roundRect">
              <a:avLst>
                <a:gd name="adj" fmla="val 16225"/>
              </a:avLst>
            </a:prstGeom>
            <a:gradFill flip="none" rotWithShape="1">
              <a:gsLst>
                <a:gs pos="67000">
                  <a:schemeClr val="bg1"/>
                </a:gs>
                <a:gs pos="0">
                  <a:schemeClr val="bg1">
                    <a:alpha val="77000"/>
                  </a:schemeClr>
                </a:gs>
              </a:gsLst>
              <a:lin ang="5400000" scaled="0"/>
              <a:tileRect/>
            </a:gradFill>
            <a:ln w="1270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28C6FC8-A953-CF43-103B-DC15BEDAA7B9}"/>
                </a:ext>
              </a:extLst>
            </p:cNvPr>
            <p:cNvSpPr txBox="1"/>
            <p:nvPr/>
          </p:nvSpPr>
          <p:spPr>
            <a:xfrm>
              <a:off x="1846010" y="5497201"/>
              <a:ext cx="3402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Инфраструктурные сервисы </a:t>
              </a: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IaaS</a:t>
              </a:r>
              <a:r>
                <a:rPr kumimoji="0" lang="e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AA9DE5A-80A5-A3A4-8071-9BB3471031FC}"/>
                </a:ext>
              </a:extLst>
            </p:cNvPr>
            <p:cNvSpPr txBox="1"/>
            <p:nvPr/>
          </p:nvSpPr>
          <p:spPr>
            <a:xfrm>
              <a:off x="1066800" y="5594615"/>
              <a:ext cx="49638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9687BBE-ABF2-D2F9-47C3-DD995C904B5E}"/>
              </a:ext>
            </a:extLst>
          </p:cNvPr>
          <p:cNvGrpSpPr/>
          <p:nvPr/>
        </p:nvGrpSpPr>
        <p:grpSpPr>
          <a:xfrm>
            <a:off x="938386" y="4325278"/>
            <a:ext cx="4441927" cy="684000"/>
            <a:chOff x="927499" y="4568544"/>
            <a:chExt cx="5202247" cy="684000"/>
          </a:xfrm>
        </p:grpSpPr>
        <p:sp>
          <p:nvSpPr>
            <p:cNvPr id="71" name="Скругленный прямоугольник 216">
              <a:extLst>
                <a:ext uri="{FF2B5EF4-FFF2-40B4-BE49-F238E27FC236}">
                  <a16:creationId xmlns:a16="http://schemas.microsoft.com/office/drawing/2014/main" id="{3F864283-5816-1A60-FE62-E3FB0E512880}"/>
                </a:ext>
              </a:extLst>
            </p:cNvPr>
            <p:cNvSpPr/>
            <p:nvPr/>
          </p:nvSpPr>
          <p:spPr>
            <a:xfrm>
              <a:off x="927499" y="4568544"/>
              <a:ext cx="5202247" cy="684000"/>
            </a:xfrm>
            <a:prstGeom prst="roundRect">
              <a:avLst>
                <a:gd name="adj" fmla="val 16225"/>
              </a:avLst>
            </a:prstGeom>
            <a:gradFill flip="none" rotWithShape="1">
              <a:gsLst>
                <a:gs pos="67000">
                  <a:schemeClr val="bg1"/>
                </a:gs>
                <a:gs pos="0">
                  <a:schemeClr val="bg1">
                    <a:alpha val="77000"/>
                  </a:schemeClr>
                </a:gs>
              </a:gsLst>
              <a:lin ang="5400000" scaled="0"/>
              <a:tileRect/>
            </a:gradFill>
            <a:ln w="1270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8296EE-A4C2-0977-3023-E0F5E3AFBE37}"/>
                </a:ext>
              </a:extLst>
            </p:cNvPr>
            <p:cNvSpPr txBox="1"/>
            <p:nvPr/>
          </p:nvSpPr>
          <p:spPr>
            <a:xfrm>
              <a:off x="2282727" y="4709839"/>
              <a:ext cx="2429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Базовые сервисы </a:t>
              </a: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PaaS</a:t>
              </a:r>
              <a:r>
                <a:rPr lang="en-US" sz="1400" b="1" dirty="0">
                  <a:solidFill>
                    <a:srgbClr val="0B1F33"/>
                  </a:solidFill>
                  <a:latin typeface="Calibri"/>
                </a:rPr>
                <a:t>*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5403E-DDB2-70E1-8626-AC4DEAC9D74F}"/>
                </a:ext>
              </a:extLst>
            </p:cNvPr>
            <p:cNvSpPr txBox="1"/>
            <p:nvPr/>
          </p:nvSpPr>
          <p:spPr>
            <a:xfrm>
              <a:off x="1077686" y="4909367"/>
              <a:ext cx="49638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1671B1F-293D-252B-6883-E0FA00A3F912}"/>
              </a:ext>
            </a:extLst>
          </p:cNvPr>
          <p:cNvGrpSpPr/>
          <p:nvPr/>
        </p:nvGrpSpPr>
        <p:grpSpPr>
          <a:xfrm>
            <a:off x="938386" y="3591910"/>
            <a:ext cx="4441927" cy="684000"/>
            <a:chOff x="949270" y="3775869"/>
            <a:chExt cx="5202247" cy="684000"/>
          </a:xfrm>
        </p:grpSpPr>
        <p:sp>
          <p:nvSpPr>
            <p:cNvPr id="72" name="Скругленный прямоугольник 216">
              <a:extLst>
                <a:ext uri="{FF2B5EF4-FFF2-40B4-BE49-F238E27FC236}">
                  <a16:creationId xmlns:a16="http://schemas.microsoft.com/office/drawing/2014/main" id="{DEDECF1C-302D-5909-5401-C1440F595DDE}"/>
                </a:ext>
              </a:extLst>
            </p:cNvPr>
            <p:cNvSpPr/>
            <p:nvPr/>
          </p:nvSpPr>
          <p:spPr>
            <a:xfrm>
              <a:off x="949270" y="3775869"/>
              <a:ext cx="5202247" cy="684000"/>
            </a:xfrm>
            <a:prstGeom prst="roundRect">
              <a:avLst>
                <a:gd name="adj" fmla="val 16225"/>
              </a:avLst>
            </a:prstGeom>
            <a:gradFill flip="none" rotWithShape="1">
              <a:gsLst>
                <a:gs pos="67000">
                  <a:schemeClr val="bg1"/>
                </a:gs>
                <a:gs pos="0">
                  <a:schemeClr val="bg1">
                    <a:alpha val="77000"/>
                  </a:schemeClr>
                </a:gs>
              </a:gsLst>
              <a:lin ang="5400000" scaled="0"/>
              <a:tileRect/>
            </a:gradFill>
            <a:ln w="1270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7F0EB0A-373A-4FB8-4CE5-E12D0E0CF02C}"/>
                </a:ext>
              </a:extLst>
            </p:cNvPr>
            <p:cNvSpPr txBox="1"/>
            <p:nvPr/>
          </p:nvSpPr>
          <p:spPr>
            <a:xfrm>
              <a:off x="2283920" y="3892292"/>
              <a:ext cx="25683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Сервисы защиты информации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C26A17-2132-BD34-D7CF-F8FD7A9EBCB2}"/>
                </a:ext>
              </a:extLst>
            </p:cNvPr>
            <p:cNvSpPr txBox="1"/>
            <p:nvPr/>
          </p:nvSpPr>
          <p:spPr>
            <a:xfrm>
              <a:off x="1622672" y="4089054"/>
              <a:ext cx="37330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E264C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Скругленный прямоугольник 125">
            <a:extLst>
              <a:ext uri="{FF2B5EF4-FFF2-40B4-BE49-F238E27FC236}">
                <a16:creationId xmlns:a16="http://schemas.microsoft.com/office/drawing/2014/main" id="{176AACD4-C718-2BC9-DDA7-3DA1B68CE606}"/>
              </a:ext>
            </a:extLst>
          </p:cNvPr>
          <p:cNvSpPr/>
          <p:nvPr/>
        </p:nvSpPr>
        <p:spPr>
          <a:xfrm>
            <a:off x="803275" y="1701205"/>
            <a:ext cx="3519763" cy="350972"/>
          </a:xfrm>
          <a:prstGeom prst="roundRect">
            <a:avLst>
              <a:gd name="adj" fmla="val 16103"/>
            </a:avLst>
          </a:prstGeom>
          <a:solidFill>
            <a:srgbClr val="B7CC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оставщики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7" name="Скругленный прямоугольник 125">
            <a:extLst>
              <a:ext uri="{FF2B5EF4-FFF2-40B4-BE49-F238E27FC236}">
                <a16:creationId xmlns:a16="http://schemas.microsoft.com/office/drawing/2014/main" id="{5916DF57-DBEA-4AAD-6ABA-213F7282A492}"/>
              </a:ext>
            </a:extLst>
          </p:cNvPr>
          <p:cNvSpPr/>
          <p:nvPr/>
        </p:nvSpPr>
        <p:spPr>
          <a:xfrm>
            <a:off x="4812788" y="1701749"/>
            <a:ext cx="6532177" cy="349272"/>
          </a:xfrm>
          <a:prstGeom prst="roundRect">
            <a:avLst>
              <a:gd name="adj" fmla="val 16103"/>
            </a:avLst>
          </a:prstGeom>
          <a:solidFill>
            <a:schemeClr val="bg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Клиенты (ОГВ)</a:t>
            </a: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5FD935D5-060C-4DC8-7FAA-61E43395D045}"/>
              </a:ext>
            </a:extLst>
          </p:cNvPr>
          <p:cNvCxnSpPr>
            <a:cxnSpLocks/>
          </p:cNvCxnSpPr>
          <p:nvPr/>
        </p:nvCxnSpPr>
        <p:spPr>
          <a:xfrm flipH="1">
            <a:off x="5524500" y="3161707"/>
            <a:ext cx="1851660" cy="0"/>
          </a:xfrm>
          <a:prstGeom prst="straightConnector1">
            <a:avLst/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7754704-FE3C-65BD-C16B-FC8AE095EC80}"/>
              </a:ext>
            </a:extLst>
          </p:cNvPr>
          <p:cNvSpPr txBox="1"/>
          <p:nvPr/>
        </p:nvSpPr>
        <p:spPr>
          <a:xfrm>
            <a:off x="5749594" y="2778309"/>
            <a:ext cx="1455427" cy="37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проекты пакетов извещения о закупке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DEFAEAFE-C601-C41C-B7B8-8FF508C8D7B3}"/>
              </a:ext>
            </a:extLst>
          </p:cNvPr>
          <p:cNvCxnSpPr>
            <a:cxnSpLocks/>
          </p:cNvCxnSpPr>
          <p:nvPr/>
        </p:nvCxnSpPr>
        <p:spPr>
          <a:xfrm flipH="1">
            <a:off x="8351520" y="3150134"/>
            <a:ext cx="912239" cy="0"/>
          </a:xfrm>
          <a:prstGeom prst="straightConnector1">
            <a:avLst/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DBA3DDD-4F6A-01E0-3018-9AB571B72147}"/>
              </a:ext>
            </a:extLst>
          </p:cNvPr>
          <p:cNvSpPr txBox="1"/>
          <p:nvPr/>
        </p:nvSpPr>
        <p:spPr>
          <a:xfrm>
            <a:off x="5770564" y="3191952"/>
            <a:ext cx="145542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Технические условия </a:t>
            </a:r>
          </a:p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Типовое ТЗ </a:t>
            </a:r>
          </a:p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Объем в ед. расценках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C1BD647-A4F3-84D5-F871-AD7C1DE3E7D9}"/>
              </a:ext>
            </a:extLst>
          </p:cNvPr>
          <p:cNvSpPr txBox="1"/>
          <p:nvPr/>
        </p:nvSpPr>
        <p:spPr>
          <a:xfrm>
            <a:off x="8060898" y="2912114"/>
            <a:ext cx="145542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размещение</a:t>
            </a:r>
          </a:p>
        </p:txBody>
      </p: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AD9CCE3C-73CB-4668-C3F6-4F9AF5CEA570}"/>
              </a:ext>
            </a:extLst>
          </p:cNvPr>
          <p:cNvCxnSpPr>
            <a:cxnSpLocks/>
          </p:cNvCxnSpPr>
          <p:nvPr/>
        </p:nvCxnSpPr>
        <p:spPr>
          <a:xfrm>
            <a:off x="5531667" y="5553215"/>
            <a:ext cx="1856685" cy="0"/>
          </a:xfrm>
          <a:prstGeom prst="straightConnector1">
            <a:avLst/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14EF5B5F-FC7B-E345-BD26-C59C14D950CE}"/>
              </a:ext>
            </a:extLst>
          </p:cNvPr>
          <p:cNvCxnSpPr>
            <a:cxnSpLocks/>
          </p:cNvCxnSpPr>
          <p:nvPr/>
        </p:nvCxnSpPr>
        <p:spPr>
          <a:xfrm>
            <a:off x="5522614" y="4744323"/>
            <a:ext cx="1853546" cy="0"/>
          </a:xfrm>
          <a:prstGeom prst="straightConnector1">
            <a:avLst/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BB765392-57F0-1E27-807A-7EB1E3DFCFAA}"/>
              </a:ext>
            </a:extLst>
          </p:cNvPr>
          <p:cNvSpPr txBox="1"/>
          <p:nvPr/>
        </p:nvSpPr>
        <p:spPr>
          <a:xfrm>
            <a:off x="5770564" y="4340813"/>
            <a:ext cx="1455427" cy="37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статусы и результаты закупочных процедур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127C3AA-4A40-955E-7912-D1F198BFDC50}"/>
              </a:ext>
            </a:extLst>
          </p:cNvPr>
          <p:cNvSpPr txBox="1"/>
          <p:nvPr/>
        </p:nvSpPr>
        <p:spPr>
          <a:xfrm>
            <a:off x="5770564" y="4751121"/>
            <a:ext cx="145542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разворачивания продуктов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B69D41C-CF49-B7BC-2D13-8E83A363107B}"/>
              </a:ext>
            </a:extLst>
          </p:cNvPr>
          <p:cNvSpPr txBox="1"/>
          <p:nvPr/>
        </p:nvSpPr>
        <p:spPr>
          <a:xfrm>
            <a:off x="5764702" y="5332398"/>
            <a:ext cx="1467151" cy="23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НСИ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6B12E7F-9B7C-3D03-C859-9F0E1C1F378A}"/>
              </a:ext>
            </a:extLst>
          </p:cNvPr>
          <p:cNvSpPr txBox="1"/>
          <p:nvPr/>
        </p:nvSpPr>
        <p:spPr>
          <a:xfrm>
            <a:off x="5770564" y="5571737"/>
            <a:ext cx="145542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КТРУ и другие</a:t>
            </a:r>
          </a:p>
        </p:txBody>
      </p: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356DFA55-2D88-D871-0837-1E4ADC824E03}"/>
              </a:ext>
            </a:extLst>
          </p:cNvPr>
          <p:cNvCxnSpPr>
            <a:cxnSpLocks/>
          </p:cNvCxnSpPr>
          <p:nvPr/>
        </p:nvCxnSpPr>
        <p:spPr>
          <a:xfrm>
            <a:off x="8339328" y="4732600"/>
            <a:ext cx="882982" cy="0"/>
          </a:xfrm>
          <a:prstGeom prst="straightConnector1">
            <a:avLst/>
          </a:prstGeom>
          <a:noFill/>
          <a:ln w="22225" cap="rnd" cmpd="sng" algn="ctr">
            <a:solidFill>
              <a:srgbClr val="0F2851"/>
            </a:solidFill>
            <a:prstDash val="solid"/>
            <a:round/>
            <a:headEnd type="triangle" w="med" len="med"/>
            <a:tailEnd type="none" w="med" len="sm"/>
          </a:ln>
          <a:effectLst/>
        </p:spPr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9F4E1BBB-D6FA-C56A-BECC-53509E5D2EC5}"/>
              </a:ext>
            </a:extLst>
          </p:cNvPr>
          <p:cNvSpPr txBox="1"/>
          <p:nvPr/>
        </p:nvSpPr>
        <p:spPr>
          <a:xfrm>
            <a:off x="8328050" y="4325549"/>
            <a:ext cx="872355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</a:t>
            </a:r>
          </a:p>
          <a:p>
            <a:pPr marL="0" marR="0" lvl="0" indent="0" algn="ctr" defTabSz="914400" rtl="0" eaLnBrk="1" fontAlgn="auto" latinLnBrk="0" hangingPunct="1">
              <a:lnSpc>
                <a:spcPts val="1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CFA4DF-6419-D5A2-AF00-B00547C80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19294" y="1492488"/>
            <a:ext cx="490961" cy="5547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E5B97D-0B36-BF58-E2B1-E4EDC9926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10255" y="1655323"/>
            <a:ext cx="255004" cy="2754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F204EE-9119-B060-5195-E468F0C068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6700" y="1567031"/>
            <a:ext cx="723900" cy="542925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3676F360-7F42-C55E-97C6-86BFE6C35BF9}"/>
              </a:ext>
            </a:extLst>
          </p:cNvPr>
          <p:cNvGrpSpPr/>
          <p:nvPr/>
        </p:nvGrpSpPr>
        <p:grpSpPr>
          <a:xfrm>
            <a:off x="1705110" y="2305600"/>
            <a:ext cx="412833" cy="389255"/>
            <a:chOff x="1911284" y="2311754"/>
            <a:chExt cx="442806" cy="406059"/>
          </a:xfrm>
        </p:grpSpPr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63BEAD48-23FC-D819-BC58-1EC71A83ECB6}"/>
                </a:ext>
              </a:extLst>
            </p:cNvPr>
            <p:cNvSpPr/>
            <p:nvPr/>
          </p:nvSpPr>
          <p:spPr>
            <a:xfrm>
              <a:off x="1989688" y="2311754"/>
              <a:ext cx="92074" cy="234614"/>
            </a:xfrm>
            <a:custGeom>
              <a:avLst/>
              <a:gdLst>
                <a:gd name="connsiteX0" fmla="*/ 0 w 92074"/>
                <a:gd name="connsiteY0" fmla="*/ 0 h 234614"/>
                <a:gd name="connsiteX1" fmla="*/ 46643 w 92074"/>
                <a:gd name="connsiteY1" fmla="*/ 229754 h 234614"/>
                <a:gd name="connsiteX2" fmla="*/ 52756 w 92074"/>
                <a:gd name="connsiteY2" fmla="*/ 234615 h 234614"/>
                <a:gd name="connsiteX3" fmla="*/ 87619 w 92074"/>
                <a:gd name="connsiteY3" fmla="*/ 234525 h 234614"/>
                <a:gd name="connsiteX4" fmla="*/ 92033 w 92074"/>
                <a:gd name="connsiteY4" fmla="*/ 229634 h 234614"/>
                <a:gd name="connsiteX5" fmla="*/ 60749 w 92074"/>
                <a:gd name="connsiteY5" fmla="*/ 0 h 23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74" h="234614">
                  <a:moveTo>
                    <a:pt x="0" y="0"/>
                  </a:moveTo>
                  <a:lnTo>
                    <a:pt x="46643" y="229754"/>
                  </a:lnTo>
                  <a:cubicBezTo>
                    <a:pt x="47209" y="232467"/>
                    <a:pt x="49953" y="234644"/>
                    <a:pt x="52756" y="234615"/>
                  </a:cubicBezTo>
                  <a:lnTo>
                    <a:pt x="87619" y="234525"/>
                  </a:lnTo>
                  <a:cubicBezTo>
                    <a:pt x="90422" y="234525"/>
                    <a:pt x="92390" y="232348"/>
                    <a:pt x="92033" y="229634"/>
                  </a:cubicBezTo>
                  <a:lnTo>
                    <a:pt x="60749" y="0"/>
                  </a:lnTo>
                </a:path>
              </a:pathLst>
            </a:custGeom>
            <a:gradFill>
              <a:gsLst>
                <a:gs pos="24000">
                  <a:srgbClr val="B7CCFA"/>
                </a:gs>
                <a:gs pos="80000">
                  <a:srgbClr val="B7CCFA">
                    <a:alpha val="0"/>
                  </a:srgbClr>
                </a:gs>
              </a:gsLst>
              <a:lin ang="16200000" scaled="1"/>
            </a:gradFill>
            <a:ln w="57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B8DB12BB-E34D-5FED-C002-ED353478F1BE}"/>
                </a:ext>
              </a:extLst>
            </p:cNvPr>
            <p:cNvSpPr/>
            <p:nvPr/>
          </p:nvSpPr>
          <p:spPr>
            <a:xfrm>
              <a:off x="2267941" y="2311754"/>
              <a:ext cx="86149" cy="166797"/>
            </a:xfrm>
            <a:custGeom>
              <a:avLst/>
              <a:gdLst>
                <a:gd name="connsiteX0" fmla="*/ 86149 w 86149"/>
                <a:gd name="connsiteY0" fmla="*/ 0 h 166797"/>
                <a:gd name="connsiteX1" fmla="*/ 50094 w 86149"/>
                <a:gd name="connsiteY1" fmla="*/ 161430 h 166797"/>
                <a:gd name="connsiteX2" fmla="*/ 43354 w 86149"/>
                <a:gd name="connsiteY2" fmla="*/ 166798 h 166797"/>
                <a:gd name="connsiteX3" fmla="*/ 4912 w 86149"/>
                <a:gd name="connsiteY3" fmla="*/ 166709 h 166797"/>
                <a:gd name="connsiteX4" fmla="*/ 51 w 86149"/>
                <a:gd name="connsiteY4" fmla="*/ 161311 h 166797"/>
                <a:gd name="connsiteX5" fmla="*/ 22269 w 86149"/>
                <a:gd name="connsiteY5" fmla="*/ 0 h 16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49" h="166797">
                  <a:moveTo>
                    <a:pt x="86149" y="0"/>
                  </a:moveTo>
                  <a:lnTo>
                    <a:pt x="50094" y="161430"/>
                  </a:lnTo>
                  <a:cubicBezTo>
                    <a:pt x="49467" y="164412"/>
                    <a:pt x="46455" y="166798"/>
                    <a:pt x="43354" y="166798"/>
                  </a:cubicBezTo>
                  <a:lnTo>
                    <a:pt x="4912" y="166709"/>
                  </a:lnTo>
                  <a:cubicBezTo>
                    <a:pt x="1811" y="166709"/>
                    <a:pt x="-366" y="164293"/>
                    <a:pt x="51" y="161311"/>
                  </a:cubicBezTo>
                  <a:lnTo>
                    <a:pt x="22269" y="0"/>
                  </a:lnTo>
                </a:path>
              </a:pathLst>
            </a:custGeom>
            <a:gradFill>
              <a:gsLst>
                <a:gs pos="24000">
                  <a:srgbClr val="B7CCFA"/>
                </a:gs>
                <a:gs pos="80000">
                  <a:srgbClr val="B7CCFA">
                    <a:alpha val="0"/>
                  </a:srgbClr>
                </a:gs>
              </a:gsLst>
              <a:lin ang="16200000" scaled="1"/>
            </a:gradFill>
            <a:ln w="57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6893A68C-56DE-05FE-FD30-FB565E5582B9}"/>
                </a:ext>
              </a:extLst>
            </p:cNvPr>
            <p:cNvSpPr/>
            <p:nvPr/>
          </p:nvSpPr>
          <p:spPr>
            <a:xfrm>
              <a:off x="2087088" y="2311754"/>
              <a:ext cx="164501" cy="235211"/>
            </a:xfrm>
            <a:custGeom>
              <a:avLst/>
              <a:gdLst>
                <a:gd name="connsiteX0" fmla="*/ 164502 w 164501"/>
                <a:gd name="connsiteY0" fmla="*/ 0 h 235211"/>
                <a:gd name="connsiteX1" fmla="*/ 142552 w 164501"/>
                <a:gd name="connsiteY1" fmla="*/ 220598 h 235211"/>
                <a:gd name="connsiteX2" fmla="*/ 124032 w 164501"/>
                <a:gd name="connsiteY2" fmla="*/ 235211 h 235211"/>
                <a:gd name="connsiteX3" fmla="*/ 43273 w 164501"/>
                <a:gd name="connsiteY3" fmla="*/ 235211 h 235211"/>
                <a:gd name="connsiteX4" fmla="*/ 23769 w 164501"/>
                <a:gd name="connsiteY4" fmla="*/ 220837 h 235211"/>
                <a:gd name="connsiteX5" fmla="*/ 0 w 164501"/>
                <a:gd name="connsiteY5" fmla="*/ 0 h 235211"/>
                <a:gd name="connsiteX6" fmla="*/ 164502 w 164501"/>
                <a:gd name="connsiteY6" fmla="*/ 0 h 23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501" h="235211">
                  <a:moveTo>
                    <a:pt x="164502" y="0"/>
                  </a:moveTo>
                  <a:lnTo>
                    <a:pt x="142552" y="220598"/>
                  </a:lnTo>
                  <a:cubicBezTo>
                    <a:pt x="142045" y="228829"/>
                    <a:pt x="129520" y="235211"/>
                    <a:pt x="124032" y="235211"/>
                  </a:cubicBezTo>
                  <a:lnTo>
                    <a:pt x="43273" y="235211"/>
                  </a:lnTo>
                  <a:cubicBezTo>
                    <a:pt x="37845" y="235211"/>
                    <a:pt x="24335" y="228978"/>
                    <a:pt x="23769" y="220837"/>
                  </a:cubicBezTo>
                  <a:lnTo>
                    <a:pt x="0" y="0"/>
                  </a:lnTo>
                  <a:lnTo>
                    <a:pt x="164502" y="0"/>
                  </a:lnTo>
                  <a:close/>
                </a:path>
              </a:pathLst>
            </a:custGeom>
            <a:gradFill>
              <a:gsLst>
                <a:gs pos="24000">
                  <a:srgbClr val="B7CCFA"/>
                </a:gs>
                <a:gs pos="80000">
                  <a:srgbClr val="B7CCFA">
                    <a:alpha val="0"/>
                  </a:srgbClr>
                </a:gs>
              </a:gsLst>
              <a:lin ang="16200000" scaled="1"/>
            </a:gradFill>
            <a:ln w="57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E2189668-52C6-9838-BA22-6CF39955A4D9}"/>
                </a:ext>
              </a:extLst>
            </p:cNvPr>
            <p:cNvSpPr/>
            <p:nvPr/>
          </p:nvSpPr>
          <p:spPr>
            <a:xfrm>
              <a:off x="2250639" y="2569242"/>
              <a:ext cx="46826" cy="34117"/>
            </a:xfrm>
            <a:custGeom>
              <a:avLst/>
              <a:gdLst>
                <a:gd name="connsiteX0" fmla="*/ 26 w 46826"/>
                <a:gd name="connsiteY0" fmla="*/ 30359 h 34117"/>
                <a:gd name="connsiteX1" fmla="*/ 3694 w 46826"/>
                <a:gd name="connsiteY1" fmla="*/ 4026 h 34117"/>
                <a:gd name="connsiteX2" fmla="*/ 9152 w 46826"/>
                <a:gd name="connsiteY2" fmla="*/ 0 h 34117"/>
                <a:gd name="connsiteX3" fmla="*/ 42702 w 46826"/>
                <a:gd name="connsiteY3" fmla="*/ 89 h 34117"/>
                <a:gd name="connsiteX4" fmla="*/ 46758 w 46826"/>
                <a:gd name="connsiteY4" fmla="*/ 4145 h 34117"/>
                <a:gd name="connsiteX5" fmla="*/ 41241 w 46826"/>
                <a:gd name="connsiteY5" fmla="*/ 30479 h 34117"/>
                <a:gd name="connsiteX6" fmla="*/ 35843 w 46826"/>
                <a:gd name="connsiteY6" fmla="*/ 34117 h 34117"/>
                <a:gd name="connsiteX7" fmla="*/ 4142 w 46826"/>
                <a:gd name="connsiteY7" fmla="*/ 34028 h 34117"/>
                <a:gd name="connsiteX8" fmla="*/ 26 w 46826"/>
                <a:gd name="connsiteY8" fmla="*/ 30359 h 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26" h="34117">
                  <a:moveTo>
                    <a:pt x="26" y="30359"/>
                  </a:moveTo>
                  <a:lnTo>
                    <a:pt x="3694" y="4026"/>
                  </a:lnTo>
                  <a:cubicBezTo>
                    <a:pt x="3993" y="1789"/>
                    <a:pt x="6438" y="0"/>
                    <a:pt x="9152" y="0"/>
                  </a:cubicBezTo>
                  <a:lnTo>
                    <a:pt x="42702" y="89"/>
                  </a:lnTo>
                  <a:cubicBezTo>
                    <a:pt x="45416" y="89"/>
                    <a:pt x="47206" y="1909"/>
                    <a:pt x="46758" y="4145"/>
                  </a:cubicBezTo>
                  <a:lnTo>
                    <a:pt x="41241" y="30479"/>
                  </a:lnTo>
                  <a:cubicBezTo>
                    <a:pt x="40824" y="32507"/>
                    <a:pt x="38408" y="34117"/>
                    <a:pt x="35843" y="34117"/>
                  </a:cubicBezTo>
                  <a:lnTo>
                    <a:pt x="4142" y="34028"/>
                  </a:lnTo>
                  <a:cubicBezTo>
                    <a:pt x="1577" y="34028"/>
                    <a:pt x="-242" y="32387"/>
                    <a:pt x="26" y="30359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22CC530-595B-D4B1-2862-1C1D21C89465}"/>
                </a:ext>
              </a:extLst>
            </p:cNvPr>
            <p:cNvSpPr/>
            <p:nvPr/>
          </p:nvSpPr>
          <p:spPr>
            <a:xfrm>
              <a:off x="2184757" y="2569033"/>
              <a:ext cx="43794" cy="34117"/>
            </a:xfrm>
            <a:custGeom>
              <a:avLst/>
              <a:gdLst>
                <a:gd name="connsiteX0" fmla="*/ 30 w 43794"/>
                <a:gd name="connsiteY0" fmla="*/ 30389 h 34117"/>
                <a:gd name="connsiteX1" fmla="*/ 746 w 43794"/>
                <a:gd name="connsiteY1" fmla="*/ 4026 h 34117"/>
                <a:gd name="connsiteX2" fmla="*/ 5756 w 43794"/>
                <a:gd name="connsiteY2" fmla="*/ 0 h 34117"/>
                <a:gd name="connsiteX3" fmla="*/ 39277 w 43794"/>
                <a:gd name="connsiteY3" fmla="*/ 89 h 34117"/>
                <a:gd name="connsiteX4" fmla="*/ 43780 w 43794"/>
                <a:gd name="connsiteY4" fmla="*/ 4145 h 34117"/>
                <a:gd name="connsiteX5" fmla="*/ 41215 w 43794"/>
                <a:gd name="connsiteY5" fmla="*/ 30479 h 34117"/>
                <a:gd name="connsiteX6" fmla="*/ 36235 w 43794"/>
                <a:gd name="connsiteY6" fmla="*/ 34117 h 34117"/>
                <a:gd name="connsiteX7" fmla="*/ 4533 w 43794"/>
                <a:gd name="connsiteY7" fmla="*/ 34028 h 34117"/>
                <a:gd name="connsiteX8" fmla="*/ 0 w 43794"/>
                <a:gd name="connsiteY8" fmla="*/ 30359 h 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94" h="34117">
                  <a:moveTo>
                    <a:pt x="30" y="30389"/>
                  </a:moveTo>
                  <a:lnTo>
                    <a:pt x="746" y="4026"/>
                  </a:lnTo>
                  <a:cubicBezTo>
                    <a:pt x="806" y="1789"/>
                    <a:pt x="3042" y="0"/>
                    <a:pt x="5756" y="0"/>
                  </a:cubicBezTo>
                  <a:lnTo>
                    <a:pt x="39277" y="89"/>
                  </a:lnTo>
                  <a:cubicBezTo>
                    <a:pt x="41991" y="89"/>
                    <a:pt x="43989" y="1909"/>
                    <a:pt x="43780" y="4145"/>
                  </a:cubicBezTo>
                  <a:lnTo>
                    <a:pt x="41215" y="30479"/>
                  </a:lnTo>
                  <a:cubicBezTo>
                    <a:pt x="41006" y="32507"/>
                    <a:pt x="38800" y="34117"/>
                    <a:pt x="36235" y="34117"/>
                  </a:cubicBezTo>
                  <a:lnTo>
                    <a:pt x="4533" y="34028"/>
                  </a:lnTo>
                  <a:cubicBezTo>
                    <a:pt x="1969" y="34028"/>
                    <a:pt x="-29" y="32387"/>
                    <a:pt x="0" y="30359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F7C9B2DA-6F3E-297F-FF69-DF5AEE13E295}"/>
                </a:ext>
              </a:extLst>
            </p:cNvPr>
            <p:cNvSpPr/>
            <p:nvPr/>
          </p:nvSpPr>
          <p:spPr>
            <a:xfrm>
              <a:off x="2111618" y="2568854"/>
              <a:ext cx="43616" cy="34146"/>
            </a:xfrm>
            <a:custGeom>
              <a:avLst/>
              <a:gdLst>
                <a:gd name="connsiteX0" fmla="*/ 2460 w 43616"/>
                <a:gd name="connsiteY0" fmla="*/ 30389 h 34146"/>
                <a:gd name="connsiteX1" fmla="*/ 15 w 43616"/>
                <a:gd name="connsiteY1" fmla="*/ 4026 h 34146"/>
                <a:gd name="connsiteX2" fmla="*/ 4518 w 43616"/>
                <a:gd name="connsiteY2" fmla="*/ 0 h 34146"/>
                <a:gd name="connsiteX3" fmla="*/ 38039 w 43616"/>
                <a:gd name="connsiteY3" fmla="*/ 89 h 34146"/>
                <a:gd name="connsiteX4" fmla="*/ 43019 w 43616"/>
                <a:gd name="connsiteY4" fmla="*/ 4145 h 34146"/>
                <a:gd name="connsiteX5" fmla="*/ 43615 w 43616"/>
                <a:gd name="connsiteY5" fmla="*/ 30509 h 34146"/>
                <a:gd name="connsiteX6" fmla="*/ 39082 w 43616"/>
                <a:gd name="connsiteY6" fmla="*/ 34147 h 34146"/>
                <a:gd name="connsiteX7" fmla="*/ 7411 w 43616"/>
                <a:gd name="connsiteY7" fmla="*/ 34057 h 34146"/>
                <a:gd name="connsiteX8" fmla="*/ 2460 w 43616"/>
                <a:gd name="connsiteY8" fmla="*/ 30389 h 3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16" h="34146">
                  <a:moveTo>
                    <a:pt x="2460" y="30389"/>
                  </a:moveTo>
                  <a:lnTo>
                    <a:pt x="15" y="4026"/>
                  </a:lnTo>
                  <a:cubicBezTo>
                    <a:pt x="-194" y="1789"/>
                    <a:pt x="1834" y="0"/>
                    <a:pt x="4518" y="0"/>
                  </a:cubicBezTo>
                  <a:lnTo>
                    <a:pt x="38039" y="89"/>
                  </a:lnTo>
                  <a:cubicBezTo>
                    <a:pt x="40752" y="89"/>
                    <a:pt x="42959" y="1909"/>
                    <a:pt x="43019" y="4145"/>
                  </a:cubicBezTo>
                  <a:lnTo>
                    <a:pt x="43615" y="30509"/>
                  </a:lnTo>
                  <a:cubicBezTo>
                    <a:pt x="43675" y="32536"/>
                    <a:pt x="41617" y="34147"/>
                    <a:pt x="39082" y="34147"/>
                  </a:cubicBezTo>
                  <a:lnTo>
                    <a:pt x="7411" y="34057"/>
                  </a:lnTo>
                  <a:cubicBezTo>
                    <a:pt x="4846" y="34057"/>
                    <a:pt x="2639" y="32417"/>
                    <a:pt x="2460" y="30389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17FCA11-02D7-9C0B-D6EE-863394B01FA0}"/>
                </a:ext>
              </a:extLst>
            </p:cNvPr>
            <p:cNvSpPr/>
            <p:nvPr/>
          </p:nvSpPr>
          <p:spPr>
            <a:xfrm>
              <a:off x="2042794" y="2568675"/>
              <a:ext cx="46646" cy="34146"/>
            </a:xfrm>
            <a:custGeom>
              <a:avLst/>
              <a:gdLst>
                <a:gd name="connsiteX0" fmla="*/ 5436 w 46646"/>
                <a:gd name="connsiteY0" fmla="*/ 30389 h 34146"/>
                <a:gd name="connsiteX1" fmla="*/ 68 w 46646"/>
                <a:gd name="connsiteY1" fmla="*/ 4026 h 34146"/>
                <a:gd name="connsiteX2" fmla="*/ 4124 w 46646"/>
                <a:gd name="connsiteY2" fmla="*/ 0 h 34146"/>
                <a:gd name="connsiteX3" fmla="*/ 37644 w 46646"/>
                <a:gd name="connsiteY3" fmla="*/ 89 h 34146"/>
                <a:gd name="connsiteX4" fmla="*/ 43072 w 46646"/>
                <a:gd name="connsiteY4" fmla="*/ 4145 h 34146"/>
                <a:gd name="connsiteX5" fmla="*/ 46621 w 46646"/>
                <a:gd name="connsiteY5" fmla="*/ 30509 h 34146"/>
                <a:gd name="connsiteX6" fmla="*/ 42505 w 46646"/>
                <a:gd name="connsiteY6" fmla="*/ 34147 h 34146"/>
                <a:gd name="connsiteX7" fmla="*/ 10834 w 46646"/>
                <a:gd name="connsiteY7" fmla="*/ 34057 h 34146"/>
                <a:gd name="connsiteX8" fmla="*/ 5466 w 46646"/>
                <a:gd name="connsiteY8" fmla="*/ 30389 h 3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46" h="34146">
                  <a:moveTo>
                    <a:pt x="5436" y="30389"/>
                  </a:moveTo>
                  <a:lnTo>
                    <a:pt x="68" y="4026"/>
                  </a:lnTo>
                  <a:cubicBezTo>
                    <a:pt x="-380" y="1789"/>
                    <a:pt x="1439" y="0"/>
                    <a:pt x="4124" y="0"/>
                  </a:cubicBezTo>
                  <a:lnTo>
                    <a:pt x="37644" y="89"/>
                  </a:lnTo>
                  <a:cubicBezTo>
                    <a:pt x="40358" y="89"/>
                    <a:pt x="42774" y="1909"/>
                    <a:pt x="43072" y="4145"/>
                  </a:cubicBezTo>
                  <a:lnTo>
                    <a:pt x="46621" y="30509"/>
                  </a:lnTo>
                  <a:cubicBezTo>
                    <a:pt x="46889" y="32536"/>
                    <a:pt x="45040" y="34147"/>
                    <a:pt x="42505" y="34147"/>
                  </a:cubicBezTo>
                  <a:lnTo>
                    <a:pt x="10834" y="34057"/>
                  </a:lnTo>
                  <a:cubicBezTo>
                    <a:pt x="8269" y="34057"/>
                    <a:pt x="5883" y="32417"/>
                    <a:pt x="5466" y="30389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08F61CF5-987E-1D0A-83B7-6F2DFE3097E1}"/>
                </a:ext>
              </a:extLst>
            </p:cNvPr>
            <p:cNvSpPr/>
            <p:nvPr/>
          </p:nvSpPr>
          <p:spPr>
            <a:xfrm>
              <a:off x="2258617" y="2505720"/>
              <a:ext cx="51971" cy="41214"/>
            </a:xfrm>
            <a:custGeom>
              <a:avLst/>
              <a:gdLst>
                <a:gd name="connsiteX0" fmla="*/ 12 w 51971"/>
                <a:gd name="connsiteY0" fmla="*/ 36741 h 41214"/>
                <a:gd name="connsiteX1" fmla="*/ 4455 w 51971"/>
                <a:gd name="connsiteY1" fmla="*/ 4891 h 41214"/>
                <a:gd name="connsiteX2" fmla="*/ 10539 w 51971"/>
                <a:gd name="connsiteY2" fmla="*/ 0 h 41214"/>
                <a:gd name="connsiteX3" fmla="*/ 47519 w 51971"/>
                <a:gd name="connsiteY3" fmla="*/ 89 h 41214"/>
                <a:gd name="connsiteX4" fmla="*/ 51873 w 51971"/>
                <a:gd name="connsiteY4" fmla="*/ 5010 h 41214"/>
                <a:gd name="connsiteX5" fmla="*/ 45223 w 51971"/>
                <a:gd name="connsiteY5" fmla="*/ 36831 h 41214"/>
                <a:gd name="connsiteX6" fmla="*/ 39228 w 51971"/>
                <a:gd name="connsiteY6" fmla="*/ 41215 h 41214"/>
                <a:gd name="connsiteX7" fmla="*/ 4485 w 51971"/>
                <a:gd name="connsiteY7" fmla="*/ 41125 h 41214"/>
                <a:gd name="connsiteX8" fmla="*/ 41 w 51971"/>
                <a:gd name="connsiteY8" fmla="*/ 36712 h 41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971" h="41214">
                  <a:moveTo>
                    <a:pt x="12" y="36741"/>
                  </a:moveTo>
                  <a:lnTo>
                    <a:pt x="4455" y="4891"/>
                  </a:lnTo>
                  <a:cubicBezTo>
                    <a:pt x="4843" y="2177"/>
                    <a:pt x="7557" y="0"/>
                    <a:pt x="10539" y="0"/>
                  </a:cubicBezTo>
                  <a:lnTo>
                    <a:pt x="47519" y="89"/>
                  </a:lnTo>
                  <a:cubicBezTo>
                    <a:pt x="50501" y="89"/>
                    <a:pt x="52440" y="2296"/>
                    <a:pt x="51873" y="5010"/>
                  </a:cubicBezTo>
                  <a:lnTo>
                    <a:pt x="45223" y="36831"/>
                  </a:lnTo>
                  <a:cubicBezTo>
                    <a:pt x="44716" y="39276"/>
                    <a:pt x="42032" y="41215"/>
                    <a:pt x="39228" y="41215"/>
                  </a:cubicBezTo>
                  <a:lnTo>
                    <a:pt x="4485" y="41125"/>
                  </a:lnTo>
                  <a:cubicBezTo>
                    <a:pt x="1682" y="41125"/>
                    <a:pt x="-316" y="39157"/>
                    <a:pt x="41" y="36712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C3B1F523-340B-179B-A756-E99D436A3DD7}"/>
                </a:ext>
              </a:extLst>
            </p:cNvPr>
            <p:cNvSpPr/>
            <p:nvPr/>
          </p:nvSpPr>
          <p:spPr>
            <a:xfrm>
              <a:off x="2029941" y="2505153"/>
              <a:ext cx="51815" cy="41244"/>
            </a:xfrm>
            <a:custGeom>
              <a:avLst/>
              <a:gdLst>
                <a:gd name="connsiteX0" fmla="*/ 6599 w 51815"/>
                <a:gd name="connsiteY0" fmla="*/ 36741 h 41244"/>
                <a:gd name="connsiteX1" fmla="*/ 97 w 51815"/>
                <a:gd name="connsiteY1" fmla="*/ 4891 h 41244"/>
                <a:gd name="connsiteX2" fmla="*/ 4481 w 51815"/>
                <a:gd name="connsiteY2" fmla="*/ 0 h 41244"/>
                <a:gd name="connsiteX3" fmla="*/ 41431 w 51815"/>
                <a:gd name="connsiteY3" fmla="*/ 89 h 41244"/>
                <a:gd name="connsiteX4" fmla="*/ 47485 w 51815"/>
                <a:gd name="connsiteY4" fmla="*/ 5010 h 41244"/>
                <a:gd name="connsiteX5" fmla="*/ 51780 w 51815"/>
                <a:gd name="connsiteY5" fmla="*/ 36861 h 41244"/>
                <a:gd name="connsiteX6" fmla="*/ 47306 w 51815"/>
                <a:gd name="connsiteY6" fmla="*/ 41245 h 41244"/>
                <a:gd name="connsiteX7" fmla="*/ 12563 w 51815"/>
                <a:gd name="connsiteY7" fmla="*/ 41155 h 41244"/>
                <a:gd name="connsiteX8" fmla="*/ 6599 w 51815"/>
                <a:gd name="connsiteY8" fmla="*/ 36741 h 4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5" h="41244">
                  <a:moveTo>
                    <a:pt x="6599" y="36741"/>
                  </a:moveTo>
                  <a:lnTo>
                    <a:pt x="97" y="4891"/>
                  </a:lnTo>
                  <a:cubicBezTo>
                    <a:pt x="-469" y="2177"/>
                    <a:pt x="1499" y="0"/>
                    <a:pt x="4481" y="0"/>
                  </a:cubicBezTo>
                  <a:lnTo>
                    <a:pt x="41431" y="89"/>
                  </a:lnTo>
                  <a:cubicBezTo>
                    <a:pt x="44414" y="89"/>
                    <a:pt x="47128" y="2296"/>
                    <a:pt x="47485" y="5010"/>
                  </a:cubicBezTo>
                  <a:lnTo>
                    <a:pt x="51780" y="36861"/>
                  </a:lnTo>
                  <a:cubicBezTo>
                    <a:pt x="52108" y="39306"/>
                    <a:pt x="50110" y="41245"/>
                    <a:pt x="47306" y="41245"/>
                  </a:cubicBezTo>
                  <a:lnTo>
                    <a:pt x="12563" y="41155"/>
                  </a:lnTo>
                  <a:cubicBezTo>
                    <a:pt x="9760" y="41155"/>
                    <a:pt x="7106" y="39187"/>
                    <a:pt x="6599" y="36741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24F4F2FE-8D50-C934-27BA-38ED87F602B1}"/>
                </a:ext>
              </a:extLst>
            </p:cNvPr>
            <p:cNvSpPr/>
            <p:nvPr/>
          </p:nvSpPr>
          <p:spPr>
            <a:xfrm>
              <a:off x="2045655" y="2519021"/>
              <a:ext cx="21216" cy="13121"/>
            </a:xfrm>
            <a:custGeom>
              <a:avLst/>
              <a:gdLst>
                <a:gd name="connsiteX0" fmla="*/ 2575 w 21216"/>
                <a:gd name="connsiteY0" fmla="*/ 12704 h 13121"/>
                <a:gd name="connsiteX1" fmla="*/ 10 w 21216"/>
                <a:gd name="connsiteY1" fmla="*/ 537 h 13121"/>
                <a:gd name="connsiteX2" fmla="*/ 458 w 21216"/>
                <a:gd name="connsiteY2" fmla="*/ 0 h 13121"/>
                <a:gd name="connsiteX3" fmla="*/ 19216 w 21216"/>
                <a:gd name="connsiteY3" fmla="*/ 60 h 13121"/>
                <a:gd name="connsiteX4" fmla="*/ 19663 w 21216"/>
                <a:gd name="connsiteY4" fmla="*/ 447 h 13121"/>
                <a:gd name="connsiteX5" fmla="*/ 21214 w 21216"/>
                <a:gd name="connsiteY5" fmla="*/ 12615 h 13121"/>
                <a:gd name="connsiteX6" fmla="*/ 20767 w 21216"/>
                <a:gd name="connsiteY6" fmla="*/ 13122 h 13121"/>
                <a:gd name="connsiteX7" fmla="*/ 3022 w 21216"/>
                <a:gd name="connsiteY7" fmla="*/ 13062 h 13121"/>
                <a:gd name="connsiteX8" fmla="*/ 2575 w 21216"/>
                <a:gd name="connsiteY8" fmla="*/ 12704 h 1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16" h="13121">
                  <a:moveTo>
                    <a:pt x="2575" y="12704"/>
                  </a:moveTo>
                  <a:lnTo>
                    <a:pt x="10" y="537"/>
                  </a:lnTo>
                  <a:cubicBezTo>
                    <a:pt x="-49" y="268"/>
                    <a:pt x="159" y="0"/>
                    <a:pt x="458" y="0"/>
                  </a:cubicBezTo>
                  <a:lnTo>
                    <a:pt x="19216" y="60"/>
                  </a:lnTo>
                  <a:cubicBezTo>
                    <a:pt x="19425" y="60"/>
                    <a:pt x="19633" y="239"/>
                    <a:pt x="19663" y="447"/>
                  </a:cubicBezTo>
                  <a:lnTo>
                    <a:pt x="21214" y="12615"/>
                  </a:lnTo>
                  <a:cubicBezTo>
                    <a:pt x="21244" y="12883"/>
                    <a:pt x="21035" y="13122"/>
                    <a:pt x="20767" y="13122"/>
                  </a:cubicBezTo>
                  <a:lnTo>
                    <a:pt x="3022" y="13062"/>
                  </a:lnTo>
                  <a:cubicBezTo>
                    <a:pt x="2814" y="13062"/>
                    <a:pt x="2635" y="12913"/>
                    <a:pt x="2575" y="12704"/>
                  </a:cubicBezTo>
                  <a:close/>
                </a:path>
              </a:pathLst>
            </a:custGeom>
            <a:solidFill>
              <a:srgbClr val="FFFFFF"/>
            </a:solidFill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15596AB-4FAC-5698-ACCB-646A9C255B47}"/>
                </a:ext>
              </a:extLst>
            </p:cNvPr>
            <p:cNvSpPr/>
            <p:nvPr/>
          </p:nvSpPr>
          <p:spPr>
            <a:xfrm>
              <a:off x="2268239" y="2427704"/>
              <a:ext cx="58423" cy="50817"/>
            </a:xfrm>
            <a:custGeom>
              <a:avLst/>
              <a:gdLst>
                <a:gd name="connsiteX0" fmla="*/ 51 w 58423"/>
                <a:gd name="connsiteY0" fmla="*/ 45330 h 50817"/>
                <a:gd name="connsiteX1" fmla="*/ 5509 w 58423"/>
                <a:gd name="connsiteY1" fmla="*/ 6084 h 50817"/>
                <a:gd name="connsiteX2" fmla="*/ 12368 w 58423"/>
                <a:gd name="connsiteY2" fmla="*/ 0 h 50817"/>
                <a:gd name="connsiteX3" fmla="*/ 53553 w 58423"/>
                <a:gd name="connsiteY3" fmla="*/ 89 h 50817"/>
                <a:gd name="connsiteX4" fmla="*/ 58295 w 58423"/>
                <a:gd name="connsiteY4" fmla="*/ 6203 h 50817"/>
                <a:gd name="connsiteX5" fmla="*/ 50094 w 58423"/>
                <a:gd name="connsiteY5" fmla="*/ 45450 h 50817"/>
                <a:gd name="connsiteX6" fmla="*/ 43354 w 58423"/>
                <a:gd name="connsiteY6" fmla="*/ 50818 h 50817"/>
                <a:gd name="connsiteX7" fmla="*/ 4912 w 58423"/>
                <a:gd name="connsiteY7" fmla="*/ 50728 h 50817"/>
                <a:gd name="connsiteX8" fmla="*/ 51 w 58423"/>
                <a:gd name="connsiteY8" fmla="*/ 45330 h 5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3" h="50817">
                  <a:moveTo>
                    <a:pt x="51" y="45330"/>
                  </a:moveTo>
                  <a:lnTo>
                    <a:pt x="5509" y="6084"/>
                  </a:lnTo>
                  <a:cubicBezTo>
                    <a:pt x="5986" y="2744"/>
                    <a:pt x="9058" y="0"/>
                    <a:pt x="12368" y="0"/>
                  </a:cubicBezTo>
                  <a:lnTo>
                    <a:pt x="53553" y="89"/>
                  </a:lnTo>
                  <a:cubicBezTo>
                    <a:pt x="56863" y="89"/>
                    <a:pt x="58981" y="2833"/>
                    <a:pt x="58295" y="6203"/>
                  </a:cubicBezTo>
                  <a:lnTo>
                    <a:pt x="50094" y="45450"/>
                  </a:lnTo>
                  <a:cubicBezTo>
                    <a:pt x="49467" y="48432"/>
                    <a:pt x="46455" y="50818"/>
                    <a:pt x="43354" y="50818"/>
                  </a:cubicBezTo>
                  <a:lnTo>
                    <a:pt x="4912" y="50728"/>
                  </a:lnTo>
                  <a:cubicBezTo>
                    <a:pt x="1811" y="50728"/>
                    <a:pt x="-366" y="48313"/>
                    <a:pt x="51" y="45330"/>
                  </a:cubicBezTo>
                  <a:close/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C5CFE91D-46DE-FBD6-2550-A6936032CEAB}"/>
                </a:ext>
              </a:extLst>
            </p:cNvPr>
            <p:cNvSpPr/>
            <p:nvPr/>
          </p:nvSpPr>
          <p:spPr>
            <a:xfrm>
              <a:off x="2282576" y="2440647"/>
              <a:ext cx="29181" cy="24544"/>
            </a:xfrm>
            <a:custGeom>
              <a:avLst/>
              <a:gdLst>
                <a:gd name="connsiteX0" fmla="*/ 0 w 29181"/>
                <a:gd name="connsiteY0" fmla="*/ 23649 h 24544"/>
                <a:gd name="connsiteX1" fmla="*/ 3072 w 29181"/>
                <a:gd name="connsiteY1" fmla="*/ 626 h 24544"/>
                <a:gd name="connsiteX2" fmla="*/ 3787 w 29181"/>
                <a:gd name="connsiteY2" fmla="*/ 0 h 24544"/>
                <a:gd name="connsiteX3" fmla="*/ 28451 w 29181"/>
                <a:gd name="connsiteY3" fmla="*/ 60 h 24544"/>
                <a:gd name="connsiteX4" fmla="*/ 29167 w 29181"/>
                <a:gd name="connsiteY4" fmla="*/ 954 h 24544"/>
                <a:gd name="connsiteX5" fmla="*/ 24216 w 29181"/>
                <a:gd name="connsiteY5" fmla="*/ 23977 h 24544"/>
                <a:gd name="connsiteX6" fmla="*/ 23500 w 29181"/>
                <a:gd name="connsiteY6" fmla="*/ 24544 h 24544"/>
                <a:gd name="connsiteX7" fmla="*/ 746 w 29181"/>
                <a:gd name="connsiteY7" fmla="*/ 24484 h 24544"/>
                <a:gd name="connsiteX8" fmla="*/ 30 w 29181"/>
                <a:gd name="connsiteY8" fmla="*/ 23649 h 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81" h="24544">
                  <a:moveTo>
                    <a:pt x="0" y="23649"/>
                  </a:moveTo>
                  <a:lnTo>
                    <a:pt x="3072" y="626"/>
                  </a:lnTo>
                  <a:cubicBezTo>
                    <a:pt x="3131" y="268"/>
                    <a:pt x="3430" y="0"/>
                    <a:pt x="3787" y="0"/>
                  </a:cubicBezTo>
                  <a:lnTo>
                    <a:pt x="28451" y="60"/>
                  </a:lnTo>
                  <a:cubicBezTo>
                    <a:pt x="28928" y="60"/>
                    <a:pt x="29256" y="477"/>
                    <a:pt x="29167" y="954"/>
                  </a:cubicBezTo>
                  <a:lnTo>
                    <a:pt x="24216" y="23977"/>
                  </a:lnTo>
                  <a:cubicBezTo>
                    <a:pt x="24156" y="24305"/>
                    <a:pt x="23858" y="24544"/>
                    <a:pt x="23500" y="24544"/>
                  </a:cubicBezTo>
                  <a:lnTo>
                    <a:pt x="746" y="24484"/>
                  </a:lnTo>
                  <a:cubicBezTo>
                    <a:pt x="298" y="24484"/>
                    <a:pt x="-30" y="24097"/>
                    <a:pt x="30" y="23649"/>
                  </a:cubicBezTo>
                  <a:close/>
                </a:path>
              </a:pathLst>
            </a:custGeom>
            <a:solidFill>
              <a:srgbClr val="FFFFFF"/>
            </a:solidFill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5539B4CB-8D58-8084-6639-1EA288AA0EBD}"/>
                </a:ext>
              </a:extLst>
            </p:cNvPr>
            <p:cNvSpPr/>
            <p:nvPr/>
          </p:nvSpPr>
          <p:spPr>
            <a:xfrm>
              <a:off x="2014222" y="2427078"/>
              <a:ext cx="58238" cy="50847"/>
            </a:xfrm>
            <a:custGeom>
              <a:avLst/>
              <a:gdLst>
                <a:gd name="connsiteX0" fmla="*/ 8151 w 58238"/>
                <a:gd name="connsiteY0" fmla="*/ 45360 h 50847"/>
                <a:gd name="connsiteX1" fmla="*/ 129 w 58238"/>
                <a:gd name="connsiteY1" fmla="*/ 6084 h 50847"/>
                <a:gd name="connsiteX2" fmla="*/ 4901 w 58238"/>
                <a:gd name="connsiteY2" fmla="*/ 0 h 50847"/>
                <a:gd name="connsiteX3" fmla="*/ 46086 w 58238"/>
                <a:gd name="connsiteY3" fmla="*/ 89 h 50847"/>
                <a:gd name="connsiteX4" fmla="*/ 52915 w 58238"/>
                <a:gd name="connsiteY4" fmla="*/ 6203 h 50847"/>
                <a:gd name="connsiteX5" fmla="*/ 58194 w 58238"/>
                <a:gd name="connsiteY5" fmla="*/ 45480 h 50847"/>
                <a:gd name="connsiteX6" fmla="*/ 53303 w 58238"/>
                <a:gd name="connsiteY6" fmla="*/ 50848 h 50847"/>
                <a:gd name="connsiteX7" fmla="*/ 14861 w 58238"/>
                <a:gd name="connsiteY7" fmla="*/ 50758 h 50847"/>
                <a:gd name="connsiteX8" fmla="*/ 8151 w 58238"/>
                <a:gd name="connsiteY8" fmla="*/ 45360 h 5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38" h="50847">
                  <a:moveTo>
                    <a:pt x="8151" y="45360"/>
                  </a:moveTo>
                  <a:lnTo>
                    <a:pt x="129" y="6084"/>
                  </a:lnTo>
                  <a:cubicBezTo>
                    <a:pt x="-557" y="2744"/>
                    <a:pt x="1560" y="0"/>
                    <a:pt x="4901" y="0"/>
                  </a:cubicBezTo>
                  <a:lnTo>
                    <a:pt x="46086" y="89"/>
                  </a:lnTo>
                  <a:cubicBezTo>
                    <a:pt x="49396" y="89"/>
                    <a:pt x="52468" y="2833"/>
                    <a:pt x="52915" y="6203"/>
                  </a:cubicBezTo>
                  <a:lnTo>
                    <a:pt x="58194" y="45480"/>
                  </a:lnTo>
                  <a:cubicBezTo>
                    <a:pt x="58581" y="48462"/>
                    <a:pt x="56404" y="50848"/>
                    <a:pt x="53303" y="50848"/>
                  </a:cubicBezTo>
                  <a:lnTo>
                    <a:pt x="14861" y="50758"/>
                  </a:lnTo>
                  <a:cubicBezTo>
                    <a:pt x="11760" y="50758"/>
                    <a:pt x="8777" y="48342"/>
                    <a:pt x="8151" y="45360"/>
                  </a:cubicBezTo>
                  <a:close/>
                </a:path>
              </a:pathLst>
            </a:custGeom>
            <a:solidFill>
              <a:srgbClr val="FFFFFF"/>
            </a:solidFill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A36BD250-0D07-E808-E914-7B3F18899743}"/>
                </a:ext>
              </a:extLst>
            </p:cNvPr>
            <p:cNvSpPr/>
            <p:nvPr/>
          </p:nvSpPr>
          <p:spPr>
            <a:xfrm>
              <a:off x="2103170" y="2427346"/>
              <a:ext cx="134466" cy="119380"/>
            </a:xfrm>
            <a:custGeom>
              <a:avLst/>
              <a:gdLst>
                <a:gd name="connsiteX0" fmla="*/ 106788 w 134466"/>
                <a:gd name="connsiteY0" fmla="*/ 119380 h 119380"/>
                <a:gd name="connsiteX1" fmla="*/ 27192 w 134466"/>
                <a:gd name="connsiteY1" fmla="*/ 119171 h 119380"/>
                <a:gd name="connsiteX2" fmla="*/ 7240 w 134466"/>
                <a:gd name="connsiteY2" fmla="*/ 102769 h 119380"/>
                <a:gd name="connsiteX3" fmla="*/ 83 w 134466"/>
                <a:gd name="connsiteY3" fmla="*/ 21741 h 119380"/>
                <a:gd name="connsiteX4" fmla="*/ 20094 w 134466"/>
                <a:gd name="connsiteY4" fmla="*/ 0 h 119380"/>
                <a:gd name="connsiteX5" fmla="*/ 114453 w 134466"/>
                <a:gd name="connsiteY5" fmla="*/ 239 h 119380"/>
                <a:gd name="connsiteX6" fmla="*/ 134374 w 134466"/>
                <a:gd name="connsiteY6" fmla="*/ 22069 h 119380"/>
                <a:gd name="connsiteX7" fmla="*/ 126829 w 134466"/>
                <a:gd name="connsiteY7" fmla="*/ 103067 h 119380"/>
                <a:gd name="connsiteX8" fmla="*/ 106788 w 134466"/>
                <a:gd name="connsiteY8" fmla="*/ 119380 h 11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466" h="119380">
                  <a:moveTo>
                    <a:pt x="106788" y="119380"/>
                  </a:moveTo>
                  <a:lnTo>
                    <a:pt x="27192" y="119171"/>
                  </a:lnTo>
                  <a:cubicBezTo>
                    <a:pt x="16962" y="119171"/>
                    <a:pt x="8045" y="111895"/>
                    <a:pt x="7240" y="102769"/>
                  </a:cubicBezTo>
                  <a:lnTo>
                    <a:pt x="83" y="21741"/>
                  </a:lnTo>
                  <a:cubicBezTo>
                    <a:pt x="-961" y="9871"/>
                    <a:pt x="7986" y="-30"/>
                    <a:pt x="20094" y="0"/>
                  </a:cubicBezTo>
                  <a:lnTo>
                    <a:pt x="114453" y="239"/>
                  </a:lnTo>
                  <a:cubicBezTo>
                    <a:pt x="126590" y="239"/>
                    <a:pt x="135477" y="10199"/>
                    <a:pt x="134374" y="22069"/>
                  </a:cubicBezTo>
                  <a:lnTo>
                    <a:pt x="126829" y="103067"/>
                  </a:lnTo>
                  <a:cubicBezTo>
                    <a:pt x="125964" y="112193"/>
                    <a:pt x="117017" y="119410"/>
                    <a:pt x="106788" y="119380"/>
                  </a:cubicBezTo>
                  <a:close/>
                </a:path>
              </a:pathLst>
            </a:custGeom>
            <a:solidFill>
              <a:srgbClr val="FFFFFF"/>
            </a:solidFill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EBBD82D0-41BE-CA7C-5E73-D6CF08F64812}"/>
                </a:ext>
              </a:extLst>
            </p:cNvPr>
            <p:cNvSpPr/>
            <p:nvPr/>
          </p:nvSpPr>
          <p:spPr>
            <a:xfrm>
              <a:off x="2127564" y="2457073"/>
              <a:ext cx="90216" cy="60755"/>
            </a:xfrm>
            <a:custGeom>
              <a:avLst/>
              <a:gdLst>
                <a:gd name="connsiteX0" fmla="*/ 30472 w 90216"/>
                <a:gd name="connsiteY0" fmla="*/ 60696 h 60755"/>
                <a:gd name="connsiteX1" fmla="*/ 25790 w 90216"/>
                <a:gd name="connsiteY1" fmla="*/ 58608 h 60755"/>
                <a:gd name="connsiteX2" fmla="*/ 948 w 90216"/>
                <a:gd name="connsiteY2" fmla="*/ 31380 h 60755"/>
                <a:gd name="connsiteX3" fmla="*/ 1067 w 90216"/>
                <a:gd name="connsiteY3" fmla="*/ 26340 h 60755"/>
                <a:gd name="connsiteX4" fmla="*/ 5332 w 90216"/>
                <a:gd name="connsiteY4" fmla="*/ 22075 h 60755"/>
                <a:gd name="connsiteX5" fmla="*/ 10581 w 90216"/>
                <a:gd name="connsiteY5" fmla="*/ 22195 h 60755"/>
                <a:gd name="connsiteX6" fmla="*/ 31009 w 90216"/>
                <a:gd name="connsiteY6" fmla="*/ 44383 h 60755"/>
                <a:gd name="connsiteX7" fmla="*/ 80366 w 90216"/>
                <a:gd name="connsiteY7" fmla="*/ 901 h 60755"/>
                <a:gd name="connsiteX8" fmla="*/ 85585 w 90216"/>
                <a:gd name="connsiteY8" fmla="*/ 1289 h 60755"/>
                <a:gd name="connsiteX9" fmla="*/ 89372 w 90216"/>
                <a:gd name="connsiteY9" fmla="*/ 5822 h 60755"/>
                <a:gd name="connsiteX10" fmla="*/ 88984 w 90216"/>
                <a:gd name="connsiteY10" fmla="*/ 10892 h 60755"/>
                <a:gd name="connsiteX11" fmla="*/ 34707 w 90216"/>
                <a:gd name="connsiteY11" fmla="*/ 59115 h 60755"/>
                <a:gd name="connsiteX12" fmla="*/ 30472 w 90216"/>
                <a:gd name="connsiteY12" fmla="*/ 60755 h 6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216" h="60755">
                  <a:moveTo>
                    <a:pt x="30472" y="60696"/>
                  </a:moveTo>
                  <a:cubicBezTo>
                    <a:pt x="28743" y="60696"/>
                    <a:pt x="27043" y="59980"/>
                    <a:pt x="25790" y="58608"/>
                  </a:cubicBezTo>
                  <a:lnTo>
                    <a:pt x="948" y="31380"/>
                  </a:lnTo>
                  <a:cubicBezTo>
                    <a:pt x="-364" y="29949"/>
                    <a:pt x="-305" y="27712"/>
                    <a:pt x="1067" y="26340"/>
                  </a:cubicBezTo>
                  <a:lnTo>
                    <a:pt x="5332" y="22075"/>
                  </a:lnTo>
                  <a:cubicBezTo>
                    <a:pt x="6793" y="20614"/>
                    <a:pt x="9179" y="20674"/>
                    <a:pt x="10581" y="22195"/>
                  </a:cubicBezTo>
                  <a:lnTo>
                    <a:pt x="31009" y="44383"/>
                  </a:lnTo>
                  <a:lnTo>
                    <a:pt x="80366" y="901"/>
                  </a:lnTo>
                  <a:cubicBezTo>
                    <a:pt x="81916" y="-441"/>
                    <a:pt x="84272" y="-262"/>
                    <a:pt x="85585" y="1289"/>
                  </a:cubicBezTo>
                  <a:lnTo>
                    <a:pt x="89372" y="5822"/>
                  </a:lnTo>
                  <a:cubicBezTo>
                    <a:pt x="90625" y="7343"/>
                    <a:pt x="90475" y="9580"/>
                    <a:pt x="88984" y="10892"/>
                  </a:cubicBezTo>
                  <a:lnTo>
                    <a:pt x="34707" y="59115"/>
                  </a:lnTo>
                  <a:cubicBezTo>
                    <a:pt x="33484" y="60219"/>
                    <a:pt x="31964" y="60755"/>
                    <a:pt x="30472" y="60755"/>
                  </a:cubicBezTo>
                  <a:close/>
                </a:path>
              </a:pathLst>
            </a:custGeom>
            <a:solidFill>
              <a:srgbClr val="1063AD"/>
            </a:solidFill>
            <a:ln w="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59DF1600-6C76-F692-857F-7AEB2AF9D1CB}"/>
                </a:ext>
              </a:extLst>
            </p:cNvPr>
            <p:cNvSpPr/>
            <p:nvPr/>
          </p:nvSpPr>
          <p:spPr>
            <a:xfrm>
              <a:off x="1911284" y="2393199"/>
              <a:ext cx="377613" cy="239982"/>
            </a:xfrm>
            <a:custGeom>
              <a:avLst/>
              <a:gdLst>
                <a:gd name="connsiteX0" fmla="*/ 0 w 377613"/>
                <a:gd name="connsiteY0" fmla="*/ 0 h 239982"/>
                <a:gd name="connsiteX1" fmla="*/ 29017 w 377613"/>
                <a:gd name="connsiteY1" fmla="*/ 0 h 239982"/>
                <a:gd name="connsiteX2" fmla="*/ 57945 w 377613"/>
                <a:gd name="connsiteY2" fmla="*/ 22397 h 239982"/>
                <a:gd name="connsiteX3" fmla="*/ 107779 w 377613"/>
                <a:gd name="connsiteY3" fmla="*/ 215170 h 239982"/>
                <a:gd name="connsiteX4" fmla="*/ 139808 w 377613"/>
                <a:gd name="connsiteY4" fmla="*/ 239983 h 239982"/>
                <a:gd name="connsiteX5" fmla="*/ 377614 w 377613"/>
                <a:gd name="connsiteY5" fmla="*/ 239983 h 2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613" h="239982">
                  <a:moveTo>
                    <a:pt x="0" y="0"/>
                  </a:moveTo>
                  <a:lnTo>
                    <a:pt x="29017" y="0"/>
                  </a:lnTo>
                  <a:cubicBezTo>
                    <a:pt x="42646" y="0"/>
                    <a:pt x="54546" y="9215"/>
                    <a:pt x="57945" y="22397"/>
                  </a:cubicBezTo>
                  <a:lnTo>
                    <a:pt x="107779" y="215170"/>
                  </a:lnTo>
                  <a:cubicBezTo>
                    <a:pt x="111566" y="229783"/>
                    <a:pt x="124718" y="239983"/>
                    <a:pt x="139808" y="239983"/>
                  </a:cubicBezTo>
                  <a:lnTo>
                    <a:pt x="377614" y="239983"/>
                  </a:lnTo>
                </a:path>
              </a:pathLst>
            </a:custGeom>
            <a:noFill/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7" name="Рисунок 16">
              <a:extLst>
                <a:ext uri="{FF2B5EF4-FFF2-40B4-BE49-F238E27FC236}">
                  <a16:creationId xmlns:a16="http://schemas.microsoft.com/office/drawing/2014/main" id="{A5835AB4-0195-6DFD-480C-35E1061D3CDB}"/>
                </a:ext>
              </a:extLst>
            </p:cNvPr>
            <p:cNvGrpSpPr/>
            <p:nvPr/>
          </p:nvGrpSpPr>
          <p:grpSpPr>
            <a:xfrm>
              <a:off x="2197407" y="2650321"/>
              <a:ext cx="67509" cy="67492"/>
              <a:chOff x="2197407" y="2650321"/>
              <a:chExt cx="67509" cy="67492"/>
            </a:xfrm>
            <a:noFill/>
          </p:grpSpPr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3A9EDE36-82FF-FAB9-A026-E7B0377E059C}"/>
                  </a:ext>
                </a:extLst>
              </p:cNvPr>
              <p:cNvSpPr/>
              <p:nvPr/>
            </p:nvSpPr>
            <p:spPr>
              <a:xfrm>
                <a:off x="2197407" y="2650321"/>
                <a:ext cx="67509" cy="67492"/>
              </a:xfrm>
              <a:custGeom>
                <a:avLst/>
                <a:gdLst>
                  <a:gd name="connsiteX0" fmla="*/ 7153 w 67509"/>
                  <a:gd name="connsiteY0" fmla="*/ 12981 h 67492"/>
                  <a:gd name="connsiteX1" fmla="*/ 48040 w 67509"/>
                  <a:gd name="connsiteY1" fmla="*/ 3170 h 67492"/>
                  <a:gd name="connsiteX2" fmla="*/ 64323 w 67509"/>
                  <a:gd name="connsiteY2" fmla="*/ 48023 h 67492"/>
                  <a:gd name="connsiteX3" fmla="*/ 19470 w 67509"/>
                  <a:gd name="connsiteY3" fmla="*/ 64306 h 67492"/>
                  <a:gd name="connsiteX4" fmla="*/ 651 w 67509"/>
                  <a:gd name="connsiteY4" fmla="*/ 27177 h 6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09" h="67492">
                    <a:moveTo>
                      <a:pt x="7153" y="12981"/>
                    </a:moveTo>
                    <a:cubicBezTo>
                      <a:pt x="16607" y="844"/>
                      <a:pt x="33516" y="-3600"/>
                      <a:pt x="48040" y="3170"/>
                    </a:cubicBezTo>
                    <a:cubicBezTo>
                      <a:pt x="64919" y="11043"/>
                      <a:pt x="72226" y="31143"/>
                      <a:pt x="64323" y="48023"/>
                    </a:cubicBezTo>
                    <a:cubicBezTo>
                      <a:pt x="56420" y="64903"/>
                      <a:pt x="36349" y="72209"/>
                      <a:pt x="19470" y="64306"/>
                    </a:cubicBezTo>
                    <a:cubicBezTo>
                      <a:pt x="5095" y="57596"/>
                      <a:pt x="-2331" y="42058"/>
                      <a:pt x="651" y="27177"/>
                    </a:cubicBezTo>
                  </a:path>
                </a:pathLst>
              </a:custGeom>
              <a:noFill/>
              <a:ln w="572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11C7E901-A65E-8E28-9A8D-91609F41F552}"/>
                  </a:ext>
                </a:extLst>
              </p:cNvPr>
              <p:cNvSpPr/>
              <p:nvPr/>
            </p:nvSpPr>
            <p:spPr>
              <a:xfrm>
                <a:off x="2211504" y="2664402"/>
                <a:ext cx="39310" cy="39317"/>
              </a:xfrm>
              <a:custGeom>
                <a:avLst/>
                <a:gdLst>
                  <a:gd name="connsiteX0" fmla="*/ 35284 w 39310"/>
                  <a:gd name="connsiteY0" fmla="*/ 31586 h 39317"/>
                  <a:gd name="connsiteX1" fmla="*/ 11337 w 39310"/>
                  <a:gd name="connsiteY1" fmla="*/ 37461 h 39317"/>
                  <a:gd name="connsiteX2" fmla="*/ 1853 w 39310"/>
                  <a:gd name="connsiteY2" fmla="*/ 11337 h 39317"/>
                  <a:gd name="connsiteX3" fmla="*/ 27978 w 39310"/>
                  <a:gd name="connsiteY3" fmla="*/ 1853 h 39317"/>
                  <a:gd name="connsiteX4" fmla="*/ 38714 w 39310"/>
                  <a:gd name="connsiteY4" fmla="*/ 24459 h 3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0" h="39317">
                    <a:moveTo>
                      <a:pt x="35284" y="31586"/>
                    </a:moveTo>
                    <a:cubicBezTo>
                      <a:pt x="29797" y="38774"/>
                      <a:pt x="19866" y="41458"/>
                      <a:pt x="11337" y="37461"/>
                    </a:cubicBezTo>
                    <a:cubicBezTo>
                      <a:pt x="1495" y="32869"/>
                      <a:pt x="-2739" y="21178"/>
                      <a:pt x="1853" y="11337"/>
                    </a:cubicBezTo>
                    <a:cubicBezTo>
                      <a:pt x="6446" y="1495"/>
                      <a:pt x="18136" y="-2739"/>
                      <a:pt x="27978" y="1853"/>
                    </a:cubicBezTo>
                    <a:cubicBezTo>
                      <a:pt x="36656" y="5909"/>
                      <a:pt x="40981" y="15482"/>
                      <a:pt x="38714" y="24459"/>
                    </a:cubicBezTo>
                  </a:path>
                </a:pathLst>
              </a:custGeom>
              <a:noFill/>
              <a:ln w="572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Рисунок 16">
              <a:extLst>
                <a:ext uri="{FF2B5EF4-FFF2-40B4-BE49-F238E27FC236}">
                  <a16:creationId xmlns:a16="http://schemas.microsoft.com/office/drawing/2014/main" id="{84E0A209-478B-AF34-C9B8-93E7937C4736}"/>
                </a:ext>
              </a:extLst>
            </p:cNvPr>
            <p:cNvGrpSpPr/>
            <p:nvPr/>
          </p:nvGrpSpPr>
          <p:grpSpPr>
            <a:xfrm>
              <a:off x="2067828" y="2650321"/>
              <a:ext cx="67509" cy="67492"/>
              <a:chOff x="2067828" y="2650321"/>
              <a:chExt cx="67509" cy="67492"/>
            </a:xfrm>
            <a:noFill/>
          </p:grpSpPr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EE283A74-A7E6-A0D2-D905-2ADFAB5C0BD0}"/>
                  </a:ext>
                </a:extLst>
              </p:cNvPr>
              <p:cNvSpPr/>
              <p:nvPr/>
            </p:nvSpPr>
            <p:spPr>
              <a:xfrm>
                <a:off x="2067828" y="2650321"/>
                <a:ext cx="67509" cy="67492"/>
              </a:xfrm>
              <a:custGeom>
                <a:avLst/>
                <a:gdLst>
                  <a:gd name="connsiteX0" fmla="*/ 7153 w 67509"/>
                  <a:gd name="connsiteY0" fmla="*/ 12981 h 67492"/>
                  <a:gd name="connsiteX1" fmla="*/ 48040 w 67509"/>
                  <a:gd name="connsiteY1" fmla="*/ 3170 h 67492"/>
                  <a:gd name="connsiteX2" fmla="*/ 64323 w 67509"/>
                  <a:gd name="connsiteY2" fmla="*/ 48023 h 67492"/>
                  <a:gd name="connsiteX3" fmla="*/ 19470 w 67509"/>
                  <a:gd name="connsiteY3" fmla="*/ 64306 h 67492"/>
                  <a:gd name="connsiteX4" fmla="*/ 651 w 67509"/>
                  <a:gd name="connsiteY4" fmla="*/ 27177 h 67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09" h="67492">
                    <a:moveTo>
                      <a:pt x="7153" y="12981"/>
                    </a:moveTo>
                    <a:cubicBezTo>
                      <a:pt x="16607" y="844"/>
                      <a:pt x="33516" y="-3600"/>
                      <a:pt x="48040" y="3170"/>
                    </a:cubicBezTo>
                    <a:cubicBezTo>
                      <a:pt x="64919" y="11043"/>
                      <a:pt x="72226" y="31143"/>
                      <a:pt x="64323" y="48023"/>
                    </a:cubicBezTo>
                    <a:cubicBezTo>
                      <a:pt x="56450" y="64903"/>
                      <a:pt x="36349" y="72209"/>
                      <a:pt x="19470" y="64306"/>
                    </a:cubicBezTo>
                    <a:cubicBezTo>
                      <a:pt x="5095" y="57596"/>
                      <a:pt x="-2331" y="42058"/>
                      <a:pt x="651" y="27177"/>
                    </a:cubicBezTo>
                  </a:path>
                </a:pathLst>
              </a:custGeom>
              <a:noFill/>
              <a:ln w="572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624B34A4-CB6E-90B6-9AD1-1DDD73BC4199}"/>
                  </a:ext>
                </a:extLst>
              </p:cNvPr>
              <p:cNvSpPr/>
              <p:nvPr/>
            </p:nvSpPr>
            <p:spPr>
              <a:xfrm>
                <a:off x="2081925" y="2664402"/>
                <a:ext cx="39310" cy="39317"/>
              </a:xfrm>
              <a:custGeom>
                <a:avLst/>
                <a:gdLst>
                  <a:gd name="connsiteX0" fmla="*/ 35284 w 39310"/>
                  <a:gd name="connsiteY0" fmla="*/ 31586 h 39317"/>
                  <a:gd name="connsiteX1" fmla="*/ 11337 w 39310"/>
                  <a:gd name="connsiteY1" fmla="*/ 37461 h 39317"/>
                  <a:gd name="connsiteX2" fmla="*/ 1853 w 39310"/>
                  <a:gd name="connsiteY2" fmla="*/ 11337 h 39317"/>
                  <a:gd name="connsiteX3" fmla="*/ 27978 w 39310"/>
                  <a:gd name="connsiteY3" fmla="*/ 1853 h 39317"/>
                  <a:gd name="connsiteX4" fmla="*/ 38714 w 39310"/>
                  <a:gd name="connsiteY4" fmla="*/ 24459 h 3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0" h="39317">
                    <a:moveTo>
                      <a:pt x="35284" y="31586"/>
                    </a:moveTo>
                    <a:cubicBezTo>
                      <a:pt x="29797" y="38774"/>
                      <a:pt x="19866" y="41458"/>
                      <a:pt x="11337" y="37461"/>
                    </a:cubicBezTo>
                    <a:cubicBezTo>
                      <a:pt x="1495" y="32869"/>
                      <a:pt x="-2739" y="21178"/>
                      <a:pt x="1853" y="11337"/>
                    </a:cubicBezTo>
                    <a:cubicBezTo>
                      <a:pt x="6446" y="1495"/>
                      <a:pt x="18136" y="-2739"/>
                      <a:pt x="27978" y="1853"/>
                    </a:cubicBezTo>
                    <a:cubicBezTo>
                      <a:pt x="36656" y="5909"/>
                      <a:pt x="40981" y="15482"/>
                      <a:pt x="38714" y="24459"/>
                    </a:cubicBezTo>
                  </a:path>
                </a:pathLst>
              </a:custGeom>
              <a:noFill/>
              <a:ln w="5727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B1F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72DDF7D6-4E42-E038-5146-E0A7B9F6B480}"/>
                </a:ext>
              </a:extLst>
            </p:cNvPr>
            <p:cNvSpPr/>
            <p:nvPr/>
          </p:nvSpPr>
          <p:spPr>
            <a:xfrm>
              <a:off x="2101582" y="2650211"/>
              <a:ext cx="129668" cy="2982"/>
            </a:xfrm>
            <a:custGeom>
              <a:avLst/>
              <a:gdLst>
                <a:gd name="connsiteX0" fmla="*/ 0 w 129668"/>
                <a:gd name="connsiteY0" fmla="*/ 0 h 2982"/>
                <a:gd name="connsiteX1" fmla="*/ 129669 w 129668"/>
                <a:gd name="connsiteY1" fmla="*/ 0 h 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68" h="2982">
                  <a:moveTo>
                    <a:pt x="0" y="0"/>
                  </a:moveTo>
                  <a:lnTo>
                    <a:pt x="129669" y="0"/>
                  </a:lnTo>
                </a:path>
              </a:pathLst>
            </a:custGeom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A1FC758B-F242-7301-DE0E-AA700544EF58}"/>
                </a:ext>
              </a:extLst>
            </p:cNvPr>
            <p:cNvSpPr/>
            <p:nvPr/>
          </p:nvSpPr>
          <p:spPr>
            <a:xfrm>
              <a:off x="2048647" y="2650211"/>
              <a:ext cx="22307" cy="2982"/>
            </a:xfrm>
            <a:custGeom>
              <a:avLst/>
              <a:gdLst>
                <a:gd name="connsiteX0" fmla="*/ 0 w 22307"/>
                <a:gd name="connsiteY0" fmla="*/ 0 h 2982"/>
                <a:gd name="connsiteX1" fmla="*/ 22307 w 22307"/>
                <a:gd name="connsiteY1" fmla="*/ 0 h 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07" h="2982">
                  <a:moveTo>
                    <a:pt x="0" y="0"/>
                  </a:moveTo>
                  <a:lnTo>
                    <a:pt x="22307" y="0"/>
                  </a:lnTo>
                </a:path>
              </a:pathLst>
            </a:custGeom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6F477F77-0808-A1B4-CBBC-DAD082FCAC83}"/>
                </a:ext>
              </a:extLst>
            </p:cNvPr>
            <p:cNvSpPr/>
            <p:nvPr/>
          </p:nvSpPr>
          <p:spPr>
            <a:xfrm>
              <a:off x="2254006" y="2650211"/>
              <a:ext cx="30001" cy="2982"/>
            </a:xfrm>
            <a:custGeom>
              <a:avLst/>
              <a:gdLst>
                <a:gd name="connsiteX0" fmla="*/ 0 w 30001"/>
                <a:gd name="connsiteY0" fmla="*/ 0 h 2982"/>
                <a:gd name="connsiteX1" fmla="*/ 30002 w 30001"/>
                <a:gd name="connsiteY1" fmla="*/ 0 h 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01" h="2982">
                  <a:moveTo>
                    <a:pt x="0" y="0"/>
                  </a:moveTo>
                  <a:lnTo>
                    <a:pt x="30002" y="0"/>
                  </a:lnTo>
                </a:path>
              </a:pathLst>
            </a:custGeom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FC899A7C-8D7C-67D4-D64D-B879EEAA4231}"/>
                </a:ext>
              </a:extLst>
            </p:cNvPr>
            <p:cNvSpPr/>
            <p:nvPr/>
          </p:nvSpPr>
          <p:spPr>
            <a:xfrm>
              <a:off x="1953960" y="2435428"/>
              <a:ext cx="41721" cy="160743"/>
            </a:xfrm>
            <a:custGeom>
              <a:avLst/>
              <a:gdLst>
                <a:gd name="connsiteX0" fmla="*/ 0 w 41721"/>
                <a:gd name="connsiteY0" fmla="*/ 0 h 160743"/>
                <a:gd name="connsiteX1" fmla="*/ 41722 w 41721"/>
                <a:gd name="connsiteY1" fmla="*/ 160744 h 16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721" h="160743">
                  <a:moveTo>
                    <a:pt x="0" y="0"/>
                  </a:moveTo>
                  <a:lnTo>
                    <a:pt x="41722" y="160744"/>
                  </a:lnTo>
                </a:path>
              </a:pathLst>
            </a:custGeom>
            <a:ln w="572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B294A2-EC72-B192-06FA-4BA7BC723287}"/>
              </a:ext>
            </a:extLst>
          </p:cNvPr>
          <p:cNvSpPr txBox="1"/>
          <p:nvPr/>
        </p:nvSpPr>
        <p:spPr>
          <a:xfrm>
            <a:off x="717630" y="646513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A2552-B56A-24B9-6326-CEDEA7017403}"/>
              </a:ext>
            </a:extLst>
          </p:cNvPr>
          <p:cNvSpPr txBox="1"/>
          <p:nvPr/>
        </p:nvSpPr>
        <p:spPr>
          <a:xfrm>
            <a:off x="861259" y="6478896"/>
            <a:ext cx="22862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Предоставляются за счет Минцифры</a:t>
            </a:r>
          </a:p>
        </p:txBody>
      </p:sp>
    </p:spTree>
    <p:extLst>
      <p:ext uri="{BB962C8B-B14F-4D97-AF65-F5344CB8AC3E}">
        <p14:creationId xmlns:p14="http://schemas.microsoft.com/office/powerpoint/2010/main" val="1533550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00">
            <a:extLst>
              <a:ext uri="{FF2B5EF4-FFF2-40B4-BE49-F238E27FC236}">
                <a16:creationId xmlns:a16="http://schemas.microsoft.com/office/drawing/2014/main" id="{3BD8719B-D847-72AE-0A63-4B36487EF3D5}"/>
              </a:ext>
            </a:extLst>
          </p:cNvPr>
          <p:cNvSpPr/>
          <p:nvPr/>
        </p:nvSpPr>
        <p:spPr>
          <a:xfrm>
            <a:off x="7512425" y="1192306"/>
            <a:ext cx="3898870" cy="5477435"/>
          </a:xfrm>
          <a:prstGeom prst="roundRect">
            <a:avLst>
              <a:gd name="adj" fmla="val 5667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5DC155C-3A51-42CB-8B05-889B91D3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Методические рекомендации ЕЦП «</a:t>
            </a:r>
            <a:r>
              <a:rPr lang="ru-RU" dirty="0" err="1"/>
              <a:t>ГосТех</a:t>
            </a:r>
            <a:r>
              <a:rPr lang="ru-RU" dirty="0"/>
              <a:t>»</a:t>
            </a:r>
            <a:endParaRPr lang="ru-RU" dirty="0">
              <a:latin typeface="Candara" panose="020E0502030303020204" pitchFamily="34" charset="0"/>
              <a:ea typeface="Cambria Math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E8AF2D3-65B0-4043-8888-79417EF52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54">
            <a:extLst>
              <a:ext uri="{FF2B5EF4-FFF2-40B4-BE49-F238E27FC236}">
                <a16:creationId xmlns:a16="http://schemas.microsoft.com/office/drawing/2014/main" id="{BFC03033-E1BC-0B1F-0890-DCB71089F3D4}"/>
              </a:ext>
            </a:extLst>
          </p:cNvPr>
          <p:cNvSpPr/>
          <p:nvPr/>
        </p:nvSpPr>
        <p:spPr>
          <a:xfrm>
            <a:off x="637926" y="4079740"/>
            <a:ext cx="10916148" cy="1184615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4">
            <a:extLst>
              <a:ext uri="{FF2B5EF4-FFF2-40B4-BE49-F238E27FC236}">
                <a16:creationId xmlns:a16="http://schemas.microsoft.com/office/drawing/2014/main" id="{CD0B804E-F926-F8A8-6797-0CA416904E82}"/>
              </a:ext>
            </a:extLst>
          </p:cNvPr>
          <p:cNvSpPr/>
          <p:nvPr/>
        </p:nvSpPr>
        <p:spPr>
          <a:xfrm>
            <a:off x="637926" y="5341292"/>
            <a:ext cx="10901404" cy="1175213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8082D-2233-3E86-03A9-C942C6599B80}"/>
              </a:ext>
            </a:extLst>
          </p:cNvPr>
          <p:cNvSpPr txBox="1"/>
          <p:nvPr/>
        </p:nvSpPr>
        <p:spPr>
          <a:xfrm>
            <a:off x="1414604" y="5434211"/>
            <a:ext cx="567238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«Управление динамической инфраструктурой»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требования к поставщикам инфраструктуры для возможности универсального конфигурирования инфраструктуры как кода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IaaC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1F1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54">
            <a:extLst>
              <a:ext uri="{FF2B5EF4-FFF2-40B4-BE49-F238E27FC236}">
                <a16:creationId xmlns:a16="http://schemas.microsoft.com/office/drawing/2014/main" id="{A123E6C4-A029-6081-36C7-389713A7A967}"/>
              </a:ext>
            </a:extLst>
          </p:cNvPr>
          <p:cNvSpPr/>
          <p:nvPr/>
        </p:nvSpPr>
        <p:spPr>
          <a:xfrm>
            <a:off x="637926" y="4177700"/>
            <a:ext cx="10989297" cy="1037675"/>
          </a:xfrm>
          <a:prstGeom prst="roundRect">
            <a:avLst>
              <a:gd name="adj" fmla="val 6723"/>
            </a:avLst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3532B-3077-C255-303C-6FCC8B0EC6DD}"/>
              </a:ext>
            </a:extLst>
          </p:cNvPr>
          <p:cNvSpPr txBox="1"/>
          <p:nvPr/>
        </p:nvSpPr>
        <p:spPr>
          <a:xfrm>
            <a:off x="1414604" y="4172033"/>
            <a:ext cx="567238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Базовые сервисы ЕЦП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базовый набор платформенных сервисов, предоставляемых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поставщиком платформы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ГосТех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» в виде облачных сервисов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PaaS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Прямоугольник: скругленные углы 54">
            <a:extLst>
              <a:ext uri="{FF2B5EF4-FFF2-40B4-BE49-F238E27FC236}">
                <a16:creationId xmlns:a16="http://schemas.microsoft.com/office/drawing/2014/main" id="{15A40662-5B5C-83DC-0C6E-76D1B0BACCE2}"/>
              </a:ext>
            </a:extLst>
          </p:cNvPr>
          <p:cNvSpPr/>
          <p:nvPr/>
        </p:nvSpPr>
        <p:spPr>
          <a:xfrm>
            <a:off x="637927" y="2761631"/>
            <a:ext cx="10901403" cy="1241172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40C5A-835A-39DB-E86C-6E11436388DC}"/>
              </a:ext>
            </a:extLst>
          </p:cNvPr>
          <p:cNvSpPr txBox="1"/>
          <p:nvPr/>
        </p:nvSpPr>
        <p:spPr>
          <a:xfrm>
            <a:off x="1414604" y="2854116"/>
            <a:ext cx="58509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включению сервисов в ЕЦП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ГосТех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требования к сервисам для включения их в ЕЦП «ГосТех» для расширения базовых сервисов платформы с целью развития ее функциональности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(SaaS)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E1F1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03">
            <a:extLst>
              <a:ext uri="{FF2B5EF4-FFF2-40B4-BE49-F238E27FC236}">
                <a16:creationId xmlns:a16="http://schemas.microsoft.com/office/drawing/2014/main" id="{AB3A8FD0-1AD0-1D18-9DD2-5C4C74519F8E}"/>
              </a:ext>
            </a:extLst>
          </p:cNvPr>
          <p:cNvSpPr/>
          <p:nvPr/>
        </p:nvSpPr>
        <p:spPr>
          <a:xfrm>
            <a:off x="7707960" y="2930327"/>
            <a:ext cx="3497921" cy="900000"/>
          </a:xfrm>
          <a:prstGeom prst="roundRect">
            <a:avLst/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254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Прикладные и технологические сервисы расширения (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SaaS)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ectangle: Rounded Corners 42">
            <a:extLst>
              <a:ext uri="{FF2B5EF4-FFF2-40B4-BE49-F238E27FC236}">
                <a16:creationId xmlns:a16="http://schemas.microsoft.com/office/drawing/2014/main" id="{03BACCB3-4782-2FC3-BA58-7081DF5ECBA4}"/>
              </a:ext>
            </a:extLst>
          </p:cNvPr>
          <p:cNvSpPr/>
          <p:nvPr/>
        </p:nvSpPr>
        <p:spPr>
          <a:xfrm>
            <a:off x="7707962" y="4269289"/>
            <a:ext cx="3497919" cy="828000"/>
          </a:xfrm>
          <a:prstGeom prst="roundRect">
            <a:avLst/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Segoe UI" panose="020B0502040204020203" pitchFamily="34" charset="0"/>
              </a:rPr>
              <a:t> Облачная платформа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Segoe UI" panose="020B0502040204020203" pitchFamily="34" charset="0"/>
              </a:rPr>
              <a:t>PaaS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Historic" panose="020B0502040204020203" pitchFamily="34" charset="0"/>
                <a:cs typeface="Segoe UI" panose="020B0502040204020203" pitchFamily="34" charset="0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egoe UI Historic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39CD5C-1FE4-2B80-4206-4B912BBD11BE}"/>
              </a:ext>
            </a:extLst>
          </p:cNvPr>
          <p:cNvSpPr/>
          <p:nvPr/>
        </p:nvSpPr>
        <p:spPr>
          <a:xfrm>
            <a:off x="8754857" y="1256801"/>
            <a:ext cx="1404126" cy="338554"/>
          </a:xfrm>
          <a:prstGeom prst="rect">
            <a:avLst/>
          </a:prstGeom>
          <a:noFill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ГИС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902A06-984A-4AB2-7F28-A0EEC2F5360A}"/>
              </a:ext>
            </a:extLst>
          </p:cNvPr>
          <p:cNvGrpSpPr/>
          <p:nvPr/>
        </p:nvGrpSpPr>
        <p:grpSpPr>
          <a:xfrm>
            <a:off x="7707959" y="5436800"/>
            <a:ext cx="3497922" cy="998759"/>
            <a:chOff x="7707959" y="5436800"/>
            <a:chExt cx="3497922" cy="998759"/>
          </a:xfr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</p:grpSpPr>
        <p:sp>
          <p:nvSpPr>
            <p:cNvPr id="17" name="Скругленный прямоугольник 21">
              <a:extLst>
                <a:ext uri="{FF2B5EF4-FFF2-40B4-BE49-F238E27FC236}">
                  <a16:creationId xmlns:a16="http://schemas.microsoft.com/office/drawing/2014/main" id="{B67D1E0B-B89E-DC50-EEE8-7F7A4D86F22F}"/>
                </a:ext>
              </a:extLst>
            </p:cNvPr>
            <p:cNvSpPr/>
            <p:nvPr/>
          </p:nvSpPr>
          <p:spPr>
            <a:xfrm flipH="1">
              <a:off x="7707960" y="5436800"/>
              <a:ext cx="3497921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Historic" panose="020B0502040204020203" pitchFamily="34" charset="0"/>
                  <a:cs typeface="Segoe UI" panose="020B0502040204020203" pitchFamily="34" charset="0"/>
                </a:rPr>
                <a:t>Облачная инфраструктура (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Historic" panose="020B0502040204020203" pitchFamily="34" charset="0"/>
                  <a:cs typeface="Segoe UI" panose="020B0502040204020203" pitchFamily="34" charset="0"/>
                </a:rPr>
                <a:t>IaaS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Historic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sp>
          <p:nvSpPr>
            <p:cNvPr id="18" name="Скругленный прямоугольник 21">
              <a:extLst>
                <a:ext uri="{FF2B5EF4-FFF2-40B4-BE49-F238E27FC236}">
                  <a16:creationId xmlns:a16="http://schemas.microsoft.com/office/drawing/2014/main" id="{0F61D1B8-CBDB-AE8B-F812-6082ECBA4C02}"/>
                </a:ext>
              </a:extLst>
            </p:cNvPr>
            <p:cNvSpPr/>
            <p:nvPr/>
          </p:nvSpPr>
          <p:spPr>
            <a:xfrm flipH="1">
              <a:off x="7707959" y="5967559"/>
              <a:ext cx="1780507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Historic" panose="020B0502040204020203" pitchFamily="34" charset="0"/>
                  <a:cs typeface="Segoe UI" panose="020B0502040204020203" pitchFamily="34" charset="0"/>
                </a:rPr>
                <a:t>ЦОД</a:t>
              </a: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B03E011D-749F-1CDB-75C2-C527D3517D3F}"/>
                </a:ext>
              </a:extLst>
            </p:cNvPr>
            <p:cNvSpPr/>
            <p:nvPr/>
          </p:nvSpPr>
          <p:spPr>
            <a:xfrm flipH="1">
              <a:off x="9571383" y="5967559"/>
              <a:ext cx="1634498" cy="468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Historic" panose="020B0502040204020203" pitchFamily="34" charset="0"/>
                  <a:cs typeface="Segoe UI" panose="020B0502040204020203" pitchFamily="34" charset="0"/>
                </a:rPr>
                <a:t>ЦОД</a:t>
              </a:r>
            </a:p>
          </p:txBody>
        </p:sp>
      </p:grpSp>
      <p:sp>
        <p:nvSpPr>
          <p:cNvPr id="23" name="Прямоугольник: скругленные углы 54">
            <a:extLst>
              <a:ext uri="{FF2B5EF4-FFF2-40B4-BE49-F238E27FC236}">
                <a16:creationId xmlns:a16="http://schemas.microsoft.com/office/drawing/2014/main" id="{EE80AA24-DC45-03AD-585A-BBE3D0B447D9}"/>
              </a:ext>
            </a:extLst>
          </p:cNvPr>
          <p:cNvSpPr/>
          <p:nvPr/>
        </p:nvSpPr>
        <p:spPr>
          <a:xfrm>
            <a:off x="637926" y="1610197"/>
            <a:ext cx="10901404" cy="1074497"/>
          </a:xfrm>
          <a:prstGeom prst="roundRect">
            <a:avLst>
              <a:gd name="adj" fmla="val 6723"/>
            </a:avLst>
          </a:prstGeom>
          <a:gradFill>
            <a:gsLst>
              <a:gs pos="100000">
                <a:srgbClr val="E4ECFD">
                  <a:alpha val="0"/>
                </a:srgbClr>
              </a:gs>
              <a:gs pos="7000">
                <a:srgbClr val="E4ECFD"/>
              </a:gs>
            </a:gsLst>
            <a:lin ang="0" scaled="1"/>
          </a:gradFill>
          <a:ln w="9525" cap="flat" cmpd="sng" algn="ctr">
            <a:solidFill>
              <a:srgbClr val="8FB3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DB66F5-3A72-00D9-B121-0B0EAFA7E31B}"/>
              </a:ext>
            </a:extLst>
          </p:cNvPr>
          <p:cNvSpPr txBox="1"/>
          <p:nvPr/>
        </p:nvSpPr>
        <p:spPr>
          <a:xfrm>
            <a:off x="1414604" y="1658658"/>
            <a:ext cx="567238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Методические рекомендации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 Black" panose="020B0604020202020204" pitchFamily="34" charset="0"/>
              </a:rPr>
              <a:t>по разработке ГИС с использованием ЕЦП «ГосТех»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E1F1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Описывают рекомендации по созданию и развитию ГИС с использованием облачных сервисов, инфраструктуры и инструментов ЕЦП «ГосТех»</a:t>
            </a:r>
          </a:p>
        </p:txBody>
      </p:sp>
      <p:sp>
        <p:nvSpPr>
          <p:cNvPr id="26" name="Скругленный прямоугольник 99">
            <a:extLst>
              <a:ext uri="{FF2B5EF4-FFF2-40B4-BE49-F238E27FC236}">
                <a16:creationId xmlns:a16="http://schemas.microsoft.com/office/drawing/2014/main" id="{89FFA30F-E42C-D786-C550-887ADBD008F1}"/>
              </a:ext>
            </a:extLst>
          </p:cNvPr>
          <p:cNvSpPr/>
          <p:nvPr/>
        </p:nvSpPr>
        <p:spPr>
          <a:xfrm>
            <a:off x="7707960" y="1731629"/>
            <a:ext cx="3497921" cy="843432"/>
          </a:xfrm>
          <a:prstGeom prst="roundRect">
            <a:avLst>
              <a:gd name="adj" fmla="val 9409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254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Прикладные  подсистемы ГИС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99DD01-BE9C-D542-2110-3F9EDF9A5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101" y="1903443"/>
            <a:ext cx="384192" cy="524338"/>
          </a:xfrm>
          <a:prstGeom prst="rect">
            <a:avLst/>
          </a:prstGeom>
          <a:effectLst/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B5497F2-82E9-B8E9-2F6A-89A885403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101" y="3106100"/>
            <a:ext cx="384192" cy="524338"/>
          </a:xfrm>
          <a:prstGeom prst="rect">
            <a:avLst/>
          </a:prstGeom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13794-4025-A086-15EA-87D8B6E9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101" y="4394833"/>
            <a:ext cx="384192" cy="524338"/>
          </a:xfrm>
          <a:prstGeom prst="rect">
            <a:avLst/>
          </a:prstGeom>
          <a:effec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6B650E9-81D5-6588-E5A6-B22B62A7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101" y="5642631"/>
            <a:ext cx="384192" cy="5243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08611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45257-4CB8-277A-8F0A-B55532228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26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BCDB925-4BEE-DE7B-A011-7CE965083C95}"/>
              </a:ext>
            </a:extLst>
          </p:cNvPr>
          <p:cNvGrpSpPr/>
          <p:nvPr/>
        </p:nvGrpSpPr>
        <p:grpSpPr>
          <a:xfrm>
            <a:off x="5928852" y="2247049"/>
            <a:ext cx="4155547" cy="5982551"/>
            <a:chOff x="5444347" y="1863591"/>
            <a:chExt cx="2368800" cy="3557990"/>
          </a:xfrm>
        </p:grpSpPr>
        <p:sp>
          <p:nvSpPr>
            <p:cNvPr id="12" name="Прямоугольник: скругленные углы 39">
              <a:extLst>
                <a:ext uri="{FF2B5EF4-FFF2-40B4-BE49-F238E27FC236}">
                  <a16:creationId xmlns:a16="http://schemas.microsoft.com/office/drawing/2014/main" id="{A6C9BE13-F4CB-E934-B428-1F45B901C57F}"/>
                </a:ext>
              </a:extLst>
            </p:cNvPr>
            <p:cNvSpPr/>
            <p:nvPr/>
          </p:nvSpPr>
          <p:spPr>
            <a:xfrm rot="2608029">
              <a:off x="6405536" y="2001498"/>
              <a:ext cx="381418" cy="1537427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: скругленные углы 15">
              <a:extLst>
                <a:ext uri="{FF2B5EF4-FFF2-40B4-BE49-F238E27FC236}">
                  <a16:creationId xmlns:a16="http://schemas.microsoft.com/office/drawing/2014/main" id="{332C1856-A360-FFF7-C17E-604F32CE0FB3}"/>
                </a:ext>
              </a:extLst>
            </p:cNvPr>
            <p:cNvSpPr/>
            <p:nvPr/>
          </p:nvSpPr>
          <p:spPr>
            <a:xfrm rot="2608029">
              <a:off x="6773072" y="1863591"/>
              <a:ext cx="381418" cy="2543203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: скругленные углы 16">
              <a:extLst>
                <a:ext uri="{FF2B5EF4-FFF2-40B4-BE49-F238E27FC236}">
                  <a16:creationId xmlns:a16="http://schemas.microsoft.com/office/drawing/2014/main" id="{A6930EB8-CE4C-B3FC-EBE1-F9A54E5C8BEB}"/>
                </a:ext>
              </a:extLst>
            </p:cNvPr>
            <p:cNvSpPr/>
            <p:nvPr/>
          </p:nvSpPr>
          <p:spPr>
            <a:xfrm rot="2608029">
              <a:off x="6969402" y="1955107"/>
              <a:ext cx="381419" cy="3466474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Прямоугольник: скругленные углы 17">
              <a:extLst>
                <a:ext uri="{FF2B5EF4-FFF2-40B4-BE49-F238E27FC236}">
                  <a16:creationId xmlns:a16="http://schemas.microsoft.com/office/drawing/2014/main" id="{A641437C-3A63-CF78-062E-B4E4A4C876AD}"/>
                </a:ext>
              </a:extLst>
            </p:cNvPr>
            <p:cNvSpPr/>
            <p:nvPr/>
          </p:nvSpPr>
          <p:spPr>
            <a:xfrm rot="2608029">
              <a:off x="7428034" y="2708990"/>
              <a:ext cx="381418" cy="2543203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7AC6546-918A-D640-15CA-8CED90D2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4347" y="2229663"/>
              <a:ext cx="2368800" cy="23688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9BFBB3-33F0-A6FF-E5AF-3E889B3E6B44}"/>
              </a:ext>
            </a:extLst>
          </p:cNvPr>
          <p:cNvSpPr txBox="1"/>
          <p:nvPr/>
        </p:nvSpPr>
        <p:spPr>
          <a:xfrm>
            <a:off x="953185" y="2532402"/>
            <a:ext cx="3824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Общие подходы </a:t>
            </a: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к разработке ГИС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Преимущества единой системы </a:t>
            </a: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для разработки ГИС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ГИС «Управление </a:t>
            </a: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Платформой Гостех» </a:t>
            </a:r>
            <a:endParaRPr lang="en-US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dirty="0">
                <a:solidFill>
                  <a:srgbClr val="0F2851"/>
                </a:solidFill>
                <a:latin typeface="Corbel" panose="020B0503020204020204" pitchFamily="34" charset="0"/>
              </a:rPr>
              <a:t>функции и возможности</a:t>
            </a:r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3246071-6C5F-DACC-578A-5D69BADF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908051"/>
            <a:ext cx="5913211" cy="1116012"/>
          </a:xfrm>
        </p:spPr>
        <p:txBody>
          <a:bodyPr/>
          <a:lstStyle/>
          <a:p>
            <a:r>
              <a:rPr lang="ru-RU" sz="44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Производственный конвейер ГИС</a:t>
            </a:r>
            <a:endParaRPr lang="ru-RU" sz="4000" dirty="0"/>
          </a:p>
        </p:txBody>
      </p:sp>
      <p:sp>
        <p:nvSpPr>
          <p:cNvPr id="3" name="Скругленный прямоугольник 51">
            <a:extLst>
              <a:ext uri="{FF2B5EF4-FFF2-40B4-BE49-F238E27FC236}">
                <a16:creationId xmlns:a16="http://schemas.microsoft.com/office/drawing/2014/main" id="{BADA4685-2AF4-E766-A2E8-E27AEDCD5E4E}"/>
              </a:ext>
            </a:extLst>
          </p:cNvPr>
          <p:cNvSpPr/>
          <p:nvPr/>
        </p:nvSpPr>
        <p:spPr>
          <a:xfrm rot="10800000">
            <a:off x="812938" y="3448646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Скругленный прямоугольник 51">
            <a:extLst>
              <a:ext uri="{FF2B5EF4-FFF2-40B4-BE49-F238E27FC236}">
                <a16:creationId xmlns:a16="http://schemas.microsoft.com/office/drawing/2014/main" id="{D33B51C6-D216-13F5-44DC-E1F1B2D3228D}"/>
              </a:ext>
            </a:extLst>
          </p:cNvPr>
          <p:cNvSpPr/>
          <p:nvPr/>
        </p:nvSpPr>
        <p:spPr>
          <a:xfrm rot="10800000">
            <a:off x="803275" y="5037950"/>
            <a:ext cx="70557" cy="82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Скругленный прямоугольник 51">
            <a:extLst>
              <a:ext uri="{FF2B5EF4-FFF2-40B4-BE49-F238E27FC236}">
                <a16:creationId xmlns:a16="http://schemas.microsoft.com/office/drawing/2014/main" id="{7D0DC716-8FC4-6ACD-FFCE-12A42B33E30A}"/>
              </a:ext>
            </a:extLst>
          </p:cNvPr>
          <p:cNvSpPr/>
          <p:nvPr/>
        </p:nvSpPr>
        <p:spPr>
          <a:xfrm rot="10800000">
            <a:off x="803275" y="4288116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8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143">
            <a:extLst>
              <a:ext uri="{FF2B5EF4-FFF2-40B4-BE49-F238E27FC236}">
                <a16:creationId xmlns:a16="http://schemas.microsoft.com/office/drawing/2014/main" id="{AA752D3C-1D25-CABD-CF4B-382B34904D01}"/>
              </a:ext>
            </a:extLst>
          </p:cNvPr>
          <p:cNvSpPr/>
          <p:nvPr/>
        </p:nvSpPr>
        <p:spPr>
          <a:xfrm rot="16200000">
            <a:off x="1322648" y="3319767"/>
            <a:ext cx="792000" cy="1830740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933085" y="14732"/>
            <a:ext cx="792000" cy="505161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482706" y="1308996"/>
            <a:ext cx="792000" cy="4150862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общие подходы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к разработке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ГИС</a:t>
            </a:r>
          </a:p>
        </p:txBody>
      </p:sp>
    </p:spTree>
    <p:extLst>
      <p:ext uri="{BB962C8B-B14F-4D97-AF65-F5344CB8AC3E}">
        <p14:creationId xmlns:p14="http://schemas.microsoft.com/office/powerpoint/2010/main" val="957833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D45214-9B76-42E2-4A37-978869CE2C62}"/>
              </a:ext>
            </a:extLst>
          </p:cNvPr>
          <p:cNvSpPr/>
          <p:nvPr/>
        </p:nvSpPr>
        <p:spPr>
          <a:xfrm>
            <a:off x="1" y="3957402"/>
            <a:ext cx="12306924" cy="2900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EF333DE-71E0-F3FC-041E-89876797F6C5}"/>
              </a:ext>
            </a:extLst>
          </p:cNvPr>
          <p:cNvGrpSpPr/>
          <p:nvPr/>
        </p:nvGrpSpPr>
        <p:grpSpPr>
          <a:xfrm>
            <a:off x="2127251" y="3439555"/>
            <a:ext cx="7959636" cy="1050559"/>
            <a:chOff x="618978" y="3101928"/>
            <a:chExt cx="8186869" cy="1280886"/>
          </a:xfrm>
          <a:solidFill>
            <a:srgbClr val="0F2851"/>
          </a:solidFill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62E0623-0CC3-FEE5-06B0-CFF2B4A456B4}"/>
                </a:ext>
              </a:extLst>
            </p:cNvPr>
            <p:cNvGrpSpPr/>
            <p:nvPr/>
          </p:nvGrpSpPr>
          <p:grpSpPr>
            <a:xfrm>
              <a:off x="618978" y="3108960"/>
              <a:ext cx="3460653" cy="1273854"/>
              <a:chOff x="402691" y="3248952"/>
              <a:chExt cx="4577639" cy="1342555"/>
            </a:xfrm>
            <a:grpFill/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A8F561BB-E521-D335-21DC-FDA9748CD3EC}"/>
                  </a:ext>
                </a:extLst>
              </p:cNvPr>
              <p:cNvGrpSpPr/>
              <p:nvPr/>
            </p:nvGrpSpPr>
            <p:grpSpPr>
              <a:xfrm>
                <a:off x="402691" y="3248952"/>
                <a:ext cx="2492226" cy="1342555"/>
                <a:chOff x="731842" y="2461373"/>
                <a:chExt cx="3188420" cy="1342555"/>
              </a:xfrm>
              <a:grpFill/>
            </p:grpSpPr>
            <p:sp>
              <p:nvSpPr>
                <p:cNvPr id="24" name="Прямоугольник с двумя скругленными соседними углами 23">
                  <a:extLst>
                    <a:ext uri="{FF2B5EF4-FFF2-40B4-BE49-F238E27FC236}">
                      <a16:creationId xmlns:a16="http://schemas.microsoft.com/office/drawing/2014/main" id="{1C932C35-7E68-54EF-E577-0C5FD6E8B631}"/>
                    </a:ext>
                  </a:extLst>
                </p:cNvPr>
                <p:cNvSpPr/>
                <p:nvPr/>
              </p:nvSpPr>
              <p:spPr>
                <a:xfrm rot="16200000">
                  <a:off x="1008189" y="2185026"/>
                  <a:ext cx="1342551" cy="1895246"/>
                </a:xfrm>
                <a:prstGeom prst="round2SameRect">
                  <a:avLst>
                    <a:gd name="adj1" fmla="val 19663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ru-RU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Пятиугольник 24">
                  <a:extLst>
                    <a:ext uri="{FF2B5EF4-FFF2-40B4-BE49-F238E27FC236}">
                      <a16:creationId xmlns:a16="http://schemas.microsoft.com/office/drawing/2014/main" id="{BFE1F40B-1A0A-4AD7-6AB9-5CFA491E5140}"/>
                    </a:ext>
                  </a:extLst>
                </p:cNvPr>
                <p:cNvSpPr/>
                <p:nvPr/>
              </p:nvSpPr>
              <p:spPr>
                <a:xfrm>
                  <a:off x="2358057" y="2461377"/>
                  <a:ext cx="1562205" cy="1342551"/>
                </a:xfrm>
                <a:prstGeom prst="homePlate">
                  <a:avLst>
                    <a:gd name="adj" fmla="val 2116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ru-RU" sz="135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1" name="Нашивка 20">
                <a:extLst>
                  <a:ext uri="{FF2B5EF4-FFF2-40B4-BE49-F238E27FC236}">
                    <a16:creationId xmlns:a16="http://schemas.microsoft.com/office/drawing/2014/main" id="{5AADE873-FCD0-68EC-6E3B-52F60402944F}"/>
                  </a:ext>
                </a:extLst>
              </p:cNvPr>
              <p:cNvSpPr/>
              <p:nvPr/>
            </p:nvSpPr>
            <p:spPr>
              <a:xfrm>
                <a:off x="2689535" y="3248953"/>
                <a:ext cx="2290795" cy="1328536"/>
              </a:xfrm>
              <a:prstGeom prst="chevron">
                <a:avLst>
                  <a:gd name="adj" fmla="val 187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ru-RU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" name="Нашивка 28">
              <a:extLst>
                <a:ext uri="{FF2B5EF4-FFF2-40B4-BE49-F238E27FC236}">
                  <a16:creationId xmlns:a16="http://schemas.microsoft.com/office/drawing/2014/main" id="{44BA77DD-6126-16AC-076A-BA4DFDA6E70C}"/>
                </a:ext>
              </a:extLst>
            </p:cNvPr>
            <p:cNvSpPr/>
            <p:nvPr/>
          </p:nvSpPr>
          <p:spPr>
            <a:xfrm>
              <a:off x="3921048" y="3106617"/>
              <a:ext cx="1731820" cy="1260552"/>
            </a:xfrm>
            <a:prstGeom prst="chevron">
              <a:avLst>
                <a:gd name="adj" fmla="val 187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Нашивка 29">
              <a:extLst>
                <a:ext uri="{FF2B5EF4-FFF2-40B4-BE49-F238E27FC236}">
                  <a16:creationId xmlns:a16="http://schemas.microsoft.com/office/drawing/2014/main" id="{ED031589-46FE-62EC-294E-21E2C9CCDE88}"/>
                </a:ext>
              </a:extLst>
            </p:cNvPr>
            <p:cNvSpPr/>
            <p:nvPr/>
          </p:nvSpPr>
          <p:spPr>
            <a:xfrm>
              <a:off x="5493724" y="3104272"/>
              <a:ext cx="1731820" cy="1260552"/>
            </a:xfrm>
            <a:prstGeom prst="chevron">
              <a:avLst>
                <a:gd name="adj" fmla="val 187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2FED42B9-BD79-4EBA-801A-AB37B662445E}"/>
                </a:ext>
              </a:extLst>
            </p:cNvPr>
            <p:cNvSpPr/>
            <p:nvPr/>
          </p:nvSpPr>
          <p:spPr>
            <a:xfrm>
              <a:off x="7074027" y="3101928"/>
              <a:ext cx="1731820" cy="1260551"/>
            </a:xfrm>
            <a:prstGeom prst="chevron">
              <a:avLst>
                <a:gd name="adj" fmla="val 187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88C30A1-D746-A32C-833B-CC946D4F4893}"/>
              </a:ext>
            </a:extLst>
          </p:cNvPr>
          <p:cNvCxnSpPr>
            <a:cxnSpLocks/>
          </p:cNvCxnSpPr>
          <p:nvPr/>
        </p:nvCxnSpPr>
        <p:spPr>
          <a:xfrm>
            <a:off x="2127250" y="3955550"/>
            <a:ext cx="7939088" cy="0"/>
          </a:xfrm>
          <a:prstGeom prst="line">
            <a:avLst/>
          </a:prstGeom>
          <a:ln w="12700">
            <a:solidFill>
              <a:srgbClr val="FAFAF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5973104-D112-5CFC-B1CF-D2DC9205868E}"/>
              </a:ext>
            </a:extLst>
          </p:cNvPr>
          <p:cNvGrpSpPr/>
          <p:nvPr/>
        </p:nvGrpSpPr>
        <p:grpSpPr>
          <a:xfrm>
            <a:off x="2729873" y="2267846"/>
            <a:ext cx="599855" cy="1174452"/>
            <a:chOff x="975317" y="1820905"/>
            <a:chExt cx="799807" cy="1565936"/>
          </a:xfrm>
          <a:solidFill>
            <a:schemeClr val="bg2"/>
          </a:solidFill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4F5630-9060-CAF0-FB6B-36FFC16BB83D}"/>
                </a:ext>
              </a:extLst>
            </p:cNvPr>
            <p:cNvGrpSpPr/>
            <p:nvPr/>
          </p:nvGrpSpPr>
          <p:grpSpPr>
            <a:xfrm>
              <a:off x="1022489" y="1820905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46" name="Прямоугольник: скругленные углы 70">
                <a:extLst>
                  <a:ext uri="{FF2B5EF4-FFF2-40B4-BE49-F238E27FC236}">
                    <a16:creationId xmlns:a16="http://schemas.microsoft.com/office/drawing/2014/main" id="{A942079C-762C-C558-AFAB-719E7BD0A8D2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7" name="Прямоугольник: скругленные углы 71">
                <a:extLst>
                  <a:ext uri="{FF2B5EF4-FFF2-40B4-BE49-F238E27FC236}">
                    <a16:creationId xmlns:a16="http://schemas.microsoft.com/office/drawing/2014/main" id="{5E88EE2E-57C8-A145-93A0-9528DC574BE8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8" name="Прямоугольник: скругленные углы 72">
                <a:extLst>
                  <a:ext uri="{FF2B5EF4-FFF2-40B4-BE49-F238E27FC236}">
                    <a16:creationId xmlns:a16="http://schemas.microsoft.com/office/drawing/2014/main" id="{1432979D-E1E0-2A08-171C-66F89FF1442C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49" name="Прямоугольник: скругленные углы 73">
                <a:extLst>
                  <a:ext uri="{FF2B5EF4-FFF2-40B4-BE49-F238E27FC236}">
                    <a16:creationId xmlns:a16="http://schemas.microsoft.com/office/drawing/2014/main" id="{BACD80A3-D4F3-A2BA-585B-864853E714DC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001B8BE-1481-D589-3B5A-F57F3DC3B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94"/>
            <a:stretch/>
          </p:blipFill>
          <p:spPr>
            <a:xfrm>
              <a:off x="975317" y="2229389"/>
              <a:ext cx="799807" cy="622300"/>
            </a:xfrm>
            <a:prstGeom prst="rect">
              <a:avLst/>
            </a:prstGeom>
            <a:grpFill/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DDEA71B4-22AA-2215-F172-0E88A72B83F4}"/>
              </a:ext>
            </a:extLst>
          </p:cNvPr>
          <p:cNvGrpSpPr/>
          <p:nvPr/>
        </p:nvGrpSpPr>
        <p:grpSpPr>
          <a:xfrm>
            <a:off x="4309577" y="2272832"/>
            <a:ext cx="622361" cy="1174452"/>
            <a:chOff x="2897107" y="1864817"/>
            <a:chExt cx="829815" cy="1565936"/>
          </a:xfrm>
          <a:solidFill>
            <a:schemeClr val="bg2"/>
          </a:solidFill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51695C4B-ABC3-D6A1-C578-C9813E415DDE}"/>
                </a:ext>
              </a:extLst>
            </p:cNvPr>
            <p:cNvGrpSpPr/>
            <p:nvPr/>
          </p:nvGrpSpPr>
          <p:grpSpPr>
            <a:xfrm>
              <a:off x="2941696" y="1864817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53" name="Прямоугольник: скругленные углы 70">
                <a:extLst>
                  <a:ext uri="{FF2B5EF4-FFF2-40B4-BE49-F238E27FC236}">
                    <a16:creationId xmlns:a16="http://schemas.microsoft.com/office/drawing/2014/main" id="{19242F69-C580-5D87-BAC3-899E074B06CA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4" name="Прямоугольник: скругленные углы 71">
                <a:extLst>
                  <a:ext uri="{FF2B5EF4-FFF2-40B4-BE49-F238E27FC236}">
                    <a16:creationId xmlns:a16="http://schemas.microsoft.com/office/drawing/2014/main" id="{C0A40951-35D8-1D7C-BBBC-3D760758267D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5" name="Прямоугольник: скругленные углы 72">
                <a:extLst>
                  <a:ext uri="{FF2B5EF4-FFF2-40B4-BE49-F238E27FC236}">
                    <a16:creationId xmlns:a16="http://schemas.microsoft.com/office/drawing/2014/main" id="{6CF85020-346B-BACD-ED68-33AC057A10BF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56" name="Прямоугольник: скругленные углы 73">
                <a:extLst>
                  <a:ext uri="{FF2B5EF4-FFF2-40B4-BE49-F238E27FC236}">
                    <a16:creationId xmlns:a16="http://schemas.microsoft.com/office/drawing/2014/main" id="{E1A2CD1D-15B9-3B10-B5C1-0FBC6239AA67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F655FCF-3BFF-98F4-F406-D3640C76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04"/>
            <a:stretch/>
          </p:blipFill>
          <p:spPr>
            <a:xfrm>
              <a:off x="2897107" y="2167395"/>
              <a:ext cx="829815" cy="668795"/>
            </a:xfrm>
            <a:prstGeom prst="rect">
              <a:avLst/>
            </a:prstGeom>
            <a:grpFill/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55A5523-3B5A-EB31-BE73-F6F40CC6095B}"/>
              </a:ext>
            </a:extLst>
          </p:cNvPr>
          <p:cNvGrpSpPr/>
          <p:nvPr/>
        </p:nvGrpSpPr>
        <p:grpSpPr>
          <a:xfrm>
            <a:off x="5613158" y="2244696"/>
            <a:ext cx="874911" cy="1174452"/>
            <a:chOff x="5035873" y="1815739"/>
            <a:chExt cx="1166548" cy="1565936"/>
          </a:xfrm>
          <a:solidFill>
            <a:schemeClr val="bg2"/>
          </a:solidFill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6D8F65E-D3B2-1363-4707-D7D571237D9B}"/>
                </a:ext>
              </a:extLst>
            </p:cNvPr>
            <p:cNvGrpSpPr/>
            <p:nvPr/>
          </p:nvGrpSpPr>
          <p:grpSpPr>
            <a:xfrm>
              <a:off x="5341350" y="1815739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60" name="Прямоугольник: скругленные углы 70">
                <a:extLst>
                  <a:ext uri="{FF2B5EF4-FFF2-40B4-BE49-F238E27FC236}">
                    <a16:creationId xmlns:a16="http://schemas.microsoft.com/office/drawing/2014/main" id="{C6EDEEBE-BC3D-EB70-7B2D-8A1D1B60CC5A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1" name="Прямоугольник: скругленные углы 71">
                <a:extLst>
                  <a:ext uri="{FF2B5EF4-FFF2-40B4-BE49-F238E27FC236}">
                    <a16:creationId xmlns:a16="http://schemas.microsoft.com/office/drawing/2014/main" id="{14DDB70B-0F05-9EDE-16E0-15DF1072AFF3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2" name="Прямоугольник: скругленные углы 72">
                <a:extLst>
                  <a:ext uri="{FF2B5EF4-FFF2-40B4-BE49-F238E27FC236}">
                    <a16:creationId xmlns:a16="http://schemas.microsoft.com/office/drawing/2014/main" id="{A08E42D8-30AC-7D1D-5E37-C41C775F0D19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63" name="Прямоугольник: скругленные углы 73">
                <a:extLst>
                  <a:ext uri="{FF2B5EF4-FFF2-40B4-BE49-F238E27FC236}">
                    <a16:creationId xmlns:a16="http://schemas.microsoft.com/office/drawing/2014/main" id="{7327DAD2-BFD3-30B2-1A34-9869F363FC1F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009772C-DEB4-A3B3-AA19-9A70949A6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" b="24286"/>
            <a:stretch/>
          </p:blipFill>
          <p:spPr>
            <a:xfrm>
              <a:off x="5035873" y="2120900"/>
              <a:ext cx="1166548" cy="901269"/>
            </a:xfrm>
            <a:prstGeom prst="rect">
              <a:avLst/>
            </a:prstGeom>
            <a:noFill/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E3C59A9-D68A-93CE-B74C-C5AB57A8D461}"/>
              </a:ext>
            </a:extLst>
          </p:cNvPr>
          <p:cNvGrpSpPr/>
          <p:nvPr/>
        </p:nvGrpSpPr>
        <p:grpSpPr>
          <a:xfrm>
            <a:off x="7222179" y="2258764"/>
            <a:ext cx="859793" cy="1174452"/>
            <a:chOff x="7501664" y="1875149"/>
            <a:chExt cx="1146390" cy="1565936"/>
          </a:xfrm>
          <a:solidFill>
            <a:schemeClr val="bg2"/>
          </a:solidFill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186FDE26-1E1F-B07B-69FA-A0B31E681907}"/>
                </a:ext>
              </a:extLst>
            </p:cNvPr>
            <p:cNvGrpSpPr/>
            <p:nvPr/>
          </p:nvGrpSpPr>
          <p:grpSpPr>
            <a:xfrm>
              <a:off x="7725506" y="1875149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67" name="Прямоугольник: скругленные углы 70">
                <a:extLst>
                  <a:ext uri="{FF2B5EF4-FFF2-40B4-BE49-F238E27FC236}">
                    <a16:creationId xmlns:a16="http://schemas.microsoft.com/office/drawing/2014/main" id="{D7FB59C1-CC4A-7A49-444A-E7AB932F9A39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8" name="Прямоугольник: скругленные углы 71">
                <a:extLst>
                  <a:ext uri="{FF2B5EF4-FFF2-40B4-BE49-F238E27FC236}">
                    <a16:creationId xmlns:a16="http://schemas.microsoft.com/office/drawing/2014/main" id="{25842F0F-C10A-884B-BC41-F2C69573C8AB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9" name="Прямоугольник: скругленные углы 72">
                <a:extLst>
                  <a:ext uri="{FF2B5EF4-FFF2-40B4-BE49-F238E27FC236}">
                    <a16:creationId xmlns:a16="http://schemas.microsoft.com/office/drawing/2014/main" id="{01B00C8C-7A5C-AFA6-D4F4-4FA4A719BAF8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70" name="Прямоугольник: скругленные углы 73">
                <a:extLst>
                  <a:ext uri="{FF2B5EF4-FFF2-40B4-BE49-F238E27FC236}">
                    <a16:creationId xmlns:a16="http://schemas.microsoft.com/office/drawing/2014/main" id="{AD70A07D-A469-7FAD-9F15-1DBF38FF4D54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07730B-F2F8-C689-49B5-8FE93B7C8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36"/>
            <a:stretch/>
          </p:blipFill>
          <p:spPr>
            <a:xfrm>
              <a:off x="7501664" y="2082391"/>
              <a:ext cx="1146390" cy="842187"/>
            </a:xfrm>
            <a:prstGeom prst="rect">
              <a:avLst/>
            </a:prstGeom>
            <a:noFill/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F87AFBDA-FBBE-F7DD-1A44-F8BCBDCDB657}"/>
              </a:ext>
            </a:extLst>
          </p:cNvPr>
          <p:cNvGrpSpPr/>
          <p:nvPr/>
        </p:nvGrpSpPr>
        <p:grpSpPr>
          <a:xfrm>
            <a:off x="8623983" y="2244697"/>
            <a:ext cx="1000448" cy="1174452"/>
            <a:chOff x="9716360" y="1826071"/>
            <a:chExt cx="1333931" cy="1565936"/>
          </a:xfrm>
          <a:solidFill>
            <a:schemeClr val="bg2"/>
          </a:solidFill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E55E4890-CE81-16C3-9775-6A25E3FA2242}"/>
                </a:ext>
              </a:extLst>
            </p:cNvPr>
            <p:cNvGrpSpPr/>
            <p:nvPr/>
          </p:nvGrpSpPr>
          <p:grpSpPr>
            <a:xfrm>
              <a:off x="10047668" y="1826071"/>
              <a:ext cx="663195" cy="1565936"/>
              <a:chOff x="13032430" y="1041529"/>
              <a:chExt cx="1893991" cy="4882868"/>
            </a:xfrm>
            <a:grpFill/>
          </p:grpSpPr>
          <p:sp>
            <p:nvSpPr>
              <p:cNvPr id="74" name="Прямоугольник: скругленные углы 70">
                <a:extLst>
                  <a:ext uri="{FF2B5EF4-FFF2-40B4-BE49-F238E27FC236}">
                    <a16:creationId xmlns:a16="http://schemas.microsoft.com/office/drawing/2014/main" id="{E0A40A64-A0CE-40A0-0475-21E8EBBAA9B3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5" name="Прямоугольник: скругленные углы 71">
                <a:extLst>
                  <a:ext uri="{FF2B5EF4-FFF2-40B4-BE49-F238E27FC236}">
                    <a16:creationId xmlns:a16="http://schemas.microsoft.com/office/drawing/2014/main" id="{A84E7C8E-1EAD-7564-69F7-02BD93701A89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6" name="Прямоугольник: скругленные углы 72">
                <a:extLst>
                  <a:ext uri="{FF2B5EF4-FFF2-40B4-BE49-F238E27FC236}">
                    <a16:creationId xmlns:a16="http://schemas.microsoft.com/office/drawing/2014/main" id="{506F4E22-B4DE-66BA-4AC5-D88C918DF2EE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77" name="Прямоугольник: скругленные углы 73">
                <a:extLst>
                  <a:ext uri="{FF2B5EF4-FFF2-40B4-BE49-F238E27FC236}">
                    <a16:creationId xmlns:a16="http://schemas.microsoft.com/office/drawing/2014/main" id="{B560AEA9-1358-0E85-0BC5-83223CAE3D59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3D98E4EF-DCBD-5FF8-171E-6366B2554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58"/>
            <a:stretch/>
          </p:blipFill>
          <p:spPr>
            <a:xfrm>
              <a:off x="9716360" y="2058908"/>
              <a:ext cx="1333931" cy="1089044"/>
            </a:xfrm>
            <a:prstGeom prst="rect">
              <a:avLst/>
            </a:prstGeom>
            <a:noFill/>
          </p:spPr>
        </p:pic>
      </p:grpSp>
      <p:sp>
        <p:nvSpPr>
          <p:cNvPr id="78" name="Объект 4">
            <a:extLst>
              <a:ext uri="{FF2B5EF4-FFF2-40B4-BE49-F238E27FC236}">
                <a16:creationId xmlns:a16="http://schemas.microsoft.com/office/drawing/2014/main" id="{EBB5B61C-BDAD-DB03-737B-123AC8896717}"/>
              </a:ext>
            </a:extLst>
          </p:cNvPr>
          <p:cNvSpPr txBox="1">
            <a:spLocks/>
          </p:cNvSpPr>
          <p:nvPr/>
        </p:nvSpPr>
        <p:spPr>
          <a:xfrm>
            <a:off x="2203300" y="3483446"/>
            <a:ext cx="1253880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F9F9F9"/>
                </a:solidFill>
              </a:rPr>
              <a:t>Написать исходный код</a:t>
            </a:r>
          </a:p>
        </p:txBody>
      </p:sp>
      <p:sp>
        <p:nvSpPr>
          <p:cNvPr id="79" name="Объект 4">
            <a:extLst>
              <a:ext uri="{FF2B5EF4-FFF2-40B4-BE49-F238E27FC236}">
                <a16:creationId xmlns:a16="http://schemas.microsoft.com/office/drawing/2014/main" id="{B8F31D90-2B0E-DDCE-AAE5-C18AA4BBDFD4}"/>
              </a:ext>
            </a:extLst>
          </p:cNvPr>
          <p:cNvSpPr txBox="1">
            <a:spLocks/>
          </p:cNvSpPr>
          <p:nvPr/>
        </p:nvSpPr>
        <p:spPr>
          <a:xfrm>
            <a:off x="4028582" y="3483446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F9F9F9"/>
                </a:solidFill>
              </a:rPr>
              <a:t>Собрать приложение</a:t>
            </a:r>
          </a:p>
        </p:txBody>
      </p:sp>
      <p:sp>
        <p:nvSpPr>
          <p:cNvPr id="80" name="Объект 4">
            <a:extLst>
              <a:ext uri="{FF2B5EF4-FFF2-40B4-BE49-F238E27FC236}">
                <a16:creationId xmlns:a16="http://schemas.microsoft.com/office/drawing/2014/main" id="{0781F5DD-E979-7203-C35F-2DE32D5F7064}"/>
              </a:ext>
            </a:extLst>
          </p:cNvPr>
          <p:cNvSpPr txBox="1">
            <a:spLocks/>
          </p:cNvSpPr>
          <p:nvPr/>
        </p:nvSpPr>
        <p:spPr>
          <a:xfrm>
            <a:off x="5585748" y="3483446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F9F9F9"/>
                </a:solidFill>
              </a:rPr>
              <a:t>Развернуть приложение</a:t>
            </a:r>
          </a:p>
        </p:txBody>
      </p:sp>
      <p:sp>
        <p:nvSpPr>
          <p:cNvPr id="81" name="Объект 4">
            <a:extLst>
              <a:ext uri="{FF2B5EF4-FFF2-40B4-BE49-F238E27FC236}">
                <a16:creationId xmlns:a16="http://schemas.microsoft.com/office/drawing/2014/main" id="{C659B3F4-38B2-A554-3D5A-98F01883F586}"/>
              </a:ext>
            </a:extLst>
          </p:cNvPr>
          <p:cNvSpPr txBox="1">
            <a:spLocks/>
          </p:cNvSpPr>
          <p:nvPr/>
        </p:nvSpPr>
        <p:spPr>
          <a:xfrm>
            <a:off x="7059674" y="3483446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F9F9F9"/>
                </a:solidFill>
              </a:rPr>
              <a:t>Управлять инфраструктурой</a:t>
            </a:r>
          </a:p>
        </p:txBody>
      </p:sp>
      <p:sp>
        <p:nvSpPr>
          <p:cNvPr id="82" name="Объект 4">
            <a:extLst>
              <a:ext uri="{FF2B5EF4-FFF2-40B4-BE49-F238E27FC236}">
                <a16:creationId xmlns:a16="http://schemas.microsoft.com/office/drawing/2014/main" id="{73482E7C-162B-D8E0-EECF-95696B49ACF8}"/>
              </a:ext>
            </a:extLst>
          </p:cNvPr>
          <p:cNvSpPr txBox="1">
            <a:spLocks/>
          </p:cNvSpPr>
          <p:nvPr/>
        </p:nvSpPr>
        <p:spPr>
          <a:xfrm>
            <a:off x="8542779" y="3483446"/>
            <a:ext cx="150918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F9F9F9"/>
                </a:solidFill>
              </a:rPr>
              <a:t>Поддерживать работоспособность</a:t>
            </a:r>
          </a:p>
        </p:txBody>
      </p:sp>
      <p:sp>
        <p:nvSpPr>
          <p:cNvPr id="83" name="Объект 4">
            <a:extLst>
              <a:ext uri="{FF2B5EF4-FFF2-40B4-BE49-F238E27FC236}">
                <a16:creationId xmlns:a16="http://schemas.microsoft.com/office/drawing/2014/main" id="{2A42A696-97A2-EFE3-08B5-B6C9DC907F81}"/>
              </a:ext>
            </a:extLst>
          </p:cNvPr>
          <p:cNvSpPr txBox="1">
            <a:spLocks/>
          </p:cNvSpPr>
          <p:nvPr/>
        </p:nvSpPr>
        <p:spPr>
          <a:xfrm>
            <a:off x="2203300" y="4017363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200" dirty="0">
                <a:solidFill>
                  <a:srgbClr val="F9F9F9"/>
                </a:solidFill>
              </a:rPr>
              <a:t>Git</a:t>
            </a:r>
          </a:p>
        </p:txBody>
      </p:sp>
      <p:sp>
        <p:nvSpPr>
          <p:cNvPr id="84" name="Объект 4">
            <a:extLst>
              <a:ext uri="{FF2B5EF4-FFF2-40B4-BE49-F238E27FC236}">
                <a16:creationId xmlns:a16="http://schemas.microsoft.com/office/drawing/2014/main" id="{C93105D9-1714-1685-5FAE-1047ADFFBA31}"/>
              </a:ext>
            </a:extLst>
          </p:cNvPr>
          <p:cNvSpPr txBox="1">
            <a:spLocks/>
          </p:cNvSpPr>
          <p:nvPr/>
        </p:nvSpPr>
        <p:spPr>
          <a:xfrm>
            <a:off x="4028582" y="4017363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200" dirty="0">
                <a:solidFill>
                  <a:srgbClr val="F9F9F9"/>
                </a:solidFill>
              </a:rPr>
              <a:t>Continuous Integration</a:t>
            </a:r>
          </a:p>
        </p:txBody>
      </p:sp>
      <p:sp>
        <p:nvSpPr>
          <p:cNvPr id="85" name="Объект 4">
            <a:extLst>
              <a:ext uri="{FF2B5EF4-FFF2-40B4-BE49-F238E27FC236}">
                <a16:creationId xmlns:a16="http://schemas.microsoft.com/office/drawing/2014/main" id="{3F27F273-D05B-35CE-D02E-94742AFF25EC}"/>
              </a:ext>
            </a:extLst>
          </p:cNvPr>
          <p:cNvSpPr txBox="1">
            <a:spLocks/>
          </p:cNvSpPr>
          <p:nvPr/>
        </p:nvSpPr>
        <p:spPr>
          <a:xfrm>
            <a:off x="5585748" y="4017363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200" dirty="0">
                <a:solidFill>
                  <a:srgbClr val="F9F9F9"/>
                </a:solidFill>
              </a:rPr>
              <a:t>Continuous Deployment</a:t>
            </a:r>
          </a:p>
        </p:txBody>
      </p:sp>
      <p:sp>
        <p:nvSpPr>
          <p:cNvPr id="86" name="Объект 4">
            <a:extLst>
              <a:ext uri="{FF2B5EF4-FFF2-40B4-BE49-F238E27FC236}">
                <a16:creationId xmlns:a16="http://schemas.microsoft.com/office/drawing/2014/main" id="{37AC1CD7-FAA9-F959-3E8F-D82A72AB93E9}"/>
              </a:ext>
            </a:extLst>
          </p:cNvPr>
          <p:cNvSpPr txBox="1">
            <a:spLocks/>
          </p:cNvSpPr>
          <p:nvPr/>
        </p:nvSpPr>
        <p:spPr>
          <a:xfrm>
            <a:off x="7059674" y="4017363"/>
            <a:ext cx="139682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200" dirty="0" err="1">
                <a:solidFill>
                  <a:srgbClr val="F9F9F9"/>
                </a:solidFill>
              </a:rPr>
              <a:t>IaC</a:t>
            </a:r>
            <a:endParaRPr lang="en" sz="1200" dirty="0">
              <a:solidFill>
                <a:srgbClr val="F9F9F9"/>
              </a:solidFill>
            </a:endParaRPr>
          </a:p>
        </p:txBody>
      </p:sp>
      <p:sp>
        <p:nvSpPr>
          <p:cNvPr id="87" name="Объект 4">
            <a:extLst>
              <a:ext uri="{FF2B5EF4-FFF2-40B4-BE49-F238E27FC236}">
                <a16:creationId xmlns:a16="http://schemas.microsoft.com/office/drawing/2014/main" id="{5408B6FA-88A2-47E1-F0A9-7C4F68D36E4B}"/>
              </a:ext>
            </a:extLst>
          </p:cNvPr>
          <p:cNvSpPr txBox="1">
            <a:spLocks/>
          </p:cNvSpPr>
          <p:nvPr/>
        </p:nvSpPr>
        <p:spPr>
          <a:xfrm>
            <a:off x="8542779" y="4017363"/>
            <a:ext cx="1509184" cy="483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200" dirty="0">
                <a:solidFill>
                  <a:srgbClr val="F9F9F9"/>
                </a:solidFill>
              </a:rPr>
              <a:t>Monitoring</a:t>
            </a:r>
          </a:p>
        </p:txBody>
      </p:sp>
      <p:sp>
        <p:nvSpPr>
          <p:cNvPr id="88" name="Скругленный прямоугольник 49">
            <a:extLst>
              <a:ext uri="{FF2B5EF4-FFF2-40B4-BE49-F238E27FC236}">
                <a16:creationId xmlns:a16="http://schemas.microsoft.com/office/drawing/2014/main" id="{80CB91B5-6A77-F8A5-DA3B-9C8F815891E1}"/>
              </a:ext>
            </a:extLst>
          </p:cNvPr>
          <p:cNvSpPr/>
          <p:nvPr/>
        </p:nvSpPr>
        <p:spPr>
          <a:xfrm flipH="1">
            <a:off x="1962682" y="1700214"/>
            <a:ext cx="8241293" cy="3949959"/>
          </a:xfrm>
          <a:prstGeom prst="roundRect">
            <a:avLst>
              <a:gd name="adj" fmla="val 2880"/>
            </a:avLst>
          </a:prstGeom>
          <a:noFill/>
          <a:ln w="19050">
            <a:solidFill>
              <a:srgbClr val="0E2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900" b="1" dirty="0">
              <a:solidFill>
                <a:srgbClr val="0E264C"/>
              </a:solidFill>
              <a:latin typeface="+mj-lt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408B9D3-1AC9-B385-9297-C0DFDEDAECD6}"/>
              </a:ext>
            </a:extLst>
          </p:cNvPr>
          <p:cNvSpPr txBox="1">
            <a:spLocks/>
          </p:cNvSpPr>
          <p:nvPr/>
        </p:nvSpPr>
        <p:spPr>
          <a:xfrm>
            <a:off x="4199852" y="5361853"/>
            <a:ext cx="3792299" cy="930275"/>
          </a:xfrm>
          <a:prstGeom prst="rect">
            <a:avLst/>
          </a:prstGeom>
          <a:solidFill>
            <a:schemeClr val="bg2"/>
          </a:solidFill>
        </p:spPr>
        <p:txBody>
          <a:bodyPr anchor="t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нормативное регулирование со стороны государства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9EF109C9-71DD-71DA-DD8A-E21432228939}"/>
              </a:ext>
            </a:extLst>
          </p:cNvPr>
          <p:cNvSpPr>
            <a:spLocks noChangeAspect="1"/>
          </p:cNvSpPr>
          <p:nvPr/>
        </p:nvSpPr>
        <p:spPr>
          <a:xfrm>
            <a:off x="4156553" y="5633083"/>
            <a:ext cx="36000" cy="3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F2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484B62B6-D4BB-A7CA-4199-86E8F1FD5847}"/>
              </a:ext>
            </a:extLst>
          </p:cNvPr>
          <p:cNvSpPr>
            <a:spLocks noChangeAspect="1"/>
          </p:cNvSpPr>
          <p:nvPr/>
        </p:nvSpPr>
        <p:spPr>
          <a:xfrm>
            <a:off x="7947541" y="5631370"/>
            <a:ext cx="36000" cy="360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F2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78FC2947-CBC3-3E25-9B1A-43640E3F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343" y="908050"/>
            <a:ext cx="4354286" cy="1189038"/>
          </a:xfrm>
          <a:solidFill>
            <a:srgbClr val="F6F6F6"/>
          </a:solidFill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Что нужно чтобы запустить ГИС</a:t>
            </a:r>
            <a:endParaRPr lang="ru-RU" b="1" dirty="0">
              <a:solidFill>
                <a:srgbClr val="EA425A"/>
              </a:solidFill>
              <a:highlight>
                <a:srgbClr val="F6F6F6"/>
              </a:highlight>
            </a:endParaRPr>
          </a:p>
        </p:txBody>
      </p:sp>
      <p:sp>
        <p:nvSpPr>
          <p:cNvPr id="2" name="Номер слайда 17">
            <a:extLst>
              <a:ext uri="{FF2B5EF4-FFF2-40B4-BE49-F238E27FC236}">
                <a16:creationId xmlns:a16="http://schemas.microsoft.com/office/drawing/2014/main" id="{ACFA1933-C394-736C-927B-B39DA6C47BA8}"/>
              </a:ext>
            </a:extLst>
          </p:cNvPr>
          <p:cNvSpPr txBox="1">
            <a:spLocks/>
          </p:cNvSpPr>
          <p:nvPr/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| </a:t>
            </a:r>
            <a:fld id="{E30836AA-9DC3-4B9B-9BCE-BA5760ECD0EF}" type="slidenum">
              <a:rPr lang="ru-RU" sz="1400" smtClean="0"/>
              <a:pPr algn="r"/>
              <a:t>28</a:t>
            </a:fld>
            <a:endParaRPr lang="ru-RU" sz="1400" dirty="0"/>
          </a:p>
        </p:txBody>
      </p:sp>
      <p:grpSp>
        <p:nvGrpSpPr>
          <p:cNvPr id="94" name="Группа">
            <a:extLst>
              <a:ext uri="{FF2B5EF4-FFF2-40B4-BE49-F238E27FC236}">
                <a16:creationId xmlns:a16="http://schemas.microsoft.com/office/drawing/2014/main" id="{BEA4667B-DEDA-2ACF-EC7C-F5DAB5639319}"/>
              </a:ext>
            </a:extLst>
          </p:cNvPr>
          <p:cNvGrpSpPr>
            <a:grpSpLocks noChangeAspect="1"/>
          </p:cNvGrpSpPr>
          <p:nvPr/>
        </p:nvGrpSpPr>
        <p:grpSpPr>
          <a:xfrm>
            <a:off x="3767231" y="1588829"/>
            <a:ext cx="157292" cy="216000"/>
            <a:chOff x="0" y="0"/>
            <a:chExt cx="1056894" cy="1409700"/>
          </a:xfrm>
        </p:grpSpPr>
        <p:sp>
          <p:nvSpPr>
            <p:cNvPr id="95" name="Фигура">
              <a:extLst>
                <a:ext uri="{FF2B5EF4-FFF2-40B4-BE49-F238E27FC236}">
                  <a16:creationId xmlns:a16="http://schemas.microsoft.com/office/drawing/2014/main" id="{97D09577-1CF0-FE73-6A45-037ABFF6F728}"/>
                </a:ext>
              </a:extLst>
            </p:cNvPr>
            <p:cNvSpPr/>
            <p:nvPr/>
          </p:nvSpPr>
          <p:spPr>
            <a:xfrm>
              <a:off x="-1" y="195747"/>
              <a:ext cx="661193" cy="101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E3F1FF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6" name="Фигура">
              <a:extLst>
                <a:ext uri="{FF2B5EF4-FFF2-40B4-BE49-F238E27FC236}">
                  <a16:creationId xmlns:a16="http://schemas.microsoft.com/office/drawing/2014/main" id="{D50B621B-F15F-B1A0-9BF4-18C8B378C2EA}"/>
                </a:ext>
              </a:extLst>
            </p:cNvPr>
            <p:cNvSpPr/>
            <p:nvPr/>
          </p:nvSpPr>
          <p:spPr>
            <a:xfrm>
              <a:off x="141476" y="0"/>
              <a:ext cx="915419" cy="140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0F2851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</p:grpSp>
      <p:grpSp>
        <p:nvGrpSpPr>
          <p:cNvPr id="97" name="Группа">
            <a:extLst>
              <a:ext uri="{FF2B5EF4-FFF2-40B4-BE49-F238E27FC236}">
                <a16:creationId xmlns:a16="http://schemas.microsoft.com/office/drawing/2014/main" id="{EF8ADEAD-9AB4-99E8-8EF7-A8B8D4D140AD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8254309" y="1603158"/>
            <a:ext cx="157292" cy="216000"/>
            <a:chOff x="-2" y="0"/>
            <a:chExt cx="1056897" cy="1409701"/>
          </a:xfrm>
        </p:grpSpPr>
        <p:sp>
          <p:nvSpPr>
            <p:cNvPr id="98" name="Фигура">
              <a:extLst>
                <a:ext uri="{FF2B5EF4-FFF2-40B4-BE49-F238E27FC236}">
                  <a16:creationId xmlns:a16="http://schemas.microsoft.com/office/drawing/2014/main" id="{B0D8BB2D-FBF0-A647-876D-C629FDCF6BE3}"/>
                </a:ext>
              </a:extLst>
            </p:cNvPr>
            <p:cNvSpPr/>
            <p:nvPr/>
          </p:nvSpPr>
          <p:spPr>
            <a:xfrm>
              <a:off x="-2" y="195746"/>
              <a:ext cx="661194" cy="101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E3F1FF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9" name="Фигура">
              <a:extLst>
                <a:ext uri="{FF2B5EF4-FFF2-40B4-BE49-F238E27FC236}">
                  <a16:creationId xmlns:a16="http://schemas.microsoft.com/office/drawing/2014/main" id="{FFFAD562-C864-E1CD-5F9F-2C34A6C3ABF6}"/>
                </a:ext>
              </a:extLst>
            </p:cNvPr>
            <p:cNvSpPr/>
            <p:nvPr/>
          </p:nvSpPr>
          <p:spPr>
            <a:xfrm>
              <a:off x="141476" y="0"/>
              <a:ext cx="915419" cy="140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0F2851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4897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1"/>
            <a:ext cx="9377136" cy="1014680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Автоматизированный конвейер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2E57168-A925-A87D-8991-F432974B58C6}"/>
              </a:ext>
            </a:extLst>
          </p:cNvPr>
          <p:cNvGrpSpPr/>
          <p:nvPr/>
        </p:nvGrpSpPr>
        <p:grpSpPr>
          <a:xfrm>
            <a:off x="1246067" y="1700213"/>
            <a:ext cx="9825158" cy="4546234"/>
            <a:chOff x="2033467" y="2299308"/>
            <a:chExt cx="8247671" cy="3667739"/>
          </a:xfrm>
        </p:grpSpPr>
        <p:sp>
          <p:nvSpPr>
            <p:cNvPr id="6" name="Объект 4">
              <a:extLst>
                <a:ext uri="{FF2B5EF4-FFF2-40B4-BE49-F238E27FC236}">
                  <a16:creationId xmlns:a16="http://schemas.microsoft.com/office/drawing/2014/main" id="{AF54AA85-46CB-D9C4-6D57-377DC0E3A540}"/>
                </a:ext>
              </a:extLst>
            </p:cNvPr>
            <p:cNvSpPr txBox="1">
              <a:spLocks/>
            </p:cNvSpPr>
            <p:nvPr/>
          </p:nvSpPr>
          <p:spPr>
            <a:xfrm>
              <a:off x="2066744" y="5006621"/>
              <a:ext cx="1171756" cy="37427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 dirty="0">
                  <a:solidFill>
                    <a:srgbClr val="0F2851"/>
                  </a:solidFill>
                </a:rPr>
                <a:t>Проектирование</a:t>
              </a:r>
            </a:p>
          </p:txBody>
        </p:sp>
        <p:sp>
          <p:nvSpPr>
            <p:cNvPr id="7" name="Объект 4">
              <a:extLst>
                <a:ext uri="{FF2B5EF4-FFF2-40B4-BE49-F238E27FC236}">
                  <a16:creationId xmlns:a16="http://schemas.microsoft.com/office/drawing/2014/main" id="{A938F64C-EB07-E36C-7550-3539A00D7247}"/>
                </a:ext>
              </a:extLst>
            </p:cNvPr>
            <p:cNvSpPr txBox="1">
              <a:spLocks/>
            </p:cNvSpPr>
            <p:nvPr/>
          </p:nvSpPr>
          <p:spPr>
            <a:xfrm>
              <a:off x="3625833" y="2299308"/>
              <a:ext cx="4994910" cy="268046"/>
            </a:xfrm>
            <a:prstGeom prst="rect">
              <a:avLst/>
            </a:prstGeom>
            <a:solidFill>
              <a:srgbClr val="E3F1FF"/>
            </a:solidFill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500" b="1" dirty="0">
                  <a:solidFill>
                    <a:srgbClr val="0F2851"/>
                  </a:solidFill>
                </a:rPr>
                <a:t>Заказчики, оператор</a:t>
              </a:r>
            </a:p>
          </p:txBody>
        </p:sp>
        <p:sp>
          <p:nvSpPr>
            <p:cNvPr id="8" name="Объект 4">
              <a:extLst>
                <a:ext uri="{FF2B5EF4-FFF2-40B4-BE49-F238E27FC236}">
                  <a16:creationId xmlns:a16="http://schemas.microsoft.com/office/drawing/2014/main" id="{E0A0FDE7-4B73-4799-3F65-56E016240369}"/>
                </a:ext>
              </a:extLst>
            </p:cNvPr>
            <p:cNvSpPr txBox="1">
              <a:spLocks/>
            </p:cNvSpPr>
            <p:nvPr/>
          </p:nvSpPr>
          <p:spPr>
            <a:xfrm>
              <a:off x="3287259" y="4983175"/>
              <a:ext cx="1084716" cy="407976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050" b="1" dirty="0" err="1">
                  <a:solidFill>
                    <a:srgbClr val="0F2851"/>
                  </a:solidFill>
                </a:rPr>
                <a:t>Релизное</a:t>
              </a:r>
              <a:r>
                <a:rPr lang="ru-RU" sz="1050" b="1" dirty="0">
                  <a:solidFill>
                    <a:srgbClr val="0F2851"/>
                  </a:solidFill>
                </a:rPr>
                <a:t> планирование</a:t>
              </a:r>
            </a:p>
          </p:txBody>
        </p:sp>
        <p:sp>
          <p:nvSpPr>
            <p:cNvPr id="9" name="Объект 4">
              <a:extLst>
                <a:ext uri="{FF2B5EF4-FFF2-40B4-BE49-F238E27FC236}">
                  <a16:creationId xmlns:a16="http://schemas.microsoft.com/office/drawing/2014/main" id="{BC779553-EF03-27FC-56C6-B7B08924A2AA}"/>
                </a:ext>
              </a:extLst>
            </p:cNvPr>
            <p:cNvSpPr txBox="1">
              <a:spLocks/>
            </p:cNvSpPr>
            <p:nvPr/>
          </p:nvSpPr>
          <p:spPr>
            <a:xfrm>
              <a:off x="4419600" y="4983175"/>
              <a:ext cx="1104900" cy="41750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050" b="1" dirty="0">
                  <a:solidFill>
                    <a:srgbClr val="0F2851"/>
                  </a:solidFill>
                </a:rPr>
                <a:t>Разработка</a:t>
              </a:r>
            </a:p>
          </p:txBody>
        </p:sp>
        <p:sp>
          <p:nvSpPr>
            <p:cNvPr id="10" name="Объект 4">
              <a:extLst>
                <a:ext uri="{FF2B5EF4-FFF2-40B4-BE49-F238E27FC236}">
                  <a16:creationId xmlns:a16="http://schemas.microsoft.com/office/drawing/2014/main" id="{E24F807A-E5C8-1237-1B7A-D191C9CE76C9}"/>
                </a:ext>
              </a:extLst>
            </p:cNvPr>
            <p:cNvSpPr txBox="1">
              <a:spLocks/>
            </p:cNvSpPr>
            <p:nvPr/>
          </p:nvSpPr>
          <p:spPr>
            <a:xfrm>
              <a:off x="5598850" y="4983175"/>
              <a:ext cx="1087700" cy="398451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050" b="1" dirty="0">
                  <a:solidFill>
                    <a:srgbClr val="0F2851"/>
                  </a:solidFill>
                  <a:latin typeface="Corbel" panose="020B0503020204020204" pitchFamily="34" charset="0"/>
                </a:rPr>
                <a:t>Тестирование кода</a:t>
              </a:r>
            </a:p>
          </p:txBody>
        </p:sp>
        <p:sp>
          <p:nvSpPr>
            <p:cNvPr id="11" name="Объект 4">
              <a:extLst>
                <a:ext uri="{FF2B5EF4-FFF2-40B4-BE49-F238E27FC236}">
                  <a16:creationId xmlns:a16="http://schemas.microsoft.com/office/drawing/2014/main" id="{7E064D15-173F-437A-244F-ACC4D8648EB0}"/>
                </a:ext>
              </a:extLst>
            </p:cNvPr>
            <p:cNvSpPr txBox="1">
              <a:spLocks/>
            </p:cNvSpPr>
            <p:nvPr/>
          </p:nvSpPr>
          <p:spPr>
            <a:xfrm>
              <a:off x="6705601" y="4983175"/>
              <a:ext cx="1085851" cy="37940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050" b="1" dirty="0">
                  <a:solidFill>
                    <a:srgbClr val="0F2851"/>
                  </a:solidFill>
                </a:rPr>
                <a:t>Сборка</a:t>
              </a:r>
            </a:p>
          </p:txBody>
        </p:sp>
        <p:sp>
          <p:nvSpPr>
            <p:cNvPr id="12" name="Скругленный прямоугольник 62">
              <a:extLst>
                <a:ext uri="{FF2B5EF4-FFF2-40B4-BE49-F238E27FC236}">
                  <a16:creationId xmlns:a16="http://schemas.microsoft.com/office/drawing/2014/main" id="{2E45A18B-C50E-CF48-B6F2-A5E3D2CF2556}"/>
                </a:ext>
              </a:extLst>
            </p:cNvPr>
            <p:cNvSpPr/>
            <p:nvPr/>
          </p:nvSpPr>
          <p:spPr>
            <a:xfrm>
              <a:off x="3342288" y="2633349"/>
              <a:ext cx="5562000" cy="303815"/>
            </a:xfrm>
            <a:prstGeom prst="roundRect">
              <a:avLst>
                <a:gd name="adj" fmla="val 16609"/>
              </a:avLst>
            </a:prstGeom>
            <a:gradFill>
              <a:gsLst>
                <a:gs pos="0">
                  <a:srgbClr val="0D67AF"/>
                </a:gs>
                <a:gs pos="99448">
                  <a:srgbClr val="A84D74"/>
                </a:gs>
              </a:gsLst>
              <a:lin ang="96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FAFAFA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Центр управления и мониторинга ФКУ </a:t>
              </a:r>
              <a:r>
                <a:rPr lang="ru-RU" sz="1400" b="1" dirty="0" err="1">
                  <a:solidFill>
                    <a:srgbClr val="FAFAFA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ГосТЕХ</a:t>
              </a:r>
              <a:endParaRPr lang="ru-RU" sz="1400" dirty="0">
                <a:solidFill>
                  <a:srgbClr val="FAFAFA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C63539F-7E31-55BC-83E5-60D671121C5B}"/>
                </a:ext>
              </a:extLst>
            </p:cNvPr>
            <p:cNvGrpSpPr/>
            <p:nvPr/>
          </p:nvGrpSpPr>
          <p:grpSpPr>
            <a:xfrm>
              <a:off x="4712320" y="3811772"/>
              <a:ext cx="553483" cy="1174452"/>
              <a:chOff x="803603" y="2664630"/>
              <a:chExt cx="553483" cy="1174452"/>
            </a:xfrm>
          </p:grpSpPr>
          <p:sp>
            <p:nvSpPr>
              <p:cNvPr id="143" name="Прямоугольник: скругленные углы 70">
                <a:extLst>
                  <a:ext uri="{FF2B5EF4-FFF2-40B4-BE49-F238E27FC236}">
                    <a16:creationId xmlns:a16="http://schemas.microsoft.com/office/drawing/2014/main" id="{B81F5E0D-8BB6-1361-765D-FDFFC142BA35}"/>
                  </a:ext>
                </a:extLst>
              </p:cNvPr>
              <p:cNvSpPr/>
              <p:nvPr/>
            </p:nvSpPr>
            <p:spPr>
              <a:xfrm rot="2608029">
                <a:off x="803603" y="2710237"/>
                <a:ext cx="143139" cy="508430"/>
              </a:xfrm>
              <a:prstGeom prst="roundRect">
                <a:avLst>
                  <a:gd name="adj" fmla="val 50000"/>
                </a:avLst>
              </a:prstGeom>
              <a:solidFill>
                <a:srgbClr val="E1F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44" name="Прямоугольник: скругленные углы 71">
                <a:extLst>
                  <a:ext uri="{FF2B5EF4-FFF2-40B4-BE49-F238E27FC236}">
                    <a16:creationId xmlns:a16="http://schemas.microsoft.com/office/drawing/2014/main" id="{5B8AEDD6-80EA-E9E1-67D7-0E90AF0B6F69}"/>
                  </a:ext>
                </a:extLst>
              </p:cNvPr>
              <p:cNvSpPr/>
              <p:nvPr/>
            </p:nvSpPr>
            <p:spPr>
              <a:xfrm rot="2608029">
                <a:off x="928520" y="2664630"/>
                <a:ext cx="143139" cy="841042"/>
              </a:xfrm>
              <a:prstGeom prst="roundRect">
                <a:avLst>
                  <a:gd name="adj" fmla="val 50000"/>
                </a:avLst>
              </a:prstGeom>
              <a:solidFill>
                <a:srgbClr val="E1F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45" name="Прямоугольник: скругленные углы 72">
                <a:extLst>
                  <a:ext uri="{FF2B5EF4-FFF2-40B4-BE49-F238E27FC236}">
                    <a16:creationId xmlns:a16="http://schemas.microsoft.com/office/drawing/2014/main" id="{9699224D-7A21-E67C-CCE6-04F01A729EAB}"/>
                  </a:ext>
                </a:extLst>
              </p:cNvPr>
              <p:cNvSpPr/>
              <p:nvPr/>
            </p:nvSpPr>
            <p:spPr>
              <a:xfrm rot="2608029">
                <a:off x="993799" y="2692713"/>
                <a:ext cx="143139" cy="1146369"/>
              </a:xfrm>
              <a:prstGeom prst="roundRect">
                <a:avLst>
                  <a:gd name="adj" fmla="val 50000"/>
                </a:avLst>
              </a:prstGeom>
              <a:solidFill>
                <a:srgbClr val="E1F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146" name="Прямоугольник: скругленные углы 73">
                <a:extLst>
                  <a:ext uri="{FF2B5EF4-FFF2-40B4-BE49-F238E27FC236}">
                    <a16:creationId xmlns:a16="http://schemas.microsoft.com/office/drawing/2014/main" id="{0F161A30-52C6-DADC-89C0-8237D215409B}"/>
                  </a:ext>
                </a:extLst>
              </p:cNvPr>
              <p:cNvSpPr/>
              <p:nvPr/>
            </p:nvSpPr>
            <p:spPr>
              <a:xfrm rot="2608029">
                <a:off x="1157860" y="2935750"/>
                <a:ext cx="143139" cy="841042"/>
              </a:xfrm>
              <a:prstGeom prst="roundRect">
                <a:avLst>
                  <a:gd name="adj" fmla="val 50000"/>
                </a:avLst>
              </a:prstGeom>
              <a:solidFill>
                <a:srgbClr val="E1F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grpSp>
            <p:nvGrpSpPr>
              <p:cNvPr id="243" name="Рисунок 2">
                <a:extLst>
                  <a:ext uri="{FF2B5EF4-FFF2-40B4-BE49-F238E27FC236}">
                    <a16:creationId xmlns:a16="http://schemas.microsoft.com/office/drawing/2014/main" id="{AA73B9A3-2DA8-0AFE-1BED-E0E1512C770E}"/>
                  </a:ext>
                </a:extLst>
              </p:cNvPr>
              <p:cNvGrpSpPr/>
              <p:nvPr/>
            </p:nvGrpSpPr>
            <p:grpSpPr>
              <a:xfrm>
                <a:off x="818433" y="2910904"/>
                <a:ext cx="538653" cy="550244"/>
                <a:chOff x="5961736" y="3284279"/>
                <a:chExt cx="456267" cy="464818"/>
              </a:xfrm>
            </p:grpSpPr>
            <p:sp>
              <p:nvSpPr>
                <p:cNvPr id="244" name="Полилиния: фигура 472">
                  <a:extLst>
                    <a:ext uri="{FF2B5EF4-FFF2-40B4-BE49-F238E27FC236}">
                      <a16:creationId xmlns:a16="http://schemas.microsoft.com/office/drawing/2014/main" id="{CF60C1E3-A99C-54CD-1256-12316E9D477B}"/>
                    </a:ext>
                  </a:extLst>
                </p:cNvPr>
                <p:cNvSpPr/>
                <p:nvPr/>
              </p:nvSpPr>
              <p:spPr>
                <a:xfrm>
                  <a:off x="6391931" y="3507309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4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4"/>
                        <a:pt x="7932" y="15864"/>
                      </a:cubicBezTo>
                      <a:cubicBezTo>
                        <a:pt x="3551" y="15864"/>
                        <a:pt x="0" y="12313"/>
                        <a:pt x="0" y="7932"/>
                      </a:cubicBezTo>
                      <a:cubicBezTo>
                        <a:pt x="0" y="3551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45" name="Полилиния: фигура 473">
                  <a:extLst>
                    <a:ext uri="{FF2B5EF4-FFF2-40B4-BE49-F238E27FC236}">
                      <a16:creationId xmlns:a16="http://schemas.microsoft.com/office/drawing/2014/main" id="{2E147C82-1551-6E12-608A-6D82F5CB5618}"/>
                    </a:ext>
                  </a:extLst>
                </p:cNvPr>
                <p:cNvSpPr/>
                <p:nvPr/>
              </p:nvSpPr>
              <p:spPr>
                <a:xfrm>
                  <a:off x="6333679" y="3355607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5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5"/>
                        <a:pt x="7932" y="15865"/>
                      </a:cubicBezTo>
                      <a:cubicBezTo>
                        <a:pt x="3551" y="15865"/>
                        <a:pt x="0" y="12313"/>
                        <a:pt x="0" y="7932"/>
                      </a:cubicBezTo>
                      <a:cubicBezTo>
                        <a:pt x="0" y="3552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46" name="Полилиния: фигура 474">
                  <a:extLst>
                    <a:ext uri="{FF2B5EF4-FFF2-40B4-BE49-F238E27FC236}">
                      <a16:creationId xmlns:a16="http://schemas.microsoft.com/office/drawing/2014/main" id="{1D9C8674-CB34-684A-D228-06AD200FAD27}"/>
                    </a:ext>
                  </a:extLst>
                </p:cNvPr>
                <p:cNvSpPr/>
                <p:nvPr/>
              </p:nvSpPr>
              <p:spPr>
                <a:xfrm>
                  <a:off x="6184765" y="3284279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5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5"/>
                        <a:pt x="7932" y="15865"/>
                      </a:cubicBezTo>
                      <a:cubicBezTo>
                        <a:pt x="3551" y="15865"/>
                        <a:pt x="0" y="12313"/>
                        <a:pt x="0" y="7932"/>
                      </a:cubicBezTo>
                      <a:cubicBezTo>
                        <a:pt x="0" y="3551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47" name="Полилиния: фигура 475">
                  <a:extLst>
                    <a:ext uri="{FF2B5EF4-FFF2-40B4-BE49-F238E27FC236}">
                      <a16:creationId xmlns:a16="http://schemas.microsoft.com/office/drawing/2014/main" id="{F643BA38-F64C-47C4-FC83-94F66A5B5832}"/>
                    </a:ext>
                  </a:extLst>
                </p:cNvPr>
                <p:cNvSpPr/>
                <p:nvPr/>
              </p:nvSpPr>
              <p:spPr>
                <a:xfrm>
                  <a:off x="6033063" y="3339742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5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5"/>
                        <a:pt x="7932" y="15865"/>
                      </a:cubicBezTo>
                      <a:cubicBezTo>
                        <a:pt x="3551" y="15865"/>
                        <a:pt x="0" y="12313"/>
                        <a:pt x="0" y="7932"/>
                      </a:cubicBezTo>
                      <a:cubicBezTo>
                        <a:pt x="0" y="3552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48" name="Полилиния: фигура 476">
                  <a:extLst>
                    <a:ext uri="{FF2B5EF4-FFF2-40B4-BE49-F238E27FC236}">
                      <a16:creationId xmlns:a16="http://schemas.microsoft.com/office/drawing/2014/main" id="{7A833DAC-A669-3423-D0CB-54E182BE96EC}"/>
                    </a:ext>
                  </a:extLst>
                </p:cNvPr>
                <p:cNvSpPr/>
                <p:nvPr/>
              </p:nvSpPr>
              <p:spPr>
                <a:xfrm>
                  <a:off x="5961736" y="3491383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4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4"/>
                        <a:pt x="7932" y="15864"/>
                      </a:cubicBezTo>
                      <a:cubicBezTo>
                        <a:pt x="3551" y="15864"/>
                        <a:pt x="0" y="12313"/>
                        <a:pt x="0" y="7932"/>
                      </a:cubicBezTo>
                      <a:cubicBezTo>
                        <a:pt x="0" y="3551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49" name="Полилиния: фигура 477">
                  <a:extLst>
                    <a:ext uri="{FF2B5EF4-FFF2-40B4-BE49-F238E27FC236}">
                      <a16:creationId xmlns:a16="http://schemas.microsoft.com/office/drawing/2014/main" id="{5BFF0346-F8A8-DF62-2246-F46BC441A154}"/>
                    </a:ext>
                  </a:extLst>
                </p:cNvPr>
                <p:cNvSpPr/>
                <p:nvPr/>
              </p:nvSpPr>
              <p:spPr>
                <a:xfrm>
                  <a:off x="6012427" y="3647671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5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5"/>
                        <a:pt x="7932" y="15865"/>
                      </a:cubicBezTo>
                      <a:cubicBezTo>
                        <a:pt x="3551" y="15865"/>
                        <a:pt x="0" y="12313"/>
                        <a:pt x="0" y="7932"/>
                      </a:cubicBezTo>
                      <a:cubicBezTo>
                        <a:pt x="0" y="3552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sp>
              <p:nvSpPr>
                <p:cNvPr id="250" name="Полилиния: фигура 478">
                  <a:extLst>
                    <a:ext uri="{FF2B5EF4-FFF2-40B4-BE49-F238E27FC236}">
                      <a16:creationId xmlns:a16="http://schemas.microsoft.com/office/drawing/2014/main" id="{E88E5EC3-2A7A-FEEA-7F15-FA036A3609A5}"/>
                    </a:ext>
                  </a:extLst>
                </p:cNvPr>
                <p:cNvSpPr/>
                <p:nvPr/>
              </p:nvSpPr>
              <p:spPr>
                <a:xfrm>
                  <a:off x="6170512" y="3714474"/>
                  <a:ext cx="15864" cy="15864"/>
                </a:xfrm>
                <a:custGeom>
                  <a:avLst/>
                  <a:gdLst>
                    <a:gd name="connsiteX0" fmla="*/ 15864 w 15864"/>
                    <a:gd name="connsiteY0" fmla="*/ 7932 h 15864"/>
                    <a:gd name="connsiteX1" fmla="*/ 7932 w 15864"/>
                    <a:gd name="connsiteY1" fmla="*/ 15864 h 15864"/>
                    <a:gd name="connsiteX2" fmla="*/ 0 w 15864"/>
                    <a:gd name="connsiteY2" fmla="*/ 7932 h 15864"/>
                    <a:gd name="connsiteX3" fmla="*/ 7932 w 15864"/>
                    <a:gd name="connsiteY3" fmla="*/ 0 h 15864"/>
                    <a:gd name="connsiteX4" fmla="*/ 15864 w 15864"/>
                    <a:gd name="connsiteY4" fmla="*/ 7932 h 1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64" h="15864">
                      <a:moveTo>
                        <a:pt x="15864" y="7932"/>
                      </a:moveTo>
                      <a:cubicBezTo>
                        <a:pt x="15864" y="12313"/>
                        <a:pt x="12313" y="15864"/>
                        <a:pt x="7932" y="15864"/>
                      </a:cubicBezTo>
                      <a:cubicBezTo>
                        <a:pt x="3551" y="15864"/>
                        <a:pt x="0" y="12313"/>
                        <a:pt x="0" y="7932"/>
                      </a:cubicBezTo>
                      <a:cubicBezTo>
                        <a:pt x="0" y="3551"/>
                        <a:pt x="3551" y="0"/>
                        <a:pt x="7932" y="0"/>
                      </a:cubicBezTo>
                      <a:cubicBezTo>
                        <a:pt x="12313" y="0"/>
                        <a:pt x="15864" y="3551"/>
                        <a:pt x="15864" y="79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6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50"/>
                </a:p>
              </p:txBody>
            </p:sp>
            <p:grpSp>
              <p:nvGrpSpPr>
                <p:cNvPr id="251" name="Рисунок 2">
                  <a:extLst>
                    <a:ext uri="{FF2B5EF4-FFF2-40B4-BE49-F238E27FC236}">
                      <a16:creationId xmlns:a16="http://schemas.microsoft.com/office/drawing/2014/main" id="{801573EE-3541-CF12-6DA6-599851516081}"/>
                    </a:ext>
                  </a:extLst>
                </p:cNvPr>
                <p:cNvGrpSpPr/>
                <p:nvPr/>
              </p:nvGrpSpPr>
              <p:grpSpPr>
                <a:xfrm>
                  <a:off x="5969730" y="3292087"/>
                  <a:ext cx="430133" cy="430256"/>
                  <a:chOff x="5969730" y="3292087"/>
                  <a:chExt cx="430133" cy="430256"/>
                </a:xfrm>
                <a:noFill/>
              </p:grpSpPr>
              <p:sp>
                <p:nvSpPr>
                  <p:cNvPr id="256" name="Полилиния: фигура 484">
                    <a:extLst>
                      <a:ext uri="{FF2B5EF4-FFF2-40B4-BE49-F238E27FC236}">
                        <a16:creationId xmlns:a16="http://schemas.microsoft.com/office/drawing/2014/main" id="{5112A7DA-A8D1-5D74-DD90-D965F6CA4208}"/>
                      </a:ext>
                    </a:extLst>
                  </p:cNvPr>
                  <p:cNvSpPr/>
                  <p:nvPr/>
                </p:nvSpPr>
                <p:spPr>
                  <a:xfrm>
                    <a:off x="5969730" y="3292087"/>
                    <a:ext cx="430133" cy="430256"/>
                  </a:xfrm>
                  <a:custGeom>
                    <a:avLst/>
                    <a:gdLst>
                      <a:gd name="connsiteX0" fmla="*/ 392951 w 430133"/>
                      <a:gd name="connsiteY0" fmla="*/ 335443 h 430256"/>
                      <a:gd name="connsiteX1" fmla="*/ 407514 w 430133"/>
                      <a:gd name="connsiteY1" fmla="*/ 303839 h 430256"/>
                      <a:gd name="connsiteX2" fmla="*/ 427220 w 430133"/>
                      <a:gd name="connsiteY2" fmla="*/ 261017 h 430256"/>
                      <a:gd name="connsiteX3" fmla="*/ 378822 w 430133"/>
                      <a:gd name="connsiteY3" fmla="*/ 250544 h 430256"/>
                      <a:gd name="connsiteX4" fmla="*/ 379999 w 430133"/>
                      <a:gd name="connsiteY4" fmla="*/ 192788 h 430256"/>
                      <a:gd name="connsiteX5" fmla="*/ 430133 w 430133"/>
                      <a:gd name="connsiteY5" fmla="*/ 185972 h 430256"/>
                      <a:gd name="connsiteX6" fmla="*/ 413773 w 430133"/>
                      <a:gd name="connsiteY6" fmla="*/ 141725 h 430256"/>
                      <a:gd name="connsiteX7" fmla="*/ 397413 w 430133"/>
                      <a:gd name="connsiteY7" fmla="*/ 97479 h 430256"/>
                      <a:gd name="connsiteX8" fmla="*/ 354034 w 430133"/>
                      <a:gd name="connsiteY8" fmla="*/ 125489 h 430256"/>
                      <a:gd name="connsiteX9" fmla="*/ 314931 w 430133"/>
                      <a:gd name="connsiteY9" fmla="*/ 83845 h 430256"/>
                      <a:gd name="connsiteX10" fmla="*/ 346474 w 430133"/>
                      <a:gd name="connsiteY10" fmla="*/ 42388 h 430256"/>
                      <a:gd name="connsiteX11" fmla="*/ 303652 w 430133"/>
                      <a:gd name="connsiteY11" fmla="*/ 22681 h 430256"/>
                      <a:gd name="connsiteX12" fmla="*/ 260831 w 430133"/>
                      <a:gd name="connsiteY12" fmla="*/ 2974 h 430256"/>
                      <a:gd name="connsiteX13" fmla="*/ 249863 w 430133"/>
                      <a:gd name="connsiteY13" fmla="*/ 53852 h 430256"/>
                      <a:gd name="connsiteX14" fmla="*/ 192788 w 430133"/>
                      <a:gd name="connsiteY14" fmla="*/ 51187 h 430256"/>
                      <a:gd name="connsiteX15" fmla="*/ 185848 w 430133"/>
                      <a:gd name="connsiteY15" fmla="*/ 0 h 430256"/>
                      <a:gd name="connsiteX16" fmla="*/ 141601 w 430133"/>
                      <a:gd name="connsiteY16" fmla="*/ 16360 h 430256"/>
                      <a:gd name="connsiteX17" fmla="*/ 97355 w 430133"/>
                      <a:gd name="connsiteY17" fmla="*/ 32720 h 430256"/>
                      <a:gd name="connsiteX18" fmla="*/ 124745 w 430133"/>
                      <a:gd name="connsiteY18" fmla="*/ 75232 h 430256"/>
                      <a:gd name="connsiteX19" fmla="*/ 81614 w 430133"/>
                      <a:gd name="connsiteY19" fmla="*/ 113653 h 430256"/>
                      <a:gd name="connsiteX20" fmla="*/ 42264 w 430133"/>
                      <a:gd name="connsiteY20" fmla="*/ 83659 h 430256"/>
                      <a:gd name="connsiteX21" fmla="*/ 22557 w 430133"/>
                      <a:gd name="connsiteY21" fmla="*/ 126481 h 430256"/>
                      <a:gd name="connsiteX22" fmla="*/ 2851 w 430133"/>
                      <a:gd name="connsiteY22" fmla="*/ 169302 h 430256"/>
                      <a:gd name="connsiteX23" fmla="*/ 49762 w 430133"/>
                      <a:gd name="connsiteY23" fmla="*/ 179403 h 430256"/>
                      <a:gd name="connsiteX24" fmla="*/ 46415 w 430133"/>
                      <a:gd name="connsiteY24" fmla="*/ 237964 h 430256"/>
                      <a:gd name="connsiteX25" fmla="*/ 0 w 430133"/>
                      <a:gd name="connsiteY25" fmla="*/ 244285 h 430256"/>
                      <a:gd name="connsiteX26" fmla="*/ 16360 w 430133"/>
                      <a:gd name="connsiteY26" fmla="*/ 288532 h 430256"/>
                      <a:gd name="connsiteX27" fmla="*/ 32720 w 430133"/>
                      <a:gd name="connsiteY27" fmla="*/ 332778 h 430256"/>
                      <a:gd name="connsiteX28" fmla="*/ 71203 w 430133"/>
                      <a:gd name="connsiteY28" fmla="*/ 307928 h 430256"/>
                      <a:gd name="connsiteX29" fmla="*/ 111112 w 430133"/>
                      <a:gd name="connsiteY29" fmla="*/ 351803 h 430256"/>
                      <a:gd name="connsiteX30" fmla="*/ 83659 w 430133"/>
                      <a:gd name="connsiteY30" fmla="*/ 387870 h 430256"/>
                      <a:gd name="connsiteX31" fmla="*/ 126481 w 430133"/>
                      <a:gd name="connsiteY31" fmla="*/ 407576 h 430256"/>
                      <a:gd name="connsiteX32" fmla="*/ 169302 w 430133"/>
                      <a:gd name="connsiteY32" fmla="*/ 427282 h 430256"/>
                      <a:gd name="connsiteX33" fmla="*/ 178845 w 430133"/>
                      <a:gd name="connsiteY33" fmla="*/ 382974 h 430256"/>
                      <a:gd name="connsiteX34" fmla="*/ 238150 w 430133"/>
                      <a:gd name="connsiteY34" fmla="*/ 384833 h 430256"/>
                      <a:gd name="connsiteX35" fmla="*/ 244285 w 430133"/>
                      <a:gd name="connsiteY35" fmla="*/ 430257 h 430256"/>
                      <a:gd name="connsiteX36" fmla="*/ 288532 w 430133"/>
                      <a:gd name="connsiteY36" fmla="*/ 413897 h 430256"/>
                      <a:gd name="connsiteX37" fmla="*/ 298943 w 430133"/>
                      <a:gd name="connsiteY37" fmla="*/ 410055 h 430256"/>
                      <a:gd name="connsiteX38" fmla="*/ 326643 w 430133"/>
                      <a:gd name="connsiteY38" fmla="*/ 399830 h 4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430133" h="430256">
                        <a:moveTo>
                          <a:pt x="392951" y="335443"/>
                        </a:moveTo>
                        <a:lnTo>
                          <a:pt x="407514" y="303839"/>
                        </a:lnTo>
                        <a:lnTo>
                          <a:pt x="427220" y="261017"/>
                        </a:lnTo>
                        <a:lnTo>
                          <a:pt x="378822" y="250544"/>
                        </a:lnTo>
                        <a:cubicBezTo>
                          <a:pt x="382602" y="231210"/>
                          <a:pt x="382912" y="211689"/>
                          <a:pt x="379999" y="192788"/>
                        </a:cubicBezTo>
                        <a:lnTo>
                          <a:pt x="430133" y="185972"/>
                        </a:lnTo>
                        <a:lnTo>
                          <a:pt x="413773" y="141725"/>
                        </a:lnTo>
                        <a:lnTo>
                          <a:pt x="397413" y="97479"/>
                        </a:lnTo>
                        <a:lnTo>
                          <a:pt x="354034" y="125489"/>
                        </a:lnTo>
                        <a:cubicBezTo>
                          <a:pt x="343623" y="109687"/>
                          <a:pt x="330485" y="95557"/>
                          <a:pt x="314931" y="83845"/>
                        </a:cubicBezTo>
                        <a:lnTo>
                          <a:pt x="346474" y="42388"/>
                        </a:lnTo>
                        <a:lnTo>
                          <a:pt x="303652" y="22681"/>
                        </a:lnTo>
                        <a:lnTo>
                          <a:pt x="260831" y="2974"/>
                        </a:lnTo>
                        <a:lnTo>
                          <a:pt x="249863" y="53852"/>
                        </a:lnTo>
                        <a:cubicBezTo>
                          <a:pt x="230838" y="49638"/>
                          <a:pt x="211565" y="48832"/>
                          <a:pt x="192788" y="51187"/>
                        </a:cubicBezTo>
                        <a:lnTo>
                          <a:pt x="185848" y="0"/>
                        </a:lnTo>
                        <a:lnTo>
                          <a:pt x="141601" y="16360"/>
                        </a:lnTo>
                        <a:lnTo>
                          <a:pt x="97355" y="32720"/>
                        </a:lnTo>
                        <a:lnTo>
                          <a:pt x="124745" y="75232"/>
                        </a:lnTo>
                        <a:cubicBezTo>
                          <a:pt x="108447" y="85333"/>
                          <a:pt x="93822" y="98222"/>
                          <a:pt x="81614" y="113653"/>
                        </a:cubicBezTo>
                        <a:lnTo>
                          <a:pt x="42264" y="83659"/>
                        </a:lnTo>
                        <a:lnTo>
                          <a:pt x="22557" y="126481"/>
                        </a:lnTo>
                        <a:lnTo>
                          <a:pt x="2851" y="169302"/>
                        </a:lnTo>
                        <a:lnTo>
                          <a:pt x="49762" y="179403"/>
                        </a:lnTo>
                        <a:cubicBezTo>
                          <a:pt x="45114" y="198924"/>
                          <a:pt x="44123" y="218754"/>
                          <a:pt x="46415" y="237964"/>
                        </a:cubicBezTo>
                        <a:lnTo>
                          <a:pt x="0" y="244285"/>
                        </a:lnTo>
                        <a:lnTo>
                          <a:pt x="16360" y="288532"/>
                        </a:lnTo>
                        <a:lnTo>
                          <a:pt x="32720" y="332778"/>
                        </a:lnTo>
                        <a:lnTo>
                          <a:pt x="71203" y="307928"/>
                        </a:lnTo>
                        <a:cubicBezTo>
                          <a:pt x="81676" y="324536"/>
                          <a:pt x="95062" y="339471"/>
                          <a:pt x="111112" y="351803"/>
                        </a:cubicBezTo>
                        <a:lnTo>
                          <a:pt x="83659" y="387870"/>
                        </a:lnTo>
                        <a:lnTo>
                          <a:pt x="126481" y="407576"/>
                        </a:lnTo>
                        <a:lnTo>
                          <a:pt x="169302" y="427282"/>
                        </a:lnTo>
                        <a:lnTo>
                          <a:pt x="178845" y="382974"/>
                        </a:lnTo>
                        <a:cubicBezTo>
                          <a:pt x="198675" y="387188"/>
                          <a:pt x="218692" y="387684"/>
                          <a:pt x="238150" y="384833"/>
                        </a:cubicBezTo>
                        <a:lnTo>
                          <a:pt x="244285" y="430257"/>
                        </a:lnTo>
                        <a:lnTo>
                          <a:pt x="288532" y="413897"/>
                        </a:lnTo>
                        <a:lnTo>
                          <a:pt x="298943" y="410055"/>
                        </a:lnTo>
                        <a:lnTo>
                          <a:pt x="326643" y="399830"/>
                        </a:ln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57" name="Полилиния: фигура 485">
                    <a:extLst>
                      <a:ext uri="{FF2B5EF4-FFF2-40B4-BE49-F238E27FC236}">
                        <a16:creationId xmlns:a16="http://schemas.microsoft.com/office/drawing/2014/main" id="{3A78F7BC-D82E-D5A4-2CF4-B97A3F1BF8BB}"/>
                      </a:ext>
                    </a:extLst>
                  </p:cNvPr>
                  <p:cNvSpPr/>
                  <p:nvPr/>
                </p:nvSpPr>
                <p:spPr>
                  <a:xfrm>
                    <a:off x="6077363" y="3399906"/>
                    <a:ext cx="214805" cy="214787"/>
                  </a:xfrm>
                  <a:custGeom>
                    <a:avLst/>
                    <a:gdLst>
                      <a:gd name="connsiteX0" fmla="*/ 198002 w 214805"/>
                      <a:gd name="connsiteY0" fmla="*/ 165097 h 214787"/>
                      <a:gd name="connsiteX1" fmla="*/ 204943 w 214805"/>
                      <a:gd name="connsiteY1" fmla="*/ 152331 h 214787"/>
                      <a:gd name="connsiteX2" fmla="*/ 152331 w 214805"/>
                      <a:gd name="connsiteY2" fmla="*/ 9862 h 214787"/>
                      <a:gd name="connsiteX3" fmla="*/ 9862 w 214805"/>
                      <a:gd name="connsiteY3" fmla="*/ 62474 h 214787"/>
                      <a:gd name="connsiteX4" fmla="*/ 62474 w 214805"/>
                      <a:gd name="connsiteY4" fmla="*/ 204943 h 214787"/>
                      <a:gd name="connsiteX5" fmla="*/ 102445 w 214805"/>
                      <a:gd name="connsiteY5" fmla="*/ 214673 h 214787"/>
                      <a:gd name="connsiteX6" fmla="*/ 155925 w 214805"/>
                      <a:gd name="connsiteY6" fmla="*/ 203208 h 214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4805" h="214787">
                        <a:moveTo>
                          <a:pt x="198002" y="165097"/>
                        </a:moveTo>
                        <a:cubicBezTo>
                          <a:pt x="200543" y="161069"/>
                          <a:pt x="202898" y="156793"/>
                          <a:pt x="204943" y="152331"/>
                        </a:cubicBezTo>
                        <a:cubicBezTo>
                          <a:pt x="229731" y="98479"/>
                          <a:pt x="206183" y="34650"/>
                          <a:pt x="152331" y="9862"/>
                        </a:cubicBezTo>
                        <a:cubicBezTo>
                          <a:pt x="98479" y="-14926"/>
                          <a:pt x="34650" y="8623"/>
                          <a:pt x="9862" y="62474"/>
                        </a:cubicBezTo>
                        <a:cubicBezTo>
                          <a:pt x="-14926" y="116326"/>
                          <a:pt x="8623" y="180155"/>
                          <a:pt x="62474" y="204943"/>
                        </a:cubicBezTo>
                        <a:cubicBezTo>
                          <a:pt x="75426" y="210892"/>
                          <a:pt x="88998" y="214115"/>
                          <a:pt x="102445" y="214673"/>
                        </a:cubicBezTo>
                        <a:cubicBezTo>
                          <a:pt x="121098" y="215540"/>
                          <a:pt x="139503" y="211450"/>
                          <a:pt x="155925" y="203208"/>
                        </a:cubicBez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58" name="Полилиния: фигура 486">
                    <a:extLst>
                      <a:ext uri="{FF2B5EF4-FFF2-40B4-BE49-F238E27FC236}">
                        <a16:creationId xmlns:a16="http://schemas.microsoft.com/office/drawing/2014/main" id="{262EAB46-4286-437A-9DC1-55E4665D98EE}"/>
                      </a:ext>
                    </a:extLst>
                  </p:cNvPr>
                  <p:cNvSpPr/>
                  <p:nvPr/>
                </p:nvSpPr>
                <p:spPr>
                  <a:xfrm>
                    <a:off x="6139218" y="3635277"/>
                    <a:ext cx="39226" cy="7746"/>
                  </a:xfrm>
                  <a:custGeom>
                    <a:avLst/>
                    <a:gdLst>
                      <a:gd name="connsiteX0" fmla="*/ 0 w 39226"/>
                      <a:gd name="connsiteY0" fmla="*/ 0 h 7746"/>
                      <a:gd name="connsiteX1" fmla="*/ 39227 w 39226"/>
                      <a:gd name="connsiteY1" fmla="*/ 7746 h 7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226" h="7746">
                        <a:moveTo>
                          <a:pt x="0" y="0"/>
                        </a:moveTo>
                        <a:cubicBezTo>
                          <a:pt x="12889" y="4586"/>
                          <a:pt x="26089" y="7127"/>
                          <a:pt x="39227" y="7746"/>
                        </a:cubicBez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59" name="Полилиния: фигура 487">
                    <a:extLst>
                      <a:ext uri="{FF2B5EF4-FFF2-40B4-BE49-F238E27FC236}">
                        <a16:creationId xmlns:a16="http://schemas.microsoft.com/office/drawing/2014/main" id="{7D7CEFC8-62BE-BB71-2E7A-632D879EF8B3}"/>
                      </a:ext>
                    </a:extLst>
                  </p:cNvPr>
                  <p:cNvSpPr/>
                  <p:nvPr/>
                </p:nvSpPr>
                <p:spPr>
                  <a:xfrm>
                    <a:off x="6048928" y="3507247"/>
                    <a:ext cx="64758" cy="115821"/>
                  </a:xfrm>
                  <a:custGeom>
                    <a:avLst/>
                    <a:gdLst>
                      <a:gd name="connsiteX0" fmla="*/ 0 w 64758"/>
                      <a:gd name="connsiteY0" fmla="*/ 0 h 115821"/>
                      <a:gd name="connsiteX1" fmla="*/ 64759 w 64758"/>
                      <a:gd name="connsiteY1" fmla="*/ 115822 h 11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4758" h="115821">
                        <a:moveTo>
                          <a:pt x="0" y="0"/>
                        </a:moveTo>
                        <a:cubicBezTo>
                          <a:pt x="0" y="46229"/>
                          <a:pt x="23734" y="90662"/>
                          <a:pt x="64759" y="115822"/>
                        </a:cubicBez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60" name="Полилиния: фигура 488">
                    <a:extLst>
                      <a:ext uri="{FF2B5EF4-FFF2-40B4-BE49-F238E27FC236}">
                        <a16:creationId xmlns:a16="http://schemas.microsoft.com/office/drawing/2014/main" id="{46F7E3CE-1058-0AFB-D565-30C6E8F0AD66}"/>
                      </a:ext>
                    </a:extLst>
                  </p:cNvPr>
                  <p:cNvSpPr/>
                  <p:nvPr/>
                </p:nvSpPr>
                <p:spPr>
                  <a:xfrm>
                    <a:off x="6061384" y="3432573"/>
                    <a:ext cx="9977" cy="17971"/>
                  </a:xfrm>
                  <a:custGeom>
                    <a:avLst/>
                    <a:gdLst>
                      <a:gd name="connsiteX0" fmla="*/ 9977 w 9977"/>
                      <a:gd name="connsiteY0" fmla="*/ 0 h 17971"/>
                      <a:gd name="connsiteX1" fmla="*/ 0 w 9977"/>
                      <a:gd name="connsiteY1" fmla="*/ 17971 h 17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977" h="17971">
                        <a:moveTo>
                          <a:pt x="9977" y="0"/>
                        </a:moveTo>
                        <a:cubicBezTo>
                          <a:pt x="6259" y="5639"/>
                          <a:pt x="2912" y="11650"/>
                          <a:pt x="0" y="17971"/>
                        </a:cubicBez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61" name="Полилиния: фигура 489">
                    <a:extLst>
                      <a:ext uri="{FF2B5EF4-FFF2-40B4-BE49-F238E27FC236}">
                        <a16:creationId xmlns:a16="http://schemas.microsoft.com/office/drawing/2014/main" id="{E0C5CC11-94E7-EAE2-4F90-94AA83C937B7}"/>
                      </a:ext>
                    </a:extLst>
                  </p:cNvPr>
                  <p:cNvSpPr/>
                  <p:nvPr/>
                </p:nvSpPr>
                <p:spPr>
                  <a:xfrm>
                    <a:off x="6101540" y="3371426"/>
                    <a:ext cx="140051" cy="28489"/>
                  </a:xfrm>
                  <a:custGeom>
                    <a:avLst/>
                    <a:gdLst>
                      <a:gd name="connsiteX0" fmla="*/ 140052 w 140051"/>
                      <a:gd name="connsiteY0" fmla="*/ 12501 h 28489"/>
                      <a:gd name="connsiteX1" fmla="*/ 0 w 140051"/>
                      <a:gd name="connsiteY1" fmla="*/ 28490 h 28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051" h="28489">
                        <a:moveTo>
                          <a:pt x="140052" y="12501"/>
                        </a:moveTo>
                        <a:cubicBezTo>
                          <a:pt x="92459" y="-9436"/>
                          <a:pt x="38731" y="-1504"/>
                          <a:pt x="0" y="28490"/>
                        </a:cubicBezTo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</p:grpSp>
            <p:grpSp>
              <p:nvGrpSpPr>
                <p:cNvPr id="252" name="Рисунок 2">
                  <a:extLst>
                    <a:ext uri="{FF2B5EF4-FFF2-40B4-BE49-F238E27FC236}">
                      <a16:creationId xmlns:a16="http://schemas.microsoft.com/office/drawing/2014/main" id="{A8B4C034-E396-ADE7-BA7D-2ECAB84C7D38}"/>
                    </a:ext>
                  </a:extLst>
                </p:cNvPr>
                <p:cNvGrpSpPr/>
                <p:nvPr/>
              </p:nvGrpSpPr>
              <p:grpSpPr>
                <a:xfrm>
                  <a:off x="6101433" y="3432528"/>
                  <a:ext cx="316569" cy="316569"/>
                  <a:chOff x="6101433" y="3432528"/>
                  <a:chExt cx="316569" cy="316569"/>
                </a:xfrm>
                <a:noFill/>
              </p:grpSpPr>
              <p:sp>
                <p:nvSpPr>
                  <p:cNvPr id="253" name="Полилиния: фигура 481">
                    <a:extLst>
                      <a:ext uri="{FF2B5EF4-FFF2-40B4-BE49-F238E27FC236}">
                        <a16:creationId xmlns:a16="http://schemas.microsoft.com/office/drawing/2014/main" id="{06E1FBAC-76A1-D86F-05E1-3F7A491A2E7D}"/>
                      </a:ext>
                    </a:extLst>
                  </p:cNvPr>
                  <p:cNvSpPr/>
                  <p:nvPr/>
                </p:nvSpPr>
                <p:spPr>
                  <a:xfrm>
                    <a:off x="6101433" y="3432528"/>
                    <a:ext cx="316569" cy="316569"/>
                  </a:xfrm>
                  <a:custGeom>
                    <a:avLst/>
                    <a:gdLst>
                      <a:gd name="connsiteX0" fmla="*/ 236584 w 316569"/>
                      <a:gd name="connsiteY0" fmla="*/ 197791 h 316569"/>
                      <a:gd name="connsiteX1" fmla="*/ 118779 w 316569"/>
                      <a:gd name="connsiteY1" fmla="*/ 79986 h 316569"/>
                      <a:gd name="connsiteX2" fmla="*/ 104030 w 316569"/>
                      <a:gd name="connsiteY2" fmla="*/ 17830 h 316569"/>
                      <a:gd name="connsiteX3" fmla="*/ 37474 w 316569"/>
                      <a:gd name="connsiteY3" fmla="*/ 4693 h 316569"/>
                      <a:gd name="connsiteX4" fmla="*/ 75896 w 316569"/>
                      <a:gd name="connsiteY4" fmla="*/ 43114 h 316569"/>
                      <a:gd name="connsiteX5" fmla="*/ 68955 w 316569"/>
                      <a:gd name="connsiteY5" fmla="*/ 68956 h 316569"/>
                      <a:gd name="connsiteX6" fmla="*/ 43114 w 316569"/>
                      <a:gd name="connsiteY6" fmla="*/ 75896 h 316569"/>
                      <a:gd name="connsiteX7" fmla="*/ 4693 w 316569"/>
                      <a:gd name="connsiteY7" fmla="*/ 37475 h 316569"/>
                      <a:gd name="connsiteX8" fmla="*/ 17830 w 316569"/>
                      <a:gd name="connsiteY8" fmla="*/ 104030 h 316569"/>
                      <a:gd name="connsiteX9" fmla="*/ 79986 w 316569"/>
                      <a:gd name="connsiteY9" fmla="*/ 118779 h 316569"/>
                      <a:gd name="connsiteX10" fmla="*/ 197791 w 316569"/>
                      <a:gd name="connsiteY10" fmla="*/ 236584 h 316569"/>
                      <a:gd name="connsiteX11" fmla="*/ 212539 w 316569"/>
                      <a:gd name="connsiteY11" fmla="*/ 298740 h 316569"/>
                      <a:gd name="connsiteX12" fmla="*/ 279095 w 316569"/>
                      <a:gd name="connsiteY12" fmla="*/ 311877 h 316569"/>
                      <a:gd name="connsiteX13" fmla="*/ 240674 w 316569"/>
                      <a:gd name="connsiteY13" fmla="*/ 273456 h 316569"/>
                      <a:gd name="connsiteX14" fmla="*/ 247615 w 316569"/>
                      <a:gd name="connsiteY14" fmla="*/ 247615 h 316569"/>
                      <a:gd name="connsiteX15" fmla="*/ 273456 w 316569"/>
                      <a:gd name="connsiteY15" fmla="*/ 240674 h 316569"/>
                      <a:gd name="connsiteX16" fmla="*/ 311877 w 316569"/>
                      <a:gd name="connsiteY16" fmla="*/ 279095 h 316569"/>
                      <a:gd name="connsiteX17" fmla="*/ 298740 w 316569"/>
                      <a:gd name="connsiteY17" fmla="*/ 212540 h 316569"/>
                      <a:gd name="connsiteX18" fmla="*/ 236584 w 316569"/>
                      <a:gd name="connsiteY18" fmla="*/ 197791 h 316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16569" h="316569">
                        <a:moveTo>
                          <a:pt x="236584" y="197791"/>
                        </a:moveTo>
                        <a:lnTo>
                          <a:pt x="118779" y="79986"/>
                        </a:lnTo>
                        <a:cubicBezTo>
                          <a:pt x="125720" y="58855"/>
                          <a:pt x="120824" y="34686"/>
                          <a:pt x="104030" y="17830"/>
                        </a:cubicBezTo>
                        <a:cubicBezTo>
                          <a:pt x="86059" y="-141"/>
                          <a:pt x="59598" y="-4541"/>
                          <a:pt x="37474" y="4693"/>
                        </a:cubicBezTo>
                        <a:lnTo>
                          <a:pt x="75896" y="43114"/>
                        </a:lnTo>
                        <a:lnTo>
                          <a:pt x="68955" y="68956"/>
                        </a:lnTo>
                        <a:lnTo>
                          <a:pt x="43114" y="75896"/>
                        </a:lnTo>
                        <a:lnTo>
                          <a:pt x="4693" y="37475"/>
                        </a:lnTo>
                        <a:cubicBezTo>
                          <a:pt x="-4541" y="59598"/>
                          <a:pt x="-141" y="85997"/>
                          <a:pt x="17830" y="104030"/>
                        </a:cubicBezTo>
                        <a:cubicBezTo>
                          <a:pt x="34624" y="120824"/>
                          <a:pt x="58792" y="125720"/>
                          <a:pt x="79986" y="118779"/>
                        </a:cubicBezTo>
                        <a:lnTo>
                          <a:pt x="197791" y="236584"/>
                        </a:lnTo>
                        <a:cubicBezTo>
                          <a:pt x="190850" y="257716"/>
                          <a:pt x="195746" y="281884"/>
                          <a:pt x="212539" y="298740"/>
                        </a:cubicBezTo>
                        <a:cubicBezTo>
                          <a:pt x="230511" y="316711"/>
                          <a:pt x="256972" y="321111"/>
                          <a:pt x="279095" y="311877"/>
                        </a:cubicBezTo>
                        <a:lnTo>
                          <a:pt x="240674" y="273456"/>
                        </a:lnTo>
                        <a:lnTo>
                          <a:pt x="247615" y="247615"/>
                        </a:lnTo>
                        <a:lnTo>
                          <a:pt x="273456" y="240674"/>
                        </a:lnTo>
                        <a:lnTo>
                          <a:pt x="311877" y="279095"/>
                        </a:lnTo>
                        <a:cubicBezTo>
                          <a:pt x="321111" y="256972"/>
                          <a:pt x="316711" y="230573"/>
                          <a:pt x="298740" y="212540"/>
                        </a:cubicBezTo>
                        <a:cubicBezTo>
                          <a:pt x="281884" y="195746"/>
                          <a:pt x="257716" y="190850"/>
                          <a:pt x="236584" y="197791"/>
                        </a:cubicBezTo>
                        <a:close/>
                      </a:path>
                    </a:pathLst>
                  </a:custGeom>
                  <a:noFill/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54" name="Полилиния: фигура 482">
                    <a:extLst>
                      <a:ext uri="{FF2B5EF4-FFF2-40B4-BE49-F238E27FC236}">
                        <a16:creationId xmlns:a16="http://schemas.microsoft.com/office/drawing/2014/main" id="{1B952694-92F2-1BC3-C166-B94AB9915599}"/>
                      </a:ext>
                    </a:extLst>
                  </p:cNvPr>
                  <p:cNvSpPr/>
                  <p:nvPr/>
                </p:nvSpPr>
                <p:spPr>
                  <a:xfrm>
                    <a:off x="6223063" y="3554158"/>
                    <a:ext cx="25903" cy="25903"/>
                  </a:xfrm>
                  <a:custGeom>
                    <a:avLst/>
                    <a:gdLst>
                      <a:gd name="connsiteX0" fmla="*/ 0 w 25903"/>
                      <a:gd name="connsiteY0" fmla="*/ 0 h 25903"/>
                      <a:gd name="connsiteX1" fmla="*/ 25903 w 25903"/>
                      <a:gd name="connsiteY1" fmla="*/ 25904 h 25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903" h="25903">
                        <a:moveTo>
                          <a:pt x="0" y="0"/>
                        </a:moveTo>
                        <a:lnTo>
                          <a:pt x="25903" y="25904"/>
                        </a:lnTo>
                      </a:path>
                    </a:pathLst>
                  </a:custGeom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  <p:sp>
                <p:nvSpPr>
                  <p:cNvPr id="255" name="Полилиния: фигура 483">
                    <a:extLst>
                      <a:ext uri="{FF2B5EF4-FFF2-40B4-BE49-F238E27FC236}">
                        <a16:creationId xmlns:a16="http://schemas.microsoft.com/office/drawing/2014/main" id="{A3EA4FB1-77B4-8780-DC60-DD6429026601}"/>
                      </a:ext>
                    </a:extLst>
                  </p:cNvPr>
                  <p:cNvSpPr/>
                  <p:nvPr/>
                </p:nvSpPr>
                <p:spPr>
                  <a:xfrm>
                    <a:off x="6275303" y="3606399"/>
                    <a:ext cx="12703" cy="12703"/>
                  </a:xfrm>
                  <a:custGeom>
                    <a:avLst/>
                    <a:gdLst>
                      <a:gd name="connsiteX0" fmla="*/ 0 w 12703"/>
                      <a:gd name="connsiteY0" fmla="*/ 0 h 12703"/>
                      <a:gd name="connsiteX1" fmla="*/ 12704 w 12703"/>
                      <a:gd name="connsiteY1" fmla="*/ 12704 h 12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03" h="12703">
                        <a:moveTo>
                          <a:pt x="0" y="0"/>
                        </a:moveTo>
                        <a:lnTo>
                          <a:pt x="12704" y="12704"/>
                        </a:lnTo>
                      </a:path>
                    </a:pathLst>
                  </a:custGeom>
                  <a:ln w="12383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ru-RU" sz="1350"/>
                  </a:p>
                </p:txBody>
              </p:sp>
            </p:grpSp>
          </p:grp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5C1E9E2B-F8F5-DA33-1052-A0D34DE7C27F}"/>
                </a:ext>
              </a:extLst>
            </p:cNvPr>
            <p:cNvGrpSpPr/>
            <p:nvPr/>
          </p:nvGrpSpPr>
          <p:grpSpPr>
            <a:xfrm>
              <a:off x="3548894" y="3834632"/>
              <a:ext cx="497396" cy="1174452"/>
              <a:chOff x="13032430" y="1041529"/>
              <a:chExt cx="1893991" cy="4882868"/>
            </a:xfrm>
            <a:solidFill>
              <a:srgbClr val="E1F1FF"/>
            </a:solidFill>
          </p:grpSpPr>
          <p:sp>
            <p:nvSpPr>
              <p:cNvPr id="139" name="Прямоугольник: скругленные углы 70">
                <a:extLst>
                  <a:ext uri="{FF2B5EF4-FFF2-40B4-BE49-F238E27FC236}">
                    <a16:creationId xmlns:a16="http://schemas.microsoft.com/office/drawing/2014/main" id="{4D03C17D-B7B9-70CD-AF08-319526F27BD4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40" name="Прямоугольник: скругленные углы 71">
                <a:extLst>
                  <a:ext uri="{FF2B5EF4-FFF2-40B4-BE49-F238E27FC236}">
                    <a16:creationId xmlns:a16="http://schemas.microsoft.com/office/drawing/2014/main" id="{35C632B2-04A5-9A37-414B-497DB12F55D6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41" name="Прямоугольник: скругленные углы 72">
                <a:extLst>
                  <a:ext uri="{FF2B5EF4-FFF2-40B4-BE49-F238E27FC236}">
                    <a16:creationId xmlns:a16="http://schemas.microsoft.com/office/drawing/2014/main" id="{A0A90624-4E57-1936-2B7F-4F964868BADD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142" name="Прямоугольник: скругленные углы 73">
                <a:extLst>
                  <a:ext uri="{FF2B5EF4-FFF2-40B4-BE49-F238E27FC236}">
                    <a16:creationId xmlns:a16="http://schemas.microsoft.com/office/drawing/2014/main" id="{07F158AD-4D10-8324-DCD7-2711B84E9887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C604EA8-F6EB-8F8C-3BEB-3EFBC88DB879}"/>
                </a:ext>
              </a:extLst>
            </p:cNvPr>
            <p:cNvGrpSpPr/>
            <p:nvPr/>
          </p:nvGrpSpPr>
          <p:grpSpPr>
            <a:xfrm>
              <a:off x="2271686" y="3777482"/>
              <a:ext cx="825988" cy="1174452"/>
              <a:chOff x="4073168" y="2664630"/>
              <a:chExt cx="825988" cy="1174452"/>
            </a:xfrm>
          </p:grpSpPr>
          <p:grpSp>
            <p:nvGrpSpPr>
              <p:cNvPr id="133" name="Группа 132">
                <a:extLst>
                  <a:ext uri="{FF2B5EF4-FFF2-40B4-BE49-F238E27FC236}">
                    <a16:creationId xmlns:a16="http://schemas.microsoft.com/office/drawing/2014/main" id="{E3F40501-4873-5BD5-8A19-830733742128}"/>
                  </a:ext>
                </a:extLst>
              </p:cNvPr>
              <p:cNvGrpSpPr/>
              <p:nvPr/>
            </p:nvGrpSpPr>
            <p:grpSpPr>
              <a:xfrm>
                <a:off x="4171884" y="2664630"/>
                <a:ext cx="497396" cy="1174452"/>
                <a:chOff x="13032430" y="1041529"/>
                <a:chExt cx="1893991" cy="4882868"/>
              </a:xfrm>
              <a:solidFill>
                <a:srgbClr val="E1F1FF"/>
              </a:solidFill>
            </p:grpSpPr>
            <p:sp>
              <p:nvSpPr>
                <p:cNvPr id="135" name="Прямоугольник: скругленные углы 70">
                  <a:extLst>
                    <a:ext uri="{FF2B5EF4-FFF2-40B4-BE49-F238E27FC236}">
                      <a16:creationId xmlns:a16="http://schemas.microsoft.com/office/drawing/2014/main" id="{B15BEDFD-16C4-2053-7A54-E04DE8E891AC}"/>
                    </a:ext>
                  </a:extLst>
                </p:cNvPr>
                <p:cNvSpPr/>
                <p:nvPr/>
              </p:nvSpPr>
              <p:spPr>
                <a:xfrm rot="2608029">
                  <a:off x="13032430" y="1231140"/>
                  <a:ext cx="545046" cy="211383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36" name="Прямоугольник: скругленные углы 71">
                  <a:extLst>
                    <a:ext uri="{FF2B5EF4-FFF2-40B4-BE49-F238E27FC236}">
                      <a16:creationId xmlns:a16="http://schemas.microsoft.com/office/drawing/2014/main" id="{62A55B39-7B16-E016-2A55-FBF54FA146F0}"/>
                    </a:ext>
                  </a:extLst>
                </p:cNvPr>
                <p:cNvSpPr/>
                <p:nvPr/>
              </p:nvSpPr>
              <p:spPr>
                <a:xfrm rot="2608029">
                  <a:off x="13508092" y="1041529"/>
                  <a:ext cx="545046" cy="3496691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37" name="Прямоугольник: скругленные углы 72">
                  <a:extLst>
                    <a:ext uri="{FF2B5EF4-FFF2-40B4-BE49-F238E27FC236}">
                      <a16:creationId xmlns:a16="http://schemas.microsoft.com/office/drawing/2014/main" id="{E02A65B6-D5F1-40A7-8FF4-0D555C556067}"/>
                    </a:ext>
                  </a:extLst>
                </p:cNvPr>
                <p:cNvSpPr/>
                <p:nvPr/>
              </p:nvSpPr>
              <p:spPr>
                <a:xfrm rot="2608029">
                  <a:off x="13756661" y="1158287"/>
                  <a:ext cx="545045" cy="476611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 dirty="0"/>
                </a:p>
              </p:txBody>
            </p:sp>
            <p:sp>
              <p:nvSpPr>
                <p:cNvPr id="138" name="Прямоугольник: скругленные углы 73">
                  <a:extLst>
                    <a:ext uri="{FF2B5EF4-FFF2-40B4-BE49-F238E27FC236}">
                      <a16:creationId xmlns:a16="http://schemas.microsoft.com/office/drawing/2014/main" id="{579C1276-6711-E770-3C98-D82BB27D2253}"/>
                    </a:ext>
                  </a:extLst>
                </p:cNvPr>
                <p:cNvSpPr/>
                <p:nvPr/>
              </p:nvSpPr>
              <p:spPr>
                <a:xfrm rot="2608029">
                  <a:off x="14381376" y="2168728"/>
                  <a:ext cx="545045" cy="3496691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pic>
            <p:nvPicPr>
              <p:cNvPr id="134" name="Рисунок 133">
                <a:extLst>
                  <a:ext uri="{FF2B5EF4-FFF2-40B4-BE49-F238E27FC236}">
                    <a16:creationId xmlns:a16="http://schemas.microsoft.com/office/drawing/2014/main" id="{97C73533-92BC-8208-3B71-7A469F5B3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76"/>
              <a:stretch/>
            </p:blipFill>
            <p:spPr>
              <a:xfrm>
                <a:off x="4073168" y="2871202"/>
                <a:ext cx="825988" cy="736979"/>
              </a:xfrm>
              <a:prstGeom prst="rect">
                <a:avLst/>
              </a:prstGeom>
            </p:spPr>
          </p:pic>
        </p:grpSp>
        <p:sp>
          <p:nvSpPr>
            <p:cNvPr id="16" name="Объект 4">
              <a:extLst>
                <a:ext uri="{FF2B5EF4-FFF2-40B4-BE49-F238E27FC236}">
                  <a16:creationId xmlns:a16="http://schemas.microsoft.com/office/drawing/2014/main" id="{BA679CCD-0EF1-EA40-5A4C-0E3DE679F034}"/>
                </a:ext>
              </a:extLst>
            </p:cNvPr>
            <p:cNvSpPr txBox="1">
              <a:spLocks/>
            </p:cNvSpPr>
            <p:nvPr/>
          </p:nvSpPr>
          <p:spPr>
            <a:xfrm>
              <a:off x="7873266" y="4983175"/>
              <a:ext cx="1146456" cy="33910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050" b="1" dirty="0">
                  <a:solidFill>
                    <a:srgbClr val="0F2851"/>
                  </a:solidFill>
                </a:rPr>
                <a:t>Тестирование сборки</a:t>
              </a:r>
            </a:p>
          </p:txBody>
        </p:sp>
        <p:sp>
          <p:nvSpPr>
            <p:cNvPr id="17" name="Объект 4">
              <a:extLst>
                <a:ext uri="{FF2B5EF4-FFF2-40B4-BE49-F238E27FC236}">
                  <a16:creationId xmlns:a16="http://schemas.microsoft.com/office/drawing/2014/main" id="{2A87DB9A-F894-D0C6-C9F9-42AF549B408A}"/>
                </a:ext>
              </a:extLst>
            </p:cNvPr>
            <p:cNvSpPr txBox="1">
              <a:spLocks/>
            </p:cNvSpPr>
            <p:nvPr/>
          </p:nvSpPr>
          <p:spPr>
            <a:xfrm>
              <a:off x="9160692" y="4983175"/>
              <a:ext cx="1061513" cy="76329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050" b="1" dirty="0">
                  <a:solidFill>
                    <a:srgbClr val="0F2851"/>
                  </a:solidFill>
                </a:rPr>
                <a:t>Эксплуатация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C1BFB31-4518-9AFA-27A7-45E508758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94"/>
            <a:stretch/>
          </p:blipFill>
          <p:spPr>
            <a:xfrm>
              <a:off x="3504492" y="4038818"/>
              <a:ext cx="696446" cy="541879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47D42FCA-D486-3EF2-842E-D21F5738F6AA}"/>
                </a:ext>
              </a:extLst>
            </p:cNvPr>
            <p:cNvGrpSpPr/>
            <p:nvPr/>
          </p:nvGrpSpPr>
          <p:grpSpPr>
            <a:xfrm>
              <a:off x="6952209" y="3864625"/>
              <a:ext cx="684392" cy="1174452"/>
              <a:chOff x="2897108" y="1864817"/>
              <a:chExt cx="912523" cy="1565936"/>
            </a:xfrm>
            <a:solidFill>
              <a:srgbClr val="FE928E">
                <a:alpha val="69804"/>
              </a:srgbClr>
            </a:solidFill>
          </p:grpSpPr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DD023AF-772F-D732-BB73-CDC3E7E3F9E6}"/>
                  </a:ext>
                </a:extLst>
              </p:cNvPr>
              <p:cNvGrpSpPr/>
              <p:nvPr/>
            </p:nvGrpSpPr>
            <p:grpSpPr>
              <a:xfrm>
                <a:off x="2941696" y="1864817"/>
                <a:ext cx="663195" cy="1565936"/>
                <a:chOff x="13032430" y="1041529"/>
                <a:chExt cx="1893991" cy="4882868"/>
              </a:xfrm>
              <a:grpFill/>
            </p:grpSpPr>
            <p:sp>
              <p:nvSpPr>
                <p:cNvPr id="129" name="Прямоугольник: скругленные углы 70">
                  <a:extLst>
                    <a:ext uri="{FF2B5EF4-FFF2-40B4-BE49-F238E27FC236}">
                      <a16:creationId xmlns:a16="http://schemas.microsoft.com/office/drawing/2014/main" id="{5CAC405F-A5E9-EAE3-8576-B853DA421831}"/>
                    </a:ext>
                  </a:extLst>
                </p:cNvPr>
                <p:cNvSpPr/>
                <p:nvPr/>
              </p:nvSpPr>
              <p:spPr>
                <a:xfrm rot="2608029">
                  <a:off x="13032430" y="1231140"/>
                  <a:ext cx="545046" cy="211383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30" name="Прямоугольник: скругленные углы 71">
                  <a:extLst>
                    <a:ext uri="{FF2B5EF4-FFF2-40B4-BE49-F238E27FC236}">
                      <a16:creationId xmlns:a16="http://schemas.microsoft.com/office/drawing/2014/main" id="{BEA7C5EB-49D3-3512-2AD1-7357D259587D}"/>
                    </a:ext>
                  </a:extLst>
                </p:cNvPr>
                <p:cNvSpPr/>
                <p:nvPr/>
              </p:nvSpPr>
              <p:spPr>
                <a:xfrm rot="2608029">
                  <a:off x="13508092" y="1041529"/>
                  <a:ext cx="545046" cy="3496691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31" name="Прямоугольник: скругленные углы 72">
                  <a:extLst>
                    <a:ext uri="{FF2B5EF4-FFF2-40B4-BE49-F238E27FC236}">
                      <a16:creationId xmlns:a16="http://schemas.microsoft.com/office/drawing/2014/main" id="{175BA211-E27A-18B6-3AA5-B96951BA22A0}"/>
                    </a:ext>
                  </a:extLst>
                </p:cNvPr>
                <p:cNvSpPr/>
                <p:nvPr/>
              </p:nvSpPr>
              <p:spPr>
                <a:xfrm rot="2608029">
                  <a:off x="13756661" y="1158287"/>
                  <a:ext cx="545045" cy="476611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 dirty="0"/>
                </a:p>
              </p:txBody>
            </p:sp>
            <p:sp>
              <p:nvSpPr>
                <p:cNvPr id="132" name="Прямоугольник: скругленные углы 73">
                  <a:extLst>
                    <a:ext uri="{FF2B5EF4-FFF2-40B4-BE49-F238E27FC236}">
                      <a16:creationId xmlns:a16="http://schemas.microsoft.com/office/drawing/2014/main" id="{2B7D7A05-C90D-CB71-696A-56C89690FE17}"/>
                    </a:ext>
                  </a:extLst>
                </p:cNvPr>
                <p:cNvSpPr/>
                <p:nvPr/>
              </p:nvSpPr>
              <p:spPr>
                <a:xfrm rot="2608029">
                  <a:off x="14381376" y="2168728"/>
                  <a:ext cx="545045" cy="3496691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pic>
            <p:nvPicPr>
              <p:cNvPr id="128" name="Рисунок 127">
                <a:extLst>
                  <a:ext uri="{FF2B5EF4-FFF2-40B4-BE49-F238E27FC236}">
                    <a16:creationId xmlns:a16="http://schemas.microsoft.com/office/drawing/2014/main" id="{DCCB9BCB-BD34-7971-ED32-952E71FE1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404"/>
              <a:stretch/>
            </p:blipFill>
            <p:spPr>
              <a:xfrm>
                <a:off x="2897108" y="2226861"/>
                <a:ext cx="912523" cy="735453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710B4E6D-9E49-DB65-21DD-5488D4B2B94E}"/>
                </a:ext>
              </a:extLst>
            </p:cNvPr>
            <p:cNvGrpSpPr/>
            <p:nvPr/>
          </p:nvGrpSpPr>
          <p:grpSpPr>
            <a:xfrm>
              <a:off x="5902707" y="3868435"/>
              <a:ext cx="497396" cy="1174452"/>
              <a:chOff x="13032430" y="1041529"/>
              <a:chExt cx="1893991" cy="4882868"/>
            </a:xfrm>
            <a:solidFill>
              <a:srgbClr val="FE928E">
                <a:alpha val="69804"/>
              </a:srgbClr>
            </a:solidFill>
          </p:grpSpPr>
          <p:sp>
            <p:nvSpPr>
              <p:cNvPr id="59" name="Прямоугольник: скругленные углы 70">
                <a:extLst>
                  <a:ext uri="{FF2B5EF4-FFF2-40B4-BE49-F238E27FC236}">
                    <a16:creationId xmlns:a16="http://schemas.microsoft.com/office/drawing/2014/main" id="{E6BE50E9-DF76-EAF0-80C1-16AEAC36C29B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0" name="Прямоугольник: скругленные углы 71">
                <a:extLst>
                  <a:ext uri="{FF2B5EF4-FFF2-40B4-BE49-F238E27FC236}">
                    <a16:creationId xmlns:a16="http://schemas.microsoft.com/office/drawing/2014/main" id="{4368730A-0A45-467E-A8CA-72EB69275114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1" name="Прямоугольник: скругленные углы 72">
                <a:extLst>
                  <a:ext uri="{FF2B5EF4-FFF2-40B4-BE49-F238E27FC236}">
                    <a16:creationId xmlns:a16="http://schemas.microsoft.com/office/drawing/2014/main" id="{432A559F-377B-44EF-E66F-39AB4B351C9D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62" name="Прямоугольник: скругленные углы 73">
                <a:extLst>
                  <a:ext uri="{FF2B5EF4-FFF2-40B4-BE49-F238E27FC236}">
                    <a16:creationId xmlns:a16="http://schemas.microsoft.com/office/drawing/2014/main" id="{21171029-617A-CDDE-75D4-A3E512149245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A7373B4-B906-3F44-FB68-A42D72535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00"/>
            <a:stretch/>
          </p:blipFill>
          <p:spPr>
            <a:xfrm>
              <a:off x="5783236" y="4182443"/>
              <a:ext cx="690880" cy="569285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9F83A662-F910-AF63-7BCC-38083528B0A8}"/>
                </a:ext>
              </a:extLst>
            </p:cNvPr>
            <p:cNvGrpSpPr/>
            <p:nvPr/>
          </p:nvGrpSpPr>
          <p:grpSpPr>
            <a:xfrm>
              <a:off x="8188707" y="3845575"/>
              <a:ext cx="497396" cy="1174452"/>
              <a:chOff x="13032430" y="1041529"/>
              <a:chExt cx="1893991" cy="4882868"/>
            </a:xfrm>
            <a:solidFill>
              <a:srgbClr val="FE928E">
                <a:alpha val="69804"/>
              </a:srgbClr>
            </a:solidFill>
          </p:grpSpPr>
          <p:sp>
            <p:nvSpPr>
              <p:cNvPr id="55" name="Прямоугольник: скругленные углы 70">
                <a:extLst>
                  <a:ext uri="{FF2B5EF4-FFF2-40B4-BE49-F238E27FC236}">
                    <a16:creationId xmlns:a16="http://schemas.microsoft.com/office/drawing/2014/main" id="{48771885-4C52-D112-ADBA-6828D17AC0DB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6" name="Прямоугольник: скругленные углы 71">
                <a:extLst>
                  <a:ext uri="{FF2B5EF4-FFF2-40B4-BE49-F238E27FC236}">
                    <a16:creationId xmlns:a16="http://schemas.microsoft.com/office/drawing/2014/main" id="{4939057D-BBAA-DC4C-11E6-2EA58D393374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7" name="Прямоугольник: скругленные углы 72">
                <a:extLst>
                  <a:ext uri="{FF2B5EF4-FFF2-40B4-BE49-F238E27FC236}">
                    <a16:creationId xmlns:a16="http://schemas.microsoft.com/office/drawing/2014/main" id="{D7883C07-744E-0B75-9D22-E5AEF6D608ED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58" name="Прямоугольник: скругленные углы 73">
                <a:extLst>
                  <a:ext uri="{FF2B5EF4-FFF2-40B4-BE49-F238E27FC236}">
                    <a16:creationId xmlns:a16="http://schemas.microsoft.com/office/drawing/2014/main" id="{DC5840A0-7318-3C03-C840-897437B4B6C0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78214F2-3714-5C8D-15AA-D8E8CA6BE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43"/>
            <a:stretch/>
          </p:blipFill>
          <p:spPr>
            <a:xfrm>
              <a:off x="8134325" y="4171013"/>
              <a:ext cx="624501" cy="493713"/>
            </a:xfrm>
            <a:prstGeom prst="rect">
              <a:avLst/>
            </a:prstGeom>
          </p:spPr>
        </p:pic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08ACFD9-4542-54F3-FDCD-1937F5A93C7A}"/>
                </a:ext>
              </a:extLst>
            </p:cNvPr>
            <p:cNvGrpSpPr/>
            <p:nvPr/>
          </p:nvGrpSpPr>
          <p:grpSpPr>
            <a:xfrm>
              <a:off x="9364325" y="3799253"/>
              <a:ext cx="497396" cy="1174452"/>
              <a:chOff x="13032430" y="1041529"/>
              <a:chExt cx="1893991" cy="4882868"/>
            </a:xfrm>
            <a:solidFill>
              <a:srgbClr val="E1F1FF"/>
            </a:solidFill>
          </p:grpSpPr>
          <p:sp>
            <p:nvSpPr>
              <p:cNvPr id="51" name="Прямоугольник: скругленные углы 70">
                <a:extLst>
                  <a:ext uri="{FF2B5EF4-FFF2-40B4-BE49-F238E27FC236}">
                    <a16:creationId xmlns:a16="http://schemas.microsoft.com/office/drawing/2014/main" id="{DAF847B6-626E-6BE9-F4D1-1734574BB46A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2" name="Прямоугольник: скругленные углы 71">
                <a:extLst>
                  <a:ext uri="{FF2B5EF4-FFF2-40B4-BE49-F238E27FC236}">
                    <a16:creationId xmlns:a16="http://schemas.microsoft.com/office/drawing/2014/main" id="{D4D94033-B895-3F1B-272A-CBC7D8195944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3" name="Прямоугольник: скругленные углы 72">
                <a:extLst>
                  <a:ext uri="{FF2B5EF4-FFF2-40B4-BE49-F238E27FC236}">
                    <a16:creationId xmlns:a16="http://schemas.microsoft.com/office/drawing/2014/main" id="{0C32D2D2-8E3E-F1DD-DEF9-1EFC7F598F23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54" name="Прямоугольник: скругленные углы 73">
                <a:extLst>
                  <a:ext uri="{FF2B5EF4-FFF2-40B4-BE49-F238E27FC236}">
                    <a16:creationId xmlns:a16="http://schemas.microsoft.com/office/drawing/2014/main" id="{FB2B277F-36FF-1304-0C5C-49C9394A5753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2FA423E-E797-E4D6-31E8-2D1DF4F62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44"/>
            <a:stretch/>
          </p:blipFill>
          <p:spPr>
            <a:xfrm>
              <a:off x="9234353" y="4097244"/>
              <a:ext cx="804988" cy="646051"/>
            </a:xfrm>
            <a:prstGeom prst="rect">
              <a:avLst/>
            </a:prstGeom>
          </p:spPr>
        </p:pic>
        <p:sp>
          <p:nvSpPr>
            <p:cNvPr id="26" name="Скругленный прямоугольник 49">
              <a:extLst>
                <a:ext uri="{FF2B5EF4-FFF2-40B4-BE49-F238E27FC236}">
                  <a16:creationId xmlns:a16="http://schemas.microsoft.com/office/drawing/2014/main" id="{B19DA027-356D-57A3-BB4B-90C621E8BC81}"/>
                </a:ext>
              </a:extLst>
            </p:cNvPr>
            <p:cNvSpPr/>
            <p:nvPr/>
          </p:nvSpPr>
          <p:spPr>
            <a:xfrm flipH="1">
              <a:off x="5579424" y="3678473"/>
              <a:ext cx="3479471" cy="1725864"/>
            </a:xfrm>
            <a:prstGeom prst="roundRect">
              <a:avLst>
                <a:gd name="adj" fmla="val 2880"/>
              </a:avLst>
            </a:prstGeom>
            <a:noFill/>
            <a:ln w="19050">
              <a:solidFill>
                <a:srgbClr val="FE92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Объект 4">
              <a:extLst>
                <a:ext uri="{FF2B5EF4-FFF2-40B4-BE49-F238E27FC236}">
                  <a16:creationId xmlns:a16="http://schemas.microsoft.com/office/drawing/2014/main" id="{09EE9FFA-D419-4C6C-F023-222F9C7B3496}"/>
                </a:ext>
              </a:extLst>
            </p:cNvPr>
            <p:cNvSpPr txBox="1">
              <a:spLocks/>
            </p:cNvSpPr>
            <p:nvPr/>
          </p:nvSpPr>
          <p:spPr>
            <a:xfrm>
              <a:off x="2033467" y="5711033"/>
              <a:ext cx="8189057" cy="256014"/>
            </a:xfrm>
            <a:prstGeom prst="rect">
              <a:avLst/>
            </a:prstGeom>
            <a:solidFill>
              <a:srgbClr val="E3F1FF"/>
            </a:solidFill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500" b="1" dirty="0">
                  <a:solidFill>
                    <a:srgbClr val="0F2851"/>
                  </a:solidFill>
                </a:rPr>
                <a:t>команды разработки ГИС</a:t>
              </a:r>
            </a:p>
          </p:txBody>
        </p:sp>
        <p:sp>
          <p:nvSpPr>
            <p:cNvPr id="28" name="Скругленный прямоугольник 49">
              <a:extLst>
                <a:ext uri="{FF2B5EF4-FFF2-40B4-BE49-F238E27FC236}">
                  <a16:creationId xmlns:a16="http://schemas.microsoft.com/office/drawing/2014/main" id="{418C494D-BE02-F5A1-84C7-5778FDB177BF}"/>
                </a:ext>
              </a:extLst>
            </p:cNvPr>
            <p:cNvSpPr/>
            <p:nvPr/>
          </p:nvSpPr>
          <p:spPr>
            <a:xfrm flipH="1">
              <a:off x="2061209" y="3678473"/>
              <a:ext cx="1166899" cy="1725864"/>
            </a:xfrm>
            <a:prstGeom prst="roundRect">
              <a:avLst>
                <a:gd name="adj" fmla="val 2880"/>
              </a:avLst>
            </a:prstGeom>
            <a:noFill/>
            <a:ln w="19050">
              <a:solidFill>
                <a:srgbClr val="0C6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Скругленный прямоугольник 49">
              <a:extLst>
                <a:ext uri="{FF2B5EF4-FFF2-40B4-BE49-F238E27FC236}">
                  <a16:creationId xmlns:a16="http://schemas.microsoft.com/office/drawing/2014/main" id="{AFC89139-AC7D-2F57-AF7B-0F0560A9ACA9}"/>
                </a:ext>
              </a:extLst>
            </p:cNvPr>
            <p:cNvSpPr/>
            <p:nvPr/>
          </p:nvSpPr>
          <p:spPr>
            <a:xfrm flipH="1">
              <a:off x="3277177" y="3678473"/>
              <a:ext cx="1100859" cy="1725864"/>
            </a:xfrm>
            <a:prstGeom prst="roundRect">
              <a:avLst>
                <a:gd name="adj" fmla="val 2880"/>
              </a:avLst>
            </a:prstGeom>
            <a:noFill/>
            <a:ln w="19050">
              <a:solidFill>
                <a:srgbClr val="0C6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Скругленный прямоугольник 49">
              <a:extLst>
                <a:ext uri="{FF2B5EF4-FFF2-40B4-BE49-F238E27FC236}">
                  <a16:creationId xmlns:a16="http://schemas.microsoft.com/office/drawing/2014/main" id="{FD447DA9-1226-1571-6BA7-1EA195BBE057}"/>
                </a:ext>
              </a:extLst>
            </p:cNvPr>
            <p:cNvSpPr/>
            <p:nvPr/>
          </p:nvSpPr>
          <p:spPr>
            <a:xfrm flipH="1">
              <a:off x="4427105" y="3678473"/>
              <a:ext cx="1100859" cy="1725864"/>
            </a:xfrm>
            <a:prstGeom prst="roundRect">
              <a:avLst>
                <a:gd name="adj" fmla="val 2880"/>
              </a:avLst>
            </a:prstGeom>
            <a:noFill/>
            <a:ln w="19050">
              <a:solidFill>
                <a:srgbClr val="0C6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Скругленный прямоугольник 49">
              <a:extLst>
                <a:ext uri="{FF2B5EF4-FFF2-40B4-BE49-F238E27FC236}">
                  <a16:creationId xmlns:a16="http://schemas.microsoft.com/office/drawing/2014/main" id="{ED786329-AD30-B9DE-A014-189178D82C77}"/>
                </a:ext>
              </a:extLst>
            </p:cNvPr>
            <p:cNvSpPr/>
            <p:nvPr/>
          </p:nvSpPr>
          <p:spPr>
            <a:xfrm flipH="1">
              <a:off x="9109942" y="3678473"/>
              <a:ext cx="1100859" cy="1725864"/>
            </a:xfrm>
            <a:prstGeom prst="roundRect">
              <a:avLst>
                <a:gd name="adj" fmla="val 2880"/>
              </a:avLst>
            </a:prstGeom>
            <a:noFill/>
            <a:ln w="19050">
              <a:solidFill>
                <a:srgbClr val="0C6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9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Проектный офис Ростелекома…">
              <a:extLst>
                <a:ext uri="{FF2B5EF4-FFF2-40B4-BE49-F238E27FC236}">
                  <a16:creationId xmlns:a16="http://schemas.microsoft.com/office/drawing/2014/main" id="{9F1F0566-0C12-A91C-7D41-F2A33AE34156}"/>
                </a:ext>
              </a:extLst>
            </p:cNvPr>
            <p:cNvSpPr txBox="1"/>
            <p:nvPr/>
          </p:nvSpPr>
          <p:spPr>
            <a:xfrm>
              <a:off x="2724711" y="3010522"/>
              <a:ext cx="822052" cy="6299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en-US" sz="900" dirty="0">
                  <a:latin typeface="Corbel" panose="020B0503020204020204" pitchFamily="34" charset="0"/>
                </a:rPr>
                <a:t>IT</a:t>
              </a:r>
              <a:r>
                <a:rPr lang="ru-RU" sz="900" dirty="0">
                  <a:latin typeface="Corbel" panose="020B0503020204020204" pitchFamily="34" charset="0"/>
                </a:rPr>
                <a:t> архитектура</a:t>
              </a:r>
            </a:p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Дизайн системы</a:t>
              </a:r>
              <a:endParaRPr sz="900" dirty="0">
                <a:latin typeface="Corbel" panose="020B0503020204020204" pitchFamily="34" charset="0"/>
              </a:endParaRPr>
            </a:p>
          </p:txBody>
        </p:sp>
        <p:sp>
          <p:nvSpPr>
            <p:cNvPr id="33" name="Проектный офис Ростелекома…">
              <a:extLst>
                <a:ext uri="{FF2B5EF4-FFF2-40B4-BE49-F238E27FC236}">
                  <a16:creationId xmlns:a16="http://schemas.microsoft.com/office/drawing/2014/main" id="{18716E03-BA23-3204-F878-48CFBCF27378}"/>
                </a:ext>
              </a:extLst>
            </p:cNvPr>
            <p:cNvSpPr txBox="1"/>
            <p:nvPr/>
          </p:nvSpPr>
          <p:spPr>
            <a:xfrm>
              <a:off x="3905640" y="3010522"/>
              <a:ext cx="822052" cy="5658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Метрики</a:t>
              </a:r>
              <a:r>
                <a:rPr lang="en-US" sz="900" dirty="0">
                  <a:latin typeface="Corbel" panose="020B0503020204020204" pitchFamily="34" charset="0"/>
                </a:rPr>
                <a:t>: </a:t>
              </a:r>
              <a:r>
                <a:rPr lang="ru-RU" sz="900" dirty="0">
                  <a:latin typeface="Corbel" panose="020B0503020204020204" pitchFamily="34" charset="0"/>
                </a:rPr>
                <a:t>переходы задач, состав релиза</a:t>
              </a:r>
              <a:endParaRPr sz="900" dirty="0">
                <a:latin typeface="Corbel" panose="020B0503020204020204" pitchFamily="34" charset="0"/>
              </a:endParaRPr>
            </a:p>
          </p:txBody>
        </p:sp>
        <p:sp>
          <p:nvSpPr>
            <p:cNvPr id="34" name="Проектный офис Ростелекома…">
              <a:extLst>
                <a:ext uri="{FF2B5EF4-FFF2-40B4-BE49-F238E27FC236}">
                  <a16:creationId xmlns:a16="http://schemas.microsoft.com/office/drawing/2014/main" id="{8CD1F836-C123-8585-FACF-38C6CF6DD417}"/>
                </a:ext>
              </a:extLst>
            </p:cNvPr>
            <p:cNvSpPr txBox="1"/>
            <p:nvPr/>
          </p:nvSpPr>
          <p:spPr>
            <a:xfrm>
              <a:off x="5010711" y="3010521"/>
              <a:ext cx="822052" cy="219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Исходный</a:t>
              </a:r>
              <a:r>
                <a:rPr lang="en-US" sz="900" dirty="0">
                  <a:latin typeface="Corbel" panose="020B0503020204020204" pitchFamily="34" charset="0"/>
                </a:rPr>
                <a:t> </a:t>
              </a:r>
              <a:r>
                <a:rPr lang="ru-RU" sz="900" dirty="0">
                  <a:latin typeface="Corbel" panose="020B0503020204020204" pitchFamily="34" charset="0"/>
                </a:rPr>
                <a:t>код</a:t>
              </a:r>
              <a:endParaRPr sz="900" dirty="0">
                <a:latin typeface="Corbel" panose="020B0503020204020204" pitchFamily="34" charset="0"/>
              </a:endParaRPr>
            </a:p>
          </p:txBody>
        </p:sp>
        <p:sp>
          <p:nvSpPr>
            <p:cNvPr id="35" name="Проектный офис Ростелекома…">
              <a:extLst>
                <a:ext uri="{FF2B5EF4-FFF2-40B4-BE49-F238E27FC236}">
                  <a16:creationId xmlns:a16="http://schemas.microsoft.com/office/drawing/2014/main" id="{79B52448-B5BF-180C-82FD-A573EDD631F3}"/>
                </a:ext>
              </a:extLst>
            </p:cNvPr>
            <p:cNvSpPr txBox="1"/>
            <p:nvPr/>
          </p:nvSpPr>
          <p:spPr>
            <a:xfrm>
              <a:off x="6229911" y="3010521"/>
              <a:ext cx="1002162" cy="335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Отчет</a:t>
              </a:r>
              <a:r>
                <a:rPr lang="en-US" sz="900" dirty="0">
                  <a:latin typeface="Corbel" panose="020B0503020204020204" pitchFamily="34" charset="0"/>
                </a:rPr>
                <a:t> c</a:t>
              </a:r>
              <a:r>
                <a:rPr lang="ru-RU" sz="900" dirty="0" err="1">
                  <a:latin typeface="Corbel" panose="020B0503020204020204" pitchFamily="34" charset="0"/>
                </a:rPr>
                <a:t>канирования</a:t>
              </a:r>
              <a:r>
                <a:rPr lang="en-US" sz="900" dirty="0">
                  <a:latin typeface="Corbel" panose="020B0503020204020204" pitchFamily="34" charset="0"/>
                </a:rPr>
                <a:t> </a:t>
              </a:r>
              <a:endParaRPr lang="ru-RU" sz="900" dirty="0">
                <a:latin typeface="Corbel" panose="020B0503020204020204" pitchFamily="34" charset="0"/>
              </a:endParaRPr>
            </a:p>
          </p:txBody>
        </p:sp>
        <p:sp>
          <p:nvSpPr>
            <p:cNvPr id="36" name="Проектный офис Ростелекома…">
              <a:extLst>
                <a:ext uri="{FF2B5EF4-FFF2-40B4-BE49-F238E27FC236}">
                  <a16:creationId xmlns:a16="http://schemas.microsoft.com/office/drawing/2014/main" id="{E3779D3F-8D51-F5C6-1334-CFF4CFF9C9B7}"/>
                </a:ext>
              </a:extLst>
            </p:cNvPr>
            <p:cNvSpPr txBox="1"/>
            <p:nvPr/>
          </p:nvSpPr>
          <p:spPr>
            <a:xfrm>
              <a:off x="7323606" y="3010521"/>
              <a:ext cx="1002162" cy="219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Статус сборки</a:t>
              </a:r>
            </a:p>
          </p:txBody>
        </p:sp>
        <p:sp>
          <p:nvSpPr>
            <p:cNvPr id="37" name="Проектный офис Ростелекома…">
              <a:extLst>
                <a:ext uri="{FF2B5EF4-FFF2-40B4-BE49-F238E27FC236}">
                  <a16:creationId xmlns:a16="http://schemas.microsoft.com/office/drawing/2014/main" id="{05BB5C59-4DCF-0065-8C62-FCE4DD8880FB}"/>
                </a:ext>
              </a:extLst>
            </p:cNvPr>
            <p:cNvSpPr txBox="1"/>
            <p:nvPr/>
          </p:nvSpPr>
          <p:spPr>
            <a:xfrm>
              <a:off x="8529765" y="3010521"/>
              <a:ext cx="1002162" cy="335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Отчет сканирования</a:t>
              </a:r>
            </a:p>
          </p:txBody>
        </p:sp>
        <p:sp>
          <p:nvSpPr>
            <p:cNvPr id="38" name="Проектный офис Ростелекома…">
              <a:extLst>
                <a:ext uri="{FF2B5EF4-FFF2-40B4-BE49-F238E27FC236}">
                  <a16:creationId xmlns:a16="http://schemas.microsoft.com/office/drawing/2014/main" id="{734AE0A4-1DBD-E761-5CB9-87AD6A51884A}"/>
                </a:ext>
              </a:extLst>
            </p:cNvPr>
            <p:cNvSpPr txBox="1"/>
            <p:nvPr/>
          </p:nvSpPr>
          <p:spPr>
            <a:xfrm>
              <a:off x="9665838" y="3010521"/>
              <a:ext cx="615300" cy="335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defTabSz="1828800">
                <a:lnSpc>
                  <a:spcPts val="940"/>
                </a:lnSpc>
                <a:spcBef>
                  <a:spcPts val="500"/>
                </a:spcBef>
                <a:buSzPct val="125000"/>
                <a:defRPr sz="2500" b="0">
                  <a:solidFill>
                    <a:srgbClr val="313A48"/>
                  </a:solidFill>
                  <a:latin typeface="Basis Grotesque Pro Off White"/>
                  <a:ea typeface="Basis Grotesque Pro Off White"/>
                  <a:cs typeface="Basis Grotesque Pro Off White"/>
                  <a:sym typeface="Basis Grotesque Pro Off White"/>
                </a:defRPr>
              </a:pPr>
              <a:r>
                <a:rPr lang="ru-RU" sz="900" dirty="0">
                  <a:latin typeface="Corbel" panose="020B0503020204020204" pitchFamily="34" charset="0"/>
                </a:rPr>
                <a:t>Метрики</a:t>
              </a:r>
              <a:r>
                <a:rPr lang="en-US" sz="900" dirty="0">
                  <a:latin typeface="Corbel" panose="020B0503020204020204" pitchFamily="34" charset="0"/>
                </a:rPr>
                <a:t> </a:t>
              </a:r>
              <a:r>
                <a:rPr lang="ru-RU" sz="900" dirty="0">
                  <a:latin typeface="Corbel" panose="020B0503020204020204" pitchFamily="34" charset="0"/>
                </a:rPr>
                <a:t>деплоя </a:t>
              </a:r>
            </a:p>
          </p:txBody>
        </p:sp>
        <p:sp>
          <p:nvSpPr>
            <p:cNvPr id="39" name="Скругленный прямоугольник 62">
              <a:extLst>
                <a:ext uri="{FF2B5EF4-FFF2-40B4-BE49-F238E27FC236}">
                  <a16:creationId xmlns:a16="http://schemas.microsoft.com/office/drawing/2014/main" id="{3160D586-9C6C-9150-0D42-7D64E850348A}"/>
                </a:ext>
              </a:extLst>
            </p:cNvPr>
            <p:cNvSpPr/>
            <p:nvPr/>
          </p:nvSpPr>
          <p:spPr>
            <a:xfrm>
              <a:off x="5588856" y="3686293"/>
              <a:ext cx="3473082" cy="217492"/>
            </a:xfrm>
            <a:prstGeom prst="roundRect">
              <a:avLst>
                <a:gd name="adj" fmla="val 16609"/>
              </a:avLst>
            </a:prstGeom>
            <a:solidFill>
              <a:srgbClr val="FE928E">
                <a:alpha val="698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Система анализа и контроля защищенности </a:t>
              </a:r>
              <a:endParaRPr lang="ru-RU" sz="105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65A3E252-C5EC-84AB-7A66-71F077AEA6E5}"/>
                </a:ext>
              </a:extLst>
            </p:cNvPr>
            <p:cNvCxnSpPr>
              <a:cxnSpLocks/>
            </p:cNvCxnSpPr>
            <p:nvPr/>
          </p:nvCxnSpPr>
          <p:spPr>
            <a:xfrm>
              <a:off x="6151405" y="3357023"/>
              <a:ext cx="0" cy="334713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43D84FC3-78DB-E820-B872-22EE4D778EBE}"/>
                </a:ext>
              </a:extLst>
            </p:cNvPr>
            <p:cNvCxnSpPr>
              <a:cxnSpLocks/>
            </p:cNvCxnSpPr>
            <p:nvPr/>
          </p:nvCxnSpPr>
          <p:spPr>
            <a:xfrm>
              <a:off x="7294405" y="3346738"/>
              <a:ext cx="0" cy="334713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E680529C-985D-E136-17F4-E65FA4A09D89}"/>
                </a:ext>
              </a:extLst>
            </p:cNvPr>
            <p:cNvCxnSpPr>
              <a:cxnSpLocks/>
            </p:cNvCxnSpPr>
            <p:nvPr/>
          </p:nvCxnSpPr>
          <p:spPr>
            <a:xfrm>
              <a:off x="8437405" y="3330843"/>
              <a:ext cx="0" cy="334713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49C79FFB-6875-277A-DE05-33977B65DB5C}"/>
                </a:ext>
              </a:extLst>
            </p:cNvPr>
            <p:cNvCxnSpPr>
              <a:cxnSpLocks/>
            </p:cNvCxnSpPr>
            <p:nvPr/>
          </p:nvCxnSpPr>
          <p:spPr>
            <a:xfrm>
              <a:off x="4974457" y="3340458"/>
              <a:ext cx="0" cy="334713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7AF27CF-85EF-1F10-D26F-340A5147F33A}"/>
                </a:ext>
              </a:extLst>
            </p:cNvPr>
            <p:cNvGrpSpPr/>
            <p:nvPr/>
          </p:nvGrpSpPr>
          <p:grpSpPr>
            <a:xfrm flipH="1">
              <a:off x="8980714" y="2810941"/>
              <a:ext cx="633253" cy="994119"/>
              <a:chOff x="1120657" y="2783468"/>
              <a:chExt cx="662748" cy="994119"/>
            </a:xfrm>
          </p:grpSpPr>
          <p:cxnSp>
            <p:nvCxnSpPr>
              <p:cNvPr id="49" name="Прямая со стрелкой 48">
                <a:extLst>
                  <a:ext uri="{FF2B5EF4-FFF2-40B4-BE49-F238E27FC236}">
                    <a16:creationId xmlns:a16="http://schemas.microsoft.com/office/drawing/2014/main" id="{2D816A79-C3BE-4AF1-666A-EE9C9C5DE5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8409" y="2783468"/>
                <a:ext cx="654996" cy="0"/>
              </a:xfrm>
              <a:prstGeom prst="straightConnector1">
                <a:avLst/>
              </a:prstGeom>
              <a:ln w="22225">
                <a:solidFill>
                  <a:srgbClr val="0C67AF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>
                <a:extLst>
                  <a:ext uri="{FF2B5EF4-FFF2-40B4-BE49-F238E27FC236}">
                    <a16:creationId xmlns:a16="http://schemas.microsoft.com/office/drawing/2014/main" id="{02E8A4F9-1104-32E1-4890-F37F8F3C8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0657" y="2775284"/>
                <a:ext cx="0" cy="883955"/>
              </a:xfrm>
              <a:prstGeom prst="straightConnector1">
                <a:avLst/>
              </a:prstGeom>
              <a:ln w="22225">
                <a:solidFill>
                  <a:srgbClr val="0C67A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84D8A5BA-5880-22C9-C8B4-6DE1E3A13D83}"/>
                </a:ext>
              </a:extLst>
            </p:cNvPr>
            <p:cNvGrpSpPr/>
            <p:nvPr/>
          </p:nvGrpSpPr>
          <p:grpSpPr>
            <a:xfrm>
              <a:off x="2621211" y="2775284"/>
              <a:ext cx="662748" cy="912544"/>
              <a:chOff x="1120657" y="2775284"/>
              <a:chExt cx="662748" cy="883955"/>
            </a:xfrm>
          </p:grpSpPr>
          <p:cxnSp>
            <p:nvCxnSpPr>
              <p:cNvPr id="47" name="Прямая со стрелкой 46">
                <a:extLst>
                  <a:ext uri="{FF2B5EF4-FFF2-40B4-BE49-F238E27FC236}">
                    <a16:creationId xmlns:a16="http://schemas.microsoft.com/office/drawing/2014/main" id="{E22487E9-9C31-65F9-B3DC-A6AF1B8B8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8409" y="2783468"/>
                <a:ext cx="654996" cy="0"/>
              </a:xfrm>
              <a:prstGeom prst="straightConnector1">
                <a:avLst/>
              </a:prstGeom>
              <a:ln w="22225">
                <a:solidFill>
                  <a:srgbClr val="0C67AF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 стрелкой 47">
                <a:extLst>
                  <a:ext uri="{FF2B5EF4-FFF2-40B4-BE49-F238E27FC236}">
                    <a16:creationId xmlns:a16="http://schemas.microsoft.com/office/drawing/2014/main" id="{0934FC41-6CDD-A272-6CEA-5512FC358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0657" y="2775284"/>
                <a:ext cx="0" cy="883955"/>
              </a:xfrm>
              <a:prstGeom prst="straightConnector1">
                <a:avLst/>
              </a:prstGeom>
              <a:ln w="22225">
                <a:solidFill>
                  <a:srgbClr val="0C67A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01D3BED0-4CD4-0B48-A1E1-50E1B275F934}"/>
                </a:ext>
              </a:extLst>
            </p:cNvPr>
            <p:cNvCxnSpPr>
              <a:cxnSpLocks/>
            </p:cNvCxnSpPr>
            <p:nvPr/>
          </p:nvCxnSpPr>
          <p:spPr>
            <a:xfrm>
              <a:off x="3807609" y="3346275"/>
              <a:ext cx="0" cy="334713"/>
            </a:xfrm>
            <a:prstGeom prst="straightConnector1">
              <a:avLst/>
            </a:prstGeom>
            <a:ln w="22225">
              <a:solidFill>
                <a:srgbClr val="0C67A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537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45257-4CB8-277A-8F0A-B55532228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BCDB925-4BEE-DE7B-A011-7CE965083C95}"/>
              </a:ext>
            </a:extLst>
          </p:cNvPr>
          <p:cNvGrpSpPr/>
          <p:nvPr/>
        </p:nvGrpSpPr>
        <p:grpSpPr>
          <a:xfrm>
            <a:off x="5928852" y="2247049"/>
            <a:ext cx="4155547" cy="5982551"/>
            <a:chOff x="5444347" y="1863591"/>
            <a:chExt cx="2368800" cy="3557990"/>
          </a:xfrm>
        </p:grpSpPr>
        <p:sp>
          <p:nvSpPr>
            <p:cNvPr id="12" name="Прямоугольник: скругленные углы 39">
              <a:extLst>
                <a:ext uri="{FF2B5EF4-FFF2-40B4-BE49-F238E27FC236}">
                  <a16:creationId xmlns:a16="http://schemas.microsoft.com/office/drawing/2014/main" id="{A6C9BE13-F4CB-E934-B428-1F45B901C57F}"/>
                </a:ext>
              </a:extLst>
            </p:cNvPr>
            <p:cNvSpPr/>
            <p:nvPr/>
          </p:nvSpPr>
          <p:spPr>
            <a:xfrm rot="2608029">
              <a:off x="6405536" y="2001498"/>
              <a:ext cx="381418" cy="1537427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: скругленные углы 15">
              <a:extLst>
                <a:ext uri="{FF2B5EF4-FFF2-40B4-BE49-F238E27FC236}">
                  <a16:creationId xmlns:a16="http://schemas.microsoft.com/office/drawing/2014/main" id="{332C1856-A360-FFF7-C17E-604F32CE0FB3}"/>
                </a:ext>
              </a:extLst>
            </p:cNvPr>
            <p:cNvSpPr/>
            <p:nvPr/>
          </p:nvSpPr>
          <p:spPr>
            <a:xfrm rot="2608029">
              <a:off x="6773072" y="1863591"/>
              <a:ext cx="381418" cy="2543203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: скругленные углы 16">
              <a:extLst>
                <a:ext uri="{FF2B5EF4-FFF2-40B4-BE49-F238E27FC236}">
                  <a16:creationId xmlns:a16="http://schemas.microsoft.com/office/drawing/2014/main" id="{A6930EB8-CE4C-B3FC-EBE1-F9A54E5C8BEB}"/>
                </a:ext>
              </a:extLst>
            </p:cNvPr>
            <p:cNvSpPr/>
            <p:nvPr/>
          </p:nvSpPr>
          <p:spPr>
            <a:xfrm rot="2608029">
              <a:off x="6969402" y="1955107"/>
              <a:ext cx="381419" cy="3466474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Прямоугольник: скругленные углы 17">
              <a:extLst>
                <a:ext uri="{FF2B5EF4-FFF2-40B4-BE49-F238E27FC236}">
                  <a16:creationId xmlns:a16="http://schemas.microsoft.com/office/drawing/2014/main" id="{A641437C-3A63-CF78-062E-B4E4A4C876AD}"/>
                </a:ext>
              </a:extLst>
            </p:cNvPr>
            <p:cNvSpPr/>
            <p:nvPr/>
          </p:nvSpPr>
          <p:spPr>
            <a:xfrm rot="2608029">
              <a:off x="7428034" y="2708990"/>
              <a:ext cx="381418" cy="2543203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0D67AF"/>
                </a:gs>
                <a:gs pos="100000">
                  <a:srgbClr val="EF4158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7AC6546-918A-D640-15CA-8CED90D2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4347" y="2229663"/>
              <a:ext cx="2368800" cy="23688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9BFBB3-33F0-A6FF-E5AF-3E889B3E6B44}"/>
              </a:ext>
            </a:extLst>
          </p:cNvPr>
          <p:cNvSpPr txBox="1"/>
          <p:nvPr/>
        </p:nvSpPr>
        <p:spPr>
          <a:xfrm>
            <a:off x="929808" y="1885464"/>
            <a:ext cx="38245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Правовое регулирование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sz="900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Цели создания </a:t>
            </a: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информационной системы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Возможности для пользователей Платформы Гостех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Преимущества Госмаркета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ГИС «Госмаркет» </a:t>
            </a:r>
            <a:endParaRPr lang="en-US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Взаимодействие Госмаркета </a:t>
            </a:r>
            <a:b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</a:b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и Единой информационной системы в сфере закупок </a:t>
            </a:r>
          </a:p>
          <a:p>
            <a:endParaRPr lang="ru-RU" b="1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3246071-6C5F-DACC-578A-5D69BADF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89" y="908051"/>
            <a:ext cx="10335277" cy="1116012"/>
          </a:xfrm>
        </p:spPr>
        <p:txBody>
          <a:bodyPr/>
          <a:lstStyle/>
          <a:p>
            <a:r>
              <a:rPr lang="ru-RU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 и Управление платформой «</a:t>
            </a:r>
            <a:r>
              <a:rPr lang="ru-RU" dirty="0" err="1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ГосТех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»</a:t>
            </a:r>
            <a:endParaRPr lang="ru-RU" dirty="0"/>
          </a:p>
        </p:txBody>
      </p:sp>
      <p:sp>
        <p:nvSpPr>
          <p:cNvPr id="3" name="Скругленный прямоугольник 51">
            <a:extLst>
              <a:ext uri="{FF2B5EF4-FFF2-40B4-BE49-F238E27FC236}">
                <a16:creationId xmlns:a16="http://schemas.microsoft.com/office/drawing/2014/main" id="{BADA4685-2AF4-E766-A2E8-E27AEDCD5E4E}"/>
              </a:ext>
            </a:extLst>
          </p:cNvPr>
          <p:cNvSpPr/>
          <p:nvPr/>
        </p:nvSpPr>
        <p:spPr>
          <a:xfrm rot="10800000">
            <a:off x="812938" y="3448646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Скругленный прямоугольник 51">
            <a:extLst>
              <a:ext uri="{FF2B5EF4-FFF2-40B4-BE49-F238E27FC236}">
                <a16:creationId xmlns:a16="http://schemas.microsoft.com/office/drawing/2014/main" id="{D33B51C6-D216-13F5-44DC-E1F1B2D3228D}"/>
              </a:ext>
            </a:extLst>
          </p:cNvPr>
          <p:cNvSpPr/>
          <p:nvPr/>
        </p:nvSpPr>
        <p:spPr>
          <a:xfrm rot="10800000">
            <a:off x="803275" y="5323700"/>
            <a:ext cx="70557" cy="82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Скругленный прямоугольник 51">
            <a:extLst>
              <a:ext uri="{FF2B5EF4-FFF2-40B4-BE49-F238E27FC236}">
                <a16:creationId xmlns:a16="http://schemas.microsoft.com/office/drawing/2014/main" id="{B8435B50-5FBB-6FA2-0921-13C050DFDA75}"/>
              </a:ext>
            </a:extLst>
          </p:cNvPr>
          <p:cNvSpPr/>
          <p:nvPr/>
        </p:nvSpPr>
        <p:spPr>
          <a:xfrm rot="10800000">
            <a:off x="803275" y="2652356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51">
            <a:extLst>
              <a:ext uri="{FF2B5EF4-FFF2-40B4-BE49-F238E27FC236}">
                <a16:creationId xmlns:a16="http://schemas.microsoft.com/office/drawing/2014/main" id="{4C73AADC-1F5F-3B72-8DF6-8200D6D78E9D}"/>
              </a:ext>
            </a:extLst>
          </p:cNvPr>
          <p:cNvSpPr/>
          <p:nvPr/>
        </p:nvSpPr>
        <p:spPr>
          <a:xfrm rot="10800000">
            <a:off x="801951" y="4192476"/>
            <a:ext cx="64800" cy="39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51">
            <a:extLst>
              <a:ext uri="{FF2B5EF4-FFF2-40B4-BE49-F238E27FC236}">
                <a16:creationId xmlns:a16="http://schemas.microsoft.com/office/drawing/2014/main" id="{0C4A44A4-00E2-802C-AC30-AFB7396B0AFA}"/>
              </a:ext>
            </a:extLst>
          </p:cNvPr>
          <p:cNvSpPr/>
          <p:nvPr/>
        </p:nvSpPr>
        <p:spPr>
          <a:xfrm rot="10800000">
            <a:off x="803275" y="4779216"/>
            <a:ext cx="64800" cy="39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Скругленный прямоугольник 51">
            <a:extLst>
              <a:ext uri="{FF2B5EF4-FFF2-40B4-BE49-F238E27FC236}">
                <a16:creationId xmlns:a16="http://schemas.microsoft.com/office/drawing/2014/main" id="{AF61A1A9-E451-5794-75FD-DF3483ED5B4E}"/>
              </a:ext>
            </a:extLst>
          </p:cNvPr>
          <p:cNvSpPr/>
          <p:nvPr/>
        </p:nvSpPr>
        <p:spPr>
          <a:xfrm rot="10800000">
            <a:off x="810356" y="1954208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20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Фигура"/>
          <p:cNvSpPr/>
          <p:nvPr/>
        </p:nvSpPr>
        <p:spPr>
          <a:xfrm>
            <a:off x="0" y="-117886"/>
            <a:ext cx="7035800" cy="697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03"/>
                </a:moveTo>
                <a:lnTo>
                  <a:pt x="21600" y="5971"/>
                </a:lnTo>
                <a:lnTo>
                  <a:pt x="18684" y="8927"/>
                </a:lnTo>
                <a:lnTo>
                  <a:pt x="18684" y="17725"/>
                </a:lnTo>
                <a:lnTo>
                  <a:pt x="14859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303"/>
                </a:lnTo>
                <a:close/>
              </a:path>
            </a:pathLst>
          </a:custGeom>
          <a:solidFill>
            <a:schemeClr val="bg2"/>
          </a:solidFill>
          <a:ln w="63500">
            <a:noFill/>
            <a:miter/>
          </a:ln>
        </p:spPr>
        <p:txBody>
          <a:bodyPr lIns="31114" tIns="31114" rIns="31114" bIns="31114"/>
          <a:lstStyle/>
          <a:p>
            <a:endParaRPr sz="675" dirty="0"/>
          </a:p>
        </p:txBody>
      </p:sp>
      <p:sp>
        <p:nvSpPr>
          <p:cNvPr id="220" name="Линия"/>
          <p:cNvSpPr/>
          <p:nvPr/>
        </p:nvSpPr>
        <p:spPr>
          <a:xfrm>
            <a:off x="4127693" y="3246859"/>
            <a:ext cx="1490207" cy="391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592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F2851"/>
            </a:solidFill>
            <a:prstDash val="sysDot"/>
            <a:miter/>
            <a:headEnd type="oval"/>
            <a:tailEnd type="stealth"/>
          </a:ln>
        </p:spPr>
        <p:txBody>
          <a:bodyPr tIns="34290" bIns="34290"/>
          <a:lstStyle/>
          <a:p>
            <a:pPr defTabSz="685800">
              <a:defRPr sz="3600"/>
            </a:pPr>
            <a:endParaRPr sz="1350"/>
          </a:p>
        </p:txBody>
      </p:sp>
      <p:sp>
        <p:nvSpPr>
          <p:cNvPr id="222" name="Линия"/>
          <p:cNvSpPr/>
          <p:nvPr/>
        </p:nvSpPr>
        <p:spPr>
          <a:xfrm>
            <a:off x="4217880" y="3592942"/>
            <a:ext cx="1400019" cy="104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9983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F2851"/>
            </a:solidFill>
            <a:prstDash val="sysDot"/>
            <a:miter/>
            <a:headEnd type="oval"/>
            <a:tailEnd type="stealth"/>
          </a:ln>
        </p:spPr>
        <p:txBody>
          <a:bodyPr tIns="34290" bIns="34290"/>
          <a:lstStyle/>
          <a:p>
            <a:pPr defTabSz="685800">
              <a:defRPr sz="3600"/>
            </a:pPr>
            <a:endParaRPr sz="1350"/>
          </a:p>
        </p:txBody>
      </p:sp>
      <p:sp>
        <p:nvSpPr>
          <p:cNvPr id="223" name="Линия"/>
          <p:cNvSpPr/>
          <p:nvPr/>
        </p:nvSpPr>
        <p:spPr>
          <a:xfrm>
            <a:off x="4610066" y="3773401"/>
            <a:ext cx="1007833" cy="353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4026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F2851"/>
            </a:solidFill>
            <a:prstDash val="sysDot"/>
            <a:miter/>
            <a:headEnd type="oval"/>
            <a:tailEnd type="stealth"/>
          </a:ln>
        </p:spPr>
        <p:txBody>
          <a:bodyPr tIns="34290" bIns="34290"/>
          <a:lstStyle/>
          <a:p>
            <a:pPr defTabSz="685800">
              <a:defRPr sz="3600"/>
            </a:pPr>
            <a:endParaRPr sz="1350"/>
          </a:p>
        </p:txBody>
      </p:sp>
      <p:grpSp>
        <p:nvGrpSpPr>
          <p:cNvPr id="4" name="Group 188">
            <a:extLst>
              <a:ext uri="{FF2B5EF4-FFF2-40B4-BE49-F238E27FC236}">
                <a16:creationId xmlns:a16="http://schemas.microsoft.com/office/drawing/2014/main" id="{74CBE55F-0203-3437-CF12-D7EDFB56E2CF}"/>
              </a:ext>
            </a:extLst>
          </p:cNvPr>
          <p:cNvGrpSpPr/>
          <p:nvPr/>
        </p:nvGrpSpPr>
        <p:grpSpPr>
          <a:xfrm>
            <a:off x="4849928" y="2939971"/>
            <a:ext cx="2380392" cy="1423689"/>
            <a:chOff x="10977604" y="5493074"/>
            <a:chExt cx="5292447" cy="2734557"/>
          </a:xfrm>
        </p:grpSpPr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664E3880-E5B2-6932-2CE1-915191D41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8" y="5493074"/>
              <a:ext cx="206523" cy="2667373"/>
            </a:xfrm>
            <a:custGeom>
              <a:avLst/>
              <a:gdLst>
                <a:gd name="T0" fmla="*/ 0 w 27"/>
                <a:gd name="T1" fmla="*/ 350 h 350"/>
                <a:gd name="T2" fmla="*/ 14 w 27"/>
                <a:gd name="T3" fmla="*/ 327 h 350"/>
                <a:gd name="T4" fmla="*/ 27 w 27"/>
                <a:gd name="T5" fmla="*/ 9 h 350"/>
                <a:gd name="T6" fmla="*/ 17 w 27"/>
                <a:gd name="T7" fmla="*/ 0 h 350"/>
                <a:gd name="T8" fmla="*/ 5 w 27"/>
                <a:gd name="T9" fmla="*/ 0 h 350"/>
                <a:gd name="T10" fmla="*/ 0 w 27"/>
                <a:gd name="T11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0">
                  <a:moveTo>
                    <a:pt x="0" y="350"/>
                  </a:moveTo>
                  <a:cubicBezTo>
                    <a:pt x="14" y="327"/>
                    <a:pt x="14" y="327"/>
                    <a:pt x="14" y="32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350"/>
                    <a:pt x="0" y="350"/>
                    <a:pt x="0" y="350"/>
                  </a:cubicBezTo>
                </a:path>
              </a:pathLst>
            </a:custGeom>
            <a:solidFill>
              <a:srgbClr val="E9E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52D03E17-FE3B-6E41-4FA9-DE0767319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0994" y="5493074"/>
              <a:ext cx="199057" cy="2523057"/>
            </a:xfrm>
            <a:custGeom>
              <a:avLst/>
              <a:gdLst>
                <a:gd name="T0" fmla="*/ 16 w 26"/>
                <a:gd name="T1" fmla="*/ 0 h 331"/>
                <a:gd name="T2" fmla="*/ 10 w 26"/>
                <a:gd name="T3" fmla="*/ 0 h 331"/>
                <a:gd name="T4" fmla="*/ 18 w 26"/>
                <a:gd name="T5" fmla="*/ 9 h 331"/>
                <a:gd name="T6" fmla="*/ 0 w 26"/>
                <a:gd name="T7" fmla="*/ 328 h 331"/>
                <a:gd name="T8" fmla="*/ 11 w 26"/>
                <a:gd name="T9" fmla="*/ 328 h 331"/>
                <a:gd name="T10" fmla="*/ 11 w 26"/>
                <a:gd name="T11" fmla="*/ 331 h 331"/>
                <a:gd name="T12" fmla="*/ 13 w 26"/>
                <a:gd name="T13" fmla="*/ 327 h 331"/>
                <a:gd name="T14" fmla="*/ 26 w 26"/>
                <a:gd name="T15" fmla="*/ 9 h 331"/>
                <a:gd name="T16" fmla="*/ 26 w 26"/>
                <a:gd name="T17" fmla="*/ 9 h 331"/>
                <a:gd name="T18" fmla="*/ 16 w 26"/>
                <a:gd name="T1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31">
                  <a:moveTo>
                    <a:pt x="1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19" y="4"/>
                    <a:pt x="18" y="9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1" y="328"/>
                    <a:pt x="11" y="328"/>
                    <a:pt x="11" y="328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13" y="327"/>
                    <a:pt x="13" y="327"/>
                    <a:pt x="13" y="327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4"/>
                    <a:pt x="21" y="0"/>
                    <a:pt x="16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6">
              <a:extLst>
                <a:ext uri="{FF2B5EF4-FFF2-40B4-BE49-F238E27FC236}">
                  <a16:creationId xmlns:a16="http://schemas.microsoft.com/office/drawing/2014/main" id="{9AD7BE70-58E9-C989-2688-3997E98C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0396" y="5493074"/>
              <a:ext cx="3717403" cy="2682303"/>
            </a:xfrm>
            <a:custGeom>
              <a:avLst/>
              <a:gdLst>
                <a:gd name="T0" fmla="*/ 20 w 481"/>
                <a:gd name="T1" fmla="*/ 8 h 352"/>
                <a:gd name="T2" fmla="*/ 1 w 481"/>
                <a:gd name="T3" fmla="*/ 343 h 352"/>
                <a:gd name="T4" fmla="*/ 9 w 481"/>
                <a:gd name="T5" fmla="*/ 352 h 352"/>
                <a:gd name="T6" fmla="*/ 453 w 481"/>
                <a:gd name="T7" fmla="*/ 350 h 352"/>
                <a:gd name="T8" fmla="*/ 462 w 481"/>
                <a:gd name="T9" fmla="*/ 342 h 352"/>
                <a:gd name="T10" fmla="*/ 480 w 481"/>
                <a:gd name="T11" fmla="*/ 9 h 352"/>
                <a:gd name="T12" fmla="*/ 472 w 481"/>
                <a:gd name="T13" fmla="*/ 0 h 352"/>
                <a:gd name="T14" fmla="*/ 28 w 481"/>
                <a:gd name="T15" fmla="*/ 0 h 352"/>
                <a:gd name="T16" fmla="*/ 20 w 481"/>
                <a:gd name="T17" fmla="*/ 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352">
                  <a:moveTo>
                    <a:pt x="20" y="8"/>
                  </a:moveTo>
                  <a:cubicBezTo>
                    <a:pt x="1" y="343"/>
                    <a:pt x="1" y="343"/>
                    <a:pt x="1" y="343"/>
                  </a:cubicBezTo>
                  <a:cubicBezTo>
                    <a:pt x="0" y="347"/>
                    <a:pt x="4" y="352"/>
                    <a:pt x="9" y="352"/>
                  </a:cubicBezTo>
                  <a:cubicBezTo>
                    <a:pt x="453" y="350"/>
                    <a:pt x="453" y="350"/>
                    <a:pt x="453" y="350"/>
                  </a:cubicBezTo>
                  <a:cubicBezTo>
                    <a:pt x="458" y="350"/>
                    <a:pt x="461" y="347"/>
                    <a:pt x="462" y="342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81" y="4"/>
                    <a:pt x="477" y="0"/>
                    <a:pt x="47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20" y="4"/>
                    <a:pt x="20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7">
              <a:extLst>
                <a:ext uri="{FF2B5EF4-FFF2-40B4-BE49-F238E27FC236}">
                  <a16:creationId xmlns:a16="http://schemas.microsoft.com/office/drawing/2014/main" id="{79414744-D857-8E25-A18B-DC2944F3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4854" y="5493074"/>
              <a:ext cx="3485999" cy="2508128"/>
            </a:xfrm>
            <a:custGeom>
              <a:avLst/>
              <a:gdLst>
                <a:gd name="T0" fmla="*/ 1401 w 1401"/>
                <a:gd name="T1" fmla="*/ 0 h 1008"/>
                <a:gd name="T2" fmla="*/ 59 w 1401"/>
                <a:gd name="T3" fmla="*/ 0 h 1008"/>
                <a:gd name="T4" fmla="*/ 0 w 1401"/>
                <a:gd name="T5" fmla="*/ 1008 h 1008"/>
                <a:gd name="T6" fmla="*/ 1342 w 1401"/>
                <a:gd name="T7" fmla="*/ 1005 h 1008"/>
                <a:gd name="T8" fmla="*/ 1401 w 1401"/>
                <a:gd name="T9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1" h="1008">
                  <a:moveTo>
                    <a:pt x="1401" y="0"/>
                  </a:moveTo>
                  <a:lnTo>
                    <a:pt x="59" y="0"/>
                  </a:lnTo>
                  <a:lnTo>
                    <a:pt x="0" y="1008"/>
                  </a:lnTo>
                  <a:lnTo>
                    <a:pt x="1342" y="1005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0E26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BFBB1BA6-A688-2851-A3EE-B0D651C3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4854" y="5493074"/>
              <a:ext cx="3485999" cy="2508128"/>
            </a:xfrm>
            <a:custGeom>
              <a:avLst/>
              <a:gdLst>
                <a:gd name="T0" fmla="*/ 1401 w 1401"/>
                <a:gd name="T1" fmla="*/ 0 h 1008"/>
                <a:gd name="T2" fmla="*/ 59 w 1401"/>
                <a:gd name="T3" fmla="*/ 0 h 1008"/>
                <a:gd name="T4" fmla="*/ 0 w 1401"/>
                <a:gd name="T5" fmla="*/ 1008 h 1008"/>
                <a:gd name="T6" fmla="*/ 1342 w 1401"/>
                <a:gd name="T7" fmla="*/ 1005 h 1008"/>
                <a:gd name="T8" fmla="*/ 1401 w 1401"/>
                <a:gd name="T9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1" h="1008">
                  <a:moveTo>
                    <a:pt x="1401" y="0"/>
                  </a:moveTo>
                  <a:lnTo>
                    <a:pt x="59" y="0"/>
                  </a:lnTo>
                  <a:lnTo>
                    <a:pt x="0" y="1008"/>
                  </a:lnTo>
                  <a:lnTo>
                    <a:pt x="1342" y="1005"/>
                  </a:lnTo>
                  <a:lnTo>
                    <a:pt x="14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9">
              <a:extLst>
                <a:ext uri="{FF2B5EF4-FFF2-40B4-BE49-F238E27FC236}">
                  <a16:creationId xmlns:a16="http://schemas.microsoft.com/office/drawing/2014/main" id="{B4480E69-A8A4-6544-D5D9-B0BB211AC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4854" y="5614997"/>
              <a:ext cx="3485999" cy="2386205"/>
            </a:xfrm>
            <a:custGeom>
              <a:avLst/>
              <a:gdLst>
                <a:gd name="T0" fmla="*/ 1401 w 1401"/>
                <a:gd name="T1" fmla="*/ 0 h 959"/>
                <a:gd name="T2" fmla="*/ 59 w 1401"/>
                <a:gd name="T3" fmla="*/ 0 h 959"/>
                <a:gd name="T4" fmla="*/ 0 w 1401"/>
                <a:gd name="T5" fmla="*/ 959 h 959"/>
                <a:gd name="T6" fmla="*/ 1342 w 1401"/>
                <a:gd name="T7" fmla="*/ 956 h 959"/>
                <a:gd name="T8" fmla="*/ 1401 w 1401"/>
                <a:gd name="T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1" h="959">
                  <a:moveTo>
                    <a:pt x="1401" y="0"/>
                  </a:moveTo>
                  <a:lnTo>
                    <a:pt x="59" y="0"/>
                  </a:lnTo>
                  <a:lnTo>
                    <a:pt x="0" y="959"/>
                  </a:lnTo>
                  <a:lnTo>
                    <a:pt x="1342" y="95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45DE4168-BECC-AE2B-56FB-6D897F000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4854" y="5614997"/>
              <a:ext cx="3485999" cy="2386205"/>
            </a:xfrm>
            <a:custGeom>
              <a:avLst/>
              <a:gdLst>
                <a:gd name="T0" fmla="*/ 1401 w 1401"/>
                <a:gd name="T1" fmla="*/ 0 h 959"/>
                <a:gd name="T2" fmla="*/ 59 w 1401"/>
                <a:gd name="T3" fmla="*/ 0 h 959"/>
                <a:gd name="T4" fmla="*/ 0 w 1401"/>
                <a:gd name="T5" fmla="*/ 959 h 959"/>
                <a:gd name="T6" fmla="*/ 1342 w 1401"/>
                <a:gd name="T7" fmla="*/ 956 h 959"/>
                <a:gd name="T8" fmla="*/ 1401 w 1401"/>
                <a:gd name="T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1" h="959">
                  <a:moveTo>
                    <a:pt x="1401" y="0"/>
                  </a:moveTo>
                  <a:lnTo>
                    <a:pt x="59" y="0"/>
                  </a:lnTo>
                  <a:lnTo>
                    <a:pt x="0" y="959"/>
                  </a:lnTo>
                  <a:lnTo>
                    <a:pt x="1342" y="956"/>
                  </a:lnTo>
                  <a:lnTo>
                    <a:pt x="14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1">
              <a:extLst>
                <a:ext uri="{FF2B5EF4-FFF2-40B4-BE49-F238E27FC236}">
                  <a16:creationId xmlns:a16="http://schemas.microsoft.com/office/drawing/2014/main" id="{869456D1-9717-F57C-ED01-5517AC84A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2533" y="7993736"/>
              <a:ext cx="3453651" cy="218963"/>
            </a:xfrm>
            <a:custGeom>
              <a:avLst/>
              <a:gdLst>
                <a:gd name="T0" fmla="*/ 24 w 447"/>
                <a:gd name="T1" fmla="*/ 29 h 29"/>
                <a:gd name="T2" fmla="*/ 447 w 447"/>
                <a:gd name="T3" fmla="*/ 29 h 29"/>
                <a:gd name="T4" fmla="*/ 447 w 447"/>
                <a:gd name="T5" fmla="*/ 0 h 29"/>
                <a:gd name="T6" fmla="*/ 0 w 447"/>
                <a:gd name="T7" fmla="*/ 0 h 29"/>
                <a:gd name="T8" fmla="*/ 0 w 447"/>
                <a:gd name="T9" fmla="*/ 5 h 29"/>
                <a:gd name="T10" fmla="*/ 24 w 447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" h="29">
                  <a:moveTo>
                    <a:pt x="24" y="29"/>
                  </a:moveTo>
                  <a:cubicBezTo>
                    <a:pt x="447" y="29"/>
                    <a:pt x="447" y="29"/>
                    <a:pt x="447" y="29"/>
                  </a:cubicBezTo>
                  <a:cubicBezTo>
                    <a:pt x="447" y="0"/>
                    <a:pt x="447" y="0"/>
                    <a:pt x="4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"/>
                    <a:pt x="11" y="29"/>
                    <a:pt x="24" y="29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2">
              <a:extLst>
                <a:ext uri="{FF2B5EF4-FFF2-40B4-BE49-F238E27FC236}">
                  <a16:creationId xmlns:a16="http://schemas.microsoft.com/office/drawing/2014/main" id="{550516B6-8A88-2041-7AA3-07F95415C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7604" y="7976320"/>
              <a:ext cx="3485999" cy="251311"/>
            </a:xfrm>
            <a:custGeom>
              <a:avLst/>
              <a:gdLst>
                <a:gd name="T0" fmla="*/ 26 w 451"/>
                <a:gd name="T1" fmla="*/ 31 h 33"/>
                <a:gd name="T2" fmla="*/ 26 w 451"/>
                <a:gd name="T3" fmla="*/ 33 h 33"/>
                <a:gd name="T4" fmla="*/ 451 w 451"/>
                <a:gd name="T5" fmla="*/ 33 h 33"/>
                <a:gd name="T6" fmla="*/ 451 w 451"/>
                <a:gd name="T7" fmla="*/ 0 h 33"/>
                <a:gd name="T8" fmla="*/ 0 w 451"/>
                <a:gd name="T9" fmla="*/ 0 h 33"/>
                <a:gd name="T10" fmla="*/ 0 w 451"/>
                <a:gd name="T11" fmla="*/ 7 h 33"/>
                <a:gd name="T12" fmla="*/ 26 w 451"/>
                <a:gd name="T13" fmla="*/ 33 h 33"/>
                <a:gd name="T14" fmla="*/ 26 w 451"/>
                <a:gd name="T15" fmla="*/ 31 h 33"/>
                <a:gd name="T16" fmla="*/ 26 w 451"/>
                <a:gd name="T17" fmla="*/ 29 h 33"/>
                <a:gd name="T18" fmla="*/ 11 w 451"/>
                <a:gd name="T19" fmla="*/ 23 h 33"/>
                <a:gd name="T20" fmla="*/ 4 w 451"/>
                <a:gd name="T21" fmla="*/ 7 h 33"/>
                <a:gd name="T22" fmla="*/ 4 w 451"/>
                <a:gd name="T23" fmla="*/ 4 h 33"/>
                <a:gd name="T24" fmla="*/ 447 w 451"/>
                <a:gd name="T25" fmla="*/ 4 h 33"/>
                <a:gd name="T26" fmla="*/ 447 w 451"/>
                <a:gd name="T27" fmla="*/ 29 h 33"/>
                <a:gd name="T28" fmla="*/ 26 w 451"/>
                <a:gd name="T29" fmla="*/ 29 h 33"/>
                <a:gd name="T30" fmla="*/ 26 w 451"/>
                <a:gd name="T3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1" h="33">
                  <a:moveTo>
                    <a:pt x="26" y="31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451" y="33"/>
                    <a:pt x="451" y="33"/>
                    <a:pt x="451" y="33"/>
                  </a:cubicBezTo>
                  <a:cubicBezTo>
                    <a:pt x="451" y="0"/>
                    <a:pt x="451" y="0"/>
                    <a:pt x="4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2"/>
                    <a:pt x="12" y="33"/>
                    <a:pt x="26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0" y="29"/>
                    <a:pt x="15" y="27"/>
                    <a:pt x="11" y="23"/>
                  </a:cubicBezTo>
                  <a:cubicBezTo>
                    <a:pt x="7" y="19"/>
                    <a:pt x="4" y="14"/>
                    <a:pt x="4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47" y="4"/>
                    <a:pt x="447" y="4"/>
                    <a:pt x="447" y="4"/>
                  </a:cubicBezTo>
                  <a:cubicBezTo>
                    <a:pt x="447" y="29"/>
                    <a:pt x="447" y="29"/>
                    <a:pt x="447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1"/>
                    <a:pt x="26" y="31"/>
                    <a:pt x="26" y="31"/>
                  </a:cubicBezTo>
                </a:path>
              </a:pathLst>
            </a:custGeom>
            <a:solidFill>
              <a:srgbClr val="0E26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41FEE454-C208-16E9-4C38-04806A9D0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2574" y="7993736"/>
              <a:ext cx="2003019" cy="218963"/>
            </a:xfrm>
            <a:custGeom>
              <a:avLst/>
              <a:gdLst>
                <a:gd name="T0" fmla="*/ 235 w 259"/>
                <a:gd name="T1" fmla="*/ 29 h 29"/>
                <a:gd name="T2" fmla="*/ 29 w 259"/>
                <a:gd name="T3" fmla="*/ 29 h 29"/>
                <a:gd name="T4" fmla="*/ 0 w 259"/>
                <a:gd name="T5" fmla="*/ 0 h 29"/>
                <a:gd name="T6" fmla="*/ 259 w 259"/>
                <a:gd name="T7" fmla="*/ 0 h 29"/>
                <a:gd name="T8" fmla="*/ 259 w 259"/>
                <a:gd name="T9" fmla="*/ 5 h 29"/>
                <a:gd name="T10" fmla="*/ 235 w 259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9">
                  <a:moveTo>
                    <a:pt x="235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3" y="29"/>
                    <a:pt x="0" y="16"/>
                    <a:pt x="0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59" y="5"/>
                    <a:pt x="259" y="5"/>
                    <a:pt x="259" y="5"/>
                  </a:cubicBezTo>
                  <a:cubicBezTo>
                    <a:pt x="259" y="19"/>
                    <a:pt x="248" y="29"/>
                    <a:pt x="235" y="29"/>
                  </a:cubicBezTo>
                </a:path>
              </a:pathLst>
            </a:custGeom>
            <a:solidFill>
              <a:srgbClr val="E9E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4C7E23FE-7896-190B-D3D6-A6D5A6AFE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52574" y="7993736"/>
              <a:ext cx="2003019" cy="218963"/>
            </a:xfrm>
            <a:custGeom>
              <a:avLst/>
              <a:gdLst>
                <a:gd name="T0" fmla="*/ 75 w 259"/>
                <a:gd name="T1" fmla="*/ 18 h 29"/>
                <a:gd name="T2" fmla="*/ 71 w 259"/>
                <a:gd name="T3" fmla="*/ 14 h 29"/>
                <a:gd name="T4" fmla="*/ 75 w 259"/>
                <a:gd name="T5" fmla="*/ 9 h 29"/>
                <a:gd name="T6" fmla="*/ 188 w 259"/>
                <a:gd name="T7" fmla="*/ 9 h 29"/>
                <a:gd name="T8" fmla="*/ 193 w 259"/>
                <a:gd name="T9" fmla="*/ 14 h 29"/>
                <a:gd name="T10" fmla="*/ 188 w 259"/>
                <a:gd name="T11" fmla="*/ 18 h 29"/>
                <a:gd name="T12" fmla="*/ 75 w 259"/>
                <a:gd name="T13" fmla="*/ 18 h 29"/>
                <a:gd name="T14" fmla="*/ 216 w 259"/>
                <a:gd name="T15" fmla="*/ 18 h 29"/>
                <a:gd name="T16" fmla="*/ 211 w 259"/>
                <a:gd name="T17" fmla="*/ 14 h 29"/>
                <a:gd name="T18" fmla="*/ 216 w 259"/>
                <a:gd name="T19" fmla="*/ 9 h 29"/>
                <a:gd name="T20" fmla="*/ 225 w 259"/>
                <a:gd name="T21" fmla="*/ 9 h 29"/>
                <a:gd name="T22" fmla="*/ 229 w 259"/>
                <a:gd name="T23" fmla="*/ 14 h 29"/>
                <a:gd name="T24" fmla="*/ 225 w 259"/>
                <a:gd name="T25" fmla="*/ 18 h 29"/>
                <a:gd name="T26" fmla="*/ 216 w 259"/>
                <a:gd name="T27" fmla="*/ 18 h 29"/>
                <a:gd name="T28" fmla="*/ 259 w 259"/>
                <a:gd name="T29" fmla="*/ 0 h 29"/>
                <a:gd name="T30" fmla="*/ 40 w 259"/>
                <a:gd name="T31" fmla="*/ 0 h 29"/>
                <a:gd name="T32" fmla="*/ 0 w 259"/>
                <a:gd name="T33" fmla="*/ 0 h 29"/>
                <a:gd name="T34" fmla="*/ 29 w 259"/>
                <a:gd name="T35" fmla="*/ 29 h 29"/>
                <a:gd name="T36" fmla="*/ 235 w 259"/>
                <a:gd name="T37" fmla="*/ 29 h 29"/>
                <a:gd name="T38" fmla="*/ 259 w 259"/>
                <a:gd name="T39" fmla="*/ 5 h 29"/>
                <a:gd name="T40" fmla="*/ 259 w 25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" h="29">
                  <a:moveTo>
                    <a:pt x="75" y="18"/>
                  </a:moveTo>
                  <a:cubicBezTo>
                    <a:pt x="73" y="18"/>
                    <a:pt x="71" y="16"/>
                    <a:pt x="71" y="14"/>
                  </a:cubicBezTo>
                  <a:cubicBezTo>
                    <a:pt x="71" y="11"/>
                    <a:pt x="73" y="9"/>
                    <a:pt x="75" y="9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91" y="9"/>
                    <a:pt x="193" y="11"/>
                    <a:pt x="193" y="14"/>
                  </a:cubicBezTo>
                  <a:cubicBezTo>
                    <a:pt x="193" y="16"/>
                    <a:pt x="191" y="18"/>
                    <a:pt x="188" y="18"/>
                  </a:cubicBezTo>
                  <a:cubicBezTo>
                    <a:pt x="75" y="18"/>
                    <a:pt x="75" y="18"/>
                    <a:pt x="75" y="18"/>
                  </a:cubicBezTo>
                  <a:moveTo>
                    <a:pt x="216" y="18"/>
                  </a:moveTo>
                  <a:cubicBezTo>
                    <a:pt x="213" y="18"/>
                    <a:pt x="211" y="16"/>
                    <a:pt x="211" y="14"/>
                  </a:cubicBezTo>
                  <a:cubicBezTo>
                    <a:pt x="211" y="11"/>
                    <a:pt x="213" y="9"/>
                    <a:pt x="216" y="9"/>
                  </a:cubicBezTo>
                  <a:cubicBezTo>
                    <a:pt x="225" y="9"/>
                    <a:pt x="225" y="9"/>
                    <a:pt x="225" y="9"/>
                  </a:cubicBezTo>
                  <a:cubicBezTo>
                    <a:pt x="227" y="9"/>
                    <a:pt x="229" y="11"/>
                    <a:pt x="229" y="14"/>
                  </a:cubicBezTo>
                  <a:cubicBezTo>
                    <a:pt x="229" y="16"/>
                    <a:pt x="227" y="18"/>
                    <a:pt x="225" y="18"/>
                  </a:cubicBezTo>
                  <a:cubicBezTo>
                    <a:pt x="216" y="18"/>
                    <a:pt x="216" y="18"/>
                    <a:pt x="216" y="18"/>
                  </a:cubicBezTo>
                  <a:moveTo>
                    <a:pt x="259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3" y="29"/>
                    <a:pt x="29" y="29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48" y="29"/>
                    <a:pt x="259" y="19"/>
                    <a:pt x="259" y="5"/>
                  </a:cubicBezTo>
                  <a:cubicBezTo>
                    <a:pt x="259" y="0"/>
                    <a:pt x="259" y="0"/>
                    <a:pt x="25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088D7FDB-2871-8144-8AD0-57C98746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2472" y="8060919"/>
              <a:ext cx="943037" cy="69670"/>
            </a:xfrm>
            <a:custGeom>
              <a:avLst/>
              <a:gdLst>
                <a:gd name="T0" fmla="*/ 117 w 122"/>
                <a:gd name="T1" fmla="*/ 0 h 9"/>
                <a:gd name="T2" fmla="*/ 4 w 122"/>
                <a:gd name="T3" fmla="*/ 0 h 9"/>
                <a:gd name="T4" fmla="*/ 0 w 122"/>
                <a:gd name="T5" fmla="*/ 5 h 9"/>
                <a:gd name="T6" fmla="*/ 4 w 122"/>
                <a:gd name="T7" fmla="*/ 9 h 9"/>
                <a:gd name="T8" fmla="*/ 117 w 122"/>
                <a:gd name="T9" fmla="*/ 9 h 9"/>
                <a:gd name="T10" fmla="*/ 122 w 122"/>
                <a:gd name="T11" fmla="*/ 5 h 9"/>
                <a:gd name="T12" fmla="*/ 117 w 12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9">
                  <a:moveTo>
                    <a:pt x="1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20" y="9"/>
                    <a:pt x="122" y="7"/>
                    <a:pt x="122" y="5"/>
                  </a:cubicBezTo>
                  <a:cubicBezTo>
                    <a:pt x="122" y="2"/>
                    <a:pt x="120" y="0"/>
                    <a:pt x="117" y="0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834ECFC5-52C5-01A3-172D-891879C72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4848" y="8060919"/>
              <a:ext cx="139340" cy="69670"/>
            </a:xfrm>
            <a:custGeom>
              <a:avLst/>
              <a:gdLst>
                <a:gd name="T0" fmla="*/ 14 w 18"/>
                <a:gd name="T1" fmla="*/ 0 h 9"/>
                <a:gd name="T2" fmla="*/ 5 w 18"/>
                <a:gd name="T3" fmla="*/ 0 h 9"/>
                <a:gd name="T4" fmla="*/ 0 w 18"/>
                <a:gd name="T5" fmla="*/ 5 h 9"/>
                <a:gd name="T6" fmla="*/ 5 w 18"/>
                <a:gd name="T7" fmla="*/ 9 h 9"/>
                <a:gd name="T8" fmla="*/ 14 w 18"/>
                <a:gd name="T9" fmla="*/ 9 h 9"/>
                <a:gd name="T10" fmla="*/ 18 w 18"/>
                <a:gd name="T11" fmla="*/ 5 h 9"/>
                <a:gd name="T12" fmla="*/ 14 w 1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1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9"/>
                    <a:pt x="18" y="7"/>
                    <a:pt x="18" y="5"/>
                  </a:cubicBezTo>
                  <a:cubicBezTo>
                    <a:pt x="18" y="2"/>
                    <a:pt x="16" y="0"/>
                    <a:pt x="14" y="0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545EDB2F-5283-5ACC-E6F9-FDCEDE06E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7645" y="7976320"/>
              <a:ext cx="2032878" cy="251311"/>
            </a:xfrm>
            <a:custGeom>
              <a:avLst/>
              <a:gdLst>
                <a:gd name="T0" fmla="*/ 237 w 263"/>
                <a:gd name="T1" fmla="*/ 31 h 33"/>
                <a:gd name="T2" fmla="*/ 237 w 263"/>
                <a:gd name="T3" fmla="*/ 29 h 33"/>
                <a:gd name="T4" fmla="*/ 31 w 263"/>
                <a:gd name="T5" fmla="*/ 29 h 33"/>
                <a:gd name="T6" fmla="*/ 12 w 263"/>
                <a:gd name="T7" fmla="*/ 21 h 33"/>
                <a:gd name="T8" fmla="*/ 4 w 263"/>
                <a:gd name="T9" fmla="*/ 2 h 33"/>
                <a:gd name="T10" fmla="*/ 2 w 263"/>
                <a:gd name="T11" fmla="*/ 2 h 33"/>
                <a:gd name="T12" fmla="*/ 2 w 263"/>
                <a:gd name="T13" fmla="*/ 4 h 33"/>
                <a:gd name="T14" fmla="*/ 259 w 263"/>
                <a:gd name="T15" fmla="*/ 4 h 33"/>
                <a:gd name="T16" fmla="*/ 259 w 263"/>
                <a:gd name="T17" fmla="*/ 7 h 33"/>
                <a:gd name="T18" fmla="*/ 252 w 263"/>
                <a:gd name="T19" fmla="*/ 23 h 33"/>
                <a:gd name="T20" fmla="*/ 237 w 263"/>
                <a:gd name="T21" fmla="*/ 29 h 33"/>
                <a:gd name="T22" fmla="*/ 237 w 263"/>
                <a:gd name="T23" fmla="*/ 31 h 33"/>
                <a:gd name="T24" fmla="*/ 237 w 263"/>
                <a:gd name="T25" fmla="*/ 33 h 33"/>
                <a:gd name="T26" fmla="*/ 263 w 263"/>
                <a:gd name="T27" fmla="*/ 7 h 33"/>
                <a:gd name="T28" fmla="*/ 263 w 263"/>
                <a:gd name="T29" fmla="*/ 0 h 33"/>
                <a:gd name="T30" fmla="*/ 0 w 263"/>
                <a:gd name="T31" fmla="*/ 0 h 33"/>
                <a:gd name="T32" fmla="*/ 0 w 263"/>
                <a:gd name="T33" fmla="*/ 2 h 33"/>
                <a:gd name="T34" fmla="*/ 31 w 263"/>
                <a:gd name="T35" fmla="*/ 33 h 33"/>
                <a:gd name="T36" fmla="*/ 237 w 263"/>
                <a:gd name="T37" fmla="*/ 33 h 33"/>
                <a:gd name="T38" fmla="*/ 237 w 263"/>
                <a:gd name="T3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3" h="33">
                  <a:moveTo>
                    <a:pt x="237" y="31"/>
                  </a:moveTo>
                  <a:cubicBezTo>
                    <a:pt x="237" y="29"/>
                    <a:pt x="237" y="29"/>
                    <a:pt x="237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24" y="29"/>
                    <a:pt x="17" y="26"/>
                    <a:pt x="12" y="21"/>
                  </a:cubicBezTo>
                  <a:cubicBezTo>
                    <a:pt x="7" y="16"/>
                    <a:pt x="4" y="10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59" y="7"/>
                    <a:pt x="259" y="7"/>
                    <a:pt x="259" y="7"/>
                  </a:cubicBezTo>
                  <a:cubicBezTo>
                    <a:pt x="259" y="14"/>
                    <a:pt x="256" y="19"/>
                    <a:pt x="252" y="23"/>
                  </a:cubicBezTo>
                  <a:cubicBezTo>
                    <a:pt x="248" y="27"/>
                    <a:pt x="243" y="29"/>
                    <a:pt x="237" y="29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3"/>
                    <a:pt x="237" y="33"/>
                    <a:pt x="237" y="33"/>
                  </a:cubicBezTo>
                  <a:cubicBezTo>
                    <a:pt x="251" y="33"/>
                    <a:pt x="263" y="22"/>
                    <a:pt x="263" y="7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9"/>
                    <a:pt x="14" y="33"/>
                    <a:pt x="31" y="33"/>
                  </a:cubicBezTo>
                  <a:cubicBezTo>
                    <a:pt x="237" y="33"/>
                    <a:pt x="237" y="33"/>
                    <a:pt x="237" y="33"/>
                  </a:cubicBezTo>
                  <a:lnTo>
                    <a:pt x="237" y="31"/>
                  </a:lnTo>
                  <a:close/>
                </a:path>
              </a:pathLst>
            </a:custGeom>
            <a:solidFill>
              <a:srgbClr val="0E26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8">
              <a:extLst>
                <a:ext uri="{FF2B5EF4-FFF2-40B4-BE49-F238E27FC236}">
                  <a16:creationId xmlns:a16="http://schemas.microsoft.com/office/drawing/2014/main" id="{1026609E-4F91-9B7F-6057-E3127591E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7957" y="6018088"/>
              <a:ext cx="502621" cy="594686"/>
            </a:xfrm>
            <a:custGeom>
              <a:avLst/>
              <a:gdLst>
                <a:gd name="T0" fmla="*/ 180 w 202"/>
                <a:gd name="T1" fmla="*/ 233 h 239"/>
                <a:gd name="T2" fmla="*/ 180 w 202"/>
                <a:gd name="T3" fmla="*/ 227 h 239"/>
                <a:gd name="T4" fmla="*/ 12 w 202"/>
                <a:gd name="T5" fmla="*/ 227 h 239"/>
                <a:gd name="T6" fmla="*/ 28 w 202"/>
                <a:gd name="T7" fmla="*/ 13 h 239"/>
                <a:gd name="T8" fmla="*/ 189 w 202"/>
                <a:gd name="T9" fmla="*/ 13 h 239"/>
                <a:gd name="T10" fmla="*/ 174 w 202"/>
                <a:gd name="T11" fmla="*/ 233 h 239"/>
                <a:gd name="T12" fmla="*/ 180 w 202"/>
                <a:gd name="T13" fmla="*/ 233 h 239"/>
                <a:gd name="T14" fmla="*/ 180 w 202"/>
                <a:gd name="T15" fmla="*/ 227 h 239"/>
                <a:gd name="T16" fmla="*/ 180 w 202"/>
                <a:gd name="T17" fmla="*/ 233 h 239"/>
                <a:gd name="T18" fmla="*/ 186 w 202"/>
                <a:gd name="T19" fmla="*/ 233 h 239"/>
                <a:gd name="T20" fmla="*/ 202 w 202"/>
                <a:gd name="T21" fmla="*/ 0 h 239"/>
                <a:gd name="T22" fmla="*/ 15 w 202"/>
                <a:gd name="T23" fmla="*/ 0 h 239"/>
                <a:gd name="T24" fmla="*/ 0 w 202"/>
                <a:gd name="T25" fmla="*/ 239 h 239"/>
                <a:gd name="T26" fmla="*/ 186 w 202"/>
                <a:gd name="T27" fmla="*/ 239 h 239"/>
                <a:gd name="T28" fmla="*/ 186 w 202"/>
                <a:gd name="T29" fmla="*/ 233 h 239"/>
                <a:gd name="T30" fmla="*/ 180 w 202"/>
                <a:gd name="T31" fmla="*/ 2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239">
                  <a:moveTo>
                    <a:pt x="180" y="233"/>
                  </a:moveTo>
                  <a:lnTo>
                    <a:pt x="180" y="227"/>
                  </a:lnTo>
                  <a:lnTo>
                    <a:pt x="12" y="227"/>
                  </a:lnTo>
                  <a:lnTo>
                    <a:pt x="28" y="13"/>
                  </a:lnTo>
                  <a:lnTo>
                    <a:pt x="189" y="13"/>
                  </a:lnTo>
                  <a:lnTo>
                    <a:pt x="174" y="233"/>
                  </a:lnTo>
                  <a:lnTo>
                    <a:pt x="180" y="233"/>
                  </a:lnTo>
                  <a:lnTo>
                    <a:pt x="180" y="227"/>
                  </a:lnTo>
                  <a:lnTo>
                    <a:pt x="180" y="233"/>
                  </a:lnTo>
                  <a:lnTo>
                    <a:pt x="186" y="233"/>
                  </a:lnTo>
                  <a:lnTo>
                    <a:pt x="202" y="0"/>
                  </a:lnTo>
                  <a:lnTo>
                    <a:pt x="15" y="0"/>
                  </a:lnTo>
                  <a:lnTo>
                    <a:pt x="0" y="239"/>
                  </a:lnTo>
                  <a:lnTo>
                    <a:pt x="186" y="239"/>
                  </a:lnTo>
                  <a:lnTo>
                    <a:pt x="186" y="233"/>
                  </a:lnTo>
                  <a:lnTo>
                    <a:pt x="180" y="233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99">
              <a:extLst>
                <a:ext uri="{FF2B5EF4-FFF2-40B4-BE49-F238E27FC236}">
                  <a16:creationId xmlns:a16="http://schemas.microsoft.com/office/drawing/2014/main" id="{73E695E5-E4F1-B078-1F26-AEAC39C8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4952" y="6125083"/>
              <a:ext cx="286146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0">
              <a:extLst>
                <a:ext uri="{FF2B5EF4-FFF2-40B4-BE49-F238E27FC236}">
                  <a16:creationId xmlns:a16="http://schemas.microsoft.com/office/drawing/2014/main" id="{2B689893-6EF8-916A-0576-EBA2473D0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4952" y="6125083"/>
              <a:ext cx="286146" cy="32348"/>
            </a:xfrm>
            <a:custGeom>
              <a:avLst/>
              <a:gdLst>
                <a:gd name="T0" fmla="*/ 0 w 115"/>
                <a:gd name="T1" fmla="*/ 13 h 13"/>
                <a:gd name="T2" fmla="*/ 115 w 115"/>
                <a:gd name="T3" fmla="*/ 13 h 13"/>
                <a:gd name="T4" fmla="*/ 115 w 115"/>
                <a:gd name="T5" fmla="*/ 0 h 13"/>
                <a:gd name="T6" fmla="*/ 0 w 1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3">
                  <a:moveTo>
                    <a:pt x="0" y="13"/>
                  </a:moveTo>
                  <a:lnTo>
                    <a:pt x="115" y="13"/>
                  </a:lnTo>
                  <a:lnTo>
                    <a:pt x="11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01">
              <a:extLst>
                <a:ext uri="{FF2B5EF4-FFF2-40B4-BE49-F238E27FC236}">
                  <a16:creationId xmlns:a16="http://schemas.microsoft.com/office/drawing/2014/main" id="{DB9FB178-4588-3051-EDE9-C1848245D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7486" y="6209682"/>
              <a:ext cx="278680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2">
              <a:extLst>
                <a:ext uri="{FF2B5EF4-FFF2-40B4-BE49-F238E27FC236}">
                  <a16:creationId xmlns:a16="http://schemas.microsoft.com/office/drawing/2014/main" id="{0D079298-DA4E-4461-31A8-78EF9DBC6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7486" y="6209682"/>
              <a:ext cx="278680" cy="29859"/>
            </a:xfrm>
            <a:custGeom>
              <a:avLst/>
              <a:gdLst>
                <a:gd name="T0" fmla="*/ 0 w 112"/>
                <a:gd name="T1" fmla="*/ 12 h 12"/>
                <a:gd name="T2" fmla="*/ 112 w 112"/>
                <a:gd name="T3" fmla="*/ 12 h 12"/>
                <a:gd name="T4" fmla="*/ 112 w 112"/>
                <a:gd name="T5" fmla="*/ 0 h 12"/>
                <a:gd name="T6" fmla="*/ 0 w 1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2">
                  <a:moveTo>
                    <a:pt x="0" y="12"/>
                  </a:moveTo>
                  <a:lnTo>
                    <a:pt x="112" y="12"/>
                  </a:lnTo>
                  <a:lnTo>
                    <a:pt x="112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03">
              <a:extLst>
                <a:ext uri="{FF2B5EF4-FFF2-40B4-BE49-F238E27FC236}">
                  <a16:creationId xmlns:a16="http://schemas.microsoft.com/office/drawing/2014/main" id="{563C5D15-4444-5283-6D14-6E6572ECF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0023" y="6286817"/>
              <a:ext cx="209010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4">
              <a:extLst>
                <a:ext uri="{FF2B5EF4-FFF2-40B4-BE49-F238E27FC236}">
                  <a16:creationId xmlns:a16="http://schemas.microsoft.com/office/drawing/2014/main" id="{24B1526B-EDE0-3E79-7997-118D44541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0023" y="6286817"/>
              <a:ext cx="209010" cy="29859"/>
            </a:xfrm>
            <a:custGeom>
              <a:avLst/>
              <a:gdLst>
                <a:gd name="T0" fmla="*/ 0 w 84"/>
                <a:gd name="T1" fmla="*/ 12 h 12"/>
                <a:gd name="T2" fmla="*/ 84 w 84"/>
                <a:gd name="T3" fmla="*/ 12 h 12"/>
                <a:gd name="T4" fmla="*/ 84 w 84"/>
                <a:gd name="T5" fmla="*/ 0 h 12"/>
                <a:gd name="T6" fmla="*/ 0 w 8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2">
                  <a:moveTo>
                    <a:pt x="0" y="12"/>
                  </a:moveTo>
                  <a:lnTo>
                    <a:pt x="84" y="12"/>
                  </a:ln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05">
              <a:extLst>
                <a:ext uri="{FF2B5EF4-FFF2-40B4-BE49-F238E27FC236}">
                  <a16:creationId xmlns:a16="http://schemas.microsoft.com/office/drawing/2014/main" id="{48E17DA3-002B-34E1-43B2-60805ADAE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2557" y="6361463"/>
              <a:ext cx="154269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6">
              <a:extLst>
                <a:ext uri="{FF2B5EF4-FFF2-40B4-BE49-F238E27FC236}">
                  <a16:creationId xmlns:a16="http://schemas.microsoft.com/office/drawing/2014/main" id="{46A6C340-F900-A64F-6E38-49AC1677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2557" y="6361463"/>
              <a:ext cx="154269" cy="29859"/>
            </a:xfrm>
            <a:custGeom>
              <a:avLst/>
              <a:gdLst>
                <a:gd name="T0" fmla="*/ 0 w 62"/>
                <a:gd name="T1" fmla="*/ 12 h 12"/>
                <a:gd name="T2" fmla="*/ 62 w 62"/>
                <a:gd name="T3" fmla="*/ 12 h 12"/>
                <a:gd name="T4" fmla="*/ 62 w 62"/>
                <a:gd name="T5" fmla="*/ 0 h 12"/>
                <a:gd name="T6" fmla="*/ 0 w 6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">
                  <a:moveTo>
                    <a:pt x="0" y="12"/>
                  </a:moveTo>
                  <a:lnTo>
                    <a:pt x="62" y="12"/>
                  </a:lnTo>
                  <a:lnTo>
                    <a:pt x="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07">
              <a:extLst>
                <a:ext uri="{FF2B5EF4-FFF2-40B4-BE49-F238E27FC236}">
                  <a16:creationId xmlns:a16="http://schemas.microsoft.com/office/drawing/2014/main" id="{054BA8D8-EAAE-5ADC-D25B-DD03DBF7B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5092" y="6438599"/>
              <a:ext cx="92065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8">
              <a:extLst>
                <a:ext uri="{FF2B5EF4-FFF2-40B4-BE49-F238E27FC236}">
                  <a16:creationId xmlns:a16="http://schemas.microsoft.com/office/drawing/2014/main" id="{FFC8A182-FD97-EADE-BCF0-3698080E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5092" y="6438599"/>
              <a:ext cx="92065" cy="29859"/>
            </a:xfrm>
            <a:custGeom>
              <a:avLst/>
              <a:gdLst>
                <a:gd name="T0" fmla="*/ 0 w 37"/>
                <a:gd name="T1" fmla="*/ 12 h 12"/>
                <a:gd name="T2" fmla="*/ 37 w 37"/>
                <a:gd name="T3" fmla="*/ 12 h 12"/>
                <a:gd name="T4" fmla="*/ 37 w 37"/>
                <a:gd name="T5" fmla="*/ 0 h 12"/>
                <a:gd name="T6" fmla="*/ 0 w 3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37" y="12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9">
              <a:extLst>
                <a:ext uri="{FF2B5EF4-FFF2-40B4-BE49-F238E27FC236}">
                  <a16:creationId xmlns:a16="http://schemas.microsoft.com/office/drawing/2014/main" id="{A5CCDA6F-E5C0-5FF7-7266-92272F179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1756" y="6279352"/>
              <a:ext cx="517550" cy="502621"/>
            </a:xfrm>
            <a:custGeom>
              <a:avLst/>
              <a:gdLst>
                <a:gd name="T0" fmla="*/ 54 w 67"/>
                <a:gd name="T1" fmla="*/ 11 h 66"/>
                <a:gd name="T2" fmla="*/ 55 w 67"/>
                <a:gd name="T3" fmla="*/ 54 h 66"/>
                <a:gd name="T4" fmla="*/ 13 w 67"/>
                <a:gd name="T5" fmla="*/ 55 h 66"/>
                <a:gd name="T6" fmla="*/ 11 w 67"/>
                <a:gd name="T7" fmla="*/ 13 h 66"/>
                <a:gd name="T8" fmla="*/ 54 w 67"/>
                <a:gd name="T9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54" y="11"/>
                  </a:moveTo>
                  <a:cubicBezTo>
                    <a:pt x="66" y="23"/>
                    <a:pt x="67" y="41"/>
                    <a:pt x="55" y="54"/>
                  </a:cubicBezTo>
                  <a:cubicBezTo>
                    <a:pt x="44" y="66"/>
                    <a:pt x="25" y="66"/>
                    <a:pt x="13" y="55"/>
                  </a:cubicBezTo>
                  <a:cubicBezTo>
                    <a:pt x="1" y="44"/>
                    <a:pt x="0" y="25"/>
                    <a:pt x="11" y="13"/>
                  </a:cubicBezTo>
                  <a:cubicBezTo>
                    <a:pt x="23" y="1"/>
                    <a:pt x="42" y="0"/>
                    <a:pt x="54" y="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0">
              <a:extLst>
                <a:ext uri="{FF2B5EF4-FFF2-40B4-BE49-F238E27FC236}">
                  <a16:creationId xmlns:a16="http://schemas.microsoft.com/office/drawing/2014/main" id="{AAB8111F-E5F2-3E5D-E3BA-A30FFAE9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8703" y="6391322"/>
              <a:ext cx="286146" cy="276193"/>
            </a:xfrm>
            <a:custGeom>
              <a:avLst/>
              <a:gdLst>
                <a:gd name="T0" fmla="*/ 0 w 115"/>
                <a:gd name="T1" fmla="*/ 56 h 111"/>
                <a:gd name="T2" fmla="*/ 40 w 115"/>
                <a:gd name="T3" fmla="*/ 111 h 111"/>
                <a:gd name="T4" fmla="*/ 115 w 115"/>
                <a:gd name="T5" fmla="*/ 0 h 111"/>
                <a:gd name="T6" fmla="*/ 37 w 115"/>
                <a:gd name="T7" fmla="*/ 74 h 111"/>
                <a:gd name="T8" fmla="*/ 0 w 115"/>
                <a:gd name="T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1">
                  <a:moveTo>
                    <a:pt x="0" y="56"/>
                  </a:moveTo>
                  <a:lnTo>
                    <a:pt x="40" y="111"/>
                  </a:lnTo>
                  <a:lnTo>
                    <a:pt x="115" y="0"/>
                  </a:lnTo>
                  <a:lnTo>
                    <a:pt x="37" y="7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1">
              <a:extLst>
                <a:ext uri="{FF2B5EF4-FFF2-40B4-BE49-F238E27FC236}">
                  <a16:creationId xmlns:a16="http://schemas.microsoft.com/office/drawing/2014/main" id="{A2CE8157-5D41-56FA-D854-03AEB07E6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9380" y="6018088"/>
              <a:ext cx="510087" cy="594686"/>
            </a:xfrm>
            <a:custGeom>
              <a:avLst/>
              <a:gdLst>
                <a:gd name="T0" fmla="*/ 181 w 205"/>
                <a:gd name="T1" fmla="*/ 233 h 239"/>
                <a:gd name="T2" fmla="*/ 181 w 205"/>
                <a:gd name="T3" fmla="*/ 227 h 239"/>
                <a:gd name="T4" fmla="*/ 13 w 205"/>
                <a:gd name="T5" fmla="*/ 227 h 239"/>
                <a:gd name="T6" fmla="*/ 28 w 205"/>
                <a:gd name="T7" fmla="*/ 13 h 239"/>
                <a:gd name="T8" fmla="*/ 190 w 205"/>
                <a:gd name="T9" fmla="*/ 13 h 239"/>
                <a:gd name="T10" fmla="*/ 174 w 205"/>
                <a:gd name="T11" fmla="*/ 233 h 239"/>
                <a:gd name="T12" fmla="*/ 181 w 205"/>
                <a:gd name="T13" fmla="*/ 233 h 239"/>
                <a:gd name="T14" fmla="*/ 181 w 205"/>
                <a:gd name="T15" fmla="*/ 227 h 239"/>
                <a:gd name="T16" fmla="*/ 181 w 205"/>
                <a:gd name="T17" fmla="*/ 233 h 239"/>
                <a:gd name="T18" fmla="*/ 187 w 205"/>
                <a:gd name="T19" fmla="*/ 233 h 239"/>
                <a:gd name="T20" fmla="*/ 205 w 205"/>
                <a:gd name="T21" fmla="*/ 0 h 239"/>
                <a:gd name="T22" fmla="*/ 19 w 205"/>
                <a:gd name="T23" fmla="*/ 0 h 239"/>
                <a:gd name="T24" fmla="*/ 0 w 205"/>
                <a:gd name="T25" fmla="*/ 239 h 239"/>
                <a:gd name="T26" fmla="*/ 187 w 205"/>
                <a:gd name="T27" fmla="*/ 239 h 239"/>
                <a:gd name="T28" fmla="*/ 187 w 205"/>
                <a:gd name="T29" fmla="*/ 233 h 239"/>
                <a:gd name="T30" fmla="*/ 181 w 205"/>
                <a:gd name="T31" fmla="*/ 2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" h="239">
                  <a:moveTo>
                    <a:pt x="181" y="233"/>
                  </a:moveTo>
                  <a:lnTo>
                    <a:pt x="181" y="227"/>
                  </a:lnTo>
                  <a:lnTo>
                    <a:pt x="13" y="227"/>
                  </a:lnTo>
                  <a:lnTo>
                    <a:pt x="28" y="13"/>
                  </a:lnTo>
                  <a:lnTo>
                    <a:pt x="190" y="13"/>
                  </a:lnTo>
                  <a:lnTo>
                    <a:pt x="174" y="233"/>
                  </a:lnTo>
                  <a:lnTo>
                    <a:pt x="181" y="233"/>
                  </a:lnTo>
                  <a:lnTo>
                    <a:pt x="181" y="227"/>
                  </a:lnTo>
                  <a:lnTo>
                    <a:pt x="181" y="233"/>
                  </a:lnTo>
                  <a:lnTo>
                    <a:pt x="187" y="233"/>
                  </a:lnTo>
                  <a:lnTo>
                    <a:pt x="205" y="0"/>
                  </a:lnTo>
                  <a:lnTo>
                    <a:pt x="19" y="0"/>
                  </a:lnTo>
                  <a:lnTo>
                    <a:pt x="0" y="239"/>
                  </a:lnTo>
                  <a:lnTo>
                    <a:pt x="187" y="239"/>
                  </a:lnTo>
                  <a:lnTo>
                    <a:pt x="187" y="233"/>
                  </a:lnTo>
                  <a:lnTo>
                    <a:pt x="181" y="233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12">
              <a:extLst>
                <a:ext uri="{FF2B5EF4-FFF2-40B4-BE49-F238E27FC236}">
                  <a16:creationId xmlns:a16="http://schemas.microsoft.com/office/drawing/2014/main" id="{83A01FE6-24DB-A8F6-A4D0-65F51BA97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8862" y="6125083"/>
              <a:ext cx="286146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3">
              <a:extLst>
                <a:ext uri="{FF2B5EF4-FFF2-40B4-BE49-F238E27FC236}">
                  <a16:creationId xmlns:a16="http://schemas.microsoft.com/office/drawing/2014/main" id="{5645E396-ECF2-7840-EB7A-C13C1FE2A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8862" y="6125083"/>
              <a:ext cx="286146" cy="32348"/>
            </a:xfrm>
            <a:custGeom>
              <a:avLst/>
              <a:gdLst>
                <a:gd name="T0" fmla="*/ 0 w 115"/>
                <a:gd name="T1" fmla="*/ 13 h 13"/>
                <a:gd name="T2" fmla="*/ 115 w 115"/>
                <a:gd name="T3" fmla="*/ 13 h 13"/>
                <a:gd name="T4" fmla="*/ 115 w 115"/>
                <a:gd name="T5" fmla="*/ 0 h 13"/>
                <a:gd name="T6" fmla="*/ 0 w 1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3">
                  <a:moveTo>
                    <a:pt x="0" y="13"/>
                  </a:moveTo>
                  <a:lnTo>
                    <a:pt x="115" y="13"/>
                  </a:lnTo>
                  <a:lnTo>
                    <a:pt x="11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14">
              <a:extLst>
                <a:ext uri="{FF2B5EF4-FFF2-40B4-BE49-F238E27FC236}">
                  <a16:creationId xmlns:a16="http://schemas.microsoft.com/office/drawing/2014/main" id="{4111697D-5217-CB1D-CF50-9B0E26C7E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1397" y="6209682"/>
              <a:ext cx="278680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5">
              <a:extLst>
                <a:ext uri="{FF2B5EF4-FFF2-40B4-BE49-F238E27FC236}">
                  <a16:creationId xmlns:a16="http://schemas.microsoft.com/office/drawing/2014/main" id="{37178BC8-C2ED-6F76-CC51-BD257374C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1397" y="6209682"/>
              <a:ext cx="278680" cy="29859"/>
            </a:xfrm>
            <a:custGeom>
              <a:avLst/>
              <a:gdLst>
                <a:gd name="T0" fmla="*/ 0 w 112"/>
                <a:gd name="T1" fmla="*/ 12 h 12"/>
                <a:gd name="T2" fmla="*/ 112 w 112"/>
                <a:gd name="T3" fmla="*/ 12 h 12"/>
                <a:gd name="T4" fmla="*/ 112 w 112"/>
                <a:gd name="T5" fmla="*/ 0 h 12"/>
                <a:gd name="T6" fmla="*/ 0 w 1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2">
                  <a:moveTo>
                    <a:pt x="0" y="12"/>
                  </a:moveTo>
                  <a:lnTo>
                    <a:pt x="112" y="12"/>
                  </a:lnTo>
                  <a:lnTo>
                    <a:pt x="112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16">
              <a:extLst>
                <a:ext uri="{FF2B5EF4-FFF2-40B4-BE49-F238E27FC236}">
                  <a16:creationId xmlns:a16="http://schemas.microsoft.com/office/drawing/2014/main" id="{B66FC995-082B-86EF-468D-3164C4DB0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3932" y="6286817"/>
              <a:ext cx="209010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7">
              <a:extLst>
                <a:ext uri="{FF2B5EF4-FFF2-40B4-BE49-F238E27FC236}">
                  <a16:creationId xmlns:a16="http://schemas.microsoft.com/office/drawing/2014/main" id="{797DA75B-B85D-004E-3AD0-C86A3A544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3932" y="6286817"/>
              <a:ext cx="209010" cy="29859"/>
            </a:xfrm>
            <a:custGeom>
              <a:avLst/>
              <a:gdLst>
                <a:gd name="T0" fmla="*/ 0 w 84"/>
                <a:gd name="T1" fmla="*/ 12 h 12"/>
                <a:gd name="T2" fmla="*/ 84 w 84"/>
                <a:gd name="T3" fmla="*/ 12 h 12"/>
                <a:gd name="T4" fmla="*/ 84 w 84"/>
                <a:gd name="T5" fmla="*/ 0 h 12"/>
                <a:gd name="T6" fmla="*/ 0 w 8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2">
                  <a:moveTo>
                    <a:pt x="0" y="12"/>
                  </a:moveTo>
                  <a:lnTo>
                    <a:pt x="84" y="12"/>
                  </a:ln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18">
              <a:extLst>
                <a:ext uri="{FF2B5EF4-FFF2-40B4-BE49-F238E27FC236}">
                  <a16:creationId xmlns:a16="http://schemas.microsoft.com/office/drawing/2014/main" id="{4FA90F52-736A-4736-6E5B-896D7EF20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6468" y="6361463"/>
              <a:ext cx="154269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5A0C0114-0829-846E-0C16-78295F99C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6468" y="6361463"/>
              <a:ext cx="154269" cy="29859"/>
            </a:xfrm>
            <a:custGeom>
              <a:avLst/>
              <a:gdLst>
                <a:gd name="T0" fmla="*/ 0 w 62"/>
                <a:gd name="T1" fmla="*/ 12 h 12"/>
                <a:gd name="T2" fmla="*/ 62 w 62"/>
                <a:gd name="T3" fmla="*/ 12 h 12"/>
                <a:gd name="T4" fmla="*/ 62 w 62"/>
                <a:gd name="T5" fmla="*/ 0 h 12"/>
                <a:gd name="T6" fmla="*/ 0 w 6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">
                  <a:moveTo>
                    <a:pt x="0" y="12"/>
                  </a:moveTo>
                  <a:lnTo>
                    <a:pt x="62" y="12"/>
                  </a:lnTo>
                  <a:lnTo>
                    <a:pt x="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20">
              <a:extLst>
                <a:ext uri="{FF2B5EF4-FFF2-40B4-BE49-F238E27FC236}">
                  <a16:creationId xmlns:a16="http://schemas.microsoft.com/office/drawing/2014/main" id="{61452158-6658-4789-16D8-ADE613E08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6515" y="6438599"/>
              <a:ext cx="94552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1">
              <a:extLst>
                <a:ext uri="{FF2B5EF4-FFF2-40B4-BE49-F238E27FC236}">
                  <a16:creationId xmlns:a16="http://schemas.microsoft.com/office/drawing/2014/main" id="{6FCD4E96-0BBA-2F79-47AB-5C2B28237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6515" y="6438599"/>
              <a:ext cx="94552" cy="29859"/>
            </a:xfrm>
            <a:custGeom>
              <a:avLst/>
              <a:gdLst>
                <a:gd name="T0" fmla="*/ 0 w 38"/>
                <a:gd name="T1" fmla="*/ 12 h 12"/>
                <a:gd name="T2" fmla="*/ 38 w 38"/>
                <a:gd name="T3" fmla="*/ 12 h 12"/>
                <a:gd name="T4" fmla="*/ 38 w 38"/>
                <a:gd name="T5" fmla="*/ 0 h 12"/>
                <a:gd name="T6" fmla="*/ 0 w 3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0" y="12"/>
                  </a:moveTo>
                  <a:lnTo>
                    <a:pt x="38" y="12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2">
              <a:extLst>
                <a:ext uri="{FF2B5EF4-FFF2-40B4-BE49-F238E27FC236}">
                  <a16:creationId xmlns:a16="http://schemas.microsoft.com/office/drawing/2014/main" id="{D30E12C5-12AE-1077-14F9-72EFE4761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5666" y="6279352"/>
              <a:ext cx="517550" cy="502621"/>
            </a:xfrm>
            <a:custGeom>
              <a:avLst/>
              <a:gdLst>
                <a:gd name="T0" fmla="*/ 54 w 67"/>
                <a:gd name="T1" fmla="*/ 11 h 66"/>
                <a:gd name="T2" fmla="*/ 55 w 67"/>
                <a:gd name="T3" fmla="*/ 54 h 66"/>
                <a:gd name="T4" fmla="*/ 13 w 67"/>
                <a:gd name="T5" fmla="*/ 55 h 66"/>
                <a:gd name="T6" fmla="*/ 12 w 67"/>
                <a:gd name="T7" fmla="*/ 13 h 66"/>
                <a:gd name="T8" fmla="*/ 54 w 67"/>
                <a:gd name="T9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54" y="11"/>
                  </a:moveTo>
                  <a:cubicBezTo>
                    <a:pt x="66" y="23"/>
                    <a:pt x="67" y="41"/>
                    <a:pt x="55" y="54"/>
                  </a:cubicBezTo>
                  <a:cubicBezTo>
                    <a:pt x="44" y="66"/>
                    <a:pt x="25" y="66"/>
                    <a:pt x="13" y="55"/>
                  </a:cubicBezTo>
                  <a:cubicBezTo>
                    <a:pt x="1" y="44"/>
                    <a:pt x="0" y="25"/>
                    <a:pt x="12" y="13"/>
                  </a:cubicBezTo>
                  <a:cubicBezTo>
                    <a:pt x="23" y="1"/>
                    <a:pt x="42" y="0"/>
                    <a:pt x="54" y="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3">
              <a:extLst>
                <a:ext uri="{FF2B5EF4-FFF2-40B4-BE49-F238E27FC236}">
                  <a16:creationId xmlns:a16="http://schemas.microsoft.com/office/drawing/2014/main" id="{880213B1-AAF4-B7AA-1A07-FCAADEA28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0124" y="6391322"/>
              <a:ext cx="286146" cy="276193"/>
            </a:xfrm>
            <a:custGeom>
              <a:avLst/>
              <a:gdLst>
                <a:gd name="T0" fmla="*/ 0 w 115"/>
                <a:gd name="T1" fmla="*/ 56 h 111"/>
                <a:gd name="T2" fmla="*/ 41 w 115"/>
                <a:gd name="T3" fmla="*/ 111 h 111"/>
                <a:gd name="T4" fmla="*/ 115 w 115"/>
                <a:gd name="T5" fmla="*/ 0 h 111"/>
                <a:gd name="T6" fmla="*/ 38 w 115"/>
                <a:gd name="T7" fmla="*/ 74 h 111"/>
                <a:gd name="T8" fmla="*/ 0 w 115"/>
                <a:gd name="T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1">
                  <a:moveTo>
                    <a:pt x="0" y="56"/>
                  </a:moveTo>
                  <a:lnTo>
                    <a:pt x="41" y="111"/>
                  </a:lnTo>
                  <a:lnTo>
                    <a:pt x="115" y="0"/>
                  </a:lnTo>
                  <a:lnTo>
                    <a:pt x="38" y="7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4">
              <a:extLst>
                <a:ext uri="{FF2B5EF4-FFF2-40B4-BE49-F238E27FC236}">
                  <a16:creationId xmlns:a16="http://schemas.microsoft.com/office/drawing/2014/main" id="{0D445354-F867-DBA2-B362-ECC8CFEB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3358" y="6879012"/>
              <a:ext cx="500134" cy="594686"/>
            </a:xfrm>
            <a:custGeom>
              <a:avLst/>
              <a:gdLst>
                <a:gd name="T0" fmla="*/ 180 w 201"/>
                <a:gd name="T1" fmla="*/ 233 h 239"/>
                <a:gd name="T2" fmla="*/ 180 w 201"/>
                <a:gd name="T3" fmla="*/ 227 h 239"/>
                <a:gd name="T4" fmla="*/ 12 w 201"/>
                <a:gd name="T5" fmla="*/ 227 h 239"/>
                <a:gd name="T6" fmla="*/ 27 w 201"/>
                <a:gd name="T7" fmla="*/ 13 h 239"/>
                <a:gd name="T8" fmla="*/ 189 w 201"/>
                <a:gd name="T9" fmla="*/ 13 h 239"/>
                <a:gd name="T10" fmla="*/ 173 w 201"/>
                <a:gd name="T11" fmla="*/ 230 h 239"/>
                <a:gd name="T12" fmla="*/ 180 w 201"/>
                <a:gd name="T13" fmla="*/ 233 h 239"/>
                <a:gd name="T14" fmla="*/ 180 w 201"/>
                <a:gd name="T15" fmla="*/ 227 h 239"/>
                <a:gd name="T16" fmla="*/ 180 w 201"/>
                <a:gd name="T17" fmla="*/ 233 h 239"/>
                <a:gd name="T18" fmla="*/ 186 w 201"/>
                <a:gd name="T19" fmla="*/ 233 h 239"/>
                <a:gd name="T20" fmla="*/ 201 w 201"/>
                <a:gd name="T21" fmla="*/ 0 h 239"/>
                <a:gd name="T22" fmla="*/ 15 w 201"/>
                <a:gd name="T23" fmla="*/ 0 h 239"/>
                <a:gd name="T24" fmla="*/ 0 w 201"/>
                <a:gd name="T25" fmla="*/ 239 h 239"/>
                <a:gd name="T26" fmla="*/ 186 w 201"/>
                <a:gd name="T27" fmla="*/ 239 h 239"/>
                <a:gd name="T28" fmla="*/ 186 w 201"/>
                <a:gd name="T29" fmla="*/ 233 h 239"/>
                <a:gd name="T30" fmla="*/ 180 w 201"/>
                <a:gd name="T31" fmla="*/ 2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239">
                  <a:moveTo>
                    <a:pt x="180" y="233"/>
                  </a:moveTo>
                  <a:lnTo>
                    <a:pt x="180" y="227"/>
                  </a:lnTo>
                  <a:lnTo>
                    <a:pt x="12" y="227"/>
                  </a:lnTo>
                  <a:lnTo>
                    <a:pt x="27" y="13"/>
                  </a:lnTo>
                  <a:lnTo>
                    <a:pt x="189" y="13"/>
                  </a:lnTo>
                  <a:lnTo>
                    <a:pt x="173" y="230"/>
                  </a:lnTo>
                  <a:lnTo>
                    <a:pt x="180" y="233"/>
                  </a:lnTo>
                  <a:lnTo>
                    <a:pt x="180" y="227"/>
                  </a:lnTo>
                  <a:lnTo>
                    <a:pt x="180" y="233"/>
                  </a:lnTo>
                  <a:lnTo>
                    <a:pt x="186" y="233"/>
                  </a:lnTo>
                  <a:lnTo>
                    <a:pt x="201" y="0"/>
                  </a:lnTo>
                  <a:lnTo>
                    <a:pt x="15" y="0"/>
                  </a:lnTo>
                  <a:lnTo>
                    <a:pt x="0" y="239"/>
                  </a:lnTo>
                  <a:lnTo>
                    <a:pt x="186" y="239"/>
                  </a:lnTo>
                  <a:lnTo>
                    <a:pt x="186" y="233"/>
                  </a:lnTo>
                  <a:lnTo>
                    <a:pt x="180" y="233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25">
              <a:extLst>
                <a:ext uri="{FF2B5EF4-FFF2-40B4-BE49-F238E27FC236}">
                  <a16:creationId xmlns:a16="http://schemas.microsoft.com/office/drawing/2014/main" id="{25D2F0A4-B560-7C53-EB2E-19DE21F9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0353" y="6978542"/>
              <a:ext cx="286146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6">
              <a:extLst>
                <a:ext uri="{FF2B5EF4-FFF2-40B4-BE49-F238E27FC236}">
                  <a16:creationId xmlns:a16="http://schemas.microsoft.com/office/drawing/2014/main" id="{4CB2A96A-D264-EB9E-4B7C-CA25FD931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0353" y="6978542"/>
              <a:ext cx="286146" cy="32348"/>
            </a:xfrm>
            <a:custGeom>
              <a:avLst/>
              <a:gdLst>
                <a:gd name="T0" fmla="*/ 0 w 115"/>
                <a:gd name="T1" fmla="*/ 13 h 13"/>
                <a:gd name="T2" fmla="*/ 115 w 115"/>
                <a:gd name="T3" fmla="*/ 13 h 13"/>
                <a:gd name="T4" fmla="*/ 115 w 115"/>
                <a:gd name="T5" fmla="*/ 0 h 13"/>
                <a:gd name="T6" fmla="*/ 0 w 1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3">
                  <a:moveTo>
                    <a:pt x="0" y="13"/>
                  </a:moveTo>
                  <a:lnTo>
                    <a:pt x="115" y="13"/>
                  </a:lnTo>
                  <a:lnTo>
                    <a:pt x="11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127">
              <a:extLst>
                <a:ext uri="{FF2B5EF4-FFF2-40B4-BE49-F238E27FC236}">
                  <a16:creationId xmlns:a16="http://schemas.microsoft.com/office/drawing/2014/main" id="{D523CF60-EEF8-57D3-6F51-BC99465C8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2887" y="7070606"/>
              <a:ext cx="271217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8">
              <a:extLst>
                <a:ext uri="{FF2B5EF4-FFF2-40B4-BE49-F238E27FC236}">
                  <a16:creationId xmlns:a16="http://schemas.microsoft.com/office/drawing/2014/main" id="{DB528CE1-B566-E2A8-078A-4655DAFFF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2887" y="7070606"/>
              <a:ext cx="271217" cy="29859"/>
            </a:xfrm>
            <a:custGeom>
              <a:avLst/>
              <a:gdLst>
                <a:gd name="T0" fmla="*/ 0 w 109"/>
                <a:gd name="T1" fmla="*/ 12 h 12"/>
                <a:gd name="T2" fmla="*/ 109 w 109"/>
                <a:gd name="T3" fmla="*/ 12 h 12"/>
                <a:gd name="T4" fmla="*/ 109 w 109"/>
                <a:gd name="T5" fmla="*/ 0 h 12"/>
                <a:gd name="T6" fmla="*/ 0 w 10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0" y="12"/>
                  </a:moveTo>
                  <a:lnTo>
                    <a:pt x="109" y="12"/>
                  </a:lnTo>
                  <a:lnTo>
                    <a:pt x="109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29">
              <a:extLst>
                <a:ext uri="{FF2B5EF4-FFF2-40B4-BE49-F238E27FC236}">
                  <a16:creationId xmlns:a16="http://schemas.microsoft.com/office/drawing/2014/main" id="{7E27161C-C90C-B6F2-1590-6A47989BD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35422" y="7147741"/>
              <a:ext cx="209010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0">
              <a:extLst>
                <a:ext uri="{FF2B5EF4-FFF2-40B4-BE49-F238E27FC236}">
                  <a16:creationId xmlns:a16="http://schemas.microsoft.com/office/drawing/2014/main" id="{7BCBD54B-EDED-B8C7-0216-8CEEDE76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5422" y="7147741"/>
              <a:ext cx="209010" cy="29859"/>
            </a:xfrm>
            <a:custGeom>
              <a:avLst/>
              <a:gdLst>
                <a:gd name="T0" fmla="*/ 0 w 84"/>
                <a:gd name="T1" fmla="*/ 12 h 12"/>
                <a:gd name="T2" fmla="*/ 84 w 84"/>
                <a:gd name="T3" fmla="*/ 12 h 12"/>
                <a:gd name="T4" fmla="*/ 84 w 84"/>
                <a:gd name="T5" fmla="*/ 0 h 12"/>
                <a:gd name="T6" fmla="*/ 0 w 8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2">
                  <a:moveTo>
                    <a:pt x="0" y="12"/>
                  </a:moveTo>
                  <a:lnTo>
                    <a:pt x="84" y="12"/>
                  </a:ln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31">
              <a:extLst>
                <a:ext uri="{FF2B5EF4-FFF2-40B4-BE49-F238E27FC236}">
                  <a16:creationId xmlns:a16="http://schemas.microsoft.com/office/drawing/2014/main" id="{D034E4FC-8CF4-15F2-69BF-0DD6631A7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7957" y="7222388"/>
              <a:ext cx="154269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2">
              <a:extLst>
                <a:ext uri="{FF2B5EF4-FFF2-40B4-BE49-F238E27FC236}">
                  <a16:creationId xmlns:a16="http://schemas.microsoft.com/office/drawing/2014/main" id="{38EB1B55-9438-D7F9-63A1-E5F4272A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7957" y="7222388"/>
              <a:ext cx="154269" cy="32348"/>
            </a:xfrm>
            <a:custGeom>
              <a:avLst/>
              <a:gdLst>
                <a:gd name="T0" fmla="*/ 0 w 62"/>
                <a:gd name="T1" fmla="*/ 13 h 13"/>
                <a:gd name="T2" fmla="*/ 62 w 62"/>
                <a:gd name="T3" fmla="*/ 13 h 13"/>
                <a:gd name="T4" fmla="*/ 62 w 62"/>
                <a:gd name="T5" fmla="*/ 0 h 13"/>
                <a:gd name="T6" fmla="*/ 0 w 6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3">
                  <a:moveTo>
                    <a:pt x="0" y="13"/>
                  </a:moveTo>
                  <a:lnTo>
                    <a:pt x="62" y="13"/>
                  </a:lnTo>
                  <a:lnTo>
                    <a:pt x="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133">
              <a:extLst>
                <a:ext uri="{FF2B5EF4-FFF2-40B4-BE49-F238E27FC236}">
                  <a16:creationId xmlns:a16="http://schemas.microsoft.com/office/drawing/2014/main" id="{B6C2171B-1B8A-E1CF-334E-4AD721C77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0493" y="7292058"/>
              <a:ext cx="92065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4">
              <a:extLst>
                <a:ext uri="{FF2B5EF4-FFF2-40B4-BE49-F238E27FC236}">
                  <a16:creationId xmlns:a16="http://schemas.microsoft.com/office/drawing/2014/main" id="{33B4A168-A0D2-C7D2-2BDD-CC7EAC62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0493" y="7292058"/>
              <a:ext cx="92065" cy="29859"/>
            </a:xfrm>
            <a:custGeom>
              <a:avLst/>
              <a:gdLst>
                <a:gd name="T0" fmla="*/ 0 w 37"/>
                <a:gd name="T1" fmla="*/ 12 h 12"/>
                <a:gd name="T2" fmla="*/ 37 w 37"/>
                <a:gd name="T3" fmla="*/ 12 h 12"/>
                <a:gd name="T4" fmla="*/ 37 w 37"/>
                <a:gd name="T5" fmla="*/ 0 h 12"/>
                <a:gd name="T6" fmla="*/ 0 w 3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37" y="12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5">
              <a:extLst>
                <a:ext uri="{FF2B5EF4-FFF2-40B4-BE49-F238E27FC236}">
                  <a16:creationId xmlns:a16="http://schemas.microsoft.com/office/drawing/2014/main" id="{F591770A-D9C3-216E-BB90-8EED39D3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7156" y="7132812"/>
              <a:ext cx="510087" cy="510087"/>
            </a:xfrm>
            <a:custGeom>
              <a:avLst/>
              <a:gdLst>
                <a:gd name="T0" fmla="*/ 54 w 66"/>
                <a:gd name="T1" fmla="*/ 12 h 67"/>
                <a:gd name="T2" fmla="*/ 55 w 66"/>
                <a:gd name="T3" fmla="*/ 54 h 67"/>
                <a:gd name="T4" fmla="*/ 13 w 66"/>
                <a:gd name="T5" fmla="*/ 56 h 67"/>
                <a:gd name="T6" fmla="*/ 11 w 66"/>
                <a:gd name="T7" fmla="*/ 13 h 67"/>
                <a:gd name="T8" fmla="*/ 54 w 66"/>
                <a:gd name="T9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54" y="12"/>
                  </a:moveTo>
                  <a:cubicBezTo>
                    <a:pt x="66" y="23"/>
                    <a:pt x="66" y="42"/>
                    <a:pt x="55" y="54"/>
                  </a:cubicBezTo>
                  <a:cubicBezTo>
                    <a:pt x="44" y="66"/>
                    <a:pt x="25" y="67"/>
                    <a:pt x="13" y="56"/>
                  </a:cubicBezTo>
                  <a:cubicBezTo>
                    <a:pt x="1" y="44"/>
                    <a:pt x="0" y="25"/>
                    <a:pt x="11" y="13"/>
                  </a:cubicBezTo>
                  <a:cubicBezTo>
                    <a:pt x="23" y="1"/>
                    <a:pt x="41" y="0"/>
                    <a:pt x="54" y="1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6">
              <a:extLst>
                <a:ext uri="{FF2B5EF4-FFF2-40B4-BE49-F238E27FC236}">
                  <a16:creationId xmlns:a16="http://schemas.microsoft.com/office/drawing/2014/main" id="{30536446-F081-DE62-AB5E-39A71756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6638" y="7254735"/>
              <a:ext cx="293611" cy="266240"/>
            </a:xfrm>
            <a:custGeom>
              <a:avLst/>
              <a:gdLst>
                <a:gd name="T0" fmla="*/ 0 w 118"/>
                <a:gd name="T1" fmla="*/ 52 h 107"/>
                <a:gd name="T2" fmla="*/ 43 w 118"/>
                <a:gd name="T3" fmla="*/ 107 h 107"/>
                <a:gd name="T4" fmla="*/ 118 w 118"/>
                <a:gd name="T5" fmla="*/ 0 h 107"/>
                <a:gd name="T6" fmla="*/ 40 w 118"/>
                <a:gd name="T7" fmla="*/ 70 h 107"/>
                <a:gd name="T8" fmla="*/ 0 w 118"/>
                <a:gd name="T9" fmla="*/ 5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7">
                  <a:moveTo>
                    <a:pt x="0" y="52"/>
                  </a:moveTo>
                  <a:lnTo>
                    <a:pt x="43" y="107"/>
                  </a:lnTo>
                  <a:lnTo>
                    <a:pt x="118" y="0"/>
                  </a:lnTo>
                  <a:lnTo>
                    <a:pt x="40" y="7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7">
              <a:extLst>
                <a:ext uri="{FF2B5EF4-FFF2-40B4-BE49-F238E27FC236}">
                  <a16:creationId xmlns:a16="http://schemas.microsoft.com/office/drawing/2014/main" id="{404F1594-91E7-D077-3DA3-F295AD458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4781" y="6879012"/>
              <a:ext cx="502621" cy="594686"/>
            </a:xfrm>
            <a:custGeom>
              <a:avLst/>
              <a:gdLst>
                <a:gd name="T0" fmla="*/ 180 w 202"/>
                <a:gd name="T1" fmla="*/ 233 h 239"/>
                <a:gd name="T2" fmla="*/ 180 w 202"/>
                <a:gd name="T3" fmla="*/ 227 h 239"/>
                <a:gd name="T4" fmla="*/ 13 w 202"/>
                <a:gd name="T5" fmla="*/ 227 h 239"/>
                <a:gd name="T6" fmla="*/ 28 w 202"/>
                <a:gd name="T7" fmla="*/ 13 h 239"/>
                <a:gd name="T8" fmla="*/ 190 w 202"/>
                <a:gd name="T9" fmla="*/ 13 h 239"/>
                <a:gd name="T10" fmla="*/ 174 w 202"/>
                <a:gd name="T11" fmla="*/ 230 h 239"/>
                <a:gd name="T12" fmla="*/ 180 w 202"/>
                <a:gd name="T13" fmla="*/ 233 h 239"/>
                <a:gd name="T14" fmla="*/ 180 w 202"/>
                <a:gd name="T15" fmla="*/ 227 h 239"/>
                <a:gd name="T16" fmla="*/ 180 w 202"/>
                <a:gd name="T17" fmla="*/ 233 h 239"/>
                <a:gd name="T18" fmla="*/ 187 w 202"/>
                <a:gd name="T19" fmla="*/ 233 h 239"/>
                <a:gd name="T20" fmla="*/ 202 w 202"/>
                <a:gd name="T21" fmla="*/ 0 h 239"/>
                <a:gd name="T22" fmla="*/ 16 w 202"/>
                <a:gd name="T23" fmla="*/ 0 h 239"/>
                <a:gd name="T24" fmla="*/ 0 w 202"/>
                <a:gd name="T25" fmla="*/ 239 h 239"/>
                <a:gd name="T26" fmla="*/ 187 w 202"/>
                <a:gd name="T27" fmla="*/ 239 h 239"/>
                <a:gd name="T28" fmla="*/ 187 w 202"/>
                <a:gd name="T29" fmla="*/ 233 h 239"/>
                <a:gd name="T30" fmla="*/ 180 w 202"/>
                <a:gd name="T31" fmla="*/ 2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239">
                  <a:moveTo>
                    <a:pt x="180" y="233"/>
                  </a:moveTo>
                  <a:lnTo>
                    <a:pt x="180" y="227"/>
                  </a:lnTo>
                  <a:lnTo>
                    <a:pt x="13" y="227"/>
                  </a:lnTo>
                  <a:lnTo>
                    <a:pt x="28" y="13"/>
                  </a:lnTo>
                  <a:lnTo>
                    <a:pt x="190" y="13"/>
                  </a:lnTo>
                  <a:lnTo>
                    <a:pt x="174" y="230"/>
                  </a:lnTo>
                  <a:lnTo>
                    <a:pt x="180" y="233"/>
                  </a:lnTo>
                  <a:lnTo>
                    <a:pt x="180" y="227"/>
                  </a:lnTo>
                  <a:lnTo>
                    <a:pt x="180" y="233"/>
                  </a:lnTo>
                  <a:lnTo>
                    <a:pt x="187" y="233"/>
                  </a:lnTo>
                  <a:lnTo>
                    <a:pt x="202" y="0"/>
                  </a:lnTo>
                  <a:lnTo>
                    <a:pt x="16" y="0"/>
                  </a:lnTo>
                  <a:lnTo>
                    <a:pt x="0" y="239"/>
                  </a:lnTo>
                  <a:lnTo>
                    <a:pt x="187" y="239"/>
                  </a:lnTo>
                  <a:lnTo>
                    <a:pt x="187" y="233"/>
                  </a:lnTo>
                  <a:lnTo>
                    <a:pt x="180" y="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38">
              <a:extLst>
                <a:ext uri="{FF2B5EF4-FFF2-40B4-BE49-F238E27FC236}">
                  <a16:creationId xmlns:a16="http://schemas.microsoft.com/office/drawing/2014/main" id="{1E2AA9AE-9668-11B5-927F-77ED48C50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4262" y="6978542"/>
              <a:ext cx="286146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9">
              <a:extLst>
                <a:ext uri="{FF2B5EF4-FFF2-40B4-BE49-F238E27FC236}">
                  <a16:creationId xmlns:a16="http://schemas.microsoft.com/office/drawing/2014/main" id="{EA4BD9D9-9211-091C-7E86-50B2AEA46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4262" y="6978542"/>
              <a:ext cx="286146" cy="32348"/>
            </a:xfrm>
            <a:custGeom>
              <a:avLst/>
              <a:gdLst>
                <a:gd name="T0" fmla="*/ 0 w 115"/>
                <a:gd name="T1" fmla="*/ 13 h 13"/>
                <a:gd name="T2" fmla="*/ 115 w 115"/>
                <a:gd name="T3" fmla="*/ 13 h 13"/>
                <a:gd name="T4" fmla="*/ 115 w 115"/>
                <a:gd name="T5" fmla="*/ 0 h 13"/>
                <a:gd name="T6" fmla="*/ 0 w 1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3">
                  <a:moveTo>
                    <a:pt x="0" y="13"/>
                  </a:moveTo>
                  <a:lnTo>
                    <a:pt x="115" y="13"/>
                  </a:lnTo>
                  <a:lnTo>
                    <a:pt x="11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40">
              <a:extLst>
                <a:ext uri="{FF2B5EF4-FFF2-40B4-BE49-F238E27FC236}">
                  <a16:creationId xmlns:a16="http://schemas.microsoft.com/office/drawing/2014/main" id="{F4232F1F-54A0-97C5-87CF-56B98204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6798" y="7070606"/>
              <a:ext cx="268729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1">
              <a:extLst>
                <a:ext uri="{FF2B5EF4-FFF2-40B4-BE49-F238E27FC236}">
                  <a16:creationId xmlns:a16="http://schemas.microsoft.com/office/drawing/2014/main" id="{3C2524B2-C38D-81B7-DD1C-9CDF5DFA3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6798" y="7070606"/>
              <a:ext cx="268729" cy="29859"/>
            </a:xfrm>
            <a:custGeom>
              <a:avLst/>
              <a:gdLst>
                <a:gd name="T0" fmla="*/ 0 w 108"/>
                <a:gd name="T1" fmla="*/ 12 h 12"/>
                <a:gd name="T2" fmla="*/ 108 w 108"/>
                <a:gd name="T3" fmla="*/ 12 h 12"/>
                <a:gd name="T4" fmla="*/ 108 w 108"/>
                <a:gd name="T5" fmla="*/ 0 h 12"/>
                <a:gd name="T6" fmla="*/ 0 w 10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2">
                  <a:moveTo>
                    <a:pt x="0" y="12"/>
                  </a:moveTo>
                  <a:lnTo>
                    <a:pt x="108" y="12"/>
                  </a:lnTo>
                  <a:lnTo>
                    <a:pt x="10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42">
              <a:extLst>
                <a:ext uri="{FF2B5EF4-FFF2-40B4-BE49-F238E27FC236}">
                  <a16:creationId xmlns:a16="http://schemas.microsoft.com/office/drawing/2014/main" id="{661E93CA-F3F8-35BB-10AC-EA97D12CE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6844" y="7147741"/>
              <a:ext cx="209010" cy="29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3">
              <a:extLst>
                <a:ext uri="{FF2B5EF4-FFF2-40B4-BE49-F238E27FC236}">
                  <a16:creationId xmlns:a16="http://schemas.microsoft.com/office/drawing/2014/main" id="{357A1BA2-6480-F335-C8A4-70BF4E210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6844" y="7147741"/>
              <a:ext cx="209010" cy="29859"/>
            </a:xfrm>
            <a:custGeom>
              <a:avLst/>
              <a:gdLst>
                <a:gd name="T0" fmla="*/ 0 w 84"/>
                <a:gd name="T1" fmla="*/ 12 h 12"/>
                <a:gd name="T2" fmla="*/ 84 w 84"/>
                <a:gd name="T3" fmla="*/ 12 h 12"/>
                <a:gd name="T4" fmla="*/ 84 w 84"/>
                <a:gd name="T5" fmla="*/ 0 h 12"/>
                <a:gd name="T6" fmla="*/ 0 w 8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2">
                  <a:moveTo>
                    <a:pt x="0" y="12"/>
                  </a:moveTo>
                  <a:lnTo>
                    <a:pt x="84" y="12"/>
                  </a:lnTo>
                  <a:lnTo>
                    <a:pt x="8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44">
              <a:extLst>
                <a:ext uri="{FF2B5EF4-FFF2-40B4-BE49-F238E27FC236}">
                  <a16:creationId xmlns:a16="http://schemas.microsoft.com/office/drawing/2014/main" id="{0558A83F-A722-AA31-1630-48C4F5E9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9380" y="7222388"/>
              <a:ext cx="154269" cy="32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5">
              <a:extLst>
                <a:ext uri="{FF2B5EF4-FFF2-40B4-BE49-F238E27FC236}">
                  <a16:creationId xmlns:a16="http://schemas.microsoft.com/office/drawing/2014/main" id="{E33DA14C-9751-D25A-B62A-F82952BCE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9380" y="7222388"/>
              <a:ext cx="154269" cy="32348"/>
            </a:xfrm>
            <a:custGeom>
              <a:avLst/>
              <a:gdLst>
                <a:gd name="T0" fmla="*/ 0 w 62"/>
                <a:gd name="T1" fmla="*/ 13 h 13"/>
                <a:gd name="T2" fmla="*/ 62 w 62"/>
                <a:gd name="T3" fmla="*/ 13 h 13"/>
                <a:gd name="T4" fmla="*/ 62 w 62"/>
                <a:gd name="T5" fmla="*/ 0 h 13"/>
                <a:gd name="T6" fmla="*/ 0 w 6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3">
                  <a:moveTo>
                    <a:pt x="0" y="13"/>
                  </a:moveTo>
                  <a:lnTo>
                    <a:pt x="62" y="13"/>
                  </a:lnTo>
                  <a:lnTo>
                    <a:pt x="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46">
              <a:extLst>
                <a:ext uri="{FF2B5EF4-FFF2-40B4-BE49-F238E27FC236}">
                  <a16:creationId xmlns:a16="http://schemas.microsoft.com/office/drawing/2014/main" id="{2CB26BEA-3AD5-2640-472F-295DB5CA8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1914" y="7292058"/>
              <a:ext cx="94552" cy="298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7">
              <a:extLst>
                <a:ext uri="{FF2B5EF4-FFF2-40B4-BE49-F238E27FC236}">
                  <a16:creationId xmlns:a16="http://schemas.microsoft.com/office/drawing/2014/main" id="{35D539EB-53C7-B12E-FAE1-E07D4F19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1914" y="7292058"/>
              <a:ext cx="94552" cy="29859"/>
            </a:xfrm>
            <a:custGeom>
              <a:avLst/>
              <a:gdLst>
                <a:gd name="T0" fmla="*/ 0 w 38"/>
                <a:gd name="T1" fmla="*/ 12 h 12"/>
                <a:gd name="T2" fmla="*/ 38 w 38"/>
                <a:gd name="T3" fmla="*/ 12 h 12"/>
                <a:gd name="T4" fmla="*/ 38 w 38"/>
                <a:gd name="T5" fmla="*/ 0 h 12"/>
                <a:gd name="T6" fmla="*/ 0 w 3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0" y="12"/>
                  </a:moveTo>
                  <a:lnTo>
                    <a:pt x="38" y="12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8">
              <a:extLst>
                <a:ext uri="{FF2B5EF4-FFF2-40B4-BE49-F238E27FC236}">
                  <a16:creationId xmlns:a16="http://schemas.microsoft.com/office/drawing/2014/main" id="{EB2BD1E5-E359-1715-DEDC-A34F7BE82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1067" y="7132812"/>
              <a:ext cx="517550" cy="510087"/>
            </a:xfrm>
            <a:custGeom>
              <a:avLst/>
              <a:gdLst>
                <a:gd name="T0" fmla="*/ 54 w 67"/>
                <a:gd name="T1" fmla="*/ 12 h 67"/>
                <a:gd name="T2" fmla="*/ 55 w 67"/>
                <a:gd name="T3" fmla="*/ 54 h 67"/>
                <a:gd name="T4" fmla="*/ 13 w 67"/>
                <a:gd name="T5" fmla="*/ 56 h 67"/>
                <a:gd name="T6" fmla="*/ 11 w 67"/>
                <a:gd name="T7" fmla="*/ 13 h 67"/>
                <a:gd name="T8" fmla="*/ 54 w 67"/>
                <a:gd name="T9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54" y="12"/>
                  </a:moveTo>
                  <a:cubicBezTo>
                    <a:pt x="66" y="23"/>
                    <a:pt x="67" y="42"/>
                    <a:pt x="55" y="54"/>
                  </a:cubicBezTo>
                  <a:cubicBezTo>
                    <a:pt x="44" y="66"/>
                    <a:pt x="25" y="67"/>
                    <a:pt x="13" y="56"/>
                  </a:cubicBezTo>
                  <a:cubicBezTo>
                    <a:pt x="1" y="44"/>
                    <a:pt x="0" y="25"/>
                    <a:pt x="11" y="13"/>
                  </a:cubicBezTo>
                  <a:cubicBezTo>
                    <a:pt x="23" y="1"/>
                    <a:pt x="42" y="0"/>
                    <a:pt x="54" y="1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">
              <a:extLst>
                <a:ext uri="{FF2B5EF4-FFF2-40B4-BE49-F238E27FC236}">
                  <a16:creationId xmlns:a16="http://schemas.microsoft.com/office/drawing/2014/main" id="{D3A68082-802D-270B-F3B9-E0B29D808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5525" y="7254735"/>
              <a:ext cx="286146" cy="266240"/>
            </a:xfrm>
            <a:custGeom>
              <a:avLst/>
              <a:gdLst>
                <a:gd name="T0" fmla="*/ 0 w 115"/>
                <a:gd name="T1" fmla="*/ 52 h 107"/>
                <a:gd name="T2" fmla="*/ 41 w 115"/>
                <a:gd name="T3" fmla="*/ 107 h 107"/>
                <a:gd name="T4" fmla="*/ 115 w 115"/>
                <a:gd name="T5" fmla="*/ 0 h 107"/>
                <a:gd name="T6" fmla="*/ 38 w 115"/>
                <a:gd name="T7" fmla="*/ 70 h 107"/>
                <a:gd name="T8" fmla="*/ 0 w 115"/>
                <a:gd name="T9" fmla="*/ 5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7">
                  <a:moveTo>
                    <a:pt x="0" y="52"/>
                  </a:moveTo>
                  <a:lnTo>
                    <a:pt x="41" y="107"/>
                  </a:lnTo>
                  <a:lnTo>
                    <a:pt x="115" y="0"/>
                  </a:lnTo>
                  <a:lnTo>
                    <a:pt x="38" y="7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0">
              <a:extLst>
                <a:ext uri="{FF2B5EF4-FFF2-40B4-BE49-F238E27FC236}">
                  <a16:creationId xmlns:a16="http://schemas.microsoft.com/office/drawing/2014/main" id="{81D98374-564F-702D-0179-6E84F790E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9953" y="6294281"/>
              <a:ext cx="318493" cy="318493"/>
            </a:xfrm>
            <a:custGeom>
              <a:avLst/>
              <a:gdLst>
                <a:gd name="T0" fmla="*/ 50 w 128"/>
                <a:gd name="T1" fmla="*/ 119 h 128"/>
                <a:gd name="T2" fmla="*/ 53 w 128"/>
                <a:gd name="T3" fmla="*/ 116 h 128"/>
                <a:gd name="T4" fmla="*/ 19 w 128"/>
                <a:gd name="T5" fmla="*/ 82 h 128"/>
                <a:gd name="T6" fmla="*/ 78 w 128"/>
                <a:gd name="T7" fmla="*/ 18 h 128"/>
                <a:gd name="T8" fmla="*/ 109 w 128"/>
                <a:gd name="T9" fmla="*/ 46 h 128"/>
                <a:gd name="T10" fmla="*/ 44 w 128"/>
                <a:gd name="T11" fmla="*/ 116 h 128"/>
                <a:gd name="T12" fmla="*/ 50 w 128"/>
                <a:gd name="T13" fmla="*/ 119 h 128"/>
                <a:gd name="T14" fmla="*/ 53 w 128"/>
                <a:gd name="T15" fmla="*/ 116 h 128"/>
                <a:gd name="T16" fmla="*/ 50 w 128"/>
                <a:gd name="T17" fmla="*/ 119 h 128"/>
                <a:gd name="T18" fmla="*/ 53 w 128"/>
                <a:gd name="T19" fmla="*/ 122 h 128"/>
                <a:gd name="T20" fmla="*/ 128 w 128"/>
                <a:gd name="T21" fmla="*/ 46 h 128"/>
                <a:gd name="T22" fmla="*/ 78 w 128"/>
                <a:gd name="T23" fmla="*/ 0 h 128"/>
                <a:gd name="T24" fmla="*/ 0 w 128"/>
                <a:gd name="T25" fmla="*/ 85 h 128"/>
                <a:gd name="T26" fmla="*/ 50 w 128"/>
                <a:gd name="T27" fmla="*/ 128 h 128"/>
                <a:gd name="T28" fmla="*/ 53 w 128"/>
                <a:gd name="T29" fmla="*/ 122 h 128"/>
                <a:gd name="T30" fmla="*/ 50 w 128"/>
                <a:gd name="T31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8">
                  <a:moveTo>
                    <a:pt x="50" y="119"/>
                  </a:moveTo>
                  <a:lnTo>
                    <a:pt x="53" y="116"/>
                  </a:lnTo>
                  <a:lnTo>
                    <a:pt x="19" y="82"/>
                  </a:lnTo>
                  <a:lnTo>
                    <a:pt x="78" y="18"/>
                  </a:lnTo>
                  <a:lnTo>
                    <a:pt x="109" y="46"/>
                  </a:lnTo>
                  <a:lnTo>
                    <a:pt x="44" y="116"/>
                  </a:lnTo>
                  <a:lnTo>
                    <a:pt x="50" y="119"/>
                  </a:lnTo>
                  <a:lnTo>
                    <a:pt x="53" y="116"/>
                  </a:lnTo>
                  <a:lnTo>
                    <a:pt x="50" y="119"/>
                  </a:lnTo>
                  <a:lnTo>
                    <a:pt x="53" y="122"/>
                  </a:lnTo>
                  <a:lnTo>
                    <a:pt x="128" y="46"/>
                  </a:lnTo>
                  <a:lnTo>
                    <a:pt x="78" y="0"/>
                  </a:lnTo>
                  <a:lnTo>
                    <a:pt x="0" y="85"/>
                  </a:lnTo>
                  <a:lnTo>
                    <a:pt x="50" y="128"/>
                  </a:lnTo>
                  <a:lnTo>
                    <a:pt x="53" y="122"/>
                  </a:lnTo>
                  <a:lnTo>
                    <a:pt x="50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1">
              <a:extLst>
                <a:ext uri="{FF2B5EF4-FFF2-40B4-BE49-F238E27FC236}">
                  <a16:creationId xmlns:a16="http://schemas.microsoft.com/office/drawing/2014/main" id="{CE3180D8-BCBE-8794-1F70-D388CD351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9953" y="6294281"/>
              <a:ext cx="318493" cy="318493"/>
            </a:xfrm>
            <a:custGeom>
              <a:avLst/>
              <a:gdLst>
                <a:gd name="T0" fmla="*/ 50 w 128"/>
                <a:gd name="T1" fmla="*/ 119 h 128"/>
                <a:gd name="T2" fmla="*/ 53 w 128"/>
                <a:gd name="T3" fmla="*/ 116 h 128"/>
                <a:gd name="T4" fmla="*/ 19 w 128"/>
                <a:gd name="T5" fmla="*/ 82 h 128"/>
                <a:gd name="T6" fmla="*/ 78 w 128"/>
                <a:gd name="T7" fmla="*/ 18 h 128"/>
                <a:gd name="T8" fmla="*/ 109 w 128"/>
                <a:gd name="T9" fmla="*/ 46 h 128"/>
                <a:gd name="T10" fmla="*/ 44 w 128"/>
                <a:gd name="T11" fmla="*/ 116 h 128"/>
                <a:gd name="T12" fmla="*/ 50 w 128"/>
                <a:gd name="T13" fmla="*/ 119 h 128"/>
                <a:gd name="T14" fmla="*/ 53 w 128"/>
                <a:gd name="T15" fmla="*/ 116 h 128"/>
                <a:gd name="T16" fmla="*/ 50 w 128"/>
                <a:gd name="T17" fmla="*/ 119 h 128"/>
                <a:gd name="T18" fmla="*/ 53 w 128"/>
                <a:gd name="T19" fmla="*/ 122 h 128"/>
                <a:gd name="T20" fmla="*/ 128 w 128"/>
                <a:gd name="T21" fmla="*/ 46 h 128"/>
                <a:gd name="T22" fmla="*/ 78 w 128"/>
                <a:gd name="T23" fmla="*/ 0 h 128"/>
                <a:gd name="T24" fmla="*/ 0 w 128"/>
                <a:gd name="T25" fmla="*/ 85 h 128"/>
                <a:gd name="T26" fmla="*/ 50 w 128"/>
                <a:gd name="T27" fmla="*/ 128 h 128"/>
                <a:gd name="T28" fmla="*/ 53 w 128"/>
                <a:gd name="T29" fmla="*/ 122 h 128"/>
                <a:gd name="T30" fmla="*/ 50 w 128"/>
                <a:gd name="T31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8">
                  <a:moveTo>
                    <a:pt x="50" y="119"/>
                  </a:moveTo>
                  <a:lnTo>
                    <a:pt x="53" y="116"/>
                  </a:lnTo>
                  <a:lnTo>
                    <a:pt x="19" y="82"/>
                  </a:lnTo>
                  <a:lnTo>
                    <a:pt x="78" y="18"/>
                  </a:lnTo>
                  <a:lnTo>
                    <a:pt x="109" y="46"/>
                  </a:lnTo>
                  <a:lnTo>
                    <a:pt x="44" y="116"/>
                  </a:lnTo>
                  <a:lnTo>
                    <a:pt x="50" y="119"/>
                  </a:lnTo>
                  <a:lnTo>
                    <a:pt x="53" y="116"/>
                  </a:lnTo>
                  <a:lnTo>
                    <a:pt x="50" y="119"/>
                  </a:lnTo>
                  <a:lnTo>
                    <a:pt x="53" y="122"/>
                  </a:lnTo>
                  <a:lnTo>
                    <a:pt x="128" y="46"/>
                  </a:lnTo>
                  <a:lnTo>
                    <a:pt x="78" y="0"/>
                  </a:lnTo>
                  <a:lnTo>
                    <a:pt x="0" y="85"/>
                  </a:lnTo>
                  <a:lnTo>
                    <a:pt x="50" y="128"/>
                  </a:lnTo>
                  <a:lnTo>
                    <a:pt x="53" y="122"/>
                  </a:lnTo>
                  <a:lnTo>
                    <a:pt x="50" y="119"/>
                  </a:lnTo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2">
              <a:extLst>
                <a:ext uri="{FF2B5EF4-FFF2-40B4-BE49-F238E27FC236}">
                  <a16:creationId xmlns:a16="http://schemas.microsoft.com/office/drawing/2014/main" id="{775B39F6-185A-6985-FF04-9C8A91260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5269" y="6294281"/>
              <a:ext cx="293611" cy="318493"/>
            </a:xfrm>
            <a:custGeom>
              <a:avLst/>
              <a:gdLst>
                <a:gd name="T0" fmla="*/ 66 w 118"/>
                <a:gd name="T1" fmla="*/ 119 h 128"/>
                <a:gd name="T2" fmla="*/ 69 w 118"/>
                <a:gd name="T3" fmla="*/ 125 h 128"/>
                <a:gd name="T4" fmla="*/ 118 w 118"/>
                <a:gd name="T5" fmla="*/ 85 h 128"/>
                <a:gd name="T6" fmla="*/ 53 w 118"/>
                <a:gd name="T7" fmla="*/ 0 h 128"/>
                <a:gd name="T8" fmla="*/ 0 w 118"/>
                <a:gd name="T9" fmla="*/ 43 h 128"/>
                <a:gd name="T10" fmla="*/ 66 w 118"/>
                <a:gd name="T11" fmla="*/ 128 h 128"/>
                <a:gd name="T12" fmla="*/ 69 w 118"/>
                <a:gd name="T13" fmla="*/ 125 h 128"/>
                <a:gd name="T14" fmla="*/ 66 w 118"/>
                <a:gd name="T15" fmla="*/ 119 h 128"/>
                <a:gd name="T16" fmla="*/ 69 w 118"/>
                <a:gd name="T17" fmla="*/ 116 h 128"/>
                <a:gd name="T18" fmla="*/ 16 w 118"/>
                <a:gd name="T19" fmla="*/ 46 h 128"/>
                <a:gd name="T20" fmla="*/ 53 w 118"/>
                <a:gd name="T21" fmla="*/ 18 h 128"/>
                <a:gd name="T22" fmla="*/ 103 w 118"/>
                <a:gd name="T23" fmla="*/ 82 h 128"/>
                <a:gd name="T24" fmla="*/ 62 w 118"/>
                <a:gd name="T25" fmla="*/ 113 h 128"/>
                <a:gd name="T26" fmla="*/ 66 w 118"/>
                <a:gd name="T27" fmla="*/ 119 h 128"/>
                <a:gd name="T28" fmla="*/ 69 w 118"/>
                <a:gd name="T29" fmla="*/ 116 h 128"/>
                <a:gd name="T30" fmla="*/ 66 w 118"/>
                <a:gd name="T31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28">
                  <a:moveTo>
                    <a:pt x="66" y="119"/>
                  </a:moveTo>
                  <a:lnTo>
                    <a:pt x="69" y="125"/>
                  </a:lnTo>
                  <a:lnTo>
                    <a:pt x="118" y="85"/>
                  </a:lnTo>
                  <a:lnTo>
                    <a:pt x="53" y="0"/>
                  </a:lnTo>
                  <a:lnTo>
                    <a:pt x="0" y="43"/>
                  </a:lnTo>
                  <a:lnTo>
                    <a:pt x="66" y="128"/>
                  </a:lnTo>
                  <a:lnTo>
                    <a:pt x="69" y="125"/>
                  </a:lnTo>
                  <a:lnTo>
                    <a:pt x="66" y="119"/>
                  </a:lnTo>
                  <a:lnTo>
                    <a:pt x="69" y="116"/>
                  </a:lnTo>
                  <a:lnTo>
                    <a:pt x="16" y="46"/>
                  </a:lnTo>
                  <a:lnTo>
                    <a:pt x="53" y="18"/>
                  </a:lnTo>
                  <a:lnTo>
                    <a:pt x="103" y="82"/>
                  </a:lnTo>
                  <a:lnTo>
                    <a:pt x="62" y="113"/>
                  </a:lnTo>
                  <a:lnTo>
                    <a:pt x="66" y="119"/>
                  </a:lnTo>
                  <a:lnTo>
                    <a:pt x="69" y="116"/>
                  </a:lnTo>
                  <a:lnTo>
                    <a:pt x="66" y="11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53">
              <a:extLst>
                <a:ext uri="{FF2B5EF4-FFF2-40B4-BE49-F238E27FC236}">
                  <a16:creationId xmlns:a16="http://schemas.microsoft.com/office/drawing/2014/main" id="{419535BD-5987-0007-09E0-DD8ECA4E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5269" y="6294281"/>
              <a:ext cx="293611" cy="318493"/>
            </a:xfrm>
            <a:custGeom>
              <a:avLst/>
              <a:gdLst>
                <a:gd name="T0" fmla="*/ 66 w 118"/>
                <a:gd name="T1" fmla="*/ 119 h 128"/>
                <a:gd name="T2" fmla="*/ 69 w 118"/>
                <a:gd name="T3" fmla="*/ 125 h 128"/>
                <a:gd name="T4" fmla="*/ 118 w 118"/>
                <a:gd name="T5" fmla="*/ 85 h 128"/>
                <a:gd name="T6" fmla="*/ 53 w 118"/>
                <a:gd name="T7" fmla="*/ 0 h 128"/>
                <a:gd name="T8" fmla="*/ 0 w 118"/>
                <a:gd name="T9" fmla="*/ 43 h 128"/>
                <a:gd name="T10" fmla="*/ 66 w 118"/>
                <a:gd name="T11" fmla="*/ 128 h 128"/>
                <a:gd name="T12" fmla="*/ 69 w 118"/>
                <a:gd name="T13" fmla="*/ 125 h 128"/>
                <a:gd name="T14" fmla="*/ 66 w 118"/>
                <a:gd name="T15" fmla="*/ 119 h 128"/>
                <a:gd name="T16" fmla="*/ 69 w 118"/>
                <a:gd name="T17" fmla="*/ 116 h 128"/>
                <a:gd name="T18" fmla="*/ 16 w 118"/>
                <a:gd name="T19" fmla="*/ 46 h 128"/>
                <a:gd name="T20" fmla="*/ 53 w 118"/>
                <a:gd name="T21" fmla="*/ 18 h 128"/>
                <a:gd name="T22" fmla="*/ 103 w 118"/>
                <a:gd name="T23" fmla="*/ 82 h 128"/>
                <a:gd name="T24" fmla="*/ 62 w 118"/>
                <a:gd name="T25" fmla="*/ 113 h 128"/>
                <a:gd name="T26" fmla="*/ 66 w 118"/>
                <a:gd name="T27" fmla="*/ 119 h 128"/>
                <a:gd name="T28" fmla="*/ 69 w 118"/>
                <a:gd name="T29" fmla="*/ 116 h 128"/>
                <a:gd name="T30" fmla="*/ 66 w 118"/>
                <a:gd name="T31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28">
                  <a:moveTo>
                    <a:pt x="66" y="119"/>
                  </a:moveTo>
                  <a:lnTo>
                    <a:pt x="69" y="125"/>
                  </a:lnTo>
                  <a:lnTo>
                    <a:pt x="118" y="85"/>
                  </a:lnTo>
                  <a:lnTo>
                    <a:pt x="53" y="0"/>
                  </a:lnTo>
                  <a:lnTo>
                    <a:pt x="0" y="43"/>
                  </a:lnTo>
                  <a:lnTo>
                    <a:pt x="66" y="128"/>
                  </a:lnTo>
                  <a:lnTo>
                    <a:pt x="69" y="125"/>
                  </a:lnTo>
                  <a:lnTo>
                    <a:pt x="66" y="119"/>
                  </a:lnTo>
                  <a:lnTo>
                    <a:pt x="69" y="116"/>
                  </a:lnTo>
                  <a:lnTo>
                    <a:pt x="16" y="46"/>
                  </a:lnTo>
                  <a:lnTo>
                    <a:pt x="53" y="18"/>
                  </a:lnTo>
                  <a:lnTo>
                    <a:pt x="103" y="82"/>
                  </a:lnTo>
                  <a:lnTo>
                    <a:pt x="62" y="113"/>
                  </a:lnTo>
                  <a:lnTo>
                    <a:pt x="66" y="119"/>
                  </a:lnTo>
                  <a:lnTo>
                    <a:pt x="69" y="116"/>
                  </a:lnTo>
                  <a:lnTo>
                    <a:pt x="66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4">
              <a:extLst>
                <a:ext uri="{FF2B5EF4-FFF2-40B4-BE49-F238E27FC236}">
                  <a16:creationId xmlns:a16="http://schemas.microsoft.com/office/drawing/2014/main" id="{EC836344-5F94-92C4-CEDB-D4A16D53A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5967" y="6294281"/>
              <a:ext cx="169199" cy="89576"/>
            </a:xfrm>
            <a:custGeom>
              <a:avLst/>
              <a:gdLst>
                <a:gd name="T0" fmla="*/ 22 w 22"/>
                <a:gd name="T1" fmla="*/ 0 h 12"/>
                <a:gd name="T2" fmla="*/ 1 w 22"/>
                <a:gd name="T3" fmla="*/ 0 h 12"/>
                <a:gd name="T4" fmla="*/ 0 w 22"/>
                <a:gd name="T5" fmla="*/ 12 h 12"/>
                <a:gd name="T6" fmla="*/ 10 w 22"/>
                <a:gd name="T7" fmla="*/ 12 h 12"/>
                <a:gd name="T8" fmla="*/ 21 w 22"/>
                <a:gd name="T9" fmla="*/ 12 h 12"/>
                <a:gd name="T10" fmla="*/ 22 w 2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2"/>
                    <a:pt x="7" y="12"/>
                    <a:pt x="10" y="12"/>
                  </a:cubicBezTo>
                  <a:cubicBezTo>
                    <a:pt x="14" y="12"/>
                    <a:pt x="18" y="12"/>
                    <a:pt x="21" y="12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5">
              <a:extLst>
                <a:ext uri="{FF2B5EF4-FFF2-40B4-BE49-F238E27FC236}">
                  <a16:creationId xmlns:a16="http://schemas.microsoft.com/office/drawing/2014/main" id="{6C2B19D6-3245-2DBA-F212-2BB364CD7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1084" y="6279352"/>
              <a:ext cx="209010" cy="174175"/>
            </a:xfrm>
            <a:custGeom>
              <a:avLst/>
              <a:gdLst>
                <a:gd name="T0" fmla="*/ 72 w 84"/>
                <a:gd name="T1" fmla="*/ 64 h 70"/>
                <a:gd name="T2" fmla="*/ 72 w 84"/>
                <a:gd name="T3" fmla="*/ 58 h 70"/>
                <a:gd name="T4" fmla="*/ 13 w 84"/>
                <a:gd name="T5" fmla="*/ 58 h 70"/>
                <a:gd name="T6" fmla="*/ 16 w 84"/>
                <a:gd name="T7" fmla="*/ 12 h 70"/>
                <a:gd name="T8" fmla="*/ 72 w 84"/>
                <a:gd name="T9" fmla="*/ 12 h 70"/>
                <a:gd name="T10" fmla="*/ 65 w 84"/>
                <a:gd name="T11" fmla="*/ 64 h 70"/>
                <a:gd name="T12" fmla="*/ 72 w 84"/>
                <a:gd name="T13" fmla="*/ 64 h 70"/>
                <a:gd name="T14" fmla="*/ 72 w 84"/>
                <a:gd name="T15" fmla="*/ 58 h 70"/>
                <a:gd name="T16" fmla="*/ 72 w 84"/>
                <a:gd name="T17" fmla="*/ 64 h 70"/>
                <a:gd name="T18" fmla="*/ 78 w 84"/>
                <a:gd name="T19" fmla="*/ 64 h 70"/>
                <a:gd name="T20" fmla="*/ 84 w 84"/>
                <a:gd name="T21" fmla="*/ 0 h 70"/>
                <a:gd name="T22" fmla="*/ 6 w 84"/>
                <a:gd name="T23" fmla="*/ 0 h 70"/>
                <a:gd name="T24" fmla="*/ 0 w 84"/>
                <a:gd name="T25" fmla="*/ 70 h 70"/>
                <a:gd name="T26" fmla="*/ 78 w 84"/>
                <a:gd name="T27" fmla="*/ 70 h 70"/>
                <a:gd name="T28" fmla="*/ 78 w 84"/>
                <a:gd name="T29" fmla="*/ 64 h 70"/>
                <a:gd name="T30" fmla="*/ 72 w 84"/>
                <a:gd name="T31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70">
                  <a:moveTo>
                    <a:pt x="72" y="64"/>
                  </a:moveTo>
                  <a:lnTo>
                    <a:pt x="72" y="58"/>
                  </a:lnTo>
                  <a:lnTo>
                    <a:pt x="13" y="58"/>
                  </a:lnTo>
                  <a:lnTo>
                    <a:pt x="16" y="12"/>
                  </a:lnTo>
                  <a:lnTo>
                    <a:pt x="72" y="12"/>
                  </a:lnTo>
                  <a:lnTo>
                    <a:pt x="65" y="64"/>
                  </a:lnTo>
                  <a:lnTo>
                    <a:pt x="72" y="64"/>
                  </a:lnTo>
                  <a:lnTo>
                    <a:pt x="72" y="58"/>
                  </a:lnTo>
                  <a:lnTo>
                    <a:pt x="72" y="64"/>
                  </a:lnTo>
                  <a:lnTo>
                    <a:pt x="78" y="64"/>
                  </a:lnTo>
                  <a:lnTo>
                    <a:pt x="84" y="0"/>
                  </a:lnTo>
                  <a:lnTo>
                    <a:pt x="6" y="0"/>
                  </a:lnTo>
                  <a:lnTo>
                    <a:pt x="0" y="70"/>
                  </a:lnTo>
                  <a:lnTo>
                    <a:pt x="78" y="70"/>
                  </a:lnTo>
                  <a:lnTo>
                    <a:pt x="78" y="64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56">
              <a:extLst>
                <a:ext uri="{FF2B5EF4-FFF2-40B4-BE49-F238E27FC236}">
                  <a16:creationId xmlns:a16="http://schemas.microsoft.com/office/drawing/2014/main" id="{EAFD4A8D-154D-CAB8-753E-DF2ADDB8B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3534" y="6383857"/>
              <a:ext cx="1159511" cy="1097306"/>
            </a:xfrm>
            <a:custGeom>
              <a:avLst/>
              <a:gdLst>
                <a:gd name="T0" fmla="*/ 147 w 150"/>
                <a:gd name="T1" fmla="*/ 72 h 144"/>
                <a:gd name="T2" fmla="*/ 70 w 150"/>
                <a:gd name="T3" fmla="*/ 144 h 144"/>
                <a:gd name="T4" fmla="*/ 3 w 150"/>
                <a:gd name="T5" fmla="*/ 72 h 144"/>
                <a:gd name="T6" fmla="*/ 80 w 150"/>
                <a:gd name="T7" fmla="*/ 0 h 144"/>
                <a:gd name="T8" fmla="*/ 147 w 150"/>
                <a:gd name="T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4">
                  <a:moveTo>
                    <a:pt x="147" y="72"/>
                  </a:moveTo>
                  <a:cubicBezTo>
                    <a:pt x="144" y="112"/>
                    <a:pt x="110" y="144"/>
                    <a:pt x="70" y="144"/>
                  </a:cubicBezTo>
                  <a:cubicBezTo>
                    <a:pt x="30" y="144"/>
                    <a:pt x="0" y="112"/>
                    <a:pt x="3" y="72"/>
                  </a:cubicBezTo>
                  <a:cubicBezTo>
                    <a:pt x="6" y="32"/>
                    <a:pt x="40" y="0"/>
                    <a:pt x="80" y="0"/>
                  </a:cubicBezTo>
                  <a:cubicBezTo>
                    <a:pt x="120" y="0"/>
                    <a:pt x="150" y="32"/>
                    <a:pt x="147" y="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7">
              <a:extLst>
                <a:ext uri="{FF2B5EF4-FFF2-40B4-BE49-F238E27FC236}">
                  <a16:creationId xmlns:a16="http://schemas.microsoft.com/office/drawing/2014/main" id="{F7A31687-00B9-2417-46BA-50F6C4A33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78133" y="6460992"/>
              <a:ext cx="990313" cy="938060"/>
            </a:xfrm>
            <a:custGeom>
              <a:avLst/>
              <a:gdLst>
                <a:gd name="T0" fmla="*/ 60 w 128"/>
                <a:gd name="T1" fmla="*/ 119 h 123"/>
                <a:gd name="T2" fmla="*/ 7 w 128"/>
                <a:gd name="T3" fmla="*/ 62 h 123"/>
                <a:gd name="T4" fmla="*/ 68 w 128"/>
                <a:gd name="T5" fmla="*/ 5 h 123"/>
                <a:gd name="T6" fmla="*/ 121 w 128"/>
                <a:gd name="T7" fmla="*/ 62 h 123"/>
                <a:gd name="T8" fmla="*/ 60 w 128"/>
                <a:gd name="T9" fmla="*/ 119 h 123"/>
                <a:gd name="T10" fmla="*/ 69 w 128"/>
                <a:gd name="T11" fmla="*/ 0 h 123"/>
                <a:gd name="T12" fmla="*/ 3 w 128"/>
                <a:gd name="T13" fmla="*/ 62 h 123"/>
                <a:gd name="T14" fmla="*/ 60 w 128"/>
                <a:gd name="T15" fmla="*/ 123 h 123"/>
                <a:gd name="T16" fmla="*/ 126 w 128"/>
                <a:gd name="T17" fmla="*/ 62 h 123"/>
                <a:gd name="T18" fmla="*/ 69 w 128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3">
                  <a:moveTo>
                    <a:pt x="60" y="119"/>
                  </a:moveTo>
                  <a:cubicBezTo>
                    <a:pt x="29" y="119"/>
                    <a:pt x="5" y="93"/>
                    <a:pt x="7" y="62"/>
                  </a:cubicBezTo>
                  <a:cubicBezTo>
                    <a:pt x="10" y="30"/>
                    <a:pt x="37" y="5"/>
                    <a:pt x="68" y="5"/>
                  </a:cubicBezTo>
                  <a:cubicBezTo>
                    <a:pt x="100" y="5"/>
                    <a:pt x="123" y="30"/>
                    <a:pt x="121" y="62"/>
                  </a:cubicBezTo>
                  <a:cubicBezTo>
                    <a:pt x="119" y="93"/>
                    <a:pt x="91" y="119"/>
                    <a:pt x="60" y="119"/>
                  </a:cubicBezTo>
                  <a:moveTo>
                    <a:pt x="69" y="0"/>
                  </a:moveTo>
                  <a:cubicBezTo>
                    <a:pt x="35" y="0"/>
                    <a:pt x="5" y="28"/>
                    <a:pt x="3" y="62"/>
                  </a:cubicBezTo>
                  <a:cubicBezTo>
                    <a:pt x="0" y="96"/>
                    <a:pt x="26" y="123"/>
                    <a:pt x="60" y="123"/>
                  </a:cubicBezTo>
                  <a:cubicBezTo>
                    <a:pt x="94" y="123"/>
                    <a:pt x="123" y="96"/>
                    <a:pt x="126" y="62"/>
                  </a:cubicBezTo>
                  <a:cubicBezTo>
                    <a:pt x="128" y="28"/>
                    <a:pt x="103" y="0"/>
                    <a:pt x="69" y="0"/>
                  </a:cubicBezTo>
                </a:path>
              </a:pathLst>
            </a:custGeom>
            <a:solidFill>
              <a:srgbClr val="D4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8">
              <a:extLst>
                <a:ext uri="{FF2B5EF4-FFF2-40B4-BE49-F238E27FC236}">
                  <a16:creationId xmlns:a16="http://schemas.microsoft.com/office/drawing/2014/main" id="{6B249812-7E84-A190-B21A-6E7D5EB8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945" y="6498316"/>
              <a:ext cx="910690" cy="868390"/>
            </a:xfrm>
            <a:custGeom>
              <a:avLst/>
              <a:gdLst>
                <a:gd name="T0" fmla="*/ 116 w 118"/>
                <a:gd name="T1" fmla="*/ 57 h 114"/>
                <a:gd name="T2" fmla="*/ 55 w 118"/>
                <a:gd name="T3" fmla="*/ 114 h 114"/>
                <a:gd name="T4" fmla="*/ 2 w 118"/>
                <a:gd name="T5" fmla="*/ 57 h 114"/>
                <a:gd name="T6" fmla="*/ 63 w 118"/>
                <a:gd name="T7" fmla="*/ 0 h 114"/>
                <a:gd name="T8" fmla="*/ 116 w 118"/>
                <a:gd name="T9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4">
                  <a:moveTo>
                    <a:pt x="116" y="57"/>
                  </a:moveTo>
                  <a:cubicBezTo>
                    <a:pt x="114" y="88"/>
                    <a:pt x="86" y="114"/>
                    <a:pt x="55" y="114"/>
                  </a:cubicBezTo>
                  <a:cubicBezTo>
                    <a:pt x="24" y="114"/>
                    <a:pt x="0" y="88"/>
                    <a:pt x="2" y="57"/>
                  </a:cubicBezTo>
                  <a:cubicBezTo>
                    <a:pt x="5" y="25"/>
                    <a:pt x="32" y="0"/>
                    <a:pt x="63" y="0"/>
                  </a:cubicBezTo>
                  <a:cubicBezTo>
                    <a:pt x="95" y="0"/>
                    <a:pt x="118" y="25"/>
                    <a:pt x="116" y="57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59">
              <a:extLst>
                <a:ext uri="{FF2B5EF4-FFF2-40B4-BE49-F238E27FC236}">
                  <a16:creationId xmlns:a16="http://schemas.microsoft.com/office/drawing/2014/main" id="{777E28E9-3E0D-B2B9-DE81-265380DB8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0754" y="6689908"/>
              <a:ext cx="223940" cy="236382"/>
            </a:xfrm>
            <a:custGeom>
              <a:avLst/>
              <a:gdLst>
                <a:gd name="T0" fmla="*/ 27 w 29"/>
                <a:gd name="T1" fmla="*/ 0 h 31"/>
                <a:gd name="T2" fmla="*/ 26 w 29"/>
                <a:gd name="T3" fmla="*/ 1 h 31"/>
                <a:gd name="T4" fmla="*/ 0 w 29"/>
                <a:gd name="T5" fmla="*/ 26 h 31"/>
                <a:gd name="T6" fmla="*/ 5 w 29"/>
                <a:gd name="T7" fmla="*/ 31 h 31"/>
                <a:gd name="T8" fmla="*/ 5 w 29"/>
                <a:gd name="T9" fmla="*/ 31 h 31"/>
                <a:gd name="T10" fmla="*/ 29 w 29"/>
                <a:gd name="T11" fmla="*/ 4 h 31"/>
                <a:gd name="T12" fmla="*/ 28 w 29"/>
                <a:gd name="T13" fmla="*/ 1 h 31"/>
                <a:gd name="T14" fmla="*/ 27 w 29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7" y="0"/>
                  </a:moveTo>
                  <a:cubicBezTo>
                    <a:pt x="27" y="0"/>
                    <a:pt x="26" y="0"/>
                    <a:pt x="26" y="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5" y="28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1"/>
                    <a:pt x="28" y="1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60">
              <a:extLst>
                <a:ext uri="{FF2B5EF4-FFF2-40B4-BE49-F238E27FC236}">
                  <a16:creationId xmlns:a16="http://schemas.microsoft.com/office/drawing/2014/main" id="{EF19F800-974B-A326-A26C-265ADE0F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6014" y="6888965"/>
              <a:ext cx="102018" cy="89576"/>
            </a:xfrm>
            <a:custGeom>
              <a:avLst/>
              <a:gdLst>
                <a:gd name="T0" fmla="*/ 12 w 13"/>
                <a:gd name="T1" fmla="*/ 6 h 12"/>
                <a:gd name="T2" fmla="*/ 6 w 13"/>
                <a:gd name="T3" fmla="*/ 12 h 12"/>
                <a:gd name="T4" fmla="*/ 0 w 13"/>
                <a:gd name="T5" fmla="*/ 6 h 12"/>
                <a:gd name="T6" fmla="*/ 7 w 13"/>
                <a:gd name="T7" fmla="*/ 0 h 12"/>
                <a:gd name="T8" fmla="*/ 12 w 13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0" y="0"/>
                    <a:pt x="13" y="2"/>
                    <a:pt x="12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61">
              <a:extLst>
                <a:ext uri="{FF2B5EF4-FFF2-40B4-BE49-F238E27FC236}">
                  <a16:creationId xmlns:a16="http://schemas.microsoft.com/office/drawing/2014/main" id="{A1EDA06F-B8F6-6C9C-667C-AFAEB71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6014" y="6888965"/>
              <a:ext cx="94552" cy="89576"/>
            </a:xfrm>
            <a:custGeom>
              <a:avLst/>
              <a:gdLst>
                <a:gd name="T0" fmla="*/ 7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5 h 12"/>
                <a:gd name="T12" fmla="*/ 7 w 12"/>
                <a:gd name="T13" fmla="*/ 0 h 12"/>
                <a:gd name="T14" fmla="*/ 7 w 1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7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ubicBezTo>
                    <a:pt x="12" y="2"/>
                    <a:pt x="10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62">
              <a:extLst>
                <a:ext uri="{FF2B5EF4-FFF2-40B4-BE49-F238E27FC236}">
                  <a16:creationId xmlns:a16="http://schemas.microsoft.com/office/drawing/2014/main" id="{1AA4D76E-449D-A753-511B-389DEC9BB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0151" y="6911360"/>
              <a:ext cx="52254" cy="44788"/>
            </a:xfrm>
            <a:custGeom>
              <a:avLst/>
              <a:gdLst>
                <a:gd name="T0" fmla="*/ 3 w 7"/>
                <a:gd name="T1" fmla="*/ 6 h 6"/>
                <a:gd name="T2" fmla="*/ 0 w 7"/>
                <a:gd name="T3" fmla="*/ 3 h 6"/>
                <a:gd name="T4" fmla="*/ 4 w 7"/>
                <a:gd name="T5" fmla="*/ 0 h 6"/>
                <a:gd name="T6" fmla="*/ 7 w 7"/>
                <a:gd name="T7" fmla="*/ 3 h 6"/>
                <a:gd name="T8" fmla="*/ 3 w 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6" y="5"/>
                    <a:pt x="5" y="6"/>
                    <a:pt x="3" y="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63">
              <a:extLst>
                <a:ext uri="{FF2B5EF4-FFF2-40B4-BE49-F238E27FC236}">
                  <a16:creationId xmlns:a16="http://schemas.microsoft.com/office/drawing/2014/main" id="{E94C59BE-BA9D-A4D7-10C8-4AA7D529B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1641" y="6911360"/>
              <a:ext cx="44788" cy="44788"/>
            </a:xfrm>
            <a:custGeom>
              <a:avLst/>
              <a:gdLst>
                <a:gd name="T0" fmla="*/ 3 w 6"/>
                <a:gd name="T1" fmla="*/ 6 h 6"/>
                <a:gd name="T2" fmla="*/ 0 w 6"/>
                <a:gd name="T3" fmla="*/ 3 h 6"/>
                <a:gd name="T4" fmla="*/ 3 w 6"/>
                <a:gd name="T5" fmla="*/ 0 h 6"/>
                <a:gd name="T6" fmla="*/ 6 w 6"/>
                <a:gd name="T7" fmla="*/ 3 h 6"/>
                <a:gd name="T8" fmla="*/ 3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5"/>
                    <a:pt x="4" y="6"/>
                    <a:pt x="3" y="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64">
              <a:extLst>
                <a:ext uri="{FF2B5EF4-FFF2-40B4-BE49-F238E27FC236}">
                  <a16:creationId xmlns:a16="http://schemas.microsoft.com/office/drawing/2014/main" id="{D0343E5F-E5AE-80C1-C45A-5A0D156C1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8550" y="7269665"/>
              <a:ext cx="54741" cy="52254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2"/>
                    <a:pt x="7" y="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65">
              <a:extLst>
                <a:ext uri="{FF2B5EF4-FFF2-40B4-BE49-F238E27FC236}">
                  <a16:creationId xmlns:a16="http://schemas.microsoft.com/office/drawing/2014/main" id="{44E7AD77-AAA1-B3A6-1409-CD0A70F58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3291" y="6545591"/>
              <a:ext cx="54741" cy="44788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66">
              <a:extLst>
                <a:ext uri="{FF2B5EF4-FFF2-40B4-BE49-F238E27FC236}">
                  <a16:creationId xmlns:a16="http://schemas.microsoft.com/office/drawing/2014/main" id="{6F858988-CF4E-C77F-8502-6C505B10F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8690" y="6187287"/>
              <a:ext cx="278680" cy="144317"/>
            </a:xfrm>
            <a:custGeom>
              <a:avLst/>
              <a:gdLst>
                <a:gd name="T0" fmla="*/ 105 w 112"/>
                <a:gd name="T1" fmla="*/ 58 h 58"/>
                <a:gd name="T2" fmla="*/ 0 w 112"/>
                <a:gd name="T3" fmla="*/ 58 h 58"/>
                <a:gd name="T4" fmla="*/ 3 w 112"/>
                <a:gd name="T5" fmla="*/ 0 h 58"/>
                <a:gd name="T6" fmla="*/ 112 w 112"/>
                <a:gd name="T7" fmla="*/ 0 h 58"/>
                <a:gd name="T8" fmla="*/ 105 w 11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8">
                  <a:moveTo>
                    <a:pt x="105" y="58"/>
                  </a:moveTo>
                  <a:lnTo>
                    <a:pt x="0" y="58"/>
                  </a:lnTo>
                  <a:lnTo>
                    <a:pt x="3" y="0"/>
                  </a:lnTo>
                  <a:lnTo>
                    <a:pt x="112" y="0"/>
                  </a:lnTo>
                  <a:lnTo>
                    <a:pt x="105" y="58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2" name="Объект 4">
            <a:extLst>
              <a:ext uri="{FF2B5EF4-FFF2-40B4-BE49-F238E27FC236}">
                <a16:creationId xmlns:a16="http://schemas.microsoft.com/office/drawing/2014/main" id="{6553424B-EE86-EAAA-1C79-50030A75C4A5}"/>
              </a:ext>
            </a:extLst>
          </p:cNvPr>
          <p:cNvSpPr txBox="1">
            <a:spLocks/>
          </p:cNvSpPr>
          <p:nvPr/>
        </p:nvSpPr>
        <p:spPr>
          <a:xfrm>
            <a:off x="1107590" y="3114837"/>
            <a:ext cx="2334110" cy="20914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Качество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Безопасность (анализ)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Возможность </a:t>
            </a:r>
            <a:r>
              <a:rPr lang="ru-RU" sz="1600" b="1" dirty="0" err="1">
                <a:solidFill>
                  <a:srgbClr val="0F2851"/>
                </a:solidFill>
              </a:rPr>
              <a:t>переиспользования</a:t>
            </a:r>
            <a:r>
              <a:rPr lang="ru-RU" sz="1600" b="1" dirty="0">
                <a:solidFill>
                  <a:srgbClr val="0F2851"/>
                </a:solidFill>
              </a:rPr>
              <a:t> кода</a:t>
            </a:r>
          </a:p>
        </p:txBody>
      </p:sp>
      <p:sp>
        <p:nvSpPr>
          <p:cNvPr id="159" name="Объект 4">
            <a:extLst>
              <a:ext uri="{FF2B5EF4-FFF2-40B4-BE49-F238E27FC236}">
                <a16:creationId xmlns:a16="http://schemas.microsoft.com/office/drawing/2014/main" id="{F64F7AF6-1520-148D-3DAE-AC8980BC48E0}"/>
              </a:ext>
            </a:extLst>
          </p:cNvPr>
          <p:cNvSpPr txBox="1">
            <a:spLocks/>
          </p:cNvSpPr>
          <p:nvPr/>
        </p:nvSpPr>
        <p:spPr>
          <a:xfrm>
            <a:off x="8517300" y="3114838"/>
            <a:ext cx="2392000" cy="20590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Соблюдение </a:t>
            </a:r>
            <a:r>
              <a:rPr lang="en-US" sz="1600" b="1" dirty="0">
                <a:solidFill>
                  <a:srgbClr val="0F2851"/>
                </a:solidFill>
              </a:rPr>
              <a:t>SLA</a:t>
            </a:r>
            <a:r>
              <a:rPr lang="ru-RU" sz="1600" b="1" dirty="0">
                <a:solidFill>
                  <a:srgbClr val="0F2851"/>
                </a:solidFill>
              </a:rPr>
              <a:t> доступности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Диагностика проблем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0F2851"/>
                </a:solidFill>
              </a:rPr>
              <a:t>Безопасность (защита) </a:t>
            </a: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13406AEE-8889-38A7-A015-0117D904DEAF}"/>
              </a:ext>
            </a:extLst>
          </p:cNvPr>
          <p:cNvSpPr txBox="1">
            <a:spLocks/>
          </p:cNvSpPr>
          <p:nvPr/>
        </p:nvSpPr>
        <p:spPr>
          <a:xfrm>
            <a:off x="781548" y="2461022"/>
            <a:ext cx="3026641" cy="443347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algn="l" defTabSz="309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br>
              <a:rPr lang="ru-RU" sz="2900" b="1" dirty="0">
                <a:latin typeface="Corbel" panose="020B0503020204020204" pitchFamily="34" charset="0"/>
              </a:rPr>
            </a:br>
            <a:r>
              <a:rPr lang="ru-RU" sz="2900" b="1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  <a:latin typeface="Corbel" panose="020B0503020204020204" pitchFamily="34" charset="0"/>
              </a:rPr>
              <a:t>Разработка</a:t>
            </a:r>
            <a:endParaRPr lang="ru-RU" sz="2900" b="1" dirty="0">
              <a:solidFill>
                <a:srgbClr val="0E4BD4"/>
              </a:solidFill>
              <a:latin typeface="Corbel" panose="020B0503020204020204" pitchFamily="34" charset="0"/>
            </a:endParaRPr>
          </a:p>
        </p:txBody>
      </p:sp>
      <p:sp>
        <p:nvSpPr>
          <p:cNvPr id="164" name="Заголовок 3">
            <a:extLst>
              <a:ext uri="{FF2B5EF4-FFF2-40B4-BE49-F238E27FC236}">
                <a16:creationId xmlns:a16="http://schemas.microsoft.com/office/drawing/2014/main" id="{DA3D5F43-83A3-CF2C-D298-13FE779BC846}"/>
              </a:ext>
            </a:extLst>
          </p:cNvPr>
          <p:cNvSpPr txBox="1">
            <a:spLocks/>
          </p:cNvSpPr>
          <p:nvPr/>
        </p:nvSpPr>
        <p:spPr>
          <a:xfrm>
            <a:off x="8168762" y="2488731"/>
            <a:ext cx="3026641" cy="443347"/>
          </a:xfrm>
          <a:prstGeom prst="rect">
            <a:avLst/>
          </a:prstGeom>
        </p:spPr>
        <p:txBody>
          <a:bodyPr lIns="50800" tIns="50800" rIns="50800" bIns="50800" anchor="b">
            <a:normAutofit fontScale="92500" lnSpcReduction="20000"/>
          </a:bodyPr>
          <a:lstStyle>
            <a:lvl1pPr algn="l" defTabSz="309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sz="3150" b="1" dirty="0">
                <a:solidFill>
                  <a:srgbClr val="0F2851"/>
                </a:solidFill>
                <a:latin typeface="Corbel" panose="020B0503020204020204" pitchFamily="34" charset="0"/>
              </a:rPr>
              <a:t>Эксплуатация</a:t>
            </a:r>
          </a:p>
        </p:txBody>
      </p:sp>
      <p:sp>
        <p:nvSpPr>
          <p:cNvPr id="160" name="Прямоугольник: скругленные углы 21">
            <a:extLst>
              <a:ext uri="{FF2B5EF4-FFF2-40B4-BE49-F238E27FC236}">
                <a16:creationId xmlns:a16="http://schemas.microsoft.com/office/drawing/2014/main" id="{ED75044E-CD0A-A4D9-3900-77BE8C3184F5}"/>
              </a:ext>
            </a:extLst>
          </p:cNvPr>
          <p:cNvSpPr>
            <a:spLocks/>
          </p:cNvSpPr>
          <p:nvPr/>
        </p:nvSpPr>
        <p:spPr>
          <a:xfrm>
            <a:off x="8249061" y="3208479"/>
            <a:ext cx="64800" cy="42640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1" name="Прямоугольник: скругленные углы 21">
            <a:extLst>
              <a:ext uri="{FF2B5EF4-FFF2-40B4-BE49-F238E27FC236}">
                <a16:creationId xmlns:a16="http://schemas.microsoft.com/office/drawing/2014/main" id="{FCCFE886-BF60-9DE3-19CE-25D5436E5B90}"/>
              </a:ext>
            </a:extLst>
          </p:cNvPr>
          <p:cNvSpPr>
            <a:spLocks/>
          </p:cNvSpPr>
          <p:nvPr/>
        </p:nvSpPr>
        <p:spPr>
          <a:xfrm>
            <a:off x="8249061" y="3789141"/>
            <a:ext cx="64800" cy="2520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66" name="Группа">
            <a:extLst>
              <a:ext uri="{FF2B5EF4-FFF2-40B4-BE49-F238E27FC236}">
                <a16:creationId xmlns:a16="http://schemas.microsoft.com/office/drawing/2014/main" id="{9EA9D6E1-F37A-459B-97BB-9AC858325A11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017019" y="4890364"/>
            <a:ext cx="157292" cy="216000"/>
            <a:chOff x="-2" y="0"/>
            <a:chExt cx="1056897" cy="1409701"/>
          </a:xfrm>
        </p:grpSpPr>
        <p:sp>
          <p:nvSpPr>
            <p:cNvPr id="169" name="Фигура">
              <a:extLst>
                <a:ext uri="{FF2B5EF4-FFF2-40B4-BE49-F238E27FC236}">
                  <a16:creationId xmlns:a16="http://schemas.microsoft.com/office/drawing/2014/main" id="{7CF02827-36F5-790C-1730-E15429C4DC75}"/>
                </a:ext>
              </a:extLst>
            </p:cNvPr>
            <p:cNvSpPr/>
            <p:nvPr/>
          </p:nvSpPr>
          <p:spPr>
            <a:xfrm>
              <a:off x="-2" y="195746"/>
              <a:ext cx="661194" cy="101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E3F1FF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0" name="Фигура">
              <a:extLst>
                <a:ext uri="{FF2B5EF4-FFF2-40B4-BE49-F238E27FC236}">
                  <a16:creationId xmlns:a16="http://schemas.microsoft.com/office/drawing/2014/main" id="{574CA255-6084-8976-5FCE-6BEDCDB06CFB}"/>
                </a:ext>
              </a:extLst>
            </p:cNvPr>
            <p:cNvSpPr/>
            <p:nvPr/>
          </p:nvSpPr>
          <p:spPr>
            <a:xfrm>
              <a:off x="141476" y="0"/>
              <a:ext cx="915419" cy="140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6" y="0"/>
                  </a:moveTo>
                  <a:lnTo>
                    <a:pt x="0" y="3228"/>
                  </a:lnTo>
                  <a:lnTo>
                    <a:pt x="11663" y="10802"/>
                  </a:lnTo>
                  <a:lnTo>
                    <a:pt x="0" y="18375"/>
                  </a:lnTo>
                  <a:lnTo>
                    <a:pt x="4966" y="21600"/>
                  </a:lnTo>
                  <a:lnTo>
                    <a:pt x="21600" y="1080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0F2851"/>
            </a:solidFill>
            <a:ln w="12700" cap="flat">
              <a:noFill/>
              <a:miter lim="400000"/>
            </a:ln>
            <a:effectLst/>
          </p:spPr>
          <p:txBody>
            <a:bodyPr wrap="square" lIns="82970" tIns="82970" rIns="82970" bIns="82970" numCol="1" anchor="ctr">
              <a:noAutofit/>
            </a:bodyPr>
            <a:lstStyle/>
            <a:p>
              <a:pPr>
                <a:defRPr>
                  <a:solidFill>
                    <a:srgbClr val="F0F0F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</p:grpSp>
      <p:sp>
        <p:nvSpPr>
          <p:cNvPr id="173" name="Заголовок 6">
            <a:extLst>
              <a:ext uri="{FF2B5EF4-FFF2-40B4-BE49-F238E27FC236}">
                <a16:creationId xmlns:a16="http://schemas.microsoft.com/office/drawing/2014/main" id="{945646EC-4F87-0F34-FE4E-8B9E88A190F9}"/>
              </a:ext>
            </a:extLst>
          </p:cNvPr>
          <p:cNvSpPr txBox="1">
            <a:spLocks/>
          </p:cNvSpPr>
          <p:nvPr/>
        </p:nvSpPr>
        <p:spPr>
          <a:xfrm>
            <a:off x="713335" y="527051"/>
            <a:ext cx="8285276" cy="7921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rbel" panose="020B0503020204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На что обращать внимание</a:t>
            </a:r>
          </a:p>
        </p:txBody>
      </p:sp>
      <p:sp>
        <p:nvSpPr>
          <p:cNvPr id="3" name="Прямоугольник: скругленные углы 21">
            <a:extLst>
              <a:ext uri="{FF2B5EF4-FFF2-40B4-BE49-F238E27FC236}">
                <a16:creationId xmlns:a16="http://schemas.microsoft.com/office/drawing/2014/main" id="{DA02B2C6-71C3-C8E7-9ED5-B2D7F4C2CB3D}"/>
              </a:ext>
            </a:extLst>
          </p:cNvPr>
          <p:cNvSpPr>
            <a:spLocks/>
          </p:cNvSpPr>
          <p:nvPr/>
        </p:nvSpPr>
        <p:spPr>
          <a:xfrm>
            <a:off x="8261761" y="4170141"/>
            <a:ext cx="64800" cy="2520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5" name="Скругленный прямоугольник 51">
            <a:extLst>
              <a:ext uri="{FF2B5EF4-FFF2-40B4-BE49-F238E27FC236}">
                <a16:creationId xmlns:a16="http://schemas.microsoft.com/office/drawing/2014/main" id="{A334BC13-6FC3-5A6E-1B56-9774EED3936C}"/>
              </a:ext>
            </a:extLst>
          </p:cNvPr>
          <p:cNvSpPr/>
          <p:nvPr/>
        </p:nvSpPr>
        <p:spPr>
          <a:xfrm rot="10800000">
            <a:off x="803275" y="3147496"/>
            <a:ext cx="63476" cy="28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6" name="Скругленный прямоугольник 51">
            <a:extLst>
              <a:ext uri="{FF2B5EF4-FFF2-40B4-BE49-F238E27FC236}">
                <a16:creationId xmlns:a16="http://schemas.microsoft.com/office/drawing/2014/main" id="{03F52B1A-76D5-0043-96E8-235CC14B7661}"/>
              </a:ext>
            </a:extLst>
          </p:cNvPr>
          <p:cNvSpPr/>
          <p:nvPr/>
        </p:nvSpPr>
        <p:spPr>
          <a:xfrm rot="10800000">
            <a:off x="793612" y="3989796"/>
            <a:ext cx="63476" cy="57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7" name="Скругленный прямоугольник 51">
            <a:extLst>
              <a:ext uri="{FF2B5EF4-FFF2-40B4-BE49-F238E27FC236}">
                <a16:creationId xmlns:a16="http://schemas.microsoft.com/office/drawing/2014/main" id="{C823BF8E-AFBF-8BD9-EEF7-43E7472D74BD}"/>
              </a:ext>
            </a:extLst>
          </p:cNvPr>
          <p:cNvSpPr/>
          <p:nvPr/>
        </p:nvSpPr>
        <p:spPr>
          <a:xfrm rot="10800000">
            <a:off x="803275" y="3553896"/>
            <a:ext cx="63476" cy="28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8" name="Номер слайда 17">
            <a:extLst>
              <a:ext uri="{FF2B5EF4-FFF2-40B4-BE49-F238E27FC236}">
                <a16:creationId xmlns:a16="http://schemas.microsoft.com/office/drawing/2014/main" id="{9B332E8B-EDF9-3FB2-AF59-B210FD88AB02}"/>
              </a:ext>
            </a:extLst>
          </p:cNvPr>
          <p:cNvSpPr txBox="1">
            <a:spLocks/>
          </p:cNvSpPr>
          <p:nvPr/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| </a:t>
            </a:r>
            <a:fld id="{E30836AA-9DC3-4B9B-9BCE-BA5760ECD0EF}" type="slidenum">
              <a:rPr lang="ru-RU" sz="1400" smtClean="0"/>
              <a:pPr algn="r"/>
              <a:t>30</a:t>
            </a:fld>
            <a:endParaRPr lang="ru-RU" sz="1400" dirty="0"/>
          </a:p>
        </p:txBody>
      </p:sp>
      <p:sp>
        <p:nvSpPr>
          <p:cNvPr id="163" name="Заголовок 3">
            <a:extLst>
              <a:ext uri="{FF2B5EF4-FFF2-40B4-BE49-F238E27FC236}">
                <a16:creationId xmlns:a16="http://schemas.microsoft.com/office/drawing/2014/main" id="{EE2C20F4-4D06-0E3B-C931-7A2CC6F83AB9}"/>
              </a:ext>
            </a:extLst>
          </p:cNvPr>
          <p:cNvSpPr txBox="1">
            <a:spLocks/>
          </p:cNvSpPr>
          <p:nvPr/>
        </p:nvSpPr>
        <p:spPr>
          <a:xfrm>
            <a:off x="4199852" y="5361853"/>
            <a:ext cx="3792299" cy="930275"/>
          </a:xfrm>
          <a:prstGeom prst="rect">
            <a:avLst/>
          </a:prstGeom>
          <a:noFill/>
        </p:spPr>
        <p:txBody>
          <a:bodyPr anchor="t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нормативное регулирование со стороны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590145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ятиугольник 51">
            <a:extLst>
              <a:ext uri="{FF2B5EF4-FFF2-40B4-BE49-F238E27FC236}">
                <a16:creationId xmlns:a16="http://schemas.microsoft.com/office/drawing/2014/main" id="{BBDD930E-AF69-D751-DF3E-0A78264DBD9F}"/>
              </a:ext>
            </a:extLst>
          </p:cNvPr>
          <p:cNvSpPr/>
          <p:nvPr/>
        </p:nvSpPr>
        <p:spPr>
          <a:xfrm>
            <a:off x="3530600" y="2011682"/>
            <a:ext cx="4152900" cy="4258490"/>
          </a:xfrm>
          <a:prstGeom prst="homePlate">
            <a:avLst>
              <a:gd name="adj" fmla="val 17047"/>
            </a:avLst>
          </a:prstGeom>
          <a:solidFill>
            <a:srgbClr val="E5ECFD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371600"/>
            <a:endParaRPr lang="ru-RU" sz="27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5" name="Пятиугольник 14">
            <a:extLst>
              <a:ext uri="{FF2B5EF4-FFF2-40B4-BE49-F238E27FC236}">
                <a16:creationId xmlns:a16="http://schemas.microsoft.com/office/drawing/2014/main" id="{C49BA27D-5F86-12F7-8880-29BE41626C99}"/>
              </a:ext>
            </a:extLst>
          </p:cNvPr>
          <p:cNvSpPr/>
          <p:nvPr/>
        </p:nvSpPr>
        <p:spPr>
          <a:xfrm>
            <a:off x="1" y="2011681"/>
            <a:ext cx="4419599" cy="4258491"/>
          </a:xfrm>
          <a:prstGeom prst="homePlate">
            <a:avLst>
              <a:gd name="adj" fmla="val 17047"/>
            </a:avLst>
          </a:prstGeom>
          <a:gradFill>
            <a:gsLst>
              <a:gs pos="0">
                <a:srgbClr val="1F4E97"/>
              </a:gs>
              <a:gs pos="100000">
                <a:srgbClr val="B94A6D"/>
              </a:gs>
              <a:gs pos="83000">
                <a:srgbClr val="3F2F53"/>
              </a:gs>
            </a:gsLst>
            <a:path path="circle">
              <a:fillToRect r="100000" b="100000"/>
            </a:path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371600"/>
            <a:endParaRPr lang="ru-RU" sz="27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D0FE01ED-DEAA-4EF9-4D49-AA5CA51CC4E4}"/>
              </a:ext>
            </a:extLst>
          </p:cNvPr>
          <p:cNvSpPr txBox="1">
            <a:spLocks/>
          </p:cNvSpPr>
          <p:nvPr/>
        </p:nvSpPr>
        <p:spPr>
          <a:xfrm>
            <a:off x="691594" y="511968"/>
            <a:ext cx="7032852" cy="7921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rbel" panose="020B0503020204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Типовые проблемы и решения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A3B3CA4-E99D-D932-5C83-0DC3249882A0}"/>
              </a:ext>
            </a:extLst>
          </p:cNvPr>
          <p:cNvSpPr/>
          <p:nvPr/>
        </p:nvSpPr>
        <p:spPr>
          <a:xfrm>
            <a:off x="1780467" y="2323150"/>
            <a:ext cx="1061674" cy="300082"/>
          </a:xfrm>
          <a:prstGeom prst="rect">
            <a:avLst/>
          </a:prstGeom>
          <a:noFill/>
        </p:spPr>
        <p:txBody>
          <a:bodyPr wrap="square" lIns="0" anchor="ctr">
            <a:spAutoFit/>
          </a:bodyPr>
          <a:lstStyle/>
          <a:p>
            <a:pPr defTabSz="914378">
              <a:lnSpc>
                <a:spcPct val="90000"/>
              </a:lnSpc>
              <a:spcBef>
                <a:spcPct val="0"/>
              </a:spcBef>
            </a:pPr>
            <a:r>
              <a:rPr lang="ru-RU" sz="1500" b="1" dirty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rPr>
              <a:t>Проблемы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60B93-1785-F12B-4F6D-925FA0CD4709}"/>
              </a:ext>
            </a:extLst>
          </p:cNvPr>
          <p:cNvSpPr txBox="1"/>
          <p:nvPr/>
        </p:nvSpPr>
        <p:spPr>
          <a:xfrm>
            <a:off x="547592" y="2829731"/>
            <a:ext cx="2994025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>
              <a:spcBef>
                <a:spcPts val="900"/>
              </a:spcBef>
              <a:buClr>
                <a:srgbClr val="FAFAFA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Долгие релизы со срывом сроков и простоями на всех стадиях поддержки или изменения ПО</a:t>
            </a:r>
          </a:p>
          <a:p>
            <a:pPr marL="171450" indent="-171450">
              <a:spcBef>
                <a:spcPts val="900"/>
              </a:spcBef>
              <a:buClr>
                <a:srgbClr val="FAFAFA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На продуктив попадает код с блокирующими или критическими ошибками</a:t>
            </a:r>
          </a:p>
          <a:p>
            <a:pPr marL="171450" indent="-171450">
              <a:spcBef>
                <a:spcPts val="900"/>
              </a:spcBef>
              <a:buClr>
                <a:srgbClr val="FAFAFA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Медленные сборки, много ручных процессов, рост ФОТ</a:t>
            </a:r>
          </a:p>
          <a:p>
            <a:pPr marL="171450" indent="-171450">
              <a:spcBef>
                <a:spcPts val="900"/>
              </a:spcBef>
              <a:buClr>
                <a:srgbClr val="FAFAFA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Отсутствует понимание качества кода и состояния разрабатываемого ПО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96BE4A-117E-6F45-0C09-57A32AB78664}"/>
              </a:ext>
            </a:extLst>
          </p:cNvPr>
          <p:cNvSpPr txBox="1"/>
          <p:nvPr/>
        </p:nvSpPr>
        <p:spPr>
          <a:xfrm>
            <a:off x="4762500" y="3556151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900"/>
              </a:spcBef>
              <a:buClr>
                <a:srgbClr val="0F2851"/>
              </a:buClr>
            </a:pP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Внедрение методологий инструментов </a:t>
            </a:r>
            <a:r>
              <a:rPr lang="en-US" b="1" dirty="0" err="1">
                <a:solidFill>
                  <a:srgbClr val="0F2851"/>
                </a:solidFill>
                <a:latin typeface="Corbel" panose="020B0503020204020204" pitchFamily="34" charset="0"/>
              </a:rPr>
              <a:t>DevSecOps</a:t>
            </a:r>
            <a:r>
              <a:rPr lang="en-US" b="1" dirty="0">
                <a:solidFill>
                  <a:srgbClr val="0F2851"/>
                </a:solidFill>
                <a:latin typeface="Corbel" panose="020B0503020204020204" pitchFamily="34" charset="0"/>
              </a:rPr>
              <a:t> </a:t>
            </a: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и полностью автоматизированного </a:t>
            </a:r>
            <a:r>
              <a:rPr lang="en-US" b="1" dirty="0">
                <a:solidFill>
                  <a:srgbClr val="0F2851"/>
                </a:solidFill>
                <a:latin typeface="Corbel" panose="020B0503020204020204" pitchFamily="34" charset="0"/>
              </a:rPr>
              <a:t>CI/CD</a:t>
            </a: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-конвейера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D2BD79-44CF-9F56-B953-4CEDE5A0CE67}"/>
              </a:ext>
            </a:extLst>
          </p:cNvPr>
          <p:cNvSpPr/>
          <p:nvPr/>
        </p:nvSpPr>
        <p:spPr>
          <a:xfrm>
            <a:off x="4977772" y="2323150"/>
            <a:ext cx="1565439" cy="300082"/>
          </a:xfrm>
          <a:prstGeom prst="rect">
            <a:avLst/>
          </a:prstGeom>
          <a:noFill/>
        </p:spPr>
        <p:txBody>
          <a:bodyPr wrap="square" lIns="0" anchor="ctr">
            <a:spAutoFit/>
          </a:bodyPr>
          <a:lstStyle/>
          <a:p>
            <a:pPr defTabSz="914378">
              <a:lnSpc>
                <a:spcPct val="90000"/>
              </a:lnSpc>
              <a:spcBef>
                <a:spcPct val="0"/>
              </a:spcBef>
            </a:pPr>
            <a:r>
              <a:rPr lang="ru-RU" sz="1500" b="1" dirty="0">
                <a:solidFill>
                  <a:srgbClr val="0F2851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rPr>
              <a:t>Единое решение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073E51-8C2F-DD53-95F8-2E96AADBD1E2}"/>
              </a:ext>
            </a:extLst>
          </p:cNvPr>
          <p:cNvSpPr txBox="1"/>
          <p:nvPr/>
        </p:nvSpPr>
        <p:spPr>
          <a:xfrm>
            <a:off x="9136758" y="2544294"/>
            <a:ext cx="226784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900"/>
              </a:spcBef>
              <a:buClr>
                <a:srgbClr val="0F2851"/>
              </a:buClr>
            </a:pP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Увеличение скорости поставки ПО</a:t>
            </a:r>
            <a:endParaRPr lang="ru-RU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pPr>
              <a:spcBef>
                <a:spcPts val="900"/>
              </a:spcBef>
              <a:buClr>
                <a:srgbClr val="0F2851"/>
              </a:buClr>
            </a:pPr>
            <a:endParaRPr lang="ru-RU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pPr>
              <a:spcBef>
                <a:spcPts val="900"/>
              </a:spcBef>
              <a:buClr>
                <a:srgbClr val="0F2851"/>
              </a:buClr>
            </a:pPr>
            <a:endParaRPr lang="ru-RU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pPr>
              <a:spcBef>
                <a:spcPts val="900"/>
              </a:spcBef>
              <a:buClr>
                <a:srgbClr val="0F2851"/>
              </a:buClr>
            </a:pP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Уменьшение количества дефектов, пропущенных в </a:t>
            </a:r>
            <a:r>
              <a:rPr lang="ru-RU" b="1" dirty="0" err="1">
                <a:solidFill>
                  <a:srgbClr val="0F2851"/>
                </a:solidFill>
                <a:latin typeface="Corbel" panose="020B0503020204020204" pitchFamily="34" charset="0"/>
              </a:rPr>
              <a:t>продуктивую</a:t>
            </a: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 среду</a:t>
            </a:r>
          </a:p>
          <a:p>
            <a:pPr>
              <a:spcBef>
                <a:spcPts val="900"/>
              </a:spcBef>
              <a:buClr>
                <a:srgbClr val="0F2851"/>
              </a:buClr>
            </a:pPr>
            <a:endParaRPr lang="ru-RU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pPr>
              <a:spcBef>
                <a:spcPts val="900"/>
              </a:spcBef>
              <a:buClr>
                <a:srgbClr val="0F2851"/>
              </a:buClr>
            </a:pPr>
            <a:endParaRPr lang="ru-RU" dirty="0">
              <a:solidFill>
                <a:srgbClr val="0F2851"/>
              </a:solidFill>
              <a:latin typeface="Corbel" panose="020B0503020204020204" pitchFamily="34" charset="0"/>
            </a:endParaRPr>
          </a:p>
          <a:p>
            <a:pPr>
              <a:spcBef>
                <a:spcPts val="900"/>
              </a:spcBef>
              <a:buClr>
                <a:srgbClr val="0F2851"/>
              </a:buClr>
            </a:pPr>
            <a:r>
              <a:rPr lang="ru-RU" b="1" dirty="0">
                <a:solidFill>
                  <a:srgbClr val="0F2851"/>
                </a:solidFill>
                <a:latin typeface="Corbel" panose="020B0503020204020204" pitchFamily="34" charset="0"/>
              </a:rPr>
              <a:t>Сокращение трудозатрат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7ABD2C8-4D96-A994-E569-044E5CCBFD41}"/>
              </a:ext>
            </a:extLst>
          </p:cNvPr>
          <p:cNvGrpSpPr/>
          <p:nvPr/>
        </p:nvGrpSpPr>
        <p:grpSpPr>
          <a:xfrm>
            <a:off x="8271260" y="3602449"/>
            <a:ext cx="451826" cy="1061659"/>
            <a:chOff x="13032430" y="1041529"/>
            <a:chExt cx="1893991" cy="4882868"/>
          </a:xfrm>
          <a:solidFill>
            <a:srgbClr val="E5ECFD"/>
          </a:solidFill>
        </p:grpSpPr>
        <p:sp>
          <p:nvSpPr>
            <p:cNvPr id="34" name="Прямоугольник: скругленные углы 70">
              <a:extLst>
                <a:ext uri="{FF2B5EF4-FFF2-40B4-BE49-F238E27FC236}">
                  <a16:creationId xmlns:a16="http://schemas.microsoft.com/office/drawing/2014/main" id="{C7A15E4B-193E-D385-01B9-B119EEA5A88D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5" name="Прямоугольник: скругленные углы 71">
              <a:extLst>
                <a:ext uri="{FF2B5EF4-FFF2-40B4-BE49-F238E27FC236}">
                  <a16:creationId xmlns:a16="http://schemas.microsoft.com/office/drawing/2014/main" id="{D2337597-1C2C-8820-7A0F-27B36F97CCE7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6" name="Прямоугольник: скругленные углы 72">
              <a:extLst>
                <a:ext uri="{FF2B5EF4-FFF2-40B4-BE49-F238E27FC236}">
                  <a16:creationId xmlns:a16="http://schemas.microsoft.com/office/drawing/2014/main" id="{49D69CE2-CFE7-D0A9-6820-C80B18A95E17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37" name="Прямоугольник: скругленные углы 73">
              <a:extLst>
                <a:ext uri="{FF2B5EF4-FFF2-40B4-BE49-F238E27FC236}">
                  <a16:creationId xmlns:a16="http://schemas.microsoft.com/office/drawing/2014/main" id="{97A00409-2E12-6908-6B7A-42E8E4299079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E274EDF-928B-A276-22DD-50EE003EE3C5}"/>
              </a:ext>
            </a:extLst>
          </p:cNvPr>
          <p:cNvGrpSpPr/>
          <p:nvPr/>
        </p:nvGrpSpPr>
        <p:grpSpPr>
          <a:xfrm>
            <a:off x="8292012" y="4857921"/>
            <a:ext cx="451610" cy="1121967"/>
            <a:chOff x="13032430" y="1041529"/>
            <a:chExt cx="1893991" cy="4882868"/>
          </a:xfrm>
          <a:solidFill>
            <a:srgbClr val="E5ECFD"/>
          </a:solidFill>
        </p:grpSpPr>
        <p:sp>
          <p:nvSpPr>
            <p:cNvPr id="39" name="Прямоугольник: скругленные углы 70">
              <a:extLst>
                <a:ext uri="{FF2B5EF4-FFF2-40B4-BE49-F238E27FC236}">
                  <a16:creationId xmlns:a16="http://schemas.microsoft.com/office/drawing/2014/main" id="{84FC4B2C-72ED-8D43-6353-12B4971EAF4F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0" name="Прямоугольник: скругленные углы 71">
              <a:extLst>
                <a:ext uri="{FF2B5EF4-FFF2-40B4-BE49-F238E27FC236}">
                  <a16:creationId xmlns:a16="http://schemas.microsoft.com/office/drawing/2014/main" id="{4F033493-5EAC-C3D5-ADAC-3C02F6FC052A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1" name="Прямоугольник: скругленные углы 72">
              <a:extLst>
                <a:ext uri="{FF2B5EF4-FFF2-40B4-BE49-F238E27FC236}">
                  <a16:creationId xmlns:a16="http://schemas.microsoft.com/office/drawing/2014/main" id="{5F9B377C-0BCD-5D1B-797B-7F2277C40D85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42" name="Прямоугольник: скругленные углы 73">
              <a:extLst>
                <a:ext uri="{FF2B5EF4-FFF2-40B4-BE49-F238E27FC236}">
                  <a16:creationId xmlns:a16="http://schemas.microsoft.com/office/drawing/2014/main" id="{228B3D92-9FDA-E393-EBC0-77E3EB0B1431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0F03AF9-FFAF-F270-1C9B-AF4281470BA9}"/>
              </a:ext>
            </a:extLst>
          </p:cNvPr>
          <p:cNvGrpSpPr/>
          <p:nvPr/>
        </p:nvGrpSpPr>
        <p:grpSpPr>
          <a:xfrm>
            <a:off x="8004439" y="2300520"/>
            <a:ext cx="783963" cy="1145172"/>
            <a:chOff x="6583492" y="2316490"/>
            <a:chExt cx="579619" cy="838939"/>
          </a:xfrm>
          <a:solidFill>
            <a:srgbClr val="E5ECFD"/>
          </a:solidFill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A476EB4B-DF25-1262-FB4F-E5687419DB72}"/>
                </a:ext>
              </a:extLst>
            </p:cNvPr>
            <p:cNvGrpSpPr/>
            <p:nvPr/>
          </p:nvGrpSpPr>
          <p:grpSpPr>
            <a:xfrm>
              <a:off x="6789996" y="2316490"/>
              <a:ext cx="337308" cy="838939"/>
              <a:chOff x="13032430" y="1041529"/>
              <a:chExt cx="1893991" cy="4882868"/>
            </a:xfrm>
            <a:grpFill/>
          </p:grpSpPr>
          <p:sp>
            <p:nvSpPr>
              <p:cNvPr id="46" name="Прямоугольник: скругленные углы 70">
                <a:extLst>
                  <a:ext uri="{FF2B5EF4-FFF2-40B4-BE49-F238E27FC236}">
                    <a16:creationId xmlns:a16="http://schemas.microsoft.com/office/drawing/2014/main" id="{37D11C5A-E659-5B06-FC0E-A5ADE56EFCFC}"/>
                  </a:ext>
                </a:extLst>
              </p:cNvPr>
              <p:cNvSpPr/>
              <p:nvPr/>
            </p:nvSpPr>
            <p:spPr>
              <a:xfrm rot="2608029">
                <a:off x="13032430" y="1231140"/>
                <a:ext cx="545046" cy="21138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7" name="Прямоугольник: скругленные углы 71">
                <a:extLst>
                  <a:ext uri="{FF2B5EF4-FFF2-40B4-BE49-F238E27FC236}">
                    <a16:creationId xmlns:a16="http://schemas.microsoft.com/office/drawing/2014/main" id="{2E6E0DB5-F13C-AA3F-D05A-379511D9F93D}"/>
                  </a:ext>
                </a:extLst>
              </p:cNvPr>
              <p:cNvSpPr/>
              <p:nvPr/>
            </p:nvSpPr>
            <p:spPr>
              <a:xfrm rot="2608029">
                <a:off x="13508092" y="1041529"/>
                <a:ext cx="545046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8" name="Прямоугольник: скругленные углы 72">
                <a:extLst>
                  <a:ext uri="{FF2B5EF4-FFF2-40B4-BE49-F238E27FC236}">
                    <a16:creationId xmlns:a16="http://schemas.microsoft.com/office/drawing/2014/main" id="{5EA2105E-B3AC-9AD9-7408-1C410E566EBB}"/>
                  </a:ext>
                </a:extLst>
              </p:cNvPr>
              <p:cNvSpPr/>
              <p:nvPr/>
            </p:nvSpPr>
            <p:spPr>
              <a:xfrm rot="2608029">
                <a:off x="13756661" y="1158287"/>
                <a:ext cx="545045" cy="476611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  <p:sp>
            <p:nvSpPr>
              <p:cNvPr id="49" name="Прямоугольник: скругленные углы 73">
                <a:extLst>
                  <a:ext uri="{FF2B5EF4-FFF2-40B4-BE49-F238E27FC236}">
                    <a16:creationId xmlns:a16="http://schemas.microsoft.com/office/drawing/2014/main" id="{F1111CC1-1A69-4261-9AFD-A4B1FA2F04D5}"/>
                  </a:ext>
                </a:extLst>
              </p:cNvPr>
              <p:cNvSpPr/>
              <p:nvPr/>
            </p:nvSpPr>
            <p:spPr>
              <a:xfrm rot="2608029">
                <a:off x="14381376" y="2168728"/>
                <a:ext cx="545045" cy="349669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314AD1C-3DEB-C525-A37A-058ECD020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492" y="2442981"/>
              <a:ext cx="579619" cy="579619"/>
            </a:xfrm>
            <a:prstGeom prst="rect">
              <a:avLst/>
            </a:prstGeom>
            <a:noFill/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A2DEFB6-0B60-FB0B-252F-6A4A1B193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7"/>
          <a:stretch/>
        </p:blipFill>
        <p:spPr>
          <a:xfrm>
            <a:off x="8132553" y="3785329"/>
            <a:ext cx="763719" cy="6197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C6F01AA-AA78-EE4F-31E1-010A59C4B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6"/>
          <a:stretch/>
        </p:blipFill>
        <p:spPr>
          <a:xfrm>
            <a:off x="8056881" y="4934859"/>
            <a:ext cx="862281" cy="690519"/>
          </a:xfrm>
          <a:prstGeom prst="rect">
            <a:avLst/>
          </a:prstGeom>
        </p:spPr>
      </p:pic>
      <p:sp>
        <p:nvSpPr>
          <p:cNvPr id="2" name="Номер слайда 17">
            <a:extLst>
              <a:ext uri="{FF2B5EF4-FFF2-40B4-BE49-F238E27FC236}">
                <a16:creationId xmlns:a16="http://schemas.microsoft.com/office/drawing/2014/main" id="{953B82D1-90B1-4858-9302-C3BDE6032008}"/>
              </a:ext>
            </a:extLst>
          </p:cNvPr>
          <p:cNvSpPr txBox="1">
            <a:spLocks/>
          </p:cNvSpPr>
          <p:nvPr/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| </a:t>
            </a:r>
            <a:fld id="{E30836AA-9DC3-4B9B-9BCE-BA5760ECD0EF}" type="slidenum">
              <a:rPr lang="ru-RU" sz="1400" smtClean="0"/>
              <a:pPr algn="r"/>
              <a:t>31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321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143">
            <a:extLst>
              <a:ext uri="{FF2B5EF4-FFF2-40B4-BE49-F238E27FC236}">
                <a16:creationId xmlns:a16="http://schemas.microsoft.com/office/drawing/2014/main" id="{AA752D3C-1D25-CABD-CF4B-382B34904D01}"/>
              </a:ext>
            </a:extLst>
          </p:cNvPr>
          <p:cNvSpPr/>
          <p:nvPr/>
        </p:nvSpPr>
        <p:spPr>
          <a:xfrm rot="16200000">
            <a:off x="3510839" y="1131576"/>
            <a:ext cx="792000" cy="6207122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933085" y="14732"/>
            <a:ext cx="792000" cy="505161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958387" y="833314"/>
            <a:ext cx="792000" cy="5102225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преимущества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единой системы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для разработки ГИС</a:t>
            </a:r>
          </a:p>
        </p:txBody>
      </p:sp>
    </p:spTree>
    <p:extLst>
      <p:ext uri="{BB962C8B-B14F-4D97-AF65-F5344CB8AC3E}">
        <p14:creationId xmlns:p14="http://schemas.microsoft.com/office/powerpoint/2010/main" val="2216877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FB97C6-2F1C-DEE6-18BB-932A9488F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96" y="2038483"/>
            <a:ext cx="4110704" cy="4110704"/>
          </a:xfrm>
          <a:prstGeom prst="rect">
            <a:avLst/>
          </a:prstGeom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B55571A1-DDEA-FC0A-F1FA-6F6D63D61A47}"/>
              </a:ext>
            </a:extLst>
          </p:cNvPr>
          <p:cNvSpPr txBox="1">
            <a:spLocks/>
          </p:cNvSpPr>
          <p:nvPr/>
        </p:nvSpPr>
        <p:spPr>
          <a:xfrm>
            <a:off x="706587" y="527051"/>
            <a:ext cx="6129641" cy="79216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rbel" panose="020B0503020204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Преимущества 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единой системы</a:t>
            </a:r>
            <a:endParaRPr lang="ru-RU" dirty="0">
              <a:solidFill>
                <a:srgbClr val="EA425A"/>
              </a:solidFill>
              <a:latin typeface="Corbel" panose="020B0503020204020204" pitchFamily="34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r>
              <a:rPr lang="ru-RU" dirty="0">
                <a:latin typeface="Corbel" panose="020B0503020204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для разработки ГИС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04705-2E02-D8DB-AAEF-3CEA95CCF4C4}"/>
              </a:ext>
            </a:extLst>
          </p:cNvPr>
          <p:cNvSpPr txBox="1"/>
          <p:nvPr/>
        </p:nvSpPr>
        <p:spPr>
          <a:xfrm>
            <a:off x="803275" y="3305811"/>
            <a:ext cx="268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+mj-lt"/>
              </a:rPr>
              <a:t>включая использование подходов </a:t>
            </a:r>
            <a:r>
              <a:rPr lang="ru-RU" sz="1200" dirty="0" err="1">
                <a:latin typeface="+mj-lt"/>
              </a:rPr>
              <a:t>переиспользования</a:t>
            </a:r>
            <a:r>
              <a:rPr lang="ru-RU" sz="1200" dirty="0">
                <a:latin typeface="+mj-lt"/>
              </a:rPr>
              <a:t> кода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84FBD-464A-7EE4-F2E6-8492FF1C32FA}"/>
              </a:ext>
            </a:extLst>
          </p:cNvPr>
          <p:cNvSpPr txBox="1"/>
          <p:nvPr/>
        </p:nvSpPr>
        <p:spPr>
          <a:xfrm>
            <a:off x="8300083" y="3293111"/>
            <a:ext cx="246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dirty="0">
                <a:latin typeface="+mj-lt"/>
              </a:rPr>
              <a:t>проверка кода на всех этапах</a:t>
            </a:r>
          </a:p>
        </p:txBody>
      </p:sp>
      <p:sp>
        <p:nvSpPr>
          <p:cNvPr id="3" name="Номер слайда 17">
            <a:extLst>
              <a:ext uri="{FF2B5EF4-FFF2-40B4-BE49-F238E27FC236}">
                <a16:creationId xmlns:a16="http://schemas.microsoft.com/office/drawing/2014/main" id="{A00F3186-E5B7-A90A-C2E5-13D4EB2F3433}"/>
              </a:ext>
            </a:extLst>
          </p:cNvPr>
          <p:cNvSpPr txBox="1">
            <a:spLocks/>
          </p:cNvSpPr>
          <p:nvPr/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| </a:t>
            </a:r>
            <a:fld id="{E30836AA-9DC3-4B9B-9BCE-BA5760ECD0EF}" type="slidenum">
              <a:rPr lang="ru-RU" sz="1400" smtClean="0"/>
              <a:pPr algn="r"/>
              <a:t>33</a:t>
            </a:fld>
            <a:endParaRPr lang="ru-RU" sz="1400" dirty="0"/>
          </a:p>
        </p:txBody>
      </p:sp>
      <p:sp>
        <p:nvSpPr>
          <p:cNvPr id="8" name="Скругленный прямоугольник 43">
            <a:extLst>
              <a:ext uri="{FF2B5EF4-FFF2-40B4-BE49-F238E27FC236}">
                <a16:creationId xmlns:a16="http://schemas.microsoft.com/office/drawing/2014/main" id="{F5B75696-3B90-5E1C-E133-5AE83675BA29}"/>
              </a:ext>
            </a:extLst>
          </p:cNvPr>
          <p:cNvSpPr/>
          <p:nvPr/>
        </p:nvSpPr>
        <p:spPr>
          <a:xfrm>
            <a:off x="8110946" y="2832101"/>
            <a:ext cx="2696754" cy="495300"/>
          </a:xfrm>
          <a:prstGeom prst="wedgeRoundRectCallout">
            <a:avLst>
              <a:gd name="adj1" fmla="val -56092"/>
              <a:gd name="adj2" fmla="val 12748"/>
              <a:gd name="adj3" fmla="val 16667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Упор на безопасность</a:t>
            </a:r>
          </a:p>
        </p:txBody>
      </p:sp>
      <p:sp>
        <p:nvSpPr>
          <p:cNvPr id="13" name="Скругленный прямоугольник 43">
            <a:extLst>
              <a:ext uri="{FF2B5EF4-FFF2-40B4-BE49-F238E27FC236}">
                <a16:creationId xmlns:a16="http://schemas.microsoft.com/office/drawing/2014/main" id="{57E143B2-F9F9-C97D-29B1-B47B1284FBE8}"/>
              </a:ext>
            </a:extLst>
          </p:cNvPr>
          <p:cNvSpPr/>
          <p:nvPr/>
        </p:nvSpPr>
        <p:spPr>
          <a:xfrm>
            <a:off x="8072846" y="3771901"/>
            <a:ext cx="2696754" cy="495300"/>
          </a:xfrm>
          <a:prstGeom prst="wedgeRoundRectCallout">
            <a:avLst>
              <a:gd name="adj1" fmla="val -56092"/>
              <a:gd name="adj2" fmla="val 17876"/>
              <a:gd name="adj3" fmla="val 16667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Единый мониторинг всех ГИС</a:t>
            </a:r>
          </a:p>
        </p:txBody>
      </p:sp>
      <p:sp>
        <p:nvSpPr>
          <p:cNvPr id="18" name="Скругленный прямоугольник 43">
            <a:extLst>
              <a:ext uri="{FF2B5EF4-FFF2-40B4-BE49-F238E27FC236}">
                <a16:creationId xmlns:a16="http://schemas.microsoft.com/office/drawing/2014/main" id="{DC568162-E244-E14E-44FB-914DDFB528E4}"/>
              </a:ext>
            </a:extLst>
          </p:cNvPr>
          <p:cNvSpPr/>
          <p:nvPr/>
        </p:nvSpPr>
        <p:spPr>
          <a:xfrm>
            <a:off x="8085546" y="4622801"/>
            <a:ext cx="1325154" cy="495300"/>
          </a:xfrm>
          <a:prstGeom prst="wedgeRoundRectCallout">
            <a:avLst>
              <a:gd name="adj1" fmla="val -64181"/>
              <a:gd name="adj2" fmla="val 20441"/>
              <a:gd name="adj3" fmla="val 16667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Биллинг</a:t>
            </a:r>
          </a:p>
        </p:txBody>
      </p:sp>
      <p:sp>
        <p:nvSpPr>
          <p:cNvPr id="19" name="Скругленный прямоугольник 43">
            <a:extLst>
              <a:ext uri="{FF2B5EF4-FFF2-40B4-BE49-F238E27FC236}">
                <a16:creationId xmlns:a16="http://schemas.microsoft.com/office/drawing/2014/main" id="{8AFBFABB-780D-3C7F-843B-91D4DFD3078D}"/>
              </a:ext>
            </a:extLst>
          </p:cNvPr>
          <p:cNvSpPr/>
          <p:nvPr/>
        </p:nvSpPr>
        <p:spPr>
          <a:xfrm>
            <a:off x="803275" y="2832101"/>
            <a:ext cx="2696754" cy="495300"/>
          </a:xfrm>
          <a:prstGeom prst="wedgeRoundRectCallout">
            <a:avLst>
              <a:gd name="adj1" fmla="val 55520"/>
              <a:gd name="adj2" fmla="val 23004"/>
              <a:gd name="adj3" fmla="val 16667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Единая методология разработки ГИ</a:t>
            </a: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88B0A-5A74-A3C7-1F3C-FA3A87EEC977}"/>
              </a:ext>
            </a:extLst>
          </p:cNvPr>
          <p:cNvSpPr txBox="1"/>
          <p:nvPr/>
        </p:nvSpPr>
        <p:spPr>
          <a:xfrm>
            <a:off x="803275" y="4935836"/>
            <a:ext cx="2689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latin typeface="+mj-lt"/>
              </a:rPr>
              <a:t>вследствие уменьшения трудозатрат</a:t>
            </a:r>
            <a:endParaRPr lang="en-US" sz="1200" dirty="0">
              <a:latin typeface="+mj-lt"/>
            </a:endParaRPr>
          </a:p>
        </p:txBody>
      </p:sp>
      <p:sp>
        <p:nvSpPr>
          <p:cNvPr id="21" name="Скругленный прямоугольник 43">
            <a:extLst>
              <a:ext uri="{FF2B5EF4-FFF2-40B4-BE49-F238E27FC236}">
                <a16:creationId xmlns:a16="http://schemas.microsoft.com/office/drawing/2014/main" id="{22983A36-3889-E25F-A800-BC5C2E699CBB}"/>
              </a:ext>
            </a:extLst>
          </p:cNvPr>
          <p:cNvSpPr/>
          <p:nvPr/>
        </p:nvSpPr>
        <p:spPr>
          <a:xfrm>
            <a:off x="803275" y="4462126"/>
            <a:ext cx="2696754" cy="495300"/>
          </a:xfrm>
          <a:prstGeom prst="wedgeRoundRectCallout">
            <a:avLst>
              <a:gd name="adj1" fmla="val 55049"/>
              <a:gd name="adj2" fmla="val 15313"/>
              <a:gd name="adj3" fmla="val 16667"/>
            </a:avLst>
          </a:prstGeom>
          <a:gradFill>
            <a:gsLst>
              <a:gs pos="14000">
                <a:srgbClr val="0D67AF"/>
              </a:gs>
              <a:gs pos="98000">
                <a:srgbClr val="AF4C71"/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B Sans Text" panose="020B0503040504020204" pitchFamily="34" charset="0"/>
              </a:rPr>
              <a:t>Сокращение затрат на разработку ГИС </a:t>
            </a:r>
          </a:p>
        </p:txBody>
      </p:sp>
    </p:spTree>
    <p:extLst>
      <p:ext uri="{BB962C8B-B14F-4D97-AF65-F5344CB8AC3E}">
        <p14:creationId xmlns:p14="http://schemas.microsoft.com/office/powerpoint/2010/main" val="498451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143">
            <a:extLst>
              <a:ext uri="{FF2B5EF4-FFF2-40B4-BE49-F238E27FC236}">
                <a16:creationId xmlns:a16="http://schemas.microsoft.com/office/drawing/2014/main" id="{AA752D3C-1D25-CABD-CF4B-382B34904D01}"/>
              </a:ext>
            </a:extLst>
          </p:cNvPr>
          <p:cNvSpPr/>
          <p:nvPr/>
        </p:nvSpPr>
        <p:spPr>
          <a:xfrm rot="16200000">
            <a:off x="3510839" y="1131576"/>
            <a:ext cx="792000" cy="6207122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1358191" y="1589628"/>
            <a:ext cx="792000" cy="1901826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386890" y="1404813"/>
            <a:ext cx="792000" cy="3959228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ГИС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Управление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Платформой Гостех</a:t>
            </a:r>
          </a:p>
        </p:txBody>
      </p:sp>
    </p:spTree>
    <p:extLst>
      <p:ext uri="{BB962C8B-B14F-4D97-AF65-F5344CB8AC3E}">
        <p14:creationId xmlns:p14="http://schemas.microsoft.com/office/powerpoint/2010/main" val="1119028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336962"/>
            <a:ext cx="9377136" cy="930275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Функции и возможности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588903-1E4B-42A6-84DC-BF4D0262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0BB76ED1-7225-D6B6-54EF-898893CBCE3D}"/>
              </a:ext>
            </a:extLst>
          </p:cNvPr>
          <p:cNvSpPr txBox="1">
            <a:spLocks/>
          </p:cNvSpPr>
          <p:nvPr/>
        </p:nvSpPr>
        <p:spPr>
          <a:xfrm>
            <a:off x="734695" y="980464"/>
            <a:ext cx="5952825" cy="7632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ГИС «Управление Платформой «</a:t>
            </a:r>
            <a:r>
              <a:rPr lang="ru-RU" sz="2400" b="1" dirty="0" err="1"/>
              <a:t>Гостех</a:t>
            </a:r>
            <a:r>
              <a:rPr lang="ru-RU" sz="2400" b="1" dirty="0"/>
              <a:t>»</a:t>
            </a:r>
          </a:p>
        </p:txBody>
      </p:sp>
      <p:sp>
        <p:nvSpPr>
          <p:cNvPr id="147" name="Объект 4">
            <a:extLst>
              <a:ext uri="{FF2B5EF4-FFF2-40B4-BE49-F238E27FC236}">
                <a16:creationId xmlns:a16="http://schemas.microsoft.com/office/drawing/2014/main" id="{D915EC92-FDED-07A1-BCB0-3ABF3A74CE06}"/>
              </a:ext>
            </a:extLst>
          </p:cNvPr>
          <p:cNvSpPr txBox="1">
            <a:spLocks/>
          </p:cNvSpPr>
          <p:nvPr/>
        </p:nvSpPr>
        <p:spPr>
          <a:xfrm>
            <a:off x="718466" y="3927233"/>
            <a:ext cx="2060451" cy="1673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</a:rPr>
              <a:t>Предоставление инструментов управления разработкой, тестированием и разворачиванием разрабатываемых на Платформе «</a:t>
            </a:r>
            <a:r>
              <a:rPr lang="ru-RU" sz="1400" b="1" dirty="0" err="1">
                <a:solidFill>
                  <a:srgbClr val="0F2851"/>
                </a:solidFill>
              </a:rPr>
              <a:t>Гостех</a:t>
            </a:r>
            <a:r>
              <a:rPr lang="ru-RU" sz="1400" b="1" dirty="0">
                <a:solidFill>
                  <a:srgbClr val="0F2851"/>
                </a:solidFill>
              </a:rPr>
              <a:t>» ГИС</a:t>
            </a:r>
          </a:p>
        </p:txBody>
      </p:sp>
      <p:sp>
        <p:nvSpPr>
          <p:cNvPr id="148" name="Прямоугольник: скругленные углы 70">
            <a:extLst>
              <a:ext uri="{FF2B5EF4-FFF2-40B4-BE49-F238E27FC236}">
                <a16:creationId xmlns:a16="http://schemas.microsoft.com/office/drawing/2014/main" id="{7EC5C593-AE95-2C5A-E289-3678EF189EDE}"/>
              </a:ext>
            </a:extLst>
          </p:cNvPr>
          <p:cNvSpPr/>
          <p:nvPr/>
        </p:nvSpPr>
        <p:spPr>
          <a:xfrm rot="2608029">
            <a:off x="1071470" y="2470648"/>
            <a:ext cx="190852" cy="6779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: скругленные углы 71">
            <a:extLst>
              <a:ext uri="{FF2B5EF4-FFF2-40B4-BE49-F238E27FC236}">
                <a16:creationId xmlns:a16="http://schemas.microsoft.com/office/drawing/2014/main" id="{B8C0E56F-A779-B0F7-9ACB-B47867C04134}"/>
              </a:ext>
            </a:extLst>
          </p:cNvPr>
          <p:cNvSpPr/>
          <p:nvPr/>
        </p:nvSpPr>
        <p:spPr>
          <a:xfrm rot="2608029">
            <a:off x="1238027" y="2409840"/>
            <a:ext cx="190852" cy="11213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: скругленные углы 72">
            <a:extLst>
              <a:ext uri="{FF2B5EF4-FFF2-40B4-BE49-F238E27FC236}">
                <a16:creationId xmlns:a16="http://schemas.microsoft.com/office/drawing/2014/main" id="{412CB84D-395F-39D5-351C-B25B14767E3B}"/>
              </a:ext>
            </a:extLst>
          </p:cNvPr>
          <p:cNvSpPr/>
          <p:nvPr/>
        </p:nvSpPr>
        <p:spPr>
          <a:xfrm rot="2608029">
            <a:off x="1325065" y="2447284"/>
            <a:ext cx="190852" cy="15284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1" name="Прямоугольник: скругленные углы 73">
            <a:extLst>
              <a:ext uri="{FF2B5EF4-FFF2-40B4-BE49-F238E27FC236}">
                <a16:creationId xmlns:a16="http://schemas.microsoft.com/office/drawing/2014/main" id="{EF29A5D6-D4BB-E095-24EF-951E7939724D}"/>
              </a:ext>
            </a:extLst>
          </p:cNvPr>
          <p:cNvSpPr/>
          <p:nvPr/>
        </p:nvSpPr>
        <p:spPr>
          <a:xfrm rot="2608029">
            <a:off x="1543813" y="2771333"/>
            <a:ext cx="190852" cy="11213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бъект 4">
            <a:extLst>
              <a:ext uri="{FF2B5EF4-FFF2-40B4-BE49-F238E27FC236}">
                <a16:creationId xmlns:a16="http://schemas.microsoft.com/office/drawing/2014/main" id="{CE51719A-EA46-3676-B05C-15E26DB07AFD}"/>
              </a:ext>
            </a:extLst>
          </p:cNvPr>
          <p:cNvSpPr txBox="1">
            <a:spLocks/>
          </p:cNvSpPr>
          <p:nvPr/>
        </p:nvSpPr>
        <p:spPr>
          <a:xfrm>
            <a:off x="2981846" y="3927233"/>
            <a:ext cx="2060451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</a:rPr>
              <a:t>Хранение исходных кодов, артефактов и документации по разработке ГИС</a:t>
            </a:r>
          </a:p>
        </p:txBody>
      </p:sp>
      <p:sp>
        <p:nvSpPr>
          <p:cNvPr id="153" name="Объект 4">
            <a:extLst>
              <a:ext uri="{FF2B5EF4-FFF2-40B4-BE49-F238E27FC236}">
                <a16:creationId xmlns:a16="http://schemas.microsoft.com/office/drawing/2014/main" id="{483F0488-A1E6-4B9C-0DDC-ADEBBFB59F8F}"/>
              </a:ext>
            </a:extLst>
          </p:cNvPr>
          <p:cNvSpPr txBox="1">
            <a:spLocks/>
          </p:cNvSpPr>
          <p:nvPr/>
        </p:nvSpPr>
        <p:spPr>
          <a:xfrm>
            <a:off x="5245226" y="3927233"/>
            <a:ext cx="2060451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</a:rPr>
              <a:t>Предоставления инструментов для проектирования архитектуры ГИС и доменов</a:t>
            </a:r>
          </a:p>
        </p:txBody>
      </p:sp>
      <p:sp>
        <p:nvSpPr>
          <p:cNvPr id="154" name="Объект 4">
            <a:extLst>
              <a:ext uri="{FF2B5EF4-FFF2-40B4-BE49-F238E27FC236}">
                <a16:creationId xmlns:a16="http://schemas.microsoft.com/office/drawing/2014/main" id="{5110E320-04CE-A633-3A36-38C1F43F2E03}"/>
              </a:ext>
            </a:extLst>
          </p:cNvPr>
          <p:cNvSpPr txBox="1">
            <a:spLocks/>
          </p:cNvSpPr>
          <p:nvPr/>
        </p:nvSpPr>
        <p:spPr>
          <a:xfrm>
            <a:off x="7508606" y="3927233"/>
            <a:ext cx="1974607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  <a:latin typeface="Corbel" panose="020B0503020204020204" pitchFamily="34" charset="0"/>
              </a:rPr>
              <a:t>Стандартизация и контроль производственного процесса</a:t>
            </a:r>
          </a:p>
        </p:txBody>
      </p:sp>
      <p:sp>
        <p:nvSpPr>
          <p:cNvPr id="155" name="Объект 4">
            <a:extLst>
              <a:ext uri="{FF2B5EF4-FFF2-40B4-BE49-F238E27FC236}">
                <a16:creationId xmlns:a16="http://schemas.microsoft.com/office/drawing/2014/main" id="{A7386C67-74D5-527D-EC00-187F9FDC0BB2}"/>
              </a:ext>
            </a:extLst>
          </p:cNvPr>
          <p:cNvSpPr txBox="1">
            <a:spLocks/>
          </p:cNvSpPr>
          <p:nvPr/>
        </p:nvSpPr>
        <p:spPr>
          <a:xfrm>
            <a:off x="9771984" y="3927233"/>
            <a:ext cx="1940257" cy="1017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F2851"/>
                </a:solidFill>
              </a:rPr>
              <a:t>Обеспечение механизмов предоставления динамической инфраструктуры</a:t>
            </a: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A9694F19-56B3-88CA-1D0F-C470993F3893}"/>
              </a:ext>
            </a:extLst>
          </p:cNvPr>
          <p:cNvGrpSpPr/>
          <p:nvPr/>
        </p:nvGrpSpPr>
        <p:grpSpPr>
          <a:xfrm>
            <a:off x="5562511" y="2409840"/>
            <a:ext cx="663195" cy="1565936"/>
            <a:chOff x="13032430" y="1041529"/>
            <a:chExt cx="1893991" cy="4882868"/>
          </a:xfrm>
          <a:solidFill>
            <a:schemeClr val="bg1"/>
          </a:solidFill>
        </p:grpSpPr>
        <p:sp>
          <p:nvSpPr>
            <p:cNvPr id="157" name="Прямоугольник: скругленные углы 70">
              <a:extLst>
                <a:ext uri="{FF2B5EF4-FFF2-40B4-BE49-F238E27FC236}">
                  <a16:creationId xmlns:a16="http://schemas.microsoft.com/office/drawing/2014/main" id="{AA863D59-ACE1-731A-3D3D-BB2B2AB6E261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: скругленные углы 71">
              <a:extLst>
                <a:ext uri="{FF2B5EF4-FFF2-40B4-BE49-F238E27FC236}">
                  <a16:creationId xmlns:a16="http://schemas.microsoft.com/office/drawing/2014/main" id="{8679E19B-816A-57C1-7C98-94236B4CB637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: скругленные углы 72">
              <a:extLst>
                <a:ext uri="{FF2B5EF4-FFF2-40B4-BE49-F238E27FC236}">
                  <a16:creationId xmlns:a16="http://schemas.microsoft.com/office/drawing/2014/main" id="{13F3DA4A-168F-1EFE-6B75-7DD141DD27DD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0" name="Прямоугольник: скругленные углы 73">
              <a:extLst>
                <a:ext uri="{FF2B5EF4-FFF2-40B4-BE49-F238E27FC236}">
                  <a16:creationId xmlns:a16="http://schemas.microsoft.com/office/drawing/2014/main" id="{AF1F9CC8-FEC9-92FF-D399-F51431B3BE68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317B3026-DAC8-8377-17CD-BE8008F93AE5}"/>
              </a:ext>
            </a:extLst>
          </p:cNvPr>
          <p:cNvGrpSpPr/>
          <p:nvPr/>
        </p:nvGrpSpPr>
        <p:grpSpPr>
          <a:xfrm>
            <a:off x="7896518" y="2409840"/>
            <a:ext cx="663195" cy="1565936"/>
            <a:chOff x="13032430" y="1041529"/>
            <a:chExt cx="1893991" cy="4882868"/>
          </a:xfrm>
          <a:solidFill>
            <a:schemeClr val="bg1"/>
          </a:solidFill>
        </p:grpSpPr>
        <p:sp>
          <p:nvSpPr>
            <p:cNvPr id="162" name="Прямоугольник: скругленные углы 70">
              <a:extLst>
                <a:ext uri="{FF2B5EF4-FFF2-40B4-BE49-F238E27FC236}">
                  <a16:creationId xmlns:a16="http://schemas.microsoft.com/office/drawing/2014/main" id="{CA419636-3E65-465C-65C6-D775B3C60D61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: скругленные углы 71">
              <a:extLst>
                <a:ext uri="{FF2B5EF4-FFF2-40B4-BE49-F238E27FC236}">
                  <a16:creationId xmlns:a16="http://schemas.microsoft.com/office/drawing/2014/main" id="{B7E8E780-00E9-00A4-64B6-DA6E55DA2EDF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рямоугольник: скругленные углы 72">
              <a:extLst>
                <a:ext uri="{FF2B5EF4-FFF2-40B4-BE49-F238E27FC236}">
                  <a16:creationId xmlns:a16="http://schemas.microsoft.com/office/drawing/2014/main" id="{CE859E0E-C2EB-186C-FA9E-E162988725F7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5" name="Прямоугольник: скругленные углы 73">
              <a:extLst>
                <a:ext uri="{FF2B5EF4-FFF2-40B4-BE49-F238E27FC236}">
                  <a16:creationId xmlns:a16="http://schemas.microsoft.com/office/drawing/2014/main" id="{D8AD6B5F-EE73-3205-10C5-8160BA5CEB90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16C05664-6E62-E0C4-75D4-F5FDA5BAD514}"/>
              </a:ext>
            </a:extLst>
          </p:cNvPr>
          <p:cNvGrpSpPr/>
          <p:nvPr/>
        </p:nvGrpSpPr>
        <p:grpSpPr>
          <a:xfrm>
            <a:off x="3331736" y="2409840"/>
            <a:ext cx="663195" cy="1565936"/>
            <a:chOff x="13032430" y="1041529"/>
            <a:chExt cx="1893991" cy="4882868"/>
          </a:xfrm>
          <a:solidFill>
            <a:srgbClr val="E1F1FF"/>
          </a:solidFill>
        </p:grpSpPr>
        <p:sp>
          <p:nvSpPr>
            <p:cNvPr id="167" name="Прямоугольник: скругленные углы 70">
              <a:extLst>
                <a:ext uri="{FF2B5EF4-FFF2-40B4-BE49-F238E27FC236}">
                  <a16:creationId xmlns:a16="http://schemas.microsoft.com/office/drawing/2014/main" id="{3014903E-6BB8-6E25-17A6-57881F7B1100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Прямоугольник: скругленные углы 71">
              <a:extLst>
                <a:ext uri="{FF2B5EF4-FFF2-40B4-BE49-F238E27FC236}">
                  <a16:creationId xmlns:a16="http://schemas.microsoft.com/office/drawing/2014/main" id="{32157D91-4364-B2C9-7160-0BBAE8F6C83A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: скругленные углы 72">
              <a:extLst>
                <a:ext uri="{FF2B5EF4-FFF2-40B4-BE49-F238E27FC236}">
                  <a16:creationId xmlns:a16="http://schemas.microsoft.com/office/drawing/2014/main" id="{03627BE2-533E-ED9A-46F8-272F562F3147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0" name="Прямоугольник: скругленные углы 73">
              <a:extLst>
                <a:ext uri="{FF2B5EF4-FFF2-40B4-BE49-F238E27FC236}">
                  <a16:creationId xmlns:a16="http://schemas.microsoft.com/office/drawing/2014/main" id="{25C7A884-AAF6-B196-25BA-3FF0381D5726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A42124B2-5C82-D265-78A1-222FC6BAE9D0}"/>
              </a:ext>
            </a:extLst>
          </p:cNvPr>
          <p:cNvGrpSpPr/>
          <p:nvPr/>
        </p:nvGrpSpPr>
        <p:grpSpPr>
          <a:xfrm>
            <a:off x="10142036" y="2409840"/>
            <a:ext cx="663195" cy="1565936"/>
            <a:chOff x="13032430" y="1041529"/>
            <a:chExt cx="1893991" cy="4882868"/>
          </a:xfrm>
          <a:solidFill>
            <a:schemeClr val="bg1"/>
          </a:solidFill>
        </p:grpSpPr>
        <p:sp>
          <p:nvSpPr>
            <p:cNvPr id="172" name="Прямоугольник: скругленные углы 70">
              <a:extLst>
                <a:ext uri="{FF2B5EF4-FFF2-40B4-BE49-F238E27FC236}">
                  <a16:creationId xmlns:a16="http://schemas.microsoft.com/office/drawing/2014/main" id="{37F5E511-7FD3-F8F4-830C-7A86AC85F472}"/>
                </a:ext>
              </a:extLst>
            </p:cNvPr>
            <p:cNvSpPr/>
            <p:nvPr/>
          </p:nvSpPr>
          <p:spPr>
            <a:xfrm rot="2608029">
              <a:off x="13032430" y="1231140"/>
              <a:ext cx="545046" cy="211383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Прямоугольник: скругленные углы 71">
              <a:extLst>
                <a:ext uri="{FF2B5EF4-FFF2-40B4-BE49-F238E27FC236}">
                  <a16:creationId xmlns:a16="http://schemas.microsoft.com/office/drawing/2014/main" id="{7DB4BBBE-C8B7-A5F0-EDEF-EA21770CEA78}"/>
                </a:ext>
              </a:extLst>
            </p:cNvPr>
            <p:cNvSpPr/>
            <p:nvPr/>
          </p:nvSpPr>
          <p:spPr>
            <a:xfrm rot="2608029">
              <a:off x="13508092" y="1041529"/>
              <a:ext cx="545046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: скругленные углы 72">
              <a:extLst>
                <a:ext uri="{FF2B5EF4-FFF2-40B4-BE49-F238E27FC236}">
                  <a16:creationId xmlns:a16="http://schemas.microsoft.com/office/drawing/2014/main" id="{6F5F03EC-67C9-F06D-2F4B-15287C9EB34B}"/>
                </a:ext>
              </a:extLst>
            </p:cNvPr>
            <p:cNvSpPr/>
            <p:nvPr/>
          </p:nvSpPr>
          <p:spPr>
            <a:xfrm rot="2608029">
              <a:off x="13756661" y="1158287"/>
              <a:ext cx="545045" cy="47661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5" name="Прямоугольник: скругленные углы 73">
              <a:extLst>
                <a:ext uri="{FF2B5EF4-FFF2-40B4-BE49-F238E27FC236}">
                  <a16:creationId xmlns:a16="http://schemas.microsoft.com/office/drawing/2014/main" id="{4348E6AF-0292-221E-79D5-E97A540F16F1}"/>
                </a:ext>
              </a:extLst>
            </p:cNvPr>
            <p:cNvSpPr/>
            <p:nvPr/>
          </p:nvSpPr>
          <p:spPr>
            <a:xfrm rot="2608029">
              <a:off x="14381376" y="2168728"/>
              <a:ext cx="545045" cy="349669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6" name="Рисунок 2">
            <a:extLst>
              <a:ext uri="{FF2B5EF4-FFF2-40B4-BE49-F238E27FC236}">
                <a16:creationId xmlns:a16="http://schemas.microsoft.com/office/drawing/2014/main" id="{448DAA62-2EC6-2832-A209-1F7549A0A916}"/>
              </a:ext>
            </a:extLst>
          </p:cNvPr>
          <p:cNvGrpSpPr/>
          <p:nvPr/>
        </p:nvGrpSpPr>
        <p:grpSpPr>
          <a:xfrm>
            <a:off x="7988631" y="2700338"/>
            <a:ext cx="552991" cy="703549"/>
            <a:chOff x="5069066" y="415020"/>
            <a:chExt cx="381216" cy="520597"/>
          </a:xfrm>
          <a:noFill/>
        </p:grpSpPr>
        <p:sp>
          <p:nvSpPr>
            <p:cNvPr id="177" name="Полилиния: фигура 677">
              <a:extLst>
                <a:ext uri="{FF2B5EF4-FFF2-40B4-BE49-F238E27FC236}">
                  <a16:creationId xmlns:a16="http://schemas.microsoft.com/office/drawing/2014/main" id="{4C2459CD-C0F7-0E1E-3AF8-0D14A27D5E0B}"/>
                </a:ext>
              </a:extLst>
            </p:cNvPr>
            <p:cNvSpPr/>
            <p:nvPr/>
          </p:nvSpPr>
          <p:spPr>
            <a:xfrm>
              <a:off x="5069066" y="478394"/>
              <a:ext cx="381216" cy="457223"/>
            </a:xfrm>
            <a:custGeom>
              <a:avLst/>
              <a:gdLst>
                <a:gd name="connsiteX0" fmla="*/ 34706 w 381216"/>
                <a:gd name="connsiteY0" fmla="*/ 457223 h 457223"/>
                <a:gd name="connsiteX1" fmla="*/ 0 w 381216"/>
                <a:gd name="connsiteY1" fmla="*/ 422517 h 457223"/>
                <a:gd name="connsiteX2" fmla="*/ 0 w 381216"/>
                <a:gd name="connsiteY2" fmla="*/ 34706 h 457223"/>
                <a:gd name="connsiteX3" fmla="*/ 34706 w 381216"/>
                <a:gd name="connsiteY3" fmla="*/ 0 h 457223"/>
                <a:gd name="connsiteX4" fmla="*/ 346510 w 381216"/>
                <a:gd name="connsiteY4" fmla="*/ 0 h 457223"/>
                <a:gd name="connsiteX5" fmla="*/ 381216 w 381216"/>
                <a:gd name="connsiteY5" fmla="*/ 34706 h 457223"/>
                <a:gd name="connsiteX6" fmla="*/ 381216 w 381216"/>
                <a:gd name="connsiteY6" fmla="*/ 422517 h 457223"/>
                <a:gd name="connsiteX7" fmla="*/ 346510 w 381216"/>
                <a:gd name="connsiteY7" fmla="*/ 457223 h 457223"/>
                <a:gd name="connsiteX8" fmla="*/ 34706 w 381216"/>
                <a:gd name="connsiteY8" fmla="*/ 457223 h 45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216" h="457223">
                  <a:moveTo>
                    <a:pt x="34706" y="457223"/>
                  </a:moveTo>
                  <a:cubicBezTo>
                    <a:pt x="15548" y="457223"/>
                    <a:pt x="0" y="441675"/>
                    <a:pt x="0" y="422517"/>
                  </a:cubicBezTo>
                  <a:lnTo>
                    <a:pt x="0" y="34706"/>
                  </a:lnTo>
                  <a:cubicBezTo>
                    <a:pt x="0" y="15549"/>
                    <a:pt x="15548" y="0"/>
                    <a:pt x="34706" y="0"/>
                  </a:cubicBezTo>
                  <a:lnTo>
                    <a:pt x="346510" y="0"/>
                  </a:lnTo>
                  <a:cubicBezTo>
                    <a:pt x="365667" y="0"/>
                    <a:pt x="381216" y="15549"/>
                    <a:pt x="381216" y="34706"/>
                  </a:cubicBezTo>
                  <a:lnTo>
                    <a:pt x="381216" y="422517"/>
                  </a:lnTo>
                  <a:cubicBezTo>
                    <a:pt x="381216" y="441675"/>
                    <a:pt x="365667" y="457223"/>
                    <a:pt x="346510" y="457223"/>
                  </a:cubicBezTo>
                  <a:lnTo>
                    <a:pt x="34706" y="457223"/>
                  </a:lnTo>
                  <a:close/>
                </a:path>
              </a:pathLst>
            </a:custGeom>
            <a:noFill/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8" name="Рисунок 2">
              <a:extLst>
                <a:ext uri="{FF2B5EF4-FFF2-40B4-BE49-F238E27FC236}">
                  <a16:creationId xmlns:a16="http://schemas.microsoft.com/office/drawing/2014/main" id="{C409D778-7A0C-0252-57FD-EFF719487444}"/>
                </a:ext>
              </a:extLst>
            </p:cNvPr>
            <p:cNvGrpSpPr/>
            <p:nvPr/>
          </p:nvGrpSpPr>
          <p:grpSpPr>
            <a:xfrm>
              <a:off x="5164300" y="415020"/>
              <a:ext cx="190607" cy="61291"/>
              <a:chOff x="5164300" y="415020"/>
              <a:chExt cx="190607" cy="61291"/>
            </a:xfrm>
            <a:noFill/>
          </p:grpSpPr>
          <p:sp>
            <p:nvSpPr>
              <p:cNvPr id="199" name="Полилиния: фигура 699">
                <a:extLst>
                  <a:ext uri="{FF2B5EF4-FFF2-40B4-BE49-F238E27FC236}">
                    <a16:creationId xmlns:a16="http://schemas.microsoft.com/office/drawing/2014/main" id="{45D25D58-9FD2-2AF2-EBBB-875B641920BC}"/>
                  </a:ext>
                </a:extLst>
              </p:cNvPr>
              <p:cNvSpPr/>
              <p:nvPr/>
            </p:nvSpPr>
            <p:spPr>
              <a:xfrm>
                <a:off x="5164300" y="458056"/>
                <a:ext cx="190607" cy="18255"/>
              </a:xfrm>
              <a:custGeom>
                <a:avLst/>
                <a:gdLst>
                  <a:gd name="connsiteX0" fmla="*/ 190608 w 190607"/>
                  <a:gd name="connsiteY0" fmla="*/ 18256 h 18255"/>
                  <a:gd name="connsiteX1" fmla="*/ 169923 w 190607"/>
                  <a:gd name="connsiteY1" fmla="*/ 0 h 18255"/>
                  <a:gd name="connsiteX2" fmla="*/ 20685 w 190607"/>
                  <a:gd name="connsiteY2" fmla="*/ 0 h 18255"/>
                  <a:gd name="connsiteX3" fmla="*/ 0 w 190607"/>
                  <a:gd name="connsiteY3" fmla="*/ 18186 h 18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7" h="18255">
                    <a:moveTo>
                      <a:pt x="190608" y="18256"/>
                    </a:moveTo>
                    <a:cubicBezTo>
                      <a:pt x="189358" y="7983"/>
                      <a:pt x="180543" y="0"/>
                      <a:pt x="169923" y="0"/>
                    </a:cubicBezTo>
                    <a:lnTo>
                      <a:pt x="20685" y="0"/>
                    </a:lnTo>
                    <a:cubicBezTo>
                      <a:pt x="10065" y="0"/>
                      <a:pt x="1319" y="7913"/>
                      <a:pt x="0" y="18186"/>
                    </a:cubicBezTo>
                  </a:path>
                </a:pathLst>
              </a:custGeom>
              <a:noFill/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0" name="Полилиния: фигура 700">
                <a:extLst>
                  <a:ext uri="{FF2B5EF4-FFF2-40B4-BE49-F238E27FC236}">
                    <a16:creationId xmlns:a16="http://schemas.microsoft.com/office/drawing/2014/main" id="{123B7391-B6F7-A678-B9A1-E13B4FA1EC7C}"/>
                  </a:ext>
                </a:extLst>
              </p:cNvPr>
              <p:cNvSpPr/>
              <p:nvPr/>
            </p:nvSpPr>
            <p:spPr>
              <a:xfrm>
                <a:off x="5218026" y="415020"/>
                <a:ext cx="83156" cy="41578"/>
              </a:xfrm>
              <a:custGeom>
                <a:avLst/>
                <a:gdLst>
                  <a:gd name="connsiteX0" fmla="*/ 83157 w 83156"/>
                  <a:gd name="connsiteY0" fmla="*/ 41578 h 41578"/>
                  <a:gd name="connsiteX1" fmla="*/ 41578 w 83156"/>
                  <a:gd name="connsiteY1" fmla="*/ 0 h 41578"/>
                  <a:gd name="connsiteX2" fmla="*/ 41578 w 83156"/>
                  <a:gd name="connsiteY2" fmla="*/ 0 h 41578"/>
                  <a:gd name="connsiteX3" fmla="*/ 0 w 83156"/>
                  <a:gd name="connsiteY3" fmla="*/ 41578 h 4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156" h="41578">
                    <a:moveTo>
                      <a:pt x="83157" y="41578"/>
                    </a:moveTo>
                    <a:cubicBezTo>
                      <a:pt x="83157" y="18603"/>
                      <a:pt x="64554" y="0"/>
                      <a:pt x="41578" y="0"/>
                    </a:cubicBezTo>
                    <a:lnTo>
                      <a:pt x="41578" y="0"/>
                    </a:lnTo>
                    <a:cubicBezTo>
                      <a:pt x="18603" y="0"/>
                      <a:pt x="0" y="18603"/>
                      <a:pt x="0" y="41578"/>
                    </a:cubicBezTo>
                  </a:path>
                </a:pathLst>
              </a:custGeom>
              <a:noFill/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9" name="Рисунок 2">
              <a:extLst>
                <a:ext uri="{FF2B5EF4-FFF2-40B4-BE49-F238E27FC236}">
                  <a16:creationId xmlns:a16="http://schemas.microsoft.com/office/drawing/2014/main" id="{CC9F5A08-1B74-589A-ADB0-93909A96B273}"/>
                </a:ext>
              </a:extLst>
            </p:cNvPr>
            <p:cNvGrpSpPr/>
            <p:nvPr/>
          </p:nvGrpSpPr>
          <p:grpSpPr>
            <a:xfrm>
              <a:off x="5122444" y="550722"/>
              <a:ext cx="274458" cy="357060"/>
              <a:chOff x="5122444" y="550722"/>
              <a:chExt cx="274458" cy="357060"/>
            </a:xfrm>
            <a:noFill/>
          </p:grpSpPr>
          <p:grpSp>
            <p:nvGrpSpPr>
              <p:cNvPr id="181" name="Рисунок 2">
                <a:extLst>
                  <a:ext uri="{FF2B5EF4-FFF2-40B4-BE49-F238E27FC236}">
                    <a16:creationId xmlns:a16="http://schemas.microsoft.com/office/drawing/2014/main" id="{7B82C3EA-C89F-5C9B-49F6-8E7BD0223010}"/>
                  </a:ext>
                </a:extLst>
              </p:cNvPr>
              <p:cNvGrpSpPr/>
              <p:nvPr/>
            </p:nvGrpSpPr>
            <p:grpSpPr>
              <a:xfrm>
                <a:off x="5244819" y="577307"/>
                <a:ext cx="152083" cy="37691"/>
                <a:chOff x="5244819" y="577307"/>
                <a:chExt cx="152083" cy="37691"/>
              </a:xfrm>
            </p:grpSpPr>
            <p:sp>
              <p:nvSpPr>
                <p:cNvPr id="197" name="Полилиния: фигура 697">
                  <a:extLst>
                    <a:ext uri="{FF2B5EF4-FFF2-40B4-BE49-F238E27FC236}">
                      <a16:creationId xmlns:a16="http://schemas.microsoft.com/office/drawing/2014/main" id="{533B4A2D-FFF4-CDD3-161C-15F37E206351}"/>
                    </a:ext>
                  </a:extLst>
                </p:cNvPr>
                <p:cNvSpPr/>
                <p:nvPr/>
              </p:nvSpPr>
              <p:spPr>
                <a:xfrm>
                  <a:off x="5244819" y="577307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8" name="Полилиния: фигура 698">
                  <a:extLst>
                    <a:ext uri="{FF2B5EF4-FFF2-40B4-BE49-F238E27FC236}">
                      <a16:creationId xmlns:a16="http://schemas.microsoft.com/office/drawing/2014/main" id="{5E4DD1A2-94F0-12B4-EBE1-ABB19BCE513B}"/>
                    </a:ext>
                  </a:extLst>
                </p:cNvPr>
                <p:cNvSpPr/>
                <p:nvPr/>
              </p:nvSpPr>
              <p:spPr>
                <a:xfrm>
                  <a:off x="5244819" y="614998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2" name="Рисунок 2">
                <a:extLst>
                  <a:ext uri="{FF2B5EF4-FFF2-40B4-BE49-F238E27FC236}">
                    <a16:creationId xmlns:a16="http://schemas.microsoft.com/office/drawing/2014/main" id="{A00325A8-FBB2-44A3-18CB-EFC91C70041C}"/>
                  </a:ext>
                </a:extLst>
              </p:cNvPr>
              <p:cNvGrpSpPr/>
              <p:nvPr/>
            </p:nvGrpSpPr>
            <p:grpSpPr>
              <a:xfrm>
                <a:off x="5244819" y="710441"/>
                <a:ext cx="152083" cy="37691"/>
                <a:chOff x="5244819" y="710441"/>
                <a:chExt cx="152083" cy="37691"/>
              </a:xfrm>
            </p:grpSpPr>
            <p:sp>
              <p:nvSpPr>
                <p:cNvPr id="195" name="Полилиния: фигура 695">
                  <a:extLst>
                    <a:ext uri="{FF2B5EF4-FFF2-40B4-BE49-F238E27FC236}">
                      <a16:creationId xmlns:a16="http://schemas.microsoft.com/office/drawing/2014/main" id="{4A5F79AD-6420-5EB4-CC35-0B0C4E9FF609}"/>
                    </a:ext>
                  </a:extLst>
                </p:cNvPr>
                <p:cNvSpPr/>
                <p:nvPr/>
              </p:nvSpPr>
              <p:spPr>
                <a:xfrm>
                  <a:off x="5244819" y="710441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6" name="Полилиния: фигура 696">
                  <a:extLst>
                    <a:ext uri="{FF2B5EF4-FFF2-40B4-BE49-F238E27FC236}">
                      <a16:creationId xmlns:a16="http://schemas.microsoft.com/office/drawing/2014/main" id="{1F00DC7D-A11B-C80D-BDA3-2E1F3BD0ED2E}"/>
                    </a:ext>
                  </a:extLst>
                </p:cNvPr>
                <p:cNvSpPr/>
                <p:nvPr/>
              </p:nvSpPr>
              <p:spPr>
                <a:xfrm>
                  <a:off x="5244819" y="748132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3" name="Рисунок 2">
                <a:extLst>
                  <a:ext uri="{FF2B5EF4-FFF2-40B4-BE49-F238E27FC236}">
                    <a16:creationId xmlns:a16="http://schemas.microsoft.com/office/drawing/2014/main" id="{4E91A8B0-845C-28D8-7AAB-1972E6E2B964}"/>
                  </a:ext>
                </a:extLst>
              </p:cNvPr>
              <p:cNvGrpSpPr/>
              <p:nvPr/>
            </p:nvGrpSpPr>
            <p:grpSpPr>
              <a:xfrm>
                <a:off x="5244819" y="843575"/>
                <a:ext cx="152083" cy="37621"/>
                <a:chOff x="5244819" y="843575"/>
                <a:chExt cx="152083" cy="37621"/>
              </a:xfrm>
            </p:grpSpPr>
            <p:sp>
              <p:nvSpPr>
                <p:cNvPr id="193" name="Полилиния: фигура 693">
                  <a:extLst>
                    <a:ext uri="{FF2B5EF4-FFF2-40B4-BE49-F238E27FC236}">
                      <a16:creationId xmlns:a16="http://schemas.microsoft.com/office/drawing/2014/main" id="{FEF3670D-20E8-7263-9C66-5473E1B377BF}"/>
                    </a:ext>
                  </a:extLst>
                </p:cNvPr>
                <p:cNvSpPr/>
                <p:nvPr/>
              </p:nvSpPr>
              <p:spPr>
                <a:xfrm>
                  <a:off x="5244819" y="843575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4" name="Полилиния: фигура 694">
                  <a:extLst>
                    <a:ext uri="{FF2B5EF4-FFF2-40B4-BE49-F238E27FC236}">
                      <a16:creationId xmlns:a16="http://schemas.microsoft.com/office/drawing/2014/main" id="{E0E865A1-C596-EC50-CAA3-90C1B5FAF924}"/>
                    </a:ext>
                  </a:extLst>
                </p:cNvPr>
                <p:cNvSpPr/>
                <p:nvPr/>
              </p:nvSpPr>
              <p:spPr>
                <a:xfrm>
                  <a:off x="5244819" y="881197"/>
                  <a:ext cx="152083" cy="6941"/>
                </a:xfrm>
                <a:custGeom>
                  <a:avLst/>
                  <a:gdLst>
                    <a:gd name="connsiteX0" fmla="*/ 152084 w 152083"/>
                    <a:gd name="connsiteY0" fmla="*/ 0 h 6941"/>
                    <a:gd name="connsiteX1" fmla="*/ 0 w 152083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083" h="6941">
                      <a:moveTo>
                        <a:pt x="152084" y="0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4" name="Рисунок 2">
                <a:extLst>
                  <a:ext uri="{FF2B5EF4-FFF2-40B4-BE49-F238E27FC236}">
                    <a16:creationId xmlns:a16="http://schemas.microsoft.com/office/drawing/2014/main" id="{8B189C0E-645E-F927-29A1-BA8C1399D709}"/>
                  </a:ext>
                </a:extLst>
              </p:cNvPr>
              <p:cNvGrpSpPr/>
              <p:nvPr/>
            </p:nvGrpSpPr>
            <p:grpSpPr>
              <a:xfrm>
                <a:off x="5122444" y="550722"/>
                <a:ext cx="90792" cy="90792"/>
                <a:chOff x="5122444" y="550722"/>
                <a:chExt cx="90792" cy="90792"/>
              </a:xfrm>
              <a:noFill/>
            </p:grpSpPr>
            <p:sp>
              <p:nvSpPr>
                <p:cNvPr id="191" name="Полилиния: фигура 691">
                  <a:extLst>
                    <a:ext uri="{FF2B5EF4-FFF2-40B4-BE49-F238E27FC236}">
                      <a16:creationId xmlns:a16="http://schemas.microsoft.com/office/drawing/2014/main" id="{58038818-9BF7-A1F7-E63A-2EDE812675D5}"/>
                    </a:ext>
                  </a:extLst>
                </p:cNvPr>
                <p:cNvSpPr/>
                <p:nvPr/>
              </p:nvSpPr>
              <p:spPr>
                <a:xfrm>
                  <a:off x="5152847" y="586261"/>
                  <a:ext cx="29916" cy="19782"/>
                </a:xfrm>
                <a:custGeom>
                  <a:avLst/>
                  <a:gdLst>
                    <a:gd name="connsiteX0" fmla="*/ 0 w 29916"/>
                    <a:gd name="connsiteY0" fmla="*/ 9648 h 19782"/>
                    <a:gd name="connsiteX1" fmla="*/ 9857 w 29916"/>
                    <a:gd name="connsiteY1" fmla="*/ 19783 h 19782"/>
                    <a:gd name="connsiteX2" fmla="*/ 29917 w 29916"/>
                    <a:gd name="connsiteY2" fmla="*/ 0 h 1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16" h="19782">
                      <a:moveTo>
                        <a:pt x="0" y="9648"/>
                      </a:moveTo>
                      <a:lnTo>
                        <a:pt x="9857" y="19783"/>
                      </a:lnTo>
                      <a:lnTo>
                        <a:pt x="29917" y="0"/>
                      </a:lnTo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2" name="Полилиния: фигура 692">
                  <a:extLst>
                    <a:ext uri="{FF2B5EF4-FFF2-40B4-BE49-F238E27FC236}">
                      <a16:creationId xmlns:a16="http://schemas.microsoft.com/office/drawing/2014/main" id="{A7A15598-F7E2-8EF9-AA62-CA7AFCAA8999}"/>
                    </a:ext>
                  </a:extLst>
                </p:cNvPr>
                <p:cNvSpPr/>
                <p:nvPr/>
              </p:nvSpPr>
              <p:spPr>
                <a:xfrm>
                  <a:off x="5122444" y="550722"/>
                  <a:ext cx="90792" cy="90792"/>
                </a:xfrm>
                <a:custGeom>
                  <a:avLst/>
                  <a:gdLst>
                    <a:gd name="connsiteX0" fmla="*/ 31514 w 90792"/>
                    <a:gd name="connsiteY0" fmla="*/ 90792 h 90792"/>
                    <a:gd name="connsiteX1" fmla="*/ 59279 w 90792"/>
                    <a:gd name="connsiteY1" fmla="*/ 90792 h 90792"/>
                    <a:gd name="connsiteX2" fmla="*/ 90792 w 90792"/>
                    <a:gd name="connsiteY2" fmla="*/ 59279 h 90792"/>
                    <a:gd name="connsiteX3" fmla="*/ 90792 w 90792"/>
                    <a:gd name="connsiteY3" fmla="*/ 31513 h 90792"/>
                    <a:gd name="connsiteX4" fmla="*/ 59279 w 90792"/>
                    <a:gd name="connsiteY4" fmla="*/ 0 h 90792"/>
                    <a:gd name="connsiteX5" fmla="*/ 31514 w 90792"/>
                    <a:gd name="connsiteY5" fmla="*/ 0 h 90792"/>
                    <a:gd name="connsiteX6" fmla="*/ 0 w 90792"/>
                    <a:gd name="connsiteY6" fmla="*/ 31513 h 90792"/>
                    <a:gd name="connsiteX7" fmla="*/ 0 w 90792"/>
                    <a:gd name="connsiteY7" fmla="*/ 59279 h 90792"/>
                    <a:gd name="connsiteX8" fmla="*/ 31514 w 90792"/>
                    <a:gd name="connsiteY8" fmla="*/ 90792 h 90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792" h="90792">
                      <a:moveTo>
                        <a:pt x="31514" y="90792"/>
                      </a:moveTo>
                      <a:lnTo>
                        <a:pt x="59279" y="90792"/>
                      </a:lnTo>
                      <a:cubicBezTo>
                        <a:pt x="76701" y="90792"/>
                        <a:pt x="90792" y="76701"/>
                        <a:pt x="90792" y="59279"/>
                      </a:cubicBezTo>
                      <a:lnTo>
                        <a:pt x="90792" y="31513"/>
                      </a:lnTo>
                      <a:cubicBezTo>
                        <a:pt x="90792" y="14091"/>
                        <a:pt x="76701" y="0"/>
                        <a:pt x="59279" y="0"/>
                      </a:cubicBezTo>
                      <a:lnTo>
                        <a:pt x="31514" y="0"/>
                      </a:lnTo>
                      <a:cubicBezTo>
                        <a:pt x="14091" y="0"/>
                        <a:pt x="0" y="14091"/>
                        <a:pt x="0" y="31513"/>
                      </a:cubicBezTo>
                      <a:lnTo>
                        <a:pt x="0" y="59279"/>
                      </a:lnTo>
                      <a:cubicBezTo>
                        <a:pt x="0" y="76701"/>
                        <a:pt x="14091" y="90792"/>
                        <a:pt x="31514" y="90792"/>
                      </a:cubicBezTo>
                      <a:close/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5" name="Рисунок 2">
                <a:extLst>
                  <a:ext uri="{FF2B5EF4-FFF2-40B4-BE49-F238E27FC236}">
                    <a16:creationId xmlns:a16="http://schemas.microsoft.com/office/drawing/2014/main" id="{784EF2C3-BF3A-FD3D-3AA4-E51C216916A3}"/>
                  </a:ext>
                </a:extLst>
              </p:cNvPr>
              <p:cNvGrpSpPr/>
              <p:nvPr/>
            </p:nvGrpSpPr>
            <p:grpSpPr>
              <a:xfrm>
                <a:off x="5122444" y="683856"/>
                <a:ext cx="90792" cy="90792"/>
                <a:chOff x="5122444" y="683856"/>
                <a:chExt cx="90792" cy="90792"/>
              </a:xfrm>
              <a:noFill/>
            </p:grpSpPr>
            <p:sp>
              <p:nvSpPr>
                <p:cNvPr id="189" name="Полилиния: фигура 689">
                  <a:extLst>
                    <a:ext uri="{FF2B5EF4-FFF2-40B4-BE49-F238E27FC236}">
                      <a16:creationId xmlns:a16="http://schemas.microsoft.com/office/drawing/2014/main" id="{E508E251-FEF5-6BD4-341C-EE16EA98361F}"/>
                    </a:ext>
                  </a:extLst>
                </p:cNvPr>
                <p:cNvSpPr/>
                <p:nvPr/>
              </p:nvSpPr>
              <p:spPr>
                <a:xfrm>
                  <a:off x="5152847" y="719395"/>
                  <a:ext cx="29916" cy="19782"/>
                </a:xfrm>
                <a:custGeom>
                  <a:avLst/>
                  <a:gdLst>
                    <a:gd name="connsiteX0" fmla="*/ 0 w 29916"/>
                    <a:gd name="connsiteY0" fmla="*/ 9579 h 19782"/>
                    <a:gd name="connsiteX1" fmla="*/ 9857 w 29916"/>
                    <a:gd name="connsiteY1" fmla="*/ 19783 h 19782"/>
                    <a:gd name="connsiteX2" fmla="*/ 29917 w 29916"/>
                    <a:gd name="connsiteY2" fmla="*/ 0 h 1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16" h="19782">
                      <a:moveTo>
                        <a:pt x="0" y="9579"/>
                      </a:moveTo>
                      <a:lnTo>
                        <a:pt x="9857" y="19783"/>
                      </a:lnTo>
                      <a:lnTo>
                        <a:pt x="29917" y="0"/>
                      </a:lnTo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0" name="Полилиния: фигура 690">
                  <a:extLst>
                    <a:ext uri="{FF2B5EF4-FFF2-40B4-BE49-F238E27FC236}">
                      <a16:creationId xmlns:a16="http://schemas.microsoft.com/office/drawing/2014/main" id="{0138B324-7FB1-D77C-4DE9-C70792E5BDCE}"/>
                    </a:ext>
                  </a:extLst>
                </p:cNvPr>
                <p:cNvSpPr/>
                <p:nvPr/>
              </p:nvSpPr>
              <p:spPr>
                <a:xfrm>
                  <a:off x="5122444" y="683856"/>
                  <a:ext cx="90792" cy="90792"/>
                </a:xfrm>
                <a:custGeom>
                  <a:avLst/>
                  <a:gdLst>
                    <a:gd name="connsiteX0" fmla="*/ 31514 w 90792"/>
                    <a:gd name="connsiteY0" fmla="*/ 90792 h 90792"/>
                    <a:gd name="connsiteX1" fmla="*/ 59279 w 90792"/>
                    <a:gd name="connsiteY1" fmla="*/ 90792 h 90792"/>
                    <a:gd name="connsiteX2" fmla="*/ 90792 w 90792"/>
                    <a:gd name="connsiteY2" fmla="*/ 59279 h 90792"/>
                    <a:gd name="connsiteX3" fmla="*/ 90792 w 90792"/>
                    <a:gd name="connsiteY3" fmla="*/ 31513 h 90792"/>
                    <a:gd name="connsiteX4" fmla="*/ 59279 w 90792"/>
                    <a:gd name="connsiteY4" fmla="*/ 0 h 90792"/>
                    <a:gd name="connsiteX5" fmla="*/ 31514 w 90792"/>
                    <a:gd name="connsiteY5" fmla="*/ 0 h 90792"/>
                    <a:gd name="connsiteX6" fmla="*/ 0 w 90792"/>
                    <a:gd name="connsiteY6" fmla="*/ 31513 h 90792"/>
                    <a:gd name="connsiteX7" fmla="*/ 0 w 90792"/>
                    <a:gd name="connsiteY7" fmla="*/ 59279 h 90792"/>
                    <a:gd name="connsiteX8" fmla="*/ 31514 w 90792"/>
                    <a:gd name="connsiteY8" fmla="*/ 90792 h 90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792" h="90792">
                      <a:moveTo>
                        <a:pt x="31514" y="90792"/>
                      </a:moveTo>
                      <a:lnTo>
                        <a:pt x="59279" y="90792"/>
                      </a:lnTo>
                      <a:cubicBezTo>
                        <a:pt x="76701" y="90792"/>
                        <a:pt x="90792" y="76701"/>
                        <a:pt x="90792" y="59279"/>
                      </a:cubicBezTo>
                      <a:lnTo>
                        <a:pt x="90792" y="31513"/>
                      </a:lnTo>
                      <a:cubicBezTo>
                        <a:pt x="90792" y="14091"/>
                        <a:pt x="76701" y="0"/>
                        <a:pt x="59279" y="0"/>
                      </a:cubicBezTo>
                      <a:lnTo>
                        <a:pt x="31514" y="0"/>
                      </a:lnTo>
                      <a:cubicBezTo>
                        <a:pt x="14091" y="0"/>
                        <a:pt x="0" y="14091"/>
                        <a:pt x="0" y="31513"/>
                      </a:cubicBezTo>
                      <a:lnTo>
                        <a:pt x="0" y="59279"/>
                      </a:lnTo>
                      <a:cubicBezTo>
                        <a:pt x="0" y="76701"/>
                        <a:pt x="14091" y="90792"/>
                        <a:pt x="31514" y="90792"/>
                      </a:cubicBezTo>
                      <a:close/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6" name="Рисунок 2">
                <a:extLst>
                  <a:ext uri="{FF2B5EF4-FFF2-40B4-BE49-F238E27FC236}">
                    <a16:creationId xmlns:a16="http://schemas.microsoft.com/office/drawing/2014/main" id="{71C3B7BC-F523-18A0-ED4A-13C385472E53}"/>
                  </a:ext>
                </a:extLst>
              </p:cNvPr>
              <p:cNvGrpSpPr/>
              <p:nvPr/>
            </p:nvGrpSpPr>
            <p:grpSpPr>
              <a:xfrm>
                <a:off x="5122444" y="816990"/>
                <a:ext cx="90792" cy="90792"/>
                <a:chOff x="5122444" y="816990"/>
                <a:chExt cx="90792" cy="90792"/>
              </a:xfrm>
              <a:noFill/>
            </p:grpSpPr>
            <p:sp>
              <p:nvSpPr>
                <p:cNvPr id="187" name="Полилиния: фигура 687">
                  <a:extLst>
                    <a:ext uri="{FF2B5EF4-FFF2-40B4-BE49-F238E27FC236}">
                      <a16:creationId xmlns:a16="http://schemas.microsoft.com/office/drawing/2014/main" id="{35CE964B-6449-7092-33A5-87D9FE551FAB}"/>
                    </a:ext>
                  </a:extLst>
                </p:cNvPr>
                <p:cNvSpPr/>
                <p:nvPr/>
              </p:nvSpPr>
              <p:spPr>
                <a:xfrm>
                  <a:off x="5152847" y="852529"/>
                  <a:ext cx="29916" cy="19782"/>
                </a:xfrm>
                <a:custGeom>
                  <a:avLst/>
                  <a:gdLst>
                    <a:gd name="connsiteX0" fmla="*/ 0 w 29916"/>
                    <a:gd name="connsiteY0" fmla="*/ 9579 h 19782"/>
                    <a:gd name="connsiteX1" fmla="*/ 9857 w 29916"/>
                    <a:gd name="connsiteY1" fmla="*/ 19783 h 19782"/>
                    <a:gd name="connsiteX2" fmla="*/ 29917 w 29916"/>
                    <a:gd name="connsiteY2" fmla="*/ 0 h 1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16" h="19782">
                      <a:moveTo>
                        <a:pt x="0" y="9579"/>
                      </a:moveTo>
                      <a:lnTo>
                        <a:pt x="9857" y="19783"/>
                      </a:lnTo>
                      <a:lnTo>
                        <a:pt x="29917" y="0"/>
                      </a:lnTo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88" name="Полилиния: фигура 688">
                  <a:extLst>
                    <a:ext uri="{FF2B5EF4-FFF2-40B4-BE49-F238E27FC236}">
                      <a16:creationId xmlns:a16="http://schemas.microsoft.com/office/drawing/2014/main" id="{345FB7CB-FAB5-BB01-EA7A-CF91FA81E6A5}"/>
                    </a:ext>
                  </a:extLst>
                </p:cNvPr>
                <p:cNvSpPr/>
                <p:nvPr/>
              </p:nvSpPr>
              <p:spPr>
                <a:xfrm>
                  <a:off x="5122444" y="816990"/>
                  <a:ext cx="90792" cy="90792"/>
                </a:xfrm>
                <a:custGeom>
                  <a:avLst/>
                  <a:gdLst>
                    <a:gd name="connsiteX0" fmla="*/ 31514 w 90792"/>
                    <a:gd name="connsiteY0" fmla="*/ 90792 h 90792"/>
                    <a:gd name="connsiteX1" fmla="*/ 59279 w 90792"/>
                    <a:gd name="connsiteY1" fmla="*/ 90792 h 90792"/>
                    <a:gd name="connsiteX2" fmla="*/ 90792 w 90792"/>
                    <a:gd name="connsiteY2" fmla="*/ 59279 h 90792"/>
                    <a:gd name="connsiteX3" fmla="*/ 90792 w 90792"/>
                    <a:gd name="connsiteY3" fmla="*/ 31513 h 90792"/>
                    <a:gd name="connsiteX4" fmla="*/ 59279 w 90792"/>
                    <a:gd name="connsiteY4" fmla="*/ 0 h 90792"/>
                    <a:gd name="connsiteX5" fmla="*/ 31514 w 90792"/>
                    <a:gd name="connsiteY5" fmla="*/ 0 h 90792"/>
                    <a:gd name="connsiteX6" fmla="*/ 0 w 90792"/>
                    <a:gd name="connsiteY6" fmla="*/ 31513 h 90792"/>
                    <a:gd name="connsiteX7" fmla="*/ 0 w 90792"/>
                    <a:gd name="connsiteY7" fmla="*/ 59279 h 90792"/>
                    <a:gd name="connsiteX8" fmla="*/ 31514 w 90792"/>
                    <a:gd name="connsiteY8" fmla="*/ 90792 h 90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792" h="90792">
                      <a:moveTo>
                        <a:pt x="31514" y="90792"/>
                      </a:moveTo>
                      <a:lnTo>
                        <a:pt x="59279" y="90792"/>
                      </a:lnTo>
                      <a:cubicBezTo>
                        <a:pt x="76701" y="90792"/>
                        <a:pt x="90792" y="76701"/>
                        <a:pt x="90792" y="59279"/>
                      </a:cubicBezTo>
                      <a:lnTo>
                        <a:pt x="90792" y="31513"/>
                      </a:lnTo>
                      <a:cubicBezTo>
                        <a:pt x="90792" y="14091"/>
                        <a:pt x="76701" y="0"/>
                        <a:pt x="59279" y="0"/>
                      </a:cubicBezTo>
                      <a:lnTo>
                        <a:pt x="31514" y="0"/>
                      </a:lnTo>
                      <a:cubicBezTo>
                        <a:pt x="14091" y="0"/>
                        <a:pt x="0" y="14091"/>
                        <a:pt x="0" y="31513"/>
                      </a:cubicBezTo>
                      <a:lnTo>
                        <a:pt x="0" y="59279"/>
                      </a:lnTo>
                      <a:cubicBezTo>
                        <a:pt x="0" y="76701"/>
                        <a:pt x="14091" y="90792"/>
                        <a:pt x="31514" y="90792"/>
                      </a:cubicBezTo>
                      <a:close/>
                    </a:path>
                  </a:pathLst>
                </a:custGeom>
                <a:noFill/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80" name="Полилиния: фигура 680">
              <a:extLst>
                <a:ext uri="{FF2B5EF4-FFF2-40B4-BE49-F238E27FC236}">
                  <a16:creationId xmlns:a16="http://schemas.microsoft.com/office/drawing/2014/main" id="{0A780B5A-BDC8-2330-5E36-D67137EF2570}"/>
                </a:ext>
              </a:extLst>
            </p:cNvPr>
            <p:cNvSpPr/>
            <p:nvPr/>
          </p:nvSpPr>
          <p:spPr>
            <a:xfrm>
              <a:off x="5069066" y="522124"/>
              <a:ext cx="381215" cy="6941"/>
            </a:xfrm>
            <a:custGeom>
              <a:avLst/>
              <a:gdLst>
                <a:gd name="connsiteX0" fmla="*/ 0 w 381215"/>
                <a:gd name="connsiteY0" fmla="*/ 0 h 6941"/>
                <a:gd name="connsiteX1" fmla="*/ 381216 w 381215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215" h="6941">
                  <a:moveTo>
                    <a:pt x="0" y="0"/>
                  </a:moveTo>
                  <a:lnTo>
                    <a:pt x="381216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1" name="Рисунок 2">
            <a:extLst>
              <a:ext uri="{FF2B5EF4-FFF2-40B4-BE49-F238E27FC236}">
                <a16:creationId xmlns:a16="http://schemas.microsoft.com/office/drawing/2014/main" id="{B355D035-B5C8-D367-B6DD-0678252AE40C}"/>
              </a:ext>
            </a:extLst>
          </p:cNvPr>
          <p:cNvGrpSpPr/>
          <p:nvPr/>
        </p:nvGrpSpPr>
        <p:grpSpPr>
          <a:xfrm>
            <a:off x="1091244" y="2738205"/>
            <a:ext cx="718204" cy="733659"/>
            <a:chOff x="5961736" y="3284279"/>
            <a:chExt cx="456267" cy="464818"/>
          </a:xfrm>
        </p:grpSpPr>
        <p:sp>
          <p:nvSpPr>
            <p:cNvPr id="202" name="Полилиния: фигура 472">
              <a:extLst>
                <a:ext uri="{FF2B5EF4-FFF2-40B4-BE49-F238E27FC236}">
                  <a16:creationId xmlns:a16="http://schemas.microsoft.com/office/drawing/2014/main" id="{A06DE537-FB97-492D-3B98-0BAD5171BD25}"/>
                </a:ext>
              </a:extLst>
            </p:cNvPr>
            <p:cNvSpPr/>
            <p:nvPr/>
          </p:nvSpPr>
          <p:spPr>
            <a:xfrm>
              <a:off x="6391931" y="3507309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4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4"/>
                    <a:pt x="7932" y="15864"/>
                  </a:cubicBezTo>
                  <a:cubicBezTo>
                    <a:pt x="3551" y="15864"/>
                    <a:pt x="0" y="12313"/>
                    <a:pt x="0" y="7932"/>
                  </a:cubicBezTo>
                  <a:cubicBezTo>
                    <a:pt x="0" y="3551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: фигура 473">
              <a:extLst>
                <a:ext uri="{FF2B5EF4-FFF2-40B4-BE49-F238E27FC236}">
                  <a16:creationId xmlns:a16="http://schemas.microsoft.com/office/drawing/2014/main" id="{4B172783-FD67-B104-960C-CF16799A6D74}"/>
                </a:ext>
              </a:extLst>
            </p:cNvPr>
            <p:cNvSpPr/>
            <p:nvPr/>
          </p:nvSpPr>
          <p:spPr>
            <a:xfrm>
              <a:off x="6333679" y="3355607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5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5"/>
                    <a:pt x="7932" y="15865"/>
                  </a:cubicBezTo>
                  <a:cubicBezTo>
                    <a:pt x="3551" y="15865"/>
                    <a:pt x="0" y="12313"/>
                    <a:pt x="0" y="7932"/>
                  </a:cubicBezTo>
                  <a:cubicBezTo>
                    <a:pt x="0" y="3552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: фигура 474">
              <a:extLst>
                <a:ext uri="{FF2B5EF4-FFF2-40B4-BE49-F238E27FC236}">
                  <a16:creationId xmlns:a16="http://schemas.microsoft.com/office/drawing/2014/main" id="{81D4DBC8-E0F0-649C-F20E-1B33B68F8EB6}"/>
                </a:ext>
              </a:extLst>
            </p:cNvPr>
            <p:cNvSpPr/>
            <p:nvPr/>
          </p:nvSpPr>
          <p:spPr>
            <a:xfrm>
              <a:off x="6184765" y="3284279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5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5"/>
                    <a:pt x="7932" y="15865"/>
                  </a:cubicBezTo>
                  <a:cubicBezTo>
                    <a:pt x="3551" y="15865"/>
                    <a:pt x="0" y="12313"/>
                    <a:pt x="0" y="7932"/>
                  </a:cubicBezTo>
                  <a:cubicBezTo>
                    <a:pt x="0" y="3551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: фигура 475">
              <a:extLst>
                <a:ext uri="{FF2B5EF4-FFF2-40B4-BE49-F238E27FC236}">
                  <a16:creationId xmlns:a16="http://schemas.microsoft.com/office/drawing/2014/main" id="{4169ECFC-B3F2-C0C7-CC13-334A28BCF9FB}"/>
                </a:ext>
              </a:extLst>
            </p:cNvPr>
            <p:cNvSpPr/>
            <p:nvPr/>
          </p:nvSpPr>
          <p:spPr>
            <a:xfrm>
              <a:off x="6033063" y="3339742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5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5"/>
                    <a:pt x="7932" y="15865"/>
                  </a:cubicBezTo>
                  <a:cubicBezTo>
                    <a:pt x="3551" y="15865"/>
                    <a:pt x="0" y="12313"/>
                    <a:pt x="0" y="7932"/>
                  </a:cubicBezTo>
                  <a:cubicBezTo>
                    <a:pt x="0" y="3552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: фигура 476">
              <a:extLst>
                <a:ext uri="{FF2B5EF4-FFF2-40B4-BE49-F238E27FC236}">
                  <a16:creationId xmlns:a16="http://schemas.microsoft.com/office/drawing/2014/main" id="{8211F94E-0168-B288-4C6D-3B3596120C4F}"/>
                </a:ext>
              </a:extLst>
            </p:cNvPr>
            <p:cNvSpPr/>
            <p:nvPr/>
          </p:nvSpPr>
          <p:spPr>
            <a:xfrm>
              <a:off x="5961736" y="3491383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4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4"/>
                    <a:pt x="7932" y="15864"/>
                  </a:cubicBezTo>
                  <a:cubicBezTo>
                    <a:pt x="3551" y="15864"/>
                    <a:pt x="0" y="12313"/>
                    <a:pt x="0" y="7932"/>
                  </a:cubicBezTo>
                  <a:cubicBezTo>
                    <a:pt x="0" y="3551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: фигура 477">
              <a:extLst>
                <a:ext uri="{FF2B5EF4-FFF2-40B4-BE49-F238E27FC236}">
                  <a16:creationId xmlns:a16="http://schemas.microsoft.com/office/drawing/2014/main" id="{8F37AFE5-A045-9557-1B72-6DA6B8CD22C4}"/>
                </a:ext>
              </a:extLst>
            </p:cNvPr>
            <p:cNvSpPr/>
            <p:nvPr/>
          </p:nvSpPr>
          <p:spPr>
            <a:xfrm>
              <a:off x="6012427" y="3647671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5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5"/>
                    <a:pt x="7932" y="15865"/>
                  </a:cubicBezTo>
                  <a:cubicBezTo>
                    <a:pt x="3551" y="15865"/>
                    <a:pt x="0" y="12313"/>
                    <a:pt x="0" y="7932"/>
                  </a:cubicBezTo>
                  <a:cubicBezTo>
                    <a:pt x="0" y="3552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: фигура 478">
              <a:extLst>
                <a:ext uri="{FF2B5EF4-FFF2-40B4-BE49-F238E27FC236}">
                  <a16:creationId xmlns:a16="http://schemas.microsoft.com/office/drawing/2014/main" id="{8B23AD0C-BB8C-81F8-7C3E-83E3B9A157B8}"/>
                </a:ext>
              </a:extLst>
            </p:cNvPr>
            <p:cNvSpPr/>
            <p:nvPr/>
          </p:nvSpPr>
          <p:spPr>
            <a:xfrm>
              <a:off x="6170512" y="3714474"/>
              <a:ext cx="15864" cy="15864"/>
            </a:xfrm>
            <a:custGeom>
              <a:avLst/>
              <a:gdLst>
                <a:gd name="connsiteX0" fmla="*/ 15864 w 15864"/>
                <a:gd name="connsiteY0" fmla="*/ 7932 h 15864"/>
                <a:gd name="connsiteX1" fmla="*/ 7932 w 15864"/>
                <a:gd name="connsiteY1" fmla="*/ 15864 h 15864"/>
                <a:gd name="connsiteX2" fmla="*/ 0 w 15864"/>
                <a:gd name="connsiteY2" fmla="*/ 7932 h 15864"/>
                <a:gd name="connsiteX3" fmla="*/ 7932 w 15864"/>
                <a:gd name="connsiteY3" fmla="*/ 0 h 15864"/>
                <a:gd name="connsiteX4" fmla="*/ 15864 w 15864"/>
                <a:gd name="connsiteY4" fmla="*/ 7932 h 1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4" h="15864">
                  <a:moveTo>
                    <a:pt x="15864" y="7932"/>
                  </a:moveTo>
                  <a:cubicBezTo>
                    <a:pt x="15864" y="12313"/>
                    <a:pt x="12313" y="15864"/>
                    <a:pt x="7932" y="15864"/>
                  </a:cubicBezTo>
                  <a:cubicBezTo>
                    <a:pt x="3551" y="15864"/>
                    <a:pt x="0" y="12313"/>
                    <a:pt x="0" y="7932"/>
                  </a:cubicBezTo>
                  <a:cubicBezTo>
                    <a:pt x="0" y="3551"/>
                    <a:pt x="3551" y="0"/>
                    <a:pt x="7932" y="0"/>
                  </a:cubicBezTo>
                  <a:cubicBezTo>
                    <a:pt x="12313" y="0"/>
                    <a:pt x="15864" y="3551"/>
                    <a:pt x="15864" y="7932"/>
                  </a:cubicBez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09" name="Рисунок 2">
              <a:extLst>
                <a:ext uri="{FF2B5EF4-FFF2-40B4-BE49-F238E27FC236}">
                  <a16:creationId xmlns:a16="http://schemas.microsoft.com/office/drawing/2014/main" id="{CDD54943-14E2-DD40-8FAF-CCF7262E61CC}"/>
                </a:ext>
              </a:extLst>
            </p:cNvPr>
            <p:cNvGrpSpPr/>
            <p:nvPr/>
          </p:nvGrpSpPr>
          <p:grpSpPr>
            <a:xfrm>
              <a:off x="5969730" y="3292087"/>
              <a:ext cx="430133" cy="430256"/>
              <a:chOff x="5969730" y="3292087"/>
              <a:chExt cx="430133" cy="430256"/>
            </a:xfrm>
            <a:noFill/>
          </p:grpSpPr>
          <p:sp>
            <p:nvSpPr>
              <p:cNvPr id="214" name="Полилиния: фигура 484">
                <a:extLst>
                  <a:ext uri="{FF2B5EF4-FFF2-40B4-BE49-F238E27FC236}">
                    <a16:creationId xmlns:a16="http://schemas.microsoft.com/office/drawing/2014/main" id="{18DB0861-8C8F-390F-10B0-BBB7E097D174}"/>
                  </a:ext>
                </a:extLst>
              </p:cNvPr>
              <p:cNvSpPr/>
              <p:nvPr/>
            </p:nvSpPr>
            <p:spPr>
              <a:xfrm>
                <a:off x="5969730" y="3292087"/>
                <a:ext cx="430133" cy="430256"/>
              </a:xfrm>
              <a:custGeom>
                <a:avLst/>
                <a:gdLst>
                  <a:gd name="connsiteX0" fmla="*/ 392951 w 430133"/>
                  <a:gd name="connsiteY0" fmla="*/ 335443 h 430256"/>
                  <a:gd name="connsiteX1" fmla="*/ 407514 w 430133"/>
                  <a:gd name="connsiteY1" fmla="*/ 303839 h 430256"/>
                  <a:gd name="connsiteX2" fmla="*/ 427220 w 430133"/>
                  <a:gd name="connsiteY2" fmla="*/ 261017 h 430256"/>
                  <a:gd name="connsiteX3" fmla="*/ 378822 w 430133"/>
                  <a:gd name="connsiteY3" fmla="*/ 250544 h 430256"/>
                  <a:gd name="connsiteX4" fmla="*/ 379999 w 430133"/>
                  <a:gd name="connsiteY4" fmla="*/ 192788 h 430256"/>
                  <a:gd name="connsiteX5" fmla="*/ 430133 w 430133"/>
                  <a:gd name="connsiteY5" fmla="*/ 185972 h 430256"/>
                  <a:gd name="connsiteX6" fmla="*/ 413773 w 430133"/>
                  <a:gd name="connsiteY6" fmla="*/ 141725 h 430256"/>
                  <a:gd name="connsiteX7" fmla="*/ 397413 w 430133"/>
                  <a:gd name="connsiteY7" fmla="*/ 97479 h 430256"/>
                  <a:gd name="connsiteX8" fmla="*/ 354034 w 430133"/>
                  <a:gd name="connsiteY8" fmla="*/ 125489 h 430256"/>
                  <a:gd name="connsiteX9" fmla="*/ 314931 w 430133"/>
                  <a:gd name="connsiteY9" fmla="*/ 83845 h 430256"/>
                  <a:gd name="connsiteX10" fmla="*/ 346474 w 430133"/>
                  <a:gd name="connsiteY10" fmla="*/ 42388 h 430256"/>
                  <a:gd name="connsiteX11" fmla="*/ 303652 w 430133"/>
                  <a:gd name="connsiteY11" fmla="*/ 22681 h 430256"/>
                  <a:gd name="connsiteX12" fmla="*/ 260831 w 430133"/>
                  <a:gd name="connsiteY12" fmla="*/ 2974 h 430256"/>
                  <a:gd name="connsiteX13" fmla="*/ 249863 w 430133"/>
                  <a:gd name="connsiteY13" fmla="*/ 53852 h 430256"/>
                  <a:gd name="connsiteX14" fmla="*/ 192788 w 430133"/>
                  <a:gd name="connsiteY14" fmla="*/ 51187 h 430256"/>
                  <a:gd name="connsiteX15" fmla="*/ 185848 w 430133"/>
                  <a:gd name="connsiteY15" fmla="*/ 0 h 430256"/>
                  <a:gd name="connsiteX16" fmla="*/ 141601 w 430133"/>
                  <a:gd name="connsiteY16" fmla="*/ 16360 h 430256"/>
                  <a:gd name="connsiteX17" fmla="*/ 97355 w 430133"/>
                  <a:gd name="connsiteY17" fmla="*/ 32720 h 430256"/>
                  <a:gd name="connsiteX18" fmla="*/ 124745 w 430133"/>
                  <a:gd name="connsiteY18" fmla="*/ 75232 h 430256"/>
                  <a:gd name="connsiteX19" fmla="*/ 81614 w 430133"/>
                  <a:gd name="connsiteY19" fmla="*/ 113653 h 430256"/>
                  <a:gd name="connsiteX20" fmla="*/ 42264 w 430133"/>
                  <a:gd name="connsiteY20" fmla="*/ 83659 h 430256"/>
                  <a:gd name="connsiteX21" fmla="*/ 22557 w 430133"/>
                  <a:gd name="connsiteY21" fmla="*/ 126481 h 430256"/>
                  <a:gd name="connsiteX22" fmla="*/ 2851 w 430133"/>
                  <a:gd name="connsiteY22" fmla="*/ 169302 h 430256"/>
                  <a:gd name="connsiteX23" fmla="*/ 49762 w 430133"/>
                  <a:gd name="connsiteY23" fmla="*/ 179403 h 430256"/>
                  <a:gd name="connsiteX24" fmla="*/ 46415 w 430133"/>
                  <a:gd name="connsiteY24" fmla="*/ 237964 h 430256"/>
                  <a:gd name="connsiteX25" fmla="*/ 0 w 430133"/>
                  <a:gd name="connsiteY25" fmla="*/ 244285 h 430256"/>
                  <a:gd name="connsiteX26" fmla="*/ 16360 w 430133"/>
                  <a:gd name="connsiteY26" fmla="*/ 288532 h 430256"/>
                  <a:gd name="connsiteX27" fmla="*/ 32720 w 430133"/>
                  <a:gd name="connsiteY27" fmla="*/ 332778 h 430256"/>
                  <a:gd name="connsiteX28" fmla="*/ 71203 w 430133"/>
                  <a:gd name="connsiteY28" fmla="*/ 307928 h 430256"/>
                  <a:gd name="connsiteX29" fmla="*/ 111112 w 430133"/>
                  <a:gd name="connsiteY29" fmla="*/ 351803 h 430256"/>
                  <a:gd name="connsiteX30" fmla="*/ 83659 w 430133"/>
                  <a:gd name="connsiteY30" fmla="*/ 387870 h 430256"/>
                  <a:gd name="connsiteX31" fmla="*/ 126481 w 430133"/>
                  <a:gd name="connsiteY31" fmla="*/ 407576 h 430256"/>
                  <a:gd name="connsiteX32" fmla="*/ 169302 w 430133"/>
                  <a:gd name="connsiteY32" fmla="*/ 427282 h 430256"/>
                  <a:gd name="connsiteX33" fmla="*/ 178845 w 430133"/>
                  <a:gd name="connsiteY33" fmla="*/ 382974 h 430256"/>
                  <a:gd name="connsiteX34" fmla="*/ 238150 w 430133"/>
                  <a:gd name="connsiteY34" fmla="*/ 384833 h 430256"/>
                  <a:gd name="connsiteX35" fmla="*/ 244285 w 430133"/>
                  <a:gd name="connsiteY35" fmla="*/ 430257 h 430256"/>
                  <a:gd name="connsiteX36" fmla="*/ 288532 w 430133"/>
                  <a:gd name="connsiteY36" fmla="*/ 413897 h 430256"/>
                  <a:gd name="connsiteX37" fmla="*/ 298943 w 430133"/>
                  <a:gd name="connsiteY37" fmla="*/ 410055 h 430256"/>
                  <a:gd name="connsiteX38" fmla="*/ 326643 w 430133"/>
                  <a:gd name="connsiteY38" fmla="*/ 399830 h 43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0133" h="430256">
                    <a:moveTo>
                      <a:pt x="392951" y="335443"/>
                    </a:moveTo>
                    <a:lnTo>
                      <a:pt x="407514" y="303839"/>
                    </a:lnTo>
                    <a:lnTo>
                      <a:pt x="427220" y="261017"/>
                    </a:lnTo>
                    <a:lnTo>
                      <a:pt x="378822" y="250544"/>
                    </a:lnTo>
                    <a:cubicBezTo>
                      <a:pt x="382602" y="231210"/>
                      <a:pt x="382912" y="211689"/>
                      <a:pt x="379999" y="192788"/>
                    </a:cubicBezTo>
                    <a:lnTo>
                      <a:pt x="430133" y="185972"/>
                    </a:lnTo>
                    <a:lnTo>
                      <a:pt x="413773" y="141725"/>
                    </a:lnTo>
                    <a:lnTo>
                      <a:pt x="397413" y="97479"/>
                    </a:lnTo>
                    <a:lnTo>
                      <a:pt x="354034" y="125489"/>
                    </a:lnTo>
                    <a:cubicBezTo>
                      <a:pt x="343623" y="109687"/>
                      <a:pt x="330485" y="95557"/>
                      <a:pt x="314931" y="83845"/>
                    </a:cubicBezTo>
                    <a:lnTo>
                      <a:pt x="346474" y="42388"/>
                    </a:lnTo>
                    <a:lnTo>
                      <a:pt x="303652" y="22681"/>
                    </a:lnTo>
                    <a:lnTo>
                      <a:pt x="260831" y="2974"/>
                    </a:lnTo>
                    <a:lnTo>
                      <a:pt x="249863" y="53852"/>
                    </a:lnTo>
                    <a:cubicBezTo>
                      <a:pt x="230838" y="49638"/>
                      <a:pt x="211565" y="48832"/>
                      <a:pt x="192788" y="51187"/>
                    </a:cubicBezTo>
                    <a:lnTo>
                      <a:pt x="185848" y="0"/>
                    </a:lnTo>
                    <a:lnTo>
                      <a:pt x="141601" y="16360"/>
                    </a:lnTo>
                    <a:lnTo>
                      <a:pt x="97355" y="32720"/>
                    </a:lnTo>
                    <a:lnTo>
                      <a:pt x="124745" y="75232"/>
                    </a:lnTo>
                    <a:cubicBezTo>
                      <a:pt x="108447" y="85333"/>
                      <a:pt x="93822" y="98222"/>
                      <a:pt x="81614" y="113653"/>
                    </a:cubicBezTo>
                    <a:lnTo>
                      <a:pt x="42264" y="83659"/>
                    </a:lnTo>
                    <a:lnTo>
                      <a:pt x="22557" y="126481"/>
                    </a:lnTo>
                    <a:lnTo>
                      <a:pt x="2851" y="169302"/>
                    </a:lnTo>
                    <a:lnTo>
                      <a:pt x="49762" y="179403"/>
                    </a:lnTo>
                    <a:cubicBezTo>
                      <a:pt x="45114" y="198924"/>
                      <a:pt x="44123" y="218754"/>
                      <a:pt x="46415" y="237964"/>
                    </a:cubicBezTo>
                    <a:lnTo>
                      <a:pt x="0" y="244285"/>
                    </a:lnTo>
                    <a:lnTo>
                      <a:pt x="16360" y="288532"/>
                    </a:lnTo>
                    <a:lnTo>
                      <a:pt x="32720" y="332778"/>
                    </a:lnTo>
                    <a:lnTo>
                      <a:pt x="71203" y="307928"/>
                    </a:lnTo>
                    <a:cubicBezTo>
                      <a:pt x="81676" y="324536"/>
                      <a:pt x="95062" y="339471"/>
                      <a:pt x="111112" y="351803"/>
                    </a:cubicBezTo>
                    <a:lnTo>
                      <a:pt x="83659" y="387870"/>
                    </a:lnTo>
                    <a:lnTo>
                      <a:pt x="126481" y="407576"/>
                    </a:lnTo>
                    <a:lnTo>
                      <a:pt x="169302" y="427282"/>
                    </a:lnTo>
                    <a:lnTo>
                      <a:pt x="178845" y="382974"/>
                    </a:lnTo>
                    <a:cubicBezTo>
                      <a:pt x="198675" y="387188"/>
                      <a:pt x="218692" y="387684"/>
                      <a:pt x="238150" y="384833"/>
                    </a:cubicBezTo>
                    <a:lnTo>
                      <a:pt x="244285" y="430257"/>
                    </a:lnTo>
                    <a:lnTo>
                      <a:pt x="288532" y="413897"/>
                    </a:lnTo>
                    <a:lnTo>
                      <a:pt x="298943" y="410055"/>
                    </a:lnTo>
                    <a:lnTo>
                      <a:pt x="326643" y="399830"/>
                    </a:ln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5" name="Полилиния: фигура 485">
                <a:extLst>
                  <a:ext uri="{FF2B5EF4-FFF2-40B4-BE49-F238E27FC236}">
                    <a16:creationId xmlns:a16="http://schemas.microsoft.com/office/drawing/2014/main" id="{5A88AECA-855E-4999-1A63-4C2905138AEA}"/>
                  </a:ext>
                </a:extLst>
              </p:cNvPr>
              <p:cNvSpPr/>
              <p:nvPr/>
            </p:nvSpPr>
            <p:spPr>
              <a:xfrm>
                <a:off x="6077363" y="3399906"/>
                <a:ext cx="214805" cy="214787"/>
              </a:xfrm>
              <a:custGeom>
                <a:avLst/>
                <a:gdLst>
                  <a:gd name="connsiteX0" fmla="*/ 198002 w 214805"/>
                  <a:gd name="connsiteY0" fmla="*/ 165097 h 214787"/>
                  <a:gd name="connsiteX1" fmla="*/ 204943 w 214805"/>
                  <a:gd name="connsiteY1" fmla="*/ 152331 h 214787"/>
                  <a:gd name="connsiteX2" fmla="*/ 152331 w 214805"/>
                  <a:gd name="connsiteY2" fmla="*/ 9862 h 214787"/>
                  <a:gd name="connsiteX3" fmla="*/ 9862 w 214805"/>
                  <a:gd name="connsiteY3" fmla="*/ 62474 h 214787"/>
                  <a:gd name="connsiteX4" fmla="*/ 62474 w 214805"/>
                  <a:gd name="connsiteY4" fmla="*/ 204943 h 214787"/>
                  <a:gd name="connsiteX5" fmla="*/ 102445 w 214805"/>
                  <a:gd name="connsiteY5" fmla="*/ 214673 h 214787"/>
                  <a:gd name="connsiteX6" fmla="*/ 155925 w 214805"/>
                  <a:gd name="connsiteY6" fmla="*/ 203208 h 21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805" h="214787">
                    <a:moveTo>
                      <a:pt x="198002" y="165097"/>
                    </a:moveTo>
                    <a:cubicBezTo>
                      <a:pt x="200543" y="161069"/>
                      <a:pt x="202898" y="156793"/>
                      <a:pt x="204943" y="152331"/>
                    </a:cubicBezTo>
                    <a:cubicBezTo>
                      <a:pt x="229731" y="98479"/>
                      <a:pt x="206183" y="34650"/>
                      <a:pt x="152331" y="9862"/>
                    </a:cubicBezTo>
                    <a:cubicBezTo>
                      <a:pt x="98479" y="-14926"/>
                      <a:pt x="34650" y="8623"/>
                      <a:pt x="9862" y="62474"/>
                    </a:cubicBezTo>
                    <a:cubicBezTo>
                      <a:pt x="-14926" y="116326"/>
                      <a:pt x="8623" y="180155"/>
                      <a:pt x="62474" y="204943"/>
                    </a:cubicBezTo>
                    <a:cubicBezTo>
                      <a:pt x="75426" y="210892"/>
                      <a:pt x="88998" y="214115"/>
                      <a:pt x="102445" y="214673"/>
                    </a:cubicBezTo>
                    <a:cubicBezTo>
                      <a:pt x="121098" y="215540"/>
                      <a:pt x="139503" y="211450"/>
                      <a:pt x="155925" y="203208"/>
                    </a:cubicBez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6" name="Полилиния: фигура 486">
                <a:extLst>
                  <a:ext uri="{FF2B5EF4-FFF2-40B4-BE49-F238E27FC236}">
                    <a16:creationId xmlns:a16="http://schemas.microsoft.com/office/drawing/2014/main" id="{BE020808-4F40-3863-50E0-F55E8F561339}"/>
                  </a:ext>
                </a:extLst>
              </p:cNvPr>
              <p:cNvSpPr/>
              <p:nvPr/>
            </p:nvSpPr>
            <p:spPr>
              <a:xfrm>
                <a:off x="6139218" y="3635277"/>
                <a:ext cx="39226" cy="7746"/>
              </a:xfrm>
              <a:custGeom>
                <a:avLst/>
                <a:gdLst>
                  <a:gd name="connsiteX0" fmla="*/ 0 w 39226"/>
                  <a:gd name="connsiteY0" fmla="*/ 0 h 7746"/>
                  <a:gd name="connsiteX1" fmla="*/ 39227 w 39226"/>
                  <a:gd name="connsiteY1" fmla="*/ 7746 h 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226" h="7746">
                    <a:moveTo>
                      <a:pt x="0" y="0"/>
                    </a:moveTo>
                    <a:cubicBezTo>
                      <a:pt x="12889" y="4586"/>
                      <a:pt x="26089" y="7127"/>
                      <a:pt x="39227" y="7746"/>
                    </a:cubicBez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7" name="Полилиния: фигура 487">
                <a:extLst>
                  <a:ext uri="{FF2B5EF4-FFF2-40B4-BE49-F238E27FC236}">
                    <a16:creationId xmlns:a16="http://schemas.microsoft.com/office/drawing/2014/main" id="{6F5F9198-8BD7-91E3-288A-A330E05950CC}"/>
                  </a:ext>
                </a:extLst>
              </p:cNvPr>
              <p:cNvSpPr/>
              <p:nvPr/>
            </p:nvSpPr>
            <p:spPr>
              <a:xfrm>
                <a:off x="6048928" y="3507247"/>
                <a:ext cx="64758" cy="115821"/>
              </a:xfrm>
              <a:custGeom>
                <a:avLst/>
                <a:gdLst>
                  <a:gd name="connsiteX0" fmla="*/ 0 w 64758"/>
                  <a:gd name="connsiteY0" fmla="*/ 0 h 115821"/>
                  <a:gd name="connsiteX1" fmla="*/ 64759 w 64758"/>
                  <a:gd name="connsiteY1" fmla="*/ 115822 h 11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758" h="115821">
                    <a:moveTo>
                      <a:pt x="0" y="0"/>
                    </a:moveTo>
                    <a:cubicBezTo>
                      <a:pt x="0" y="46229"/>
                      <a:pt x="23734" y="90662"/>
                      <a:pt x="64759" y="115822"/>
                    </a:cubicBez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8" name="Полилиния: фигура 488">
                <a:extLst>
                  <a:ext uri="{FF2B5EF4-FFF2-40B4-BE49-F238E27FC236}">
                    <a16:creationId xmlns:a16="http://schemas.microsoft.com/office/drawing/2014/main" id="{68D1FFF1-7F54-677F-7752-837224DC9F12}"/>
                  </a:ext>
                </a:extLst>
              </p:cNvPr>
              <p:cNvSpPr/>
              <p:nvPr/>
            </p:nvSpPr>
            <p:spPr>
              <a:xfrm>
                <a:off x="6061384" y="3432573"/>
                <a:ext cx="9977" cy="17971"/>
              </a:xfrm>
              <a:custGeom>
                <a:avLst/>
                <a:gdLst>
                  <a:gd name="connsiteX0" fmla="*/ 9977 w 9977"/>
                  <a:gd name="connsiteY0" fmla="*/ 0 h 17971"/>
                  <a:gd name="connsiteX1" fmla="*/ 0 w 9977"/>
                  <a:gd name="connsiteY1" fmla="*/ 17971 h 1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77" h="17971">
                    <a:moveTo>
                      <a:pt x="9977" y="0"/>
                    </a:moveTo>
                    <a:cubicBezTo>
                      <a:pt x="6259" y="5639"/>
                      <a:pt x="2912" y="11650"/>
                      <a:pt x="0" y="17971"/>
                    </a:cubicBez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9" name="Полилиния: фигура 489">
                <a:extLst>
                  <a:ext uri="{FF2B5EF4-FFF2-40B4-BE49-F238E27FC236}">
                    <a16:creationId xmlns:a16="http://schemas.microsoft.com/office/drawing/2014/main" id="{99A0DD88-AF77-EEF3-082E-6ED9B36F6905}"/>
                  </a:ext>
                </a:extLst>
              </p:cNvPr>
              <p:cNvSpPr/>
              <p:nvPr/>
            </p:nvSpPr>
            <p:spPr>
              <a:xfrm>
                <a:off x="6101540" y="3371426"/>
                <a:ext cx="140051" cy="28489"/>
              </a:xfrm>
              <a:custGeom>
                <a:avLst/>
                <a:gdLst>
                  <a:gd name="connsiteX0" fmla="*/ 140052 w 140051"/>
                  <a:gd name="connsiteY0" fmla="*/ 12501 h 28489"/>
                  <a:gd name="connsiteX1" fmla="*/ 0 w 140051"/>
                  <a:gd name="connsiteY1" fmla="*/ 28490 h 2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051" h="28489">
                    <a:moveTo>
                      <a:pt x="140052" y="12501"/>
                    </a:moveTo>
                    <a:cubicBezTo>
                      <a:pt x="92459" y="-9436"/>
                      <a:pt x="38731" y="-1504"/>
                      <a:pt x="0" y="28490"/>
                    </a:cubicBezTo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0" name="Рисунок 2">
              <a:extLst>
                <a:ext uri="{FF2B5EF4-FFF2-40B4-BE49-F238E27FC236}">
                  <a16:creationId xmlns:a16="http://schemas.microsoft.com/office/drawing/2014/main" id="{7A3571AE-037D-E911-04EE-01499ADE5994}"/>
                </a:ext>
              </a:extLst>
            </p:cNvPr>
            <p:cNvGrpSpPr/>
            <p:nvPr/>
          </p:nvGrpSpPr>
          <p:grpSpPr>
            <a:xfrm>
              <a:off x="6101433" y="3432528"/>
              <a:ext cx="316569" cy="316569"/>
              <a:chOff x="6101433" y="3432528"/>
              <a:chExt cx="316569" cy="316569"/>
            </a:xfrm>
            <a:noFill/>
          </p:grpSpPr>
          <p:sp>
            <p:nvSpPr>
              <p:cNvPr id="211" name="Полилиния: фигура 481">
                <a:extLst>
                  <a:ext uri="{FF2B5EF4-FFF2-40B4-BE49-F238E27FC236}">
                    <a16:creationId xmlns:a16="http://schemas.microsoft.com/office/drawing/2014/main" id="{9E3BB54A-106F-E282-3AA2-DAF9DE0D4BD2}"/>
                  </a:ext>
                </a:extLst>
              </p:cNvPr>
              <p:cNvSpPr/>
              <p:nvPr/>
            </p:nvSpPr>
            <p:spPr>
              <a:xfrm>
                <a:off x="6101433" y="3432528"/>
                <a:ext cx="316569" cy="316569"/>
              </a:xfrm>
              <a:custGeom>
                <a:avLst/>
                <a:gdLst>
                  <a:gd name="connsiteX0" fmla="*/ 236584 w 316569"/>
                  <a:gd name="connsiteY0" fmla="*/ 197791 h 316569"/>
                  <a:gd name="connsiteX1" fmla="*/ 118779 w 316569"/>
                  <a:gd name="connsiteY1" fmla="*/ 79986 h 316569"/>
                  <a:gd name="connsiteX2" fmla="*/ 104030 w 316569"/>
                  <a:gd name="connsiteY2" fmla="*/ 17830 h 316569"/>
                  <a:gd name="connsiteX3" fmla="*/ 37474 w 316569"/>
                  <a:gd name="connsiteY3" fmla="*/ 4693 h 316569"/>
                  <a:gd name="connsiteX4" fmla="*/ 75896 w 316569"/>
                  <a:gd name="connsiteY4" fmla="*/ 43114 h 316569"/>
                  <a:gd name="connsiteX5" fmla="*/ 68955 w 316569"/>
                  <a:gd name="connsiteY5" fmla="*/ 68956 h 316569"/>
                  <a:gd name="connsiteX6" fmla="*/ 43114 w 316569"/>
                  <a:gd name="connsiteY6" fmla="*/ 75896 h 316569"/>
                  <a:gd name="connsiteX7" fmla="*/ 4693 w 316569"/>
                  <a:gd name="connsiteY7" fmla="*/ 37475 h 316569"/>
                  <a:gd name="connsiteX8" fmla="*/ 17830 w 316569"/>
                  <a:gd name="connsiteY8" fmla="*/ 104030 h 316569"/>
                  <a:gd name="connsiteX9" fmla="*/ 79986 w 316569"/>
                  <a:gd name="connsiteY9" fmla="*/ 118779 h 316569"/>
                  <a:gd name="connsiteX10" fmla="*/ 197791 w 316569"/>
                  <a:gd name="connsiteY10" fmla="*/ 236584 h 316569"/>
                  <a:gd name="connsiteX11" fmla="*/ 212539 w 316569"/>
                  <a:gd name="connsiteY11" fmla="*/ 298740 h 316569"/>
                  <a:gd name="connsiteX12" fmla="*/ 279095 w 316569"/>
                  <a:gd name="connsiteY12" fmla="*/ 311877 h 316569"/>
                  <a:gd name="connsiteX13" fmla="*/ 240674 w 316569"/>
                  <a:gd name="connsiteY13" fmla="*/ 273456 h 316569"/>
                  <a:gd name="connsiteX14" fmla="*/ 247615 w 316569"/>
                  <a:gd name="connsiteY14" fmla="*/ 247615 h 316569"/>
                  <a:gd name="connsiteX15" fmla="*/ 273456 w 316569"/>
                  <a:gd name="connsiteY15" fmla="*/ 240674 h 316569"/>
                  <a:gd name="connsiteX16" fmla="*/ 311877 w 316569"/>
                  <a:gd name="connsiteY16" fmla="*/ 279095 h 316569"/>
                  <a:gd name="connsiteX17" fmla="*/ 298740 w 316569"/>
                  <a:gd name="connsiteY17" fmla="*/ 212540 h 316569"/>
                  <a:gd name="connsiteX18" fmla="*/ 236584 w 316569"/>
                  <a:gd name="connsiteY18" fmla="*/ 197791 h 316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6569" h="316569">
                    <a:moveTo>
                      <a:pt x="236584" y="197791"/>
                    </a:moveTo>
                    <a:lnTo>
                      <a:pt x="118779" y="79986"/>
                    </a:lnTo>
                    <a:cubicBezTo>
                      <a:pt x="125720" y="58855"/>
                      <a:pt x="120824" y="34686"/>
                      <a:pt x="104030" y="17830"/>
                    </a:cubicBezTo>
                    <a:cubicBezTo>
                      <a:pt x="86059" y="-141"/>
                      <a:pt x="59598" y="-4541"/>
                      <a:pt x="37474" y="4693"/>
                    </a:cubicBezTo>
                    <a:lnTo>
                      <a:pt x="75896" y="43114"/>
                    </a:lnTo>
                    <a:lnTo>
                      <a:pt x="68955" y="68956"/>
                    </a:lnTo>
                    <a:lnTo>
                      <a:pt x="43114" y="75896"/>
                    </a:lnTo>
                    <a:lnTo>
                      <a:pt x="4693" y="37475"/>
                    </a:lnTo>
                    <a:cubicBezTo>
                      <a:pt x="-4541" y="59598"/>
                      <a:pt x="-141" y="85997"/>
                      <a:pt x="17830" y="104030"/>
                    </a:cubicBezTo>
                    <a:cubicBezTo>
                      <a:pt x="34624" y="120824"/>
                      <a:pt x="58792" y="125720"/>
                      <a:pt x="79986" y="118779"/>
                    </a:cubicBezTo>
                    <a:lnTo>
                      <a:pt x="197791" y="236584"/>
                    </a:lnTo>
                    <a:cubicBezTo>
                      <a:pt x="190850" y="257716"/>
                      <a:pt x="195746" y="281884"/>
                      <a:pt x="212539" y="298740"/>
                    </a:cubicBezTo>
                    <a:cubicBezTo>
                      <a:pt x="230511" y="316711"/>
                      <a:pt x="256972" y="321111"/>
                      <a:pt x="279095" y="311877"/>
                    </a:cubicBezTo>
                    <a:lnTo>
                      <a:pt x="240674" y="273456"/>
                    </a:lnTo>
                    <a:lnTo>
                      <a:pt x="247615" y="247615"/>
                    </a:lnTo>
                    <a:lnTo>
                      <a:pt x="273456" y="240674"/>
                    </a:lnTo>
                    <a:lnTo>
                      <a:pt x="311877" y="279095"/>
                    </a:lnTo>
                    <a:cubicBezTo>
                      <a:pt x="321111" y="256972"/>
                      <a:pt x="316711" y="230573"/>
                      <a:pt x="298740" y="212540"/>
                    </a:cubicBezTo>
                    <a:cubicBezTo>
                      <a:pt x="281884" y="195746"/>
                      <a:pt x="257716" y="190850"/>
                      <a:pt x="236584" y="197791"/>
                    </a:cubicBezTo>
                    <a:close/>
                  </a:path>
                </a:pathLst>
              </a:custGeom>
              <a:noFill/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2" name="Полилиния: фигура 482">
                <a:extLst>
                  <a:ext uri="{FF2B5EF4-FFF2-40B4-BE49-F238E27FC236}">
                    <a16:creationId xmlns:a16="http://schemas.microsoft.com/office/drawing/2014/main" id="{25CF4982-B632-3374-5C22-02E4EEFA14DC}"/>
                  </a:ext>
                </a:extLst>
              </p:cNvPr>
              <p:cNvSpPr/>
              <p:nvPr/>
            </p:nvSpPr>
            <p:spPr>
              <a:xfrm>
                <a:off x="6223063" y="3554158"/>
                <a:ext cx="25903" cy="25903"/>
              </a:xfrm>
              <a:custGeom>
                <a:avLst/>
                <a:gdLst>
                  <a:gd name="connsiteX0" fmla="*/ 0 w 25903"/>
                  <a:gd name="connsiteY0" fmla="*/ 0 h 25903"/>
                  <a:gd name="connsiteX1" fmla="*/ 25903 w 25903"/>
                  <a:gd name="connsiteY1" fmla="*/ 25904 h 2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903" h="25903">
                    <a:moveTo>
                      <a:pt x="0" y="0"/>
                    </a:moveTo>
                    <a:lnTo>
                      <a:pt x="25903" y="25904"/>
                    </a:lnTo>
                  </a:path>
                </a:pathLst>
              </a:custGeom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3" name="Полилиния: фигура 483">
                <a:extLst>
                  <a:ext uri="{FF2B5EF4-FFF2-40B4-BE49-F238E27FC236}">
                    <a16:creationId xmlns:a16="http://schemas.microsoft.com/office/drawing/2014/main" id="{7580FD94-DA1B-B9C7-B706-4350D15F378F}"/>
                  </a:ext>
                </a:extLst>
              </p:cNvPr>
              <p:cNvSpPr/>
              <p:nvPr/>
            </p:nvSpPr>
            <p:spPr>
              <a:xfrm>
                <a:off x="6275303" y="3606399"/>
                <a:ext cx="12703" cy="12703"/>
              </a:xfrm>
              <a:custGeom>
                <a:avLst/>
                <a:gdLst>
                  <a:gd name="connsiteX0" fmla="*/ 0 w 12703"/>
                  <a:gd name="connsiteY0" fmla="*/ 0 h 12703"/>
                  <a:gd name="connsiteX1" fmla="*/ 12704 w 12703"/>
                  <a:gd name="connsiteY1" fmla="*/ 12704 h 1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3" h="12703">
                    <a:moveTo>
                      <a:pt x="0" y="0"/>
                    </a:moveTo>
                    <a:lnTo>
                      <a:pt x="12704" y="12704"/>
                    </a:lnTo>
                  </a:path>
                </a:pathLst>
              </a:custGeom>
              <a:ln w="12383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8CEF1145-CAA3-E34D-036C-7C5EAD7F8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9"/>
          <a:stretch/>
        </p:blipFill>
        <p:spPr>
          <a:xfrm>
            <a:off x="3245498" y="2664798"/>
            <a:ext cx="983296" cy="829030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6C3C5795-1EF0-0967-FD81-F2032FF62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>
          <a:xfrm>
            <a:off x="5430890" y="2685269"/>
            <a:ext cx="1101317" cy="982638"/>
          </a:xfrm>
          <a:prstGeom prst="rect">
            <a:avLst/>
          </a:prstGeom>
        </p:spPr>
      </p:pic>
      <p:grpSp>
        <p:nvGrpSpPr>
          <p:cNvPr id="222" name="Рисунок 2">
            <a:extLst>
              <a:ext uri="{FF2B5EF4-FFF2-40B4-BE49-F238E27FC236}">
                <a16:creationId xmlns:a16="http://schemas.microsoft.com/office/drawing/2014/main" id="{98FADD45-A40B-1136-C50A-559D934ED35C}"/>
              </a:ext>
            </a:extLst>
          </p:cNvPr>
          <p:cNvGrpSpPr/>
          <p:nvPr/>
        </p:nvGrpSpPr>
        <p:grpSpPr>
          <a:xfrm>
            <a:off x="9971230" y="2647666"/>
            <a:ext cx="914180" cy="737993"/>
            <a:chOff x="4999375" y="4666979"/>
            <a:chExt cx="520597" cy="418143"/>
          </a:xfrm>
          <a:noFill/>
        </p:grpSpPr>
        <p:grpSp>
          <p:nvGrpSpPr>
            <p:cNvPr id="223" name="Рисунок 2">
              <a:extLst>
                <a:ext uri="{FF2B5EF4-FFF2-40B4-BE49-F238E27FC236}">
                  <a16:creationId xmlns:a16="http://schemas.microsoft.com/office/drawing/2014/main" id="{24297588-7C0F-88B0-CE59-EB87411D3993}"/>
                </a:ext>
              </a:extLst>
            </p:cNvPr>
            <p:cNvGrpSpPr/>
            <p:nvPr/>
          </p:nvGrpSpPr>
          <p:grpSpPr>
            <a:xfrm>
              <a:off x="5205115" y="4736115"/>
              <a:ext cx="279873" cy="279873"/>
              <a:chOff x="5205115" y="4736115"/>
              <a:chExt cx="279873" cy="279873"/>
            </a:xfrm>
            <a:noFill/>
          </p:grpSpPr>
          <p:sp>
            <p:nvSpPr>
              <p:cNvPr id="235" name="Полилиния: фигура 620">
                <a:extLst>
                  <a:ext uri="{FF2B5EF4-FFF2-40B4-BE49-F238E27FC236}">
                    <a16:creationId xmlns:a16="http://schemas.microsoft.com/office/drawing/2014/main" id="{9E248176-C012-467C-D8CF-DCED7DAE3213}"/>
                  </a:ext>
                </a:extLst>
              </p:cNvPr>
              <p:cNvSpPr/>
              <p:nvPr/>
            </p:nvSpPr>
            <p:spPr>
              <a:xfrm>
                <a:off x="5205115" y="4736115"/>
                <a:ext cx="279873" cy="279873"/>
              </a:xfrm>
              <a:custGeom>
                <a:avLst/>
                <a:gdLst>
                  <a:gd name="connsiteX0" fmla="*/ 261409 w 279873"/>
                  <a:gd name="connsiteY0" fmla="*/ 209419 h 279873"/>
                  <a:gd name="connsiteX1" fmla="*/ 279873 w 279873"/>
                  <a:gd name="connsiteY1" fmla="*/ 139936 h 279873"/>
                  <a:gd name="connsiteX2" fmla="*/ 139936 w 279873"/>
                  <a:gd name="connsiteY2" fmla="*/ 0 h 279873"/>
                  <a:gd name="connsiteX3" fmla="*/ 0 w 279873"/>
                  <a:gd name="connsiteY3" fmla="*/ 139936 h 279873"/>
                  <a:gd name="connsiteX4" fmla="*/ 139936 w 279873"/>
                  <a:gd name="connsiteY4" fmla="*/ 279873 h 279873"/>
                  <a:gd name="connsiteX5" fmla="*/ 234685 w 279873"/>
                  <a:gd name="connsiteY5" fmla="*/ 242945 h 27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73" h="279873">
                    <a:moveTo>
                      <a:pt x="261409" y="209419"/>
                    </a:moveTo>
                    <a:cubicBezTo>
                      <a:pt x="273140" y="188942"/>
                      <a:pt x="279873" y="165203"/>
                      <a:pt x="279873" y="139936"/>
                    </a:cubicBezTo>
                    <a:cubicBezTo>
                      <a:pt x="279873" y="62680"/>
                      <a:pt x="217262" y="0"/>
                      <a:pt x="139936" y="0"/>
                    </a:cubicBezTo>
                    <a:cubicBezTo>
                      <a:pt x="62610" y="0"/>
                      <a:pt x="0" y="62611"/>
                      <a:pt x="0" y="139936"/>
                    </a:cubicBezTo>
                    <a:cubicBezTo>
                      <a:pt x="0" y="217262"/>
                      <a:pt x="62610" y="279873"/>
                      <a:pt x="139936" y="279873"/>
                    </a:cubicBezTo>
                    <a:cubicBezTo>
                      <a:pt x="176448" y="279873"/>
                      <a:pt x="209766" y="265852"/>
                      <a:pt x="234685" y="242945"/>
                    </a:cubicBezTo>
                  </a:path>
                </a:pathLst>
              </a:custGeom>
              <a:noFill/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236" name="Рисунок 2">
                <a:extLst>
                  <a:ext uri="{FF2B5EF4-FFF2-40B4-BE49-F238E27FC236}">
                    <a16:creationId xmlns:a16="http://schemas.microsoft.com/office/drawing/2014/main" id="{B4D4CF78-8994-2669-81B0-1E9847F1790C}"/>
                  </a:ext>
                </a:extLst>
              </p:cNvPr>
              <p:cNvGrpSpPr/>
              <p:nvPr/>
            </p:nvGrpSpPr>
            <p:grpSpPr>
              <a:xfrm>
                <a:off x="5345052" y="4736115"/>
                <a:ext cx="6941" cy="279803"/>
                <a:chOff x="5345052" y="4736115"/>
                <a:chExt cx="6941" cy="279803"/>
              </a:xfrm>
            </p:grpSpPr>
            <p:sp>
              <p:nvSpPr>
                <p:cNvPr id="241" name="Полилиния: фигура 626">
                  <a:extLst>
                    <a:ext uri="{FF2B5EF4-FFF2-40B4-BE49-F238E27FC236}">
                      <a16:creationId xmlns:a16="http://schemas.microsoft.com/office/drawing/2014/main" id="{1150C5FE-FC66-EA67-5774-624B1E59D696}"/>
                    </a:ext>
                  </a:extLst>
                </p:cNvPr>
                <p:cNvSpPr/>
                <p:nvPr/>
              </p:nvSpPr>
              <p:spPr>
                <a:xfrm>
                  <a:off x="5345052" y="4736115"/>
                  <a:ext cx="6941" cy="36997"/>
                </a:xfrm>
                <a:custGeom>
                  <a:avLst/>
                  <a:gdLst>
                    <a:gd name="connsiteX0" fmla="*/ 0 w 6941"/>
                    <a:gd name="connsiteY0" fmla="*/ 36997 h 36997"/>
                    <a:gd name="connsiteX1" fmla="*/ 0 w 6941"/>
                    <a:gd name="connsiteY1" fmla="*/ 0 h 3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41" h="36997">
                      <a:moveTo>
                        <a:pt x="0" y="36997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2" name="Полилиния: фигура 627">
                  <a:extLst>
                    <a:ext uri="{FF2B5EF4-FFF2-40B4-BE49-F238E27FC236}">
                      <a16:creationId xmlns:a16="http://schemas.microsoft.com/office/drawing/2014/main" id="{C9176D3D-79A8-F74B-D0C0-C9C093E81C27}"/>
                    </a:ext>
                  </a:extLst>
                </p:cNvPr>
                <p:cNvSpPr/>
                <p:nvPr/>
              </p:nvSpPr>
              <p:spPr>
                <a:xfrm>
                  <a:off x="5345052" y="4978991"/>
                  <a:ext cx="6941" cy="36927"/>
                </a:xfrm>
                <a:custGeom>
                  <a:avLst/>
                  <a:gdLst>
                    <a:gd name="connsiteX0" fmla="*/ 0 w 6941"/>
                    <a:gd name="connsiteY0" fmla="*/ 36928 h 36927"/>
                    <a:gd name="connsiteX1" fmla="*/ 0 w 6941"/>
                    <a:gd name="connsiteY1" fmla="*/ 0 h 36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41" h="36927">
                      <a:moveTo>
                        <a:pt x="0" y="36928"/>
                      </a:moveTo>
                      <a:lnTo>
                        <a:pt x="0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7" name="Рисунок 2">
                <a:extLst>
                  <a:ext uri="{FF2B5EF4-FFF2-40B4-BE49-F238E27FC236}">
                    <a16:creationId xmlns:a16="http://schemas.microsoft.com/office/drawing/2014/main" id="{669CBB5C-BC88-E7A1-7DC2-37A57442246E}"/>
                  </a:ext>
                </a:extLst>
              </p:cNvPr>
              <p:cNvGrpSpPr/>
              <p:nvPr/>
            </p:nvGrpSpPr>
            <p:grpSpPr>
              <a:xfrm>
                <a:off x="5205184" y="4876051"/>
                <a:ext cx="279803" cy="6941"/>
                <a:chOff x="5205184" y="4876051"/>
                <a:chExt cx="279803" cy="6941"/>
              </a:xfrm>
            </p:grpSpPr>
            <p:sp>
              <p:nvSpPr>
                <p:cNvPr id="239" name="Полилиния: фигура 624">
                  <a:extLst>
                    <a:ext uri="{FF2B5EF4-FFF2-40B4-BE49-F238E27FC236}">
                      <a16:creationId xmlns:a16="http://schemas.microsoft.com/office/drawing/2014/main" id="{141498D8-E369-F37C-59D4-248EB91F4871}"/>
                    </a:ext>
                  </a:extLst>
                </p:cNvPr>
                <p:cNvSpPr/>
                <p:nvPr/>
              </p:nvSpPr>
              <p:spPr>
                <a:xfrm>
                  <a:off x="5447991" y="4876051"/>
                  <a:ext cx="36997" cy="6941"/>
                </a:xfrm>
                <a:custGeom>
                  <a:avLst/>
                  <a:gdLst>
                    <a:gd name="connsiteX0" fmla="*/ 0 w 36997"/>
                    <a:gd name="connsiteY0" fmla="*/ 0 h 6941"/>
                    <a:gd name="connsiteX1" fmla="*/ 36997 w 36997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997" h="6941">
                      <a:moveTo>
                        <a:pt x="0" y="0"/>
                      </a:moveTo>
                      <a:lnTo>
                        <a:pt x="36997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0" name="Полилиния: фигура 625">
                  <a:extLst>
                    <a:ext uri="{FF2B5EF4-FFF2-40B4-BE49-F238E27FC236}">
                      <a16:creationId xmlns:a16="http://schemas.microsoft.com/office/drawing/2014/main" id="{96CB854C-17DA-708F-1BFD-324BA432569D}"/>
                    </a:ext>
                  </a:extLst>
                </p:cNvPr>
                <p:cNvSpPr/>
                <p:nvPr/>
              </p:nvSpPr>
              <p:spPr>
                <a:xfrm>
                  <a:off x="5205184" y="4876051"/>
                  <a:ext cx="36927" cy="6941"/>
                </a:xfrm>
                <a:custGeom>
                  <a:avLst/>
                  <a:gdLst>
                    <a:gd name="connsiteX0" fmla="*/ 0 w 36927"/>
                    <a:gd name="connsiteY0" fmla="*/ 0 h 6941"/>
                    <a:gd name="connsiteX1" fmla="*/ 36928 w 36927"/>
                    <a:gd name="connsiteY1" fmla="*/ 0 h 6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927" h="6941">
                      <a:moveTo>
                        <a:pt x="0" y="0"/>
                      </a:moveTo>
                      <a:lnTo>
                        <a:pt x="36928" y="0"/>
                      </a:lnTo>
                    </a:path>
                  </a:pathLst>
                </a:custGeom>
                <a:ln w="1388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238" name="Полилиния: фигура 623">
                <a:extLst>
                  <a:ext uri="{FF2B5EF4-FFF2-40B4-BE49-F238E27FC236}">
                    <a16:creationId xmlns:a16="http://schemas.microsoft.com/office/drawing/2014/main" id="{0EC9634C-0AC9-7E6F-C245-70ED1A357A94}"/>
                  </a:ext>
                </a:extLst>
              </p:cNvPr>
              <p:cNvSpPr/>
              <p:nvPr/>
            </p:nvSpPr>
            <p:spPr>
              <a:xfrm>
                <a:off x="5345052" y="4816703"/>
                <a:ext cx="27973" cy="59347"/>
              </a:xfrm>
              <a:custGeom>
                <a:avLst/>
                <a:gdLst>
                  <a:gd name="connsiteX0" fmla="*/ 0 w 27973"/>
                  <a:gd name="connsiteY0" fmla="*/ 0 h 59347"/>
                  <a:gd name="connsiteX1" fmla="*/ 0 w 27973"/>
                  <a:gd name="connsiteY1" fmla="*/ 59348 h 59347"/>
                  <a:gd name="connsiteX2" fmla="*/ 27974 w 27973"/>
                  <a:gd name="connsiteY2" fmla="*/ 5934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3" h="59347">
                    <a:moveTo>
                      <a:pt x="0" y="0"/>
                    </a:moveTo>
                    <a:lnTo>
                      <a:pt x="0" y="59348"/>
                    </a:lnTo>
                    <a:lnTo>
                      <a:pt x="27974" y="59348"/>
                    </a:lnTo>
                  </a:path>
                </a:pathLst>
              </a:custGeom>
              <a:noFill/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24" name="Полилиния: фигура 609">
              <a:extLst>
                <a:ext uri="{FF2B5EF4-FFF2-40B4-BE49-F238E27FC236}">
                  <a16:creationId xmlns:a16="http://schemas.microsoft.com/office/drawing/2014/main" id="{3B545A7B-EEB4-D8AC-B895-2C847F8AEDE1}"/>
                </a:ext>
              </a:extLst>
            </p:cNvPr>
            <p:cNvSpPr/>
            <p:nvPr/>
          </p:nvSpPr>
          <p:spPr>
            <a:xfrm>
              <a:off x="5170131" y="4701061"/>
              <a:ext cx="349841" cy="349841"/>
            </a:xfrm>
            <a:custGeom>
              <a:avLst/>
              <a:gdLst>
                <a:gd name="connsiteX0" fmla="*/ 19921 w 349841"/>
                <a:gd name="connsiteY0" fmla="*/ 256065 h 349841"/>
                <a:gd name="connsiteX1" fmla="*/ 174921 w 349841"/>
                <a:gd name="connsiteY1" fmla="*/ 349841 h 349841"/>
                <a:gd name="connsiteX2" fmla="*/ 349841 w 349841"/>
                <a:gd name="connsiteY2" fmla="*/ 174921 h 349841"/>
                <a:gd name="connsiteX3" fmla="*/ 174921 w 349841"/>
                <a:gd name="connsiteY3" fmla="*/ 0 h 349841"/>
                <a:gd name="connsiteX4" fmla="*/ 0 w 349841"/>
                <a:gd name="connsiteY4" fmla="*/ 174921 h 349841"/>
                <a:gd name="connsiteX5" fmla="*/ 2430 w 349841"/>
                <a:gd name="connsiteY5" fmla="*/ 204282 h 34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841" h="349841">
                  <a:moveTo>
                    <a:pt x="19921" y="256065"/>
                  </a:moveTo>
                  <a:cubicBezTo>
                    <a:pt x="49144" y="311803"/>
                    <a:pt x="107590" y="349841"/>
                    <a:pt x="174921" y="349841"/>
                  </a:cubicBezTo>
                  <a:cubicBezTo>
                    <a:pt x="271543" y="349841"/>
                    <a:pt x="349841" y="271543"/>
                    <a:pt x="349841" y="174921"/>
                  </a:cubicBezTo>
                  <a:cubicBezTo>
                    <a:pt x="349841" y="78298"/>
                    <a:pt x="271543" y="0"/>
                    <a:pt x="174921" y="0"/>
                  </a:cubicBezTo>
                  <a:cubicBezTo>
                    <a:pt x="78298" y="0"/>
                    <a:pt x="0" y="78298"/>
                    <a:pt x="0" y="174921"/>
                  </a:cubicBezTo>
                  <a:cubicBezTo>
                    <a:pt x="0" y="184916"/>
                    <a:pt x="833" y="194773"/>
                    <a:pt x="2430" y="204282"/>
                  </a:cubicBezTo>
                </a:path>
              </a:pathLst>
            </a:custGeom>
            <a:noFill/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25" name="Рисунок 2">
              <a:extLst>
                <a:ext uri="{FF2B5EF4-FFF2-40B4-BE49-F238E27FC236}">
                  <a16:creationId xmlns:a16="http://schemas.microsoft.com/office/drawing/2014/main" id="{C610F723-13D0-A980-0457-C6AB3B8B0197}"/>
                </a:ext>
              </a:extLst>
            </p:cNvPr>
            <p:cNvGrpSpPr/>
            <p:nvPr/>
          </p:nvGrpSpPr>
          <p:grpSpPr>
            <a:xfrm>
              <a:off x="5071842" y="4733963"/>
              <a:ext cx="170269" cy="284107"/>
              <a:chOff x="5071842" y="4733963"/>
              <a:chExt cx="170269" cy="284107"/>
            </a:xfrm>
          </p:grpSpPr>
          <p:sp>
            <p:nvSpPr>
              <p:cNvPr id="233" name="Полилиния: фигура 618">
                <a:extLst>
                  <a:ext uri="{FF2B5EF4-FFF2-40B4-BE49-F238E27FC236}">
                    <a16:creationId xmlns:a16="http://schemas.microsoft.com/office/drawing/2014/main" id="{5B486565-56FD-9827-DA2A-6D3C3B8279C3}"/>
                  </a:ext>
                </a:extLst>
              </p:cNvPr>
              <p:cNvSpPr/>
              <p:nvPr/>
            </p:nvSpPr>
            <p:spPr>
              <a:xfrm>
                <a:off x="5071842" y="4733963"/>
                <a:ext cx="170269" cy="6941"/>
              </a:xfrm>
              <a:custGeom>
                <a:avLst/>
                <a:gdLst>
                  <a:gd name="connsiteX0" fmla="*/ 170270 w 170269"/>
                  <a:gd name="connsiteY0" fmla="*/ 0 h 6941"/>
                  <a:gd name="connsiteX1" fmla="*/ 0 w 170269"/>
                  <a:gd name="connsiteY1" fmla="*/ 0 h 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269" h="6941">
                    <a:moveTo>
                      <a:pt x="170270" y="0"/>
                    </a:moveTo>
                    <a:lnTo>
                      <a:pt x="0" y="0"/>
                    </a:lnTo>
                  </a:path>
                </a:pathLst>
              </a:custGeom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4" name="Полилиния: фигура 619">
                <a:extLst>
                  <a:ext uri="{FF2B5EF4-FFF2-40B4-BE49-F238E27FC236}">
                    <a16:creationId xmlns:a16="http://schemas.microsoft.com/office/drawing/2014/main" id="{CCCCB6E7-511F-6EC5-AA53-EE53FDACFC99}"/>
                  </a:ext>
                </a:extLst>
              </p:cNvPr>
              <p:cNvSpPr/>
              <p:nvPr/>
            </p:nvSpPr>
            <p:spPr>
              <a:xfrm>
                <a:off x="5071842" y="5018070"/>
                <a:ext cx="170269" cy="6941"/>
              </a:xfrm>
              <a:custGeom>
                <a:avLst/>
                <a:gdLst>
                  <a:gd name="connsiteX0" fmla="*/ 170270 w 170269"/>
                  <a:gd name="connsiteY0" fmla="*/ 0 h 6941"/>
                  <a:gd name="connsiteX1" fmla="*/ 0 w 170269"/>
                  <a:gd name="connsiteY1" fmla="*/ 0 h 6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269" h="6941">
                    <a:moveTo>
                      <a:pt x="170270" y="0"/>
                    </a:moveTo>
                    <a:lnTo>
                      <a:pt x="0" y="0"/>
                    </a:lnTo>
                  </a:path>
                </a:pathLst>
              </a:custGeom>
              <a:ln w="13881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26" name="Полилиния: фигура 611">
              <a:extLst>
                <a:ext uri="{FF2B5EF4-FFF2-40B4-BE49-F238E27FC236}">
                  <a16:creationId xmlns:a16="http://schemas.microsoft.com/office/drawing/2014/main" id="{F5FB56F4-7ED6-BAEF-F066-921315B9A7AB}"/>
                </a:ext>
              </a:extLst>
            </p:cNvPr>
            <p:cNvSpPr/>
            <p:nvPr/>
          </p:nvSpPr>
          <p:spPr>
            <a:xfrm>
              <a:off x="5021448" y="4795185"/>
              <a:ext cx="135494" cy="6941"/>
            </a:xfrm>
            <a:custGeom>
              <a:avLst/>
              <a:gdLst>
                <a:gd name="connsiteX0" fmla="*/ 135494 w 135494"/>
                <a:gd name="connsiteY0" fmla="*/ 0 h 6941"/>
                <a:gd name="connsiteX1" fmla="*/ 0 w 135494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494" h="6941">
                  <a:moveTo>
                    <a:pt x="135494" y="0"/>
                  </a:moveTo>
                  <a:lnTo>
                    <a:pt x="0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: фигура 612">
              <a:extLst>
                <a:ext uri="{FF2B5EF4-FFF2-40B4-BE49-F238E27FC236}">
                  <a16:creationId xmlns:a16="http://schemas.microsoft.com/office/drawing/2014/main" id="{49912613-2F42-923F-99C6-6E2D15FC2E8B}"/>
                </a:ext>
              </a:extLst>
            </p:cNvPr>
            <p:cNvSpPr/>
            <p:nvPr/>
          </p:nvSpPr>
          <p:spPr>
            <a:xfrm>
              <a:off x="4999375" y="4876051"/>
              <a:ext cx="139172" cy="6941"/>
            </a:xfrm>
            <a:custGeom>
              <a:avLst/>
              <a:gdLst>
                <a:gd name="connsiteX0" fmla="*/ 139173 w 139172"/>
                <a:gd name="connsiteY0" fmla="*/ 0 h 6941"/>
                <a:gd name="connsiteX1" fmla="*/ 0 w 139172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172" h="6941">
                  <a:moveTo>
                    <a:pt x="139173" y="0"/>
                  </a:moveTo>
                  <a:lnTo>
                    <a:pt x="0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: фигура 613">
              <a:extLst>
                <a:ext uri="{FF2B5EF4-FFF2-40B4-BE49-F238E27FC236}">
                  <a16:creationId xmlns:a16="http://schemas.microsoft.com/office/drawing/2014/main" id="{A76AC70B-7B44-AB44-0812-1FA09F48BBAD}"/>
                </a:ext>
              </a:extLst>
            </p:cNvPr>
            <p:cNvSpPr/>
            <p:nvPr/>
          </p:nvSpPr>
          <p:spPr>
            <a:xfrm>
              <a:off x="5021448" y="4956848"/>
              <a:ext cx="135494" cy="6941"/>
            </a:xfrm>
            <a:custGeom>
              <a:avLst/>
              <a:gdLst>
                <a:gd name="connsiteX0" fmla="*/ 135494 w 135494"/>
                <a:gd name="connsiteY0" fmla="*/ 0 h 6941"/>
                <a:gd name="connsiteX1" fmla="*/ 0 w 135494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494" h="6941">
                  <a:moveTo>
                    <a:pt x="135494" y="0"/>
                  </a:moveTo>
                  <a:lnTo>
                    <a:pt x="0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: фигура 614">
              <a:extLst>
                <a:ext uri="{FF2B5EF4-FFF2-40B4-BE49-F238E27FC236}">
                  <a16:creationId xmlns:a16="http://schemas.microsoft.com/office/drawing/2014/main" id="{5B5EBC12-25DF-6A20-96BC-0C1621E74ADE}"/>
                </a:ext>
              </a:extLst>
            </p:cNvPr>
            <p:cNvSpPr/>
            <p:nvPr/>
          </p:nvSpPr>
          <p:spPr>
            <a:xfrm>
              <a:off x="5089195" y="4835584"/>
              <a:ext cx="49352" cy="6941"/>
            </a:xfrm>
            <a:custGeom>
              <a:avLst/>
              <a:gdLst>
                <a:gd name="connsiteX0" fmla="*/ 49353 w 49352"/>
                <a:gd name="connsiteY0" fmla="*/ 0 h 6941"/>
                <a:gd name="connsiteX1" fmla="*/ 0 w 49352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352" h="6941">
                  <a:moveTo>
                    <a:pt x="49353" y="0"/>
                  </a:moveTo>
                  <a:lnTo>
                    <a:pt x="0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: фигура 615">
              <a:extLst>
                <a:ext uri="{FF2B5EF4-FFF2-40B4-BE49-F238E27FC236}">
                  <a16:creationId xmlns:a16="http://schemas.microsoft.com/office/drawing/2014/main" id="{96A548F4-9EC7-3288-5140-BE9FB5E2C698}"/>
                </a:ext>
              </a:extLst>
            </p:cNvPr>
            <p:cNvSpPr/>
            <p:nvPr/>
          </p:nvSpPr>
          <p:spPr>
            <a:xfrm>
              <a:off x="5089195" y="4916450"/>
              <a:ext cx="49352" cy="6941"/>
            </a:xfrm>
            <a:custGeom>
              <a:avLst/>
              <a:gdLst>
                <a:gd name="connsiteX0" fmla="*/ 49353 w 49352"/>
                <a:gd name="connsiteY0" fmla="*/ 0 h 6941"/>
                <a:gd name="connsiteX1" fmla="*/ 0 w 49352"/>
                <a:gd name="connsiteY1" fmla="*/ 0 h 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352" h="6941">
                  <a:moveTo>
                    <a:pt x="49353" y="0"/>
                  </a:moveTo>
                  <a:lnTo>
                    <a:pt x="0" y="0"/>
                  </a:lnTo>
                </a:path>
              </a:pathLst>
            </a:custGeom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: фигура 616">
              <a:extLst>
                <a:ext uri="{FF2B5EF4-FFF2-40B4-BE49-F238E27FC236}">
                  <a16:creationId xmlns:a16="http://schemas.microsoft.com/office/drawing/2014/main" id="{AA2C2904-D7C0-7DF7-0020-CD5BAD15E1F7}"/>
                </a:ext>
              </a:extLst>
            </p:cNvPr>
            <p:cNvSpPr/>
            <p:nvPr/>
          </p:nvSpPr>
          <p:spPr>
            <a:xfrm>
              <a:off x="5297573" y="4666979"/>
              <a:ext cx="95026" cy="34151"/>
            </a:xfrm>
            <a:custGeom>
              <a:avLst/>
              <a:gdLst>
                <a:gd name="connsiteX0" fmla="*/ 16937 w 95026"/>
                <a:gd name="connsiteY0" fmla="*/ 34151 h 34151"/>
                <a:gd name="connsiteX1" fmla="*/ 78090 w 95026"/>
                <a:gd name="connsiteY1" fmla="*/ 34151 h 34151"/>
                <a:gd name="connsiteX2" fmla="*/ 95026 w 95026"/>
                <a:gd name="connsiteY2" fmla="*/ 17215 h 34151"/>
                <a:gd name="connsiteX3" fmla="*/ 95026 w 95026"/>
                <a:gd name="connsiteY3" fmla="*/ 16937 h 34151"/>
                <a:gd name="connsiteX4" fmla="*/ 78090 w 95026"/>
                <a:gd name="connsiteY4" fmla="*/ 0 h 34151"/>
                <a:gd name="connsiteX5" fmla="*/ 16937 w 95026"/>
                <a:gd name="connsiteY5" fmla="*/ 0 h 34151"/>
                <a:gd name="connsiteX6" fmla="*/ 0 w 95026"/>
                <a:gd name="connsiteY6" fmla="*/ 16937 h 34151"/>
                <a:gd name="connsiteX7" fmla="*/ 0 w 95026"/>
                <a:gd name="connsiteY7" fmla="*/ 17215 h 34151"/>
                <a:gd name="connsiteX8" fmla="*/ 16937 w 95026"/>
                <a:gd name="connsiteY8" fmla="*/ 34151 h 3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026" h="34151">
                  <a:moveTo>
                    <a:pt x="16937" y="34151"/>
                  </a:moveTo>
                  <a:lnTo>
                    <a:pt x="78090" y="34151"/>
                  </a:lnTo>
                  <a:cubicBezTo>
                    <a:pt x="87391" y="34151"/>
                    <a:pt x="95026" y="26516"/>
                    <a:pt x="95026" y="17215"/>
                  </a:cubicBezTo>
                  <a:lnTo>
                    <a:pt x="95026" y="16937"/>
                  </a:lnTo>
                  <a:cubicBezTo>
                    <a:pt x="95026" y="7636"/>
                    <a:pt x="87391" y="0"/>
                    <a:pt x="78090" y="0"/>
                  </a:cubicBezTo>
                  <a:lnTo>
                    <a:pt x="16937" y="0"/>
                  </a:lnTo>
                  <a:cubicBezTo>
                    <a:pt x="7636" y="0"/>
                    <a:pt x="0" y="7636"/>
                    <a:pt x="0" y="16937"/>
                  </a:cubicBezTo>
                  <a:lnTo>
                    <a:pt x="0" y="17215"/>
                  </a:lnTo>
                  <a:cubicBezTo>
                    <a:pt x="-69" y="26516"/>
                    <a:pt x="7566" y="34151"/>
                    <a:pt x="16937" y="34151"/>
                  </a:cubicBezTo>
                  <a:close/>
                </a:path>
              </a:pathLst>
            </a:custGeom>
            <a:noFill/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: фигура 617">
              <a:extLst>
                <a:ext uri="{FF2B5EF4-FFF2-40B4-BE49-F238E27FC236}">
                  <a16:creationId xmlns:a16="http://schemas.microsoft.com/office/drawing/2014/main" id="{DE99CF27-25A0-CF17-DFFC-06F772AA9DD4}"/>
                </a:ext>
              </a:extLst>
            </p:cNvPr>
            <p:cNvSpPr/>
            <p:nvPr/>
          </p:nvSpPr>
          <p:spPr>
            <a:xfrm>
              <a:off x="5267517" y="5050972"/>
              <a:ext cx="155068" cy="34151"/>
            </a:xfrm>
            <a:custGeom>
              <a:avLst/>
              <a:gdLst>
                <a:gd name="connsiteX0" fmla="*/ 16937 w 155068"/>
                <a:gd name="connsiteY0" fmla="*/ 34151 h 34151"/>
                <a:gd name="connsiteX1" fmla="*/ 138132 w 155068"/>
                <a:gd name="connsiteY1" fmla="*/ 34151 h 34151"/>
                <a:gd name="connsiteX2" fmla="*/ 155068 w 155068"/>
                <a:gd name="connsiteY2" fmla="*/ 17215 h 34151"/>
                <a:gd name="connsiteX3" fmla="*/ 155068 w 155068"/>
                <a:gd name="connsiteY3" fmla="*/ 16937 h 34151"/>
                <a:gd name="connsiteX4" fmla="*/ 138132 w 155068"/>
                <a:gd name="connsiteY4" fmla="*/ 0 h 34151"/>
                <a:gd name="connsiteX5" fmla="*/ 16937 w 155068"/>
                <a:gd name="connsiteY5" fmla="*/ 0 h 34151"/>
                <a:gd name="connsiteX6" fmla="*/ 0 w 155068"/>
                <a:gd name="connsiteY6" fmla="*/ 16937 h 34151"/>
                <a:gd name="connsiteX7" fmla="*/ 0 w 155068"/>
                <a:gd name="connsiteY7" fmla="*/ 17215 h 34151"/>
                <a:gd name="connsiteX8" fmla="*/ 16937 w 155068"/>
                <a:gd name="connsiteY8" fmla="*/ 34151 h 3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068" h="34151">
                  <a:moveTo>
                    <a:pt x="16937" y="34151"/>
                  </a:moveTo>
                  <a:lnTo>
                    <a:pt x="138132" y="34151"/>
                  </a:lnTo>
                  <a:cubicBezTo>
                    <a:pt x="147433" y="34151"/>
                    <a:pt x="155068" y="26516"/>
                    <a:pt x="155068" y="17215"/>
                  </a:cubicBezTo>
                  <a:lnTo>
                    <a:pt x="155068" y="16937"/>
                  </a:lnTo>
                  <a:cubicBezTo>
                    <a:pt x="155068" y="7636"/>
                    <a:pt x="147433" y="0"/>
                    <a:pt x="138132" y="0"/>
                  </a:cubicBezTo>
                  <a:lnTo>
                    <a:pt x="16937" y="0"/>
                  </a:lnTo>
                  <a:cubicBezTo>
                    <a:pt x="7635" y="0"/>
                    <a:pt x="0" y="7636"/>
                    <a:pt x="0" y="16937"/>
                  </a:cubicBezTo>
                  <a:lnTo>
                    <a:pt x="0" y="17215"/>
                  </a:lnTo>
                  <a:cubicBezTo>
                    <a:pt x="0" y="26516"/>
                    <a:pt x="7635" y="34151"/>
                    <a:pt x="16937" y="34151"/>
                  </a:cubicBezTo>
                  <a:close/>
                </a:path>
              </a:pathLst>
            </a:custGeom>
            <a:noFill/>
            <a:ln w="1388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21509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93420"/>
            <a:ext cx="9377136" cy="1012866"/>
          </a:xfrm>
        </p:spPr>
        <p:txBody>
          <a:bodyPr/>
          <a:lstStyle/>
          <a:p>
            <a:r>
              <a:rPr lang="ru-RU" dirty="0"/>
              <a:t>Подсистемы и компоненты</a:t>
            </a:r>
          </a:p>
        </p:txBody>
      </p:sp>
      <p:sp>
        <p:nvSpPr>
          <p:cNvPr id="27" name="Объект 4">
            <a:extLst>
              <a:ext uri="{FF2B5EF4-FFF2-40B4-BE49-F238E27FC236}">
                <a16:creationId xmlns:a16="http://schemas.microsoft.com/office/drawing/2014/main" id="{AA52A2D2-886F-4A01-90BC-0B2498AA1313}"/>
              </a:ext>
            </a:extLst>
          </p:cNvPr>
          <p:cNvSpPr txBox="1">
            <a:spLocks/>
          </p:cNvSpPr>
          <p:nvPr/>
        </p:nvSpPr>
        <p:spPr>
          <a:xfrm>
            <a:off x="824810" y="2521235"/>
            <a:ext cx="3924612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0F2851"/>
                </a:solidFill>
              </a:rPr>
              <a:t>конвейер для разработки ГИС </a:t>
            </a:r>
            <a:br>
              <a:rPr lang="ru-RU" sz="1400" dirty="0">
                <a:solidFill>
                  <a:srgbClr val="0F2851"/>
                </a:solidFill>
              </a:rPr>
            </a:br>
            <a:r>
              <a:rPr lang="ru-RU" sz="1400" dirty="0">
                <a:solidFill>
                  <a:srgbClr val="0F2851"/>
                </a:solidFill>
              </a:rPr>
              <a:t>(</a:t>
            </a:r>
            <a:r>
              <a:rPr lang="en-US" sz="1400" dirty="0">
                <a:solidFill>
                  <a:srgbClr val="0F2851"/>
                </a:solidFill>
              </a:rPr>
              <a:t>Continuous Integration/Continuous Delivery)</a:t>
            </a:r>
            <a:endParaRPr lang="ru-RU" sz="1400" dirty="0">
              <a:solidFill>
                <a:srgbClr val="0F2851"/>
              </a:solidFill>
            </a:endParaRPr>
          </a:p>
        </p:txBody>
      </p:sp>
      <p:sp>
        <p:nvSpPr>
          <p:cNvPr id="128" name="Объект 4">
            <a:extLst>
              <a:ext uri="{FF2B5EF4-FFF2-40B4-BE49-F238E27FC236}">
                <a16:creationId xmlns:a16="http://schemas.microsoft.com/office/drawing/2014/main" id="{B64F34A3-C3D0-4568-88F9-858F757AE3F6}"/>
              </a:ext>
            </a:extLst>
          </p:cNvPr>
          <p:cNvSpPr txBox="1">
            <a:spLocks/>
          </p:cNvSpPr>
          <p:nvPr/>
        </p:nvSpPr>
        <p:spPr>
          <a:xfrm>
            <a:off x="824811" y="4093262"/>
            <a:ext cx="2737255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0F2851"/>
                </a:solidFill>
              </a:rPr>
              <a:t>управление пользователями и сервисами платформы</a:t>
            </a:r>
          </a:p>
        </p:txBody>
      </p:sp>
      <p:sp>
        <p:nvSpPr>
          <p:cNvPr id="130" name="Объект 4">
            <a:extLst>
              <a:ext uri="{FF2B5EF4-FFF2-40B4-BE49-F238E27FC236}">
                <a16:creationId xmlns:a16="http://schemas.microsoft.com/office/drawing/2014/main" id="{3D73F66F-3E2B-4EE9-B5C9-6BF98A26089D}"/>
              </a:ext>
            </a:extLst>
          </p:cNvPr>
          <p:cNvSpPr txBox="1">
            <a:spLocks/>
          </p:cNvSpPr>
          <p:nvPr/>
        </p:nvSpPr>
        <p:spPr>
          <a:xfrm>
            <a:off x="824810" y="5665288"/>
            <a:ext cx="3460587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0F2851"/>
                </a:solidFill>
              </a:rPr>
              <a:t>стенды разработки и тестирования для пользователей и поставщиков Платформы Гостех</a:t>
            </a:r>
          </a:p>
        </p:txBody>
      </p:sp>
      <p:sp>
        <p:nvSpPr>
          <p:cNvPr id="132" name="Объект 4">
            <a:extLst>
              <a:ext uri="{FF2B5EF4-FFF2-40B4-BE49-F238E27FC236}">
                <a16:creationId xmlns:a16="http://schemas.microsoft.com/office/drawing/2014/main" id="{B4AB1C60-8467-4536-8119-5E075D1EAA38}"/>
              </a:ext>
            </a:extLst>
          </p:cNvPr>
          <p:cNvSpPr txBox="1">
            <a:spLocks/>
          </p:cNvSpPr>
          <p:nvPr/>
        </p:nvSpPr>
        <p:spPr>
          <a:xfrm>
            <a:off x="5810601" y="2546980"/>
            <a:ext cx="4193587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0F2851"/>
                </a:solidFill>
              </a:rPr>
              <a:t>мониторинг и консолидация данных для биллинга и аналитики параметров эксплуатации ГИС на Платформе Гостех</a:t>
            </a:r>
          </a:p>
        </p:txBody>
      </p:sp>
      <p:sp>
        <p:nvSpPr>
          <p:cNvPr id="134" name="Объект 4">
            <a:extLst>
              <a:ext uri="{FF2B5EF4-FFF2-40B4-BE49-F238E27FC236}">
                <a16:creationId xmlns:a16="http://schemas.microsoft.com/office/drawing/2014/main" id="{40DBEFD7-7217-4790-95DC-68977DEBB3F8}"/>
              </a:ext>
            </a:extLst>
          </p:cNvPr>
          <p:cNvSpPr txBox="1">
            <a:spLocks/>
          </p:cNvSpPr>
          <p:nvPr/>
        </p:nvSpPr>
        <p:spPr>
          <a:xfrm>
            <a:off x="5810601" y="4119007"/>
            <a:ext cx="3947927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0F2851"/>
                </a:solidFill>
              </a:rPr>
              <a:t>обеспечение эффективных коммуникаций между всеми участниками процессов создания и развития ГИС на Платформе Гостех</a:t>
            </a:r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CFAFEB48-58F1-423F-B770-BF437F8EA2F8}"/>
              </a:ext>
            </a:extLst>
          </p:cNvPr>
          <p:cNvSpPr/>
          <p:nvPr/>
        </p:nvSpPr>
        <p:spPr>
          <a:xfrm rot="16200000">
            <a:off x="1505813" y="1364327"/>
            <a:ext cx="357052" cy="17621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8000">
                <a:srgbClr val="A84D74"/>
              </a:gs>
              <a:gs pos="0">
                <a:srgbClr val="0D67AF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CI/CD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конвейер</a:t>
            </a:r>
          </a:p>
        </p:txBody>
      </p:sp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03A16DA-5C3E-4616-984B-B09B9DE968DC}"/>
              </a:ext>
            </a:extLst>
          </p:cNvPr>
          <p:cNvSpPr/>
          <p:nvPr/>
        </p:nvSpPr>
        <p:spPr>
          <a:xfrm rot="16200000">
            <a:off x="2477365" y="1958159"/>
            <a:ext cx="357052" cy="37052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D67AF"/>
              </a:gs>
              <a:gs pos="99448">
                <a:srgbClr val="A84D74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Подсистема управления платформой</a:t>
            </a:r>
          </a:p>
        </p:txBody>
      </p:sp>
      <p:sp>
        <p:nvSpPr>
          <p:cNvPr id="142" name="Прямоугольник: скругленные углы 141">
            <a:extLst>
              <a:ext uri="{FF2B5EF4-FFF2-40B4-BE49-F238E27FC236}">
                <a16:creationId xmlns:a16="http://schemas.microsoft.com/office/drawing/2014/main" id="{EFD75A3A-A753-4608-8B13-D340883D1FF3}"/>
              </a:ext>
            </a:extLst>
          </p:cNvPr>
          <p:cNvSpPr/>
          <p:nvPr/>
        </p:nvSpPr>
        <p:spPr>
          <a:xfrm rot="16200000">
            <a:off x="1137513" y="4863393"/>
            <a:ext cx="357052" cy="10255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D67AF"/>
              </a:gs>
              <a:gs pos="99448">
                <a:srgbClr val="A84D74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b="1" dirty="0">
                <a:latin typeface="+mj-lt"/>
              </a:rPr>
              <a:t>Стенды</a:t>
            </a:r>
          </a:p>
        </p:txBody>
      </p:sp>
      <p:sp>
        <p:nvSpPr>
          <p:cNvPr id="144" name="Прямоугольник: скругленные углы 143">
            <a:extLst>
              <a:ext uri="{FF2B5EF4-FFF2-40B4-BE49-F238E27FC236}">
                <a16:creationId xmlns:a16="http://schemas.microsoft.com/office/drawing/2014/main" id="{03A7BC91-B4C8-4A47-8B63-37E26A064FF6}"/>
              </a:ext>
            </a:extLst>
          </p:cNvPr>
          <p:cNvSpPr/>
          <p:nvPr/>
        </p:nvSpPr>
        <p:spPr>
          <a:xfrm rot="16200000">
            <a:off x="7671116" y="128355"/>
            <a:ext cx="357052" cy="4254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D67AF"/>
              </a:gs>
              <a:gs pos="99448">
                <a:srgbClr val="A84D74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Подсистема управления эксплуатацией</a:t>
            </a:r>
          </a:p>
        </p:txBody>
      </p:sp>
      <p:sp>
        <p:nvSpPr>
          <p:cNvPr id="145" name="Прямоугольник: скругленные углы 144">
            <a:extLst>
              <a:ext uri="{FF2B5EF4-FFF2-40B4-BE49-F238E27FC236}">
                <a16:creationId xmlns:a16="http://schemas.microsoft.com/office/drawing/2014/main" id="{02FB868D-B496-46C8-BE0F-F3FAF9286535}"/>
              </a:ext>
            </a:extLst>
          </p:cNvPr>
          <p:cNvSpPr/>
          <p:nvPr/>
        </p:nvSpPr>
        <p:spPr>
          <a:xfrm rot="16200000">
            <a:off x="7671116" y="1693738"/>
            <a:ext cx="357052" cy="4254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6000">
                <a:srgbClr val="0D67AF"/>
              </a:gs>
              <a:gs pos="99448">
                <a:srgbClr val="A84D74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Подсистема взаимодействия с сообществом</a:t>
            </a:r>
          </a:p>
        </p:txBody>
      </p:sp>
      <p:sp>
        <p:nvSpPr>
          <p:cNvPr id="146" name="Прямоугольник: скругленные углы 145">
            <a:extLst>
              <a:ext uri="{FF2B5EF4-FFF2-40B4-BE49-F238E27FC236}">
                <a16:creationId xmlns:a16="http://schemas.microsoft.com/office/drawing/2014/main" id="{414DDC65-059B-4CF8-B107-046E280FF97B}"/>
              </a:ext>
            </a:extLst>
          </p:cNvPr>
          <p:cNvSpPr/>
          <p:nvPr/>
        </p:nvSpPr>
        <p:spPr>
          <a:xfrm rot="16200000">
            <a:off x="7671116" y="3259121"/>
            <a:ext cx="357052" cy="4254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D67AF"/>
              </a:gs>
              <a:gs pos="99448">
                <a:srgbClr val="A84D74"/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Подсистема информационной безопасности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25ADF-46FF-4A34-8798-EF47DD3A0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6AE690FD-7E1D-A8A7-ABE0-72806D5C6448}"/>
              </a:ext>
            </a:extLst>
          </p:cNvPr>
          <p:cNvSpPr txBox="1">
            <a:spLocks/>
          </p:cNvSpPr>
          <p:nvPr/>
        </p:nvSpPr>
        <p:spPr>
          <a:xfrm>
            <a:off x="734695" y="980464"/>
            <a:ext cx="5952825" cy="7632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ГИС «Управление Платформой Гостех»</a:t>
            </a:r>
          </a:p>
        </p:txBody>
      </p:sp>
    </p:spTree>
    <p:extLst>
      <p:ext uri="{BB962C8B-B14F-4D97-AF65-F5344CB8AC3E}">
        <p14:creationId xmlns:p14="http://schemas.microsoft.com/office/powerpoint/2010/main" val="626789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62BA11CE-0B95-2541-8939-101A8C895D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733779"/>
              </p:ext>
            </p:extLst>
          </p:nvPr>
        </p:nvGraphicFramePr>
        <p:xfrm>
          <a:off x="161102" y="858442"/>
          <a:ext cx="92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2BA11CE-0B95-2541-8939-101A8C895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102" y="858442"/>
                        <a:ext cx="92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B05B14A-7F0F-41CB-BF6E-3FEE21204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fld id="{E30836AA-9DC3-4B9B-9BCE-BA5760ECD0EF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pPr defTabSz="685800">
                <a:defRPr/>
              </a:pPr>
              <a:t>37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9A1BE18-CEEE-F324-04DF-F3BC1F88F73F}"/>
              </a:ext>
            </a:extLst>
          </p:cNvPr>
          <p:cNvGrpSpPr/>
          <p:nvPr/>
        </p:nvGrpSpPr>
        <p:grpSpPr>
          <a:xfrm>
            <a:off x="818639" y="1700213"/>
            <a:ext cx="10570086" cy="4953805"/>
            <a:chOff x="762367" y="2127862"/>
            <a:chExt cx="7938379" cy="3961725"/>
          </a:xfrm>
        </p:grpSpPr>
        <p:sp>
          <p:nvSpPr>
            <p:cNvPr id="93" name="Скругленный прямоугольник 49">
              <a:extLst>
                <a:ext uri="{FF2B5EF4-FFF2-40B4-BE49-F238E27FC236}">
                  <a16:creationId xmlns:a16="http://schemas.microsoft.com/office/drawing/2014/main" id="{4EA68E27-966A-407E-BC51-859B39764C4B}"/>
                </a:ext>
              </a:extLst>
            </p:cNvPr>
            <p:cNvSpPr/>
            <p:nvPr/>
          </p:nvSpPr>
          <p:spPr>
            <a:xfrm flipH="1">
              <a:off x="762367" y="2613390"/>
              <a:ext cx="6778229" cy="2872220"/>
            </a:xfrm>
            <a:prstGeom prst="roundRect">
              <a:avLst>
                <a:gd name="adj" fmla="val 2880"/>
              </a:avLst>
            </a:prstGeom>
            <a:solidFill>
              <a:srgbClr val="E5ECFD"/>
            </a:solidFill>
            <a:ln w="19050">
              <a:solidFill>
                <a:srgbClr val="0E26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05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ГИС «Управление Платформой Гостех»</a:t>
              </a:r>
            </a:p>
          </p:txBody>
        </p:sp>
        <p:sp>
          <p:nvSpPr>
            <p:cNvPr id="73" name="Скругленный прямоугольник 62">
              <a:extLst>
                <a:ext uri="{FF2B5EF4-FFF2-40B4-BE49-F238E27FC236}">
                  <a16:creationId xmlns:a16="http://schemas.microsoft.com/office/drawing/2014/main" id="{4983E05F-E886-46EE-8DC1-3556352E9557}"/>
                </a:ext>
              </a:extLst>
            </p:cNvPr>
            <p:cNvSpPr/>
            <p:nvPr/>
          </p:nvSpPr>
          <p:spPr>
            <a:xfrm>
              <a:off x="1978595" y="2127862"/>
              <a:ext cx="5562000" cy="303815"/>
            </a:xfrm>
            <a:prstGeom prst="roundRect">
              <a:avLst>
                <a:gd name="adj" fmla="val 16609"/>
              </a:avLst>
            </a:prstGeom>
            <a:solidFill>
              <a:srgbClr val="E5ECF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ГИС «</a:t>
              </a:r>
              <a:r>
                <a:rPr lang="ru-RU" sz="1100" b="1" dirty="0" err="1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Госмаркет</a:t>
              </a:r>
              <a:r>
                <a:rPr lang="ru-RU" sz="11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»</a:t>
              </a:r>
              <a:endParaRPr lang="ru-RU" sz="11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Скругленный прямоугольник 49">
              <a:extLst>
                <a:ext uri="{FF2B5EF4-FFF2-40B4-BE49-F238E27FC236}">
                  <a16:creationId xmlns:a16="http://schemas.microsoft.com/office/drawing/2014/main" id="{D0992136-0ADD-4D13-B685-F741122E80D8}"/>
                </a:ext>
              </a:extLst>
            </p:cNvPr>
            <p:cNvSpPr/>
            <p:nvPr/>
          </p:nvSpPr>
          <p:spPr>
            <a:xfrm flipH="1">
              <a:off x="6510240" y="2886757"/>
              <a:ext cx="944089" cy="1262879"/>
            </a:xfrm>
            <a:prstGeom prst="roundRect">
              <a:avLst>
                <a:gd name="adj" fmla="val 7396"/>
              </a:avLst>
            </a:prstGeom>
            <a:solidFill>
              <a:srgbClr val="FAFAFA"/>
            </a:solidFill>
            <a:ln w="12700">
              <a:solidFill>
                <a:srgbClr val="125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подсистема взаимодействия </a:t>
              </a:r>
            </a:p>
            <a:p>
              <a:pPr algn="ctr"/>
              <a:r>
                <a:rPr lang="ru-RU" sz="9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с сообществом</a:t>
              </a:r>
            </a:p>
          </p:txBody>
        </p:sp>
        <p:sp>
          <p:nvSpPr>
            <p:cNvPr id="134" name="Скругленный прямоугольник 49">
              <a:extLst>
                <a:ext uri="{FF2B5EF4-FFF2-40B4-BE49-F238E27FC236}">
                  <a16:creationId xmlns:a16="http://schemas.microsoft.com/office/drawing/2014/main" id="{5889992F-1045-4941-91DA-17EE14DDA806}"/>
                </a:ext>
              </a:extLst>
            </p:cNvPr>
            <p:cNvSpPr/>
            <p:nvPr/>
          </p:nvSpPr>
          <p:spPr>
            <a:xfrm flipH="1">
              <a:off x="6507444" y="4211981"/>
              <a:ext cx="946884" cy="542298"/>
            </a:xfrm>
            <a:prstGeom prst="roundRect">
              <a:avLst>
                <a:gd name="adj" fmla="val 10563"/>
              </a:avLst>
            </a:prstGeom>
            <a:solidFill>
              <a:srgbClr val="FAFAFA"/>
            </a:solidFill>
            <a:ln w="12700">
              <a:solidFill>
                <a:srgbClr val="125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подсистема информационной безопасности</a:t>
              </a:r>
            </a:p>
          </p:txBody>
        </p:sp>
        <p:sp>
          <p:nvSpPr>
            <p:cNvPr id="172" name="Скругленный прямоугольник 49">
              <a:extLst>
                <a:ext uri="{FF2B5EF4-FFF2-40B4-BE49-F238E27FC236}">
                  <a16:creationId xmlns:a16="http://schemas.microsoft.com/office/drawing/2014/main" id="{DA05ADE4-9DF0-422B-9B5B-707289F83F58}"/>
                </a:ext>
              </a:extLst>
            </p:cNvPr>
            <p:cNvSpPr/>
            <p:nvPr/>
          </p:nvSpPr>
          <p:spPr>
            <a:xfrm flipH="1">
              <a:off x="1423102" y="2128545"/>
              <a:ext cx="520149" cy="308735"/>
            </a:xfrm>
            <a:prstGeom prst="roundRect">
              <a:avLst>
                <a:gd name="adj" fmla="val 16753"/>
              </a:avLst>
            </a:prstGeom>
            <a:solidFill>
              <a:srgbClr val="E5ECF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НФАП</a:t>
              </a:r>
            </a:p>
          </p:txBody>
        </p:sp>
        <p:sp>
          <p:nvSpPr>
            <p:cNvPr id="59" name="Скругленный прямоугольник 49">
              <a:extLst>
                <a:ext uri="{FF2B5EF4-FFF2-40B4-BE49-F238E27FC236}">
                  <a16:creationId xmlns:a16="http://schemas.microsoft.com/office/drawing/2014/main" id="{6305A161-FBDF-47C9-80E0-AE718C34F337}"/>
                </a:ext>
              </a:extLst>
            </p:cNvPr>
            <p:cNvSpPr/>
            <p:nvPr/>
          </p:nvSpPr>
          <p:spPr>
            <a:xfrm flipH="1">
              <a:off x="3187726" y="4840114"/>
              <a:ext cx="4266603" cy="574244"/>
            </a:xfrm>
            <a:prstGeom prst="roundRect">
              <a:avLst>
                <a:gd name="adj" fmla="val 11782"/>
              </a:avLst>
            </a:prstGeom>
            <a:solidFill>
              <a:srgbClr val="FAFAFA"/>
            </a:solidFill>
            <a:ln w="12700">
              <a:solidFill>
                <a:srgbClr val="125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подсистема управления платформой</a:t>
              </a:r>
            </a:p>
          </p:txBody>
        </p:sp>
        <p:sp>
          <p:nvSpPr>
            <p:cNvPr id="63" name="Скругленный прямоугольник 49">
              <a:extLst>
                <a:ext uri="{FF2B5EF4-FFF2-40B4-BE49-F238E27FC236}">
                  <a16:creationId xmlns:a16="http://schemas.microsoft.com/office/drawing/2014/main" id="{FB8AD15B-7004-4B51-AF2D-FAFB32512417}"/>
                </a:ext>
              </a:extLst>
            </p:cNvPr>
            <p:cNvSpPr/>
            <p:nvPr/>
          </p:nvSpPr>
          <p:spPr>
            <a:xfrm flipH="1">
              <a:off x="6066797" y="5053821"/>
              <a:ext cx="1350000" cy="279979"/>
            </a:xfrm>
            <a:prstGeom prst="roundRect">
              <a:avLst/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ЛК управления платформой</a:t>
              </a:r>
            </a:p>
          </p:txBody>
        </p:sp>
        <p:sp>
          <p:nvSpPr>
            <p:cNvPr id="64" name="Скругленный прямоугольник 49">
              <a:extLst>
                <a:ext uri="{FF2B5EF4-FFF2-40B4-BE49-F238E27FC236}">
                  <a16:creationId xmlns:a16="http://schemas.microsoft.com/office/drawing/2014/main" id="{04EF0151-78CE-46AF-A6F6-BE56F4D01278}"/>
                </a:ext>
              </a:extLst>
            </p:cNvPr>
            <p:cNvSpPr/>
            <p:nvPr/>
          </p:nvSpPr>
          <p:spPr>
            <a:xfrm flipH="1">
              <a:off x="4651306" y="5053821"/>
              <a:ext cx="1350000" cy="274515"/>
            </a:xfrm>
            <a:prstGeom prst="roundRect">
              <a:avLst/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модуль управления пользователями</a:t>
              </a:r>
            </a:p>
          </p:txBody>
        </p:sp>
        <p:sp>
          <p:nvSpPr>
            <p:cNvPr id="71" name="Скругленный прямоугольник 62">
              <a:extLst>
                <a:ext uri="{FF2B5EF4-FFF2-40B4-BE49-F238E27FC236}">
                  <a16:creationId xmlns:a16="http://schemas.microsoft.com/office/drawing/2014/main" id="{5EFA4173-CD18-4A73-A219-387C1C6078D7}"/>
                </a:ext>
              </a:extLst>
            </p:cNvPr>
            <p:cNvSpPr/>
            <p:nvPr/>
          </p:nvSpPr>
          <p:spPr>
            <a:xfrm>
              <a:off x="778646" y="2128545"/>
              <a:ext cx="606750" cy="308735"/>
            </a:xfrm>
            <a:prstGeom prst="roundRect">
              <a:avLst>
                <a:gd name="adj" fmla="val 16852"/>
              </a:avLst>
            </a:prstGeom>
            <a:solidFill>
              <a:srgbClr val="E5ECF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СЦ ИЭП</a:t>
              </a:r>
            </a:p>
          </p:txBody>
        </p:sp>
        <p:sp>
          <p:nvSpPr>
            <p:cNvPr id="65" name="Скругленный прямоугольник 49">
              <a:extLst>
                <a:ext uri="{FF2B5EF4-FFF2-40B4-BE49-F238E27FC236}">
                  <a16:creationId xmlns:a16="http://schemas.microsoft.com/office/drawing/2014/main" id="{C1F904A0-3418-4FC7-86E1-BBEFAEF807D5}"/>
                </a:ext>
              </a:extLst>
            </p:cNvPr>
            <p:cNvSpPr/>
            <p:nvPr/>
          </p:nvSpPr>
          <p:spPr>
            <a:xfrm flipH="1">
              <a:off x="836807" y="2880553"/>
              <a:ext cx="5611088" cy="1873727"/>
            </a:xfrm>
            <a:prstGeom prst="roundRect">
              <a:avLst>
                <a:gd name="adj" fmla="val 4291"/>
              </a:avLst>
            </a:prstGeom>
            <a:solidFill>
              <a:srgbClr val="FAFAFA"/>
            </a:solidFill>
            <a:ln w="12700">
              <a:solidFill>
                <a:srgbClr val="125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подсистема конвейера</a:t>
              </a:r>
            </a:p>
          </p:txBody>
        </p:sp>
        <p:sp>
          <p:nvSpPr>
            <p:cNvPr id="67" name="Скругленный прямоугольник 49">
              <a:extLst>
                <a:ext uri="{FF2B5EF4-FFF2-40B4-BE49-F238E27FC236}">
                  <a16:creationId xmlns:a16="http://schemas.microsoft.com/office/drawing/2014/main" id="{E5B0B10D-E66B-4B5F-A7F6-A2CFD42FF2B3}"/>
                </a:ext>
              </a:extLst>
            </p:cNvPr>
            <p:cNvSpPr/>
            <p:nvPr/>
          </p:nvSpPr>
          <p:spPr>
            <a:xfrm flipH="1">
              <a:off x="908057" y="3136516"/>
              <a:ext cx="1015339" cy="441794"/>
            </a:xfrm>
            <a:prstGeom prst="roundRect">
              <a:avLst>
                <a:gd name="adj" fmla="val 15001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 модуль </a:t>
              </a:r>
              <a:r>
                <a:rPr lang="en-US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CI/CD</a:t>
              </a:r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Скругленный прямоугольник 49">
              <a:extLst>
                <a:ext uri="{FF2B5EF4-FFF2-40B4-BE49-F238E27FC236}">
                  <a16:creationId xmlns:a16="http://schemas.microsoft.com/office/drawing/2014/main" id="{183D8E45-1159-48D2-832F-7DC2339AE024}"/>
                </a:ext>
              </a:extLst>
            </p:cNvPr>
            <p:cNvSpPr/>
            <p:nvPr/>
          </p:nvSpPr>
          <p:spPr>
            <a:xfrm flipH="1">
              <a:off x="2021089" y="3137534"/>
              <a:ext cx="1012959" cy="441794"/>
            </a:xfrm>
            <a:prstGeom prst="roundRect">
              <a:avLst>
                <a:gd name="adj" fmla="val 17834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анализ кода</a:t>
              </a:r>
            </a:p>
          </p:txBody>
        </p:sp>
        <p:sp>
          <p:nvSpPr>
            <p:cNvPr id="72" name="Скругленный прямоугольник 49">
              <a:extLst>
                <a:ext uri="{FF2B5EF4-FFF2-40B4-BE49-F238E27FC236}">
                  <a16:creationId xmlns:a16="http://schemas.microsoft.com/office/drawing/2014/main" id="{12D7EBE1-B081-4442-9C11-ED9F4CD93DD3}"/>
                </a:ext>
              </a:extLst>
            </p:cNvPr>
            <p:cNvSpPr/>
            <p:nvPr/>
          </p:nvSpPr>
          <p:spPr>
            <a:xfrm flipH="1">
              <a:off x="3131741" y="3136516"/>
              <a:ext cx="1015340" cy="441794"/>
            </a:xfrm>
            <a:prstGeom prst="roundRect">
              <a:avLst>
                <a:gd name="adj" fmla="val 14292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err="1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трекер</a:t>
              </a:r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 управления задачами</a:t>
              </a:r>
            </a:p>
          </p:txBody>
        </p:sp>
        <p:sp>
          <p:nvSpPr>
            <p:cNvPr id="89" name="Скругленный прямоугольник 49">
              <a:extLst>
                <a:ext uri="{FF2B5EF4-FFF2-40B4-BE49-F238E27FC236}">
                  <a16:creationId xmlns:a16="http://schemas.microsoft.com/office/drawing/2014/main" id="{DB206E08-645C-4F51-9ECD-45A8E240DF3B}"/>
                </a:ext>
              </a:extLst>
            </p:cNvPr>
            <p:cNvSpPr/>
            <p:nvPr/>
          </p:nvSpPr>
          <p:spPr>
            <a:xfrm flipH="1">
              <a:off x="908057" y="3666377"/>
              <a:ext cx="1015339" cy="441794"/>
            </a:xfrm>
            <a:prstGeom prst="roundRect">
              <a:avLst>
                <a:gd name="adj" fmla="val 16701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чистый сборщик</a:t>
              </a:r>
            </a:p>
          </p:txBody>
        </p:sp>
        <p:sp>
          <p:nvSpPr>
            <p:cNvPr id="90" name="Скругленный прямоугольник 49">
              <a:extLst>
                <a:ext uri="{FF2B5EF4-FFF2-40B4-BE49-F238E27FC236}">
                  <a16:creationId xmlns:a16="http://schemas.microsoft.com/office/drawing/2014/main" id="{BF116277-5C04-4A3E-BD75-FEBE406CF225}"/>
                </a:ext>
              </a:extLst>
            </p:cNvPr>
            <p:cNvSpPr/>
            <p:nvPr/>
          </p:nvSpPr>
          <p:spPr>
            <a:xfrm flipH="1">
              <a:off x="2020497" y="3666886"/>
              <a:ext cx="1015337" cy="441794"/>
            </a:xfrm>
            <a:prstGeom prst="roundRect">
              <a:avLst>
                <a:gd name="adj" fmla="val 15568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управление тестированием</a:t>
              </a:r>
            </a:p>
          </p:txBody>
        </p:sp>
        <p:sp>
          <p:nvSpPr>
            <p:cNvPr id="91" name="Скругленный прямоугольник 49">
              <a:extLst>
                <a:ext uri="{FF2B5EF4-FFF2-40B4-BE49-F238E27FC236}">
                  <a16:creationId xmlns:a16="http://schemas.microsoft.com/office/drawing/2014/main" id="{F612517B-1FCB-4BD9-AF21-5ADBB00A09C5}"/>
                </a:ext>
              </a:extLst>
            </p:cNvPr>
            <p:cNvSpPr/>
            <p:nvPr/>
          </p:nvSpPr>
          <p:spPr>
            <a:xfrm flipH="1">
              <a:off x="3132936" y="3666377"/>
              <a:ext cx="1015337" cy="441794"/>
            </a:xfrm>
            <a:prstGeom prst="roundRect">
              <a:avLst>
                <a:gd name="adj" fmla="val 12593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управление архитектурой</a:t>
              </a:r>
            </a:p>
          </p:txBody>
        </p:sp>
        <p:sp>
          <p:nvSpPr>
            <p:cNvPr id="74" name="Скругленный прямоугольник 49">
              <a:extLst>
                <a:ext uri="{FF2B5EF4-FFF2-40B4-BE49-F238E27FC236}">
                  <a16:creationId xmlns:a16="http://schemas.microsoft.com/office/drawing/2014/main" id="{6F4513E6-DCC3-4518-B568-759E09773FC9}"/>
                </a:ext>
              </a:extLst>
            </p:cNvPr>
            <p:cNvSpPr/>
            <p:nvPr/>
          </p:nvSpPr>
          <p:spPr>
            <a:xfrm flipH="1">
              <a:off x="3235816" y="5053821"/>
              <a:ext cx="1350000" cy="274515"/>
            </a:xfrm>
            <a:prstGeom prst="roundRect">
              <a:avLst/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модуль управления </a:t>
              </a:r>
            </a:p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резервным копированием</a:t>
              </a:r>
            </a:p>
          </p:txBody>
        </p:sp>
        <p:sp>
          <p:nvSpPr>
            <p:cNvPr id="75" name="Скругленный прямоугольник 49">
              <a:extLst>
                <a:ext uri="{FF2B5EF4-FFF2-40B4-BE49-F238E27FC236}">
                  <a16:creationId xmlns:a16="http://schemas.microsoft.com/office/drawing/2014/main" id="{84941345-5A3B-45F8-A74A-1EB3DF72A505}"/>
                </a:ext>
              </a:extLst>
            </p:cNvPr>
            <p:cNvSpPr/>
            <p:nvPr/>
          </p:nvSpPr>
          <p:spPr>
            <a:xfrm flipH="1">
              <a:off x="836807" y="4834664"/>
              <a:ext cx="2254762" cy="570788"/>
            </a:xfrm>
            <a:prstGeom prst="roundRect">
              <a:avLst>
                <a:gd name="adj" fmla="val 9690"/>
              </a:avLst>
            </a:prstGeom>
            <a:solidFill>
              <a:srgbClr val="FAFAFA"/>
            </a:solidFill>
            <a:ln w="12700">
              <a:solidFill>
                <a:srgbClr val="125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подсистема эксплуатации</a:t>
              </a:r>
            </a:p>
          </p:txBody>
        </p:sp>
        <p:sp>
          <p:nvSpPr>
            <p:cNvPr id="76" name="Скругленный прямоугольник 49">
              <a:extLst>
                <a:ext uri="{FF2B5EF4-FFF2-40B4-BE49-F238E27FC236}">
                  <a16:creationId xmlns:a16="http://schemas.microsoft.com/office/drawing/2014/main" id="{7C7AEBD3-9936-476D-BDDB-CF50855A752D}"/>
                </a:ext>
              </a:extLst>
            </p:cNvPr>
            <p:cNvSpPr/>
            <p:nvPr/>
          </p:nvSpPr>
          <p:spPr>
            <a:xfrm flipH="1">
              <a:off x="886255" y="5057264"/>
              <a:ext cx="988620" cy="285638"/>
            </a:xfrm>
            <a:prstGeom prst="roundRect">
              <a:avLst/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модуль мониторинга</a:t>
              </a:r>
            </a:p>
          </p:txBody>
        </p:sp>
        <p:sp>
          <p:nvSpPr>
            <p:cNvPr id="77" name="Скругленный прямоугольник 49">
              <a:extLst>
                <a:ext uri="{FF2B5EF4-FFF2-40B4-BE49-F238E27FC236}">
                  <a16:creationId xmlns:a16="http://schemas.microsoft.com/office/drawing/2014/main" id="{807BF9C7-C308-4B18-AF96-AC71164FE724}"/>
                </a:ext>
              </a:extLst>
            </p:cNvPr>
            <p:cNvSpPr/>
            <p:nvPr/>
          </p:nvSpPr>
          <p:spPr>
            <a:xfrm flipH="1">
              <a:off x="1919409" y="5060102"/>
              <a:ext cx="1118497" cy="277140"/>
            </a:xfrm>
            <a:prstGeom prst="roundRect">
              <a:avLst/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модуль сбора данных для биллинга</a:t>
              </a:r>
            </a:p>
          </p:txBody>
        </p:sp>
        <p:sp>
          <p:nvSpPr>
            <p:cNvPr id="51" name="Скругленный прямоугольник 49">
              <a:extLst>
                <a:ext uri="{FF2B5EF4-FFF2-40B4-BE49-F238E27FC236}">
                  <a16:creationId xmlns:a16="http://schemas.microsoft.com/office/drawing/2014/main" id="{4F4BDEA4-135A-4D07-9FF1-B8FA48238204}"/>
                </a:ext>
              </a:extLst>
            </p:cNvPr>
            <p:cNvSpPr/>
            <p:nvPr/>
          </p:nvSpPr>
          <p:spPr>
            <a:xfrm flipH="1">
              <a:off x="7890746" y="4301049"/>
              <a:ext cx="810000" cy="405000"/>
            </a:xfrm>
            <a:prstGeom prst="roundRect">
              <a:avLst>
                <a:gd name="adj" fmla="val 16753"/>
              </a:avLst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ФГИС «Управление ГЕОП»</a:t>
              </a:r>
            </a:p>
          </p:txBody>
        </p:sp>
        <p:sp>
          <p:nvSpPr>
            <p:cNvPr id="53" name="Скругленный прямоугольник 49">
              <a:extLst>
                <a:ext uri="{FF2B5EF4-FFF2-40B4-BE49-F238E27FC236}">
                  <a16:creationId xmlns:a16="http://schemas.microsoft.com/office/drawing/2014/main" id="{FC83CA97-6A71-4FD8-B524-EE54ED67AE11}"/>
                </a:ext>
              </a:extLst>
            </p:cNvPr>
            <p:cNvSpPr/>
            <p:nvPr/>
          </p:nvSpPr>
          <p:spPr>
            <a:xfrm flipH="1">
              <a:off x="7890746" y="3014145"/>
              <a:ext cx="810000" cy="405000"/>
            </a:xfrm>
            <a:prstGeom prst="roundRect">
              <a:avLst>
                <a:gd name="adj" fmla="val 19402"/>
              </a:avLst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ФГИС КИ</a:t>
              </a:r>
              <a:endParaRPr lang="en-US" sz="100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Скругленный прямоугольник 49">
              <a:extLst>
                <a:ext uri="{FF2B5EF4-FFF2-40B4-BE49-F238E27FC236}">
                  <a16:creationId xmlns:a16="http://schemas.microsoft.com/office/drawing/2014/main" id="{9D590CB4-3530-4CB1-8BB9-E9BC20AC936F}"/>
                </a:ext>
              </a:extLst>
            </p:cNvPr>
            <p:cNvSpPr/>
            <p:nvPr/>
          </p:nvSpPr>
          <p:spPr>
            <a:xfrm flipH="1">
              <a:off x="6662579" y="3366884"/>
              <a:ext cx="639411" cy="314135"/>
            </a:xfrm>
            <a:prstGeom prst="roundRect">
              <a:avLst>
                <a:gd name="adj" fmla="val 19402"/>
              </a:avLst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Портал</a:t>
              </a:r>
            </a:p>
          </p:txBody>
        </p:sp>
        <p:sp>
          <p:nvSpPr>
            <p:cNvPr id="55" name="Скругленный прямоугольник 49">
              <a:extLst>
                <a:ext uri="{FF2B5EF4-FFF2-40B4-BE49-F238E27FC236}">
                  <a16:creationId xmlns:a16="http://schemas.microsoft.com/office/drawing/2014/main" id="{04693556-0D0A-4A0C-A224-C6BD474A265A}"/>
                </a:ext>
              </a:extLst>
            </p:cNvPr>
            <p:cNvSpPr/>
            <p:nvPr/>
          </p:nvSpPr>
          <p:spPr>
            <a:xfrm flipH="1">
              <a:off x="6666653" y="3772058"/>
              <a:ext cx="631262" cy="314135"/>
            </a:xfrm>
            <a:prstGeom prst="roundRect">
              <a:avLst>
                <a:gd name="adj" fmla="val 19402"/>
              </a:avLst>
            </a:prstGeom>
            <a:solidFill>
              <a:srgbClr val="E5ECF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База знаний</a:t>
              </a:r>
            </a:p>
          </p:txBody>
        </p:sp>
        <p:sp>
          <p:nvSpPr>
            <p:cNvPr id="66" name="Скругленный прямоугольник 49">
              <a:extLst>
                <a:ext uri="{FF2B5EF4-FFF2-40B4-BE49-F238E27FC236}">
                  <a16:creationId xmlns:a16="http://schemas.microsoft.com/office/drawing/2014/main" id="{A822203F-F989-428E-8D85-414BF6F77DE9}"/>
                </a:ext>
              </a:extLst>
            </p:cNvPr>
            <p:cNvSpPr/>
            <p:nvPr/>
          </p:nvSpPr>
          <p:spPr>
            <a:xfrm flipH="1">
              <a:off x="3679158" y="4196239"/>
              <a:ext cx="2700000" cy="471663"/>
            </a:xfrm>
            <a:prstGeom prst="roundRect">
              <a:avLst>
                <a:gd name="adj" fmla="val 10924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стенды тестирования</a:t>
              </a:r>
            </a:p>
          </p:txBody>
        </p: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B78E7B73-2698-4DEE-B106-5C4FB5A60349}"/>
                </a:ext>
              </a:extLst>
            </p:cNvPr>
            <p:cNvCxnSpPr>
              <a:cxnSpLocks/>
            </p:cNvCxnSpPr>
            <p:nvPr/>
          </p:nvCxnSpPr>
          <p:spPr>
            <a:xfrm>
              <a:off x="4915293" y="4513496"/>
              <a:ext cx="286727" cy="0"/>
            </a:xfrm>
            <a:prstGeom prst="line">
              <a:avLst/>
            </a:prstGeom>
            <a:ln w="76200">
              <a:solidFill>
                <a:srgbClr val="125EA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Скругленный прямоугольник 85">
              <a:extLst>
                <a:ext uri="{FF2B5EF4-FFF2-40B4-BE49-F238E27FC236}">
                  <a16:creationId xmlns:a16="http://schemas.microsoft.com/office/drawing/2014/main" id="{25E18D36-5B75-47FD-A3CA-16BEEA6478C7}"/>
                </a:ext>
              </a:extLst>
            </p:cNvPr>
            <p:cNvSpPr/>
            <p:nvPr/>
          </p:nvSpPr>
          <p:spPr>
            <a:xfrm>
              <a:off x="5403592" y="4392273"/>
              <a:ext cx="920468" cy="219465"/>
            </a:xfrm>
            <a:prstGeom prst="roundRect">
              <a:avLst/>
            </a:prstGeom>
            <a:solidFill>
              <a:srgbClr val="125E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3429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9525" algn="ctr"/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Test - N</a:t>
              </a:r>
              <a:endParaRPr lang="ru-RU" sz="75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95" name="Скругленный прямоугольник 49">
              <a:extLst>
                <a:ext uri="{FF2B5EF4-FFF2-40B4-BE49-F238E27FC236}">
                  <a16:creationId xmlns:a16="http://schemas.microsoft.com/office/drawing/2014/main" id="{2A45116D-C684-4306-994D-735A6B7293F4}"/>
                </a:ext>
              </a:extLst>
            </p:cNvPr>
            <p:cNvSpPr/>
            <p:nvPr/>
          </p:nvSpPr>
          <p:spPr>
            <a:xfrm flipH="1">
              <a:off x="4244775" y="3136516"/>
              <a:ext cx="1015340" cy="441794"/>
            </a:xfrm>
            <a:prstGeom prst="roundRect">
              <a:avLst>
                <a:gd name="adj" fmla="val 14292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управление требованиями</a:t>
              </a:r>
            </a:p>
          </p:txBody>
        </p:sp>
        <p:sp>
          <p:nvSpPr>
            <p:cNvPr id="96" name="Скругленный прямоугольник 49">
              <a:extLst>
                <a:ext uri="{FF2B5EF4-FFF2-40B4-BE49-F238E27FC236}">
                  <a16:creationId xmlns:a16="http://schemas.microsoft.com/office/drawing/2014/main" id="{67F8F314-7D2A-413E-B923-25B48607A8D1}"/>
                </a:ext>
              </a:extLst>
            </p:cNvPr>
            <p:cNvSpPr/>
            <p:nvPr/>
          </p:nvSpPr>
          <p:spPr>
            <a:xfrm flipH="1">
              <a:off x="4245374" y="3666377"/>
              <a:ext cx="1015337" cy="441794"/>
            </a:xfrm>
            <a:prstGeom prst="roundRect">
              <a:avLst>
                <a:gd name="adj" fmla="val 12593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репозиторий исходного кода</a:t>
              </a:r>
            </a:p>
          </p:txBody>
        </p:sp>
        <p:sp>
          <p:nvSpPr>
            <p:cNvPr id="97" name="Скругленный прямоугольник 49">
              <a:extLst>
                <a:ext uri="{FF2B5EF4-FFF2-40B4-BE49-F238E27FC236}">
                  <a16:creationId xmlns:a16="http://schemas.microsoft.com/office/drawing/2014/main" id="{E4934BAA-7DDA-4578-A7D6-EE28B5A75811}"/>
                </a:ext>
              </a:extLst>
            </p:cNvPr>
            <p:cNvSpPr/>
            <p:nvPr/>
          </p:nvSpPr>
          <p:spPr>
            <a:xfrm flipH="1">
              <a:off x="5357810" y="3145996"/>
              <a:ext cx="1015342" cy="441794"/>
            </a:xfrm>
            <a:prstGeom prst="roundRect">
              <a:avLst>
                <a:gd name="adj" fmla="val 14292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хранилище артефактов</a:t>
              </a:r>
            </a:p>
          </p:txBody>
        </p:sp>
        <p:sp>
          <p:nvSpPr>
            <p:cNvPr id="98" name="Скругленный прямоугольник 49">
              <a:extLst>
                <a:ext uri="{FF2B5EF4-FFF2-40B4-BE49-F238E27FC236}">
                  <a16:creationId xmlns:a16="http://schemas.microsoft.com/office/drawing/2014/main" id="{479ED0A5-7CE8-4676-B61D-7E57644B5EE4}"/>
                </a:ext>
              </a:extLst>
            </p:cNvPr>
            <p:cNvSpPr/>
            <p:nvPr/>
          </p:nvSpPr>
          <p:spPr>
            <a:xfrm flipH="1">
              <a:off x="5357811" y="3671117"/>
              <a:ext cx="1015340" cy="441794"/>
            </a:xfrm>
            <a:prstGeom prst="roundRect">
              <a:avLst>
                <a:gd name="adj" fmla="val 12593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файловое хранилище</a:t>
              </a:r>
            </a:p>
          </p:txBody>
        </p:sp>
        <p:sp>
          <p:nvSpPr>
            <p:cNvPr id="99" name="Скругленный прямоугольник 85">
              <a:extLst>
                <a:ext uri="{FF2B5EF4-FFF2-40B4-BE49-F238E27FC236}">
                  <a16:creationId xmlns:a16="http://schemas.microsoft.com/office/drawing/2014/main" id="{92A41EFB-1AAF-467D-93F1-64B41439964C}"/>
                </a:ext>
              </a:extLst>
            </p:cNvPr>
            <p:cNvSpPr/>
            <p:nvPr/>
          </p:nvSpPr>
          <p:spPr>
            <a:xfrm>
              <a:off x="3755904" y="4393736"/>
              <a:ext cx="919097" cy="219465"/>
            </a:xfrm>
            <a:prstGeom prst="roundRect">
              <a:avLst/>
            </a:prstGeom>
            <a:solidFill>
              <a:srgbClr val="125E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3429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9525" algn="ctr"/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Test -</a:t>
              </a:r>
              <a:r>
                <a:rPr lang="ru-RU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1</a:t>
              </a:r>
              <a:endParaRPr lang="ru-RU" sz="75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AB0DEFB2-F3A7-4AE1-A955-850AFD3AF390}"/>
                </a:ext>
              </a:extLst>
            </p:cNvPr>
            <p:cNvCxnSpPr>
              <a:cxnSpLocks/>
            </p:cNvCxnSpPr>
            <p:nvPr/>
          </p:nvCxnSpPr>
          <p:spPr>
            <a:xfrm>
              <a:off x="2145876" y="4522095"/>
              <a:ext cx="286727" cy="0"/>
            </a:xfrm>
            <a:prstGeom prst="line">
              <a:avLst/>
            </a:prstGeom>
            <a:ln w="76200">
              <a:solidFill>
                <a:srgbClr val="125EA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Скругленный прямоугольник 85">
              <a:extLst>
                <a:ext uri="{FF2B5EF4-FFF2-40B4-BE49-F238E27FC236}">
                  <a16:creationId xmlns:a16="http://schemas.microsoft.com/office/drawing/2014/main" id="{F4AFCFFA-B7E9-4024-A046-3AC044C33E3F}"/>
                </a:ext>
              </a:extLst>
            </p:cNvPr>
            <p:cNvSpPr/>
            <p:nvPr/>
          </p:nvSpPr>
          <p:spPr>
            <a:xfrm>
              <a:off x="2625268" y="4400872"/>
              <a:ext cx="920468" cy="219465"/>
            </a:xfrm>
            <a:prstGeom prst="roundRect">
              <a:avLst/>
            </a:prstGeom>
            <a:solidFill>
              <a:srgbClr val="125E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3429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9525" algn="ctr"/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Dev - N</a:t>
              </a:r>
              <a:endParaRPr lang="ru-RU" sz="75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02" name="Скругленный прямоугольник 85">
              <a:extLst>
                <a:ext uri="{FF2B5EF4-FFF2-40B4-BE49-F238E27FC236}">
                  <a16:creationId xmlns:a16="http://schemas.microsoft.com/office/drawing/2014/main" id="{A613272F-05AF-4299-92B5-52207CB6EED8}"/>
                </a:ext>
              </a:extLst>
            </p:cNvPr>
            <p:cNvSpPr/>
            <p:nvPr/>
          </p:nvSpPr>
          <p:spPr>
            <a:xfrm>
              <a:off x="968673" y="4402335"/>
              <a:ext cx="919097" cy="219465"/>
            </a:xfrm>
            <a:prstGeom prst="roundRect">
              <a:avLst/>
            </a:prstGeom>
            <a:solidFill>
              <a:srgbClr val="125E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3429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9525" algn="ctr"/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Dev -</a:t>
              </a:r>
              <a:r>
                <a:rPr lang="ru-RU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750" kern="0" dirty="0">
                  <a:solidFill>
                    <a:srgbClr val="FAFAFA"/>
                  </a:solidFill>
                  <a:latin typeface="+mj-lt"/>
                  <a:cs typeface="Calibri" panose="020F0502020204030204" pitchFamily="34" charset="0"/>
                </a:rPr>
                <a:t>1</a:t>
              </a:r>
              <a:endParaRPr lang="ru-RU" sz="750" kern="0" dirty="0">
                <a:solidFill>
                  <a:srgbClr val="FAFAFA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03" name="Скругленный прямоугольник 49">
              <a:extLst>
                <a:ext uri="{FF2B5EF4-FFF2-40B4-BE49-F238E27FC236}">
                  <a16:creationId xmlns:a16="http://schemas.microsoft.com/office/drawing/2014/main" id="{D88D1058-243B-4AB8-9DC4-A17B508FFA59}"/>
                </a:ext>
              </a:extLst>
            </p:cNvPr>
            <p:cNvSpPr/>
            <p:nvPr/>
          </p:nvSpPr>
          <p:spPr>
            <a:xfrm flipH="1">
              <a:off x="762367" y="5819587"/>
              <a:ext cx="6778229" cy="270000"/>
            </a:xfrm>
            <a:prstGeom prst="roundRect">
              <a:avLst>
                <a:gd name="adj" fmla="val 20510"/>
              </a:avLst>
            </a:prstGeom>
            <a:solidFill>
              <a:srgbClr val="E5ECFD"/>
            </a:solidFill>
            <a:ln w="6350">
              <a:solidFill>
                <a:srgbClr val="E3F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PaaS</a:t>
              </a:r>
              <a:endParaRPr lang="ru-RU" sz="1050" b="1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7A2461CB-D69E-F0A9-897D-635937EE20BC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45" y="2437824"/>
              <a:ext cx="0" cy="185007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AAE4FA8-BB92-21FD-8205-04F9F1D43975}"/>
                </a:ext>
              </a:extLst>
            </p:cNvPr>
            <p:cNvCxnSpPr>
              <a:cxnSpLocks/>
            </p:cNvCxnSpPr>
            <p:nvPr/>
          </p:nvCxnSpPr>
          <p:spPr>
            <a:xfrm>
              <a:off x="1664115" y="2428601"/>
              <a:ext cx="0" cy="449318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A5F71BA9-592F-1FCC-3116-293DE018904F}"/>
                </a:ext>
              </a:extLst>
            </p:cNvPr>
            <p:cNvCxnSpPr>
              <a:cxnSpLocks/>
            </p:cNvCxnSpPr>
            <p:nvPr/>
          </p:nvCxnSpPr>
          <p:spPr>
            <a:xfrm>
              <a:off x="7442871" y="3215985"/>
              <a:ext cx="369590" cy="0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46CA9F3-7624-C5E6-495D-7CBF3FB5441A}"/>
                </a:ext>
              </a:extLst>
            </p:cNvPr>
            <p:cNvGrpSpPr/>
            <p:nvPr/>
          </p:nvGrpSpPr>
          <p:grpSpPr>
            <a:xfrm rot="10800000">
              <a:off x="4133338" y="5488449"/>
              <a:ext cx="190" cy="373285"/>
              <a:chOff x="5327346" y="5493183"/>
              <a:chExt cx="5" cy="497713"/>
            </a:xfrm>
          </p:grpSpPr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C80D918E-513E-AC18-9B34-6F1C06F84CD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327346" y="5493183"/>
                <a:ext cx="0" cy="313784"/>
              </a:xfrm>
              <a:prstGeom prst="straightConnector1">
                <a:avLst/>
              </a:prstGeom>
              <a:ln w="22225">
                <a:solidFill>
                  <a:srgbClr val="FF928E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>
                <a:extLst>
                  <a:ext uri="{FF2B5EF4-FFF2-40B4-BE49-F238E27FC236}">
                    <a16:creationId xmlns:a16="http://schemas.microsoft.com/office/drawing/2014/main" id="{CC623933-A4DA-EC8A-E925-7BD79F6300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7351" y="5714847"/>
                <a:ext cx="0" cy="276049"/>
              </a:xfrm>
              <a:prstGeom prst="straightConnector1">
                <a:avLst/>
              </a:prstGeom>
              <a:ln w="22225">
                <a:solidFill>
                  <a:srgbClr val="FF928E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543F4A90-7731-DC8C-1508-51321DB75CDE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11" y="2386856"/>
              <a:ext cx="0" cy="205277"/>
            </a:xfrm>
            <a:prstGeom prst="straightConnector1">
              <a:avLst/>
            </a:prstGeom>
            <a:ln w="22225">
              <a:solidFill>
                <a:srgbClr val="FF928E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Скругленный прямоугольник 49">
              <a:extLst>
                <a:ext uri="{FF2B5EF4-FFF2-40B4-BE49-F238E27FC236}">
                  <a16:creationId xmlns:a16="http://schemas.microsoft.com/office/drawing/2014/main" id="{04338D2D-259E-4373-8B83-709F08328306}"/>
                </a:ext>
              </a:extLst>
            </p:cNvPr>
            <p:cNvSpPr/>
            <p:nvPr/>
          </p:nvSpPr>
          <p:spPr>
            <a:xfrm flipH="1">
              <a:off x="908056" y="4196238"/>
              <a:ext cx="2700000" cy="475290"/>
            </a:xfrm>
            <a:prstGeom prst="roundRect">
              <a:avLst>
                <a:gd name="adj" fmla="val 10924"/>
              </a:avLst>
            </a:prstGeom>
            <a:noFill/>
            <a:ln w="12700">
              <a:solidFill>
                <a:srgbClr val="125EA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900" dirty="0">
                  <a:solidFill>
                    <a:srgbClr val="0E264C"/>
                  </a:solidFill>
                  <a:latin typeface="+mj-lt"/>
                  <a:ea typeface="Segoe UI Historic" panose="020B0502040204020203" pitchFamily="34" charset="0"/>
                  <a:cs typeface="Calibri" panose="020F0502020204030204" pitchFamily="34" charset="0"/>
                </a:rPr>
                <a:t>стенды разработки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9850A13-C54D-67F5-47F0-D1F6637EE15B}"/>
                </a:ext>
              </a:extLst>
            </p:cNvPr>
            <p:cNvGrpSpPr/>
            <p:nvPr/>
          </p:nvGrpSpPr>
          <p:grpSpPr>
            <a:xfrm rot="16200000">
              <a:off x="7666979" y="4265359"/>
              <a:ext cx="5130" cy="430398"/>
              <a:chOff x="5327216" y="5456843"/>
              <a:chExt cx="135" cy="573861"/>
            </a:xfrm>
          </p:grpSpPr>
          <p:cxnSp>
            <p:nvCxnSpPr>
              <p:cNvPr id="7" name="Прямая со стрелкой 6">
                <a:extLst>
                  <a:ext uri="{FF2B5EF4-FFF2-40B4-BE49-F238E27FC236}">
                    <a16:creationId xmlns:a16="http://schemas.microsoft.com/office/drawing/2014/main" id="{D5AFA17E-5033-0F97-67E5-CF01018EDF5B}"/>
                  </a:ext>
                </a:extLst>
              </p:cNvPr>
              <p:cNvCxnSpPr>
                <a:cxnSpLocks/>
                <a:stCxn id="134" idx="1"/>
              </p:cNvCxnSpPr>
              <p:nvPr/>
            </p:nvCxnSpPr>
            <p:spPr>
              <a:xfrm rot="5400000" flipV="1">
                <a:off x="5152219" y="5631840"/>
                <a:ext cx="350124" cy="130"/>
              </a:xfrm>
              <a:prstGeom prst="straightConnector1">
                <a:avLst/>
              </a:prstGeom>
              <a:ln w="22225">
                <a:solidFill>
                  <a:srgbClr val="FF928E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0BB90755-B3FA-7D92-2882-2F07197CE5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7351" y="5754655"/>
                <a:ext cx="0" cy="276049"/>
              </a:xfrm>
              <a:prstGeom prst="straightConnector1">
                <a:avLst/>
              </a:prstGeom>
              <a:ln w="22225">
                <a:solidFill>
                  <a:srgbClr val="FF928E"/>
                </a:solidFill>
                <a:headEnd type="arrow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C9E9FC-7944-A87F-3B96-1E13D522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1" y="332534"/>
            <a:ext cx="9956297" cy="1386217"/>
          </a:xfrm>
        </p:spPr>
        <p:txBody>
          <a:bodyPr>
            <a:noAutofit/>
          </a:bodyPr>
          <a:lstStyle/>
          <a:p>
            <a:r>
              <a:rPr lang="ru-RU" dirty="0"/>
              <a:t>ГИС </a:t>
            </a:r>
            <a:r>
              <a:rPr lang="ru-RU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«Управление Платформой Гостех»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712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134" y="1288707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8.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Госмаркет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управление платформой «</a:t>
            </a:r>
            <a:r>
              <a:rPr lang="ru-RU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ГосТех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»: цели и возможности, </a:t>
            </a:r>
            <a:b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производственный процесс создания ГИС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6249840" y="5660716"/>
            <a:ext cx="5942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+mn-ea"/>
                <a:cs typeface="+mn-cs"/>
              </a:rPr>
              <a:t>Царева Татьяна Эдуардовна,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Начальник управления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создания и развития ФГИС ЕЦП ГосТех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Tsareva.te@digitalcc.ru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C98263-4CA7-41A3-AC66-EF5D0DB8F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95" t="170" r="1"/>
          <a:stretch/>
        </p:blipFill>
        <p:spPr>
          <a:xfrm>
            <a:off x="10729519" y="5301842"/>
            <a:ext cx="1345806" cy="13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4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023035" y="924782"/>
            <a:ext cx="792000" cy="323151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2765983" y="1025719"/>
            <a:ext cx="792000" cy="4717415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правовое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регулирование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79452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35B2A-627F-4AAA-CF9D-B1435441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238540"/>
            <a:ext cx="9377136" cy="1073426"/>
          </a:xfrm>
        </p:spPr>
        <p:txBody>
          <a:bodyPr/>
          <a:lstStyle/>
          <a:p>
            <a:r>
              <a:rPr lang="ru-RU" dirty="0"/>
              <a:t>Правовое регулирование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76CA10-4197-DB00-2C70-599F0F262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073E905-506E-3D74-497A-4163A8D0C09C}"/>
              </a:ext>
            </a:extLst>
          </p:cNvPr>
          <p:cNvSpPr/>
          <p:nvPr/>
        </p:nvSpPr>
        <p:spPr>
          <a:xfrm rot="290177">
            <a:off x="3093620" y="1238504"/>
            <a:ext cx="2086590" cy="1314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6EAFE81-E70E-6015-0F2A-C274D8CC7374}"/>
              </a:ext>
            </a:extLst>
          </p:cNvPr>
          <p:cNvSpPr/>
          <p:nvPr/>
        </p:nvSpPr>
        <p:spPr>
          <a:xfrm rot="290177">
            <a:off x="3709007" y="1078389"/>
            <a:ext cx="2086590" cy="1314208"/>
          </a:xfrm>
          <a:prstGeom prst="rect">
            <a:avLst/>
          </a:prstGeom>
          <a:solidFill>
            <a:srgbClr val="DEB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B8649A8-0A2A-C0A8-526C-5F7B7EC59A4F}"/>
              </a:ext>
            </a:extLst>
          </p:cNvPr>
          <p:cNvGrpSpPr/>
          <p:nvPr/>
        </p:nvGrpSpPr>
        <p:grpSpPr>
          <a:xfrm>
            <a:off x="1023193" y="1297349"/>
            <a:ext cx="4845979" cy="2050152"/>
            <a:chOff x="803274" y="1806893"/>
            <a:chExt cx="5157688" cy="4129140"/>
          </a:xfrm>
        </p:grpSpPr>
        <p:sp>
          <p:nvSpPr>
            <p:cNvPr id="8" name="Скругленный прямоугольник 49">
              <a:extLst>
                <a:ext uri="{FF2B5EF4-FFF2-40B4-BE49-F238E27FC236}">
                  <a16:creationId xmlns:a16="http://schemas.microsoft.com/office/drawing/2014/main" id="{22E9772E-26EC-8309-4071-AE3FA79804EF}"/>
                </a:ext>
              </a:extLst>
            </p:cNvPr>
            <p:cNvSpPr/>
            <p:nvPr/>
          </p:nvSpPr>
          <p:spPr>
            <a:xfrm flipH="1">
              <a:off x="803274" y="2024063"/>
              <a:ext cx="5157688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Скругленный прямоугольник 49">
              <a:extLst>
                <a:ext uri="{FF2B5EF4-FFF2-40B4-BE49-F238E27FC236}">
                  <a16:creationId xmlns:a16="http://schemas.microsoft.com/office/drawing/2014/main" id="{1712E9AD-CDF9-EF88-94CA-B2B1556F5C6A}"/>
                </a:ext>
              </a:extLst>
            </p:cNvPr>
            <p:cNvSpPr/>
            <p:nvPr/>
          </p:nvSpPr>
          <p:spPr>
            <a:xfrm flipH="1">
              <a:off x="803275" y="1806893"/>
              <a:ext cx="2042795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4AD972-A7E2-DD82-5029-15D362BDF6A0}"/>
              </a:ext>
            </a:extLst>
          </p:cNvPr>
          <p:cNvSpPr/>
          <p:nvPr/>
        </p:nvSpPr>
        <p:spPr>
          <a:xfrm rot="290177">
            <a:off x="8489352" y="1204161"/>
            <a:ext cx="2086590" cy="1314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A55854-320B-E721-DF8C-5529E8A4E5E9}"/>
              </a:ext>
            </a:extLst>
          </p:cNvPr>
          <p:cNvSpPr/>
          <p:nvPr/>
        </p:nvSpPr>
        <p:spPr>
          <a:xfrm rot="290177">
            <a:off x="9104739" y="1044046"/>
            <a:ext cx="2086590" cy="1314208"/>
          </a:xfrm>
          <a:prstGeom prst="rect">
            <a:avLst/>
          </a:prstGeom>
          <a:solidFill>
            <a:srgbClr val="DEB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A89E147-9E4D-F538-5AFA-21BA3D0D4C21}"/>
              </a:ext>
            </a:extLst>
          </p:cNvPr>
          <p:cNvGrpSpPr/>
          <p:nvPr/>
        </p:nvGrpSpPr>
        <p:grpSpPr>
          <a:xfrm>
            <a:off x="6418925" y="1263006"/>
            <a:ext cx="4845979" cy="2050152"/>
            <a:chOff x="803274" y="1806893"/>
            <a:chExt cx="5157688" cy="4129140"/>
          </a:xfrm>
        </p:grpSpPr>
        <p:sp>
          <p:nvSpPr>
            <p:cNvPr id="24" name="Скругленный прямоугольник 49">
              <a:extLst>
                <a:ext uri="{FF2B5EF4-FFF2-40B4-BE49-F238E27FC236}">
                  <a16:creationId xmlns:a16="http://schemas.microsoft.com/office/drawing/2014/main" id="{F0BF9538-1558-57D0-D733-43EBB24144FD}"/>
                </a:ext>
              </a:extLst>
            </p:cNvPr>
            <p:cNvSpPr/>
            <p:nvPr/>
          </p:nvSpPr>
          <p:spPr>
            <a:xfrm flipH="1">
              <a:off x="803274" y="2024063"/>
              <a:ext cx="5157688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Скругленный прямоугольник 49">
              <a:extLst>
                <a:ext uri="{FF2B5EF4-FFF2-40B4-BE49-F238E27FC236}">
                  <a16:creationId xmlns:a16="http://schemas.microsoft.com/office/drawing/2014/main" id="{699502AD-EF43-614F-ECA0-E75534C8D613}"/>
                </a:ext>
              </a:extLst>
            </p:cNvPr>
            <p:cNvSpPr/>
            <p:nvPr/>
          </p:nvSpPr>
          <p:spPr>
            <a:xfrm flipH="1">
              <a:off x="803275" y="1806893"/>
              <a:ext cx="2042795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FD2C7F5-D381-524B-5378-052E034ED2BB}"/>
              </a:ext>
            </a:extLst>
          </p:cNvPr>
          <p:cNvSpPr txBox="1">
            <a:spLocks/>
          </p:cNvSpPr>
          <p:nvPr/>
        </p:nvSpPr>
        <p:spPr>
          <a:xfrm>
            <a:off x="1180672" y="1356765"/>
            <a:ext cx="2970443" cy="317835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Концепция</a:t>
            </a:r>
          </a:p>
        </p:txBody>
      </p:sp>
      <p:sp>
        <p:nvSpPr>
          <p:cNvPr id="26" name="Заголовок 3">
            <a:extLst>
              <a:ext uri="{FF2B5EF4-FFF2-40B4-BE49-F238E27FC236}">
                <a16:creationId xmlns:a16="http://schemas.microsoft.com/office/drawing/2014/main" id="{97730F62-EC17-6C93-86E3-1157A3E3F804}"/>
              </a:ext>
            </a:extLst>
          </p:cNvPr>
          <p:cNvSpPr txBox="1">
            <a:spLocks/>
          </p:cNvSpPr>
          <p:nvPr/>
        </p:nvSpPr>
        <p:spPr>
          <a:xfrm>
            <a:off x="6576403" y="1347120"/>
            <a:ext cx="2970443" cy="317835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ПП РФ</a:t>
            </a:r>
          </a:p>
        </p:txBody>
      </p:sp>
      <p:sp>
        <p:nvSpPr>
          <p:cNvPr id="27" name="Заголовок 3">
            <a:extLst>
              <a:ext uri="{FF2B5EF4-FFF2-40B4-BE49-F238E27FC236}">
                <a16:creationId xmlns:a16="http://schemas.microsoft.com/office/drawing/2014/main" id="{84EBB3DC-649B-45C6-721E-DF74988271CB}"/>
              </a:ext>
            </a:extLst>
          </p:cNvPr>
          <p:cNvSpPr txBox="1">
            <a:spLocks/>
          </p:cNvSpPr>
          <p:nvPr/>
        </p:nvSpPr>
        <p:spPr>
          <a:xfrm>
            <a:off x="1182602" y="2043530"/>
            <a:ext cx="4067454" cy="674720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1600" b="0" dirty="0">
                <a:solidFill>
                  <a:srgbClr val="0F2851"/>
                </a:solidFill>
              </a:rPr>
              <a:t>Необходимость создания  ГИС «Управления Платформой </a:t>
            </a:r>
            <a:r>
              <a:rPr lang="ru-RU" sz="1600" b="0" dirty="0" err="1">
                <a:solidFill>
                  <a:srgbClr val="0F2851"/>
                </a:solidFill>
              </a:rPr>
              <a:t>Гостех</a:t>
            </a:r>
            <a:r>
              <a:rPr lang="ru-RU" sz="1600" b="0" dirty="0">
                <a:solidFill>
                  <a:srgbClr val="0F2851"/>
                </a:solidFill>
              </a:rPr>
              <a:t>» и «</a:t>
            </a:r>
            <a:r>
              <a:rPr lang="ru-RU" sz="1600" b="0" dirty="0" err="1">
                <a:solidFill>
                  <a:srgbClr val="0F2851"/>
                </a:solidFill>
              </a:rPr>
              <a:t>Госмаркет</a:t>
            </a:r>
            <a:r>
              <a:rPr lang="ru-RU" sz="1600" b="0" dirty="0">
                <a:solidFill>
                  <a:srgbClr val="0F2851"/>
                </a:solidFill>
              </a:rPr>
              <a:t>» закреплена в концепции  ЕЦП Гостех </a:t>
            </a:r>
            <a:endParaRPr lang="en-US" sz="1600" b="0" dirty="0">
              <a:solidFill>
                <a:srgbClr val="0F2851"/>
              </a:solidFill>
            </a:endParaRPr>
          </a:p>
        </p:txBody>
      </p:sp>
      <p:sp>
        <p:nvSpPr>
          <p:cNvPr id="28" name="Заголовок 3">
            <a:extLst>
              <a:ext uri="{FF2B5EF4-FFF2-40B4-BE49-F238E27FC236}">
                <a16:creationId xmlns:a16="http://schemas.microsoft.com/office/drawing/2014/main" id="{670A8C10-BEC8-A71A-43C3-116A0CFB4D8C}"/>
              </a:ext>
            </a:extLst>
          </p:cNvPr>
          <p:cNvSpPr txBox="1">
            <a:spLocks/>
          </p:cNvSpPr>
          <p:nvPr/>
        </p:nvSpPr>
        <p:spPr>
          <a:xfrm>
            <a:off x="6624633" y="2043530"/>
            <a:ext cx="4346038" cy="674720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1600" b="0" dirty="0">
                <a:solidFill>
                  <a:srgbClr val="0F2851"/>
                </a:solidFill>
              </a:rPr>
              <a:t>Принято Постановление Правительства о ГИС «Управление платформой Гостех» и ГИС «Госмаркет», который утверждает положения о ГИС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6D0BE-A021-237A-44FB-22925B712DF7}"/>
              </a:ext>
            </a:extLst>
          </p:cNvPr>
          <p:cNvSpPr txBox="1"/>
          <p:nvPr/>
        </p:nvSpPr>
        <p:spPr>
          <a:xfrm>
            <a:off x="1956122" y="3288236"/>
            <a:ext cx="3508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F2851"/>
                </a:solidFill>
              </a:rPr>
              <a:t>Утверждена распоряжением Правительства </a:t>
            </a:r>
          </a:p>
          <a:p>
            <a:r>
              <a:rPr lang="ru-RU" sz="1800" b="1" dirty="0">
                <a:solidFill>
                  <a:srgbClr val="0F2851"/>
                </a:solidFill>
              </a:rPr>
              <a:t>от 21 октября 2022 № 3102-р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9F39C63-C05E-C1FB-E856-B0B85D133298}"/>
              </a:ext>
            </a:extLst>
          </p:cNvPr>
          <p:cNvSpPr>
            <a:spLocks noChangeAspect="1"/>
          </p:cNvSpPr>
          <p:nvPr/>
        </p:nvSpPr>
        <p:spPr>
          <a:xfrm>
            <a:off x="1592779" y="3386074"/>
            <a:ext cx="181279" cy="181279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F2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D04BA-A3F1-352D-1BDE-A3A921B7CABF}"/>
              </a:ext>
            </a:extLst>
          </p:cNvPr>
          <p:cNvSpPr txBox="1"/>
          <p:nvPr/>
        </p:nvSpPr>
        <p:spPr>
          <a:xfrm>
            <a:off x="7072096" y="3231194"/>
            <a:ext cx="3508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F2851"/>
                </a:solidFill>
              </a:rPr>
              <a:t>Постановление Правительства </a:t>
            </a:r>
          </a:p>
          <a:p>
            <a:r>
              <a:rPr lang="ru-RU" sz="1800" b="1" dirty="0">
                <a:solidFill>
                  <a:srgbClr val="0F2851"/>
                </a:solidFill>
              </a:rPr>
              <a:t>от </a:t>
            </a:r>
            <a:r>
              <a:rPr lang="ru-RU" b="1" dirty="0">
                <a:solidFill>
                  <a:srgbClr val="0F2851"/>
                </a:solidFill>
              </a:rPr>
              <a:t>30</a:t>
            </a:r>
            <a:r>
              <a:rPr lang="ru-RU" sz="1800" b="1" dirty="0">
                <a:solidFill>
                  <a:srgbClr val="0F2851"/>
                </a:solidFill>
              </a:rPr>
              <a:t> ноября 2022 № </a:t>
            </a:r>
            <a:r>
              <a:rPr lang="ru-RU" b="1" dirty="0">
                <a:solidFill>
                  <a:srgbClr val="0F2851"/>
                </a:solidFill>
              </a:rPr>
              <a:t>2194</a:t>
            </a:r>
            <a:endParaRPr lang="ru-RU" sz="1800" b="1" dirty="0">
              <a:solidFill>
                <a:srgbClr val="0F2851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1B1F828-FD35-1FF4-FB91-C4B730D65827}"/>
              </a:ext>
            </a:extLst>
          </p:cNvPr>
          <p:cNvSpPr>
            <a:spLocks noChangeAspect="1"/>
          </p:cNvSpPr>
          <p:nvPr/>
        </p:nvSpPr>
        <p:spPr>
          <a:xfrm>
            <a:off x="6708753" y="3329031"/>
            <a:ext cx="181279" cy="181279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F2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77496B-C673-1A65-2E2C-31FFC24A2EB1}"/>
              </a:ext>
            </a:extLst>
          </p:cNvPr>
          <p:cNvSpPr/>
          <p:nvPr/>
        </p:nvSpPr>
        <p:spPr>
          <a:xfrm rot="290177">
            <a:off x="6998148" y="4240284"/>
            <a:ext cx="2086590" cy="1314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50720D-94D8-B402-A9B9-31FAD9B0D5E3}"/>
              </a:ext>
            </a:extLst>
          </p:cNvPr>
          <p:cNvSpPr/>
          <p:nvPr/>
        </p:nvSpPr>
        <p:spPr>
          <a:xfrm rot="290177">
            <a:off x="7613535" y="4080169"/>
            <a:ext cx="2086590" cy="1314208"/>
          </a:xfrm>
          <a:prstGeom prst="rect">
            <a:avLst/>
          </a:prstGeom>
          <a:solidFill>
            <a:srgbClr val="DEB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5E90C8F-A310-3258-7C0A-4638AC900EDC}"/>
              </a:ext>
            </a:extLst>
          </p:cNvPr>
          <p:cNvGrpSpPr/>
          <p:nvPr/>
        </p:nvGrpSpPr>
        <p:grpSpPr>
          <a:xfrm>
            <a:off x="4927721" y="4299129"/>
            <a:ext cx="4845979" cy="2050152"/>
            <a:chOff x="803274" y="1806893"/>
            <a:chExt cx="5157688" cy="4129140"/>
          </a:xfrm>
        </p:grpSpPr>
        <p:sp>
          <p:nvSpPr>
            <p:cNvPr id="11" name="Скругленный прямоугольник 49">
              <a:extLst>
                <a:ext uri="{FF2B5EF4-FFF2-40B4-BE49-F238E27FC236}">
                  <a16:creationId xmlns:a16="http://schemas.microsoft.com/office/drawing/2014/main" id="{8C8AE30F-6139-2362-C20B-278EBD89E8A7}"/>
                </a:ext>
              </a:extLst>
            </p:cNvPr>
            <p:cNvSpPr/>
            <p:nvPr/>
          </p:nvSpPr>
          <p:spPr>
            <a:xfrm flipH="1">
              <a:off x="803274" y="2024063"/>
              <a:ext cx="5157688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Скругленный прямоугольник 49">
              <a:extLst>
                <a:ext uri="{FF2B5EF4-FFF2-40B4-BE49-F238E27FC236}">
                  <a16:creationId xmlns:a16="http://schemas.microsoft.com/office/drawing/2014/main" id="{3BD508A3-22B2-FE79-2C05-282F9D905775}"/>
                </a:ext>
              </a:extLst>
            </p:cNvPr>
            <p:cNvSpPr/>
            <p:nvPr/>
          </p:nvSpPr>
          <p:spPr>
            <a:xfrm flipH="1">
              <a:off x="803275" y="1806893"/>
              <a:ext cx="2042795" cy="3911970"/>
            </a:xfrm>
            <a:prstGeom prst="roundRect">
              <a:avLst/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>
                <a:solidFill>
                  <a:srgbClr val="0E264C"/>
                </a:solidFill>
                <a:latin typeface="+mj-lt"/>
                <a:ea typeface="Segoe UI Historic" panose="020B050204020402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474F42A1-D60E-E008-EAAD-AB3C4DF6C641}"/>
              </a:ext>
            </a:extLst>
          </p:cNvPr>
          <p:cNvSpPr txBox="1">
            <a:spLocks/>
          </p:cNvSpPr>
          <p:nvPr/>
        </p:nvSpPr>
        <p:spPr>
          <a:xfrm>
            <a:off x="5085199" y="4383243"/>
            <a:ext cx="2970443" cy="317835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ПП РФ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10375B6D-0B59-82B6-B1AD-0AC470574B41}"/>
              </a:ext>
            </a:extLst>
          </p:cNvPr>
          <p:cNvSpPr txBox="1">
            <a:spLocks/>
          </p:cNvSpPr>
          <p:nvPr/>
        </p:nvSpPr>
        <p:spPr>
          <a:xfrm>
            <a:off x="5133429" y="4547219"/>
            <a:ext cx="4346038" cy="6747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endParaRPr lang="en-US" sz="11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ru-RU" sz="1100" b="0" i="0" dirty="0">
                <a:solidFill>
                  <a:srgbClr val="000000"/>
                </a:solidFill>
                <a:effectLst/>
              </a:rPr>
              <a:t>Об утверждении Положения о единой цифровой платформе Российской Федерации "</a:t>
            </a:r>
            <a:r>
              <a:rPr lang="ru-RU" sz="1100" b="0" i="0" dirty="0" err="1">
                <a:solidFill>
                  <a:srgbClr val="000000"/>
                </a:solidFill>
                <a:effectLst/>
              </a:rPr>
              <a:t>ГосТех</a:t>
            </a:r>
            <a:r>
              <a:rPr lang="ru-RU" sz="1100" b="0" i="0" dirty="0">
                <a:solidFill>
                  <a:srgbClr val="000000"/>
                </a:solidFill>
                <a:effectLst/>
              </a:rPr>
              <a:t>", о внесении изменений в постановление Правительства Российской Федерации от 6 июля 2015 г. № 676 и признании утратившим силу пункта 6 изменений, которые вносятся в требования к порядку создания, развития, ввода в эксплуатацию, эксплуатации и вывода из эксплуатации государственных информационных систем и дальнейшего хранения содержащейся в их базах данных информации, утвержденных постановлением Правительства Российской Федерации от 11 мая 2017 г. № 555"</a:t>
            </a:r>
            <a:endParaRPr lang="ru-RU" sz="1100" b="0" dirty="0">
              <a:solidFill>
                <a:srgbClr val="0F285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46F1B-39FD-D4CF-B9F4-DD652B069A1D}"/>
              </a:ext>
            </a:extLst>
          </p:cNvPr>
          <p:cNvSpPr txBox="1"/>
          <p:nvPr/>
        </p:nvSpPr>
        <p:spPr>
          <a:xfrm>
            <a:off x="5580892" y="6267317"/>
            <a:ext cx="3508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F2851"/>
                </a:solidFill>
              </a:rPr>
              <a:t>Постановление Правительства </a:t>
            </a:r>
          </a:p>
          <a:p>
            <a:r>
              <a:rPr lang="ru-RU" sz="1800" b="1" dirty="0">
                <a:solidFill>
                  <a:srgbClr val="0F2851"/>
                </a:solidFill>
              </a:rPr>
              <a:t>от </a:t>
            </a:r>
            <a:r>
              <a:rPr lang="ru-RU" b="1" dirty="0">
                <a:solidFill>
                  <a:srgbClr val="0F2851"/>
                </a:solidFill>
              </a:rPr>
              <a:t>16</a:t>
            </a:r>
            <a:r>
              <a:rPr lang="ru-RU" sz="1800" b="1" dirty="0">
                <a:solidFill>
                  <a:srgbClr val="0F2851"/>
                </a:solidFill>
              </a:rPr>
              <a:t> декабря 2022 № </a:t>
            </a:r>
            <a:r>
              <a:rPr lang="ru-RU" b="1" dirty="0">
                <a:solidFill>
                  <a:srgbClr val="0F2851"/>
                </a:solidFill>
              </a:rPr>
              <a:t>2338</a:t>
            </a:r>
            <a:endParaRPr lang="ru-RU" sz="1800" b="1" dirty="0">
              <a:solidFill>
                <a:srgbClr val="0F285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CBA802-C322-D519-9DEB-DE87FC6B6F82}"/>
              </a:ext>
            </a:extLst>
          </p:cNvPr>
          <p:cNvSpPr>
            <a:spLocks noChangeAspect="1"/>
          </p:cNvSpPr>
          <p:nvPr/>
        </p:nvSpPr>
        <p:spPr>
          <a:xfrm>
            <a:off x="5217549" y="6365154"/>
            <a:ext cx="181279" cy="181279"/>
          </a:xfrm>
          <a:prstGeom prst="ellipse">
            <a:avLst/>
          </a:prstGeom>
          <a:solidFill>
            <a:srgbClr val="00B050"/>
          </a:solidFill>
          <a:ln w="28575">
            <a:solidFill>
              <a:srgbClr val="0F2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2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143">
            <a:extLst>
              <a:ext uri="{FF2B5EF4-FFF2-40B4-BE49-F238E27FC236}">
                <a16:creationId xmlns:a16="http://schemas.microsoft.com/office/drawing/2014/main" id="{AA752D3C-1D25-CABD-CF4B-382B34904D01}"/>
              </a:ext>
            </a:extLst>
          </p:cNvPr>
          <p:cNvSpPr/>
          <p:nvPr/>
        </p:nvSpPr>
        <p:spPr>
          <a:xfrm rot="16200000">
            <a:off x="1889030" y="2753384"/>
            <a:ext cx="792000" cy="2963505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680599" y="267217"/>
            <a:ext cx="792000" cy="454664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3107275" y="684427"/>
            <a:ext cx="792000" cy="5400000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цели создания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информационной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2856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6AE93D-BE28-467C-97E6-8390F44F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200" dirty="0"/>
              <a:t>Цели создания</a:t>
            </a:r>
            <a:br>
              <a:rPr lang="ru-RU" sz="4200" dirty="0"/>
            </a:br>
            <a:r>
              <a:rPr lang="ru-RU" sz="4400" dirty="0">
                <a:gradFill>
                  <a:gsLst>
                    <a:gs pos="0">
                      <a:srgbClr val="045EB6"/>
                    </a:gs>
                    <a:gs pos="100000">
                      <a:srgbClr val="9C4D76"/>
                    </a:gs>
                    <a:gs pos="66000">
                      <a:srgbClr val="0066B3"/>
                    </a:gs>
                  </a:gsLst>
                  <a:path path="circle">
                    <a:fillToRect r="100000" b="100000"/>
                  </a:path>
                </a:gradFill>
              </a:rPr>
              <a:t>Госмаркета</a:t>
            </a:r>
            <a:endParaRPr lang="ru-RU" sz="4200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3672A7B2-B1E4-473F-8146-34FF4750A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</a:t>
            </a:r>
            <a:fld id="{E30836AA-9DC3-4B9B-9BCE-BA5760ECD0E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" name="Объект 4">
            <a:extLst>
              <a:ext uri="{FF2B5EF4-FFF2-40B4-BE49-F238E27FC236}">
                <a16:creationId xmlns:a16="http://schemas.microsoft.com/office/drawing/2014/main" id="{46ADC16E-CF1C-A511-1A85-44B8D3377584}"/>
              </a:ext>
            </a:extLst>
          </p:cNvPr>
          <p:cNvSpPr txBox="1">
            <a:spLocks/>
          </p:cNvSpPr>
          <p:nvPr/>
        </p:nvSpPr>
        <p:spPr>
          <a:xfrm>
            <a:off x="4797887" y="1700213"/>
            <a:ext cx="5225324" cy="101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b="1" dirty="0">
              <a:solidFill>
                <a:srgbClr val="0F2851"/>
              </a:solidFill>
            </a:endParaRPr>
          </a:p>
        </p:txBody>
      </p:sp>
      <p:sp>
        <p:nvSpPr>
          <p:cNvPr id="10" name="Скругленный прямоугольник 212">
            <a:extLst>
              <a:ext uri="{FF2B5EF4-FFF2-40B4-BE49-F238E27FC236}">
                <a16:creationId xmlns:a16="http://schemas.microsoft.com/office/drawing/2014/main" id="{490AD2FA-9E76-090F-09E4-33711321EBD2}"/>
              </a:ext>
            </a:extLst>
          </p:cNvPr>
          <p:cNvSpPr/>
          <p:nvPr/>
        </p:nvSpPr>
        <p:spPr>
          <a:xfrm>
            <a:off x="1583864" y="3423561"/>
            <a:ext cx="2465619" cy="2749640"/>
          </a:xfrm>
          <a:prstGeom prst="roundRect">
            <a:avLst>
              <a:gd name="adj" fmla="val 7902"/>
            </a:avLst>
          </a:prstGeom>
          <a:solidFill>
            <a:srgbClr val="F9F9F9"/>
          </a:solidFill>
          <a:ln w="12700">
            <a:noFill/>
            <a:miter/>
          </a:ln>
        </p:spPr>
        <p:txBody>
          <a:bodyPr tIns="91439" bIns="9143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95959"/>
                </a:solidFill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479BBF69-96F3-9E69-6AF9-F32FD46C9BCB}"/>
              </a:ext>
            </a:extLst>
          </p:cNvPr>
          <p:cNvSpPr txBox="1">
            <a:spLocks/>
          </p:cNvSpPr>
          <p:nvPr/>
        </p:nvSpPr>
        <p:spPr>
          <a:xfrm>
            <a:off x="1692273" y="3599537"/>
            <a:ext cx="2210254" cy="189829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Предоставить пользователям Платформы Гостех площадку для поиска и выбора цифровых продуктов</a:t>
            </a:r>
          </a:p>
        </p:txBody>
      </p:sp>
      <p:sp>
        <p:nvSpPr>
          <p:cNvPr id="8" name="Скругленный прямоугольник 212">
            <a:extLst>
              <a:ext uri="{FF2B5EF4-FFF2-40B4-BE49-F238E27FC236}">
                <a16:creationId xmlns:a16="http://schemas.microsoft.com/office/drawing/2014/main" id="{B872D8D7-B7FE-9883-F81D-6FDC564EDD5F}"/>
              </a:ext>
            </a:extLst>
          </p:cNvPr>
          <p:cNvSpPr/>
          <p:nvPr/>
        </p:nvSpPr>
        <p:spPr>
          <a:xfrm>
            <a:off x="4142006" y="3423561"/>
            <a:ext cx="2465619" cy="2749640"/>
          </a:xfrm>
          <a:prstGeom prst="roundRect">
            <a:avLst>
              <a:gd name="adj" fmla="val 7902"/>
            </a:avLst>
          </a:prstGeom>
          <a:solidFill>
            <a:srgbClr val="F9F9F9"/>
          </a:solidFill>
          <a:ln w="12700">
            <a:noFill/>
            <a:miter/>
          </a:ln>
        </p:spPr>
        <p:txBody>
          <a:bodyPr tIns="91439" bIns="9143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95959"/>
                </a:solidFill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C3694A75-5079-C2B3-B8C7-86CB7A7F5D99}"/>
              </a:ext>
            </a:extLst>
          </p:cNvPr>
          <p:cNvSpPr txBox="1">
            <a:spLocks/>
          </p:cNvSpPr>
          <p:nvPr/>
        </p:nvSpPr>
        <p:spPr>
          <a:xfrm>
            <a:off x="4261301" y="3599541"/>
            <a:ext cx="2210254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Упростить процесс поставки продуктов, автоматизировать типовые регламентные процедуры закупки (формирование ТЗ, ФЭО и др.)</a:t>
            </a:r>
          </a:p>
        </p:txBody>
      </p:sp>
      <p:sp>
        <p:nvSpPr>
          <p:cNvPr id="12" name="Скругленный прямоугольник 212">
            <a:extLst>
              <a:ext uri="{FF2B5EF4-FFF2-40B4-BE49-F238E27FC236}">
                <a16:creationId xmlns:a16="http://schemas.microsoft.com/office/drawing/2014/main" id="{5AD4ED7E-1465-58F2-7AC1-3A695AFCBA9D}"/>
              </a:ext>
            </a:extLst>
          </p:cNvPr>
          <p:cNvSpPr/>
          <p:nvPr/>
        </p:nvSpPr>
        <p:spPr>
          <a:xfrm>
            <a:off x="6700148" y="3423561"/>
            <a:ext cx="2465619" cy="2749640"/>
          </a:xfrm>
          <a:prstGeom prst="roundRect">
            <a:avLst>
              <a:gd name="adj" fmla="val 7902"/>
            </a:avLst>
          </a:prstGeom>
          <a:solidFill>
            <a:srgbClr val="F9F9F9"/>
          </a:solidFill>
          <a:ln w="12700">
            <a:noFill/>
            <a:miter/>
          </a:ln>
        </p:spPr>
        <p:txBody>
          <a:bodyPr tIns="91439" bIns="9143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95959"/>
                </a:solidFill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06845A5F-5F26-7EE7-EDE0-63146628C1A1}"/>
              </a:ext>
            </a:extLst>
          </p:cNvPr>
          <p:cNvSpPr txBox="1">
            <a:spLocks/>
          </p:cNvSpPr>
          <p:nvPr/>
        </p:nvSpPr>
        <p:spPr>
          <a:xfrm>
            <a:off x="6814000" y="3555999"/>
            <a:ext cx="2210254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Гарантировать получение качественных цифровых продуктов, а также их соответствие требованиям регуляторов</a:t>
            </a:r>
          </a:p>
        </p:txBody>
      </p:sp>
      <p:sp>
        <p:nvSpPr>
          <p:cNvPr id="16" name="Скругленный прямоугольник 212">
            <a:extLst>
              <a:ext uri="{FF2B5EF4-FFF2-40B4-BE49-F238E27FC236}">
                <a16:creationId xmlns:a16="http://schemas.microsoft.com/office/drawing/2014/main" id="{066DC134-385C-140D-3ACB-4839CAD25561}"/>
              </a:ext>
            </a:extLst>
          </p:cNvPr>
          <p:cNvSpPr/>
          <p:nvPr/>
        </p:nvSpPr>
        <p:spPr>
          <a:xfrm>
            <a:off x="9258291" y="3423561"/>
            <a:ext cx="2465619" cy="2749640"/>
          </a:xfrm>
          <a:prstGeom prst="roundRect">
            <a:avLst>
              <a:gd name="adj" fmla="val 7902"/>
            </a:avLst>
          </a:prstGeom>
          <a:solidFill>
            <a:srgbClr val="F9F9F9"/>
          </a:solidFill>
          <a:ln w="12700">
            <a:noFill/>
            <a:miter/>
          </a:ln>
        </p:spPr>
        <p:txBody>
          <a:bodyPr tIns="91439" bIns="9143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95959"/>
                </a:solidFill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DE619D05-9F96-7CA0-F6F7-D9EAA14D3043}"/>
              </a:ext>
            </a:extLst>
          </p:cNvPr>
          <p:cNvSpPr txBox="1">
            <a:spLocks/>
          </p:cNvSpPr>
          <p:nvPr/>
        </p:nvSpPr>
        <p:spPr>
          <a:xfrm>
            <a:off x="9366700" y="3512457"/>
            <a:ext cx="2210254" cy="9302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285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Обеспечить поддержку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44611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143">
            <a:extLst>
              <a:ext uri="{FF2B5EF4-FFF2-40B4-BE49-F238E27FC236}">
                <a16:creationId xmlns:a16="http://schemas.microsoft.com/office/drawing/2014/main" id="{AA752D3C-1D25-CABD-CF4B-382B34904D01}"/>
              </a:ext>
            </a:extLst>
          </p:cNvPr>
          <p:cNvSpPr/>
          <p:nvPr/>
        </p:nvSpPr>
        <p:spPr>
          <a:xfrm rot="16200000">
            <a:off x="3356166" y="1286249"/>
            <a:ext cx="792000" cy="5897776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: скругленные углы 143">
            <a:extLst>
              <a:ext uri="{FF2B5EF4-FFF2-40B4-BE49-F238E27FC236}">
                <a16:creationId xmlns:a16="http://schemas.microsoft.com/office/drawing/2014/main" id="{392B77B2-95DD-52E9-AD29-BC4D87D9067A}"/>
              </a:ext>
            </a:extLst>
          </p:cNvPr>
          <p:cNvSpPr/>
          <p:nvPr/>
        </p:nvSpPr>
        <p:spPr>
          <a:xfrm rot="16200000">
            <a:off x="2680599" y="267217"/>
            <a:ext cx="792000" cy="4546647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29B920-6D1D-9A22-5AD4-68CAA073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Прямоугольник: скругленные углы 143">
            <a:extLst>
              <a:ext uri="{FF2B5EF4-FFF2-40B4-BE49-F238E27FC236}">
                <a16:creationId xmlns:a16="http://schemas.microsoft.com/office/drawing/2014/main" id="{AA7013C3-C527-D2FE-C2B2-433F59D8DCAF}"/>
              </a:ext>
            </a:extLst>
          </p:cNvPr>
          <p:cNvSpPr/>
          <p:nvPr/>
        </p:nvSpPr>
        <p:spPr>
          <a:xfrm rot="16200000">
            <a:off x="3349339" y="442363"/>
            <a:ext cx="792000" cy="5884128"/>
          </a:xfrm>
          <a:prstGeom prst="roundRect">
            <a:avLst>
              <a:gd name="adj" fmla="val 50000"/>
            </a:avLst>
          </a:prstGeom>
          <a:solidFill>
            <a:srgbClr val="E5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E69CDA-A8E0-2A8B-E884-0FD6F1E13E72}"/>
              </a:ext>
            </a:extLst>
          </p:cNvPr>
          <p:cNvSpPr txBox="1">
            <a:spLocks/>
          </p:cNvSpPr>
          <p:nvPr/>
        </p:nvSpPr>
        <p:spPr>
          <a:xfrm>
            <a:off x="973776" y="2054938"/>
            <a:ext cx="6736485" cy="1686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500"/>
              </a:lnSpc>
            </a:pPr>
            <a:r>
              <a:rPr lang="ru-RU" sz="4800" b="1" dirty="0"/>
              <a:t>возможности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для пользователей</a:t>
            </a:r>
          </a:p>
          <a:p>
            <a:pPr>
              <a:lnSpc>
                <a:spcPts val="6500"/>
              </a:lnSpc>
            </a:pPr>
            <a:r>
              <a:rPr lang="ru-RU" sz="4800" b="1" dirty="0"/>
              <a:t>Платформы Гостех</a:t>
            </a:r>
          </a:p>
        </p:txBody>
      </p:sp>
    </p:spTree>
    <p:extLst>
      <p:ext uri="{BB962C8B-B14F-4D97-AF65-F5344CB8AC3E}">
        <p14:creationId xmlns:p14="http://schemas.microsoft.com/office/powerpoint/2010/main" val="65001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Фигура">
            <a:extLst>
              <a:ext uri="{FF2B5EF4-FFF2-40B4-BE49-F238E27FC236}">
                <a16:creationId xmlns:a16="http://schemas.microsoft.com/office/drawing/2014/main" id="{0D8D45A1-ACCF-BE76-3D8E-79E07FF6791B}"/>
              </a:ext>
            </a:extLst>
          </p:cNvPr>
          <p:cNvSpPr/>
          <p:nvPr/>
        </p:nvSpPr>
        <p:spPr>
          <a:xfrm>
            <a:off x="0" y="-117886"/>
            <a:ext cx="6553199" cy="697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03"/>
                </a:moveTo>
                <a:lnTo>
                  <a:pt x="21600" y="5971"/>
                </a:lnTo>
                <a:lnTo>
                  <a:pt x="18684" y="8927"/>
                </a:lnTo>
                <a:lnTo>
                  <a:pt x="18684" y="17725"/>
                </a:lnTo>
                <a:lnTo>
                  <a:pt x="14859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303"/>
                </a:lnTo>
                <a:close/>
              </a:path>
            </a:pathLst>
          </a:custGeom>
          <a:solidFill>
            <a:srgbClr val="E5ECFD"/>
          </a:solidFill>
          <a:ln w="63500">
            <a:noFill/>
            <a:miter/>
          </a:ln>
        </p:spPr>
        <p:txBody>
          <a:bodyPr lIns="31114" tIns="31114" rIns="31114" bIns="31114"/>
          <a:lstStyle/>
          <a:p>
            <a:endParaRPr sz="675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68336C-2915-32CA-1D76-F3DC185E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B2941075-5729-E63C-1E91-77B9ADCCDF99}"/>
              </a:ext>
            </a:extLst>
          </p:cNvPr>
          <p:cNvSpPr txBox="1">
            <a:spLocks/>
          </p:cNvSpPr>
          <p:nvPr/>
        </p:nvSpPr>
        <p:spPr>
          <a:xfrm>
            <a:off x="9253311" y="62229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66DBE06-D976-E539-C8B4-C3B33E8D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547686"/>
            <a:ext cx="5799444" cy="115252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Возможности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для пользователей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E6B434F-73E4-3388-2717-477BC536F066}"/>
              </a:ext>
            </a:extLst>
          </p:cNvPr>
          <p:cNvGrpSpPr/>
          <p:nvPr/>
        </p:nvGrpSpPr>
        <p:grpSpPr>
          <a:xfrm>
            <a:off x="716864" y="2164880"/>
            <a:ext cx="3626536" cy="2745300"/>
            <a:chOff x="1511188" y="2195513"/>
            <a:chExt cx="3446219" cy="2745300"/>
          </a:xfrm>
        </p:grpSpPr>
        <p:sp>
          <p:nvSpPr>
            <p:cNvPr id="7" name="Объект 4">
              <a:extLst>
                <a:ext uri="{FF2B5EF4-FFF2-40B4-BE49-F238E27FC236}">
                  <a16:creationId xmlns:a16="http://schemas.microsoft.com/office/drawing/2014/main" id="{5B3EB60E-2379-C4D1-AAAC-46780770C9D1}"/>
                </a:ext>
              </a:extLst>
            </p:cNvPr>
            <p:cNvSpPr txBox="1">
              <a:spLocks/>
            </p:cNvSpPr>
            <p:nvPr/>
          </p:nvSpPr>
          <p:spPr>
            <a:xfrm>
              <a:off x="1921480" y="2849329"/>
              <a:ext cx="3035927" cy="209148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200"/>
                </a:lnSpc>
                <a:buNone/>
              </a:pPr>
              <a:r>
                <a:rPr lang="ru-RU" sz="1600" b="1" dirty="0">
                  <a:solidFill>
                    <a:srgbClr val="0F2851"/>
                  </a:solidFill>
                </a:rPr>
                <a:t>Площадка для продажи и рекламы продуктов</a:t>
              </a:r>
            </a:p>
            <a:p>
              <a:pPr marL="0" indent="0">
                <a:lnSpc>
                  <a:spcPts val="2200"/>
                </a:lnSpc>
                <a:buNone/>
              </a:pPr>
              <a:r>
                <a:rPr lang="ru-RU" sz="1600" b="1" dirty="0">
                  <a:solidFill>
                    <a:srgbClr val="0F2851"/>
                  </a:solidFill>
                </a:rPr>
                <a:t>Доступность для любых организаций, соблюдающих требования Платформы Гостех</a:t>
              </a:r>
            </a:p>
            <a:p>
              <a:pPr marL="0" indent="0">
                <a:lnSpc>
                  <a:spcPts val="2200"/>
                </a:lnSpc>
                <a:buNone/>
              </a:pPr>
              <a:r>
                <a:rPr lang="ru-RU" sz="1600" b="1" dirty="0">
                  <a:solidFill>
                    <a:srgbClr val="0F2851"/>
                  </a:solidFill>
                </a:rPr>
                <a:t>Биллинг на основе фактической утилизации ресурсов </a:t>
              </a:r>
              <a:r>
                <a:rPr lang="ru-RU" sz="1600" dirty="0">
                  <a:solidFill>
                    <a:srgbClr val="0F2851"/>
                  </a:solidFill>
                </a:rPr>
                <a:t>(для </a:t>
              </a:r>
              <a:r>
                <a:rPr lang="en" sz="1600" dirty="0">
                  <a:solidFill>
                    <a:srgbClr val="0F2851"/>
                  </a:solidFill>
                </a:rPr>
                <a:t>PaaS </a:t>
              </a:r>
              <a:r>
                <a:rPr lang="ru-RU" sz="1600" dirty="0">
                  <a:solidFill>
                    <a:srgbClr val="0F2851"/>
                  </a:solidFill>
                </a:rPr>
                <a:t>и </a:t>
              </a:r>
              <a:r>
                <a:rPr lang="en" sz="1600" dirty="0">
                  <a:solidFill>
                    <a:srgbClr val="0F2851"/>
                  </a:solidFill>
                </a:rPr>
                <a:t>SaaS </a:t>
              </a:r>
              <a:r>
                <a:rPr lang="ru-RU" sz="1600" dirty="0">
                  <a:solidFill>
                    <a:srgbClr val="0F2851"/>
                  </a:solidFill>
                </a:rPr>
                <a:t>сервисов)</a:t>
              </a:r>
            </a:p>
          </p:txBody>
        </p:sp>
        <p:sp>
          <p:nvSpPr>
            <p:cNvPr id="8" name="Заголовок 3">
              <a:extLst>
                <a:ext uri="{FF2B5EF4-FFF2-40B4-BE49-F238E27FC236}">
                  <a16:creationId xmlns:a16="http://schemas.microsoft.com/office/drawing/2014/main" id="{BB34ED75-DB21-0769-08D5-976F190A8E9B}"/>
                </a:ext>
              </a:extLst>
            </p:cNvPr>
            <p:cNvSpPr txBox="1">
              <a:spLocks/>
            </p:cNvSpPr>
            <p:nvPr/>
          </p:nvSpPr>
          <p:spPr>
            <a:xfrm>
              <a:off x="1511188" y="2195513"/>
              <a:ext cx="3026642" cy="443347"/>
            </a:xfrm>
            <a:prstGeom prst="rect">
              <a:avLst/>
            </a:prstGeom>
          </p:spPr>
          <p:txBody>
            <a:bodyPr lIns="50800" tIns="50800" rIns="50800" bIns="50800" anchor="b">
              <a:noAutofit/>
            </a:bodyPr>
            <a:lstStyle>
              <a:lvl1pPr algn="l" defTabSz="30956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>
                  <a:solidFill>
                    <a:schemeClr val="tx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br>
                <a:rPr lang="ru-RU" sz="2900" b="1" dirty="0">
                  <a:latin typeface="Corbel" panose="020B0503020204020204" pitchFamily="34" charset="0"/>
                </a:rPr>
              </a:br>
              <a:r>
                <a:rPr lang="ru-RU" sz="2900" b="1" dirty="0">
                  <a:gradFill>
                    <a:gsLst>
                      <a:gs pos="0">
                        <a:srgbClr val="045EB6"/>
                      </a:gs>
                      <a:gs pos="100000">
                        <a:srgbClr val="9C4D76"/>
                      </a:gs>
                      <a:gs pos="66000">
                        <a:srgbClr val="0066B3"/>
                      </a:gs>
                    </a:gsLst>
                    <a:path path="circle">
                      <a:fillToRect r="100000" b="100000"/>
                    </a:path>
                  </a:gradFill>
                  <a:latin typeface="Corbel" panose="020B0503020204020204" pitchFamily="34" charset="0"/>
                </a:rPr>
                <a:t>Поставщики</a:t>
              </a:r>
              <a:endParaRPr lang="ru-RU" sz="2900" b="1" dirty="0">
                <a:solidFill>
                  <a:srgbClr val="0E4BD4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458FE3-F064-3549-96F4-23E1DBF850BF}"/>
              </a:ext>
            </a:extLst>
          </p:cNvPr>
          <p:cNvGrpSpPr/>
          <p:nvPr/>
        </p:nvGrpSpPr>
        <p:grpSpPr>
          <a:xfrm>
            <a:off x="7591132" y="2164880"/>
            <a:ext cx="3661068" cy="3797930"/>
            <a:chOff x="7809776" y="2164880"/>
            <a:chExt cx="3704892" cy="3797930"/>
          </a:xfrm>
        </p:grpSpPr>
        <p:sp>
          <p:nvSpPr>
            <p:cNvPr id="13" name="Объект 4">
              <a:extLst>
                <a:ext uri="{FF2B5EF4-FFF2-40B4-BE49-F238E27FC236}">
                  <a16:creationId xmlns:a16="http://schemas.microsoft.com/office/drawing/2014/main" id="{746E709B-85B2-AF5B-FCB1-B07BEB576732}"/>
                </a:ext>
              </a:extLst>
            </p:cNvPr>
            <p:cNvSpPr txBox="1">
              <a:spLocks/>
            </p:cNvSpPr>
            <p:nvPr/>
          </p:nvSpPr>
          <p:spPr>
            <a:xfrm>
              <a:off x="8107514" y="2790987"/>
              <a:ext cx="3407154" cy="205904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b="1" dirty="0">
                  <a:solidFill>
                    <a:schemeClr val="bg1"/>
                  </a:solidFill>
                </a:rPr>
                <a:t>Витрина ГИС и цифровых продуктов, совместимых с Платформой Гостех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chemeClr val="bg1"/>
                  </a:solidFill>
                </a:rPr>
                <a:t>Выбор и апробация продуктов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chemeClr val="bg1"/>
                  </a:solidFill>
                </a:rPr>
                <a:t>Ускоренный процесс закупки и поставки продуктов, относительно традиционной схемы по 44-ФЗ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chemeClr val="bg1"/>
                  </a:solidFill>
                </a:rPr>
                <a:t>Расчет стоимости продукта, автоматизированное формирование ТЗ</a:t>
              </a:r>
            </a:p>
            <a:p>
              <a:pPr marL="0" indent="0">
                <a:buNone/>
              </a:pPr>
              <a:r>
                <a:rPr lang="ru-RU" sz="1600" b="1" dirty="0">
                  <a:solidFill>
                    <a:schemeClr val="bg1"/>
                  </a:solidFill>
                </a:rPr>
                <a:t>Поддержка и обновление продуктов, в соответствии с SLA</a:t>
              </a:r>
            </a:p>
          </p:txBody>
        </p:sp>
        <p:sp>
          <p:nvSpPr>
            <p:cNvPr id="14" name="Заголовок 3">
              <a:extLst>
                <a:ext uri="{FF2B5EF4-FFF2-40B4-BE49-F238E27FC236}">
                  <a16:creationId xmlns:a16="http://schemas.microsoft.com/office/drawing/2014/main" id="{C54A4109-3BCE-2AF9-782D-E911368529E1}"/>
                </a:ext>
              </a:extLst>
            </p:cNvPr>
            <p:cNvSpPr txBox="1">
              <a:spLocks/>
            </p:cNvSpPr>
            <p:nvPr/>
          </p:nvSpPr>
          <p:spPr>
            <a:xfrm>
              <a:off x="7809776" y="2164880"/>
              <a:ext cx="3026641" cy="443347"/>
            </a:xfrm>
            <a:prstGeom prst="rect">
              <a:avLst/>
            </a:prstGeom>
          </p:spPr>
          <p:txBody>
            <a:bodyPr lIns="50800" tIns="50800" rIns="50800" bIns="50800" anchor="b">
              <a:normAutofit fontScale="92500" lnSpcReduction="20000"/>
            </a:bodyPr>
            <a:lstStyle>
              <a:lvl1pPr algn="l" defTabSz="30956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kern="1200">
                  <a:solidFill>
                    <a:schemeClr val="tx1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ru-RU" sz="315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Клиенты (ОГВ)</a:t>
              </a:r>
            </a:p>
          </p:txBody>
        </p:sp>
        <p:sp>
          <p:nvSpPr>
            <p:cNvPr id="15" name="Прямоугольник: скругленные углы 21">
              <a:extLst>
                <a:ext uri="{FF2B5EF4-FFF2-40B4-BE49-F238E27FC236}">
                  <a16:creationId xmlns:a16="http://schemas.microsoft.com/office/drawing/2014/main" id="{35CF4DC1-C7F7-3E21-1C3A-7B98F999B96A}"/>
                </a:ext>
              </a:extLst>
            </p:cNvPr>
            <p:cNvSpPr>
              <a:spLocks/>
            </p:cNvSpPr>
            <p:nvPr/>
          </p:nvSpPr>
          <p:spPr>
            <a:xfrm flipH="1">
              <a:off x="7910705" y="2881513"/>
              <a:ext cx="54000" cy="5474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: скругленные углы 21">
              <a:extLst>
                <a:ext uri="{FF2B5EF4-FFF2-40B4-BE49-F238E27FC236}">
                  <a16:creationId xmlns:a16="http://schemas.microsoft.com/office/drawing/2014/main" id="{F4EE18A1-B68C-13AD-A2AF-C5B29358D488}"/>
                </a:ext>
              </a:extLst>
            </p:cNvPr>
            <p:cNvSpPr>
              <a:spLocks/>
            </p:cNvSpPr>
            <p:nvPr/>
          </p:nvSpPr>
          <p:spPr>
            <a:xfrm flipH="1">
              <a:off x="7903021" y="3611496"/>
              <a:ext cx="54000" cy="2439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: скругленные углы 21">
              <a:extLst>
                <a:ext uri="{FF2B5EF4-FFF2-40B4-BE49-F238E27FC236}">
                  <a16:creationId xmlns:a16="http://schemas.microsoft.com/office/drawing/2014/main" id="{E6DF81FF-BC8D-17D5-0645-A0B796CE4017}"/>
                </a:ext>
              </a:extLst>
            </p:cNvPr>
            <p:cNvSpPr>
              <a:spLocks/>
            </p:cNvSpPr>
            <p:nvPr/>
          </p:nvSpPr>
          <p:spPr>
            <a:xfrm>
              <a:off x="7905442" y="5556109"/>
              <a:ext cx="54000" cy="4067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: скругленные углы 21">
              <a:extLst>
                <a:ext uri="{FF2B5EF4-FFF2-40B4-BE49-F238E27FC236}">
                  <a16:creationId xmlns:a16="http://schemas.microsoft.com/office/drawing/2014/main" id="{FE6EA09F-7547-717E-D87D-19DDA9CAC843}"/>
                </a:ext>
              </a:extLst>
            </p:cNvPr>
            <p:cNvSpPr>
              <a:spLocks/>
            </p:cNvSpPr>
            <p:nvPr/>
          </p:nvSpPr>
          <p:spPr>
            <a:xfrm>
              <a:off x="7907254" y="4786425"/>
              <a:ext cx="54000" cy="6077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: скругленные углы 21">
              <a:extLst>
                <a:ext uri="{FF2B5EF4-FFF2-40B4-BE49-F238E27FC236}">
                  <a16:creationId xmlns:a16="http://schemas.microsoft.com/office/drawing/2014/main" id="{3A577134-C8FC-0FD7-C1DA-6825D3D0373E}"/>
                </a:ext>
              </a:extLst>
            </p:cNvPr>
            <p:cNvSpPr>
              <a:spLocks/>
            </p:cNvSpPr>
            <p:nvPr/>
          </p:nvSpPr>
          <p:spPr>
            <a:xfrm>
              <a:off x="7904693" y="4015461"/>
              <a:ext cx="54000" cy="6077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5FF3A49-E918-4990-950F-36F28748F051}"/>
              </a:ext>
            </a:extLst>
          </p:cNvPr>
          <p:cNvGrpSpPr/>
          <p:nvPr/>
        </p:nvGrpSpPr>
        <p:grpSpPr>
          <a:xfrm>
            <a:off x="4013260" y="2325866"/>
            <a:ext cx="3166105" cy="2769156"/>
            <a:chOff x="6828439" y="3153466"/>
            <a:chExt cx="926058" cy="943200"/>
          </a:xfrm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46F67FE2-AD26-D0B6-EB60-AFC78BE047FC}"/>
                </a:ext>
              </a:extLst>
            </p:cNvPr>
            <p:cNvSpPr/>
            <p:nvPr/>
          </p:nvSpPr>
          <p:spPr>
            <a:xfrm>
              <a:off x="7131050" y="3613150"/>
              <a:ext cx="285750" cy="282575"/>
            </a:xfrm>
            <a:custGeom>
              <a:avLst/>
              <a:gdLst>
                <a:gd name="connsiteX0" fmla="*/ 0 w 285750"/>
                <a:gd name="connsiteY0" fmla="*/ 146050 h 282575"/>
                <a:gd name="connsiteX1" fmla="*/ 60325 w 285750"/>
                <a:gd name="connsiteY1" fmla="*/ 282575 h 282575"/>
                <a:gd name="connsiteX2" fmla="*/ 117475 w 285750"/>
                <a:gd name="connsiteY2" fmla="*/ 241300 h 282575"/>
                <a:gd name="connsiteX3" fmla="*/ 60325 w 285750"/>
                <a:gd name="connsiteY3" fmla="*/ 193675 h 282575"/>
                <a:gd name="connsiteX4" fmla="*/ 285750 w 285750"/>
                <a:gd name="connsiteY4" fmla="*/ 0 h 282575"/>
                <a:gd name="connsiteX5" fmla="*/ 0 w 285750"/>
                <a:gd name="connsiteY5" fmla="*/ 14605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0" h="282575">
                  <a:moveTo>
                    <a:pt x="0" y="146050"/>
                  </a:moveTo>
                  <a:lnTo>
                    <a:pt x="60325" y="282575"/>
                  </a:lnTo>
                  <a:lnTo>
                    <a:pt x="117475" y="241300"/>
                  </a:lnTo>
                  <a:lnTo>
                    <a:pt x="60325" y="193675"/>
                  </a:lnTo>
                  <a:lnTo>
                    <a:pt x="285750" y="0"/>
                  </a:lnTo>
                  <a:lnTo>
                    <a:pt x="0" y="1460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1F31D7DC-AB98-9BE1-32D2-3E947DDA805F}"/>
                </a:ext>
              </a:extLst>
            </p:cNvPr>
            <p:cNvSpPr/>
            <p:nvPr/>
          </p:nvSpPr>
          <p:spPr>
            <a:xfrm>
              <a:off x="7029450" y="3489325"/>
              <a:ext cx="527050" cy="409575"/>
            </a:xfrm>
            <a:custGeom>
              <a:avLst/>
              <a:gdLst>
                <a:gd name="connsiteX0" fmla="*/ 0 w 527050"/>
                <a:gd name="connsiteY0" fmla="*/ 212725 h 409575"/>
                <a:gd name="connsiteX1" fmla="*/ 101600 w 527050"/>
                <a:gd name="connsiteY1" fmla="*/ 282575 h 409575"/>
                <a:gd name="connsiteX2" fmla="*/ 390525 w 527050"/>
                <a:gd name="connsiteY2" fmla="*/ 123825 h 409575"/>
                <a:gd name="connsiteX3" fmla="*/ 168275 w 527050"/>
                <a:gd name="connsiteY3" fmla="*/ 320675 h 409575"/>
                <a:gd name="connsiteX4" fmla="*/ 288925 w 527050"/>
                <a:gd name="connsiteY4" fmla="*/ 409575 h 409575"/>
                <a:gd name="connsiteX5" fmla="*/ 527050 w 527050"/>
                <a:gd name="connsiteY5" fmla="*/ 0 h 409575"/>
                <a:gd name="connsiteX6" fmla="*/ 0 w 527050"/>
                <a:gd name="connsiteY6" fmla="*/ 21272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050" h="409575">
                  <a:moveTo>
                    <a:pt x="0" y="212725"/>
                  </a:moveTo>
                  <a:lnTo>
                    <a:pt x="101600" y="282575"/>
                  </a:lnTo>
                  <a:lnTo>
                    <a:pt x="390525" y="123825"/>
                  </a:lnTo>
                  <a:lnTo>
                    <a:pt x="168275" y="320675"/>
                  </a:lnTo>
                  <a:lnTo>
                    <a:pt x="288925" y="409575"/>
                  </a:lnTo>
                  <a:lnTo>
                    <a:pt x="527050" y="0"/>
                  </a:lnTo>
                  <a:lnTo>
                    <a:pt x="0" y="212725"/>
                  </a:lnTo>
                  <a:close/>
                </a:path>
              </a:pathLst>
            </a:custGeom>
            <a:solidFill>
              <a:srgbClr val="E3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D84E6B5-5EE7-0404-7012-8BD4EBFD0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28439" y="3153466"/>
              <a:ext cx="926058" cy="943200"/>
            </a:xfrm>
            <a:prstGeom prst="rect">
              <a:avLst/>
            </a:prstGeom>
          </p:spPr>
        </p:pic>
      </p:grpSp>
      <p:sp>
        <p:nvSpPr>
          <p:cNvPr id="2" name="Скругленный прямоугольник 51">
            <a:extLst>
              <a:ext uri="{FF2B5EF4-FFF2-40B4-BE49-F238E27FC236}">
                <a16:creationId xmlns:a16="http://schemas.microsoft.com/office/drawing/2014/main" id="{EEC2DD4C-2FFD-0D9C-8A59-BB15156F1B83}"/>
              </a:ext>
            </a:extLst>
          </p:cNvPr>
          <p:cNvSpPr/>
          <p:nvPr/>
        </p:nvSpPr>
        <p:spPr>
          <a:xfrm rot="10800000">
            <a:off x="800238" y="2929396"/>
            <a:ext cx="63476" cy="46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Скругленный прямоугольник 51">
            <a:extLst>
              <a:ext uri="{FF2B5EF4-FFF2-40B4-BE49-F238E27FC236}">
                <a16:creationId xmlns:a16="http://schemas.microsoft.com/office/drawing/2014/main" id="{125DACE9-AAA9-7B05-986E-0909C813637E}"/>
              </a:ext>
            </a:extLst>
          </p:cNvPr>
          <p:cNvSpPr/>
          <p:nvPr/>
        </p:nvSpPr>
        <p:spPr>
          <a:xfrm rot="10800000">
            <a:off x="797226" y="3589500"/>
            <a:ext cx="70557" cy="792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Скругленный прямоугольник 51">
            <a:extLst>
              <a:ext uri="{FF2B5EF4-FFF2-40B4-BE49-F238E27FC236}">
                <a16:creationId xmlns:a16="http://schemas.microsoft.com/office/drawing/2014/main" id="{0876B05E-EBA7-5926-0D71-DE95ABDF7BB3}"/>
              </a:ext>
            </a:extLst>
          </p:cNvPr>
          <p:cNvSpPr/>
          <p:nvPr/>
        </p:nvSpPr>
        <p:spPr>
          <a:xfrm rot="10800000">
            <a:off x="797225" y="4506000"/>
            <a:ext cx="70557" cy="82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B51BB"/>
              </a:gs>
              <a:gs pos="0">
                <a:srgbClr val="9C4D76"/>
              </a:gs>
              <a:gs pos="78000">
                <a:srgbClr val="0066B3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21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Тема Office">
  <a:themeElements>
    <a:clrScheme name="Гостех">
      <a:dk1>
        <a:srgbClr val="0F2851"/>
      </a:dk1>
      <a:lt1>
        <a:sysClr val="window" lastClr="FFFFFF"/>
      </a:lt1>
      <a:dk2>
        <a:srgbClr val="4B5771"/>
      </a:dk2>
      <a:lt2>
        <a:srgbClr val="E1F1FF"/>
      </a:lt2>
      <a:accent1>
        <a:srgbClr val="0D67AF"/>
      </a:accent1>
      <a:accent2>
        <a:srgbClr val="EF4158"/>
      </a:accent2>
      <a:accent3>
        <a:srgbClr val="A5A5A5"/>
      </a:accent3>
      <a:accent4>
        <a:srgbClr val="FF928E"/>
      </a:accent4>
      <a:accent5>
        <a:srgbClr val="0F2851"/>
      </a:accent5>
      <a:accent6>
        <a:srgbClr val="4B5771"/>
      </a:accent6>
      <a:hlink>
        <a:srgbClr val="0563C1"/>
      </a:hlink>
      <a:folHlink>
        <a:srgbClr val="954F72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 [Нередактируемый]" id="{4323F087-4916-4E15-BEED-DA4203D95BEC}" vid="{583AEFD0-ABD7-46B7-B5A4-3826F76E6432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Гостех">
      <a:dk1>
        <a:srgbClr val="0F2851"/>
      </a:dk1>
      <a:lt1>
        <a:sysClr val="window" lastClr="FFFFFF"/>
      </a:lt1>
      <a:dk2>
        <a:srgbClr val="4B5771"/>
      </a:dk2>
      <a:lt2>
        <a:srgbClr val="E1F1FF"/>
      </a:lt2>
      <a:accent1>
        <a:srgbClr val="0D67AF"/>
      </a:accent1>
      <a:accent2>
        <a:srgbClr val="EF4158"/>
      </a:accent2>
      <a:accent3>
        <a:srgbClr val="A5A5A5"/>
      </a:accent3>
      <a:accent4>
        <a:srgbClr val="FF928E"/>
      </a:accent4>
      <a:accent5>
        <a:srgbClr val="0F2851"/>
      </a:accent5>
      <a:accent6>
        <a:srgbClr val="4B5771"/>
      </a:accent6>
      <a:hlink>
        <a:srgbClr val="0563C1"/>
      </a:hlink>
      <a:folHlink>
        <a:srgbClr val="954F72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 [Нередактируемый]" id="{4323F087-4916-4E15-BEED-DA4203D95BEC}" vid="{583AEFD0-ABD7-46B7-B5A4-3826F76E6432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Пользовательские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A37B4"/>
      </a:accent1>
      <a:accent2>
        <a:srgbClr val="758E9C"/>
      </a:accent2>
      <a:accent3>
        <a:srgbClr val="E55032"/>
      </a:accent3>
      <a:accent4>
        <a:srgbClr val="2E8CDC"/>
      </a:accent4>
      <a:accent5>
        <a:srgbClr val="F7BF4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10">
      <a:majorFont>
        <a:latin typeface="Basis Grotesque Pro"/>
        <a:ea typeface=""/>
        <a:cs typeface=""/>
      </a:majorFont>
      <a:minorFont>
        <a:latin typeface="Basis Grotesque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Гостех">
      <a:dk1>
        <a:srgbClr val="0B1F33"/>
      </a:dk1>
      <a:lt1>
        <a:sysClr val="window" lastClr="FFFFFF"/>
      </a:lt1>
      <a:dk2>
        <a:srgbClr val="66727F"/>
      </a:dk2>
      <a:lt2>
        <a:srgbClr val="E4ECFD"/>
      </a:lt2>
      <a:accent1>
        <a:srgbClr val="0D4CD3"/>
      </a:accent1>
      <a:accent2>
        <a:srgbClr val="EE2F53"/>
      </a:accent2>
      <a:accent3>
        <a:srgbClr val="FAFCFF"/>
      </a:accent3>
      <a:accent4>
        <a:srgbClr val="16A086"/>
      </a:accent4>
      <a:accent5>
        <a:srgbClr val="0B1F33"/>
      </a:accent5>
      <a:accent6>
        <a:srgbClr val="4B5771"/>
      </a:accent6>
      <a:hlink>
        <a:srgbClr val="32326B"/>
      </a:hlink>
      <a:folHlink>
        <a:srgbClr val="613C68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" id="{A4139913-7405-44C9-981C-FA71331B703E}" vid="{87D81DD5-9FC1-4981-9920-EEE76A8B696A}"/>
    </a:ext>
  </a:extLst>
</a:theme>
</file>

<file path=ppt/theme/theme5.xml><?xml version="1.0" encoding="utf-8"?>
<a:theme xmlns:a="http://schemas.openxmlformats.org/drawingml/2006/main" name="4_Тема Office">
  <a:themeElements>
    <a:clrScheme name="Гостех">
      <a:dk1>
        <a:srgbClr val="0F2851"/>
      </a:dk1>
      <a:lt1>
        <a:sysClr val="window" lastClr="FFFFFF"/>
      </a:lt1>
      <a:dk2>
        <a:srgbClr val="4B5771"/>
      </a:dk2>
      <a:lt2>
        <a:srgbClr val="E1F1FF"/>
      </a:lt2>
      <a:accent1>
        <a:srgbClr val="0D67AF"/>
      </a:accent1>
      <a:accent2>
        <a:srgbClr val="EF4158"/>
      </a:accent2>
      <a:accent3>
        <a:srgbClr val="A5A5A5"/>
      </a:accent3>
      <a:accent4>
        <a:srgbClr val="FF928E"/>
      </a:accent4>
      <a:accent5>
        <a:srgbClr val="0F2851"/>
      </a:accent5>
      <a:accent6>
        <a:srgbClr val="4B5771"/>
      </a:accent6>
      <a:hlink>
        <a:srgbClr val="0563C1"/>
      </a:hlink>
      <a:folHlink>
        <a:srgbClr val="954F72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 [Нередактируемый]" id="{4323F087-4916-4E15-BEED-DA4203D95BEC}" vid="{583AEFD0-ABD7-46B7-B5A4-3826F76E6432}"/>
    </a:ext>
  </a:extLst>
</a:theme>
</file>

<file path=ppt/theme/theme6.xml><?xml version="1.0" encoding="utf-8"?>
<a:theme xmlns:a="http://schemas.openxmlformats.org/drawingml/2006/main" name="6_Тема Office">
  <a:themeElements>
    <a:clrScheme name="Гостех">
      <a:dk1>
        <a:srgbClr val="0B1F33"/>
      </a:dk1>
      <a:lt1>
        <a:sysClr val="window" lastClr="FFFFFF"/>
      </a:lt1>
      <a:dk2>
        <a:srgbClr val="66727F"/>
      </a:dk2>
      <a:lt2>
        <a:srgbClr val="E4ECFD"/>
      </a:lt2>
      <a:accent1>
        <a:srgbClr val="0D4CD3"/>
      </a:accent1>
      <a:accent2>
        <a:srgbClr val="EE2F53"/>
      </a:accent2>
      <a:accent3>
        <a:srgbClr val="FAFCFF"/>
      </a:accent3>
      <a:accent4>
        <a:srgbClr val="16A086"/>
      </a:accent4>
      <a:accent5>
        <a:srgbClr val="0B1F33"/>
      </a:accent5>
      <a:accent6>
        <a:srgbClr val="4B5771"/>
      </a:accent6>
      <a:hlink>
        <a:srgbClr val="32326B"/>
      </a:hlink>
      <a:folHlink>
        <a:srgbClr val="613C68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" id="{A4139913-7405-44C9-981C-FA71331B703E}" vid="{87D81DD5-9FC1-4981-9920-EEE76A8B696A}"/>
    </a:ext>
  </a:extLst>
</a:theme>
</file>

<file path=ppt/theme/theme7.xml><?xml version="1.0" encoding="utf-8"?>
<a:theme xmlns:a="http://schemas.openxmlformats.org/drawingml/2006/main" name="7_Тема Office">
  <a:themeElements>
    <a:clrScheme name="Гостех">
      <a:dk1>
        <a:srgbClr val="0B1F33"/>
      </a:dk1>
      <a:lt1>
        <a:sysClr val="window" lastClr="FFFFFF"/>
      </a:lt1>
      <a:dk2>
        <a:srgbClr val="66727F"/>
      </a:dk2>
      <a:lt2>
        <a:srgbClr val="E4ECFD"/>
      </a:lt2>
      <a:accent1>
        <a:srgbClr val="0D4CD3"/>
      </a:accent1>
      <a:accent2>
        <a:srgbClr val="EE2F53"/>
      </a:accent2>
      <a:accent3>
        <a:srgbClr val="FAFCFF"/>
      </a:accent3>
      <a:accent4>
        <a:srgbClr val="16A086"/>
      </a:accent4>
      <a:accent5>
        <a:srgbClr val="0B1F33"/>
      </a:accent5>
      <a:accent6>
        <a:srgbClr val="4B5771"/>
      </a:accent6>
      <a:hlink>
        <a:srgbClr val="32326B"/>
      </a:hlink>
      <a:folHlink>
        <a:srgbClr val="613C68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" id="{A4139913-7405-44C9-981C-FA71331B703E}" vid="{87D81DD5-9FC1-4981-9920-EEE76A8B696A}"/>
    </a:ext>
  </a:extLst>
</a:theme>
</file>

<file path=ppt/theme/theme8.xml><?xml version="1.0" encoding="utf-8"?>
<a:theme xmlns:a="http://schemas.openxmlformats.org/drawingml/2006/main" name="5_Тема Office">
  <a:themeElements>
    <a:clrScheme name="Гостех">
      <a:dk1>
        <a:srgbClr val="0F2851"/>
      </a:dk1>
      <a:lt1>
        <a:sysClr val="window" lastClr="FFFFFF"/>
      </a:lt1>
      <a:dk2>
        <a:srgbClr val="4B5771"/>
      </a:dk2>
      <a:lt2>
        <a:srgbClr val="E1F1FF"/>
      </a:lt2>
      <a:accent1>
        <a:srgbClr val="0D67AF"/>
      </a:accent1>
      <a:accent2>
        <a:srgbClr val="EF4158"/>
      </a:accent2>
      <a:accent3>
        <a:srgbClr val="A5A5A5"/>
      </a:accent3>
      <a:accent4>
        <a:srgbClr val="FF928E"/>
      </a:accent4>
      <a:accent5>
        <a:srgbClr val="0F2851"/>
      </a:accent5>
      <a:accent6>
        <a:srgbClr val="4B5771"/>
      </a:accent6>
      <a:hlink>
        <a:srgbClr val="0563C1"/>
      </a:hlink>
      <a:folHlink>
        <a:srgbClr val="954F72"/>
      </a:folHlink>
    </a:clrScheme>
    <a:fontScheme name="Другая 1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Гостех" id="{A4139913-7405-44C9-981C-FA71331B703E}" vid="{98FF02C2-C3FA-48EF-90DA-4FBB8D672555}"/>
    </a:ext>
  </a:extLst>
</a:theme>
</file>

<file path=ppt/theme/theme9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77900</TotalTime>
  <Words>2452</Words>
  <Application>Microsoft Office PowerPoint</Application>
  <PresentationFormat>Широкоэкранный</PresentationFormat>
  <Paragraphs>573</Paragraphs>
  <Slides>38</Slides>
  <Notes>4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60" baseType="lpstr">
      <vt:lpstr>Arial</vt:lpstr>
      <vt:lpstr>Basis Grotesque Pro Light</vt:lpstr>
      <vt:lpstr>Calibri</vt:lpstr>
      <vt:lpstr>Candara</vt:lpstr>
      <vt:lpstr>Corbel</vt:lpstr>
      <vt:lpstr>Helvetica Neue</vt:lpstr>
      <vt:lpstr>Helvetica Neue Light</vt:lpstr>
      <vt:lpstr>Helvetica Neue Medium</vt:lpstr>
      <vt:lpstr>Inter ExtraLight</vt:lpstr>
      <vt:lpstr>Inter SemiBold</vt:lpstr>
      <vt:lpstr>Segoe UI</vt:lpstr>
      <vt:lpstr>Wingdings</vt:lpstr>
      <vt:lpstr>1_Тема Office</vt:lpstr>
      <vt:lpstr>3_Тема Office</vt:lpstr>
      <vt:lpstr>1_Специальное оформление</vt:lpstr>
      <vt:lpstr>2_Тема Office</vt:lpstr>
      <vt:lpstr>4_Тема Office</vt:lpstr>
      <vt:lpstr>6_Тема Office</vt:lpstr>
      <vt:lpstr>7_Тема Office</vt:lpstr>
      <vt:lpstr>5_Тема Office</vt:lpstr>
      <vt:lpstr>Тема Office</vt:lpstr>
      <vt:lpstr>Слайд think-cell</vt:lpstr>
      <vt:lpstr>Тема 8.  Госмаркет и управление платформой «ГосТех»: цели и возможности,  производственный процесс создания ГИС</vt:lpstr>
      <vt:lpstr>Госмаркет и Управление платформой «ГосТех», как часть платформы «ГосТех»</vt:lpstr>
      <vt:lpstr>Госмаркет и Управление платформой «ГосТех»</vt:lpstr>
      <vt:lpstr>Презентация PowerPoint</vt:lpstr>
      <vt:lpstr>Правовое регулирование</vt:lpstr>
      <vt:lpstr>Презентация PowerPoint</vt:lpstr>
      <vt:lpstr>Цели создания Госмаркета</vt:lpstr>
      <vt:lpstr>Презентация PowerPoint</vt:lpstr>
      <vt:lpstr>Возможности  для пользователей</vt:lpstr>
      <vt:lpstr>Презентация PowerPoint</vt:lpstr>
      <vt:lpstr>Преимущества Госмаркета</vt:lpstr>
      <vt:lpstr>Презентация PowerPoint</vt:lpstr>
      <vt:lpstr>Госмаркет – основные сценарии</vt:lpstr>
      <vt:lpstr>ГИС Госмаркет  </vt:lpstr>
      <vt:lpstr>Целевые аудитории Госмаркет и каталога Гостех</vt:lpstr>
      <vt:lpstr>Общая схема работы Госмаркет</vt:lpstr>
      <vt:lpstr>Принципы построения каталога</vt:lpstr>
      <vt:lpstr>Имеющиеся каталоги недостаточно покрывают потребности ГосТеха</vt:lpstr>
      <vt:lpstr>Презентация PowerPoint</vt:lpstr>
      <vt:lpstr>Базовые сервисы ЕЦП «ГосТех»</vt:lpstr>
      <vt:lpstr>Презентация PowerPoint</vt:lpstr>
      <vt:lpstr>Презентация PowerPoint</vt:lpstr>
      <vt:lpstr>Презентация PowerPoint</vt:lpstr>
      <vt:lpstr>Взаимодействие Госмаркета  и Единой информационной системы в сфере закупок </vt:lpstr>
      <vt:lpstr>Методические рекомендации ЕЦП «ГосТех»</vt:lpstr>
      <vt:lpstr>Производственный конвейер ГИС</vt:lpstr>
      <vt:lpstr>Презентация PowerPoint</vt:lpstr>
      <vt:lpstr>Что нужно чтобы запустить ГИС</vt:lpstr>
      <vt:lpstr>Автоматизированный конвейер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и возможности</vt:lpstr>
      <vt:lpstr>Подсистемы и компоненты</vt:lpstr>
      <vt:lpstr>ГИС «Управление Платформой Гостех»  </vt:lpstr>
      <vt:lpstr>Тема 8.  Госмаркет и управление платформой «ГосТех»: цели и возможности,  производственный процесс создания ГИС</vt:lpstr>
    </vt:vector>
  </TitlesOfParts>
  <Manager/>
  <Company>Gostech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</dc:title>
  <dc:subject/>
  <dc:creator>Alexander Fetisov</dc:creator>
  <cp:keywords/>
  <dc:description/>
  <cp:lastModifiedBy>Назаренко Сергей Владимирович</cp:lastModifiedBy>
  <cp:revision>470</cp:revision>
  <dcterms:created xsi:type="dcterms:W3CDTF">2021-10-12T20:41:29Z</dcterms:created>
  <dcterms:modified xsi:type="dcterms:W3CDTF">2023-04-12T12:05:33Z</dcterms:modified>
  <cp:category/>
</cp:coreProperties>
</file>