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08.12.2021</a:t>
            </a:fld>
            <a:endParaRPr lang="en-US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>
              <a:cxnSpLocks/>
            </p:cNvCxnSpPr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 panose="020B0502020202020204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itchFamily="34" charset="0" panose="020B0502020202020204"/>
              </a:defRPr>
            </a:lvl1pPr>
          </a:lstStyle>
          <a:p>
            <a:fld id="{F5367D5C-F95A-42A3-88EC-882E2435144E}" type="datetime1">
              <a:rPr lang="ru-RU" smtClean="0"/>
              <a:t>08.12.2021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08.12.2021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08.12.2021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08.12.2021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 panose="020B0502020202020204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cxnSpLocks/>
            </p:cNvCxnSpPr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itchFamily="34" charset="0" panose="020B0502020202020204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08.12.2021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08.12.2021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itchFamily="34" charset="0" panose="020B0502020202020204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itchFamily="34" charset="0" panose="020B0502020202020204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08.12.2021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08.12.2021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latin typeface="Century Gothic" pitchFamily="34" charset="0" panose="020B0502020202020204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08.12.2021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rtl="0"/>
            <a:fld id="{4225BED9-9D02-4AA4-868D-12B5B80D13D4}" type="datetime1">
              <a:rPr lang="ru-RU" smtClean="0"/>
              <a:t>08.12.2021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itchFamily="34" charset="0" panose="020B0502020202020204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 panose="020B0502020202020204"/>
              </a:defRPr>
            </a:lvl1pPr>
          </a:lstStyle>
          <a:p>
            <a:fld id="{C16BE775-1C9E-48DD-93B9-3187A540B86B}" type="datetime1">
              <a:rPr lang="ru-RU" smtClean="0"/>
              <a:t>08.12.2021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 panose="020B0502020202020204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 panose="020B050202020202020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ftr="0" hdr="0" sldNu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latin typeface="Century Gothic" pitchFamily="34" charset="0" panose="020B0502020202020204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itchFamily="34" charset="0" panose="020B0502020202020204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itchFamily="34" charset="0" panose="020B0502020202020204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itchFamily="34" charset="0" panose="020B0502020202020204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itchFamily="34" charset="0" panose="020B0502020202020204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itchFamily="34" charset="0" panose="020B0502020202020204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hyperlink" Target="http://guybenary.com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M179moMomNw" TargetMode="External"/><Relationship Id="rId3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Science ART </a:t>
            </a:r>
            <a:r>
              <a:rPr lang="ru-RU" sz="2700" dirty="0">
                <a:solidFill>
                  <a:schemeClr val="tx1"/>
                </a:solidFill>
              </a:rPr>
              <a:t>и </a:t>
            </a:r>
            <a:r>
              <a:rPr lang="ru-RU" sz="4400" dirty="0">
                <a:solidFill>
                  <a:schemeClr val="tx1"/>
                </a:solidFill>
              </a:rPr>
              <a:t>Искусственный интеллект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К.ф.н., ассистент кафедры этики философского факультете МГУ им. </a:t>
            </a:r>
            <a:r>
              <a:rPr lang="ru-RU" dirty="0" err="1">
                <a:solidFill>
                  <a:schemeClr val="tx1"/>
                </a:solidFill>
              </a:rPr>
              <a:t>М.В.Ломоносова</a:t>
            </a:r>
            <a:endParaRPr lang="ru-RU" dirty="0">
              <a:solidFill>
                <a:schemeClr val="tx1"/>
              </a:solidFill>
            </a:endParaRPr>
          </a:p>
          <a:p>
            <a:pPr rtl="0"/>
            <a:r>
              <a:rPr lang="ru-RU" dirty="0" err="1">
                <a:solidFill>
                  <a:schemeClr val="tx1"/>
                </a:solidFill>
              </a:rPr>
              <a:t>Шкомова</a:t>
            </a:r>
            <a:r>
              <a:rPr lang="ru-RU" dirty="0">
                <a:solidFill>
                  <a:schemeClr val="tx1"/>
                </a:solidFill>
              </a:rPr>
              <a:t> Е.М.</a:t>
            </a:r>
            <a:endParaRPr lang="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001301" y="465552"/>
            <a:ext cx="4546400" cy="5935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4448" y="1211534"/>
            <a:ext cx="5798575" cy="443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 err="1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Pig</a:t>
            </a:r>
            <a:r>
              <a:rPr lang="ru-RU" sz="1200" b="1" i="1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  <a:r>
              <a:rPr lang="ru-RU" sz="1200" b="1" i="1" dirty="0" err="1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Wings</a:t>
            </a:r>
            <a:r>
              <a:rPr lang="ru-RU" sz="1200" b="1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 </a:t>
            </a:r>
            <a:r>
              <a:rPr lang="ru-RU" sz="1200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(</a:t>
            </a:r>
            <a:r>
              <a:rPr lang="ru-RU" sz="1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О. </a:t>
            </a:r>
            <a:r>
              <a:rPr lang="ru-RU" sz="12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Кэттс</a:t>
            </a:r>
            <a:r>
              <a:rPr lang="ru-RU" sz="1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И. </a:t>
            </a:r>
            <a:r>
              <a:rPr lang="ru-RU" sz="12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Зурр</a:t>
            </a:r>
            <a:r>
              <a:rPr lang="ru-RU" sz="1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</a:t>
            </a:r>
            <a:r>
              <a:rPr lang="ru-RU" sz="1200" dirty="0">
                <a:latin typeface="Times New Roman" pitchFamily="18" charset="0" panose="02020603050405020304"/>
                <a:cs typeface="Times New Roman" pitchFamily="18" charset="0" panose="02020603050405020304"/>
                <a:hlinkClick r:id="rId3"/>
              </a:rPr>
              <a:t>Г. Бен-</a:t>
            </a:r>
            <a:r>
              <a:rPr lang="ru-RU" sz="1200" dirty="0" err="1">
                <a:latin typeface="Times New Roman" pitchFamily="18" charset="0" panose="02020603050405020304"/>
                <a:cs typeface="Times New Roman" pitchFamily="18" charset="0" panose="02020603050405020304"/>
                <a:hlinkClick r:id="rId3"/>
              </a:rPr>
              <a:t>Ари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) </a:t>
            </a:r>
            <a:r>
              <a:rPr lang="ru-RU" sz="1200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представляет три набора крыльев, изготовленных из </a:t>
            </a:r>
            <a:r>
              <a:rPr lang="ru-RU" sz="1200" dirty="0" err="1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мезенхимальных</a:t>
            </a:r>
            <a:r>
              <a:rPr lang="ru-RU" sz="1200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клеток свиньи—стволовых клеток костного мозга, которые были выращены на </a:t>
            </a:r>
            <a:r>
              <a:rPr lang="ru-RU" sz="1200" dirty="0" err="1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биоразлагаемых</a:t>
            </a:r>
            <a:r>
              <a:rPr lang="ru-RU" sz="1200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полимерах. Выращенное в течение примерно девяти месяцев во вращающемся биореакторе, каждое крыло имеет размеры 4 см х 2 см х 0,5 см. После того как крылья достигли своего окончательного размера, они были законсервированы, покрыты золотом и хранились в шкатулках для драгоценностей.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Крылатые тела (как животных, так и людей) использовались в мифах о химерах и гибридах в большинстве культур на протяжении всей истории. Моральный статус этих химер часто передавался через черты тела, особенно через тип крыльев, которыми они были украшены. Добрые, ангельские создания часто изображаются с крыльями птицы, в то время как злые, сатанинские существа имеют крылья летучей мыши. Однако есть еще одно решение проблемы полета позвоночных, которое, по-видимому, в основном лишено культурных ценностей, - это птерозавры. </a:t>
            </a:r>
            <a:r>
              <a:rPr lang="ru-RU" sz="1200" i="1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Крылья Свиньи</a:t>
            </a:r>
            <a:r>
              <a:rPr lang="ru-RU" sz="1200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 использует все три типа крыльев как проявления потенциального морального статуса, который могут иметь будущие объекты, выращенные в лаборатории. Какие отношения мы сформируем с полуживыми объектами: объектами, которые частично живы и частично сконструированы? Как мы собираемся лечить животных с помощью человеческой ДНК? Как мы будем относиться к людям с частями тела животных? Что произойдет, когда эти технологии будут использоваться не только для спасения жизни, но и для других целей?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Проект </a:t>
            </a:r>
            <a:r>
              <a:rPr lang="ru-RU" sz="18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«Образы незнакомцев» </a:t>
            </a:r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(Хизер Дьюи-</a:t>
            </a:r>
            <a:r>
              <a:rPr lang="ru-RU" sz="18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Хагборг</a:t>
            </a:r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): автор проекта создает трехмерные портреты незнакомцев, основываясь на ДНК, которую она находит в общественных местах. Выделяя нуклеиновую кислоту из сигаретных окурков, кусочков волос, ногтей и жвачки, Хизер Дьюи-</a:t>
            </a:r>
            <a:r>
              <a:rPr lang="ru-RU" sz="18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Хагбор</a:t>
            </a:r>
            <a:r>
              <a:rPr lang="ru-RU" sz="18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пытается с помощью генетического анализа восстановить облик человека, а затем распечатывает получившийся портрет на 3D-принтере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AE23C-0C45-469E-B619-DD472E6D19F8}" type="datetime1">
              <a:rPr lang="ru-RU" smtClean="0"/>
              <a:t>08.12.2021</a:t>
            </a:fld>
            <a:endParaRPr lang="en-US"/>
          </a:p>
        </p:txBody>
      </p:sp>
      <p:pic>
        <p:nvPicPr>
          <p:cNvPr id="6" name="Объект 4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2140551" y="2103438"/>
            <a:ext cx="2516572" cy="3748087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6461125" y="2415016"/>
            <a:ext cx="4664075" cy="3124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99385" y="1153636"/>
            <a:ext cx="4030877" cy="492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""Аарон" занимается творчеством, а не Творчеством. Можно подходить творчески к плетению корзинок или производству свечей. Проблема в том, что мы не знаем, есть ли точка соприкосновения между творчеством и Творчеством. Если есть, то тогда "Аарон" - намного более творческое создание, чем человек, который творчески подходит к плетению корзинок. Если же нет, а именно так я и думаю, то "Аарон" не творческое создание, и я не знаю ни одной программы, которую можно было бы назвать таковой".</a:t>
            </a:r>
            <a:r>
              <a:rPr lang="en-US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(Гарольд Коэн)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 tooltip="Поделиться ссылкой"/>
              </a:rPr>
              <a:t>https://youtu.be/M179moMomNw</a:t>
            </a:r>
            <a:endParaRPr lang="ru-RU" sz="2400" dirty="0">
              <a:effectLst/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023284" y="1273366"/>
            <a:ext cx="6239662" cy="46832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152361" y="1072662"/>
            <a:ext cx="9099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Наиболее успешным алгоритмом, лежащим в основе большинства современных программ для создания любых художественных произведений, считается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генеративно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-состязательная сеть (GAN) </a:t>
            </a: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Яна Гудфеллоу. Архитектура GAN состоит из двух нейросетей — генератора и дискриминатора. Первая выступает в роли художника — использует освоенные приемы для создания изображений. Вторая, дискриминатор, — в роли критика: сравнивает то, что получилось у генератора, с оригинальными работами. Если дискриминатор не может отличить получившееся изображение от картины, написанной человеком, то результат считается принятым. Если дискриминатор решил, что предложенная картина — подделка, то генератор начинает работу заново. Можно настроить дискриминатор так, что по итогам оценки получившейся работы он будет указывать, что именно вызвало у него скепсис. Генератор примет это к сведению и больше не повторит ошибку.</a:t>
            </a: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31522" y="457200"/>
            <a:ext cx="5746670" cy="5709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2869" y="612844"/>
            <a:ext cx="48123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Арт-группа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Obvious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, «Портрет Эдмона Белами»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Произведение представляло собой незаконченный портрет мужчины, на вид жившего в XVIII-XIX веке. Силуэт размытый, носа нет, вместо рта — темное пятно. Подпись в правом нижнем углу сообщала часть названия алгоритма, который эту картину создал: min G max D x [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log</a:t>
            </a: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 (D(x))] + z [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log</a:t>
            </a: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(1 — D (G(z)))]. Перед торгами в октябре 2018 г. аукционный дом </a:t>
            </a:r>
            <a:r>
              <a:rPr lang="en-US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Christies</a:t>
            </a: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оценил напечатанную на принтере картину «Портрет Эдмона Белами» в 7000-10 000 долларов. Продали ее в тот вечер за 432 500 долларов. </a:t>
            </a: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814229" y="1843228"/>
            <a:ext cx="4048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CAN  (креативно-состязательная сеть):</a:t>
            </a: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в ее основе тоже две нейросети — генератор и дискриминатор, но второй в этом случае отбирает получившиеся произведения так, чтобы они не были похожи ни на одну работу, загруженную в базу. С помощью CAN создают стилистически уникальные произведения. </a:t>
            </a: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550871" y="767715"/>
            <a:ext cx="5248275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82221" y="1382509"/>
            <a:ext cx="1918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М.Тайка</a:t>
            </a:r>
            <a:endParaRPr lang="ru-RU"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endParaRPr lang="ru-RU"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/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«Портреты воображаемых людей»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982297" y="604837"/>
            <a:ext cx="8625386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242038" y="1028343"/>
            <a:ext cx="69019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«Проекты, которые создаются художниками с участием разного рода нечеловеческих агентов (искусственные и естественные нейронные сети, разного рода машинерия и т. д.), в принципе могут считаться произведениями искусства. Всё зависит от нюансов. Произведением искусства здесь является проект в целом, потому что в искусстве сегодня не столь важна визуализация чего бы то ни было, сколько сам акт этой визуализации. И я бы точно не переоценивал художественную значимость этих картин. По очень простой причине. В искусственном интеллекте нас должно интересовать не то, что ИИ тоже может, скажем, имитировать стиль импрессионистов или кубистов, но то, что может только искусственный интеллект. То множество неочевидных возможностей и новых поэтик, которые стоят за ИИ. А не его способность к подделкам».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Д.Булатов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)</a:t>
            </a:r>
            <a:endParaRPr lang="ru-RU"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019300" y="169027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 panose="05000000000000000000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Являются ли работы, созданные совместно с ИИ, искусством в полном смысле слова? </a:t>
            </a:r>
          </a:p>
          <a:p>
            <a:pPr marL="285750" indent="-285750">
              <a:buFont typeface="Wingdings" pitchFamily="2" charset="2" panose="05000000000000000000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Кто творец?</a:t>
            </a:r>
          </a:p>
          <a:p>
            <a:pPr marL="285750" indent="-285750">
              <a:buFont typeface="Wingdings" pitchFamily="2" charset="2" panose="05000000000000000000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Что такое искусство?</a:t>
            </a:r>
          </a:p>
          <a:p>
            <a:pPr marL="285750" indent="-285750">
              <a:buFont typeface="Wingdings" pitchFamily="2" charset="2" panose="05000000000000000000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Что такое творчество?</a:t>
            </a:r>
          </a:p>
          <a:p>
            <a:pPr marL="285750" indent="-285750">
              <a:buFont typeface="Wingdings" pitchFamily="2" charset="2" panose="05000000000000000000"/>
              <a:buChar char="q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Возможно ли искусство нечеловеческих </a:t>
            </a:r>
            <a:r>
              <a:rPr lang="ru-RU">
                <a:latin typeface="Times New Roman" pitchFamily="18" charset="0" panose="02020603050405020304"/>
                <a:cs typeface="Times New Roman" pitchFamily="18" charset="0" panose="02020603050405020304"/>
              </a:rPr>
              <a:t>систем?</a:t>
            </a:r>
          </a:p>
          <a:p>
            <a:pPr marL="285750" indent="-285750">
              <a:buFont typeface="Wingdings" pitchFamily="2" charset="2" panose="05000000000000000000"/>
              <a:buChar char="q"/>
            </a:pPr>
            <a:r>
              <a:rPr lang="ru-RU">
                <a:latin typeface="Times New Roman" pitchFamily="18" charset="0" panose="02020603050405020304"/>
                <a:cs typeface="Times New Roman" pitchFamily="18" charset="0" panose="02020603050405020304"/>
              </a:rPr>
              <a:t>Можем 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ли мы представить себе искусство без человека?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918438" y="288804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60794" y="2505670"/>
            <a:ext cx="415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itchFamily="18" charset="0" panose="02040502050405020303"/>
              </a:rPr>
              <a:t>«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Искусство есть не что иное, как творческая способность, руководимая подлинным разумом</a:t>
            </a:r>
            <a:r>
              <a:rPr lang="ru-RU" dirty="0">
                <a:solidFill>
                  <a:srgbClr val="000000"/>
                </a:solidFill>
                <a:latin typeface="Georgia" pitchFamily="18" charset="0" panose="02040502050405020303"/>
              </a:rPr>
              <a:t>»</a:t>
            </a:r>
          </a:p>
          <a:p>
            <a:endParaRPr lang="ru-RU" dirty="0">
              <a:solidFill>
                <a:srgbClr val="000000"/>
              </a:solidFill>
              <a:latin typeface="Georgia" pitchFamily="18" charset="0" panose="02040502050405020303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 pitchFamily="18" charset="0" panose="02040502050405020303"/>
              </a:rPr>
              <a:t> (Аристотель, «Этика»)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82054" y="457200"/>
            <a:ext cx="5998216" cy="5998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32085" y="1186962"/>
            <a:ext cx="74119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Искусство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 — это широкий диапазон 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человеческой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деятельности по созданию визуальных, аудиальных или кинестетических артефактов, выражающих воображаемые или концептуальные идеи автора или его технические навыки, и предназначенных для наслаждения их красотой или эмоциональной силой;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sz="2000" dirty="0">
              <a:solidFill>
                <a:srgbClr val="000000"/>
              </a:solidFill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Искусство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 - образное осмысление действительности; процесс и итог выражения внутреннего и внешнего (по отношению к творцу) мира;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Некоторый артефакт может считаться </a:t>
            </a:r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искусством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если он высоко оценивается ценителями, например, </a:t>
            </a:r>
            <a:r>
              <a:rPr lang="ru-RU" sz="20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покупается на аукционе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30071" y="273136"/>
            <a:ext cx="10931857" cy="631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Тест: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в каких из нижеперечисленных случаев мы имеем дело с действиями людей, определяющих себя как художников, а в каких — людей, считающих себя представителями науки? </a:t>
            </a:r>
            <a:endParaRPr lang="ru-RU" sz="2400" dirty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1.Исследователь Дж. Т. нашел способ вживлять в бактерии закодированные сообщения при помощи методов генной инженерии. </a:t>
            </a:r>
            <a:endParaRPr lang="ru-RU" sz="2400" dirty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2. Исследователь С. создал механизм, позволяющий всем желающим на расстоянии управлять его телом посредством электростимуляции. </a:t>
            </a:r>
            <a:endParaRPr lang="ru-RU" sz="2400" dirty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3. Исследователь Х.С. создал «бюстгальтер плодовитости» со встроенными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феромоновыми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рецепторами, которые включали определенные индикаторы, если женщина, носящая бюстгальтер, находилась в стадии месячного цикла, позволяющей ей забеременеть.</a:t>
            </a:r>
            <a:endParaRPr lang="ru-RU" sz="2400" dirty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4. Группа исследователей сделала экран для трансляции видеоконференции, на котором изображения участников конференции, не принимавших активного участия в дискуссии, бледнели и расплывались в соответствии с уровнем их активности. </a:t>
            </a:r>
            <a:endParaRPr lang="ru-RU"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18465" y="2098557"/>
            <a:ext cx="85461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303238"/>
                </a:solidFill>
                <a:latin typeface="Times New Roman" pitchFamily="18" charset="0" panose="02020603050405020304"/>
                <a:ea typeface="Calibri" pitchFamily="34" charset="0" panose="020F0502020204030204"/>
              </a:rPr>
              <a:t>Science</a:t>
            </a:r>
            <a:r>
              <a:rPr lang="ru-RU" sz="3200" b="1" dirty="0">
                <a:solidFill>
                  <a:srgbClr val="303238"/>
                </a:solidFill>
                <a:latin typeface="Times New Roman" pitchFamily="18" charset="0" panose="02020603050405020304"/>
                <a:ea typeface="Calibri" pitchFamily="34" charset="0" panose="020F0502020204030204"/>
              </a:rPr>
              <a:t> </a:t>
            </a:r>
            <a:r>
              <a:rPr lang="ru-RU" sz="3200" b="1" dirty="0" err="1">
                <a:solidFill>
                  <a:srgbClr val="303238"/>
                </a:solidFill>
                <a:latin typeface="Times New Roman" pitchFamily="18" charset="0" panose="02020603050405020304"/>
                <a:ea typeface="Calibri" pitchFamily="34" charset="0" panose="020F0502020204030204"/>
              </a:rPr>
              <a:t>Art</a:t>
            </a:r>
            <a:r>
              <a:rPr lang="ru-RU" sz="3200" b="1" dirty="0">
                <a:solidFill>
                  <a:srgbClr val="303238"/>
                </a:solidFill>
                <a:latin typeface="Times New Roman" pitchFamily="18" charset="0" panose="02020603050405020304"/>
                <a:ea typeface="Calibri" pitchFamily="34" charset="0" panose="020F0502020204030204"/>
              </a:rPr>
              <a:t> </a:t>
            </a:r>
            <a:r>
              <a:rPr lang="ru-RU" sz="3200" dirty="0">
                <a:solidFill>
                  <a:srgbClr val="303238"/>
                </a:solidFill>
                <a:latin typeface="Times New Roman" pitchFamily="18" charset="0" panose="02020603050405020304"/>
                <a:ea typeface="Calibri" pitchFamily="34" charset="0" panose="020F0502020204030204"/>
              </a:rPr>
              <a:t>- это область современного искусства, представители которого используют исследовательские методики и новейшие технологии при создании своих произведений.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60794" y="1662325"/>
            <a:ext cx="2674227" cy="19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800" dirty="0" err="1">
                <a:solidFill>
                  <a:srgbClr val="303238"/>
                </a:solidFill>
                <a:effectLst/>
                <a:latin typeface="Roboto" pitchFamily="2" charset="0" panose="02000000000000000000"/>
                <a:ea typeface="Calibri" pitchFamily="34" charset="0" panose="020F0502020204030204"/>
                <a:cs typeface="Times New Roman" pitchFamily="18" charset="0" panose="02020603050405020304"/>
              </a:rPr>
              <a:t>А.Флеминг</a:t>
            </a:r>
            <a:endParaRPr lang="ru-RU" sz="2800" dirty="0">
              <a:solidFill>
                <a:srgbClr val="303238"/>
              </a:solidFill>
              <a:latin typeface="Roboto" pitchFamily="2" charset="0" panose="02000000000000000000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000" dirty="0"/>
              <a:t>Эскизы, нарисованные грибами и бактериями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endParaRPr lang="ru-RU" sz="2800" dirty="0">
              <a:effectLst/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053385" y="490623"/>
            <a:ext cx="7526668" cy="5876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727881" y="1471256"/>
            <a:ext cx="3721027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solidFill>
                  <a:srgbClr val="303238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Джо Дэвис,  проект </a:t>
            </a:r>
            <a:r>
              <a:rPr lang="ru-RU" dirty="0" err="1">
                <a:solidFill>
                  <a:srgbClr val="303238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Microvenus</a:t>
            </a:r>
            <a:r>
              <a:rPr lang="ru-RU" dirty="0">
                <a:solidFill>
                  <a:srgbClr val="303238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1986г.- первая успешная работа по введению закодированной информации в живые организмы в форме синтетической ДНК.</a:t>
            </a:r>
            <a:endParaRPr lang="ru-RU" sz="1400" dirty="0">
              <a:effectLst/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96000" y="1310640"/>
            <a:ext cx="5715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08.12.2021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66751" y="713942"/>
            <a:ext cx="4353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Арт-группа «18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Apples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», проект «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METABOL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A.I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»</a:t>
            </a:r>
            <a:endParaRPr lang="ru-RU" sz="1600" b="1" dirty="0">
              <a:latin typeface="Times New Roman" pitchFamily="18" charset="0" panose="020206030504050203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br>
              <a:rPr lang="ru-RU" sz="16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Эта работа иллюстрирует сценарий будущего, в котором искусственный интеллект создает новые формы жизни и контролирует их развитие.</a:t>
            </a: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Мы можем попытаться определить творчество как деятельность, которая порождает нечто совершенно новое и невиданное ранее. Исходя из этого определения, Искусственный интеллект (ИИ), основанный на Искусственных нейронных сетях (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ANNs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), действительно способен к “творчеству". ANN-это статистические модели обучения, вдохновленные биологическими нейронными сетями, которые способны к обучению.</a:t>
            </a: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Наша ЭНН была обучена генерировать новые образы форм жизни, основанные на разнообразии уже существующих в природе.</a:t>
            </a: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Соединив ЭНН и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биопринтер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, способный печатать с трансгенными флуоресцентными бактериями, мы позволили ИИ определить начальную форму, которая является отправной точкой, из которой будет развиваться жизнь.</a:t>
            </a: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В то же время живая материя также участвует в трансформации и развитии заранее определенных форм жизни искусственного интеллекта.</a:t>
            </a: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Это система биологической обратной связи, которая реализуется посредством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коэволюционных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процессов между живыми и неживыми агентами.</a:t>
            </a:r>
            <a:endParaRPr lang="en-US" sz="1200" dirty="0">
              <a:solidFill>
                <a:srgbClr val="000000"/>
              </a:solidFill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( https://cargo.site/)</a:t>
            </a:r>
            <a:br>
              <a:rPr lang="ru-RU" sz="1200" dirty="0">
                <a:solidFill>
                  <a:srgbClr val="0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</a:br>
            <a:br>
              <a:rPr lang="ru-RU" sz="1400" dirty="0">
                <a:solidFill>
                  <a:srgbClr val="000000"/>
                </a:solidFill>
                <a:latin typeface="Arial" pitchFamily="34" charset="0" panose="020B0604020202020204"/>
                <a:ea typeface="Calibri" pitchFamily="34" charset="0" panose="020F0502020204030204"/>
              </a:rPr>
            </a:b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020408" y="510836"/>
            <a:ext cx="6731977" cy="5946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0495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Проект </a:t>
            </a:r>
            <a:r>
              <a:rPr lang="ru-RU" sz="16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«Золотой голубь»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(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Туур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ван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Бален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): Основная задача художников была превратить голубей, которые часто не очень благотворно влияют на городскую среду, в городских чистильщиков, то есть чтобы их помет превращался в водорастворимое моющее средство. С этой целью совместно с микробиологами был изменен генетический код кишечной палочки. В него был встроен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биобейк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— это такой генетический фрагмент, который,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встраиваясь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в геном, позволяет организмам проявлять какие-то новые свойства. В данном случае бактерия меняла метаболизм голубей таким образом, что у них в процессе пищеварения вырабатывались липазы — вещества, близкие по свойствам к моющим средствам.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AE23C-0C45-469E-B619-DD472E6D19F8}" type="datetime1">
              <a:rPr lang="ru-RU" smtClean="0"/>
              <a:t>08.12.2021</a:t>
            </a:fld>
            <a:endParaRPr lang="en-US"/>
          </a:p>
        </p:txBody>
      </p:sp>
      <p:pic>
        <p:nvPicPr>
          <p:cNvPr id="6" name="Объект 3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1066800" y="2423448"/>
            <a:ext cx="4664075" cy="3108066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6461125" y="2421376"/>
            <a:ext cx="4664075" cy="31122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algn="tl" flip="none" sx="60000" sy="60000" tx="0" ty="0"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{C929EF26-56A6-48A7-BBEA-2FD1062C7F5F}tf56410444_win32</Template>
  <TotalTime>0</TotalTime>
  <Pages>0</Pages>
  <Words>1541</Words>
  <Characters>0</Characters>
  <CharactersWithSpaces>0</CharactersWithSpaces>
  <Application>ONLYOFFICE/7.2.1.36</Application>
  <DocSecurity>0</DocSecurity>
  <PresentationFormat>Широкоэкранный</PresentationFormat>
  <Lines>0</Lines>
  <Paragraphs>64</Paragraphs>
  <Slides>19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created xsi:type="dcterms:W3CDTF">2021-12-02T08:03:18Z</dcterms:created>
  <dcterms:modified xsi:type="dcterms:W3CDTF">2021-12-08T12:15:23Z</dcterms:modified>
  <cp:category/>
  <cp:contentStatus/>
  <cp:version/>
</cp:coreProperties>
</file>