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287" r:id="rId3"/>
    <p:sldId id="302" r:id="rId4"/>
    <p:sldId id="268" r:id="rId5"/>
    <p:sldId id="266" r:id="rId6"/>
    <p:sldId id="269" r:id="rId7"/>
    <p:sldId id="270" r:id="rId8"/>
    <p:sldId id="295" r:id="rId9"/>
    <p:sldId id="303" r:id="rId10"/>
    <p:sldId id="288" r:id="rId11"/>
    <p:sldId id="289" r:id="rId12"/>
    <p:sldId id="272" r:id="rId13"/>
    <p:sldId id="273" r:id="rId14"/>
    <p:sldId id="275" r:id="rId15"/>
    <p:sldId id="276" r:id="rId16"/>
    <p:sldId id="304" r:id="rId17"/>
    <p:sldId id="305" r:id="rId18"/>
    <p:sldId id="306" r:id="rId19"/>
    <p:sldId id="307" r:id="rId20"/>
    <p:sldId id="290" r:id="rId21"/>
    <p:sldId id="308" r:id="rId22"/>
    <p:sldId id="312" r:id="rId23"/>
    <p:sldId id="311" r:id="rId24"/>
    <p:sldId id="313" r:id="rId25"/>
    <p:sldId id="314" r:id="rId26"/>
    <p:sldId id="291" r:id="rId27"/>
    <p:sldId id="292" r:id="rId28"/>
    <p:sldId id="279" r:id="rId29"/>
    <p:sldId id="293" r:id="rId30"/>
    <p:sldId id="296" r:id="rId31"/>
    <p:sldId id="315" r:id="rId32"/>
    <p:sldId id="300" r:id="rId33"/>
    <p:sldId id="316" r:id="rId34"/>
    <p:sldId id="298" r:id="rId35"/>
    <p:sldId id="294" r:id="rId36"/>
    <p:sldId id="297" r:id="rId37"/>
    <p:sldId id="301" r:id="rId38"/>
    <p:sldId id="317" r:id="rId39"/>
    <p:sldId id="318" r:id="rId40"/>
    <p:sldId id="29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6" d="100"/>
          <a:sy n="96" d="100"/>
        </p:scale>
        <p:origin x="-109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71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182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445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ru-RU"/>
              <a:t>Образец заголовка</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68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75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982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592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7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79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73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10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73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40861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1076;&#1075;&#1087;143.&#1088;&#1092;/lechenie/informatsiya-dlya-patsientov/prikaz-ministerstva-zdravookhraneniya-rf-ot-10-avgusta-2017-g-n-514n-o-poryadke-provedeniya-profilak/#sub_11112" TargetMode="External"/><Relationship Id="rId2" Type="http://schemas.openxmlformats.org/officeDocument/2006/relationships/hyperlink" Target="https://&#1076;&#1075;&#1087;143.&#1088;&#1092;/lechenie/informatsiya-dlya-patsientov/prikaz-ministerstva-zdravookhraneniya-rf-ot-10-avgusta-2017-g-n-514n-o-poryadke-provedeniya-profilak/#sub_11111"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58C3C7-2430-4C04-B6CE-1CAB2F966B55}"/>
              </a:ext>
            </a:extLst>
          </p:cNvPr>
          <p:cNvSpPr>
            <a:spLocks noGrp="1"/>
          </p:cNvSpPr>
          <p:nvPr>
            <p:ph type="ctrTitle"/>
          </p:nvPr>
        </p:nvSpPr>
        <p:spPr>
          <a:xfrm>
            <a:off x="1033660" y="3912832"/>
            <a:ext cx="6889112" cy="579782"/>
          </a:xfrm>
        </p:spPr>
        <p:txBody>
          <a:bodyPr>
            <a:normAutofit fontScale="90000"/>
          </a:bodyPr>
          <a:lstStyle/>
          <a:p>
            <a:r>
              <a:rPr lang="ru-RU" sz="2700" dirty="0">
                <a:latin typeface="Times New Roman" panose="02020603050405020304" pitchFamily="18" charset="0"/>
                <a:cs typeface="Times New Roman" panose="02020603050405020304" pitchFamily="18" charset="0"/>
              </a:rPr>
              <a:t>Искусственный интеллект и проблема качества жизни:</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трансплантология и педиатрия</a:t>
            </a:r>
            <a:r>
              <a:rPr lang="ru-RU" sz="2325" dirty="0">
                <a:latin typeface="Times New Roman" panose="02020603050405020304" pitchFamily="18" charset="0"/>
                <a:cs typeface="Times New Roman" panose="02020603050405020304" pitchFamily="18" charset="0"/>
              </a:rPr>
              <a:t/>
            </a:r>
            <a:br>
              <a:rPr lang="ru-RU" sz="2325"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1350" dirty="0" err="1">
                <a:latin typeface="Times New Roman" panose="02020603050405020304" pitchFamily="18" charset="0"/>
                <a:cs typeface="Times New Roman" panose="02020603050405020304" pitchFamily="18" charset="0"/>
              </a:rPr>
              <a:t>Шкомова</a:t>
            </a:r>
            <a:r>
              <a:rPr lang="ru-RU" sz="1350" dirty="0">
                <a:latin typeface="Times New Roman" panose="02020603050405020304" pitchFamily="18" charset="0"/>
                <a:cs typeface="Times New Roman" panose="02020603050405020304" pitchFamily="18" charset="0"/>
              </a:rPr>
              <a:t> Е.М.</a:t>
            </a:r>
            <a:br>
              <a:rPr lang="ru-RU" sz="1350" dirty="0">
                <a:latin typeface="Times New Roman" panose="02020603050405020304" pitchFamily="18" charset="0"/>
                <a:cs typeface="Times New Roman" panose="02020603050405020304" pitchFamily="18" charset="0"/>
              </a:rPr>
            </a:br>
            <a:r>
              <a:rPr lang="ru-RU" sz="1350" dirty="0">
                <a:latin typeface="Times New Roman" panose="02020603050405020304" pitchFamily="18" charset="0"/>
                <a:cs typeface="Times New Roman" panose="02020603050405020304" pitchFamily="18" charset="0"/>
              </a:rPr>
              <a:t>к.ф.н., ассистент кафедры этики </a:t>
            </a:r>
            <a:br>
              <a:rPr lang="ru-RU" sz="1350" dirty="0">
                <a:latin typeface="Times New Roman" panose="02020603050405020304" pitchFamily="18" charset="0"/>
                <a:cs typeface="Times New Roman" panose="02020603050405020304" pitchFamily="18" charset="0"/>
              </a:rPr>
            </a:br>
            <a:r>
              <a:rPr lang="ru-RU" sz="1350" dirty="0">
                <a:latin typeface="Times New Roman" panose="02020603050405020304" pitchFamily="18" charset="0"/>
                <a:cs typeface="Times New Roman" panose="02020603050405020304" pitchFamily="18" charset="0"/>
              </a:rPr>
              <a:t>философского факультета МГУ</a:t>
            </a:r>
          </a:p>
        </p:txBody>
      </p:sp>
    </p:spTree>
    <p:extLst>
      <p:ext uri="{BB962C8B-B14F-4D97-AF65-F5344CB8AC3E}">
        <p14:creationId xmlns:p14="http://schemas.microsoft.com/office/powerpoint/2010/main" val="72696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CB47079-F3DB-46C2-AF45-6C8B85433CCB}"/>
              </a:ext>
            </a:extLst>
          </p:cNvPr>
          <p:cNvSpPr/>
          <p:nvPr/>
        </p:nvSpPr>
        <p:spPr>
          <a:xfrm>
            <a:off x="2286000" y="2251755"/>
            <a:ext cx="5492261" cy="3046988"/>
          </a:xfrm>
          <a:prstGeom prst="rect">
            <a:avLst/>
          </a:prstGeom>
        </p:spPr>
        <p:txBody>
          <a:bodyPr wrap="square">
            <a:spAutoFit/>
          </a:bodyPr>
          <a:lstStyle/>
          <a:p>
            <a:pPr marL="214313" indent="-214313" algn="just">
              <a:buFont typeface="Wingdings" panose="05000000000000000000" pitchFamily="2" charset="2"/>
              <a:buChar char="Ø"/>
            </a:pPr>
            <a:r>
              <a:rPr lang="ru-RU" sz="1600" dirty="0">
                <a:latin typeface="Times New Roman" panose="02020603050405020304" pitchFamily="18" charset="0"/>
              </a:rPr>
              <a:t>Качество жизни является главной целью лечения пациентов при заболеваниях, не ограничивающих продолжительность жизни;</a:t>
            </a:r>
          </a:p>
          <a:p>
            <a:pPr marL="214313" indent="-214313" algn="just">
              <a:buFont typeface="Wingdings" panose="05000000000000000000" pitchFamily="2" charset="2"/>
              <a:buChar char="Ø"/>
            </a:pPr>
            <a:endParaRPr lang="ru-RU" sz="1600" dirty="0"/>
          </a:p>
          <a:p>
            <a:pPr marL="214313" indent="-214313" algn="just">
              <a:buFont typeface="Wingdings" panose="05000000000000000000" pitchFamily="2" charset="2"/>
              <a:buChar char="Ø"/>
            </a:pPr>
            <a:r>
              <a:rPr lang="ru-RU" sz="1600" dirty="0">
                <a:latin typeface="Times New Roman" panose="02020603050405020304" pitchFamily="18" charset="0"/>
              </a:rPr>
              <a:t>Качество жизни является дополнительной целью лечения пациентов при заболеваниях, ограничивающих пациентов при заболеваниях, ограничивающих продолжительность жизни (главной целью является увеличение продолжительности жизни);</a:t>
            </a:r>
          </a:p>
          <a:p>
            <a:pPr lvl="0" algn="just"/>
            <a:endParaRPr lang="ru-RU" sz="1600" dirty="0">
              <a:latin typeface="Times New Roman" panose="02020603050405020304" pitchFamily="18" charset="0"/>
            </a:endParaRPr>
          </a:p>
          <a:p>
            <a:pPr marL="214313" indent="-214313" algn="just">
              <a:buFont typeface="Wingdings" panose="05000000000000000000" pitchFamily="2" charset="2"/>
              <a:buChar char="Ø"/>
            </a:pPr>
            <a:r>
              <a:rPr lang="ru-RU" sz="1600" dirty="0">
                <a:latin typeface="Times New Roman" panose="02020603050405020304" pitchFamily="18" charset="0"/>
                <a:ea typeface="Calibri" panose="020F0502020204030204" pitchFamily="34" charset="0"/>
              </a:rPr>
              <a:t>Качество жизни является единственной целью лечения пациентов в </a:t>
            </a:r>
            <a:r>
              <a:rPr lang="ru-RU" sz="1600" dirty="0" err="1">
                <a:latin typeface="Times New Roman" panose="02020603050405020304" pitchFamily="18" charset="0"/>
                <a:ea typeface="Calibri" panose="020F0502020204030204" pitchFamily="34" charset="0"/>
              </a:rPr>
              <a:t>инкурабельной</a:t>
            </a:r>
            <a:r>
              <a:rPr lang="ru-RU" sz="1600" dirty="0">
                <a:latin typeface="Times New Roman" panose="02020603050405020304" pitchFamily="18" charset="0"/>
                <a:ea typeface="Calibri" panose="020F0502020204030204" pitchFamily="34" charset="0"/>
              </a:rPr>
              <a:t> стадии заболевания</a:t>
            </a:r>
            <a:endParaRPr lang="ru-RU" sz="1600" dirty="0"/>
          </a:p>
        </p:txBody>
      </p:sp>
    </p:spTree>
    <p:extLst>
      <p:ext uri="{BB962C8B-B14F-4D97-AF65-F5344CB8AC3E}">
        <p14:creationId xmlns:p14="http://schemas.microsoft.com/office/powerpoint/2010/main" val="371085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48A036A-85A3-456B-8727-205BEEE31ABF}"/>
              </a:ext>
            </a:extLst>
          </p:cNvPr>
          <p:cNvSpPr/>
          <p:nvPr/>
        </p:nvSpPr>
        <p:spPr>
          <a:xfrm>
            <a:off x="2116017" y="1770146"/>
            <a:ext cx="6295292" cy="3554819"/>
          </a:xfrm>
          <a:prstGeom prst="rect">
            <a:avLst/>
          </a:prstGeom>
        </p:spPr>
        <p:txBody>
          <a:bodyPr wrap="square">
            <a:spAutoFit/>
          </a:bodyPr>
          <a:lstStyle/>
          <a:p>
            <a:r>
              <a:rPr lang="ru-RU" sz="1500" b="1" dirty="0">
                <a:latin typeface="Times New Roman" panose="02020603050405020304" pitchFamily="18" charset="0"/>
                <a:ea typeface="Times New Roman" panose="02020603050405020304" pitchFamily="18" charset="0"/>
              </a:rPr>
              <a:t>Зачем нужна оценка качества жизни?</a:t>
            </a:r>
          </a:p>
          <a:p>
            <a:endParaRPr lang="ru-RU" sz="1500" b="1" dirty="0">
              <a:latin typeface="Times New Roman" panose="02020603050405020304" pitchFamily="18" charset="0"/>
              <a:ea typeface="Times New Roman" panose="02020603050405020304" pitchFamily="18" charset="0"/>
            </a:endParaRPr>
          </a:p>
          <a:p>
            <a:pPr marL="257175" indent="-257175" algn="just">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оценка КЖ позволяет врачу вести постоянный контроль в ходе заболевания и при необходимости проводить коррекцию терапии;</a:t>
            </a:r>
          </a:p>
          <a:p>
            <a:pPr marL="257175" indent="-257175" algn="just">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в клинических исследованиях она позволяет выявить преимущества одного лекарственного препарата перед другим, одного метода лечения перед другим;</a:t>
            </a:r>
          </a:p>
          <a:p>
            <a:pPr marL="257175" indent="-257175" algn="just">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органы здравоохранения могут использовать результаты, полученные при оценке КЖ, для разработки мер по оптимизации системы здравоохранения; </a:t>
            </a:r>
          </a:p>
          <a:p>
            <a:pPr marL="257175" indent="-257175" algn="just">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для экономики здравоохранения оценка КЖ является одним из важных критериев, которые используются при проведении </a:t>
            </a:r>
            <a:r>
              <a:rPr lang="ru-RU" sz="1500" dirty="0" err="1">
                <a:latin typeface="Times New Roman" panose="02020603050405020304" pitchFamily="18" charset="0"/>
                <a:ea typeface="Times New Roman" panose="02020603050405020304" pitchFamily="18" charset="0"/>
              </a:rPr>
              <a:t>фармакоэкономических</a:t>
            </a:r>
            <a:r>
              <a:rPr lang="ru-RU" sz="1500" dirty="0">
                <a:latin typeface="Times New Roman" panose="02020603050405020304" pitchFamily="18" charset="0"/>
                <a:ea typeface="Times New Roman" panose="02020603050405020304" pitchFamily="18" charset="0"/>
              </a:rPr>
              <a:t> расчетов, позволяющих обосновать экономическую целесообразность применения новых лекарственных препаратов.</a:t>
            </a:r>
            <a:endParaRPr lang="ru-RU" sz="1500" dirty="0"/>
          </a:p>
        </p:txBody>
      </p:sp>
    </p:spTree>
    <p:extLst>
      <p:ext uri="{BB962C8B-B14F-4D97-AF65-F5344CB8AC3E}">
        <p14:creationId xmlns:p14="http://schemas.microsoft.com/office/powerpoint/2010/main" val="42838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0073AB46-E486-49FA-8FAF-A17E1F8AE086}"/>
              </a:ext>
            </a:extLst>
          </p:cNvPr>
          <p:cNvSpPr>
            <a:spLocks noGrp="1"/>
          </p:cNvSpPr>
          <p:nvPr>
            <p:ph type="body" idx="1"/>
          </p:nvPr>
        </p:nvSpPr>
        <p:spPr>
          <a:xfrm>
            <a:off x="1242392" y="1393963"/>
            <a:ext cx="7702826" cy="4363279"/>
          </a:xfrm>
        </p:spPr>
        <p:txBody>
          <a:bodyPr>
            <a:normAutofit/>
          </a:bodyPr>
          <a:lstStyle/>
          <a:p>
            <a:pPr algn="ctr"/>
            <a:r>
              <a:rPr lang="ru-RU" sz="2700" dirty="0">
                <a:latin typeface="Times New Roman" panose="02020603050405020304" pitchFamily="18" charset="0"/>
                <a:cs typeface="Times New Roman" panose="02020603050405020304" pitchFamily="18" charset="0"/>
              </a:rPr>
              <a:t>Какие инструменты используют для оценки качества жизни?</a:t>
            </a:r>
          </a:p>
          <a:p>
            <a:pPr algn="ctr"/>
            <a:endParaRPr lang="ru-RU" sz="2700" dirty="0">
              <a:latin typeface="Times New Roman" panose="02020603050405020304" pitchFamily="18" charset="0"/>
              <a:cs typeface="Times New Roman" panose="02020603050405020304" pitchFamily="18" charset="0"/>
            </a:endParaRPr>
          </a:p>
          <a:p>
            <a:r>
              <a:rPr lang="ru-RU" sz="2100" b="1" dirty="0">
                <a:latin typeface="Times New Roman" panose="02020603050405020304" pitchFamily="18" charset="0"/>
                <a:cs typeface="Times New Roman" panose="02020603050405020304" pitchFamily="18" charset="0"/>
              </a:rPr>
              <a:t>Три типа основных опросников</a:t>
            </a:r>
            <a:r>
              <a:rPr lang="ru-RU" sz="21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ru-RU" sz="2100" dirty="0">
                <a:latin typeface="Times New Roman" panose="02020603050405020304" pitchFamily="18" charset="0"/>
                <a:cs typeface="Times New Roman" panose="02020603050405020304" pitchFamily="18" charset="0"/>
              </a:rPr>
              <a:t> </a:t>
            </a:r>
            <a:r>
              <a:rPr lang="ru-RU" sz="2100" b="1" dirty="0">
                <a:latin typeface="Times New Roman" panose="02020603050405020304" pitchFamily="18" charset="0"/>
                <a:cs typeface="Times New Roman" panose="02020603050405020304" pitchFamily="18" charset="0"/>
              </a:rPr>
              <a:t>общие</a:t>
            </a:r>
            <a:r>
              <a:rPr lang="ru-RU" sz="2100" dirty="0">
                <a:latin typeface="Times New Roman" panose="02020603050405020304" pitchFamily="18" charset="0"/>
                <a:cs typeface="Times New Roman" panose="02020603050405020304" pitchFamily="18" charset="0"/>
              </a:rPr>
              <a:t> (36 - </a:t>
            </a:r>
            <a:r>
              <a:rPr lang="ru-RU" sz="2100" dirty="0" err="1">
                <a:latin typeface="Times New Roman" panose="02020603050405020304" pitchFamily="18" charset="0"/>
                <a:cs typeface="Times New Roman" panose="02020603050405020304" pitchFamily="18" charset="0"/>
              </a:rPr>
              <a:t>Item</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Short-Form</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Health</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Survey</a:t>
            </a:r>
            <a:r>
              <a:rPr lang="ru-RU" sz="2100" dirty="0">
                <a:latin typeface="Times New Roman" panose="02020603050405020304" pitchFamily="18" charset="0"/>
                <a:cs typeface="Times New Roman" panose="02020603050405020304" pitchFamily="18" charset="0"/>
              </a:rPr>
              <a:t> (SF-36), NHP— </a:t>
            </a:r>
            <a:r>
              <a:rPr lang="ru-RU" sz="2100" dirty="0" err="1">
                <a:latin typeface="Times New Roman" panose="02020603050405020304" pitchFamily="18" charset="0"/>
                <a:cs typeface="Times New Roman" panose="02020603050405020304" pitchFamily="18" charset="0"/>
              </a:rPr>
              <a:t>Ноттингемский</a:t>
            </a:r>
            <a:r>
              <a:rPr lang="ru-RU" sz="2100" dirty="0">
                <a:latin typeface="Times New Roman" panose="02020603050405020304" pitchFamily="18" charset="0"/>
                <a:cs typeface="Times New Roman" panose="02020603050405020304" pitchFamily="18" charset="0"/>
              </a:rPr>
              <a:t> профиль здоровья, WHOQOL-100)</a:t>
            </a:r>
          </a:p>
          <a:p>
            <a:pPr marL="342900" indent="-342900" algn="just">
              <a:buFont typeface="Wingdings" panose="05000000000000000000" pitchFamily="2" charset="2"/>
              <a:buChar char="Ø"/>
            </a:pPr>
            <a:r>
              <a:rPr lang="ru-RU" sz="2100" b="1" dirty="0">
                <a:latin typeface="Times New Roman" panose="02020603050405020304" pitchFamily="18" charset="0"/>
                <a:cs typeface="Times New Roman" panose="02020603050405020304" pitchFamily="18" charset="0"/>
              </a:rPr>
              <a:t>частные</a:t>
            </a:r>
            <a:r>
              <a:rPr lang="ru-RU" sz="21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ru-RU" sz="2100" b="1" dirty="0">
                <a:latin typeface="Times New Roman" panose="02020603050405020304" pitchFamily="18" charset="0"/>
                <a:cs typeface="Times New Roman" panose="02020603050405020304" pitchFamily="18" charset="0"/>
              </a:rPr>
              <a:t>специализированные</a:t>
            </a:r>
          </a:p>
        </p:txBody>
      </p:sp>
    </p:spTree>
    <p:extLst>
      <p:ext uri="{BB962C8B-B14F-4D97-AF65-F5344CB8AC3E}">
        <p14:creationId xmlns:p14="http://schemas.microsoft.com/office/powerpoint/2010/main" val="118479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B3E29C8E-C531-467A-96F1-CF3D6AE8D345}"/>
              </a:ext>
            </a:extLst>
          </p:cNvPr>
          <p:cNvSpPr>
            <a:spLocks noGrp="1"/>
          </p:cNvSpPr>
          <p:nvPr>
            <p:ph type="body" idx="1"/>
          </p:nvPr>
        </p:nvSpPr>
        <p:spPr>
          <a:xfrm>
            <a:off x="1341783" y="1423781"/>
            <a:ext cx="7286677" cy="3865902"/>
          </a:xfrm>
        </p:spPr>
        <p:txBody>
          <a:bodyPr>
            <a:normAutofit/>
          </a:bodyPr>
          <a:lstStyle/>
          <a:p>
            <a:pPr algn="just"/>
            <a:r>
              <a:rPr lang="ru-RU" sz="2400" b="1" dirty="0">
                <a:latin typeface="Times New Roman" panose="02020603050405020304" pitchFamily="18" charset="0"/>
                <a:cs typeface="Times New Roman" panose="02020603050405020304" pitchFamily="18" charset="0"/>
              </a:rPr>
              <a:t>Подходы к оценке КЖ:</a:t>
            </a:r>
          </a:p>
          <a:p>
            <a:pPr algn="just"/>
            <a:endParaRPr lang="ru-RU"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применение общих опросников;</a:t>
            </a:r>
          </a:p>
          <a:p>
            <a:pPr marL="342900" indent="-342900">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применение специальных опросников, предназначенных для определенной нозологии;</a:t>
            </a:r>
          </a:p>
          <a:p>
            <a:pPr marL="342900" indent="-342900">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применение группы, или «батареи», опросников. В состав этой батареи могут входить не только клинические опросники по оценке КЖ, но и психологические.</a:t>
            </a:r>
          </a:p>
        </p:txBody>
      </p:sp>
    </p:spTree>
    <p:extLst>
      <p:ext uri="{BB962C8B-B14F-4D97-AF65-F5344CB8AC3E}">
        <p14:creationId xmlns:p14="http://schemas.microsoft.com/office/powerpoint/2010/main" val="414284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DDF55B90-AF9E-4BE6-9B29-58A3566CF69C}"/>
              </a:ext>
            </a:extLst>
          </p:cNvPr>
          <p:cNvSpPr>
            <a:spLocks noGrp="1"/>
          </p:cNvSpPr>
          <p:nvPr>
            <p:ph type="body" idx="1"/>
          </p:nvPr>
        </p:nvSpPr>
        <p:spPr>
          <a:xfrm>
            <a:off x="1133062" y="1143001"/>
            <a:ext cx="7941365" cy="4571999"/>
          </a:xfrm>
        </p:spPr>
        <p:txBody>
          <a:bodyPr>
            <a:normAutofit fontScale="70000" lnSpcReduction="20000"/>
          </a:bodyPr>
          <a:lstStyle/>
          <a:p>
            <a:r>
              <a:rPr lang="ru-RU" sz="1875" b="1" dirty="0">
                <a:latin typeface="Times New Roman" panose="02020603050405020304" pitchFamily="18" charset="0"/>
                <a:cs typeface="Times New Roman" panose="02020603050405020304" pitchFamily="18" charset="0"/>
              </a:rPr>
              <a:t>Описание шкал опросника </a:t>
            </a:r>
            <a:r>
              <a:rPr lang="en-US" sz="1875" b="1" dirty="0">
                <a:latin typeface="Times New Roman" panose="02020603050405020304" pitchFamily="18" charset="0"/>
                <a:cs typeface="Times New Roman" panose="02020603050405020304" pitchFamily="18" charset="0"/>
              </a:rPr>
              <a:t>SF-36</a:t>
            </a:r>
            <a:endParaRPr lang="ru-RU" sz="1875" dirty="0">
              <a:latin typeface="Times New Roman" panose="02020603050405020304" pitchFamily="18" charset="0"/>
              <a:cs typeface="Times New Roman" panose="02020603050405020304" pitchFamily="18" charset="0"/>
            </a:endParaRPr>
          </a:p>
          <a:p>
            <a:pPr lvl="0"/>
            <a:r>
              <a:rPr lang="ru-RU" sz="1875" b="1" dirty="0" err="1">
                <a:latin typeface="Times New Roman" panose="02020603050405020304" pitchFamily="18" charset="0"/>
                <a:cs typeface="Times New Roman" panose="02020603050405020304" pitchFamily="18" charset="0"/>
              </a:rPr>
              <a:t>Physical</a:t>
            </a:r>
            <a:r>
              <a:rPr lang="ru-RU" sz="1875" b="1" dirty="0">
                <a:latin typeface="Times New Roman" panose="02020603050405020304" pitchFamily="18" charset="0"/>
                <a:cs typeface="Times New Roman" panose="02020603050405020304" pitchFamily="18" charset="0"/>
              </a:rPr>
              <a:t> </a:t>
            </a:r>
            <a:r>
              <a:rPr lang="ru-RU" sz="1875" b="1" dirty="0" err="1">
                <a:latin typeface="Times New Roman" panose="02020603050405020304" pitchFamily="18" charset="0"/>
                <a:cs typeface="Times New Roman" panose="02020603050405020304" pitchFamily="18" charset="0"/>
              </a:rPr>
              <a:t>Functioning</a:t>
            </a:r>
            <a:r>
              <a:rPr lang="ru-RU" sz="1875" b="1" dirty="0">
                <a:latin typeface="Times New Roman" panose="02020603050405020304" pitchFamily="18" charset="0"/>
                <a:cs typeface="Times New Roman" panose="02020603050405020304" pitchFamily="18" charset="0"/>
              </a:rPr>
              <a:t> </a:t>
            </a:r>
            <a:r>
              <a:rPr lang="ru-RU" sz="1875" dirty="0">
                <a:latin typeface="Times New Roman" panose="02020603050405020304" pitchFamily="18" charset="0"/>
                <a:cs typeface="Times New Roman" panose="02020603050405020304" pitchFamily="18" charset="0"/>
              </a:rPr>
              <a:t>(PF) – физическое функционирование, отражающее степень, в которой здоровье лимитирует выполнение физических нагрузок (самообслуживание, ходьба, подъем по лестнице, переноска тяжестей и т. п. ).</a:t>
            </a:r>
          </a:p>
          <a:p>
            <a:pPr lvl="0"/>
            <a:r>
              <a:rPr lang="ru-RU" sz="1875" b="1" dirty="0" err="1">
                <a:latin typeface="Times New Roman" panose="02020603050405020304" pitchFamily="18" charset="0"/>
                <a:cs typeface="Times New Roman" panose="02020603050405020304" pitchFamily="18" charset="0"/>
              </a:rPr>
              <a:t>Role-Physical</a:t>
            </a:r>
            <a:r>
              <a:rPr lang="ru-RU" sz="1875" dirty="0">
                <a:latin typeface="Times New Roman" panose="02020603050405020304" pitchFamily="18" charset="0"/>
                <a:cs typeface="Times New Roman" panose="02020603050405020304" pitchFamily="18" charset="0"/>
              </a:rPr>
              <a:t> (RP) — влияние физического состояния на ролевое функционирование (работу, выполнение будничной деятельности).</a:t>
            </a:r>
          </a:p>
          <a:p>
            <a:pPr lvl="0"/>
            <a:r>
              <a:rPr lang="ru-RU" sz="1875" b="1" dirty="0" err="1">
                <a:latin typeface="Times New Roman" panose="02020603050405020304" pitchFamily="18" charset="0"/>
                <a:cs typeface="Times New Roman" panose="02020603050405020304" pitchFamily="18" charset="0"/>
              </a:rPr>
              <a:t>Bodily</a:t>
            </a:r>
            <a:r>
              <a:rPr lang="ru-RU" sz="1875" b="1" dirty="0">
                <a:latin typeface="Times New Roman" panose="02020603050405020304" pitchFamily="18" charset="0"/>
                <a:cs typeface="Times New Roman" panose="02020603050405020304" pitchFamily="18" charset="0"/>
              </a:rPr>
              <a:t> </a:t>
            </a:r>
            <a:r>
              <a:rPr lang="ru-RU" sz="1875" b="1" dirty="0" err="1">
                <a:latin typeface="Times New Roman" panose="02020603050405020304" pitchFamily="18" charset="0"/>
                <a:cs typeface="Times New Roman" panose="02020603050405020304" pitchFamily="18" charset="0"/>
              </a:rPr>
              <a:t>Pain</a:t>
            </a:r>
            <a:r>
              <a:rPr lang="ru-RU" sz="1875" b="1" dirty="0">
                <a:latin typeface="Times New Roman" panose="02020603050405020304" pitchFamily="18" charset="0"/>
                <a:cs typeface="Times New Roman" panose="02020603050405020304" pitchFamily="18" charset="0"/>
              </a:rPr>
              <a:t> </a:t>
            </a:r>
            <a:r>
              <a:rPr lang="ru-RU" sz="1875" dirty="0">
                <a:latin typeface="Times New Roman" panose="02020603050405020304" pitchFamily="18" charset="0"/>
                <a:cs typeface="Times New Roman" panose="02020603050405020304" pitchFamily="18" charset="0"/>
              </a:rPr>
              <a:t>(BP) — интенсивность боли и ее влияние на способность заниматься повседневной деятельностью, включая работу по дому и вне дома.</a:t>
            </a:r>
          </a:p>
          <a:p>
            <a:pPr lvl="0"/>
            <a:r>
              <a:rPr lang="ru-RU" sz="1875" b="1" dirty="0" err="1">
                <a:latin typeface="Times New Roman" panose="02020603050405020304" pitchFamily="18" charset="0"/>
                <a:cs typeface="Times New Roman" panose="02020603050405020304" pitchFamily="18" charset="0"/>
              </a:rPr>
              <a:t>General</a:t>
            </a:r>
            <a:r>
              <a:rPr lang="ru-RU" sz="1875" b="1" dirty="0">
                <a:latin typeface="Times New Roman" panose="02020603050405020304" pitchFamily="18" charset="0"/>
                <a:cs typeface="Times New Roman" panose="02020603050405020304" pitchFamily="18" charset="0"/>
              </a:rPr>
              <a:t> </a:t>
            </a:r>
            <a:r>
              <a:rPr lang="ru-RU" sz="1875" b="1" dirty="0" err="1">
                <a:latin typeface="Times New Roman" panose="02020603050405020304" pitchFamily="18" charset="0"/>
                <a:cs typeface="Times New Roman" panose="02020603050405020304" pitchFamily="18" charset="0"/>
              </a:rPr>
              <a:t>Health</a:t>
            </a:r>
            <a:r>
              <a:rPr lang="ru-RU" sz="1875" b="1" dirty="0">
                <a:latin typeface="Times New Roman" panose="02020603050405020304" pitchFamily="18" charset="0"/>
                <a:cs typeface="Times New Roman" panose="02020603050405020304" pitchFamily="18" charset="0"/>
              </a:rPr>
              <a:t> </a:t>
            </a:r>
            <a:r>
              <a:rPr lang="ru-RU" sz="1875" dirty="0">
                <a:latin typeface="Times New Roman" panose="02020603050405020304" pitchFamily="18" charset="0"/>
                <a:cs typeface="Times New Roman" panose="02020603050405020304" pitchFamily="18" charset="0"/>
              </a:rPr>
              <a:t>(GH) – общее состояние здоровья — оценка больным своего состояния здоровья в настоящий момент и перспектив лечения.</a:t>
            </a:r>
          </a:p>
          <a:p>
            <a:pPr lvl="0"/>
            <a:r>
              <a:rPr lang="ru-RU" sz="1875" b="1" dirty="0" err="1">
                <a:latin typeface="Times New Roman" panose="02020603050405020304" pitchFamily="18" charset="0"/>
                <a:cs typeface="Times New Roman" panose="02020603050405020304" pitchFamily="18" charset="0"/>
              </a:rPr>
              <a:t>Vitality</a:t>
            </a:r>
            <a:r>
              <a:rPr lang="ru-RU" sz="1875" dirty="0">
                <a:latin typeface="Times New Roman" panose="02020603050405020304" pitchFamily="18" charset="0"/>
                <a:cs typeface="Times New Roman" panose="02020603050405020304" pitchFamily="18" charset="0"/>
              </a:rPr>
              <a:t> (VT) — жизнеспособность (подразумевает ощущение себя полным сил и энергии или, напротив, обессиленным).</a:t>
            </a:r>
          </a:p>
          <a:p>
            <a:pPr lvl="0"/>
            <a:r>
              <a:rPr lang="ru-RU" sz="1875" b="1" dirty="0" err="1">
                <a:latin typeface="Times New Roman" panose="02020603050405020304" pitchFamily="18" charset="0"/>
                <a:cs typeface="Times New Roman" panose="02020603050405020304" pitchFamily="18" charset="0"/>
              </a:rPr>
              <a:t>Social</a:t>
            </a:r>
            <a:r>
              <a:rPr lang="ru-RU" sz="1875" b="1" dirty="0">
                <a:latin typeface="Times New Roman" panose="02020603050405020304" pitchFamily="18" charset="0"/>
                <a:cs typeface="Times New Roman" panose="02020603050405020304" pitchFamily="18" charset="0"/>
              </a:rPr>
              <a:t> </a:t>
            </a:r>
            <a:r>
              <a:rPr lang="ru-RU" sz="1875" b="1" dirty="0" err="1">
                <a:latin typeface="Times New Roman" panose="02020603050405020304" pitchFamily="18" charset="0"/>
                <a:cs typeface="Times New Roman" panose="02020603050405020304" pitchFamily="18" charset="0"/>
              </a:rPr>
              <a:t>Functioning</a:t>
            </a:r>
            <a:r>
              <a:rPr lang="ru-RU" sz="1875" b="1" dirty="0">
                <a:latin typeface="Times New Roman" panose="02020603050405020304" pitchFamily="18" charset="0"/>
                <a:cs typeface="Times New Roman" panose="02020603050405020304" pitchFamily="18" charset="0"/>
              </a:rPr>
              <a:t> </a:t>
            </a:r>
            <a:r>
              <a:rPr lang="ru-RU" sz="1875" dirty="0">
                <a:latin typeface="Times New Roman" panose="02020603050405020304" pitchFamily="18" charset="0"/>
                <a:cs typeface="Times New Roman" panose="02020603050405020304" pitchFamily="18" charset="0"/>
              </a:rPr>
              <a:t>(SF) — социальное функционирование, определяется степенью, в которой физическое или эмоциональное состояние ограничивает социальную активность (общение).</a:t>
            </a:r>
          </a:p>
          <a:p>
            <a:pPr lvl="0"/>
            <a:r>
              <a:rPr lang="ru-RU" sz="1875" b="1" dirty="0" err="1">
                <a:latin typeface="Times New Roman" panose="02020603050405020304" pitchFamily="18" charset="0"/>
                <a:cs typeface="Times New Roman" panose="02020603050405020304" pitchFamily="18" charset="0"/>
              </a:rPr>
              <a:t>Role-Emotional</a:t>
            </a:r>
            <a:r>
              <a:rPr lang="ru-RU" sz="1875" dirty="0">
                <a:latin typeface="Times New Roman" panose="02020603050405020304" pitchFamily="18" charset="0"/>
                <a:cs typeface="Times New Roman" panose="02020603050405020304" pitchFamily="18" charset="0"/>
              </a:rPr>
              <a:t> (RE) — влияние эмоционального состояния на ролевое функционирование, предполагает оценку степени, в которой эмоциональное состояние мешает выполнению работы или другой повседневной деятельности (включая увеличение затрат времени, уменьшение объема выполненной работы, снижение качества ее выполнения и т. п. ).</a:t>
            </a:r>
          </a:p>
          <a:p>
            <a:pPr lvl="0"/>
            <a:r>
              <a:rPr lang="ru-RU" sz="1875" b="1" dirty="0" err="1">
                <a:latin typeface="Times New Roman" panose="02020603050405020304" pitchFamily="18" charset="0"/>
                <a:cs typeface="Times New Roman" panose="02020603050405020304" pitchFamily="18" charset="0"/>
              </a:rPr>
              <a:t>Mental</a:t>
            </a:r>
            <a:r>
              <a:rPr lang="ru-RU" sz="1875" b="1" dirty="0">
                <a:latin typeface="Times New Roman" panose="02020603050405020304" pitchFamily="18" charset="0"/>
                <a:cs typeface="Times New Roman" panose="02020603050405020304" pitchFamily="18" charset="0"/>
              </a:rPr>
              <a:t> </a:t>
            </a:r>
            <a:r>
              <a:rPr lang="ru-RU" sz="1875" b="1" dirty="0" err="1">
                <a:latin typeface="Times New Roman" panose="02020603050405020304" pitchFamily="18" charset="0"/>
                <a:cs typeface="Times New Roman" panose="02020603050405020304" pitchFamily="18" charset="0"/>
              </a:rPr>
              <a:t>Health</a:t>
            </a:r>
            <a:r>
              <a:rPr lang="ru-RU" sz="1875" b="1" dirty="0">
                <a:latin typeface="Times New Roman" panose="02020603050405020304" pitchFamily="18" charset="0"/>
                <a:cs typeface="Times New Roman" panose="02020603050405020304" pitchFamily="18" charset="0"/>
              </a:rPr>
              <a:t> </a:t>
            </a:r>
            <a:r>
              <a:rPr lang="ru-RU" sz="1875" dirty="0">
                <a:latin typeface="Times New Roman" panose="02020603050405020304" pitchFamily="18" charset="0"/>
                <a:cs typeface="Times New Roman" panose="02020603050405020304" pitchFamily="18" charset="0"/>
              </a:rPr>
              <a:t>(MH) — самооценка психического здоровья, характеризует настроение (наличие депрессии, тревоги, общий показатель положительных эмоций).</a:t>
            </a:r>
          </a:p>
          <a:p>
            <a:r>
              <a:rPr lang="ru-RU" sz="1875"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7863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80BC5524-07FC-4076-8829-44FBAF1B3FBB}"/>
              </a:ext>
            </a:extLst>
          </p:cNvPr>
          <p:cNvSpPr>
            <a:spLocks noGrp="1"/>
          </p:cNvSpPr>
          <p:nvPr>
            <p:ph type="body" idx="1"/>
          </p:nvPr>
        </p:nvSpPr>
        <p:spPr>
          <a:xfrm>
            <a:off x="1277816" y="1988527"/>
            <a:ext cx="7350643" cy="3301156"/>
          </a:xfrm>
        </p:spPr>
        <p:txBody>
          <a:bodyPr>
            <a:normAutofit/>
          </a:bodyPr>
          <a:lstStyle/>
          <a:p>
            <a:pPr algn="just"/>
            <a:r>
              <a:rPr lang="ru-RU" sz="2400" b="1" dirty="0">
                <a:latin typeface="Times New Roman" panose="02020603050405020304" pitchFamily="18" charset="0"/>
                <a:cs typeface="Times New Roman" panose="02020603050405020304" pitchFamily="18" charset="0"/>
              </a:rPr>
              <a:t>опросник </a:t>
            </a:r>
            <a:r>
              <a:rPr lang="ru-RU" sz="2400" b="1" dirty="0" err="1">
                <a:latin typeface="Times New Roman" panose="02020603050405020304" pitchFamily="18" charset="0"/>
                <a:cs typeface="Times New Roman" panose="02020603050405020304" pitchFamily="18" charset="0"/>
              </a:rPr>
              <a:t>the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Kidney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Disease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Quality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of</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Life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Short</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Form</a:t>
            </a:r>
            <a:r>
              <a:rPr lang="ru-RU" sz="2400" dirty="0">
                <a:latin typeface="Times New Roman" panose="02020603050405020304" pitchFamily="18" charset="0"/>
                <a:cs typeface="Times New Roman" panose="02020603050405020304" pitchFamily="18" charset="0"/>
              </a:rPr>
              <a:t> (KDQOL-SF™) включает 36 вопросов из SF-36 и 43 вопроса, отражающих специфику диализной терапии, и один вопрос, позволяющий дать оценку состояния здоровья в целом. Разработана российская версия опросника.</a:t>
            </a:r>
          </a:p>
        </p:txBody>
      </p:sp>
    </p:spTree>
    <p:extLst>
      <p:ext uri="{BB962C8B-B14F-4D97-AF65-F5344CB8AC3E}">
        <p14:creationId xmlns:p14="http://schemas.microsoft.com/office/powerpoint/2010/main" val="404912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92BE90F3-0665-4FFB-8826-93A518E022BE}"/>
              </a:ext>
            </a:extLst>
          </p:cNvPr>
          <p:cNvSpPr/>
          <p:nvPr/>
        </p:nvSpPr>
        <p:spPr>
          <a:xfrm>
            <a:off x="1582616" y="2162678"/>
            <a:ext cx="6476999" cy="1986954"/>
          </a:xfrm>
          <a:prstGeom prst="rect">
            <a:avLst/>
          </a:prstGeom>
        </p:spPr>
        <p:txBody>
          <a:bodyPr wrap="square">
            <a:spAutoFit/>
          </a:bodyPr>
          <a:lstStyle/>
          <a:p>
            <a:pPr algn="just">
              <a:lnSpc>
                <a:spcPct val="150000"/>
              </a:lnSpc>
              <a:spcBef>
                <a:spcPts val="563"/>
              </a:spcBef>
            </a:pPr>
            <a:r>
              <a:rPr lang="ru-RU" sz="1500" b="1" dirty="0">
                <a:latin typeface="Times New Roman" panose="02020603050405020304" pitchFamily="18" charset="0"/>
                <a:ea typeface="Times New Roman" panose="02020603050405020304" pitchFamily="18" charset="0"/>
                <a:cs typeface="Times New Roman" panose="02020603050405020304" pitchFamily="18" charset="0"/>
              </a:rPr>
              <a:t>Качество жизни в контексте современной трансплантологии:</a:t>
            </a:r>
          </a:p>
          <a:p>
            <a:pPr algn="just">
              <a:lnSpc>
                <a:spcPct val="150000"/>
              </a:lnSpc>
              <a:spcBef>
                <a:spcPts val="563"/>
              </a:spcBef>
            </a:pPr>
            <a:endParaRPr lang="ru-RU"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563"/>
              </a:spcBef>
            </a:pPr>
            <a:r>
              <a:rPr lang="ru-RU" sz="1500" b="1" dirty="0">
                <a:latin typeface="Times New Roman" panose="02020603050405020304" pitchFamily="18" charset="0"/>
                <a:ea typeface="Times New Roman" panose="02020603050405020304" pitchFamily="18" charset="0"/>
                <a:cs typeface="Times New Roman" panose="02020603050405020304" pitchFamily="18" charset="0"/>
              </a:rPr>
              <a:t>Трансплантология –</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 лат.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transplantare</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пересаживать) - это научно-практическое направление биомедицины, разрабатывающее различные аспекты пересадки органов и тканей.</a:t>
            </a:r>
          </a:p>
          <a:p>
            <a:pPr algn="just">
              <a:lnSpc>
                <a:spcPct val="107000"/>
              </a:lnSpc>
              <a:spcBef>
                <a:spcPts val="563"/>
              </a:spcBef>
            </a:pPr>
            <a:endParaRPr lang="ru-RU" sz="1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8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1B22B1-5F0D-470F-97AD-870428F3E1BE}"/>
              </a:ext>
            </a:extLst>
          </p:cNvPr>
          <p:cNvSpPr/>
          <p:nvPr/>
        </p:nvSpPr>
        <p:spPr>
          <a:xfrm>
            <a:off x="1594339" y="1666143"/>
            <a:ext cx="5263661" cy="3456972"/>
          </a:xfrm>
          <a:prstGeom prst="rect">
            <a:avLst/>
          </a:prstGeom>
        </p:spPr>
        <p:txBody>
          <a:bodyPr wrap="square">
            <a:spAutoFit/>
          </a:bodyPr>
          <a:lstStyle/>
          <a:p>
            <a:pPr indent="336233" algn="just">
              <a:lnSpc>
                <a:spcPct val="150000"/>
              </a:lnSpc>
            </a:pP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Этапы </a:t>
            </a:r>
            <a:r>
              <a:rPr lang="ru-RU"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трансплантологической</a:t>
            </a: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практики, предложенные академиком В.И. Шумаковым: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Подготовка к трансплантации;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 Этап забора органа;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1.1.1 От живого донора;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1.1.2 Трупный забор;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 Подготовка органа к трансплантации;</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336233" algn="just">
              <a:lnSpc>
                <a:spcPct val="150000"/>
              </a:lnSpc>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Распределение донорских органов;</a:t>
            </a:r>
          </a:p>
          <a:p>
            <a:pPr indent="336233" algn="just">
              <a:lnSpc>
                <a:spcPct val="150000"/>
              </a:lnSpc>
            </a:pPr>
            <a:r>
              <a:rPr lang="ru-RU" sz="1350" dirty="0">
                <a:latin typeface="Times New Roman" panose="02020603050405020304" pitchFamily="18" charset="0"/>
                <a:cs typeface="Times New Roman" panose="02020603050405020304" pitchFamily="18" charset="0"/>
              </a:rPr>
              <a:t>2.</a:t>
            </a:r>
            <a:r>
              <a:rPr lang="ru-RU" sz="1350" b="1" dirty="0">
                <a:latin typeface="Times New Roman" panose="02020603050405020304" pitchFamily="18" charset="0"/>
                <a:cs typeface="Times New Roman" panose="02020603050405020304" pitchFamily="18" charset="0"/>
              </a:rPr>
              <a:t> Собственно процесс трансплантации органа реципиенту;</a:t>
            </a:r>
            <a:endParaRPr lang="ru-RU" sz="1350" dirty="0">
              <a:latin typeface="Times New Roman" panose="02020603050405020304" pitchFamily="18" charset="0"/>
              <a:cs typeface="Times New Roman" panose="02020603050405020304" pitchFamily="18" charset="0"/>
            </a:endParaRPr>
          </a:p>
          <a:p>
            <a:pPr indent="336233" algn="just">
              <a:lnSpc>
                <a:spcPct val="150000"/>
              </a:lnSpc>
            </a:pPr>
            <a:r>
              <a:rPr lang="ru-RU" sz="1350" dirty="0">
                <a:latin typeface="Times New Roman" panose="02020603050405020304" pitchFamily="18" charset="0"/>
                <a:cs typeface="Times New Roman" panose="02020603050405020304" pitchFamily="18" charset="0"/>
              </a:rPr>
              <a:t> 3.  </a:t>
            </a:r>
            <a:r>
              <a:rPr lang="ru-RU" sz="1350" b="1" dirty="0">
                <a:latin typeface="Times New Roman" panose="02020603050405020304" pitchFamily="18" charset="0"/>
                <a:cs typeface="Times New Roman" panose="02020603050405020304" pitchFamily="18" charset="0"/>
              </a:rPr>
              <a:t>Послеоперационный период трансплантации</a:t>
            </a:r>
            <a:endParaRPr lang="ru-RU" sz="1350" dirty="0">
              <a:latin typeface="Times New Roman" panose="02020603050405020304" pitchFamily="18" charset="0"/>
              <a:cs typeface="Times New Roman" panose="02020603050405020304" pitchFamily="18" charset="0"/>
            </a:endParaRPr>
          </a:p>
          <a:p>
            <a:pPr indent="336233" algn="just">
              <a:lnSpc>
                <a:spcPct val="150000"/>
              </a:lnSpc>
            </a:pP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59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801ECD0-DF8E-4CF1-B585-CAEB290C6441}"/>
              </a:ext>
            </a:extLst>
          </p:cNvPr>
          <p:cNvSpPr/>
          <p:nvPr/>
        </p:nvSpPr>
        <p:spPr>
          <a:xfrm>
            <a:off x="1787769" y="1747734"/>
            <a:ext cx="5169878" cy="2400657"/>
          </a:xfrm>
          <a:prstGeom prst="rect">
            <a:avLst/>
          </a:prstGeom>
        </p:spPr>
        <p:txBody>
          <a:bodyPr wrap="square">
            <a:spAutoFit/>
          </a:bodyPr>
          <a:lstStyle/>
          <a:p>
            <a:pPr algn="just"/>
            <a:r>
              <a:rPr lang="ru-RU" sz="1500" dirty="0">
                <a:solidFill>
                  <a:srgbClr val="000000"/>
                </a:solidFill>
                <a:latin typeface="Times New Roman" panose="02020603050405020304" pitchFamily="18" charset="0"/>
                <a:ea typeface="Times New Roman" panose="02020603050405020304" pitchFamily="18" charset="0"/>
              </a:rPr>
              <a:t>При первых трансплантациях, когда парный орган – почка – пересаживался от живого донора, положительный исход пересадок обеспечивался </a:t>
            </a:r>
            <a:r>
              <a:rPr lang="ru-RU" sz="1500" b="1" dirty="0">
                <a:solidFill>
                  <a:srgbClr val="000000"/>
                </a:solidFill>
                <a:latin typeface="Times New Roman" panose="02020603050405020304" pitchFamily="18" charset="0"/>
                <a:ea typeface="Times New Roman" panose="02020603050405020304" pitchFamily="18" charset="0"/>
              </a:rPr>
              <a:t>идеальным качеством</a:t>
            </a:r>
            <a:r>
              <a:rPr lang="ru-RU" sz="1500" dirty="0">
                <a:solidFill>
                  <a:srgbClr val="000000"/>
                </a:solidFill>
                <a:latin typeface="Times New Roman" panose="02020603050405020304" pitchFamily="18" charset="0"/>
                <a:ea typeface="Times New Roman" panose="02020603050405020304" pitchFamily="18" charset="0"/>
              </a:rPr>
              <a:t> донорского органа. Однако дефицит донорских органов, а также невозможность пересадок некоторых органов от живого донора привели к развитию трупного донорства. Врачи столкнулись с проблемой, что все трансплантаты не могут быть идеального качества, и с </a:t>
            </a:r>
            <a:r>
              <a:rPr lang="ru-RU" sz="1500" b="1" dirty="0">
                <a:solidFill>
                  <a:srgbClr val="000000"/>
                </a:solidFill>
                <a:latin typeface="Times New Roman" panose="02020603050405020304" pitchFamily="18" charset="0"/>
                <a:ea typeface="Times New Roman" panose="02020603050405020304" pitchFamily="18" charset="0"/>
              </a:rPr>
              <a:t>середины 90-х годов ХХ века изменяется стратегия их дооперационной селекции, заготовки, распределения и консервации.</a:t>
            </a:r>
            <a:endParaRPr lang="ru-RU" sz="1500" dirty="0"/>
          </a:p>
        </p:txBody>
      </p:sp>
    </p:spTree>
    <p:extLst>
      <p:ext uri="{BB962C8B-B14F-4D97-AF65-F5344CB8AC3E}">
        <p14:creationId xmlns:p14="http://schemas.microsoft.com/office/powerpoint/2010/main" val="39622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C102772-2F3D-4FC3-A45C-210A990F680F}"/>
              </a:ext>
            </a:extLst>
          </p:cNvPr>
          <p:cNvSpPr/>
          <p:nvPr/>
        </p:nvSpPr>
        <p:spPr>
          <a:xfrm>
            <a:off x="1711570" y="1524633"/>
            <a:ext cx="5439507" cy="3323987"/>
          </a:xfrm>
          <a:prstGeom prst="rect">
            <a:avLst/>
          </a:prstGeom>
        </p:spPr>
        <p:txBody>
          <a:bodyPr wrap="square">
            <a:spAutoFit/>
          </a:bodyPr>
          <a:lstStyle/>
          <a:p>
            <a:pPr algn="just"/>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Наиболее важной является </a:t>
            </a:r>
            <a:r>
              <a:rPr lang="ru-RU"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классификация доноров с расширенными критериями</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принятая в Маастрихте в 1993 г. на Европейском съезде трансплантологов, посвященном проблеме получения донорских органов от пациентов с необратимой остановкой кровообращения. Было выделено 4 категории: </a:t>
            </a:r>
          </a:p>
          <a:p>
            <a:pPr marL="285750" indent="-285750" algn="just">
              <a:buFont typeface="Wingdings" panose="05000000000000000000" pitchFamily="2" charset="2"/>
              <a:buChar char="Ø"/>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категория - смерть до прибытия в стационар;</a:t>
            </a:r>
          </a:p>
          <a:p>
            <a:pPr marL="285750" indent="-285750" algn="just">
              <a:buFont typeface="Wingdings" panose="05000000000000000000" pitchFamily="2" charset="2"/>
              <a:buChar char="Ø"/>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категория - безуспешная реанимация в стационаре;</a:t>
            </a:r>
          </a:p>
          <a:p>
            <a:pPr marL="285750" indent="-285750" algn="just">
              <a:buFont typeface="Wingdings" panose="05000000000000000000" pitchFamily="2" charset="2"/>
              <a:buChar char="Ø"/>
            </a:pP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категория - ожидаемая (контролируемая) остановка сердечной деятельности;</a:t>
            </a:r>
          </a:p>
          <a:p>
            <a:pPr marL="285750" indent="-285750" algn="just">
              <a:buFont typeface="Wingdings" panose="05000000000000000000" pitchFamily="2" charset="2"/>
              <a:buChar char="Ø"/>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IV</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категория - остановка сердца при установленном диагнозе смерти мозга  </a:t>
            </a:r>
          </a:p>
          <a:p>
            <a:pPr marL="285750" indent="-285750" algn="just">
              <a:buFont typeface="Wingdings" panose="05000000000000000000" pitchFamily="2" charset="2"/>
              <a:buChar char="Ø"/>
            </a:pP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2000 году была выделена </a:t>
            </a: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t>
            </a: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категория – остановка сердца у стационарного больного. </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03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9F693C01-1532-4FE3-B457-826BB591684A}"/>
              </a:ext>
            </a:extLst>
          </p:cNvPr>
          <p:cNvSpPr/>
          <p:nvPr/>
        </p:nvSpPr>
        <p:spPr>
          <a:xfrm>
            <a:off x="3912577" y="2199542"/>
            <a:ext cx="4906108" cy="2031325"/>
          </a:xfrm>
          <a:prstGeom prst="rect">
            <a:avLst/>
          </a:prstGeom>
        </p:spPr>
        <p:txBody>
          <a:bodyPr wrap="square">
            <a:spAutoFit/>
          </a:bodyPr>
          <a:lstStyle/>
          <a:p>
            <a:r>
              <a:rPr lang="ru-RU" dirty="0" err="1">
                <a:solidFill>
                  <a:srgbClr val="000000"/>
                </a:solidFill>
                <a:latin typeface="Times New Roman" panose="02020603050405020304" pitchFamily="18" charset="0"/>
                <a:ea typeface="Calibri" panose="020F0502020204030204" pitchFamily="34" charset="0"/>
              </a:rPr>
              <a:t>Ф.Бэкон</a:t>
            </a:r>
            <a:r>
              <a:rPr lang="ru-RU" dirty="0">
                <a:solidFill>
                  <a:srgbClr val="000000"/>
                </a:solidFill>
                <a:latin typeface="Times New Roman" panose="02020603050405020304" pitchFamily="18" charset="0"/>
                <a:ea typeface="Calibri" panose="020F0502020204030204" pitchFamily="34" charset="0"/>
              </a:rPr>
              <a:t>:</a:t>
            </a:r>
          </a:p>
          <a:p>
            <a:endParaRPr lang="ru-RU" dirty="0">
              <a:solidFill>
                <a:srgbClr val="000000"/>
              </a:solidFill>
              <a:latin typeface="Times New Roman" panose="02020603050405020304" pitchFamily="18" charset="0"/>
              <a:ea typeface="Calibri" panose="020F0502020204030204" pitchFamily="34" charset="0"/>
            </a:endParaRPr>
          </a:p>
          <a:p>
            <a:pPr algn="just"/>
            <a:r>
              <a:rPr lang="ru-RU" dirty="0">
                <a:solidFill>
                  <a:srgbClr val="000000"/>
                </a:solidFill>
                <a:latin typeface="Times New Roman" panose="02020603050405020304" pitchFamily="18" charset="0"/>
                <a:ea typeface="Calibri" panose="020F0502020204030204" pitchFamily="34" charset="0"/>
              </a:rPr>
              <a:t>«...Обязанность врача состоит целиком в том, чтобы уметь так настроить лиру человеческого тела и так играть на ней, чтобы она ни в коем случае не издавала негармоничных и неприятных для слуха созвучий» </a:t>
            </a:r>
            <a:endParaRPr lang="ru-RU" dirty="0"/>
          </a:p>
        </p:txBody>
      </p:sp>
      <p:pic>
        <p:nvPicPr>
          <p:cNvPr id="4" name="Рисунок 3">
            <a:extLst>
              <a:ext uri="{FF2B5EF4-FFF2-40B4-BE49-F238E27FC236}">
                <a16:creationId xmlns:a16="http://schemas.microsoft.com/office/drawing/2014/main" xmlns="" id="{0E8421EC-C7C5-41F5-8430-F07665C269C2}"/>
              </a:ext>
            </a:extLst>
          </p:cNvPr>
          <p:cNvPicPr>
            <a:picLocks noChangeAspect="1"/>
          </p:cNvPicPr>
          <p:nvPr/>
        </p:nvPicPr>
        <p:blipFill>
          <a:blip r:embed="rId2"/>
          <a:stretch>
            <a:fillRect/>
          </a:stretch>
        </p:blipFill>
        <p:spPr>
          <a:xfrm>
            <a:off x="230432" y="1212776"/>
            <a:ext cx="3444753" cy="4281855"/>
          </a:xfrm>
          <a:prstGeom prst="rect">
            <a:avLst/>
          </a:prstGeom>
        </p:spPr>
      </p:pic>
    </p:spTree>
    <p:extLst>
      <p:ext uri="{BB962C8B-B14F-4D97-AF65-F5344CB8AC3E}">
        <p14:creationId xmlns:p14="http://schemas.microsoft.com/office/powerpoint/2010/main" val="174544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B73C9EE-F30D-4E71-AD67-5E3D744C98DF}"/>
              </a:ext>
            </a:extLst>
          </p:cNvPr>
          <p:cNvSpPr/>
          <p:nvPr/>
        </p:nvSpPr>
        <p:spPr>
          <a:xfrm>
            <a:off x="1348154" y="1889302"/>
            <a:ext cx="6166338" cy="2816156"/>
          </a:xfrm>
          <a:prstGeom prst="rect">
            <a:avLst/>
          </a:prstGeom>
        </p:spPr>
        <p:txBody>
          <a:bodyPr wrap="square">
            <a:spAutoFit/>
          </a:bodyPr>
          <a:lstStyle/>
          <a:p>
            <a:r>
              <a:rPr lang="ru-RU" b="1" dirty="0">
                <a:solidFill>
                  <a:srgbClr val="000000"/>
                </a:solidFill>
                <a:latin typeface="Times New Roman" panose="02020603050405020304" pitchFamily="18" charset="0"/>
                <a:ea typeface="Calibri" panose="020F0502020204030204" pitchFamily="34" charset="0"/>
              </a:rPr>
              <a:t>Перспективы применения искусственного интеллекта в трансплантологии в контексте поддержания качества жизни:</a:t>
            </a:r>
          </a:p>
          <a:p>
            <a:endParaRPr lang="ru-RU" dirty="0">
              <a:solidFill>
                <a:srgbClr val="000000"/>
              </a:solidFill>
              <a:latin typeface="Times New Roman" panose="02020603050405020304" pitchFamily="18" charset="0"/>
              <a:ea typeface="Calibri" panose="020F0502020204030204" pitchFamily="34" charset="0"/>
            </a:endParaRP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ea typeface="Calibri" panose="020F0502020204030204" pitchFamily="34" charset="0"/>
              </a:rPr>
              <a:t>решение проблем выживаемости и отторжения;</a:t>
            </a: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ea typeface="Calibri" panose="020F0502020204030204" pitchFamily="34" charset="0"/>
              </a:rPr>
              <a:t>подбор совместимых пар донора и реципиента;</a:t>
            </a: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ea typeface="Calibri" panose="020F0502020204030204" pitchFamily="34" charset="0"/>
              </a:rPr>
              <a:t>прогнозирование дисфункции трансплантата;</a:t>
            </a: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ea typeface="Calibri" panose="020F0502020204030204" pitchFamily="34" charset="0"/>
              </a:rPr>
              <a:t>подбор оптимального режима </a:t>
            </a:r>
            <a:r>
              <a:rPr lang="ru-RU" sz="1500" dirty="0" err="1">
                <a:solidFill>
                  <a:srgbClr val="000000"/>
                </a:solidFill>
                <a:latin typeface="Times New Roman" panose="02020603050405020304" pitchFamily="18" charset="0"/>
                <a:ea typeface="Calibri" panose="020F0502020204030204" pitchFamily="34" charset="0"/>
              </a:rPr>
              <a:t>иммуносупрессии</a:t>
            </a:r>
            <a:r>
              <a:rPr lang="ru-RU" sz="1500" dirty="0">
                <a:solidFill>
                  <a:srgbClr val="000000"/>
                </a:solidFill>
                <a:latin typeface="Times New Roman" panose="02020603050405020304" pitchFamily="18" charset="0"/>
                <a:ea typeface="Calibri" panose="020F0502020204030204" pitchFamily="34" charset="0"/>
              </a:rPr>
              <a:t>;</a:t>
            </a:r>
          </a:p>
          <a:p>
            <a:pPr marL="257175" indent="-257175">
              <a:buFont typeface="Wingdings" panose="05000000000000000000" pitchFamily="2" charset="2"/>
              <a:buChar char="Ø"/>
            </a:pPr>
            <a:r>
              <a:rPr lang="ru-RU" sz="1500" dirty="0">
                <a:latin typeface="Times New Roman" panose="02020603050405020304" pitchFamily="18" charset="0"/>
                <a:cs typeface="Times New Roman" panose="02020603050405020304" pitchFamily="18" charset="0"/>
              </a:rPr>
              <a:t>использовании ИИ в трансплантологии непосредственно во время операции (ИИ в хирургии)</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cs typeface="Times New Roman" panose="02020603050405020304" pitchFamily="18" charset="0"/>
              </a:rPr>
              <a:t>использование ИИ в послеоперационной реабилитации</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4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23D026C-3322-4B13-9DC1-12F1170A1BC7}"/>
              </a:ext>
            </a:extLst>
          </p:cNvPr>
          <p:cNvSpPr/>
          <p:nvPr/>
        </p:nvSpPr>
        <p:spPr>
          <a:xfrm>
            <a:off x="1201616" y="1303149"/>
            <a:ext cx="6312876" cy="4316566"/>
          </a:xfrm>
          <a:prstGeom prst="rect">
            <a:avLst/>
          </a:prstGeom>
        </p:spPr>
        <p:txBody>
          <a:bodyPr wrap="square">
            <a:spAutoFit/>
          </a:bodyPr>
          <a:lstStyle/>
          <a:p>
            <a:endParaRPr lang="ru-RU" sz="1350" b="1" dirty="0">
              <a:latin typeface="Times New Roman" panose="02020603050405020304" pitchFamily="18" charset="0"/>
              <a:ea typeface="Calibri" panose="020F0502020204030204" pitchFamily="34" charset="0"/>
            </a:endParaRPr>
          </a:p>
          <a:p>
            <a:r>
              <a:rPr lang="ru-RU" sz="1350" b="1" dirty="0">
                <a:latin typeface="Times New Roman" panose="02020603050405020304" pitchFamily="18" charset="0"/>
                <a:ea typeface="Calibri" panose="020F0502020204030204" pitchFamily="34" charset="0"/>
              </a:rPr>
              <a:t>ИИ в трансплантологии как хирургической операции</a:t>
            </a:r>
          </a:p>
          <a:p>
            <a:endParaRPr lang="ru-RU" sz="1350" b="1" dirty="0">
              <a:latin typeface="Times New Roman" panose="02020603050405020304" pitchFamily="18" charset="0"/>
              <a:ea typeface="Calibri" panose="020F0502020204030204" pitchFamily="34" charset="0"/>
            </a:endParaRPr>
          </a:p>
          <a:p>
            <a:pPr marL="214313" indent="-214313">
              <a:buFont typeface="Wingdings" panose="05000000000000000000" pitchFamily="2" charset="2"/>
              <a:buChar char="Ø"/>
            </a:pPr>
            <a:r>
              <a:rPr lang="ru-RU" sz="1200" dirty="0">
                <a:latin typeface="Times New Roman" panose="02020603050405020304" pitchFamily="18" charset="0"/>
                <a:ea typeface="Calibri" panose="020F0502020204030204" pitchFamily="34" charset="0"/>
                <a:cs typeface="Times New Roman" panose="02020603050405020304" pitchFamily="18" charset="0"/>
              </a:rPr>
              <a:t>Первый режим. Медицинские системы ИИ используются как инструменты, позволяющие врачам выносить обоснованные клинические решения, осуществлять хирургические операции, контролировать лечение и его последствия (</a:t>
            </a:r>
            <a:r>
              <a:rPr lang="ru-RU" sz="1200" dirty="0">
                <a:latin typeface="Times New Roman" panose="02020603050405020304" pitchFamily="18" charset="0"/>
                <a:cs typeface="Times New Roman" panose="02020603050405020304" pitchFamily="18" charset="0"/>
              </a:rPr>
              <a:t>примером могут служить хирургические роботы </a:t>
            </a:r>
            <a:r>
              <a:rPr lang="ru-RU" sz="1200" dirty="0" err="1">
                <a:latin typeface="Times New Roman" panose="02020603050405020304" pitchFamily="18" charset="0"/>
                <a:cs typeface="Times New Roman" panose="02020603050405020304" pitchFamily="18" charset="0"/>
              </a:rPr>
              <a:t>Da</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Vinci</a:t>
            </a:r>
            <a:r>
              <a:rPr lang="ru-RU"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Второй режим. Медицинские системы ИИ уже не просто играют роль инструментов, а в некоторой степени выполняют функции автономных, самостоятельно действующих агентов. В качестве ассистентов медицинские роботы уже появляются в клиниках, участвуя, к примеру, в послеоперационном уходе за больными. В качестве консультантов системы ИИ входят в системы поддержки принятия врачебных решений и дистанционного мониторинга состояния пациентов.</a:t>
            </a:r>
          </a:p>
          <a:p>
            <a:pPr marL="214313" indent="-214313">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Третий режим. Медицинские системы ИИ играют роль основных (и в некоторой степени – единственных) агентов врачевания. Данный вариант предполагает разработку роботов с сильным ИИ. Пока это гипотетический способ взаимодействия, но его появление рассматривается как ближайшая и желаннейшая перспектива развития медицинской робототехники. </a:t>
            </a:r>
          </a:p>
          <a:p>
            <a:endParaRPr lang="ru-RU" sz="1350" dirty="0"/>
          </a:p>
          <a:p>
            <a:r>
              <a:rPr lang="ru-RU" sz="1350" dirty="0">
                <a:latin typeface="Times New Roman" panose="02020603050405020304" pitchFamily="18" charset="0"/>
                <a:cs typeface="Times New Roman" panose="02020603050405020304" pitchFamily="18" charset="0"/>
              </a:rPr>
              <a:t>Гребенщикова Е. Г., Тищенко П. Д. БИОЭТИЧЕСКИЕ ВЫЗОВЫ ИСКУССТВЕННОГО ИНТЕЛЛЕКТА В ХИРУРГИИ //Клиническая и экспериментальная хирургия. – 2021. – Т. 9. – №. 3. – С. 7-15.</a:t>
            </a:r>
          </a:p>
        </p:txBody>
      </p:sp>
    </p:spTree>
    <p:extLst>
      <p:ext uri="{BB962C8B-B14F-4D97-AF65-F5344CB8AC3E}">
        <p14:creationId xmlns:p14="http://schemas.microsoft.com/office/powerpoint/2010/main" val="315536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3225F3E-90D3-4AFF-ACA4-B7DFA67877B6}"/>
              </a:ext>
            </a:extLst>
          </p:cNvPr>
          <p:cNvSpPr/>
          <p:nvPr/>
        </p:nvSpPr>
        <p:spPr>
          <a:xfrm>
            <a:off x="1653540" y="525780"/>
            <a:ext cx="5836920" cy="1754326"/>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Член-корреспондент РАН О.О. </a:t>
            </a:r>
            <a:r>
              <a:rPr lang="ru-RU" dirty="0" err="1">
                <a:latin typeface="Times New Roman" panose="02020603050405020304" pitchFamily="18" charset="0"/>
                <a:ea typeface="Calibri" panose="020F0502020204030204" pitchFamily="34" charset="0"/>
              </a:rPr>
              <a:t>Янушевич</a:t>
            </a:r>
            <a:r>
              <a:rPr lang="ru-RU" dirty="0">
                <a:latin typeface="Times New Roman" panose="02020603050405020304" pitchFamily="18" charset="0"/>
                <a:ea typeface="Calibri" panose="020F0502020204030204" pitchFamily="34" charset="0"/>
              </a:rPr>
              <a:t>: </a:t>
            </a:r>
          </a:p>
          <a:p>
            <a:endParaRPr lang="ru-RU" dirty="0">
              <a:latin typeface="Times New Roman" panose="02020603050405020304" pitchFamily="18" charset="0"/>
              <a:ea typeface="Calibri" panose="020F0502020204030204" pitchFamily="34" charset="0"/>
            </a:endParaRPr>
          </a:p>
          <a:p>
            <a:pPr algn="just"/>
            <a:r>
              <a:rPr lang="ru-RU" dirty="0">
                <a:latin typeface="Times New Roman" panose="02020603050405020304" pitchFamily="18" charset="0"/>
                <a:ea typeface="Calibri" panose="020F0502020204030204" pitchFamily="34" charset="0"/>
              </a:rPr>
              <a:t>«На сегодня наши исследователи работают не просто над </a:t>
            </a:r>
            <a:r>
              <a:rPr lang="ru-RU" dirty="0" err="1">
                <a:latin typeface="Times New Roman" panose="02020603050405020304" pitchFamily="18" charset="0"/>
                <a:ea typeface="Calibri" panose="020F0502020204030204" pitchFamily="34" charset="0"/>
              </a:rPr>
              <a:t>роботическими</a:t>
            </a:r>
            <a:r>
              <a:rPr lang="ru-RU" dirty="0">
                <a:latin typeface="Times New Roman" panose="02020603050405020304" pitchFamily="18" charset="0"/>
                <a:ea typeface="Calibri" panose="020F0502020204030204" pitchFamily="34" charset="0"/>
              </a:rPr>
              <a:t> системами, которые помогают хирургу, а именно над роботами, которые будут заменять хирургов в той или иной операции или части этой операции…» </a:t>
            </a:r>
            <a:endParaRPr lang="ru-RU" dirty="0"/>
          </a:p>
        </p:txBody>
      </p:sp>
      <p:pic>
        <p:nvPicPr>
          <p:cNvPr id="4" name="Рисунок 3">
            <a:extLst>
              <a:ext uri="{FF2B5EF4-FFF2-40B4-BE49-F238E27FC236}">
                <a16:creationId xmlns:a16="http://schemas.microsoft.com/office/drawing/2014/main" xmlns="" id="{FCD192B5-4B38-4308-82E6-58F53D7FCF28}"/>
              </a:ext>
            </a:extLst>
          </p:cNvPr>
          <p:cNvPicPr>
            <a:picLocks noChangeAspect="1"/>
          </p:cNvPicPr>
          <p:nvPr/>
        </p:nvPicPr>
        <p:blipFill>
          <a:blip r:embed="rId2"/>
          <a:stretch>
            <a:fillRect/>
          </a:stretch>
        </p:blipFill>
        <p:spPr>
          <a:xfrm>
            <a:off x="1535722" y="2766680"/>
            <a:ext cx="6439876" cy="3622430"/>
          </a:xfrm>
          <a:prstGeom prst="rect">
            <a:avLst/>
          </a:prstGeom>
        </p:spPr>
      </p:pic>
    </p:spTree>
    <p:extLst>
      <p:ext uri="{BB962C8B-B14F-4D97-AF65-F5344CB8AC3E}">
        <p14:creationId xmlns:p14="http://schemas.microsoft.com/office/powerpoint/2010/main" val="125457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D6A4D2F-E3E3-49BF-8FF7-D33305003785}"/>
              </a:ext>
            </a:extLst>
          </p:cNvPr>
          <p:cNvSpPr/>
          <p:nvPr/>
        </p:nvSpPr>
        <p:spPr>
          <a:xfrm>
            <a:off x="662354" y="1167912"/>
            <a:ext cx="6945923" cy="4870564"/>
          </a:xfrm>
          <a:prstGeom prst="rect">
            <a:avLst/>
          </a:prstGeom>
        </p:spPr>
        <p:txBody>
          <a:bodyPr wrap="square">
            <a:spAutoFit/>
          </a:bodyPr>
          <a:lstStyle/>
          <a:p>
            <a:r>
              <a:rPr lang="ru-RU"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КЖ на послеоперационном этапе зависит: </a:t>
            </a:r>
          </a:p>
          <a:p>
            <a:pPr marL="214313" indent="-214313" algn="just">
              <a:buFont typeface="Wingdings" panose="05000000000000000000" pitchFamily="2" charset="2"/>
              <a:buChar char="Ø"/>
            </a:pPr>
            <a:r>
              <a:rPr lang="ru-RU"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 качества ухода в отделении ОРИТ:</a:t>
            </a:r>
          </a:p>
          <a:p>
            <a:pPr algn="just"/>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2016 году исследователи из Университета Сан-Франциско разработали и опробовали приложение на основе ИИ для обнаружения сепсиса. Алгоритм ИИ, используя ряд данных (АД, частоту сердечных сокращений, температуру тела, частоту дыхания, количество лейкоцитов, возраст пациента и другие параметры), прогнозировал риск развития сепсиса и сигнализировал об этом медицинскому персоналу. Благодаря использованию этой системы удалось снизить уровень смертности в стационаре на ≥12%. Аналогичные алгоритмы ИИ для ранней диагностики сепсиса сейчас используются в Университете Дьюка и Госпитале Джона </a:t>
            </a:r>
            <a:r>
              <a:rPr lang="ru-RU"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Хонкинса</a:t>
            </a:r>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2019 году корейские ученые предоставили результаты исследования своей модели глубокого обучений для прогнозирования риска развития внезапной остановки сердца или острой дыхательной недостаточности за 1-6 часов до развития этих осложнений. </a:t>
            </a:r>
            <a:endParaRPr lang="ru-RU" sz="1350" dirty="0">
              <a:latin typeface="Times New Roman" panose="02020603050405020304" pitchFamily="18" charset="0"/>
              <a:cs typeface="Times New Roman" panose="02020603050405020304" pitchFamily="18" charset="0"/>
            </a:endParaRPr>
          </a:p>
          <a:p>
            <a:endPar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14313" indent="-214313">
              <a:buFont typeface="Wingdings" panose="05000000000000000000" pitchFamily="2" charset="2"/>
              <a:buChar char="Ø"/>
            </a:pPr>
            <a:r>
              <a:rPr lang="ru-RU"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 подбора </a:t>
            </a:r>
            <a:r>
              <a:rPr lang="ru-RU" sz="135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иммуносупрессивной</a:t>
            </a:r>
            <a:r>
              <a:rPr lang="ru-RU" sz="13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терапии:</a:t>
            </a:r>
          </a:p>
          <a:p>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ИИ призван точнее моделировать состав препаратов. В будущем исследователи смогут задавать свойства, а искусственный интеллект будет формировать химическую структуру препарата.</a:t>
            </a:r>
            <a:b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настоящее время компания </a:t>
            </a:r>
            <a:r>
              <a:rPr lang="ru-RU" sz="13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Atomwise</a:t>
            </a:r>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применяет ИИ для поиска оптимальных лекарственных формул.</a:t>
            </a:r>
            <a:b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ru-RU" sz="1350" dirty="0">
              <a:latin typeface="Times New Roman" panose="02020603050405020304" pitchFamily="18" charset="0"/>
              <a:cs typeface="Times New Roman" panose="02020603050405020304" pitchFamily="18" charset="0"/>
            </a:endParaRPr>
          </a:p>
          <a:p>
            <a:endPar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45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C599667-FB06-4A17-8D57-46062D8C0F09}"/>
              </a:ext>
            </a:extLst>
          </p:cNvPr>
          <p:cNvSpPr/>
          <p:nvPr/>
        </p:nvSpPr>
        <p:spPr>
          <a:xfrm>
            <a:off x="1257300" y="1191965"/>
            <a:ext cx="6347460" cy="3693319"/>
          </a:xfrm>
          <a:prstGeom prst="rect">
            <a:avLst/>
          </a:prstGeom>
        </p:spPr>
        <p:txBody>
          <a:bodyPr wrap="square">
            <a:spAutoFit/>
          </a:bodyPr>
          <a:lstStyle/>
          <a:p>
            <a:pPr algn="just"/>
            <a:r>
              <a:rPr lang="ru-RU" dirty="0">
                <a:solidFill>
                  <a:srgbClr val="000000"/>
                </a:solidFill>
                <a:latin typeface="Times New Roman" panose="02020603050405020304" pitchFamily="18" charset="0"/>
                <a:ea typeface="Calibri" panose="020F0502020204030204" pitchFamily="34" charset="0"/>
              </a:rPr>
              <a:t>У большинства моделей оценки риска отторжения донорского органа основаны на регрессионном анализе, который позволяет определить характер взаимосвязей между предикторами и результатами. Однако такие модели имеют множество недостатков: позволяют оценивать лишь ограниченное число предикторов, которые не изменяются на протяжении всей жизни участников. Кроме того, эти методы не позволяют проводить анализ нелинейных отношений, зачастую требуют преобразования данных в бинарный вид и не дают возможности анализа больших наборов данных. Методы глубокого машинного обучения предоставляют возможности преодолеть эти недостатки.</a:t>
            </a:r>
            <a:br>
              <a:rPr lang="ru-RU" dirty="0">
                <a:solidFill>
                  <a:srgbClr val="000000"/>
                </a:solidFill>
                <a:latin typeface="Times New Roman" panose="02020603050405020304" pitchFamily="18" charset="0"/>
                <a:ea typeface="Calibri" panose="020F0502020204030204" pitchFamily="34" charset="0"/>
              </a:rPr>
            </a:br>
            <a:endParaRPr lang="ru-RU" dirty="0"/>
          </a:p>
        </p:txBody>
      </p:sp>
    </p:spTree>
    <p:extLst>
      <p:ext uri="{BB962C8B-B14F-4D97-AF65-F5344CB8AC3E}">
        <p14:creationId xmlns:p14="http://schemas.microsoft.com/office/powerpoint/2010/main" val="30392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DDC23FC-CF2E-4B9A-BEC4-CFC2FCEABB54}"/>
              </a:ext>
            </a:extLst>
          </p:cNvPr>
          <p:cNvSpPr/>
          <p:nvPr/>
        </p:nvSpPr>
        <p:spPr>
          <a:xfrm>
            <a:off x="1470660" y="1212842"/>
            <a:ext cx="6035040" cy="3693319"/>
          </a:xfrm>
          <a:prstGeom prst="rect">
            <a:avLst/>
          </a:prstGeom>
        </p:spPr>
        <p:txBody>
          <a:bodyPr wrap="square">
            <a:spAutoFit/>
          </a:bodyPr>
          <a:lstStyle/>
          <a:p>
            <a:pPr algn="just">
              <a:spcAft>
                <a:spcPts val="80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Алгоритмы машинного обучения могут быть ценными инструментами, поддерживающими процесс принятия решений о выделении донорских органов, степени риска развития осложнений после трансплантации или подборе режима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иммуносупрессивной</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терапии, что особенно актуально в условиях, когда неоптимальное использование донорских органов может приводить к увеличению смертности в листе ожидания или после трансплантации. Применение искусственного интеллекта может помочь получить новые знания на основе «старых» данных и внести существенный вклад в улучшение результатов трансплантации и повышение показателей выживаемости реципиентов солидных органов.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69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0D5E568-DCC9-4D86-AFEE-1A90C80A7A4E}"/>
              </a:ext>
            </a:extLst>
          </p:cNvPr>
          <p:cNvSpPr/>
          <p:nvPr/>
        </p:nvSpPr>
        <p:spPr>
          <a:xfrm>
            <a:off x="1414976" y="1731374"/>
            <a:ext cx="6482861" cy="3000821"/>
          </a:xfrm>
          <a:prstGeom prst="rect">
            <a:avLst/>
          </a:prstGeom>
        </p:spPr>
        <p:txBody>
          <a:bodyPr wrap="square">
            <a:spAutoFit/>
          </a:bodyPr>
          <a:lstStyle/>
          <a:p>
            <a:pPr algn="just"/>
            <a:r>
              <a:rPr lang="ru-RU" sz="1350" b="1" dirty="0">
                <a:solidFill>
                  <a:srgbClr val="000000"/>
                </a:solidFill>
                <a:latin typeface="Times New Roman" panose="02020603050405020304" pitchFamily="18" charset="0"/>
                <a:ea typeface="Calibri" panose="020F0502020204030204" pitchFamily="34" charset="0"/>
              </a:rPr>
              <a:t>К сильным сторонам машинного обучения </a:t>
            </a:r>
            <a:r>
              <a:rPr lang="ru-RU" sz="1350" dirty="0">
                <a:solidFill>
                  <a:srgbClr val="000000"/>
                </a:solidFill>
                <a:latin typeface="Times New Roman" panose="02020603050405020304" pitchFamily="18" charset="0"/>
                <a:ea typeface="Calibri" panose="020F0502020204030204" pitchFamily="34" charset="0"/>
              </a:rPr>
              <a:t>можно отнести способность выявлять закономерности и тенденции, которые не могут быть обнаружены с помощью классических статистических методов, а также возможность обрабатывать многомерные и разнообразные данные. Важной особенностью технологии машинного обучения является способность повышать точность и эффективность прогнозов по мере увеличения опыта и объема данных.</a:t>
            </a:r>
          </a:p>
          <a:p>
            <a:pPr algn="just"/>
            <a:endParaRPr lang="ru-RU" sz="1350" dirty="0">
              <a:solidFill>
                <a:srgbClr val="000000"/>
              </a:solidFill>
              <a:latin typeface="Times New Roman" panose="02020603050405020304" pitchFamily="18" charset="0"/>
              <a:ea typeface="Calibri" panose="020F0502020204030204" pitchFamily="34" charset="0"/>
            </a:endParaRPr>
          </a:p>
          <a:p>
            <a:pPr algn="just"/>
            <a:r>
              <a:rPr lang="ru-RU" sz="1350" b="1" dirty="0">
                <a:latin typeface="Times New Roman" panose="02020603050405020304" pitchFamily="18" charset="0"/>
                <a:cs typeface="Times New Roman" panose="02020603050405020304" pitchFamily="18" charset="0"/>
              </a:rPr>
              <a:t>Слабой стороной машинного обучения </a:t>
            </a:r>
            <a:r>
              <a:rPr lang="ru-RU" sz="1350" dirty="0">
                <a:latin typeface="Times New Roman" panose="02020603050405020304" pitchFamily="18" charset="0"/>
                <a:cs typeface="Times New Roman" panose="02020603050405020304" pitchFamily="18" charset="0"/>
              </a:rPr>
              <a:t>является сложность интерпретации результатов, которые в ряде случаев могут не иметь биологического смысла и практического применения. Кроме того, для обеспечения точности результатов при обучении алгоритма или модели необходимы большие объемы данных. Качество выводов, сделанных на основе алгоритмов ИИ, зависит от характеристик набора данных, который используется для обучения модели. </a:t>
            </a:r>
            <a:r>
              <a:rPr lang="ru-RU" sz="1350" dirty="0">
                <a:solidFill>
                  <a:srgbClr val="000000"/>
                </a:solidFill>
                <a:latin typeface="Times New Roman" panose="02020603050405020304" pitchFamily="18" charset="0"/>
                <a:ea typeface="Calibri" panose="020F0502020204030204" pitchFamily="34" charset="0"/>
              </a:rPr>
              <a:t/>
            </a:r>
            <a:br>
              <a:rPr lang="ru-RU" sz="1350" dirty="0">
                <a:solidFill>
                  <a:srgbClr val="000000"/>
                </a:solidFill>
                <a:latin typeface="Times New Roman" panose="02020603050405020304" pitchFamily="18" charset="0"/>
                <a:ea typeface="Calibri" panose="020F0502020204030204" pitchFamily="34" charset="0"/>
              </a:rPr>
            </a:br>
            <a:endParaRPr lang="ru-RU" sz="1350" dirty="0"/>
          </a:p>
        </p:txBody>
      </p:sp>
    </p:spTree>
    <p:extLst>
      <p:ext uri="{BB962C8B-B14F-4D97-AF65-F5344CB8AC3E}">
        <p14:creationId xmlns:p14="http://schemas.microsoft.com/office/powerpoint/2010/main" val="2839628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778FE12-4D93-47CD-A83D-6CB0FF915FB2}"/>
              </a:ext>
            </a:extLst>
          </p:cNvPr>
          <p:cNvSpPr/>
          <p:nvPr/>
        </p:nvSpPr>
        <p:spPr>
          <a:xfrm>
            <a:off x="914400" y="650579"/>
            <a:ext cx="6330461" cy="4518096"/>
          </a:xfrm>
          <a:prstGeom prst="rect">
            <a:avLst/>
          </a:prstGeom>
        </p:spPr>
        <p:txBody>
          <a:bodyPr wrap="square">
            <a:spAutoFit/>
          </a:bodyPr>
          <a:lstStyle/>
          <a:p>
            <a:pPr algn="just">
              <a:lnSpc>
                <a:spcPct val="150000"/>
              </a:lnSpc>
              <a:spcBef>
                <a:spcPts val="563"/>
              </a:spcBef>
            </a:pPr>
            <a:r>
              <a:rPr lang="ru-RU" sz="1500" b="1" dirty="0">
                <a:latin typeface="Times New Roman" panose="02020603050405020304" pitchFamily="18" charset="0"/>
                <a:ea typeface="Times New Roman" panose="02020603050405020304" pitchFamily="18" charset="0"/>
                <a:cs typeface="Times New Roman" panose="02020603050405020304" pitchFamily="18" charset="0"/>
              </a:rPr>
              <a:t>Оценка КЖ в педиатрической практике:</a:t>
            </a:r>
          </a:p>
          <a:p>
            <a:pPr marL="257175" indent="-257175" algn="just">
              <a:lnSpc>
                <a:spcPct val="150000"/>
              </a:lnSpc>
              <a:spcBef>
                <a:spcPts val="563"/>
              </a:spcBef>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 в мире интерес к изучению КЖ детей возник в конце 1980-х годов;</a:t>
            </a:r>
          </a:p>
          <a:p>
            <a:pPr marL="257175" indent="-257175" algn="just">
              <a:lnSpc>
                <a:spcPct val="150000"/>
              </a:lnSpc>
              <a:spcBef>
                <a:spcPts val="563"/>
              </a:spcBef>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количество исследований по оценке КЖ у детей намного меньше, чем у взрослых;</a:t>
            </a:r>
          </a:p>
          <a:p>
            <a:pPr marL="257175" indent="-257175" algn="just">
              <a:lnSpc>
                <a:spcPct val="150000"/>
              </a:lnSpc>
              <a:spcBef>
                <a:spcPts val="563"/>
              </a:spcBef>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единичные исследования посвящены анализу показателей при определенной патологии, чаще при бронхиальной астме, на основе специальных международных опросников либо оценке психологического статуса с применением узкоспециализированных анкет, что не позволяет дать интегральную оценку КЖ ребенка; </a:t>
            </a:r>
          </a:p>
          <a:p>
            <a:pPr marL="257175" indent="-257175" algn="just">
              <a:lnSpc>
                <a:spcPct val="150000"/>
              </a:lnSpc>
              <a:spcBef>
                <a:spcPts val="563"/>
              </a:spcBef>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актуальность данной проблемы в отечественной педиатрии не вызывает сомнения, так как здоровье ребенка относится к основополагающим факторам, определяющим КЖ населения. </a:t>
            </a:r>
            <a:endParaRPr lang="ru-RU"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316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8634689-60C7-49B7-AC9B-D3F081373461}"/>
              </a:ext>
            </a:extLst>
          </p:cNvPr>
          <p:cNvSpPr/>
          <p:nvPr/>
        </p:nvSpPr>
        <p:spPr>
          <a:xfrm>
            <a:off x="669471" y="1039219"/>
            <a:ext cx="7805057" cy="3739485"/>
          </a:xfrm>
          <a:prstGeom prst="rect">
            <a:avLst/>
          </a:prstGeom>
        </p:spPr>
        <p:txBody>
          <a:bodyPr wrap="square">
            <a:spAutoFit/>
          </a:bodyPr>
          <a:lstStyle/>
          <a:p>
            <a:pPr algn="ctr">
              <a:lnSpc>
                <a:spcPct val="150000"/>
              </a:lnSpc>
            </a:pPr>
            <a:r>
              <a:rPr lang="ru-RU" sz="2100" b="1" dirty="0">
                <a:latin typeface="Times New Roman" panose="02020603050405020304" pitchFamily="18" charset="0"/>
                <a:cs typeface="Times New Roman" panose="02020603050405020304" pitchFamily="18" charset="0"/>
              </a:rPr>
              <a:t>Специфика изучение КЖ у детей </a:t>
            </a:r>
          </a:p>
          <a:p>
            <a:pPr marL="342900" indent="-342900" algn="just">
              <a:lnSpc>
                <a:spcPct val="15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Минимальный возраст, в котором дети адекватно могут участвовать в оценке своего КЖ, — 5 лет.</a:t>
            </a:r>
          </a:p>
          <a:p>
            <a:pPr marL="342900" indent="-342900" algn="just">
              <a:lnSpc>
                <a:spcPct val="15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Дети до 8 лет в основном используют крайние варианты ответов, они не понимают промежуточных ответов типа «почти никогда».</a:t>
            </a:r>
          </a:p>
          <a:p>
            <a:pPr marL="342900" indent="-342900" algn="just">
              <a:lnSpc>
                <a:spcPct val="15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Альтернатива для маленьких детей — использование картинок, например, с выражением лица от крайне негативного до максимально позитивного.</a:t>
            </a:r>
          </a:p>
          <a:p>
            <a:pPr marL="342900" indent="-342900" algn="just">
              <a:lnSpc>
                <a:spcPct val="15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Одно из основных требований к структуре детского опросника — разделение на блоки по возрастам.</a:t>
            </a:r>
          </a:p>
          <a:p>
            <a:pPr algn="just"/>
            <a:endParaRPr lang="ru-RU"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2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159627D-75BA-4CB2-A3DD-BFFFFACDBE15}"/>
              </a:ext>
            </a:extLst>
          </p:cNvPr>
          <p:cNvSpPr/>
          <p:nvPr/>
        </p:nvSpPr>
        <p:spPr>
          <a:xfrm>
            <a:off x="1886505" y="1683522"/>
            <a:ext cx="5996354" cy="2631490"/>
          </a:xfrm>
          <a:prstGeom prst="rect">
            <a:avLst/>
          </a:prstGeom>
        </p:spPr>
        <p:txBody>
          <a:bodyPr wrap="square">
            <a:spAutoFit/>
          </a:bodyPr>
          <a:lstStyle/>
          <a:p>
            <a:r>
              <a:rPr lang="ru-RU" sz="1500" b="1" dirty="0">
                <a:latin typeface="Times New Roman" panose="02020603050405020304" pitchFamily="18" charset="0"/>
                <a:ea typeface="Times New Roman" panose="02020603050405020304" pitchFamily="18" charset="0"/>
              </a:rPr>
              <a:t>Оценка КЖ в педиатрии позволяет исследовать:</a:t>
            </a:r>
          </a:p>
          <a:p>
            <a:endParaRPr lang="ru-RU" sz="1500" b="1" dirty="0">
              <a:latin typeface="Times New Roman" panose="02020603050405020304" pitchFamily="18" charset="0"/>
              <a:ea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восприятие ребенком окружающего мира и самого себя; </a:t>
            </a:r>
          </a:p>
          <a:p>
            <a:pPr marL="257175" indent="-257175">
              <a:buFont typeface="Wingdings" panose="05000000000000000000" pitchFamily="2" charset="2"/>
              <a:buChar char="Ø"/>
            </a:pPr>
            <a:endParaRPr lang="ru-RU" sz="1500" dirty="0">
              <a:latin typeface="Times New Roman" panose="02020603050405020304" pitchFamily="18" charset="0"/>
              <a:ea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отношение ребенка к заболеванию и лечению;</a:t>
            </a:r>
          </a:p>
          <a:p>
            <a:pPr marL="257175" indent="-257175">
              <a:buFont typeface="Wingdings" panose="05000000000000000000" pitchFamily="2" charset="2"/>
              <a:buChar char="Ø"/>
            </a:pPr>
            <a:endParaRPr lang="ru-RU" sz="1500" dirty="0">
              <a:latin typeface="Times New Roman" panose="02020603050405020304" pitchFamily="18" charset="0"/>
              <a:ea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закономерности возникновения в семье психологических и социальных проблем при развитии у ребенка заболевания;</a:t>
            </a:r>
          </a:p>
          <a:p>
            <a:pPr marL="257175" indent="-257175">
              <a:buFont typeface="Wingdings" panose="05000000000000000000" pitchFamily="2" charset="2"/>
              <a:buChar char="Ø"/>
            </a:pPr>
            <a:endParaRPr lang="ru-RU" sz="1500" dirty="0">
              <a:latin typeface="Times New Roman" panose="02020603050405020304" pitchFamily="18" charset="0"/>
              <a:ea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ea typeface="Times New Roman" panose="02020603050405020304" pitchFamily="18" charset="0"/>
              </a:rPr>
              <a:t>состояние «оптимального здоровья» с позиций ребенка и его родителей</a:t>
            </a:r>
            <a:endParaRPr lang="ru-RU" sz="1500" dirty="0"/>
          </a:p>
        </p:txBody>
      </p:sp>
    </p:spTree>
    <p:extLst>
      <p:ext uri="{BB962C8B-B14F-4D97-AF65-F5344CB8AC3E}">
        <p14:creationId xmlns:p14="http://schemas.microsoft.com/office/powerpoint/2010/main" val="397487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38CB1D5-A12B-4E3B-9734-A26583AA64F6}"/>
              </a:ext>
            </a:extLst>
          </p:cNvPr>
          <p:cNvSpPr/>
          <p:nvPr/>
        </p:nvSpPr>
        <p:spPr>
          <a:xfrm>
            <a:off x="1477108" y="2158512"/>
            <a:ext cx="5849816" cy="1477328"/>
          </a:xfrm>
          <a:prstGeom prst="rect">
            <a:avLst/>
          </a:prstGeom>
        </p:spPr>
        <p:txBody>
          <a:bodyPr wrap="square">
            <a:spAutoFit/>
          </a:bodyPr>
          <a:lstStyle/>
          <a:p>
            <a:pPr algn="just"/>
            <a:r>
              <a:rPr lang="ru-RU" dirty="0">
                <a:latin typeface="Times New Roman" panose="02020603050405020304" pitchFamily="18" charset="0"/>
                <a:ea typeface="Times New Roman" panose="02020603050405020304" pitchFamily="18" charset="0"/>
              </a:rPr>
              <a:t>В развитии теории качества жизни соперничают многие науки: экономика, социология, психология, политика, философия, медицина и др.. Более половины публикаций подборки по качеству жизни посвящено медицинской тематике </a:t>
            </a:r>
            <a:endParaRPr lang="ru-RU" dirty="0"/>
          </a:p>
        </p:txBody>
      </p:sp>
    </p:spTree>
    <p:extLst>
      <p:ext uri="{BB962C8B-B14F-4D97-AF65-F5344CB8AC3E}">
        <p14:creationId xmlns:p14="http://schemas.microsoft.com/office/powerpoint/2010/main" val="366950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D27B3660-2A83-452A-9032-890E2D689060}"/>
              </a:ext>
            </a:extLst>
          </p:cNvPr>
          <p:cNvSpPr/>
          <p:nvPr/>
        </p:nvSpPr>
        <p:spPr>
          <a:xfrm>
            <a:off x="1884512" y="1299538"/>
            <a:ext cx="4906905" cy="4258923"/>
          </a:xfrm>
          <a:prstGeom prst="rect">
            <a:avLst/>
          </a:prstGeom>
        </p:spPr>
        <p:txBody>
          <a:bodyPr wrap="square">
            <a:spAutoFit/>
          </a:bodyPr>
          <a:lstStyle/>
          <a:p>
            <a:pPr>
              <a:lnSpc>
                <a:spcPct val="150000"/>
              </a:lnSpc>
            </a:pPr>
            <a:r>
              <a:rPr lang="ru-RU" sz="1400" b="1" dirty="0">
                <a:latin typeface="Times New Roman" panose="02020603050405020304" pitchFamily="18" charset="0"/>
                <a:ea typeface="Times New Roman" panose="02020603050405020304" pitchFamily="18" charset="0"/>
              </a:rPr>
              <a:t>Ведущие центры по изучению КЖ в педиатрии: </a:t>
            </a:r>
          </a:p>
          <a:p>
            <a:pPr>
              <a:lnSpc>
                <a:spcPct val="150000"/>
              </a:lnSpc>
            </a:pPr>
            <a:endParaRPr lang="ru-RU" sz="1400" b="1" dirty="0">
              <a:latin typeface="Times New Roman" panose="02020603050405020304" pitchFamily="18" charset="0"/>
              <a:ea typeface="Times New Roman" panose="02020603050405020304" pitchFamily="18" charset="0"/>
            </a:endParaRP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Центр результатов детского здоровья (США); </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Отдел детского здоровья Института профилактики и здоровья (Нидерланды);</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Отдел медицинской психологии Гамбургского университета (Германия);</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Исследовательский институт МАР1 (Франция); </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Институт экономики здоровья (Канада);</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Отдел клинической эпидемиологии и </a:t>
            </a:r>
            <a:r>
              <a:rPr lang="ru-RU" sz="1400" dirty="0" err="1">
                <a:latin typeface="Times New Roman" panose="02020603050405020304" pitchFamily="18" charset="0"/>
                <a:ea typeface="Times New Roman" panose="02020603050405020304" pitchFamily="18" charset="0"/>
              </a:rPr>
              <a:t>биостатистики</a:t>
            </a:r>
            <a:r>
              <a:rPr lang="ru-RU" sz="1400" dirty="0">
                <a:latin typeface="Times New Roman" panose="02020603050405020304" pitchFamily="18" charset="0"/>
                <a:ea typeface="Times New Roman" panose="02020603050405020304" pitchFamily="18" charset="0"/>
              </a:rPr>
              <a:t> университета Мак Мастера (Канада);</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ea typeface="Times New Roman" panose="02020603050405020304" pitchFamily="18" charset="0"/>
              </a:rPr>
              <a:t>Межнациональный центр исследования качества жизни (Россия)</a:t>
            </a:r>
            <a:endParaRPr lang="ru-RU" sz="1400" dirty="0"/>
          </a:p>
        </p:txBody>
      </p:sp>
    </p:spTree>
    <p:extLst>
      <p:ext uri="{BB962C8B-B14F-4D97-AF65-F5344CB8AC3E}">
        <p14:creationId xmlns:p14="http://schemas.microsoft.com/office/powerpoint/2010/main" val="2609695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5187D19-275D-47DD-98CA-30D53DB8A780}"/>
              </a:ext>
            </a:extLst>
          </p:cNvPr>
          <p:cNvSpPr/>
          <p:nvPr/>
        </p:nvSpPr>
        <p:spPr>
          <a:xfrm>
            <a:off x="1028700" y="758333"/>
            <a:ext cx="6995160" cy="5126019"/>
          </a:xfrm>
          <a:prstGeom prst="rect">
            <a:avLst/>
          </a:prstGeom>
        </p:spPr>
        <p:txBody>
          <a:bodyPr wrap="square">
            <a:spAutoFit/>
          </a:bodyPr>
          <a:lstStyle/>
          <a:p>
            <a:pPr algn="just">
              <a:lnSpc>
                <a:spcPct val="150000"/>
              </a:lnSpc>
              <a:spcBef>
                <a:spcPts val="750"/>
              </a:spcBef>
              <a:spcAft>
                <a:spcPts val="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Качество жизни детей может быть обеспечено за счет</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750"/>
              </a:spcBef>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750"/>
              </a:spcBef>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генетического скрининга новорожденных, позволяющего выделить группу риска и обеспечить ее необходимой медицинской помощью;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750"/>
              </a:spcBef>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профилактических осмотров, особенно детей с рождения и до 1 года;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750"/>
              </a:spcBef>
              <a:spcAft>
                <a:spcPts val="0"/>
              </a:spcAft>
              <a:buFont typeface="Wingdings" panose="05000000000000000000" pitchFamily="2" charset="2"/>
              <a:buChar char="Ø"/>
            </a:pPr>
            <a:r>
              <a:rPr lang="ru-RU" dirty="0">
                <a:latin typeface="Times New Roman" panose="02020603050405020304" pitchFamily="18" charset="0"/>
                <a:ea typeface="Calibri" panose="020F0502020204030204" pitchFamily="34" charset="0"/>
                <a:cs typeface="Times New Roman" panose="02020603050405020304" pitchFamily="18" charset="0"/>
              </a:rPr>
              <a:t>качественного питания (например, контроль с помощью ИИ ингредиентов для детского питания)</a:t>
            </a:r>
          </a:p>
          <a:p>
            <a:pPr marL="285750" indent="-285750" algn="just">
              <a:lnSpc>
                <a:spcPct val="150000"/>
              </a:lnSpc>
              <a:spcBef>
                <a:spcPts val="750"/>
              </a:spcBef>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решения проблемы нехватки профильных специалистов, которые могут работать с маленькими пациентами.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532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118E43A-92B8-4420-B8F5-EFE1E465EF36}"/>
              </a:ext>
            </a:extLst>
          </p:cNvPr>
          <p:cNvSpPr/>
          <p:nvPr/>
        </p:nvSpPr>
        <p:spPr>
          <a:xfrm>
            <a:off x="1929925" y="1216091"/>
            <a:ext cx="4841630" cy="3931654"/>
          </a:xfrm>
          <a:prstGeom prst="rect">
            <a:avLst/>
          </a:prstGeom>
        </p:spPr>
        <p:txBody>
          <a:bodyPr wrap="square">
            <a:spAutoFit/>
          </a:bodyPr>
          <a:lstStyle/>
          <a:p>
            <a:pPr>
              <a:lnSpc>
                <a:spcPct val="150000"/>
              </a:lnSpc>
            </a:pPr>
            <a:r>
              <a:rPr lang="ru-RU" sz="1400" b="1" dirty="0">
                <a:solidFill>
                  <a:srgbClr val="000000"/>
                </a:solidFill>
                <a:latin typeface="Times New Roman" panose="02020603050405020304" pitchFamily="18" charset="0"/>
                <a:cs typeface="Times New Roman" panose="02020603050405020304" pitchFamily="18" charset="0"/>
              </a:rPr>
              <a:t>Перспективы применения технологий ИИ в педиатрии:</a:t>
            </a:r>
          </a:p>
          <a:p>
            <a:pPr>
              <a:lnSpc>
                <a:spcPct val="150000"/>
              </a:lnSpc>
            </a:pPr>
            <a:endParaRPr lang="ru-RU" sz="1400" b="1" dirty="0">
              <a:solidFill>
                <a:srgbClr val="000000"/>
              </a:solidFill>
              <a:latin typeface="Times New Roman" panose="02020603050405020304" pitchFamily="18" charset="0"/>
              <a:cs typeface="Times New Roman" panose="02020603050405020304" pitchFamily="18" charset="0"/>
            </a:endParaRPr>
          </a:p>
          <a:p>
            <a:pPr marL="214313" indent="-214313">
              <a:lnSpc>
                <a:spcPct val="150000"/>
              </a:lnSpc>
              <a:buFont typeface="Wingdings" panose="05000000000000000000" pitchFamily="2" charset="2"/>
              <a:buChar char="Ø"/>
            </a:pPr>
            <a:r>
              <a:rPr lang="ru-RU" sz="1400" dirty="0">
                <a:solidFill>
                  <a:srgbClr val="000000"/>
                </a:solidFill>
                <a:latin typeface="Times New Roman" panose="02020603050405020304" pitchFamily="18" charset="0"/>
                <a:cs typeface="Times New Roman" panose="02020603050405020304" pitchFamily="18" charset="0"/>
              </a:rPr>
              <a:t>В областях, где наблюдается существенный дефицит детских специалистов:</a:t>
            </a:r>
          </a:p>
          <a:p>
            <a:pPr marL="214313" indent="-214313">
              <a:lnSpc>
                <a:spcPct val="150000"/>
              </a:lnSpc>
              <a:buFont typeface="Arial" panose="020B0604020202020204" pitchFamily="34" charset="0"/>
              <a:buChar char="•"/>
            </a:pPr>
            <a:r>
              <a:rPr lang="ru-RU" sz="1400" dirty="0">
                <a:solidFill>
                  <a:srgbClr val="000000"/>
                </a:solidFill>
                <a:latin typeface="Times New Roman" panose="02020603050405020304" pitchFamily="18" charset="0"/>
                <a:cs typeface="Times New Roman" panose="02020603050405020304" pitchFamily="18" charset="0"/>
              </a:rPr>
              <a:t>в детской стоматологии: проект </a:t>
            </a:r>
            <a:r>
              <a:rPr lang="ru-RU" sz="1400" b="1" dirty="0" err="1">
                <a:solidFill>
                  <a:srgbClr val="000000"/>
                </a:solidFill>
                <a:latin typeface="Times New Roman" panose="02020603050405020304" pitchFamily="18" charset="0"/>
                <a:cs typeface="Times New Roman" panose="02020603050405020304" pitchFamily="18" charset="0"/>
              </a:rPr>
              <a:t>Diagnocat</a:t>
            </a:r>
            <a:r>
              <a:rPr lang="ru-RU" sz="1400" b="1" dirty="0">
                <a:solidFill>
                  <a:srgbClr val="000000"/>
                </a:solidFill>
                <a:latin typeface="Times New Roman" panose="02020603050405020304" pitchFamily="18" charset="0"/>
                <a:cs typeface="Times New Roman" panose="02020603050405020304" pitchFamily="18" charset="0"/>
              </a:rPr>
              <a:t> AI -</a:t>
            </a:r>
            <a:r>
              <a:rPr lang="ru-RU" sz="1400" dirty="0" err="1">
                <a:solidFill>
                  <a:srgbClr val="000000"/>
                </a:solidFill>
                <a:latin typeface="Times New Roman" panose="02020603050405020304" pitchFamily="18" charset="0"/>
                <a:cs typeface="Times New Roman" panose="02020603050405020304" pitchFamily="18" charset="0"/>
              </a:rPr>
              <a:t>aссистент</a:t>
            </a:r>
            <a:r>
              <a:rPr lang="ru-RU" sz="1400" dirty="0">
                <a:solidFill>
                  <a:srgbClr val="000000"/>
                </a:solidFill>
                <a:latin typeface="Times New Roman" panose="02020603050405020304" pitchFamily="18" charset="0"/>
                <a:cs typeface="Times New Roman" panose="02020603050405020304" pitchFamily="18" charset="0"/>
              </a:rPr>
              <a:t> стоматолога в диагностике и планировании лечения</a:t>
            </a:r>
          </a:p>
          <a:p>
            <a:pPr marL="214313" indent="-214313">
              <a:lnSpc>
                <a:spcPct val="150000"/>
              </a:lnSpc>
              <a:buFont typeface="Arial" panose="020B0604020202020204" pitchFamily="34" charset="0"/>
              <a:buChar char="•"/>
            </a:pPr>
            <a:r>
              <a:rPr lang="ru-RU" sz="1400" dirty="0">
                <a:solidFill>
                  <a:srgbClr val="000000"/>
                </a:solidFill>
                <a:latin typeface="Times New Roman" panose="02020603050405020304" pitchFamily="18" charset="0"/>
                <a:cs typeface="Times New Roman" panose="02020603050405020304" pitchFamily="18" charset="0"/>
              </a:rPr>
              <a:t>в детской </a:t>
            </a:r>
            <a:r>
              <a:rPr lang="ru-RU" sz="1400" dirty="0">
                <a:latin typeface="Times New Roman" panose="02020603050405020304" pitchFamily="18" charset="0"/>
                <a:cs typeface="Times New Roman" panose="02020603050405020304" pitchFamily="18" charset="0"/>
              </a:rPr>
              <a:t>кардиологии (особенно в странах третьего мира): проект </a:t>
            </a:r>
            <a:r>
              <a:rPr lang="en-US" sz="1400" b="1" dirty="0" err="1">
                <a:latin typeface="Times New Roman" panose="02020603050405020304" pitchFamily="18" charset="0"/>
                <a:cs typeface="Times New Roman" panose="02020603050405020304" pitchFamily="18" charset="0"/>
              </a:rPr>
              <a:t>CardioScan</a:t>
            </a:r>
            <a:endParaRPr lang="ru-RU" sz="1400" b="1" dirty="0">
              <a:latin typeface="Times New Roman" panose="02020603050405020304" pitchFamily="18" charset="0"/>
              <a:cs typeface="Times New Roman" panose="02020603050405020304" pitchFamily="18" charset="0"/>
            </a:endParaRPr>
          </a:p>
          <a:p>
            <a:pPr marL="214313" indent="-214313">
              <a:lnSpc>
                <a:spcPct val="15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В постановке предварительного диагноза и записи к нужному специалисту (проект шанхайского педиатрического центра)</a:t>
            </a:r>
          </a:p>
          <a:p>
            <a:pPr marL="214313" indent="-214313">
              <a:lnSpc>
                <a:spcPct val="150000"/>
              </a:lnSpc>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В проведении генетических </a:t>
            </a:r>
            <a:r>
              <a:rPr lang="ru-RU" sz="1400" dirty="0" err="1">
                <a:latin typeface="Times New Roman" panose="02020603050405020304" pitchFamily="18" charset="0"/>
                <a:cs typeface="Times New Roman" panose="02020603050405020304" pitchFamily="18" charset="0"/>
              </a:rPr>
              <a:t>скринингов</a:t>
            </a:r>
            <a:r>
              <a:rPr lang="ru-RU" sz="1400"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Deep Genomics</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285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38EBD9E-1A3D-4F53-BBF1-8B516185B9D2}"/>
              </a:ext>
            </a:extLst>
          </p:cNvPr>
          <p:cNvSpPr/>
          <p:nvPr/>
        </p:nvSpPr>
        <p:spPr>
          <a:xfrm>
            <a:off x="929640" y="1744980"/>
            <a:ext cx="7139940" cy="3970318"/>
          </a:xfrm>
          <a:prstGeom prst="rect">
            <a:avLst/>
          </a:prstGeom>
        </p:spPr>
        <p:txBody>
          <a:bodyPr wrap="square">
            <a:spAutoFit/>
          </a:bodyPr>
          <a:lstStyle/>
          <a:p>
            <a:pPr algn="just"/>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Пилотный проект </a:t>
            </a:r>
            <a:r>
              <a:rPr lang="ru-RU" b="1" dirty="0">
                <a:latin typeface="Times New Roman" panose="02020603050405020304" pitchFamily="18" charset="0"/>
                <a:cs typeface="Times New Roman" panose="02020603050405020304" pitchFamily="18" charset="0"/>
              </a:rPr>
              <a:t>Национального медицинского исследовательского центра акушерства, гинекологии и перинатологии имени академика В.И. Кулакова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«ЭКЗАМЕН»</a:t>
            </a:r>
            <a:r>
              <a:rPr lang="ru-RU" b="1" dirty="0">
                <a:latin typeface="Times New Roman" panose="02020603050405020304" pitchFamily="18" charset="0"/>
                <a:cs typeface="Times New Roman" panose="02020603050405020304" pitchFamily="18" charset="0"/>
              </a:rPr>
              <a:t> </a:t>
            </a:r>
            <a:endPar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Полноэкзомный</a:t>
            </a:r>
            <a:r>
              <a:rPr lang="ru-RU" dirty="0">
                <a:latin typeface="Times New Roman" panose="02020603050405020304" pitchFamily="18" charset="0"/>
                <a:cs typeface="Times New Roman" panose="02020603050405020304" pitchFamily="18" charset="0"/>
              </a:rPr>
              <a:t> генетический скрининг новорожденных позволит выявлять носительство аллелей, ассоциированных с заболеваниями, о которых могут не подозревать ни родственники, ни лечащие врачи. Такое носительство безопасно для ребенка, но может оказаться критичным для его будущих детей. Знание собственных генетических особенностей не только позволяет своевременно принять профилактические меры, если это необходимо, но и в дальнейшем способствует осознанному планированию семьи» (профессор Д.Ю. Трофимов) </a:t>
            </a: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21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60BA1A3-097C-4663-A8B1-19340C86B23D}"/>
              </a:ext>
            </a:extLst>
          </p:cNvPr>
          <p:cNvSpPr/>
          <p:nvPr/>
        </p:nvSpPr>
        <p:spPr>
          <a:xfrm>
            <a:off x="753207" y="727787"/>
            <a:ext cx="7344508" cy="1928798"/>
          </a:xfrm>
          <a:prstGeom prst="rect">
            <a:avLst/>
          </a:prstGeom>
        </p:spPr>
        <p:txBody>
          <a:bodyPr wrap="square">
            <a:spAutoFit/>
          </a:bodyPr>
          <a:lstStyle/>
          <a:p>
            <a:pPr algn="just" fontAlgn="base">
              <a:lnSpc>
                <a:spcPct val="150000"/>
              </a:lnSpc>
              <a:spcBef>
                <a:spcPts val="844"/>
              </a:spcBef>
              <a:spcAft>
                <a:spcPts val="844"/>
              </a:spcAft>
            </a:pP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Канадский стартап </a:t>
            </a: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Deep</a:t>
            </a: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3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Genomics</a:t>
            </a:r>
            <a:r>
              <a:rPr lang="ru-RU" sz="13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использует свою платформу искусственного интеллекта для декодирования генома человека, чтобы разработать максимально эффективную индивидуальную лекарственную терапию на основе клеточного состава ДНК пациента. Управляемая ИИ технология стартапа анализирует мутации и отклонения, сопоставляет данные с тысячами примеров ранее анализируемых мутаций и делает прогнозы об их потенциальном влиянии на здоровье пациента.</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7BD5563F-75E7-422E-83BE-88CA3FFB5563}"/>
              </a:ext>
            </a:extLst>
          </p:cNvPr>
          <p:cNvPicPr>
            <a:picLocks noChangeAspect="1"/>
          </p:cNvPicPr>
          <p:nvPr/>
        </p:nvPicPr>
        <p:blipFill>
          <a:blip r:embed="rId2"/>
          <a:stretch>
            <a:fillRect/>
          </a:stretch>
        </p:blipFill>
        <p:spPr>
          <a:xfrm>
            <a:off x="1459524" y="2806719"/>
            <a:ext cx="4308232" cy="3429001"/>
          </a:xfrm>
          <a:prstGeom prst="rect">
            <a:avLst/>
          </a:prstGeom>
        </p:spPr>
      </p:pic>
    </p:spTree>
    <p:extLst>
      <p:ext uri="{BB962C8B-B14F-4D97-AF65-F5344CB8AC3E}">
        <p14:creationId xmlns:p14="http://schemas.microsoft.com/office/powerpoint/2010/main" val="406514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4C6FD86-C1AE-4C76-B40C-6391236726CA}"/>
              </a:ext>
            </a:extLst>
          </p:cNvPr>
          <p:cNvSpPr/>
          <p:nvPr/>
        </p:nvSpPr>
        <p:spPr>
          <a:xfrm>
            <a:off x="1718453" y="0"/>
            <a:ext cx="5707094" cy="738664"/>
          </a:xfrm>
          <a:prstGeom prst="rect">
            <a:avLst/>
          </a:prstGeom>
        </p:spPr>
        <p:txBody>
          <a:bodyPr wrap="square">
            <a:spAutoFit/>
          </a:bodyPr>
          <a:lstStyle/>
          <a:p>
            <a:r>
              <a:rPr lang="ru-RU" sz="1400" b="1" dirty="0">
                <a:solidFill>
                  <a:srgbClr val="1E1E1E"/>
                </a:solidFill>
                <a:latin typeface="Times New Roman" panose="02020603050405020304" pitchFamily="18" charset="0"/>
                <a:ea typeface="Times New Roman" panose="02020603050405020304" pitchFamily="18" charset="0"/>
              </a:rPr>
              <a:t>Приказ N 514н "О Порядке проведения профилактических медицинских осмотров несовершеннолетних«:</a:t>
            </a:r>
          </a:p>
          <a:p>
            <a:r>
              <a:rPr lang="ru-RU" sz="1400" dirty="0">
                <a:solidFill>
                  <a:srgbClr val="1E1E1E"/>
                </a:solidFill>
                <a:latin typeface="Times New Roman" panose="02020603050405020304" pitchFamily="18" charset="0"/>
                <a:ea typeface="Times New Roman" panose="02020603050405020304" pitchFamily="18" charset="0"/>
              </a:rPr>
              <a:t> </a:t>
            </a:r>
            <a:endParaRPr lang="ru-RU" sz="1400" dirty="0"/>
          </a:p>
        </p:txBody>
      </p:sp>
      <p:graphicFrame>
        <p:nvGraphicFramePr>
          <p:cNvPr id="3" name="Таблица 2">
            <a:extLst>
              <a:ext uri="{FF2B5EF4-FFF2-40B4-BE49-F238E27FC236}">
                <a16:creationId xmlns:a16="http://schemas.microsoft.com/office/drawing/2014/main" xmlns="" id="{D8E36637-2A42-4450-9B31-D2641E9DEAD9}"/>
              </a:ext>
            </a:extLst>
          </p:cNvPr>
          <p:cNvGraphicFramePr>
            <a:graphicFrameLocks noGrp="1"/>
          </p:cNvGraphicFramePr>
          <p:nvPr>
            <p:extLst>
              <p:ext uri="{D42A27DB-BD31-4B8C-83A1-F6EECF244321}">
                <p14:modId xmlns:p14="http://schemas.microsoft.com/office/powerpoint/2010/main" val="3082823075"/>
              </p:ext>
            </p:extLst>
          </p:nvPr>
        </p:nvGraphicFramePr>
        <p:xfrm>
          <a:off x="102093" y="451887"/>
          <a:ext cx="8939814" cy="6793259"/>
        </p:xfrm>
        <a:graphic>
          <a:graphicData uri="http://schemas.openxmlformats.org/drawingml/2006/table">
            <a:tbl>
              <a:tblPr firstRow="1" firstCol="1" bandRow="1">
                <a:tableStyleId>{5C22544A-7EE6-4342-B048-85BDC9FD1C3A}</a:tableStyleId>
              </a:tblPr>
              <a:tblGrid>
                <a:gridCol w="2979938">
                  <a:extLst>
                    <a:ext uri="{9D8B030D-6E8A-4147-A177-3AD203B41FA5}">
                      <a16:colId xmlns:a16="http://schemas.microsoft.com/office/drawing/2014/main" xmlns="" val="1097415840"/>
                    </a:ext>
                  </a:extLst>
                </a:gridCol>
                <a:gridCol w="2979938">
                  <a:extLst>
                    <a:ext uri="{9D8B030D-6E8A-4147-A177-3AD203B41FA5}">
                      <a16:colId xmlns:a16="http://schemas.microsoft.com/office/drawing/2014/main" xmlns="" val="4178397658"/>
                    </a:ext>
                  </a:extLst>
                </a:gridCol>
                <a:gridCol w="2979938">
                  <a:extLst>
                    <a:ext uri="{9D8B030D-6E8A-4147-A177-3AD203B41FA5}">
                      <a16:colId xmlns:a16="http://schemas.microsoft.com/office/drawing/2014/main" xmlns="" val="1632225272"/>
                    </a:ext>
                  </a:extLst>
                </a:gridCol>
              </a:tblGrid>
              <a:tr h="838610">
                <a:tc>
                  <a:txBody>
                    <a:bodyPr/>
                    <a:lstStyle/>
                    <a:p>
                      <a:pPr algn="ctr">
                        <a:lnSpc>
                          <a:spcPct val="107000"/>
                        </a:lnSpc>
                        <a:spcAft>
                          <a:spcPts val="0"/>
                        </a:spcAft>
                      </a:pPr>
                      <a:r>
                        <a:rPr lang="ru-RU" sz="1200" dirty="0">
                          <a:effectLst/>
                        </a:rPr>
                        <a:t>Возрастные периоды, в которые проводятся профилактические медицинские осмотры несовершеннолетних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effectLst/>
                        </a:rPr>
                        <a:t>Осмотры</a:t>
                      </a:r>
                    </a:p>
                    <a:p>
                      <a:pPr algn="ctr">
                        <a:lnSpc>
                          <a:spcPct val="107000"/>
                        </a:lnSpc>
                        <a:spcAft>
                          <a:spcPts val="0"/>
                        </a:spcAft>
                      </a:pPr>
                      <a:r>
                        <a:rPr lang="ru-RU" sz="1200" dirty="0">
                          <a:effectLst/>
                        </a:rPr>
                        <a:t>врачами-специалистами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Лабораторные, функциональные и иные исследования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78262563"/>
                  </a:ext>
                </a:extLst>
              </a:tr>
              <a:tr h="613203">
                <a:tc>
                  <a:txBody>
                    <a:bodyPr/>
                    <a:lstStyle/>
                    <a:p>
                      <a:pPr>
                        <a:lnSpc>
                          <a:spcPct val="107000"/>
                        </a:lnSpc>
                        <a:spcAft>
                          <a:spcPts val="0"/>
                        </a:spcAft>
                      </a:pPr>
                      <a:r>
                        <a:rPr lang="ru-RU" sz="1200" dirty="0">
                          <a:effectLst/>
                        </a:rPr>
                        <a:t>Новорожденный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a:effectLst/>
                        </a:rPr>
                        <a:t>Неонатальный скрининг на врожденный гипотиреоз, фенилкетонурию, адреногенитальный синдром, муковисцидоз и галактоземию</a:t>
                      </a:r>
                      <a:r>
                        <a:rPr lang="ru-RU" sz="1200" u="sng">
                          <a:effectLst/>
                          <a:hlinkClick r:id="rId2"/>
                        </a:rPr>
                        <a:t>*</a:t>
                      </a:r>
                      <a:endParaRPr lang="ru-RU" sz="1200">
                        <a:effectLst/>
                      </a:endParaRPr>
                    </a:p>
                    <a:p>
                      <a:pPr>
                        <a:lnSpc>
                          <a:spcPct val="107000"/>
                        </a:lnSpc>
                        <a:spcAft>
                          <a:spcPts val="0"/>
                        </a:spcAft>
                      </a:pPr>
                      <a:r>
                        <a:rPr lang="ru-RU" sz="1200">
                          <a:effectLst/>
                        </a:rPr>
                        <a:t>Аудиологический скрининг</a:t>
                      </a:r>
                      <a:r>
                        <a:rPr lang="ru-RU" sz="1200" u="sng">
                          <a:effectLst/>
                          <a:hlinkClick r:id="rId3"/>
                        </a:rPr>
                        <a: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02581317"/>
                  </a:ext>
                </a:extLst>
              </a:tr>
              <a:tr h="984941">
                <a:tc>
                  <a:txBody>
                    <a:bodyPr/>
                    <a:lstStyle/>
                    <a:p>
                      <a:pPr>
                        <a:lnSpc>
                          <a:spcPct val="107000"/>
                        </a:lnSpc>
                        <a:spcAft>
                          <a:spcPts val="0"/>
                        </a:spcAft>
                      </a:pPr>
                      <a:r>
                        <a:rPr lang="ru-RU" sz="1200">
                          <a:effectLst/>
                        </a:rPr>
                        <a:t>1 месяц</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p>
                    <a:p>
                      <a:pPr>
                        <a:lnSpc>
                          <a:spcPct val="107000"/>
                        </a:lnSpc>
                        <a:spcAft>
                          <a:spcPts val="0"/>
                        </a:spcAft>
                      </a:pPr>
                      <a:r>
                        <a:rPr lang="ru-RU" sz="1200" dirty="0">
                          <a:effectLst/>
                        </a:rPr>
                        <a:t>Невролог</a:t>
                      </a:r>
                    </a:p>
                    <a:p>
                      <a:pPr>
                        <a:lnSpc>
                          <a:spcPct val="107000"/>
                        </a:lnSpc>
                        <a:spcAft>
                          <a:spcPts val="0"/>
                        </a:spcAft>
                      </a:pPr>
                      <a:r>
                        <a:rPr lang="ru-RU" sz="1200" dirty="0">
                          <a:effectLst/>
                        </a:rPr>
                        <a:t>Детский хирург</a:t>
                      </a:r>
                    </a:p>
                    <a:p>
                      <a:pPr>
                        <a:lnSpc>
                          <a:spcPct val="107000"/>
                        </a:lnSpc>
                        <a:spcAft>
                          <a:spcPts val="0"/>
                        </a:spcAft>
                      </a:pPr>
                      <a:r>
                        <a:rPr lang="ru-RU" sz="1200" dirty="0">
                          <a:effectLst/>
                        </a:rPr>
                        <a:t>Офтальмолог</a:t>
                      </a:r>
                    </a:p>
                    <a:p>
                      <a:pPr>
                        <a:lnSpc>
                          <a:spcPct val="107000"/>
                        </a:lnSpc>
                        <a:spcAft>
                          <a:spcPts val="0"/>
                        </a:spcAft>
                      </a:pPr>
                      <a:r>
                        <a:rPr lang="ru-RU" sz="1200" dirty="0">
                          <a:effectLst/>
                        </a:rPr>
                        <a:t>Детский стоматолог</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Ультразвуковое исследование органов брюшной полости (комплексное)</a:t>
                      </a:r>
                    </a:p>
                    <a:p>
                      <a:pPr>
                        <a:lnSpc>
                          <a:spcPct val="107000"/>
                        </a:lnSpc>
                        <a:spcAft>
                          <a:spcPts val="0"/>
                        </a:spcAft>
                      </a:pPr>
                      <a:r>
                        <a:rPr lang="ru-RU" sz="1200" dirty="0">
                          <a:effectLst/>
                        </a:rPr>
                        <a:t>Ультразвуковое исследование почек</a:t>
                      </a:r>
                    </a:p>
                    <a:p>
                      <a:pPr>
                        <a:lnSpc>
                          <a:spcPct val="107000"/>
                        </a:lnSpc>
                        <a:spcAft>
                          <a:spcPts val="0"/>
                        </a:spcAft>
                      </a:pPr>
                      <a:r>
                        <a:rPr lang="ru-RU" sz="1200" dirty="0">
                          <a:effectLst/>
                        </a:rPr>
                        <a:t>Ультразвуковое исследование тазобедренных суставов</a:t>
                      </a:r>
                    </a:p>
                    <a:p>
                      <a:pPr>
                        <a:lnSpc>
                          <a:spcPct val="107000"/>
                        </a:lnSpc>
                        <a:spcAft>
                          <a:spcPts val="0"/>
                        </a:spcAft>
                      </a:pPr>
                      <a:r>
                        <a:rPr lang="ru-RU" sz="1200" dirty="0">
                          <a:effectLst/>
                        </a:rPr>
                        <a:t>Эхокардиография</a:t>
                      </a:r>
                    </a:p>
                    <a:p>
                      <a:pPr>
                        <a:lnSpc>
                          <a:spcPct val="107000"/>
                        </a:lnSpc>
                        <a:spcAft>
                          <a:spcPts val="0"/>
                        </a:spcAft>
                      </a:pPr>
                      <a:r>
                        <a:rPr lang="ru-RU" sz="1200" dirty="0" err="1">
                          <a:effectLst/>
                        </a:rPr>
                        <a:t>Нейросонография</a:t>
                      </a:r>
                      <a:endParaRPr lang="ru-RU" sz="1200" dirty="0">
                        <a:effectLst/>
                      </a:endParaRPr>
                    </a:p>
                    <a:p>
                      <a:pPr>
                        <a:lnSpc>
                          <a:spcPct val="107000"/>
                        </a:lnSpc>
                        <a:spcAft>
                          <a:spcPts val="0"/>
                        </a:spcAft>
                      </a:pPr>
                      <a:r>
                        <a:rPr lang="ru-RU" sz="1200" dirty="0" err="1">
                          <a:effectLst/>
                        </a:rPr>
                        <a:t>Аудиологический</a:t>
                      </a:r>
                      <a:r>
                        <a:rPr lang="ru-RU" sz="1200" dirty="0">
                          <a:effectLst/>
                        </a:rPr>
                        <a:t> скрининг</a:t>
                      </a:r>
                      <a:r>
                        <a:rPr lang="ru-RU" sz="1200" u="sng" dirty="0">
                          <a:effectLst/>
                          <a:hlinkClick r:id="rId3"/>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40399056"/>
                  </a:ext>
                </a:extLst>
              </a:tr>
              <a:tr h="263129">
                <a:tc>
                  <a:txBody>
                    <a:bodyPr/>
                    <a:lstStyle/>
                    <a:p>
                      <a:pPr>
                        <a:lnSpc>
                          <a:spcPct val="107000"/>
                        </a:lnSpc>
                        <a:spcAft>
                          <a:spcPts val="0"/>
                        </a:spcAft>
                      </a:pPr>
                      <a:r>
                        <a:rPr lang="ru-RU" sz="1200">
                          <a:effectLst/>
                        </a:rPr>
                        <a:t>2 месяца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Общий анализ крови</a:t>
                      </a:r>
                    </a:p>
                    <a:p>
                      <a:pPr>
                        <a:lnSpc>
                          <a:spcPct val="107000"/>
                        </a:lnSpc>
                        <a:spcAft>
                          <a:spcPts val="0"/>
                        </a:spcAft>
                      </a:pPr>
                      <a:r>
                        <a:rPr lang="ru-RU" sz="1200" dirty="0">
                          <a:effectLst/>
                        </a:rPr>
                        <a:t>Общий анализ мочи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13404675"/>
                  </a:ext>
                </a:extLst>
              </a:tr>
              <a:tr h="263129">
                <a:tc>
                  <a:txBody>
                    <a:bodyPr/>
                    <a:lstStyle/>
                    <a:p>
                      <a:pPr>
                        <a:lnSpc>
                          <a:spcPct val="107000"/>
                        </a:lnSpc>
                        <a:spcAft>
                          <a:spcPts val="0"/>
                        </a:spcAft>
                      </a:pPr>
                      <a:r>
                        <a:rPr lang="ru-RU" sz="1200">
                          <a:effectLst/>
                        </a:rPr>
                        <a:t>3 месяца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p>
                    <a:p>
                      <a:pPr>
                        <a:lnSpc>
                          <a:spcPct val="107000"/>
                        </a:lnSpc>
                        <a:spcAft>
                          <a:spcPts val="0"/>
                        </a:spcAft>
                      </a:pPr>
                      <a:r>
                        <a:rPr lang="ru-RU" sz="1200" dirty="0">
                          <a:effectLst/>
                        </a:rPr>
                        <a:t>Травматолог-ортопед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err="1">
                          <a:effectLst/>
                        </a:rPr>
                        <a:t>Аудиологический</a:t>
                      </a:r>
                      <a:r>
                        <a:rPr lang="ru-RU" sz="1200" dirty="0">
                          <a:effectLst/>
                        </a:rPr>
                        <a:t> скрининг</a:t>
                      </a:r>
                      <a:r>
                        <a:rPr lang="ru-RU" sz="1200" u="sng" dirty="0">
                          <a:effectLst/>
                          <a:hlinkClick r:id="rId3"/>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37388488"/>
                  </a:ext>
                </a:extLst>
              </a:tr>
              <a:tr h="128588">
                <a:tc>
                  <a:txBody>
                    <a:bodyPr/>
                    <a:lstStyle/>
                    <a:p>
                      <a:pPr>
                        <a:lnSpc>
                          <a:spcPct val="107000"/>
                        </a:lnSpc>
                        <a:spcAft>
                          <a:spcPts val="0"/>
                        </a:spcAft>
                      </a:pPr>
                      <a:r>
                        <a:rPr lang="ru-RU" sz="1200">
                          <a:effectLst/>
                        </a:rPr>
                        <a:t>4 месяца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10018949"/>
                  </a:ext>
                </a:extLst>
              </a:tr>
              <a:tr h="128588">
                <a:tc>
                  <a:txBody>
                    <a:bodyPr/>
                    <a:lstStyle/>
                    <a:p>
                      <a:pPr>
                        <a:lnSpc>
                          <a:spcPct val="107000"/>
                        </a:lnSpc>
                        <a:spcAft>
                          <a:spcPts val="0"/>
                        </a:spcAft>
                      </a:pPr>
                      <a:r>
                        <a:rPr lang="ru-RU" sz="1200">
                          <a:effectLst/>
                        </a:rPr>
                        <a:t>5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37206567"/>
                  </a:ext>
                </a:extLst>
              </a:tr>
              <a:tr h="128588">
                <a:tc>
                  <a:txBody>
                    <a:bodyPr/>
                    <a:lstStyle/>
                    <a:p>
                      <a:pPr>
                        <a:lnSpc>
                          <a:spcPct val="107000"/>
                        </a:lnSpc>
                        <a:spcAft>
                          <a:spcPts val="0"/>
                        </a:spcAft>
                      </a:pPr>
                      <a:r>
                        <a:rPr lang="ru-RU" sz="1200">
                          <a:effectLst/>
                        </a:rPr>
                        <a:t>6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46297195"/>
                  </a:ext>
                </a:extLst>
              </a:tr>
              <a:tr h="128588">
                <a:tc>
                  <a:txBody>
                    <a:bodyPr/>
                    <a:lstStyle/>
                    <a:p>
                      <a:pPr>
                        <a:lnSpc>
                          <a:spcPct val="107000"/>
                        </a:lnSpc>
                        <a:spcAft>
                          <a:spcPts val="0"/>
                        </a:spcAft>
                      </a:pPr>
                      <a:r>
                        <a:rPr lang="ru-RU" sz="1200">
                          <a:effectLst/>
                        </a:rPr>
                        <a:t>7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a:effectLst/>
                        </a:rPr>
                        <a:t>Педиатр</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68257505"/>
                  </a:ext>
                </a:extLst>
              </a:tr>
              <a:tr h="128588">
                <a:tc>
                  <a:txBody>
                    <a:bodyPr/>
                    <a:lstStyle/>
                    <a:p>
                      <a:pPr>
                        <a:lnSpc>
                          <a:spcPct val="107000"/>
                        </a:lnSpc>
                        <a:spcAft>
                          <a:spcPts val="0"/>
                        </a:spcAft>
                      </a:pPr>
                      <a:r>
                        <a:rPr lang="ru-RU" sz="1200">
                          <a:effectLst/>
                        </a:rPr>
                        <a:t>8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27318183"/>
                  </a:ext>
                </a:extLst>
              </a:tr>
              <a:tr h="128588">
                <a:tc>
                  <a:txBody>
                    <a:bodyPr/>
                    <a:lstStyle/>
                    <a:p>
                      <a:pPr>
                        <a:lnSpc>
                          <a:spcPct val="107000"/>
                        </a:lnSpc>
                        <a:spcAft>
                          <a:spcPts val="0"/>
                        </a:spcAft>
                      </a:pPr>
                      <a:r>
                        <a:rPr lang="ru-RU" sz="1200">
                          <a:effectLst/>
                        </a:rPr>
                        <a:t>9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80448687"/>
                  </a:ext>
                </a:extLst>
              </a:tr>
              <a:tr h="128588">
                <a:tc>
                  <a:txBody>
                    <a:bodyPr/>
                    <a:lstStyle/>
                    <a:p>
                      <a:pPr>
                        <a:lnSpc>
                          <a:spcPct val="107000"/>
                        </a:lnSpc>
                        <a:spcAft>
                          <a:spcPts val="0"/>
                        </a:spcAft>
                      </a:pPr>
                      <a:r>
                        <a:rPr lang="ru-RU" sz="1200">
                          <a:effectLst/>
                        </a:rPr>
                        <a:t>10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26068357"/>
                  </a:ext>
                </a:extLst>
              </a:tr>
              <a:tr h="128588">
                <a:tc>
                  <a:txBody>
                    <a:bodyPr/>
                    <a:lstStyle/>
                    <a:p>
                      <a:pPr>
                        <a:lnSpc>
                          <a:spcPct val="107000"/>
                        </a:lnSpc>
                        <a:spcAft>
                          <a:spcPts val="0"/>
                        </a:spcAft>
                      </a:pPr>
                      <a:r>
                        <a:rPr lang="ru-RU" sz="1200">
                          <a:effectLst/>
                        </a:rPr>
                        <a:t>11 месяцев</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2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78103761"/>
                  </a:ext>
                </a:extLst>
              </a:tr>
              <a:tr h="801291">
                <a:tc>
                  <a:txBody>
                    <a:bodyPr/>
                    <a:lstStyle/>
                    <a:p>
                      <a:pPr>
                        <a:lnSpc>
                          <a:spcPct val="107000"/>
                        </a:lnSpc>
                        <a:spcAft>
                          <a:spcPts val="0"/>
                        </a:spcAft>
                      </a:pPr>
                      <a:r>
                        <a:rPr lang="ru-RU" sz="1200" dirty="0">
                          <a:effectLst/>
                        </a:rPr>
                        <a:t>12 месяцев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Педиатр</a:t>
                      </a:r>
                    </a:p>
                    <a:p>
                      <a:pPr>
                        <a:lnSpc>
                          <a:spcPct val="107000"/>
                        </a:lnSpc>
                        <a:spcAft>
                          <a:spcPts val="0"/>
                        </a:spcAft>
                      </a:pPr>
                      <a:r>
                        <a:rPr lang="ru-RU" sz="1200" dirty="0">
                          <a:effectLst/>
                        </a:rPr>
                        <a:t>Невролог</a:t>
                      </a:r>
                    </a:p>
                    <a:p>
                      <a:pPr>
                        <a:lnSpc>
                          <a:spcPct val="107000"/>
                        </a:lnSpc>
                        <a:spcAft>
                          <a:spcPts val="0"/>
                        </a:spcAft>
                      </a:pPr>
                      <a:r>
                        <a:rPr lang="ru-RU" sz="1200" dirty="0">
                          <a:effectLst/>
                        </a:rPr>
                        <a:t>Детский хирург</a:t>
                      </a:r>
                    </a:p>
                    <a:p>
                      <a:pPr>
                        <a:lnSpc>
                          <a:spcPct val="107000"/>
                        </a:lnSpc>
                        <a:spcAft>
                          <a:spcPts val="0"/>
                        </a:spcAft>
                      </a:pPr>
                      <a:r>
                        <a:rPr lang="ru-RU" sz="1200" dirty="0">
                          <a:effectLst/>
                        </a:rPr>
                        <a:t>Оториноларинголог</a:t>
                      </a:r>
                    </a:p>
                    <a:p>
                      <a:pPr>
                        <a:lnSpc>
                          <a:spcPct val="107000"/>
                        </a:lnSpc>
                        <a:spcAft>
                          <a:spcPts val="0"/>
                        </a:spcAft>
                      </a:pPr>
                      <a:r>
                        <a:rPr lang="ru-RU" sz="1200" dirty="0">
                          <a:effectLst/>
                        </a:rPr>
                        <a:t>Травматолог-ортопед</a:t>
                      </a:r>
                    </a:p>
                    <a:p>
                      <a:pPr>
                        <a:lnSpc>
                          <a:spcPct val="107000"/>
                        </a:lnSpc>
                        <a:spcAft>
                          <a:spcPts val="0"/>
                        </a:spcAft>
                      </a:pPr>
                      <a:r>
                        <a:rPr lang="ru-RU" sz="1200" dirty="0">
                          <a:effectLst/>
                        </a:rPr>
                        <a:t>Офтальмолог</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ru-RU" sz="1200" dirty="0">
                          <a:effectLst/>
                        </a:rPr>
                        <a:t>Общий анализ крови</a:t>
                      </a:r>
                    </a:p>
                    <a:p>
                      <a:pPr>
                        <a:lnSpc>
                          <a:spcPct val="107000"/>
                        </a:lnSpc>
                        <a:spcAft>
                          <a:spcPts val="0"/>
                        </a:spcAft>
                      </a:pPr>
                      <a:r>
                        <a:rPr lang="ru-RU" sz="1200" dirty="0">
                          <a:effectLst/>
                        </a:rPr>
                        <a:t>Общий анализ мочи</a:t>
                      </a:r>
                    </a:p>
                    <a:p>
                      <a:pPr>
                        <a:lnSpc>
                          <a:spcPct val="107000"/>
                        </a:lnSpc>
                        <a:spcAft>
                          <a:spcPts val="0"/>
                        </a:spcAft>
                      </a:pPr>
                      <a:r>
                        <a:rPr lang="ru-RU" sz="1200" dirty="0">
                          <a:effectLst/>
                        </a:rPr>
                        <a:t>Электрокардиография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88619239"/>
                  </a:ext>
                </a:extLst>
              </a:tr>
            </a:tbl>
          </a:graphicData>
        </a:graphic>
      </p:graphicFrame>
    </p:spTree>
    <p:extLst>
      <p:ext uri="{BB962C8B-B14F-4D97-AF65-F5344CB8AC3E}">
        <p14:creationId xmlns:p14="http://schemas.microsoft.com/office/powerpoint/2010/main" val="351599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6050BF5-FCD3-40C5-BFAC-64A2FD2BB2DF}"/>
              </a:ext>
            </a:extLst>
          </p:cNvPr>
          <p:cNvSpPr/>
          <p:nvPr/>
        </p:nvSpPr>
        <p:spPr>
          <a:xfrm>
            <a:off x="1850994" y="1205009"/>
            <a:ext cx="4572000" cy="3746154"/>
          </a:xfrm>
          <a:prstGeom prst="rect">
            <a:avLst/>
          </a:prstGeom>
        </p:spPr>
        <p:txBody>
          <a:bodyPr>
            <a:spAutoFit/>
          </a:bodyPr>
          <a:lstStyle/>
          <a:p>
            <a:pPr algn="just">
              <a:lnSpc>
                <a:spcPct val="150000"/>
              </a:lnSpc>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«Как и педиатр-человек, ИИ может интерпретировать и интегрировать для постановки диагноза все типы медицинских данных: жалобы пациентов, истории болезни, анализы крови и визуализацию…</a:t>
            </a:r>
            <a:r>
              <a:rPr lang="ru-RU" sz="1600" dirty="0">
                <a:latin typeface="Times New Roman" panose="02020603050405020304" pitchFamily="18" charset="0"/>
                <a:ea typeface="Times New Roman" panose="02020603050405020304" pitchFamily="18" charset="0"/>
              </a:rPr>
              <a:t>Работа имеет потенциал для улучшения здравоохранения, помогая клиницисту в постановке быстрых и точных диагнозов» (</a:t>
            </a:r>
            <a:r>
              <a:rPr lang="ru-RU" sz="1600" dirty="0" err="1">
                <a:latin typeface="Times New Roman" panose="02020603050405020304" pitchFamily="18" charset="0"/>
                <a:ea typeface="Times New Roman" panose="02020603050405020304" pitchFamily="18" charset="0"/>
              </a:rPr>
              <a:t>Дук</a:t>
            </a:r>
            <a:r>
              <a:rPr lang="ru-RU" sz="1600" dirty="0">
                <a:latin typeface="Times New Roman" panose="02020603050405020304" pitchFamily="18" charset="0"/>
                <a:ea typeface="Times New Roman" panose="02020603050405020304" pitchFamily="18" charset="0"/>
              </a:rPr>
              <a:t> Фам, профессор кафедры инженерного дела в </a:t>
            </a:r>
            <a:r>
              <a:rPr lang="ru-RU" sz="1600" dirty="0" err="1">
                <a:latin typeface="Times New Roman" panose="02020603050405020304" pitchFamily="18" charset="0"/>
                <a:ea typeface="Times New Roman" panose="02020603050405020304" pitchFamily="18" charset="0"/>
              </a:rPr>
              <a:t>Бирмингемском</a:t>
            </a:r>
            <a:r>
              <a:rPr lang="ru-RU" sz="1600" dirty="0">
                <a:latin typeface="Times New Roman" panose="02020603050405020304" pitchFamily="18" charset="0"/>
                <a:ea typeface="Times New Roman" panose="02020603050405020304" pitchFamily="18" charset="0"/>
              </a:rPr>
              <a:t> университете)</a:t>
            </a:r>
            <a:endParaRPr lang="ru-RU" sz="1600" dirty="0"/>
          </a:p>
        </p:txBody>
      </p:sp>
    </p:spTree>
    <p:extLst>
      <p:ext uri="{BB962C8B-B14F-4D97-AF65-F5344CB8AC3E}">
        <p14:creationId xmlns:p14="http://schemas.microsoft.com/office/powerpoint/2010/main" val="249200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21D788C-6A12-4F7D-ABA3-95B12593D2ED}"/>
              </a:ext>
            </a:extLst>
          </p:cNvPr>
          <p:cNvSpPr/>
          <p:nvPr/>
        </p:nvSpPr>
        <p:spPr>
          <a:xfrm>
            <a:off x="1937267" y="1047577"/>
            <a:ext cx="4665785" cy="4417748"/>
          </a:xfrm>
          <a:prstGeom prst="rect">
            <a:avLst/>
          </a:prstGeom>
        </p:spPr>
        <p:txBody>
          <a:bodyPr wrap="square">
            <a:spAutoFit/>
          </a:bodyPr>
          <a:lstStyle/>
          <a:p>
            <a:pPr algn="just">
              <a:lnSpc>
                <a:spcPct val="150000"/>
              </a:lnSpc>
            </a:pPr>
            <a:r>
              <a:rPr lang="ru-RU"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Шанхайский педиатрический центр разработал диагностическую систему на основе ИИ, которая может давать советы по более чем 300 заболеваниям. Обученные тому, как делать диагнозы, основанные на миллионах предыдущих случаев, новые „педиатры" с искусственным интеллектом дают рекомендации по клиническим услугам, проводят предварительные осмотры и интеллектуальные диагнозы с точностью до 90% случаев. Пациенты могут описать свои симптомы, произнося их или написав на платформе "умный совет" через свои мобильные телефоны, прежде чем "врачи" помогут им зарегистрироваться и порекомендуют им правильного специалиста. Использование системы экономит пациентам не менее часа по сравнению с традиционным процессом</a:t>
            </a:r>
            <a:endParaRPr lang="ru-RU"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822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30B2F51-AF9E-4480-9CFE-4BA7E345B964}"/>
              </a:ext>
            </a:extLst>
          </p:cNvPr>
          <p:cNvSpPr/>
          <p:nvPr/>
        </p:nvSpPr>
        <p:spPr>
          <a:xfrm>
            <a:off x="571499" y="253697"/>
            <a:ext cx="7156937" cy="1417055"/>
          </a:xfrm>
          <a:prstGeom prst="rect">
            <a:avLst/>
          </a:prstGeom>
        </p:spPr>
        <p:txBody>
          <a:bodyPr wrap="square">
            <a:spAutoFit/>
          </a:bodyPr>
          <a:lstStyle/>
          <a:p>
            <a:pPr>
              <a:lnSpc>
                <a:spcPct val="107000"/>
              </a:lnSpc>
              <a:spcAft>
                <a:spcPts val="12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Японская фирма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Kewpie</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Corporation</a:t>
            </a:r>
            <a:r>
              <a:rPr lang="ru-RU" dirty="0">
                <a:latin typeface="Times New Roman" panose="02020603050405020304" pitchFamily="18" charset="0"/>
                <a:ea typeface="Times New Roman" panose="02020603050405020304" pitchFamily="18" charset="0"/>
                <a:cs typeface="Times New Roman" panose="02020603050405020304" pitchFamily="18" charset="0"/>
              </a:rPr>
              <a:t>, выпускающая с 1960 года детское питание, использует искусственный интеллект, построенный на </a:t>
            </a:r>
            <a:r>
              <a:rPr lang="en-US" b="1" dirty="0">
                <a:latin typeface="Times New Roman" panose="02020603050405020304" pitchFamily="18" charset="0"/>
                <a:ea typeface="Times New Roman" panose="02020603050405020304" pitchFamily="18" charset="0"/>
                <a:cs typeface="Times New Roman" panose="02020603050405020304" pitchFamily="18" charset="0"/>
              </a:rPr>
              <a:t>TensorFlow</a:t>
            </a:r>
            <a:r>
              <a:rPr lang="ru-RU" dirty="0">
                <a:latin typeface="Times New Roman" panose="02020603050405020304" pitchFamily="18" charset="0"/>
                <a:ea typeface="Times New Roman" panose="02020603050405020304" pitchFamily="18" charset="0"/>
                <a:cs typeface="Times New Roman" panose="02020603050405020304" pitchFamily="18" charset="0"/>
              </a:rPr>
              <a:t>, для отбора самых качественных ингредиентов</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CAC37F30-DF48-46EE-920B-E0BF6453EC4F}"/>
              </a:ext>
            </a:extLst>
          </p:cNvPr>
          <p:cNvPicPr>
            <a:picLocks noChangeAspect="1"/>
          </p:cNvPicPr>
          <p:nvPr/>
        </p:nvPicPr>
        <p:blipFill>
          <a:blip r:embed="rId2"/>
          <a:stretch>
            <a:fillRect/>
          </a:stretch>
        </p:blipFill>
        <p:spPr>
          <a:xfrm>
            <a:off x="657530" y="1708395"/>
            <a:ext cx="7070906" cy="4895908"/>
          </a:xfrm>
          <a:prstGeom prst="rect">
            <a:avLst/>
          </a:prstGeom>
        </p:spPr>
      </p:pic>
    </p:spTree>
    <p:extLst>
      <p:ext uri="{BB962C8B-B14F-4D97-AF65-F5344CB8AC3E}">
        <p14:creationId xmlns:p14="http://schemas.microsoft.com/office/powerpoint/2010/main" val="5098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EAB430B-9389-4544-B626-9A33C3D8F8D5}"/>
              </a:ext>
            </a:extLst>
          </p:cNvPr>
          <p:cNvPicPr>
            <a:picLocks noChangeAspect="1"/>
          </p:cNvPicPr>
          <p:nvPr/>
        </p:nvPicPr>
        <p:blipFill>
          <a:blip r:embed="rId2"/>
          <a:stretch>
            <a:fillRect/>
          </a:stretch>
        </p:blipFill>
        <p:spPr>
          <a:xfrm>
            <a:off x="1125415" y="3226777"/>
            <a:ext cx="6497516" cy="3301683"/>
          </a:xfrm>
          <a:prstGeom prst="rect">
            <a:avLst/>
          </a:prstGeom>
        </p:spPr>
      </p:pic>
      <p:sp>
        <p:nvSpPr>
          <p:cNvPr id="4" name="Прямоугольник 3">
            <a:extLst>
              <a:ext uri="{FF2B5EF4-FFF2-40B4-BE49-F238E27FC236}">
                <a16:creationId xmlns:a16="http://schemas.microsoft.com/office/drawing/2014/main" xmlns="" id="{2B681F4F-5953-4636-A502-9EA4D55D2DF0}"/>
              </a:ext>
            </a:extLst>
          </p:cNvPr>
          <p:cNvSpPr/>
          <p:nvPr/>
        </p:nvSpPr>
        <p:spPr>
          <a:xfrm>
            <a:off x="989134" y="736376"/>
            <a:ext cx="6919546" cy="1669496"/>
          </a:xfrm>
          <a:prstGeom prst="rect">
            <a:avLst/>
          </a:prstGeom>
        </p:spPr>
        <p:txBody>
          <a:bodyPr wrap="square">
            <a:spAutoFit/>
          </a:bodyPr>
          <a:lstStyle/>
          <a:p>
            <a:pPr algn="just">
              <a:lnSpc>
                <a:spcPct val="150000"/>
              </a:lnSpc>
              <a:spcBef>
                <a:spcPts val="750"/>
              </a:spcBef>
              <a:spcAft>
                <a:spcPts val="0"/>
              </a:spcAft>
            </a:pPr>
            <a:r>
              <a:rPr lang="ru-RU"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Diagnocat</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aссистент</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стоматолога в диагностике и планировании лечения сервис для анализа всех типов стоматологических снимков </a:t>
            </a:r>
            <a:r>
              <a:rPr lang="ru-RU"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Diagnocat</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за 5 минут делает полный анализ, акцентирует внимание на проблемах, подсказывает диагноз с точностью свыше 90%. </a:t>
            </a:r>
            <a:r>
              <a:rPr lang="ru-RU"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Diagnocat</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создает безопасное пространство доверия между стоматологом и пациентом и помогает мотивировать пациента на необходимый ему план лечения.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58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BE4C8C5A-EB55-45E6-8D9D-12E918AC341C}"/>
              </a:ext>
            </a:extLst>
          </p:cNvPr>
          <p:cNvSpPr>
            <a:spLocks noGrp="1"/>
          </p:cNvSpPr>
          <p:nvPr>
            <p:ph type="body" idx="1"/>
          </p:nvPr>
        </p:nvSpPr>
        <p:spPr>
          <a:xfrm>
            <a:off x="1202635" y="1364146"/>
            <a:ext cx="7673009" cy="4124738"/>
          </a:xfrm>
        </p:spPr>
        <p:txBody>
          <a:bodyPr>
            <a:normAutofit fontScale="77500" lnSpcReduction="20000"/>
          </a:bodyPr>
          <a:lstStyle/>
          <a:p>
            <a:pPr marL="428625" indent="-428625" algn="just">
              <a:buFont typeface="Wingdings" panose="05000000000000000000" pitchFamily="2" charset="2"/>
              <a:buChar char="Ø"/>
            </a:pPr>
            <a:r>
              <a:rPr lang="ru-RU" sz="2850" dirty="0">
                <a:latin typeface="Times New Roman" panose="02020603050405020304" pitchFamily="18" charset="0"/>
                <a:cs typeface="Times New Roman" panose="02020603050405020304" pitchFamily="18" charset="0"/>
              </a:rPr>
              <a:t>Впервые словосочетание «качество жизни» было использовано в 1920 году </a:t>
            </a:r>
            <a:r>
              <a:rPr lang="ru-RU" sz="2850" dirty="0" err="1">
                <a:latin typeface="Times New Roman" panose="02020603050405020304" pitchFamily="18" charset="0"/>
                <a:cs typeface="Times New Roman" panose="02020603050405020304" pitchFamily="18" charset="0"/>
              </a:rPr>
              <a:t>Pigon</a:t>
            </a:r>
            <a:r>
              <a:rPr lang="ru-RU" sz="2850" dirty="0">
                <a:latin typeface="Times New Roman" panose="02020603050405020304" pitchFamily="18" charset="0"/>
                <a:cs typeface="Times New Roman" panose="02020603050405020304" pitchFamily="18" charset="0"/>
              </a:rPr>
              <a:t> в работе об экономике и благосостоянии населения. </a:t>
            </a:r>
          </a:p>
          <a:p>
            <a:pPr marL="428625" indent="-428625" algn="just">
              <a:buFont typeface="Wingdings" panose="05000000000000000000" pitchFamily="2" charset="2"/>
              <a:buChar char="Ø"/>
            </a:pPr>
            <a:r>
              <a:rPr lang="ru-RU" sz="2850" dirty="0">
                <a:latin typeface="Times New Roman" panose="02020603050405020304" pitchFamily="18" charset="0"/>
                <a:cs typeface="Times New Roman" panose="02020603050405020304" pitchFamily="18" charset="0"/>
              </a:rPr>
              <a:t>В 1947 году профессор Колумбийского университета США D. А. </a:t>
            </a:r>
            <a:r>
              <a:rPr lang="ru-RU" sz="2850" dirty="0" err="1">
                <a:latin typeface="Times New Roman" panose="02020603050405020304" pitchFamily="18" charset="0"/>
                <a:cs typeface="Times New Roman" panose="02020603050405020304" pitchFamily="18" charset="0"/>
              </a:rPr>
              <a:t>Karnofsky</a:t>
            </a:r>
            <a:r>
              <a:rPr lang="ru-RU" sz="2850" dirty="0">
                <a:latin typeface="Times New Roman" panose="02020603050405020304" pitchFamily="18" charset="0"/>
                <a:cs typeface="Times New Roman" panose="02020603050405020304" pitchFamily="18" charset="0"/>
              </a:rPr>
              <a:t> впервые предложил нефизиологические методы оценки параметров рака.</a:t>
            </a:r>
          </a:p>
          <a:p>
            <a:pPr marL="428625" indent="-428625" algn="just">
              <a:buFont typeface="Wingdings" panose="05000000000000000000" pitchFamily="2" charset="2"/>
              <a:buChar char="Ø"/>
            </a:pPr>
            <a:r>
              <a:rPr lang="ru-RU" sz="2850" dirty="0">
                <a:latin typeface="Times New Roman" panose="02020603050405020304" pitchFamily="18" charset="0"/>
                <a:cs typeface="Times New Roman" panose="02020603050405020304" pitchFamily="18" charset="0"/>
              </a:rPr>
              <a:t>В медицинском контексте термин «качество жизни» впервые был употреблен в 1966 году, а именно в редакторской статье J. R. </a:t>
            </a:r>
            <a:r>
              <a:rPr lang="ru-RU" sz="2850" dirty="0" err="1">
                <a:latin typeface="Times New Roman" panose="02020603050405020304" pitchFamily="18" charset="0"/>
                <a:cs typeface="Times New Roman" panose="02020603050405020304" pitchFamily="18" charset="0"/>
              </a:rPr>
              <a:t>Elkinton</a:t>
            </a:r>
            <a:r>
              <a:rPr lang="ru-RU" sz="2850" dirty="0">
                <a:latin typeface="Times New Roman" panose="02020603050405020304" pitchFamily="18" charset="0"/>
                <a:cs typeface="Times New Roman" panose="02020603050405020304" pitchFamily="18" charset="0"/>
              </a:rPr>
              <a:t> «Медицина и качество жизни» журнала «</a:t>
            </a:r>
            <a:r>
              <a:rPr lang="ru-RU" sz="2850" dirty="0" err="1">
                <a:latin typeface="Times New Roman" panose="02020603050405020304" pitchFamily="18" charset="0"/>
                <a:cs typeface="Times New Roman" panose="02020603050405020304" pitchFamily="18" charset="0"/>
              </a:rPr>
              <a:t>Annals</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of</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Internal</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Medicine</a:t>
            </a:r>
            <a:r>
              <a:rPr lang="ru-RU" sz="2850" dirty="0">
                <a:latin typeface="Times New Roman" panose="02020603050405020304" pitchFamily="18" charset="0"/>
                <a:cs typeface="Times New Roman" panose="02020603050405020304" pitchFamily="18" charset="0"/>
              </a:rPr>
              <a:t>», посвященной проблемам трансплантологии. </a:t>
            </a:r>
          </a:p>
          <a:p>
            <a:pPr marL="428625" indent="-428625" algn="just">
              <a:buFont typeface="Wingdings" panose="05000000000000000000" pitchFamily="2" charset="2"/>
              <a:buChar char="Ø"/>
            </a:pPr>
            <a:r>
              <a:rPr lang="ru-RU" sz="2850" dirty="0">
                <a:latin typeface="Times New Roman" panose="02020603050405020304" pitchFamily="18" charset="0"/>
                <a:cs typeface="Times New Roman" panose="02020603050405020304" pitchFamily="18" charset="0"/>
              </a:rPr>
              <a:t>В 1982 году R. M. </a:t>
            </a:r>
            <a:r>
              <a:rPr lang="ru-RU" sz="2850" dirty="0" err="1">
                <a:latin typeface="Times New Roman" panose="02020603050405020304" pitchFamily="18" charset="0"/>
                <a:cs typeface="Times New Roman" panose="02020603050405020304" pitchFamily="18" charset="0"/>
              </a:rPr>
              <a:t>Kaplan</a:t>
            </a:r>
            <a:r>
              <a:rPr lang="ru-RU" sz="2850" dirty="0">
                <a:latin typeface="Times New Roman" panose="02020603050405020304" pitchFamily="18" charset="0"/>
                <a:cs typeface="Times New Roman" panose="02020603050405020304" pitchFamily="18" charset="0"/>
              </a:rPr>
              <a:t> и </a:t>
            </a:r>
            <a:r>
              <a:rPr lang="ru-RU" sz="2850" dirty="0" err="1">
                <a:latin typeface="Times New Roman" panose="02020603050405020304" pitchFamily="18" charset="0"/>
                <a:cs typeface="Times New Roman" panose="02020603050405020304" pitchFamily="18" charset="0"/>
              </a:rPr>
              <a:t>Bush</a:t>
            </a:r>
            <a:r>
              <a:rPr lang="ru-RU" sz="2850" dirty="0">
                <a:latin typeface="Times New Roman" panose="02020603050405020304" pitchFamily="18" charset="0"/>
                <a:cs typeface="Times New Roman" panose="02020603050405020304" pitchFamily="18" charset="0"/>
              </a:rPr>
              <a:t> предложили термин «</a:t>
            </a:r>
            <a:r>
              <a:rPr lang="ru-RU" sz="2850" dirty="0" err="1">
                <a:latin typeface="Times New Roman" panose="02020603050405020304" pitchFamily="18" charset="0"/>
                <a:cs typeface="Times New Roman" panose="02020603050405020304" pitchFamily="18" charset="0"/>
              </a:rPr>
              <a:t>health-related</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quality</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of</a:t>
            </a:r>
            <a:r>
              <a:rPr lang="ru-RU" sz="2850" dirty="0">
                <a:latin typeface="Times New Roman" panose="02020603050405020304" pitchFamily="18" charset="0"/>
                <a:cs typeface="Times New Roman" panose="02020603050405020304" pitchFamily="18" charset="0"/>
              </a:rPr>
              <a:t> </a:t>
            </a:r>
            <a:r>
              <a:rPr lang="ru-RU" sz="2850" dirty="0" err="1">
                <a:latin typeface="Times New Roman" panose="02020603050405020304" pitchFamily="18" charset="0"/>
                <a:cs typeface="Times New Roman" panose="02020603050405020304" pitchFamily="18" charset="0"/>
              </a:rPr>
              <a:t>life</a:t>
            </a:r>
            <a:r>
              <a:rPr lang="ru-RU" sz="2850" dirty="0">
                <a:latin typeface="Times New Roman" panose="02020603050405020304" pitchFamily="18" charset="0"/>
                <a:cs typeface="Times New Roman" panose="02020603050405020304" pitchFamily="18" charset="0"/>
              </a:rPr>
              <a:t>» (качество жизни, обусловленное здоровьем).</a:t>
            </a:r>
          </a:p>
          <a:p>
            <a:endParaRPr lang="ru-RU" dirty="0"/>
          </a:p>
        </p:txBody>
      </p:sp>
    </p:spTree>
    <p:extLst>
      <p:ext uri="{BB962C8B-B14F-4D97-AF65-F5344CB8AC3E}">
        <p14:creationId xmlns:p14="http://schemas.microsoft.com/office/powerpoint/2010/main" val="351158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3F5C54E-035B-4D1D-9503-3338EDA3F5F5}"/>
              </a:ext>
            </a:extLst>
          </p:cNvPr>
          <p:cNvSpPr/>
          <p:nvPr/>
        </p:nvSpPr>
        <p:spPr>
          <a:xfrm>
            <a:off x="2098432" y="1771650"/>
            <a:ext cx="5226342" cy="2377574"/>
          </a:xfrm>
          <a:prstGeom prst="rect">
            <a:avLst/>
          </a:prstGeom>
        </p:spPr>
        <p:txBody>
          <a:bodyPr wrap="square">
            <a:spAutoFit/>
          </a:bodyPr>
          <a:lstStyle/>
          <a:p>
            <a:r>
              <a:rPr lang="ru-RU"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Основные препятствия внедрения ИИ в медицину:</a:t>
            </a:r>
          </a:p>
          <a:p>
            <a:endParaRPr lang="ru-RU" sz="1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нехватка компетентных сотрудников;</a:t>
            </a:r>
          </a:p>
          <a:p>
            <a:endParaRPr lang="ru-RU"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cs typeface="Times New Roman" panose="02020603050405020304" pitchFamily="18" charset="0"/>
              </a:rPr>
              <a:t>недостаток структурированных данных;</a:t>
            </a:r>
          </a:p>
          <a:p>
            <a:pPr marL="257175" indent="-257175">
              <a:buFont typeface="Wingdings" panose="05000000000000000000" pitchFamily="2" charset="2"/>
              <a:buChar char="Ø"/>
            </a:pPr>
            <a:endParaRPr lang="ru-RU" sz="1500"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cs typeface="Times New Roman" panose="02020603050405020304" pitchFamily="18" charset="0"/>
              </a:rPr>
              <a:t>недостаточный уровень доверия;</a:t>
            </a:r>
          </a:p>
          <a:p>
            <a:endParaRPr lang="ru-RU" sz="1500"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ru-RU" sz="1500" dirty="0">
                <a:latin typeface="Times New Roman" panose="02020603050405020304" pitchFamily="18" charset="0"/>
                <a:cs typeface="Times New Roman" panose="02020603050405020304" pitchFamily="18" charset="0"/>
              </a:rPr>
              <a:t>потребность в повышенной защите данных.</a:t>
            </a:r>
          </a:p>
          <a:p>
            <a:endParaRPr lang="ru-RU" sz="1350" dirty="0"/>
          </a:p>
        </p:txBody>
      </p:sp>
    </p:spTree>
    <p:extLst>
      <p:ext uri="{BB962C8B-B14F-4D97-AF65-F5344CB8AC3E}">
        <p14:creationId xmlns:p14="http://schemas.microsoft.com/office/powerpoint/2010/main" val="68827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251F20B8-27DE-4822-BFF8-5DD3F359F426}"/>
              </a:ext>
            </a:extLst>
          </p:cNvPr>
          <p:cNvSpPr>
            <a:spLocks noGrp="1"/>
          </p:cNvSpPr>
          <p:nvPr>
            <p:ph type="body" idx="1"/>
          </p:nvPr>
        </p:nvSpPr>
        <p:spPr>
          <a:xfrm>
            <a:off x="1242391" y="1185242"/>
            <a:ext cx="7702826" cy="4591877"/>
          </a:xfrm>
        </p:spPr>
        <p:txBody>
          <a:bodyPr>
            <a:normAutofit fontScale="62500" lnSpcReduction="20000"/>
          </a:bodyPr>
          <a:lstStyle/>
          <a:p>
            <a:pPr algn="just"/>
            <a:r>
              <a:rPr lang="ru-RU" sz="3000" b="1" dirty="0">
                <a:latin typeface="Times New Roman" panose="02020603050405020304" pitchFamily="18" charset="0"/>
                <a:cs typeface="Times New Roman" panose="02020603050405020304" pitchFamily="18" charset="0"/>
              </a:rPr>
              <a:t>Качество жизни</a:t>
            </a:r>
            <a:r>
              <a:rPr lang="ru-RU" sz="3000" dirty="0">
                <a:latin typeface="Times New Roman" panose="02020603050405020304" pitchFamily="18" charset="0"/>
                <a:cs typeface="Times New Roman" panose="02020603050405020304" pitchFamily="18" charset="0"/>
              </a:rPr>
              <a:t>  (</a:t>
            </a:r>
            <a:r>
              <a:rPr lang="ru-RU" sz="3000" i="1" dirty="0">
                <a:latin typeface="Times New Roman" panose="02020603050405020304" pitchFamily="18" charset="0"/>
                <a:cs typeface="Times New Roman" panose="02020603050405020304" pitchFamily="18" charset="0"/>
              </a:rPr>
              <a:t>по определению ВОЗ</a:t>
            </a:r>
            <a:r>
              <a:rPr lang="ru-RU" sz="3000" dirty="0">
                <a:latin typeface="Times New Roman" panose="02020603050405020304" pitchFamily="18" charset="0"/>
                <a:cs typeface="Times New Roman" panose="02020603050405020304" pitchFamily="18" charset="0"/>
              </a:rPr>
              <a:t>)— категория, которая охватывает 12 аспектов «условий жизни» а именно: </a:t>
            </a:r>
            <a:r>
              <a:rPr lang="ru-RU" sz="3000" b="1" dirty="0">
                <a:latin typeface="Times New Roman" panose="02020603050405020304" pitchFamily="18" charset="0"/>
                <a:cs typeface="Times New Roman" panose="02020603050405020304" pitchFamily="18" charset="0"/>
              </a:rPr>
              <a:t>состояние здоровья</a:t>
            </a:r>
            <a:r>
              <a:rPr lang="ru-RU" sz="3000" dirty="0">
                <a:latin typeface="Times New Roman" panose="02020603050405020304" pitchFamily="18" charset="0"/>
                <a:cs typeface="Times New Roman" panose="02020603050405020304" pitchFamily="18" charset="0"/>
              </a:rPr>
              <a:t>, средства к существованию, воспитание, условия труда, занятость населения, потребление и запасы, транспорт и коммуникации, жилище и его строительство, одежда, отдых и развлечения, социальная уверенность и личная свобода.  </a:t>
            </a:r>
          </a:p>
          <a:p>
            <a:pPr algn="just"/>
            <a:r>
              <a:rPr lang="ru-RU" sz="3000" b="1" dirty="0">
                <a:latin typeface="Times New Roman" panose="02020603050405020304" pitchFamily="18" charset="0"/>
                <a:cs typeface="Times New Roman" panose="02020603050405020304" pitchFamily="18" charset="0"/>
              </a:rPr>
              <a:t>Качество жизни </a:t>
            </a:r>
            <a:r>
              <a:rPr lang="ru-RU" sz="3000" dirty="0">
                <a:latin typeface="Times New Roman" panose="02020603050405020304" pitchFamily="18" charset="0"/>
                <a:cs typeface="Times New Roman" panose="02020603050405020304" pitchFamily="18" charset="0"/>
              </a:rPr>
              <a:t>(по определению </a:t>
            </a:r>
            <a:r>
              <a:rPr lang="ru-RU" sz="3000" i="1" dirty="0">
                <a:latin typeface="Times New Roman" panose="02020603050405020304" pitchFamily="18" charset="0"/>
                <a:cs typeface="Times New Roman" panose="02020603050405020304" pitchFamily="18" charset="0"/>
              </a:rPr>
              <a:t>Европейской экономической комиссии ООН</a:t>
            </a:r>
            <a:r>
              <a:rPr lang="ru-RU" sz="3000" dirty="0">
                <a:latin typeface="Times New Roman" panose="02020603050405020304" pitchFamily="18" charset="0"/>
                <a:cs typeface="Times New Roman" panose="02020603050405020304" pitchFamily="18" charset="0"/>
              </a:rPr>
              <a:t>) охватывает 8 индикаторов: </a:t>
            </a:r>
            <a:r>
              <a:rPr lang="ru-RU" sz="3000" b="1" dirty="0">
                <a:latin typeface="Times New Roman" panose="02020603050405020304" pitchFamily="18" charset="0"/>
                <a:cs typeface="Times New Roman" panose="02020603050405020304" pitchFamily="18" charset="0"/>
              </a:rPr>
              <a:t>здоровье</a:t>
            </a:r>
            <a:r>
              <a:rPr lang="ru-RU" sz="3000" dirty="0">
                <a:latin typeface="Times New Roman" panose="02020603050405020304" pitchFamily="18" charset="0"/>
                <a:cs typeface="Times New Roman" panose="02020603050405020304" pitchFamily="18" charset="0"/>
              </a:rPr>
              <a:t>, качество рабочего места, приобретение товаров и бытовые услуги, возможности проведения свободного времени, чувство социальной уверенности, шансы развития личности, качество окружающей среды, возможность участия в общественной жизни.</a:t>
            </a:r>
          </a:p>
          <a:p>
            <a:pPr algn="just"/>
            <a:r>
              <a:rPr lang="ru-RU" sz="3000" b="1" dirty="0">
                <a:latin typeface="Times New Roman" panose="02020603050405020304" pitchFamily="18" charset="0"/>
                <a:cs typeface="Times New Roman" panose="02020603050405020304" pitchFamily="18" charset="0"/>
              </a:rPr>
              <a:t>Здоровье   </a:t>
            </a:r>
            <a:r>
              <a:rPr lang="ru-RU" sz="3000" dirty="0">
                <a:latin typeface="Times New Roman" panose="02020603050405020304" pitchFamily="18" charset="0"/>
                <a:cs typeface="Times New Roman" panose="02020603050405020304" pitchFamily="18" charset="0"/>
              </a:rPr>
              <a:t>(</a:t>
            </a:r>
            <a:r>
              <a:rPr lang="ru-RU" sz="3000" i="1" dirty="0">
                <a:latin typeface="Times New Roman" panose="02020603050405020304" pitchFamily="18" charset="0"/>
                <a:cs typeface="Times New Roman" panose="02020603050405020304" pitchFamily="18" charset="0"/>
              </a:rPr>
              <a:t>по определению ВОЗ</a:t>
            </a:r>
            <a:r>
              <a:rPr lang="ru-RU" sz="3000" dirty="0">
                <a:latin typeface="Times New Roman" panose="02020603050405020304" pitchFamily="18" charset="0"/>
                <a:cs typeface="Times New Roman" panose="02020603050405020304" pitchFamily="18" charset="0"/>
              </a:rPr>
              <a:t>) - состояние «полного физического, психического и социального благополучия человека» .</a:t>
            </a:r>
          </a:p>
          <a:p>
            <a:pPr algn="just"/>
            <a:endParaRPr lang="ru-RU" sz="3000" dirty="0">
              <a:latin typeface="Times New Roman" panose="02020603050405020304" pitchFamily="18" charset="0"/>
              <a:cs typeface="Times New Roman" panose="02020603050405020304" pitchFamily="18" charset="0"/>
            </a:endParaRPr>
          </a:p>
          <a:p>
            <a:pPr algn="just"/>
            <a:r>
              <a:rPr lang="ru-RU" sz="30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43547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E5DDBF9B-5E94-4141-A7F2-CEAE1C9B76F3}"/>
              </a:ext>
            </a:extLst>
          </p:cNvPr>
          <p:cNvSpPr>
            <a:spLocks noGrp="1"/>
          </p:cNvSpPr>
          <p:nvPr>
            <p:ph type="body" idx="1"/>
          </p:nvPr>
        </p:nvSpPr>
        <p:spPr>
          <a:xfrm>
            <a:off x="1620079" y="1741833"/>
            <a:ext cx="7008380" cy="3547850"/>
          </a:xfrm>
        </p:spPr>
        <p:txBody>
          <a:bodyPr>
            <a:normAutofit/>
          </a:bodyPr>
          <a:lstStyle/>
          <a:p>
            <a:pPr algn="just"/>
            <a:r>
              <a:rPr lang="ru-RU" sz="1800" b="1" dirty="0">
                <a:latin typeface="Times New Roman" panose="02020603050405020304" pitchFamily="18" charset="0"/>
                <a:cs typeface="Times New Roman" panose="02020603050405020304" pitchFamily="18" charset="0"/>
              </a:rPr>
              <a:t>ВОЗ </a:t>
            </a:r>
            <a:r>
              <a:rPr lang="ru-RU" sz="1800" dirty="0">
                <a:latin typeface="Times New Roman" panose="02020603050405020304" pitchFamily="18" charset="0"/>
                <a:cs typeface="Times New Roman" panose="02020603050405020304" pitchFamily="18" charset="0"/>
              </a:rPr>
              <a:t>разработаны следующие </a:t>
            </a:r>
            <a:r>
              <a:rPr lang="ru-RU" sz="1800" b="1" dirty="0">
                <a:latin typeface="Times New Roman" panose="02020603050405020304" pitchFamily="18" charset="0"/>
                <a:cs typeface="Times New Roman" panose="02020603050405020304" pitchFamily="18" charset="0"/>
              </a:rPr>
              <a:t>критерии оценки КЖ</a:t>
            </a:r>
            <a:r>
              <a:rPr lang="ru-RU" sz="1800" dirty="0">
                <a:latin typeface="Times New Roman" panose="02020603050405020304" pitchFamily="18" charset="0"/>
                <a:cs typeface="Times New Roman" panose="02020603050405020304" pitchFamily="18" charset="0"/>
              </a:rPr>
              <a:t>, обусловленного здоровьем: </a:t>
            </a:r>
            <a:r>
              <a:rPr lang="ru-RU" sz="1800" b="1" dirty="0">
                <a:latin typeface="Times New Roman" panose="02020603050405020304" pitchFamily="18" charset="0"/>
                <a:cs typeface="Times New Roman" panose="02020603050405020304" pitchFamily="18" charset="0"/>
              </a:rPr>
              <a:t>физические</a:t>
            </a:r>
            <a:r>
              <a:rPr lang="ru-RU" sz="1800" dirty="0">
                <a:latin typeface="Times New Roman" panose="02020603050405020304" pitchFamily="18" charset="0"/>
                <a:cs typeface="Times New Roman" panose="02020603050405020304" pitchFamily="18" charset="0"/>
              </a:rPr>
              <a:t> (сила, энергия, усталость, боль, дискомфорт, сон, отдых); </a:t>
            </a:r>
            <a:r>
              <a:rPr lang="ru-RU" sz="1800" b="1" dirty="0">
                <a:latin typeface="Times New Roman" panose="02020603050405020304" pitchFamily="18" charset="0"/>
                <a:cs typeface="Times New Roman" panose="02020603050405020304" pitchFamily="18" charset="0"/>
              </a:rPr>
              <a:t>психологические</a:t>
            </a:r>
            <a:r>
              <a:rPr lang="ru-RU" sz="1800" dirty="0">
                <a:latin typeface="Times New Roman" panose="02020603050405020304" pitchFamily="18" charset="0"/>
                <a:cs typeface="Times New Roman" panose="02020603050405020304" pitchFamily="18" charset="0"/>
              </a:rPr>
              <a:t> (положительные эмоции, мышление, изучение, запоминание, концентрация, самооценка, внешний вид, негативные переживания); </a:t>
            </a:r>
            <a:r>
              <a:rPr lang="ru-RU" sz="1800" b="1" dirty="0">
                <a:latin typeface="Times New Roman" panose="02020603050405020304" pitchFamily="18" charset="0"/>
                <a:cs typeface="Times New Roman" panose="02020603050405020304" pitchFamily="18" charset="0"/>
              </a:rPr>
              <a:t>уровень независимости </a:t>
            </a:r>
            <a:r>
              <a:rPr lang="ru-RU" sz="1800" dirty="0">
                <a:latin typeface="Times New Roman" panose="02020603050405020304" pitchFamily="18" charset="0"/>
                <a:cs typeface="Times New Roman" panose="02020603050405020304" pitchFamily="18" charset="0"/>
              </a:rPr>
              <a:t>(повседневная активность, работоспособность, зависимость от лекарств и лечения); </a:t>
            </a:r>
            <a:r>
              <a:rPr lang="ru-RU" sz="1800" b="1" dirty="0">
                <a:latin typeface="Times New Roman" panose="02020603050405020304" pitchFamily="18" charset="0"/>
                <a:cs typeface="Times New Roman" panose="02020603050405020304" pitchFamily="18" charset="0"/>
              </a:rPr>
              <a:t>общественная жизнь </a:t>
            </a:r>
            <a:r>
              <a:rPr lang="ru-RU" sz="1800" dirty="0">
                <a:latin typeface="Times New Roman" panose="02020603050405020304" pitchFamily="18" charset="0"/>
                <a:cs typeface="Times New Roman" panose="02020603050405020304" pitchFamily="18" charset="0"/>
              </a:rPr>
              <a:t>(личные взаимоотношения, общественная ценность субъекта, сексуальная активность); </a:t>
            </a:r>
            <a:r>
              <a:rPr lang="ru-RU" sz="1800" b="1" dirty="0">
                <a:latin typeface="Times New Roman" panose="02020603050405020304" pitchFamily="18" charset="0"/>
                <a:cs typeface="Times New Roman" panose="02020603050405020304" pitchFamily="18" charset="0"/>
              </a:rPr>
              <a:t>окружающая среда </a:t>
            </a:r>
            <a:r>
              <a:rPr lang="ru-RU" sz="1800" dirty="0">
                <a:latin typeface="Times New Roman" panose="02020603050405020304" pitchFamily="18" charset="0"/>
                <a:cs typeface="Times New Roman" panose="02020603050405020304" pitchFamily="18" charset="0"/>
              </a:rPr>
              <a:t>(благополучие, безопасность, быт, обеспеченность, доступность и качество медицинского и социального обеспечения, доступность информации, возможность обучения и повышения квалификации, досуг, экология); </a:t>
            </a:r>
            <a:r>
              <a:rPr lang="ru-RU" sz="1800" b="1" dirty="0">
                <a:latin typeface="Times New Roman" panose="02020603050405020304" pitchFamily="18" charset="0"/>
                <a:cs typeface="Times New Roman" panose="02020603050405020304" pitchFamily="18" charset="0"/>
              </a:rPr>
              <a:t>духовность</a:t>
            </a:r>
            <a:r>
              <a:rPr lang="ru-RU" sz="1800" dirty="0">
                <a:latin typeface="Times New Roman" panose="02020603050405020304" pitchFamily="18" charset="0"/>
                <a:cs typeface="Times New Roman" panose="02020603050405020304" pitchFamily="18" charset="0"/>
              </a:rPr>
              <a:t> (религия, личные убеждения) </a:t>
            </a:r>
          </a:p>
        </p:txBody>
      </p:sp>
    </p:spTree>
    <p:extLst>
      <p:ext uri="{BB962C8B-B14F-4D97-AF65-F5344CB8AC3E}">
        <p14:creationId xmlns:p14="http://schemas.microsoft.com/office/powerpoint/2010/main" val="351568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953E16EB-84F0-402A-A046-D8A01F88612F}"/>
              </a:ext>
            </a:extLst>
          </p:cNvPr>
          <p:cNvSpPr>
            <a:spLocks noGrp="1"/>
          </p:cNvSpPr>
          <p:nvPr>
            <p:ph type="body" idx="1"/>
          </p:nvPr>
        </p:nvSpPr>
        <p:spPr>
          <a:xfrm>
            <a:off x="715108" y="1566497"/>
            <a:ext cx="7913351" cy="3723186"/>
          </a:xfrm>
        </p:spPr>
        <p:txBody>
          <a:bodyPr>
            <a:normAutofit lnSpcReduction="10000"/>
          </a:bodyPr>
          <a:lstStyle/>
          <a:p>
            <a:pPr algn="just"/>
            <a:r>
              <a:rPr lang="ru-RU" sz="1950" dirty="0">
                <a:latin typeface="Times New Roman" panose="02020603050405020304" pitchFamily="18" charset="0"/>
                <a:cs typeface="Times New Roman" panose="02020603050405020304" pitchFamily="18" charset="0"/>
              </a:rPr>
              <a:t>В настоящее время существует в мире более 50 научных групп и институтов, занимающихся разработкой методов исследования КЖ. Созданы несколько сотен методик, которые различаются как по объему, так и по спектру охвата различных аспектов данного понятия. С целью систематизации деятельности по изучению КЖ в </a:t>
            </a:r>
            <a:r>
              <a:rPr lang="ru-RU" sz="1950" b="1" dirty="0">
                <a:latin typeface="Times New Roman" panose="02020603050405020304" pitchFamily="18" charset="0"/>
                <a:cs typeface="Times New Roman" panose="02020603050405020304" pitchFamily="18" charset="0"/>
              </a:rPr>
              <a:t>1995 году во Франции был создан MARI </a:t>
            </a:r>
            <a:r>
              <a:rPr lang="ru-RU" sz="1950" b="1" dirty="0" err="1">
                <a:latin typeface="Times New Roman" panose="02020603050405020304" pitchFamily="18" charset="0"/>
                <a:cs typeface="Times New Roman" panose="02020603050405020304" pitchFamily="18" charset="0"/>
              </a:rPr>
              <a:t>Research</a:t>
            </a:r>
            <a:r>
              <a:rPr lang="ru-RU" sz="1950" b="1" dirty="0">
                <a:latin typeface="Times New Roman" panose="02020603050405020304" pitchFamily="18" charset="0"/>
                <a:cs typeface="Times New Roman" panose="02020603050405020304" pitchFamily="18" charset="0"/>
              </a:rPr>
              <a:t> </a:t>
            </a:r>
            <a:r>
              <a:rPr lang="ru-RU" sz="1950" b="1" dirty="0" err="1">
                <a:latin typeface="Times New Roman" panose="02020603050405020304" pitchFamily="18" charset="0"/>
                <a:cs typeface="Times New Roman" panose="02020603050405020304" pitchFamily="18" charset="0"/>
              </a:rPr>
              <a:t>Institute</a:t>
            </a:r>
            <a:r>
              <a:rPr lang="ru-RU" sz="1950" dirty="0">
                <a:latin typeface="Times New Roman" panose="02020603050405020304" pitchFamily="18" charset="0"/>
                <a:cs typeface="Times New Roman" panose="02020603050405020304" pitchFamily="18" charset="0"/>
              </a:rPr>
              <a:t>, который координирует исследования в данной области, утверждает разработанные опросники и рекомендует их к применению.</a:t>
            </a:r>
          </a:p>
          <a:p>
            <a:pPr algn="just"/>
            <a:endParaRPr lang="ru-RU" sz="1950" dirty="0">
              <a:latin typeface="Times New Roman" panose="02020603050405020304" pitchFamily="18" charset="0"/>
              <a:cs typeface="Times New Roman" panose="02020603050405020304" pitchFamily="18" charset="0"/>
            </a:endParaRPr>
          </a:p>
          <a:p>
            <a:pPr algn="just"/>
            <a:r>
              <a:rPr lang="ru-RU" sz="1950" b="1" dirty="0">
                <a:latin typeface="Times New Roman" panose="02020603050405020304" pitchFamily="18" charset="0"/>
                <a:cs typeface="Times New Roman" panose="02020603050405020304" pitchFamily="18" charset="0"/>
              </a:rPr>
              <a:t>Первая в России монография</a:t>
            </a:r>
            <a:r>
              <a:rPr lang="ru-RU" sz="1950" dirty="0">
                <a:latin typeface="Times New Roman" panose="02020603050405020304" pitchFamily="18" charset="0"/>
                <a:cs typeface="Times New Roman" panose="02020603050405020304" pitchFamily="18" charset="0"/>
              </a:rPr>
              <a:t>, в которой был проведен анализ концепции качества жизни: </a:t>
            </a:r>
          </a:p>
          <a:p>
            <a:pPr algn="just"/>
            <a:r>
              <a:rPr lang="ru-RU" sz="1950" b="1" dirty="0">
                <a:latin typeface="Times New Roman" panose="02020603050405020304" pitchFamily="18" charset="0"/>
                <a:cs typeface="Times New Roman" panose="02020603050405020304" pitchFamily="18" charset="0"/>
              </a:rPr>
              <a:t>Новик А. А., Ионова Т. И., </a:t>
            </a:r>
            <a:r>
              <a:rPr lang="ru-RU" sz="1950" b="1" dirty="0" err="1">
                <a:latin typeface="Times New Roman" panose="02020603050405020304" pitchFamily="18" charset="0"/>
                <a:cs typeface="Times New Roman" panose="02020603050405020304" pitchFamily="18" charset="0"/>
              </a:rPr>
              <a:t>Кайнд</a:t>
            </a:r>
            <a:r>
              <a:rPr lang="ru-RU" sz="1950" b="1" dirty="0">
                <a:latin typeface="Times New Roman" panose="02020603050405020304" pitchFamily="18" charset="0"/>
                <a:cs typeface="Times New Roman" panose="02020603050405020304" pitchFamily="18" charset="0"/>
              </a:rPr>
              <a:t> П. Концепция исследования качества жизни в медицине. – 1999. </a:t>
            </a:r>
          </a:p>
          <a:p>
            <a:pPr algn="just"/>
            <a:endParaRPr lang="ru-RU" sz="2625"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5592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F511F19-D10C-4BFE-A338-5B1BDCAE2B15}"/>
              </a:ext>
            </a:extLst>
          </p:cNvPr>
          <p:cNvSpPr/>
          <p:nvPr/>
        </p:nvSpPr>
        <p:spPr>
          <a:xfrm>
            <a:off x="2057400" y="1836127"/>
            <a:ext cx="5632939" cy="3801041"/>
          </a:xfrm>
          <a:prstGeom prst="rect">
            <a:avLst/>
          </a:prstGeom>
        </p:spPr>
        <p:txBody>
          <a:bodyPr wrap="square">
            <a:spAutoFit/>
          </a:bodyPr>
          <a:lstStyle/>
          <a:p>
            <a:pPr algn="just" fontAlgn="t">
              <a:spcBef>
                <a:spcPts val="563"/>
              </a:spcBef>
            </a:pPr>
            <a:r>
              <a:rPr lang="ru-RU" sz="2100" dirty="0">
                <a:solidFill>
                  <a:srgbClr val="000000"/>
                </a:solidFill>
                <a:latin typeface="Times New Roman" panose="02020603050405020304" pitchFamily="18" charset="0"/>
                <a:ea typeface="Times New Roman" panose="02020603050405020304" pitchFamily="18" charset="0"/>
              </a:rPr>
              <a:t>Благодаря крупнейшим открытиям </a:t>
            </a:r>
            <a:r>
              <a:rPr lang="ru-RU" sz="2100" dirty="0" err="1">
                <a:solidFill>
                  <a:srgbClr val="000000"/>
                </a:solidFill>
                <a:latin typeface="Times New Roman" panose="02020603050405020304" pitchFamily="18" charset="0"/>
                <a:ea typeface="Times New Roman" panose="02020603050405020304" pitchFamily="18" charset="0"/>
              </a:rPr>
              <a:t>ХХв</a:t>
            </a:r>
            <a:r>
              <a:rPr lang="ru-RU" sz="2100" dirty="0">
                <a:solidFill>
                  <a:srgbClr val="000000"/>
                </a:solidFill>
                <a:latin typeface="Times New Roman" panose="02020603050405020304" pitchFamily="18" charset="0"/>
                <a:ea typeface="Times New Roman" panose="02020603050405020304" pitchFamily="18" charset="0"/>
              </a:rPr>
              <a:t>. в области медико-биологических наук человечеству удалось справиться с большинством инфекционных заболеваний, что привело к увеличению средней продолжительности жизни. Однако произошел рост числа хронических неинфекционных заболеваний.</a:t>
            </a:r>
          </a:p>
          <a:p>
            <a:pPr algn="just" fontAlgn="t">
              <a:spcBef>
                <a:spcPts val="563"/>
              </a:spcBef>
            </a:pPr>
            <a:r>
              <a:rPr lang="ru-RU" sz="2100" b="1" dirty="0">
                <a:solidFill>
                  <a:srgbClr val="000000"/>
                </a:solidFill>
                <a:latin typeface="Times New Roman" panose="02020603050405020304" pitchFamily="18" charset="0"/>
                <a:ea typeface="Times New Roman" panose="02020603050405020304" pitchFamily="18" charset="0"/>
              </a:rPr>
              <a:t>Продолжительность жизни увеличилась, но улучшилось ли ее качество?</a:t>
            </a:r>
          </a:p>
          <a:p>
            <a:pPr algn="just" fontAlgn="t">
              <a:spcBef>
                <a:spcPts val="563"/>
              </a:spcBef>
            </a:pPr>
            <a:endParaRPr lang="ru-RU" sz="21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643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0E86DC6-E62F-4F85-B945-C04E733142E3}"/>
              </a:ext>
            </a:extLst>
          </p:cNvPr>
          <p:cNvSpPr/>
          <p:nvPr/>
        </p:nvSpPr>
        <p:spPr>
          <a:xfrm>
            <a:off x="1570892" y="2121063"/>
            <a:ext cx="6172200" cy="2677656"/>
          </a:xfrm>
          <a:prstGeom prst="rect">
            <a:avLst/>
          </a:prstGeom>
        </p:spPr>
        <p:txBody>
          <a:bodyPr wrap="square">
            <a:spAutoFit/>
          </a:bodyPr>
          <a:lstStyle/>
          <a:p>
            <a:pPr algn="just"/>
            <a:r>
              <a:rPr lang="ru-RU" sz="2100" dirty="0">
                <a:latin typeface="Times New Roman" panose="02020603050405020304" pitchFamily="18" charset="0"/>
                <a:ea typeface="Calibri" panose="020F0502020204030204" pitchFamily="34" charset="0"/>
                <a:cs typeface="Times New Roman" panose="02020603050405020304" pitchFamily="18" charset="0"/>
              </a:rPr>
              <a:t>Все в большей степени основополагающим этическим принципом здравоохранения становится уважение моральной автономии и прав пациента. Гарантии, защита прав пациента на информированность, на сознательный выбор между лечением и не лечением лежит в основе новой задачи медицины - «оптимального качества жизни больного»</a:t>
            </a:r>
            <a:endParaRPr lang="ru-RU"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82415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TotalTime>
  <Words>2828</Words>
  <Application>Microsoft Office PowerPoint</Application>
  <PresentationFormat>Экран (4:3)</PresentationFormat>
  <Paragraphs>221</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Искусственный интеллект и проблема качества жизни: трансплантология и педиатрия     Шкомова Е.М. к.ф.н., ассистент кафедры этики  философского факультета МГУ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 шкомова</dc:creator>
  <cp:lastModifiedBy>philos</cp:lastModifiedBy>
  <cp:revision>38</cp:revision>
  <dcterms:created xsi:type="dcterms:W3CDTF">2017-11-13T19:27:48Z</dcterms:created>
  <dcterms:modified xsi:type="dcterms:W3CDTF">2022-11-16T08:19:54Z</dcterms:modified>
</cp:coreProperties>
</file>