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50" r:id="rId82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5940" y="328676"/>
            <a:ext cx="8072119" cy="1135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D128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94752" y="3658106"/>
            <a:ext cx="6754495" cy="136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D128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D128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D128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D128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001125" y="0"/>
            <a:ext cx="142875" cy="1371600"/>
          </a:xfrm>
          <a:custGeom>
            <a:avLst/>
            <a:gdLst/>
            <a:ahLst/>
            <a:cxnLst/>
            <a:rect l="l" t="t" r="r" b="b"/>
            <a:pathLst>
              <a:path w="142875" h="1371600">
                <a:moveTo>
                  <a:pt x="142875" y="0"/>
                </a:moveTo>
                <a:lnTo>
                  <a:pt x="0" y="0"/>
                </a:lnTo>
                <a:lnTo>
                  <a:pt x="0" y="1371600"/>
                </a:lnTo>
                <a:lnTo>
                  <a:pt x="142875" y="1371600"/>
                </a:lnTo>
                <a:lnTo>
                  <a:pt x="142875" y="0"/>
                </a:lnTo>
                <a:close/>
              </a:path>
            </a:pathLst>
          </a:custGeom>
          <a:solidFill>
            <a:srgbClr val="D128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001125" y="1371600"/>
            <a:ext cx="142875" cy="5486400"/>
          </a:xfrm>
          <a:custGeom>
            <a:avLst/>
            <a:gdLst/>
            <a:ahLst/>
            <a:cxnLst/>
            <a:rect l="l" t="t" r="r" b="b"/>
            <a:pathLst>
              <a:path w="142875" h="5486400">
                <a:moveTo>
                  <a:pt x="142875" y="0"/>
                </a:moveTo>
                <a:lnTo>
                  <a:pt x="0" y="0"/>
                </a:lnTo>
                <a:lnTo>
                  <a:pt x="0" y="5486399"/>
                </a:lnTo>
                <a:lnTo>
                  <a:pt x="142875" y="5486399"/>
                </a:lnTo>
                <a:lnTo>
                  <a:pt x="1428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2590" y="167132"/>
            <a:ext cx="8338819" cy="2545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D128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1169" y="1271523"/>
            <a:ext cx="8053705" cy="4727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D128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23andme.com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carementor.ru/" TargetMode="External"/><Relationship Id="rId2" Type="http://schemas.openxmlformats.org/officeDocument/2006/relationships/hyperlink" Target="http://botkin.ai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ftizisbiomed.r/" TargetMode="External"/><Relationship Id="rId4" Type="http://schemas.openxmlformats.org/officeDocument/2006/relationships/hyperlink" Target="http://doctor-tomo.ru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ecell.ai/" TargetMode="External"/><Relationship Id="rId2" Type="http://schemas.openxmlformats.org/officeDocument/2006/relationships/hyperlink" Target="http://melanoma.acade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respiro.life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&#1089;&#1080;&#1085;&#1072;&#1087;&#1089;.&#1088;&#1092;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lexema.ru/solu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rd-/" TargetMode="External"/><Relationship Id="rId2" Type="http://schemas.openxmlformats.org/officeDocument/2006/relationships/hyperlink" Target="http://medicase.n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rtethealth.com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://www.ginger.io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iethic.ru/code?fbclid=IwAR3M_uQfBTahEohklC4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mailto:phedu@philos.msu.r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61814" y="4023866"/>
            <a:ext cx="3350260" cy="8820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1407795">
              <a:lnSpc>
                <a:spcPct val="100699"/>
              </a:lnSpc>
              <a:spcBef>
                <a:spcPts val="75"/>
              </a:spcBef>
            </a:pPr>
            <a:r>
              <a:rPr sz="2800" b="1" spc="-65" dirty="0">
                <a:latin typeface="Times New Roman"/>
                <a:cs typeface="Times New Roman"/>
              </a:rPr>
              <a:t>Б</a:t>
            </a:r>
            <a:r>
              <a:rPr sz="2800" b="1" spc="-60" dirty="0">
                <a:latin typeface="Times New Roman"/>
                <a:cs typeface="Times New Roman"/>
              </a:rPr>
              <a:t>ры</a:t>
            </a:r>
            <a:r>
              <a:rPr sz="2800" b="1" spc="-65" dirty="0">
                <a:latin typeface="Times New Roman"/>
                <a:cs typeface="Times New Roman"/>
              </a:rPr>
              <a:t>з</a:t>
            </a:r>
            <a:r>
              <a:rPr sz="2800" b="1" spc="-55" dirty="0">
                <a:latin typeface="Times New Roman"/>
                <a:cs typeface="Times New Roman"/>
              </a:rPr>
              <a:t>г</a:t>
            </a:r>
            <a:r>
              <a:rPr sz="2800" b="1" spc="-40" dirty="0">
                <a:latin typeface="Times New Roman"/>
                <a:cs typeface="Times New Roman"/>
              </a:rPr>
              <a:t>а</a:t>
            </a:r>
            <a:r>
              <a:rPr sz="2800" b="1" spc="-60" dirty="0">
                <a:latin typeface="Times New Roman"/>
                <a:cs typeface="Times New Roman"/>
              </a:rPr>
              <a:t>л</a:t>
            </a:r>
            <a:r>
              <a:rPr sz="2800" b="1" spc="-65" dirty="0">
                <a:latin typeface="Times New Roman"/>
                <a:cs typeface="Times New Roman"/>
              </a:rPr>
              <a:t>ина  </a:t>
            </a:r>
            <a:r>
              <a:rPr sz="2800" b="1" spc="-55" dirty="0">
                <a:latin typeface="Times New Roman"/>
                <a:cs typeface="Times New Roman"/>
              </a:rPr>
              <a:t>Елена</a:t>
            </a:r>
            <a:r>
              <a:rPr sz="2800" b="1" spc="-165" dirty="0">
                <a:latin typeface="Times New Roman"/>
                <a:cs typeface="Times New Roman"/>
              </a:rPr>
              <a:t> </a:t>
            </a:r>
            <a:r>
              <a:rPr sz="2800" b="1" spc="-65" dirty="0">
                <a:latin typeface="Times New Roman"/>
                <a:cs typeface="Times New Roman"/>
              </a:rPr>
              <a:t>Владимировна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7761" y="5306059"/>
            <a:ext cx="5544185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838200">
              <a:lnSpc>
                <a:spcPct val="102200"/>
              </a:lnSpc>
              <a:spcBef>
                <a:spcPts val="50"/>
              </a:spcBef>
            </a:pPr>
            <a:r>
              <a:rPr sz="1800" b="1" spc="-60" dirty="0">
                <a:latin typeface="Times New Roman"/>
                <a:cs typeface="Times New Roman"/>
              </a:rPr>
              <a:t>Заведующий </a:t>
            </a:r>
            <a:r>
              <a:rPr sz="1800" b="1" spc="-65" dirty="0">
                <a:latin typeface="Times New Roman"/>
                <a:cs typeface="Times New Roman"/>
              </a:rPr>
              <a:t>кафедрой </a:t>
            </a:r>
            <a:r>
              <a:rPr sz="1800" b="1" spc="-55" dirty="0">
                <a:latin typeface="Times New Roman"/>
                <a:cs typeface="Times New Roman"/>
              </a:rPr>
              <a:t>Философии</a:t>
            </a:r>
            <a:r>
              <a:rPr sz="1800" b="1" spc="-250" dirty="0">
                <a:latin typeface="Times New Roman"/>
                <a:cs typeface="Times New Roman"/>
              </a:rPr>
              <a:t> </a:t>
            </a:r>
            <a:r>
              <a:rPr sz="1800" b="1" spc="-65" dirty="0">
                <a:latin typeface="Times New Roman"/>
                <a:cs typeface="Times New Roman"/>
              </a:rPr>
              <a:t>образования  Философского </a:t>
            </a:r>
            <a:r>
              <a:rPr sz="1800" b="1" spc="-70" dirty="0">
                <a:latin typeface="Times New Roman"/>
                <a:cs typeface="Times New Roman"/>
              </a:rPr>
              <a:t>факультета </a:t>
            </a:r>
            <a:r>
              <a:rPr sz="1800" b="1" spc="-40" dirty="0">
                <a:latin typeface="Times New Roman"/>
                <a:cs typeface="Times New Roman"/>
              </a:rPr>
              <a:t>МГУ </a:t>
            </a:r>
            <a:r>
              <a:rPr sz="1800" b="1" spc="-55" dirty="0">
                <a:latin typeface="Times New Roman"/>
                <a:cs typeface="Times New Roman"/>
              </a:rPr>
              <a:t>имени </a:t>
            </a:r>
            <a:r>
              <a:rPr sz="1800" b="1" spc="-50" dirty="0">
                <a:latin typeface="Times New Roman"/>
                <a:cs typeface="Times New Roman"/>
              </a:rPr>
              <a:t>М.В.</a:t>
            </a:r>
            <a:r>
              <a:rPr sz="1800" b="1" spc="-315" dirty="0">
                <a:latin typeface="Times New Roman"/>
                <a:cs typeface="Times New Roman"/>
              </a:rPr>
              <a:t> </a:t>
            </a:r>
            <a:r>
              <a:rPr sz="1800" b="1" spc="-75" dirty="0">
                <a:latin typeface="Times New Roman"/>
                <a:cs typeface="Times New Roman"/>
              </a:rPr>
              <a:t>Ломоносова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9927" y="839724"/>
            <a:ext cx="715708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325" dirty="0">
                <a:latin typeface="Trebuchet MS"/>
                <a:cs typeface="Trebuchet MS"/>
              </a:rPr>
              <a:t>МФК </a:t>
            </a:r>
            <a:r>
              <a:rPr sz="2000" b="1" spc="10" dirty="0">
                <a:latin typeface="Georgia"/>
                <a:cs typeface="Georgia"/>
              </a:rPr>
              <a:t>«</a:t>
            </a:r>
            <a:r>
              <a:rPr sz="2000" b="1" spc="10" dirty="0">
                <a:latin typeface="Trebuchet MS"/>
                <a:cs typeface="Trebuchet MS"/>
              </a:rPr>
              <a:t>Социально</a:t>
            </a:r>
            <a:r>
              <a:rPr sz="2000" b="1" spc="10" dirty="0">
                <a:latin typeface="Georgia"/>
                <a:cs typeface="Georgia"/>
              </a:rPr>
              <a:t>-</a:t>
            </a:r>
            <a:r>
              <a:rPr sz="2000" b="1" spc="10" dirty="0">
                <a:latin typeface="Trebuchet MS"/>
                <a:cs typeface="Trebuchet MS"/>
              </a:rPr>
              <a:t>философские </a:t>
            </a:r>
            <a:r>
              <a:rPr sz="2000" b="1" spc="30" dirty="0">
                <a:latin typeface="Trebuchet MS"/>
                <a:cs typeface="Trebuchet MS"/>
              </a:rPr>
              <a:t>проблемы</a:t>
            </a:r>
            <a:r>
              <a:rPr sz="2000" b="1" spc="-185" dirty="0">
                <a:latin typeface="Trebuchet MS"/>
                <a:cs typeface="Trebuchet MS"/>
              </a:rPr>
              <a:t> </a:t>
            </a:r>
            <a:r>
              <a:rPr sz="2000" b="1" spc="45" dirty="0">
                <a:latin typeface="Trebuchet MS"/>
                <a:cs typeface="Trebuchet MS"/>
              </a:rPr>
              <a:t>применения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9927" y="1016508"/>
            <a:ext cx="50946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latin typeface="Trebuchet MS"/>
                <a:cs typeface="Trebuchet MS"/>
              </a:rPr>
              <a:t>технологий </a:t>
            </a:r>
            <a:r>
              <a:rPr sz="2000" b="1" spc="-10" dirty="0">
                <a:latin typeface="Trebuchet MS"/>
                <a:cs typeface="Trebuchet MS"/>
              </a:rPr>
              <a:t>искусственного</a:t>
            </a:r>
            <a:r>
              <a:rPr sz="2000" b="1" spc="-200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интеллекта</a:t>
            </a:r>
            <a:r>
              <a:rPr sz="2000" b="1" spc="-10" dirty="0">
                <a:latin typeface="Georgia"/>
                <a:cs typeface="Georgia"/>
              </a:rPr>
              <a:t>»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9927" y="1589533"/>
            <a:ext cx="13684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75" dirty="0">
                <a:latin typeface="Trebuchet MS"/>
                <a:cs typeface="Trebuchet MS"/>
              </a:rPr>
              <a:t>Т</a:t>
            </a:r>
            <a:r>
              <a:rPr sz="4400" b="1" spc="-125" dirty="0">
                <a:latin typeface="Trebuchet MS"/>
                <a:cs typeface="Trebuchet MS"/>
              </a:rPr>
              <a:t>е</a:t>
            </a:r>
            <a:r>
              <a:rPr sz="4400" b="1" spc="-160" dirty="0">
                <a:latin typeface="Trebuchet MS"/>
                <a:cs typeface="Trebuchet MS"/>
              </a:rPr>
              <a:t>м</a:t>
            </a:r>
            <a:r>
              <a:rPr sz="4400" b="1" spc="-155" dirty="0">
                <a:latin typeface="Trebuchet MS"/>
                <a:cs typeface="Trebuchet MS"/>
              </a:rPr>
              <a:t>а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32277" y="1589533"/>
            <a:ext cx="58743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50035" algn="l"/>
              </a:tabLst>
            </a:pPr>
            <a:r>
              <a:rPr sz="4400" b="1" spc="-450" dirty="0">
                <a:latin typeface="Trebuchet MS"/>
                <a:cs typeface="Trebuchet MS"/>
              </a:rPr>
              <a:t>2.1.	</a:t>
            </a:r>
            <a:r>
              <a:rPr sz="4400" b="1" spc="75" dirty="0">
                <a:latin typeface="Trebuchet MS"/>
                <a:cs typeface="Trebuchet MS"/>
              </a:rPr>
              <a:t>Искусственный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9927" y="1994916"/>
            <a:ext cx="79171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81350" algn="l"/>
                <a:tab pos="3766185" algn="l"/>
                <a:tab pos="5438140" algn="l"/>
              </a:tabLst>
            </a:pPr>
            <a:r>
              <a:rPr sz="4400" b="1" spc="260" dirty="0">
                <a:latin typeface="Trebuchet MS"/>
                <a:cs typeface="Trebuchet MS"/>
              </a:rPr>
              <a:t>и</a:t>
            </a:r>
            <a:r>
              <a:rPr sz="4400" b="1" spc="275" dirty="0">
                <a:latin typeface="Trebuchet MS"/>
                <a:cs typeface="Trebuchet MS"/>
              </a:rPr>
              <a:t>н</a:t>
            </a:r>
            <a:r>
              <a:rPr sz="4400" b="1" spc="65" dirty="0">
                <a:latin typeface="Trebuchet MS"/>
                <a:cs typeface="Trebuchet MS"/>
              </a:rPr>
              <a:t>т</a:t>
            </a:r>
            <a:r>
              <a:rPr sz="4400" b="1" spc="-120" dirty="0">
                <a:latin typeface="Trebuchet MS"/>
                <a:cs typeface="Trebuchet MS"/>
              </a:rPr>
              <a:t>ел</a:t>
            </a:r>
            <a:r>
              <a:rPr sz="4400" b="1" spc="105" dirty="0">
                <a:latin typeface="Trebuchet MS"/>
                <a:cs typeface="Trebuchet MS"/>
              </a:rPr>
              <a:t>л</a:t>
            </a:r>
            <a:r>
              <a:rPr sz="4400" b="1" spc="-35" dirty="0">
                <a:latin typeface="Trebuchet MS"/>
                <a:cs typeface="Trebuchet MS"/>
              </a:rPr>
              <a:t>ек</a:t>
            </a:r>
            <a:r>
              <a:rPr sz="4400" b="1" spc="70" dirty="0">
                <a:latin typeface="Trebuchet MS"/>
                <a:cs typeface="Trebuchet MS"/>
              </a:rPr>
              <a:t>т</a:t>
            </a:r>
            <a:r>
              <a:rPr sz="4400" b="1" dirty="0">
                <a:latin typeface="Trebuchet MS"/>
                <a:cs typeface="Trebuchet MS"/>
              </a:rPr>
              <a:t>	</a:t>
            </a:r>
            <a:r>
              <a:rPr sz="4400" b="1" spc="60" dirty="0">
                <a:latin typeface="Trebuchet MS"/>
                <a:cs typeface="Trebuchet MS"/>
              </a:rPr>
              <a:t>в</a:t>
            </a:r>
            <a:r>
              <a:rPr sz="4400" b="1" dirty="0">
                <a:latin typeface="Trebuchet MS"/>
                <a:cs typeface="Trebuchet MS"/>
              </a:rPr>
              <a:t>	</a:t>
            </a:r>
            <a:r>
              <a:rPr sz="4400" b="1" spc="-325" dirty="0">
                <a:latin typeface="Trebuchet MS"/>
                <a:cs typeface="Trebuchet MS"/>
              </a:rPr>
              <a:t>с</a:t>
            </a:r>
            <a:r>
              <a:rPr sz="4400" b="1" spc="60" dirty="0">
                <a:latin typeface="Trebuchet MS"/>
                <a:cs typeface="Trebuchet MS"/>
              </a:rPr>
              <a:t>в</a:t>
            </a:r>
            <a:r>
              <a:rPr sz="4400" b="1" spc="-150" dirty="0">
                <a:latin typeface="Trebuchet MS"/>
                <a:cs typeface="Trebuchet MS"/>
              </a:rPr>
              <a:t>е</a:t>
            </a:r>
            <a:r>
              <a:rPr sz="4400" b="1" spc="-130" dirty="0">
                <a:latin typeface="Trebuchet MS"/>
                <a:cs typeface="Trebuchet MS"/>
              </a:rPr>
              <a:t>т</a:t>
            </a:r>
            <a:r>
              <a:rPr sz="4400" b="1" spc="-345" dirty="0">
                <a:latin typeface="Trebuchet MS"/>
                <a:cs typeface="Trebuchet MS"/>
              </a:rPr>
              <a:t>е</a:t>
            </a:r>
            <a:r>
              <a:rPr sz="4400" b="1" dirty="0">
                <a:latin typeface="Trebuchet MS"/>
                <a:cs typeface="Trebuchet MS"/>
              </a:rPr>
              <a:t>	</a:t>
            </a:r>
            <a:r>
              <a:rPr sz="4400" b="1" spc="315" dirty="0">
                <a:latin typeface="Trebuchet MS"/>
                <a:cs typeface="Trebuchet MS"/>
              </a:rPr>
              <a:t>п</a:t>
            </a:r>
            <a:r>
              <a:rPr sz="4400" b="1" spc="-114" dirty="0">
                <a:latin typeface="Trebuchet MS"/>
                <a:cs typeface="Trebuchet MS"/>
              </a:rPr>
              <a:t>е</a:t>
            </a:r>
            <a:r>
              <a:rPr sz="4400" b="1" spc="-125" dirty="0">
                <a:latin typeface="Trebuchet MS"/>
                <a:cs typeface="Trebuchet MS"/>
              </a:rPr>
              <a:t>р</a:t>
            </a:r>
            <a:r>
              <a:rPr sz="4400" b="1" spc="-225" dirty="0">
                <a:latin typeface="Trebuchet MS"/>
                <a:cs typeface="Trebuchet MS"/>
              </a:rPr>
              <a:t>ехо</a:t>
            </a:r>
            <a:r>
              <a:rPr sz="4400" b="1" spc="-165" dirty="0">
                <a:latin typeface="Trebuchet MS"/>
                <a:cs typeface="Trebuchet MS"/>
              </a:rPr>
              <a:t>д</a:t>
            </a:r>
            <a:r>
              <a:rPr sz="4400" b="1" spc="-155" dirty="0">
                <a:latin typeface="Trebuchet MS"/>
                <a:cs typeface="Trebuchet MS"/>
              </a:rPr>
              <a:t>а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9927" y="2400300"/>
            <a:ext cx="79165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07514" algn="l"/>
              </a:tabLst>
            </a:pPr>
            <a:r>
              <a:rPr sz="4400" b="1" spc="280" dirty="0">
                <a:latin typeface="Trebuchet MS"/>
                <a:cs typeface="Trebuchet MS"/>
              </a:rPr>
              <a:t>к	</a:t>
            </a:r>
            <a:r>
              <a:rPr sz="4400" b="1" spc="55" dirty="0">
                <a:latin typeface="Trebuchet MS"/>
                <a:cs typeface="Trebuchet MS"/>
              </a:rPr>
              <a:t>персонализированной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9927" y="2796541"/>
            <a:ext cx="27971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60" dirty="0">
                <a:latin typeface="Trebuchet MS"/>
                <a:cs typeface="Trebuchet MS"/>
              </a:rPr>
              <a:t>м</a:t>
            </a:r>
            <a:r>
              <a:rPr sz="4400" b="1" spc="-254" dirty="0">
                <a:latin typeface="Trebuchet MS"/>
                <a:cs typeface="Trebuchet MS"/>
              </a:rPr>
              <a:t>ед</a:t>
            </a:r>
            <a:r>
              <a:rPr sz="4400" b="1" spc="260" dirty="0">
                <a:latin typeface="Trebuchet MS"/>
                <a:cs typeface="Trebuchet MS"/>
              </a:rPr>
              <a:t>и</a:t>
            </a:r>
            <a:r>
              <a:rPr sz="4400" b="1" spc="235" dirty="0">
                <a:latin typeface="Trebuchet MS"/>
                <a:cs typeface="Trebuchet MS"/>
              </a:rPr>
              <a:t>ц</a:t>
            </a:r>
            <a:r>
              <a:rPr sz="4400" b="1" spc="260" dirty="0">
                <a:latin typeface="Trebuchet MS"/>
                <a:cs typeface="Trebuchet MS"/>
              </a:rPr>
              <a:t>и</a:t>
            </a:r>
            <a:r>
              <a:rPr sz="4400" b="1" spc="275" dirty="0">
                <a:latin typeface="Trebuchet MS"/>
                <a:cs typeface="Trebuchet MS"/>
              </a:rPr>
              <a:t>н</a:t>
            </a:r>
            <a:r>
              <a:rPr sz="4400" b="1" spc="-345" dirty="0">
                <a:latin typeface="Trebuchet MS"/>
                <a:cs typeface="Trebuchet MS"/>
              </a:rPr>
              <a:t>е</a:t>
            </a:r>
            <a:endParaRPr sz="4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77315"/>
            <a:ext cx="79317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59" dirty="0"/>
              <a:t>ПОЧЕМУ</a:t>
            </a:r>
            <a:r>
              <a:rPr spc="-325" dirty="0"/>
              <a:t> </a:t>
            </a:r>
            <a:r>
              <a:rPr spc="175" dirty="0"/>
              <a:t>ДЕЛАТЬ</a:t>
            </a:r>
            <a:r>
              <a:rPr spc="-320" dirty="0"/>
              <a:t> </a:t>
            </a:r>
            <a:r>
              <a:rPr spc="215" dirty="0"/>
              <a:t>ВЫБОР</a:t>
            </a:r>
            <a:r>
              <a:rPr spc="-320" dirty="0"/>
              <a:t> </a:t>
            </a:r>
            <a:r>
              <a:rPr spc="200" dirty="0"/>
              <a:t>ТРУДНО</a:t>
            </a:r>
            <a:r>
              <a:rPr spc="200" dirty="0">
                <a:latin typeface="Georgia"/>
                <a:cs typeface="Georgia"/>
              </a:rPr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065" y="1504188"/>
            <a:ext cx="7795259" cy="465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0" marR="1625600" indent="-514350">
              <a:lnSpc>
                <a:spcPct val="100000"/>
              </a:lnSpc>
              <a:spcBef>
                <a:spcPts val="100"/>
              </a:spcBef>
              <a:buFont typeface="Georgia"/>
              <a:buAutoNum type="arabicPeriod"/>
              <a:tabLst>
                <a:tab pos="526415" algn="l"/>
                <a:tab pos="527050" algn="l"/>
              </a:tabLst>
            </a:pPr>
            <a:r>
              <a:rPr sz="2000" spc="70" dirty="0">
                <a:latin typeface="Trebuchet MS"/>
                <a:cs typeface="Trebuchet MS"/>
              </a:rPr>
              <a:t>принципиальная </a:t>
            </a:r>
            <a:r>
              <a:rPr sz="2000" dirty="0">
                <a:latin typeface="Trebuchet MS"/>
                <a:cs typeface="Trebuchet MS"/>
              </a:rPr>
              <a:t>неопределенность </a:t>
            </a:r>
            <a:r>
              <a:rPr sz="2000" spc="5" dirty="0">
                <a:latin typeface="Trebuchet MS"/>
                <a:cs typeface="Trebuchet MS"/>
              </a:rPr>
              <a:t>степени  </a:t>
            </a:r>
            <a:r>
              <a:rPr sz="2000" spc="55" dirty="0">
                <a:latin typeface="Trebuchet MS"/>
                <a:cs typeface="Trebuchet MS"/>
              </a:rPr>
              <a:t>информированности </a:t>
            </a:r>
            <a:r>
              <a:rPr sz="2000" spc="-10" dirty="0">
                <a:latin typeface="Trebuchet MS"/>
                <a:cs typeface="Trebuchet MS"/>
              </a:rPr>
              <a:t>для </a:t>
            </a:r>
            <a:r>
              <a:rPr sz="2000" spc="30" dirty="0">
                <a:latin typeface="Trebuchet MS"/>
                <a:cs typeface="Trebuchet MS"/>
              </a:rPr>
              <a:t>автономного</a:t>
            </a:r>
            <a:r>
              <a:rPr sz="2000" spc="-4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выбора</a:t>
            </a:r>
            <a:r>
              <a:rPr sz="2000" dirty="0">
                <a:latin typeface="Georgia"/>
                <a:cs typeface="Georgia"/>
              </a:rPr>
              <a:t>;</a:t>
            </a:r>
            <a:endParaRPr sz="2000">
              <a:latin typeface="Georgia"/>
              <a:cs typeface="Georgia"/>
            </a:endParaRPr>
          </a:p>
          <a:p>
            <a:pPr marL="527050" indent="-514350">
              <a:lnSpc>
                <a:spcPct val="100000"/>
              </a:lnSpc>
              <a:spcBef>
                <a:spcPts val="980"/>
              </a:spcBef>
              <a:buFont typeface="Georgia"/>
              <a:buAutoNum type="arabicPeriod"/>
              <a:tabLst>
                <a:tab pos="526415" algn="l"/>
                <a:tab pos="527050" algn="l"/>
              </a:tabLst>
            </a:pPr>
            <a:r>
              <a:rPr sz="2000" spc="40" dirty="0">
                <a:latin typeface="Trebuchet MS"/>
                <a:cs typeface="Trebuchet MS"/>
              </a:rPr>
              <a:t>наличие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дилеммы</a:t>
            </a:r>
            <a:r>
              <a:rPr sz="2000" spc="-5" dirty="0">
                <a:latin typeface="Georgia"/>
                <a:cs typeface="Georgia"/>
              </a:rPr>
              <a:t>;</a:t>
            </a:r>
            <a:endParaRPr sz="2000">
              <a:latin typeface="Georgia"/>
              <a:cs typeface="Georgia"/>
            </a:endParaRPr>
          </a:p>
          <a:p>
            <a:pPr marL="527050" marR="261620" indent="-514350">
              <a:lnSpc>
                <a:spcPct val="100000"/>
              </a:lnSpc>
              <a:spcBef>
                <a:spcPts val="1105"/>
              </a:spcBef>
              <a:buFont typeface="Georgia"/>
              <a:buAutoNum type="arabicPeriod"/>
              <a:tabLst>
                <a:tab pos="526415" algn="l"/>
                <a:tab pos="527050" algn="l"/>
              </a:tabLst>
            </a:pPr>
            <a:r>
              <a:rPr sz="2000" spc="15" dirty="0">
                <a:latin typeface="Trebuchet MS"/>
                <a:cs typeface="Trebuchet MS"/>
              </a:rPr>
              <a:t>значимость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20" dirty="0">
                <a:latin typeface="Trebuchet MS"/>
                <a:cs typeface="Trebuchet MS"/>
              </a:rPr>
              <a:t>выбора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-40" dirty="0">
                <a:latin typeface="Trebuchet MS"/>
                <a:cs typeface="Trebuchet MS"/>
              </a:rPr>
              <a:t>его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последствий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для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5" dirty="0">
                <a:latin typeface="Trebuchet MS"/>
                <a:cs typeface="Trebuchet MS"/>
              </a:rPr>
              <a:t>удовлетворения  </a:t>
            </a:r>
            <a:r>
              <a:rPr sz="2000" spc="15" dirty="0">
                <a:latin typeface="Trebuchet MS"/>
                <a:cs typeface="Trebuchet MS"/>
              </a:rPr>
              <a:t>потребностей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25" dirty="0">
                <a:latin typeface="Trebuchet MS"/>
                <a:cs typeface="Trebuchet MS"/>
              </a:rPr>
              <a:t>как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-15" dirty="0">
                <a:latin typeface="Trebuchet MS"/>
                <a:cs typeface="Trebuchet MS"/>
              </a:rPr>
              <a:t>самого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субъекта</a:t>
            </a:r>
            <a:r>
              <a:rPr sz="2000" spc="-20" dirty="0">
                <a:latin typeface="Georgia"/>
                <a:cs typeface="Georgia"/>
              </a:rPr>
              <a:t>,</a:t>
            </a:r>
            <a:r>
              <a:rPr sz="2000" spc="20" dirty="0">
                <a:latin typeface="Georgia"/>
                <a:cs typeface="Georgia"/>
              </a:rPr>
              <a:t> </a:t>
            </a:r>
            <a:r>
              <a:rPr sz="2000" spc="25" dirty="0">
                <a:latin typeface="Trebuchet MS"/>
                <a:cs typeface="Trebuchet MS"/>
              </a:rPr>
              <a:t>так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50" dirty="0">
                <a:latin typeface="Trebuchet MS"/>
                <a:cs typeface="Trebuchet MS"/>
              </a:rPr>
              <a:t>других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людей</a:t>
            </a:r>
            <a:r>
              <a:rPr sz="2000" spc="-5" dirty="0">
                <a:latin typeface="Georgia"/>
                <a:cs typeface="Georgia"/>
              </a:rPr>
              <a:t>;</a:t>
            </a:r>
            <a:endParaRPr sz="2000">
              <a:latin typeface="Georgia"/>
              <a:cs typeface="Georgia"/>
            </a:endParaRPr>
          </a:p>
          <a:p>
            <a:pPr marL="527050" indent="-514350">
              <a:lnSpc>
                <a:spcPct val="100000"/>
              </a:lnSpc>
              <a:spcBef>
                <a:spcPts val="1105"/>
              </a:spcBef>
              <a:buFont typeface="Georgia"/>
              <a:buAutoNum type="arabicPeriod"/>
              <a:tabLst>
                <a:tab pos="526415" algn="l"/>
                <a:tab pos="527050" algn="l"/>
              </a:tabLst>
            </a:pPr>
            <a:r>
              <a:rPr sz="2000" spc="20" dirty="0">
                <a:latin typeface="Trebuchet MS"/>
                <a:cs typeface="Trebuchet MS"/>
              </a:rPr>
              <a:t>социальная </a:t>
            </a:r>
            <a:r>
              <a:rPr sz="2000" spc="35" dirty="0">
                <a:latin typeface="Trebuchet MS"/>
                <a:cs typeface="Trebuchet MS"/>
              </a:rPr>
              <a:t>нормированность</a:t>
            </a:r>
            <a:r>
              <a:rPr sz="2000" spc="-23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поведения</a:t>
            </a:r>
            <a:r>
              <a:rPr sz="2000" spc="-10" dirty="0">
                <a:latin typeface="Georgia"/>
                <a:cs typeface="Georgia"/>
              </a:rPr>
              <a:t>;</a:t>
            </a:r>
            <a:endParaRPr sz="2000">
              <a:latin typeface="Georgia"/>
              <a:cs typeface="Georgia"/>
            </a:endParaRPr>
          </a:p>
          <a:p>
            <a:pPr marL="527050" marR="5080" indent="-514350">
              <a:lnSpc>
                <a:spcPct val="100000"/>
              </a:lnSpc>
              <a:spcBef>
                <a:spcPts val="1105"/>
              </a:spcBef>
              <a:buFont typeface="Georgia"/>
              <a:buAutoNum type="arabicPeriod"/>
              <a:tabLst>
                <a:tab pos="526415" algn="l"/>
                <a:tab pos="527050" algn="l"/>
              </a:tabLst>
            </a:pPr>
            <a:r>
              <a:rPr sz="2000" spc="40" dirty="0">
                <a:latin typeface="Trebuchet MS"/>
                <a:cs typeface="Trebuchet MS"/>
              </a:rPr>
              <a:t>опора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55" dirty="0">
                <a:latin typeface="Trebuchet MS"/>
                <a:cs typeface="Trebuchet MS"/>
              </a:rPr>
              <a:t>на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20" dirty="0">
                <a:latin typeface="Trebuchet MS"/>
                <a:cs typeface="Trebuchet MS"/>
              </a:rPr>
              <a:t>собственную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50" dirty="0">
                <a:latin typeface="Trebuchet MS"/>
                <a:cs typeface="Trebuchet MS"/>
              </a:rPr>
              <a:t>иерархию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15" dirty="0">
                <a:latin typeface="Trebuchet MS"/>
                <a:cs typeface="Trebuchet MS"/>
              </a:rPr>
              <a:t>ценностей</a:t>
            </a:r>
            <a:r>
              <a:rPr sz="2000" spc="15" dirty="0">
                <a:latin typeface="Georgia"/>
                <a:cs typeface="Georgia"/>
              </a:rPr>
              <a:t>, </a:t>
            </a:r>
            <a:r>
              <a:rPr sz="2000" spc="-110" dirty="0">
                <a:latin typeface="Trebuchet MS"/>
                <a:cs typeface="Trebuchet MS"/>
              </a:rPr>
              <a:t>с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55" dirty="0">
                <a:latin typeface="Trebuchet MS"/>
                <a:cs typeface="Trebuchet MS"/>
              </a:rPr>
              <a:t>принятием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55" dirty="0">
                <a:latin typeface="Trebuchet MS"/>
                <a:cs typeface="Trebuchet MS"/>
              </a:rPr>
              <a:t>на  </a:t>
            </a:r>
            <a:r>
              <a:rPr sz="2000" spc="-60" dirty="0">
                <a:latin typeface="Trebuchet MS"/>
                <a:cs typeface="Trebuchet MS"/>
              </a:rPr>
              <a:t>себя </a:t>
            </a:r>
            <a:r>
              <a:rPr sz="2000" spc="-5" dirty="0">
                <a:latin typeface="Trebuchet MS"/>
                <a:cs typeface="Trebuchet MS"/>
              </a:rPr>
              <a:t>ответственности</a:t>
            </a:r>
            <a:r>
              <a:rPr sz="2000" spc="-5" dirty="0">
                <a:latin typeface="Georgia"/>
                <a:cs typeface="Georgia"/>
              </a:rPr>
              <a:t>, </a:t>
            </a:r>
            <a:r>
              <a:rPr sz="2000" spc="-30" dirty="0">
                <a:latin typeface="Trebuchet MS"/>
                <a:cs typeface="Trebuchet MS"/>
              </a:rPr>
              <a:t>а </a:t>
            </a:r>
            <a:r>
              <a:rPr sz="2000" spc="40" dirty="0">
                <a:latin typeface="Trebuchet MS"/>
                <a:cs typeface="Trebuchet MS"/>
              </a:rPr>
              <a:t>значит </a:t>
            </a:r>
            <a:r>
              <a:rPr sz="2000" dirty="0">
                <a:latin typeface="Trebuchet MS"/>
                <a:cs typeface="Trebuchet MS"/>
              </a:rPr>
              <a:t>возможная </a:t>
            </a:r>
            <a:r>
              <a:rPr sz="2000" spc="50" dirty="0">
                <a:latin typeface="Trebuchet MS"/>
                <a:cs typeface="Trebuchet MS"/>
              </a:rPr>
              <a:t>ситуация  </a:t>
            </a:r>
            <a:r>
              <a:rPr sz="2000" spc="25" dirty="0">
                <a:latin typeface="Trebuchet MS"/>
                <a:cs typeface="Trebuchet MS"/>
              </a:rPr>
              <a:t>экзистенциальной </a:t>
            </a:r>
            <a:r>
              <a:rPr sz="2000" spc="75" dirty="0">
                <a:latin typeface="Trebuchet MS"/>
                <a:cs typeface="Trebuchet MS"/>
              </a:rPr>
              <a:t>вины</a:t>
            </a:r>
            <a:r>
              <a:rPr sz="2000" spc="-450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Georgia"/>
                <a:cs typeface="Georgia"/>
              </a:rPr>
              <a:t>(</a:t>
            </a:r>
            <a:r>
              <a:rPr sz="2000" spc="-20" dirty="0">
                <a:latin typeface="Trebuchet MS"/>
                <a:cs typeface="Trebuchet MS"/>
              </a:rPr>
              <a:t>отказа </a:t>
            </a:r>
            <a:r>
              <a:rPr sz="2000" spc="30" dirty="0">
                <a:latin typeface="Trebuchet MS"/>
                <a:cs typeface="Trebuchet MS"/>
              </a:rPr>
              <a:t>от </a:t>
            </a:r>
            <a:r>
              <a:rPr sz="2000" spc="-60" dirty="0">
                <a:latin typeface="Trebuchet MS"/>
                <a:cs typeface="Trebuchet MS"/>
              </a:rPr>
              <a:t>себя</a:t>
            </a:r>
            <a:r>
              <a:rPr sz="2000" spc="-60" dirty="0">
                <a:latin typeface="Georgia"/>
                <a:cs typeface="Georgia"/>
              </a:rPr>
              <a:t>).</a:t>
            </a:r>
            <a:endParaRPr sz="20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spc="204" dirty="0">
                <a:solidFill>
                  <a:srgbClr val="C00000"/>
                </a:solidFill>
                <a:latin typeface="Trebuchet MS"/>
                <a:cs typeface="Trebuchet MS"/>
              </a:rPr>
              <a:t>ОШИБКИ</a:t>
            </a:r>
            <a:r>
              <a:rPr sz="2000" spc="204" dirty="0">
                <a:solidFill>
                  <a:srgbClr val="C00000"/>
                </a:solidFill>
                <a:latin typeface="Georgia"/>
                <a:cs typeface="Georgia"/>
              </a:rPr>
              <a:t>:</a:t>
            </a:r>
            <a:endParaRPr sz="2000">
              <a:latin typeface="Georgia"/>
              <a:cs typeface="Georgia"/>
            </a:endParaRPr>
          </a:p>
          <a:p>
            <a:pPr marL="527050" indent="-514350">
              <a:lnSpc>
                <a:spcPct val="100000"/>
              </a:lnSpc>
              <a:spcBef>
                <a:spcPts val="894"/>
              </a:spcBef>
              <a:buFont typeface="Arial"/>
              <a:buChar char="•"/>
              <a:tabLst>
                <a:tab pos="526415" algn="l"/>
                <a:tab pos="527050" algn="l"/>
              </a:tabLst>
            </a:pPr>
            <a:r>
              <a:rPr sz="1200" spc="10" dirty="0">
                <a:latin typeface="Trebuchet MS"/>
                <a:cs typeface="Trebuchet MS"/>
              </a:rPr>
              <a:t>пытаться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реализовать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больше,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чем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одну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альтернативу</a:t>
            </a:r>
            <a:endParaRPr sz="1200">
              <a:latin typeface="Trebuchet MS"/>
              <a:cs typeface="Trebuchet MS"/>
            </a:endParaRPr>
          </a:p>
          <a:p>
            <a:pPr marL="527050" indent="-51435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526415" algn="l"/>
                <a:tab pos="527050" algn="l"/>
              </a:tabLst>
            </a:pPr>
            <a:r>
              <a:rPr sz="1200" spc="5" dirty="0">
                <a:latin typeface="Trebuchet MS"/>
                <a:cs typeface="Trebuchet MS"/>
              </a:rPr>
              <a:t>нет </a:t>
            </a:r>
            <a:r>
              <a:rPr sz="1200" dirty="0">
                <a:latin typeface="Trebuchet MS"/>
                <a:cs typeface="Trebuchet MS"/>
              </a:rPr>
              <a:t>рефлексии </a:t>
            </a:r>
            <a:r>
              <a:rPr sz="1200" spc="5" dirty="0">
                <a:latin typeface="Trebuchet MS"/>
                <a:cs typeface="Trebuchet MS"/>
              </a:rPr>
              <a:t>критериев</a:t>
            </a:r>
            <a:r>
              <a:rPr sz="1200" spc="-204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выбора</a:t>
            </a:r>
            <a:endParaRPr sz="1200">
              <a:latin typeface="Trebuchet MS"/>
              <a:cs typeface="Trebuchet MS"/>
            </a:endParaRPr>
          </a:p>
          <a:p>
            <a:pPr marL="527050" indent="-51435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526415" algn="l"/>
                <a:tab pos="527050" algn="l"/>
              </a:tabLst>
            </a:pPr>
            <a:r>
              <a:rPr sz="1200" spc="-5" dirty="0">
                <a:latin typeface="Trebuchet MS"/>
                <a:cs typeface="Trebuchet MS"/>
              </a:rPr>
              <a:t>отказ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от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выбора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(психологически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легче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пережить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последствия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бездействия).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Пример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с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вакцинацией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640" y="2343403"/>
            <a:ext cx="7903209" cy="30156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715" algn="just">
              <a:lnSpc>
                <a:spcPts val="2090"/>
              </a:lnSpc>
              <a:spcBef>
                <a:spcPts val="225"/>
              </a:spcBef>
            </a:pPr>
            <a:r>
              <a:rPr sz="1800" spc="50" dirty="0">
                <a:latin typeface="Trebuchet MS"/>
                <a:cs typeface="Trebuchet MS"/>
              </a:rPr>
              <a:t>Проекты</a:t>
            </a:r>
            <a:r>
              <a:rPr sz="1800" spc="50" dirty="0">
                <a:latin typeface="Georgia"/>
                <a:cs typeface="Georgia"/>
              </a:rPr>
              <a:t>, </a:t>
            </a:r>
            <a:r>
              <a:rPr sz="1800" spc="10" dirty="0">
                <a:latin typeface="Trebuchet MS"/>
                <a:cs typeface="Trebuchet MS"/>
              </a:rPr>
              <a:t>ведущие </a:t>
            </a:r>
            <a:r>
              <a:rPr sz="1800" spc="45" dirty="0">
                <a:latin typeface="Trebuchet MS"/>
                <a:cs typeface="Trebuchet MS"/>
              </a:rPr>
              <a:t>к </a:t>
            </a:r>
            <a:r>
              <a:rPr sz="1800" spc="35" dirty="0">
                <a:latin typeface="Trebuchet MS"/>
                <a:cs typeface="Trebuchet MS"/>
              </a:rPr>
              <a:t>появлению </a:t>
            </a:r>
            <a:r>
              <a:rPr sz="1800" spc="-20" dirty="0">
                <a:latin typeface="Trebuchet MS"/>
                <a:cs typeface="Trebuchet MS"/>
              </a:rPr>
              <a:t>объектов</a:t>
            </a:r>
            <a:r>
              <a:rPr sz="1800" spc="-20" dirty="0">
                <a:latin typeface="Georgia"/>
                <a:cs typeface="Georgia"/>
              </a:rPr>
              <a:t>, </a:t>
            </a:r>
            <a:r>
              <a:rPr sz="1800" spc="45" dirty="0">
                <a:latin typeface="Trebuchet MS"/>
                <a:cs typeface="Trebuchet MS"/>
              </a:rPr>
              <a:t>ситуаций</a:t>
            </a:r>
            <a:r>
              <a:rPr sz="1800" spc="45" dirty="0">
                <a:latin typeface="Georgia"/>
                <a:cs typeface="Georgia"/>
              </a:rPr>
              <a:t>, </a:t>
            </a:r>
            <a:r>
              <a:rPr sz="1800" spc="45" dirty="0">
                <a:latin typeface="Trebuchet MS"/>
                <a:cs typeface="Trebuchet MS"/>
              </a:rPr>
              <a:t>практик</a:t>
            </a:r>
            <a:r>
              <a:rPr sz="1800" spc="45" dirty="0">
                <a:latin typeface="Georgia"/>
                <a:cs typeface="Georgia"/>
              </a:rPr>
              <a:t>, </a:t>
            </a:r>
            <a:r>
              <a:rPr sz="1800" spc="45" dirty="0">
                <a:latin typeface="Trebuchet MS"/>
                <a:cs typeface="Trebuchet MS"/>
              </a:rPr>
              <a:t>типов  </a:t>
            </a:r>
            <a:r>
              <a:rPr sz="1800" spc="20" dirty="0">
                <a:latin typeface="Trebuchet MS"/>
                <a:cs typeface="Trebuchet MS"/>
              </a:rPr>
              <a:t>социального </a:t>
            </a:r>
            <a:r>
              <a:rPr sz="1800" spc="-5" dirty="0">
                <a:latin typeface="Trebuchet MS"/>
                <a:cs typeface="Trebuchet MS"/>
              </a:rPr>
              <a:t>взаимодействия</a:t>
            </a:r>
            <a:r>
              <a:rPr sz="1800" spc="-5" dirty="0">
                <a:latin typeface="Georgia"/>
                <a:cs typeface="Georgia"/>
              </a:rPr>
              <a:t>, </a:t>
            </a:r>
            <a:r>
              <a:rPr sz="1800" spc="40" dirty="0">
                <a:latin typeface="Trebuchet MS"/>
                <a:cs typeface="Trebuchet MS"/>
              </a:rPr>
              <a:t>которых </a:t>
            </a:r>
            <a:r>
              <a:rPr sz="1800" spc="-15" dirty="0">
                <a:latin typeface="Trebuchet MS"/>
                <a:cs typeface="Trebuchet MS"/>
              </a:rPr>
              <a:t>ранее </a:t>
            </a:r>
            <a:r>
              <a:rPr sz="1800" dirty="0">
                <a:latin typeface="Trebuchet MS"/>
                <a:cs typeface="Trebuchet MS"/>
              </a:rPr>
              <a:t>не</a:t>
            </a:r>
            <a:r>
              <a:rPr sz="1800" spc="-40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существовало</a:t>
            </a:r>
            <a:r>
              <a:rPr sz="1800" spc="-10" dirty="0">
                <a:latin typeface="Georgia"/>
                <a:cs typeface="Georgia"/>
              </a:rPr>
              <a:t>,</a:t>
            </a:r>
            <a:endParaRPr sz="1800">
              <a:latin typeface="Georgia"/>
              <a:cs typeface="Georgia"/>
            </a:endParaRPr>
          </a:p>
          <a:p>
            <a:pPr marL="12700" algn="just">
              <a:lnSpc>
                <a:spcPct val="100000"/>
              </a:lnSpc>
              <a:spcBef>
                <a:spcPts val="1000"/>
              </a:spcBef>
            </a:pPr>
            <a:r>
              <a:rPr sz="1800" spc="-70" dirty="0">
                <a:latin typeface="Georgia"/>
                <a:cs typeface="Georgia"/>
              </a:rPr>
              <a:t>+</a:t>
            </a:r>
            <a:r>
              <a:rPr sz="1800" spc="290" dirty="0">
                <a:latin typeface="Georgia"/>
                <a:cs typeface="Georgia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А</a:t>
            </a:r>
            <a:r>
              <a:rPr sz="1800" spc="45" dirty="0">
                <a:latin typeface="Georgia"/>
                <a:cs typeface="Georgia"/>
              </a:rPr>
              <a:t>)</a:t>
            </a:r>
            <a:r>
              <a:rPr sz="1800" spc="45" dirty="0">
                <a:latin typeface="Trebuchet MS"/>
                <a:cs typeface="Trebuchet MS"/>
              </a:rPr>
              <a:t>для </a:t>
            </a:r>
            <a:r>
              <a:rPr sz="1800" spc="40" dirty="0">
                <a:latin typeface="Trebuchet MS"/>
                <a:cs typeface="Trebuchet MS"/>
              </a:rPr>
              <a:t>которых </a:t>
            </a:r>
            <a:r>
              <a:rPr sz="1800" dirty="0">
                <a:latin typeface="Trebuchet MS"/>
                <a:cs typeface="Trebuchet MS"/>
              </a:rPr>
              <a:t>отсутствует </a:t>
            </a:r>
            <a:r>
              <a:rPr sz="1800" spc="30" dirty="0">
                <a:latin typeface="Trebuchet MS"/>
                <a:cs typeface="Trebuchet MS"/>
              </a:rPr>
              <a:t>нормативное</a:t>
            </a:r>
            <a:r>
              <a:rPr sz="1800" spc="60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регулирование</a:t>
            </a:r>
            <a:r>
              <a:rPr sz="1800" spc="10" dirty="0">
                <a:latin typeface="Georgia"/>
                <a:cs typeface="Georgia"/>
              </a:rPr>
              <a:t>;</a:t>
            </a:r>
            <a:endParaRPr sz="1800">
              <a:latin typeface="Georgia"/>
              <a:cs typeface="Georgia"/>
            </a:endParaRPr>
          </a:p>
          <a:p>
            <a:pPr marL="12700" marR="5080" algn="just">
              <a:lnSpc>
                <a:spcPct val="99400"/>
              </a:lnSpc>
              <a:spcBef>
                <a:spcPts val="1040"/>
              </a:spcBef>
            </a:pPr>
            <a:r>
              <a:rPr sz="1800" spc="-70" dirty="0">
                <a:latin typeface="Georgia"/>
                <a:cs typeface="Georgia"/>
              </a:rPr>
              <a:t>+ </a:t>
            </a:r>
            <a:r>
              <a:rPr sz="1800" dirty="0">
                <a:latin typeface="Trebuchet MS"/>
                <a:cs typeface="Trebuchet MS"/>
              </a:rPr>
              <a:t>Б</a:t>
            </a:r>
            <a:r>
              <a:rPr sz="1800" dirty="0">
                <a:latin typeface="Georgia"/>
                <a:cs typeface="Georgia"/>
              </a:rPr>
              <a:t>) </a:t>
            </a:r>
            <a:r>
              <a:rPr sz="1800" spc="20" dirty="0">
                <a:latin typeface="Trebuchet MS"/>
                <a:cs typeface="Trebuchet MS"/>
              </a:rPr>
              <a:t>подразумевающие </a:t>
            </a:r>
            <a:r>
              <a:rPr sz="1800" dirty="0">
                <a:latin typeface="Trebuchet MS"/>
                <a:cs typeface="Trebuchet MS"/>
              </a:rPr>
              <a:t>множественность </a:t>
            </a:r>
            <a:r>
              <a:rPr sz="1800" spc="-15" dirty="0">
                <a:latin typeface="Trebuchet MS"/>
                <a:cs typeface="Trebuchet MS"/>
              </a:rPr>
              <a:t>субъектов</a:t>
            </a:r>
            <a:r>
              <a:rPr sz="1800" spc="-15" dirty="0">
                <a:latin typeface="Georgia"/>
                <a:cs typeface="Georgia"/>
              </a:rPr>
              <a:t>-</a:t>
            </a:r>
            <a:r>
              <a:rPr sz="1800" spc="-15" dirty="0">
                <a:latin typeface="Trebuchet MS"/>
                <a:cs typeface="Trebuchet MS"/>
              </a:rPr>
              <a:t>стейкхолдеров</a:t>
            </a:r>
            <a:r>
              <a:rPr sz="1800" spc="-15" dirty="0">
                <a:latin typeface="Georgia"/>
                <a:cs typeface="Georgia"/>
              </a:rPr>
              <a:t>,  </a:t>
            </a:r>
            <a:r>
              <a:rPr sz="1800" spc="40" dirty="0">
                <a:latin typeface="Trebuchet MS"/>
                <a:cs typeface="Trebuchet MS"/>
              </a:rPr>
              <a:t>обладающих </a:t>
            </a:r>
            <a:r>
              <a:rPr sz="1800" spc="30" dirty="0">
                <a:latin typeface="Trebuchet MS"/>
                <a:cs typeface="Trebuchet MS"/>
              </a:rPr>
              <a:t>разнонаправленными</a:t>
            </a:r>
            <a:r>
              <a:rPr sz="1800" spc="30" dirty="0">
                <a:latin typeface="Georgia"/>
                <a:cs typeface="Georgia"/>
              </a:rPr>
              <a:t>(</a:t>
            </a:r>
            <a:r>
              <a:rPr sz="1800" spc="30" dirty="0">
                <a:latin typeface="Trebuchet MS"/>
                <a:cs typeface="Trebuchet MS"/>
              </a:rPr>
              <a:t>противоречивыми</a:t>
            </a:r>
            <a:r>
              <a:rPr sz="1800" spc="30" dirty="0">
                <a:latin typeface="Georgia"/>
                <a:cs typeface="Georgia"/>
              </a:rPr>
              <a:t>) </a:t>
            </a:r>
            <a:r>
              <a:rPr sz="1800" dirty="0">
                <a:latin typeface="Trebuchet MS"/>
                <a:cs typeface="Trebuchet MS"/>
              </a:rPr>
              <a:t>целевыми </a:t>
            </a:r>
            <a:r>
              <a:rPr sz="1800" spc="100" dirty="0">
                <a:latin typeface="Trebuchet MS"/>
                <a:cs typeface="Trebuchet MS"/>
              </a:rPr>
              <a:t>и  </a:t>
            </a:r>
            <a:r>
              <a:rPr sz="1800" spc="50" dirty="0">
                <a:latin typeface="Trebuchet MS"/>
                <a:cs typeface="Trebuchet MS"/>
              </a:rPr>
              <a:t>ценностными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установками</a:t>
            </a:r>
            <a:r>
              <a:rPr sz="1800" spc="10" dirty="0">
                <a:latin typeface="Georgia"/>
                <a:cs typeface="Georgia"/>
              </a:rPr>
              <a:t>;</a:t>
            </a:r>
            <a:endParaRPr sz="1800">
              <a:latin typeface="Georgia"/>
              <a:cs typeface="Georgia"/>
            </a:endParaRPr>
          </a:p>
          <a:p>
            <a:pPr marL="12700" algn="just">
              <a:lnSpc>
                <a:spcPct val="100000"/>
              </a:lnSpc>
              <a:spcBef>
                <a:spcPts val="1035"/>
              </a:spcBef>
            </a:pPr>
            <a:r>
              <a:rPr sz="1800" spc="-70" dirty="0">
                <a:latin typeface="Georgia"/>
                <a:cs typeface="Georgia"/>
              </a:rPr>
              <a:t>+ </a:t>
            </a:r>
            <a:r>
              <a:rPr sz="1800" dirty="0">
                <a:latin typeface="Trebuchet MS"/>
                <a:cs typeface="Trebuchet MS"/>
              </a:rPr>
              <a:t>В</a:t>
            </a:r>
            <a:r>
              <a:rPr sz="1800" dirty="0">
                <a:latin typeface="Georgia"/>
                <a:cs typeface="Georgia"/>
              </a:rPr>
              <a:t>) </a:t>
            </a:r>
            <a:r>
              <a:rPr sz="1800" spc="45" dirty="0">
                <a:latin typeface="Trebuchet MS"/>
                <a:cs typeface="Trebuchet MS"/>
              </a:rPr>
              <a:t>порождающие </a:t>
            </a:r>
            <a:r>
              <a:rPr sz="1800" spc="30" dirty="0">
                <a:latin typeface="Trebuchet MS"/>
                <a:cs typeface="Trebuchet MS"/>
              </a:rPr>
              <a:t>ценностные </a:t>
            </a:r>
            <a:r>
              <a:rPr sz="1800" spc="15" dirty="0">
                <a:latin typeface="Trebuchet MS"/>
                <a:cs typeface="Trebuchet MS"/>
              </a:rPr>
              <a:t>социальные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40" dirty="0">
                <a:latin typeface="Trebuchet MS"/>
                <a:cs typeface="Trebuchet MS"/>
              </a:rPr>
              <a:t>конфликты</a:t>
            </a:r>
            <a:r>
              <a:rPr sz="1800" spc="40" dirty="0">
                <a:latin typeface="Georgia"/>
                <a:cs typeface="Georgia"/>
              </a:rPr>
              <a:t>;</a:t>
            </a:r>
            <a:endParaRPr sz="1800">
              <a:latin typeface="Georgia"/>
              <a:cs typeface="Georgia"/>
            </a:endParaRPr>
          </a:p>
          <a:p>
            <a:pPr marL="12700" marR="5080" algn="just">
              <a:lnSpc>
                <a:spcPct val="101099"/>
              </a:lnSpc>
              <a:spcBef>
                <a:spcPts val="1030"/>
              </a:spcBef>
            </a:pPr>
            <a:r>
              <a:rPr sz="1800" spc="-70" dirty="0">
                <a:latin typeface="Georgia"/>
                <a:cs typeface="Georgia"/>
              </a:rPr>
              <a:t>+ </a:t>
            </a:r>
            <a:r>
              <a:rPr sz="1800" spc="-15" dirty="0">
                <a:latin typeface="Trebuchet MS"/>
                <a:cs typeface="Trebuchet MS"/>
              </a:rPr>
              <a:t>Г</a:t>
            </a:r>
            <a:r>
              <a:rPr sz="1800" spc="-15" dirty="0">
                <a:latin typeface="Georgia"/>
                <a:cs typeface="Georgia"/>
              </a:rPr>
              <a:t>) </a:t>
            </a:r>
            <a:r>
              <a:rPr sz="1800" spc="40" dirty="0">
                <a:latin typeface="Trebuchet MS"/>
                <a:cs typeface="Trebuchet MS"/>
              </a:rPr>
              <a:t>имеющие </a:t>
            </a:r>
            <a:r>
              <a:rPr sz="1800" spc="45" dirty="0">
                <a:latin typeface="Trebuchet MS"/>
                <a:cs typeface="Trebuchet MS"/>
              </a:rPr>
              <a:t>риски </a:t>
            </a:r>
            <a:r>
              <a:rPr sz="1800" spc="20" dirty="0">
                <a:latin typeface="Trebuchet MS"/>
                <a:cs typeface="Trebuchet MS"/>
              </a:rPr>
              <a:t>как </a:t>
            </a:r>
            <a:r>
              <a:rPr sz="1800" spc="-50" dirty="0">
                <a:latin typeface="Trebuchet MS"/>
                <a:cs typeface="Trebuchet MS"/>
              </a:rPr>
              <a:t>а</a:t>
            </a:r>
            <a:r>
              <a:rPr sz="1800" spc="-50" dirty="0">
                <a:latin typeface="Georgia"/>
                <a:cs typeface="Georgia"/>
              </a:rPr>
              <a:t>) </a:t>
            </a:r>
            <a:r>
              <a:rPr sz="1800" dirty="0">
                <a:latin typeface="Trebuchet MS"/>
                <a:cs typeface="Trebuchet MS"/>
              </a:rPr>
              <a:t>недостижение </a:t>
            </a:r>
            <a:r>
              <a:rPr sz="1800" spc="-25" dirty="0">
                <a:latin typeface="Trebuchet MS"/>
                <a:cs typeface="Trebuchet MS"/>
              </a:rPr>
              <a:t>желаемого </a:t>
            </a:r>
            <a:r>
              <a:rPr sz="1800" spc="-5" dirty="0">
                <a:latin typeface="Trebuchet MS"/>
                <a:cs typeface="Trebuchet MS"/>
              </a:rPr>
              <a:t>результата  б</a:t>
            </a:r>
            <a:r>
              <a:rPr sz="1800" spc="-5" dirty="0">
                <a:latin typeface="Georgia"/>
                <a:cs typeface="Georgia"/>
              </a:rPr>
              <a:t>)</a:t>
            </a:r>
            <a:r>
              <a:rPr sz="1800" spc="-5" dirty="0">
                <a:latin typeface="Trebuchet MS"/>
                <a:cs typeface="Trebuchet MS"/>
              </a:rPr>
              <a:t>достижение </a:t>
            </a:r>
            <a:r>
              <a:rPr sz="1800" spc="-20" dirty="0">
                <a:latin typeface="Trebuchet MS"/>
                <a:cs typeface="Trebuchet MS"/>
              </a:rPr>
              <a:t>нежелаемого </a:t>
            </a:r>
            <a:r>
              <a:rPr sz="1800" spc="-15" dirty="0">
                <a:latin typeface="Georgia"/>
                <a:cs typeface="Georgia"/>
              </a:rPr>
              <a:t>(</a:t>
            </a:r>
            <a:r>
              <a:rPr sz="1800" spc="-15" dirty="0">
                <a:latin typeface="Trebuchet MS"/>
                <a:cs typeface="Trebuchet MS"/>
              </a:rPr>
              <a:t>нежелательного</a:t>
            </a:r>
            <a:r>
              <a:rPr sz="1800" spc="-15" dirty="0">
                <a:latin typeface="Georgia"/>
                <a:cs typeface="Georgia"/>
              </a:rPr>
              <a:t>)</a:t>
            </a:r>
            <a:r>
              <a:rPr sz="1800" spc="-150" dirty="0">
                <a:latin typeface="Georgia"/>
                <a:cs typeface="Georgia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результата</a:t>
            </a:r>
            <a:r>
              <a:rPr sz="1800" spc="-5" dirty="0">
                <a:latin typeface="Georgia"/>
                <a:cs typeface="Georgia"/>
              </a:rPr>
              <a:t>.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0527" y="1041908"/>
            <a:ext cx="7852409" cy="11258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  <a:tabLst>
                <a:tab pos="2637790" algn="l"/>
              </a:tabLst>
            </a:pPr>
            <a:r>
              <a:rPr sz="2400" b="1" spc="45" dirty="0">
                <a:solidFill>
                  <a:srgbClr val="C00000"/>
                </a:solidFill>
                <a:latin typeface="Trebuchet MS"/>
                <a:cs typeface="Trebuchet MS"/>
              </a:rPr>
              <a:t>Проекты, нуждающиеся </a:t>
            </a:r>
            <a:r>
              <a:rPr sz="2400" b="1" spc="30" dirty="0">
                <a:solidFill>
                  <a:srgbClr val="C00000"/>
                </a:solidFill>
                <a:latin typeface="Trebuchet MS"/>
                <a:cs typeface="Trebuchet MS"/>
              </a:rPr>
              <a:t>в</a:t>
            </a:r>
            <a:r>
              <a:rPr sz="2400" b="1" spc="-45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5" dirty="0">
                <a:solidFill>
                  <a:srgbClr val="C00000"/>
                </a:solidFill>
                <a:latin typeface="Trebuchet MS"/>
                <a:cs typeface="Trebuchet MS"/>
              </a:rPr>
              <a:t>гуманитарном/этическом  </a:t>
            </a:r>
            <a:r>
              <a:rPr sz="2400" b="1" dirty="0">
                <a:solidFill>
                  <a:srgbClr val="C00000"/>
                </a:solidFill>
                <a:latin typeface="Trebuchet MS"/>
                <a:cs typeface="Trebuchet MS"/>
              </a:rPr>
              <a:t>сопровождении,	</a:t>
            </a:r>
            <a:r>
              <a:rPr sz="2400" b="1" spc="-85" dirty="0">
                <a:solidFill>
                  <a:srgbClr val="C00000"/>
                </a:solidFill>
                <a:latin typeface="Trebuchet MS"/>
                <a:cs typeface="Trebuchet MS"/>
              </a:rPr>
              <a:t>- </a:t>
            </a:r>
            <a:r>
              <a:rPr sz="2400" b="1" spc="60" dirty="0">
                <a:solidFill>
                  <a:srgbClr val="C00000"/>
                </a:solidFill>
                <a:latin typeface="Trebuchet MS"/>
                <a:cs typeface="Trebuchet MS"/>
              </a:rPr>
              <a:t>проекты </a:t>
            </a:r>
            <a:r>
              <a:rPr sz="2400" b="1" spc="10" dirty="0">
                <a:solidFill>
                  <a:srgbClr val="C00000"/>
                </a:solidFill>
                <a:latin typeface="Trebuchet MS"/>
                <a:cs typeface="Trebuchet MS"/>
              </a:rPr>
              <a:t>высокого </a:t>
            </a:r>
            <a:r>
              <a:rPr sz="2400" b="1" spc="5" dirty="0">
                <a:solidFill>
                  <a:srgbClr val="C00000"/>
                </a:solidFill>
                <a:latin typeface="Trebuchet MS"/>
                <a:cs typeface="Trebuchet MS"/>
              </a:rPr>
              <a:t>социального  </a:t>
            </a:r>
            <a:r>
              <a:rPr sz="2400" b="1" spc="15" dirty="0">
                <a:solidFill>
                  <a:srgbClr val="C00000"/>
                </a:solidFill>
                <a:latin typeface="Trebuchet MS"/>
                <a:cs typeface="Trebuchet MS"/>
              </a:rPr>
              <a:t>риска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17862" y="6072187"/>
            <a:ext cx="5222875" cy="376555"/>
          </a:xfrm>
          <a:prstGeom prst="rect">
            <a:avLst/>
          </a:prstGeom>
          <a:solidFill>
            <a:srgbClr val="7A7A7A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Times New Roman"/>
              <a:cs typeface="Times New Roman"/>
            </a:endParaRPr>
          </a:p>
          <a:p>
            <a:pPr marR="85090" algn="r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3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623" y="0"/>
            <a:ext cx="9104630" cy="6858000"/>
            <a:chOff x="39623" y="0"/>
            <a:chExt cx="9104630" cy="6858000"/>
          </a:xfrm>
        </p:grpSpPr>
        <p:sp>
          <p:nvSpPr>
            <p:cNvPr id="3" name="object 3"/>
            <p:cNvSpPr/>
            <p:nvPr/>
          </p:nvSpPr>
          <p:spPr>
            <a:xfrm>
              <a:off x="88391" y="1167383"/>
              <a:ext cx="8869680" cy="22158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623" y="1222247"/>
              <a:ext cx="8302752" cy="22067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7503" y="1207668"/>
              <a:ext cx="8785225" cy="2134235"/>
            </a:xfrm>
            <a:custGeom>
              <a:avLst/>
              <a:gdLst/>
              <a:ahLst/>
              <a:cxnLst/>
              <a:rect l="l" t="t" r="r" b="b"/>
              <a:pathLst>
                <a:path w="8785225" h="2134235">
                  <a:moveTo>
                    <a:pt x="8429296" y="0"/>
                  </a:moveTo>
                  <a:lnTo>
                    <a:pt x="355684" y="0"/>
                  </a:lnTo>
                  <a:lnTo>
                    <a:pt x="307419" y="3246"/>
                  </a:lnTo>
                  <a:lnTo>
                    <a:pt x="261129" y="12705"/>
                  </a:lnTo>
                  <a:lnTo>
                    <a:pt x="217235" y="27951"/>
                  </a:lnTo>
                  <a:lnTo>
                    <a:pt x="176163" y="48561"/>
                  </a:lnTo>
                  <a:lnTo>
                    <a:pt x="138336" y="74111"/>
                  </a:lnTo>
                  <a:lnTo>
                    <a:pt x="104177" y="104178"/>
                  </a:lnTo>
                  <a:lnTo>
                    <a:pt x="74111" y="138337"/>
                  </a:lnTo>
                  <a:lnTo>
                    <a:pt x="48561" y="176164"/>
                  </a:lnTo>
                  <a:lnTo>
                    <a:pt x="27951" y="217237"/>
                  </a:lnTo>
                  <a:lnTo>
                    <a:pt x="12705" y="261131"/>
                  </a:lnTo>
                  <a:lnTo>
                    <a:pt x="3246" y="307423"/>
                  </a:lnTo>
                  <a:lnTo>
                    <a:pt x="0" y="355688"/>
                  </a:lnTo>
                  <a:lnTo>
                    <a:pt x="0" y="1778393"/>
                  </a:lnTo>
                  <a:lnTo>
                    <a:pt x="3246" y="1826659"/>
                  </a:lnTo>
                  <a:lnTo>
                    <a:pt x="12705" y="1872950"/>
                  </a:lnTo>
                  <a:lnTo>
                    <a:pt x="27951" y="1916844"/>
                  </a:lnTo>
                  <a:lnTo>
                    <a:pt x="48561" y="1957917"/>
                  </a:lnTo>
                  <a:lnTo>
                    <a:pt x="74111" y="1995745"/>
                  </a:lnTo>
                  <a:lnTo>
                    <a:pt x="104177" y="2029904"/>
                  </a:lnTo>
                  <a:lnTo>
                    <a:pt x="138336" y="2059970"/>
                  </a:lnTo>
                  <a:lnTo>
                    <a:pt x="176163" y="2085521"/>
                  </a:lnTo>
                  <a:lnTo>
                    <a:pt x="217235" y="2106131"/>
                  </a:lnTo>
                  <a:lnTo>
                    <a:pt x="261129" y="2121377"/>
                  </a:lnTo>
                  <a:lnTo>
                    <a:pt x="307419" y="2130835"/>
                  </a:lnTo>
                  <a:lnTo>
                    <a:pt x="355684" y="2134082"/>
                  </a:lnTo>
                  <a:lnTo>
                    <a:pt x="8429296" y="2134082"/>
                  </a:lnTo>
                  <a:lnTo>
                    <a:pt x="8477558" y="2130835"/>
                  </a:lnTo>
                  <a:lnTo>
                    <a:pt x="8523847" y="2121377"/>
                  </a:lnTo>
                  <a:lnTo>
                    <a:pt x="8567740" y="2106131"/>
                  </a:lnTo>
                  <a:lnTo>
                    <a:pt x="8608811" y="2085521"/>
                  </a:lnTo>
                  <a:lnTo>
                    <a:pt x="8646637" y="2059970"/>
                  </a:lnTo>
                  <a:lnTo>
                    <a:pt x="8680796" y="2029904"/>
                  </a:lnTo>
                  <a:lnTo>
                    <a:pt x="8710861" y="1995745"/>
                  </a:lnTo>
                  <a:lnTo>
                    <a:pt x="8736411" y="1957917"/>
                  </a:lnTo>
                  <a:lnTo>
                    <a:pt x="8757021" y="1916844"/>
                  </a:lnTo>
                  <a:lnTo>
                    <a:pt x="8772267" y="1872950"/>
                  </a:lnTo>
                  <a:lnTo>
                    <a:pt x="8781725" y="1826659"/>
                  </a:lnTo>
                  <a:lnTo>
                    <a:pt x="8784972" y="1778393"/>
                  </a:lnTo>
                  <a:lnTo>
                    <a:pt x="8784972" y="355688"/>
                  </a:lnTo>
                  <a:lnTo>
                    <a:pt x="8781725" y="307423"/>
                  </a:lnTo>
                  <a:lnTo>
                    <a:pt x="8772267" y="261131"/>
                  </a:lnTo>
                  <a:lnTo>
                    <a:pt x="8757021" y="217237"/>
                  </a:lnTo>
                  <a:lnTo>
                    <a:pt x="8736411" y="176164"/>
                  </a:lnTo>
                  <a:lnTo>
                    <a:pt x="8710861" y="138337"/>
                  </a:lnTo>
                  <a:lnTo>
                    <a:pt x="8680796" y="104178"/>
                  </a:lnTo>
                  <a:lnTo>
                    <a:pt x="8646637" y="74111"/>
                  </a:lnTo>
                  <a:lnTo>
                    <a:pt x="8608811" y="48561"/>
                  </a:lnTo>
                  <a:lnTo>
                    <a:pt x="8567740" y="27951"/>
                  </a:lnTo>
                  <a:lnTo>
                    <a:pt x="8523847" y="12705"/>
                  </a:lnTo>
                  <a:lnTo>
                    <a:pt x="8477558" y="3246"/>
                  </a:lnTo>
                  <a:lnTo>
                    <a:pt x="8429296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391" y="3441191"/>
              <a:ext cx="8869680" cy="22189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623" y="3499103"/>
              <a:ext cx="8421624" cy="22067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7503" y="3483724"/>
              <a:ext cx="8785225" cy="2134235"/>
            </a:xfrm>
            <a:custGeom>
              <a:avLst/>
              <a:gdLst/>
              <a:ahLst/>
              <a:cxnLst/>
              <a:rect l="l" t="t" r="r" b="b"/>
              <a:pathLst>
                <a:path w="8785225" h="2134235">
                  <a:moveTo>
                    <a:pt x="8429296" y="0"/>
                  </a:moveTo>
                  <a:lnTo>
                    <a:pt x="355684" y="0"/>
                  </a:lnTo>
                  <a:lnTo>
                    <a:pt x="307419" y="3246"/>
                  </a:lnTo>
                  <a:lnTo>
                    <a:pt x="261129" y="12705"/>
                  </a:lnTo>
                  <a:lnTo>
                    <a:pt x="217235" y="27951"/>
                  </a:lnTo>
                  <a:lnTo>
                    <a:pt x="176163" y="48561"/>
                  </a:lnTo>
                  <a:lnTo>
                    <a:pt x="138336" y="74110"/>
                  </a:lnTo>
                  <a:lnTo>
                    <a:pt x="104177" y="104176"/>
                  </a:lnTo>
                  <a:lnTo>
                    <a:pt x="74111" y="138334"/>
                  </a:lnTo>
                  <a:lnTo>
                    <a:pt x="48561" y="176161"/>
                  </a:lnTo>
                  <a:lnTo>
                    <a:pt x="27951" y="217232"/>
                  </a:lnTo>
                  <a:lnTo>
                    <a:pt x="12705" y="261124"/>
                  </a:lnTo>
                  <a:lnTo>
                    <a:pt x="3246" y="307413"/>
                  </a:lnTo>
                  <a:lnTo>
                    <a:pt x="0" y="355676"/>
                  </a:lnTo>
                  <a:lnTo>
                    <a:pt x="0" y="1778393"/>
                  </a:lnTo>
                  <a:lnTo>
                    <a:pt x="3246" y="1826656"/>
                  </a:lnTo>
                  <a:lnTo>
                    <a:pt x="12705" y="1872945"/>
                  </a:lnTo>
                  <a:lnTo>
                    <a:pt x="27951" y="1916838"/>
                  </a:lnTo>
                  <a:lnTo>
                    <a:pt x="48561" y="1957910"/>
                  </a:lnTo>
                  <a:lnTo>
                    <a:pt x="74111" y="1995737"/>
                  </a:lnTo>
                  <a:lnTo>
                    <a:pt x="104177" y="2029896"/>
                  </a:lnTo>
                  <a:lnTo>
                    <a:pt x="138336" y="2059963"/>
                  </a:lnTo>
                  <a:lnTo>
                    <a:pt x="176163" y="2085513"/>
                  </a:lnTo>
                  <a:lnTo>
                    <a:pt x="217235" y="2106123"/>
                  </a:lnTo>
                  <a:lnTo>
                    <a:pt x="261129" y="2121370"/>
                  </a:lnTo>
                  <a:lnTo>
                    <a:pt x="307419" y="2130829"/>
                  </a:lnTo>
                  <a:lnTo>
                    <a:pt x="355684" y="2134076"/>
                  </a:lnTo>
                  <a:lnTo>
                    <a:pt x="8429296" y="2134076"/>
                  </a:lnTo>
                  <a:lnTo>
                    <a:pt x="8477558" y="2130829"/>
                  </a:lnTo>
                  <a:lnTo>
                    <a:pt x="8523847" y="2121370"/>
                  </a:lnTo>
                  <a:lnTo>
                    <a:pt x="8567740" y="2106123"/>
                  </a:lnTo>
                  <a:lnTo>
                    <a:pt x="8608811" y="2085513"/>
                  </a:lnTo>
                  <a:lnTo>
                    <a:pt x="8646637" y="2059963"/>
                  </a:lnTo>
                  <a:lnTo>
                    <a:pt x="8680796" y="2029896"/>
                  </a:lnTo>
                  <a:lnTo>
                    <a:pt x="8710861" y="1995737"/>
                  </a:lnTo>
                  <a:lnTo>
                    <a:pt x="8736411" y="1957910"/>
                  </a:lnTo>
                  <a:lnTo>
                    <a:pt x="8757021" y="1916838"/>
                  </a:lnTo>
                  <a:lnTo>
                    <a:pt x="8772267" y="1872945"/>
                  </a:lnTo>
                  <a:lnTo>
                    <a:pt x="8781725" y="1826656"/>
                  </a:lnTo>
                  <a:lnTo>
                    <a:pt x="8784972" y="1778393"/>
                  </a:lnTo>
                  <a:lnTo>
                    <a:pt x="8784972" y="355676"/>
                  </a:lnTo>
                  <a:lnTo>
                    <a:pt x="8781725" y="307413"/>
                  </a:lnTo>
                  <a:lnTo>
                    <a:pt x="8772267" y="261124"/>
                  </a:lnTo>
                  <a:lnTo>
                    <a:pt x="8757021" y="217232"/>
                  </a:lnTo>
                  <a:lnTo>
                    <a:pt x="8736411" y="176161"/>
                  </a:lnTo>
                  <a:lnTo>
                    <a:pt x="8710861" y="138334"/>
                  </a:lnTo>
                  <a:lnTo>
                    <a:pt x="8680796" y="104176"/>
                  </a:lnTo>
                  <a:lnTo>
                    <a:pt x="8646637" y="74110"/>
                  </a:lnTo>
                  <a:lnTo>
                    <a:pt x="8608811" y="48561"/>
                  </a:lnTo>
                  <a:lnTo>
                    <a:pt x="8567740" y="27951"/>
                  </a:lnTo>
                  <a:lnTo>
                    <a:pt x="8523847" y="12705"/>
                  </a:lnTo>
                  <a:lnTo>
                    <a:pt x="8477558" y="3246"/>
                  </a:lnTo>
                  <a:lnTo>
                    <a:pt x="8429296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02590" y="407923"/>
            <a:ext cx="37166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70" dirty="0"/>
              <a:t>ЧТО</a:t>
            </a:r>
            <a:r>
              <a:rPr spc="-340" dirty="0"/>
              <a:t> </a:t>
            </a:r>
            <a:r>
              <a:rPr spc="285" dirty="0"/>
              <a:t>ТАКОЕ</a:t>
            </a:r>
            <a:r>
              <a:rPr spc="-340" dirty="0"/>
              <a:t> </a:t>
            </a:r>
            <a:r>
              <a:rPr spc="300" dirty="0"/>
              <a:t>ИИ</a:t>
            </a:r>
            <a:r>
              <a:rPr spc="300" dirty="0">
                <a:latin typeface="Georgia"/>
                <a:cs typeface="Georgia"/>
              </a:rPr>
              <a:t>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43761" y="1376172"/>
            <a:ext cx="7768590" cy="396049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247015">
              <a:lnSpc>
                <a:spcPct val="93200"/>
              </a:lnSpc>
              <a:spcBef>
                <a:spcPts val="409"/>
              </a:spcBef>
            </a:pPr>
            <a:r>
              <a:rPr sz="3800" spc="155" dirty="0">
                <a:solidFill>
                  <a:srgbClr val="FFFFFF"/>
                </a:solidFill>
                <a:latin typeface="Trebuchet MS"/>
                <a:cs typeface="Trebuchet MS"/>
              </a:rPr>
              <a:t>Прикладной </a:t>
            </a:r>
            <a:r>
              <a:rPr sz="3800" spc="45" dirty="0">
                <a:solidFill>
                  <a:srgbClr val="FFFFFF"/>
                </a:solidFill>
                <a:latin typeface="Trebuchet MS"/>
                <a:cs typeface="Trebuchet MS"/>
              </a:rPr>
              <a:t>искусственный  </a:t>
            </a:r>
            <a:r>
              <a:rPr sz="3800" spc="25" dirty="0">
                <a:solidFill>
                  <a:srgbClr val="FFFFFF"/>
                </a:solidFill>
                <a:latin typeface="Trebuchet MS"/>
                <a:cs typeface="Trebuchet MS"/>
              </a:rPr>
              <a:t>интеллект </a:t>
            </a:r>
            <a:r>
              <a:rPr sz="3800" spc="-35" dirty="0">
                <a:solidFill>
                  <a:srgbClr val="FFFFFF"/>
                </a:solidFill>
                <a:latin typeface="Georgia"/>
                <a:cs typeface="Georgia"/>
              </a:rPr>
              <a:t>(«</a:t>
            </a:r>
            <a:r>
              <a:rPr sz="3800" spc="-35" dirty="0">
                <a:solidFill>
                  <a:srgbClr val="FFFFFF"/>
                </a:solidFill>
                <a:latin typeface="Trebuchet MS"/>
                <a:cs typeface="Trebuchet MS"/>
              </a:rPr>
              <a:t>слабый </a:t>
            </a:r>
            <a:r>
              <a:rPr sz="3800" spc="204" dirty="0">
                <a:solidFill>
                  <a:srgbClr val="FFFFFF"/>
                </a:solidFill>
                <a:latin typeface="Trebuchet MS"/>
                <a:cs typeface="Trebuchet MS"/>
              </a:rPr>
              <a:t>ИИ</a:t>
            </a:r>
            <a:r>
              <a:rPr sz="3800" spc="204" dirty="0">
                <a:solidFill>
                  <a:srgbClr val="FFFFFF"/>
                </a:solidFill>
                <a:latin typeface="Georgia"/>
                <a:cs typeface="Georgia"/>
              </a:rPr>
              <a:t>»,</a:t>
            </a:r>
            <a:r>
              <a:rPr sz="3800" spc="-3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800" spc="45" dirty="0">
                <a:solidFill>
                  <a:srgbClr val="FFFFFF"/>
                </a:solidFill>
                <a:latin typeface="Georgia"/>
                <a:cs typeface="Georgia"/>
              </a:rPr>
              <a:t>«</a:t>
            </a:r>
            <a:r>
              <a:rPr sz="3800" spc="45" dirty="0">
                <a:solidFill>
                  <a:srgbClr val="FFFFFF"/>
                </a:solidFill>
                <a:latin typeface="Trebuchet MS"/>
                <a:cs typeface="Trebuchet MS"/>
              </a:rPr>
              <a:t>узкий  </a:t>
            </a:r>
            <a:r>
              <a:rPr sz="3800" spc="204" dirty="0">
                <a:solidFill>
                  <a:srgbClr val="FFFFFF"/>
                </a:solidFill>
                <a:latin typeface="Trebuchet MS"/>
                <a:cs typeface="Trebuchet MS"/>
              </a:rPr>
              <a:t>ИИ</a:t>
            </a:r>
            <a:r>
              <a:rPr sz="3800" spc="204" dirty="0">
                <a:solidFill>
                  <a:srgbClr val="FFFFFF"/>
                </a:solidFill>
                <a:latin typeface="Georgia"/>
                <a:cs typeface="Georgia"/>
              </a:rPr>
              <a:t>», </a:t>
            </a:r>
            <a:r>
              <a:rPr sz="3800" spc="100" dirty="0">
                <a:solidFill>
                  <a:srgbClr val="FFFFFF"/>
                </a:solidFill>
                <a:latin typeface="Georgia"/>
                <a:cs typeface="Georgia"/>
              </a:rPr>
              <a:t>weak/applied/narrow</a:t>
            </a:r>
            <a:r>
              <a:rPr sz="3800" spc="-1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800" spc="15" dirty="0">
                <a:solidFill>
                  <a:srgbClr val="FFFFFF"/>
                </a:solidFill>
                <a:latin typeface="Georgia"/>
                <a:cs typeface="Georgia"/>
              </a:rPr>
              <a:t>AI)</a:t>
            </a:r>
            <a:endParaRPr sz="38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550">
              <a:latin typeface="Georgia"/>
              <a:cs typeface="Georgia"/>
            </a:endParaRPr>
          </a:p>
          <a:p>
            <a:pPr marL="12700" marR="5080">
              <a:lnSpc>
                <a:spcPct val="93200"/>
              </a:lnSpc>
              <a:tabLst>
                <a:tab pos="6390005" algn="l"/>
              </a:tabLst>
            </a:pPr>
            <a:r>
              <a:rPr sz="3800" spc="90" dirty="0">
                <a:solidFill>
                  <a:srgbClr val="FFFFFF"/>
                </a:solidFill>
                <a:latin typeface="Trebuchet MS"/>
                <a:cs typeface="Trebuchet MS"/>
              </a:rPr>
              <a:t>Универсальный </a:t>
            </a:r>
            <a:r>
              <a:rPr sz="3800" spc="45" dirty="0">
                <a:solidFill>
                  <a:srgbClr val="FFFFFF"/>
                </a:solidFill>
                <a:latin typeface="Trebuchet MS"/>
                <a:cs typeface="Trebuchet MS"/>
              </a:rPr>
              <a:t>искусственный  </a:t>
            </a:r>
            <a:r>
              <a:rPr sz="3800" spc="22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3800" spc="26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3800" spc="-75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3800" spc="-9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3800" spc="-90" dirty="0">
                <a:solidFill>
                  <a:srgbClr val="FFFFFF"/>
                </a:solidFill>
                <a:latin typeface="Trebuchet MS"/>
                <a:cs typeface="Trebuchet MS"/>
              </a:rPr>
              <a:t>лл</a:t>
            </a:r>
            <a:r>
              <a:rPr sz="3800" spc="-9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3800" spc="100" dirty="0">
                <a:solidFill>
                  <a:srgbClr val="FFFFFF"/>
                </a:solidFill>
                <a:latin typeface="Trebuchet MS"/>
                <a:cs typeface="Trebuchet MS"/>
              </a:rPr>
              <a:t>кт</a:t>
            </a:r>
            <a:r>
              <a:rPr sz="3800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spc="-235" dirty="0">
                <a:solidFill>
                  <a:srgbClr val="FFFFFF"/>
                </a:solidFill>
                <a:latin typeface="Georgia"/>
                <a:cs typeface="Georgia"/>
              </a:rPr>
              <a:t>(«</a:t>
            </a:r>
            <a:r>
              <a:rPr sz="3800" spc="-21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3800" spc="22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3800" spc="-25" dirty="0">
                <a:solidFill>
                  <a:srgbClr val="FFFFFF"/>
                </a:solidFill>
                <a:latin typeface="Trebuchet MS"/>
                <a:cs typeface="Trebuchet MS"/>
              </a:rPr>
              <a:t>ль</a:t>
            </a:r>
            <a:r>
              <a:rPr sz="3800" spc="26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3800" spc="185" dirty="0">
                <a:solidFill>
                  <a:srgbClr val="FFFFFF"/>
                </a:solidFill>
                <a:latin typeface="Trebuchet MS"/>
                <a:cs typeface="Trebuchet MS"/>
              </a:rPr>
              <a:t>ы</a:t>
            </a:r>
            <a:r>
              <a:rPr sz="3800" spc="220" dirty="0">
                <a:solidFill>
                  <a:srgbClr val="FFFFFF"/>
                </a:solidFill>
                <a:latin typeface="Trebuchet MS"/>
                <a:cs typeface="Trebuchet MS"/>
              </a:rPr>
              <a:t>й</a:t>
            </a:r>
            <a:r>
              <a:rPr sz="3800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spc="600" dirty="0">
                <a:solidFill>
                  <a:srgbClr val="FFFFFF"/>
                </a:solidFill>
                <a:latin typeface="Trebuchet MS"/>
                <a:cs typeface="Trebuchet MS"/>
              </a:rPr>
              <a:t>ИИ</a:t>
            </a:r>
            <a:r>
              <a:rPr sz="3800" spc="-195" dirty="0">
                <a:solidFill>
                  <a:srgbClr val="FFFFFF"/>
                </a:solidFill>
                <a:latin typeface="Georgia"/>
                <a:cs typeface="Georgia"/>
              </a:rPr>
              <a:t>»,</a:t>
            </a:r>
            <a:r>
              <a:rPr sz="3800" dirty="0">
                <a:solidFill>
                  <a:srgbClr val="FFFFFF"/>
                </a:solidFill>
                <a:latin typeface="Georgia"/>
                <a:cs typeface="Georgia"/>
              </a:rPr>
              <a:t>	</a:t>
            </a:r>
            <a:r>
              <a:rPr sz="3800" spc="-40" dirty="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sz="3800" spc="-75" dirty="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sz="3800" spc="-20" dirty="0">
                <a:solidFill>
                  <a:srgbClr val="FFFFFF"/>
                </a:solidFill>
                <a:latin typeface="Georgia"/>
                <a:cs typeface="Georgia"/>
              </a:rPr>
              <a:t>ro</a:t>
            </a:r>
            <a:r>
              <a:rPr sz="3800" spc="45" dirty="0">
                <a:solidFill>
                  <a:srgbClr val="FFFFFF"/>
                </a:solidFill>
                <a:latin typeface="Georgia"/>
                <a:cs typeface="Georgia"/>
              </a:rPr>
              <a:t>ng  </a:t>
            </a:r>
            <a:r>
              <a:rPr sz="3800" spc="70" dirty="0">
                <a:solidFill>
                  <a:srgbClr val="FFFFFF"/>
                </a:solidFill>
                <a:latin typeface="Georgia"/>
                <a:cs typeface="Georgia"/>
              </a:rPr>
              <a:t>AI/Artificial </a:t>
            </a:r>
            <a:r>
              <a:rPr sz="3800" dirty="0">
                <a:solidFill>
                  <a:srgbClr val="FFFFFF"/>
                </a:solidFill>
                <a:latin typeface="Georgia"/>
                <a:cs typeface="Georgia"/>
              </a:rPr>
              <a:t>General</a:t>
            </a:r>
            <a:r>
              <a:rPr sz="3800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800" spc="-35" dirty="0">
                <a:solidFill>
                  <a:srgbClr val="FFFFFF"/>
                </a:solidFill>
                <a:latin typeface="Georgia"/>
                <a:cs typeface="Georgia"/>
              </a:rPr>
              <a:t>Intelligence)</a:t>
            </a:r>
            <a:endParaRPr sz="380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557785"/>
            <a:ext cx="465645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5" dirty="0"/>
              <a:t>Характеристики </a:t>
            </a:r>
            <a:r>
              <a:rPr sz="2900" spc="-95" dirty="0"/>
              <a:t>систем</a:t>
            </a:r>
            <a:r>
              <a:rPr sz="2900" spc="-580" dirty="0"/>
              <a:t> </a:t>
            </a:r>
            <a:r>
              <a:rPr sz="2900" spc="430" dirty="0"/>
              <a:t>ИИ</a:t>
            </a:r>
            <a:endParaRPr sz="2900"/>
          </a:p>
        </p:txBody>
      </p:sp>
      <p:sp>
        <p:nvSpPr>
          <p:cNvPr id="3" name="object 3"/>
          <p:cNvSpPr txBox="1"/>
          <p:nvPr/>
        </p:nvSpPr>
        <p:spPr>
          <a:xfrm>
            <a:off x="535940" y="1772412"/>
            <a:ext cx="7461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1963420" algn="l"/>
                <a:tab pos="2633345" algn="l"/>
                <a:tab pos="3764915" algn="l"/>
                <a:tab pos="4620895" algn="l"/>
                <a:tab pos="6117590" algn="l"/>
              </a:tabLst>
            </a:pPr>
            <a:r>
              <a:rPr sz="2000" spc="20" dirty="0">
                <a:latin typeface="Trebuchet MS"/>
                <a:cs typeface="Trebuchet MS"/>
              </a:rPr>
              <a:t>технология	</a:t>
            </a:r>
            <a:r>
              <a:rPr sz="2000" spc="315" dirty="0">
                <a:latin typeface="Trebuchet MS"/>
                <a:cs typeface="Trebuchet MS"/>
              </a:rPr>
              <a:t>ИИ	</a:t>
            </a:r>
            <a:r>
              <a:rPr sz="2000" spc="-15" dirty="0">
                <a:latin typeface="Trebuchet MS"/>
                <a:cs typeface="Trebuchet MS"/>
              </a:rPr>
              <a:t>прежде	</a:t>
            </a:r>
            <a:r>
              <a:rPr sz="2000" spc="-60" dirty="0">
                <a:latin typeface="Trebuchet MS"/>
                <a:cs typeface="Trebuchet MS"/>
              </a:rPr>
              <a:t>всего	</a:t>
            </a:r>
            <a:r>
              <a:rPr sz="2000" spc="5" dirty="0">
                <a:latin typeface="Trebuchet MS"/>
                <a:cs typeface="Trebuchet MS"/>
              </a:rPr>
              <a:t>описывает	</a:t>
            </a:r>
            <a:r>
              <a:rPr sz="2000" spc="45" dirty="0">
                <a:latin typeface="Trebuchet MS"/>
                <a:cs typeface="Trebuchet MS"/>
              </a:rPr>
              <a:t>программу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949195"/>
            <a:ext cx="7461250" cy="119634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105"/>
              </a:spcBef>
            </a:pPr>
            <a:r>
              <a:rPr sz="2000" dirty="0">
                <a:latin typeface="Georgia"/>
                <a:cs typeface="Georgia"/>
              </a:rPr>
              <a:t>(</a:t>
            </a:r>
            <a:r>
              <a:rPr sz="2000" dirty="0">
                <a:latin typeface="Trebuchet MS"/>
                <a:cs typeface="Trebuchet MS"/>
              </a:rPr>
              <a:t>алгоритм</a:t>
            </a:r>
            <a:r>
              <a:rPr sz="2000" dirty="0">
                <a:latin typeface="Georgia"/>
                <a:cs typeface="Georgia"/>
              </a:rPr>
              <a:t>), </a:t>
            </a:r>
            <a:r>
              <a:rPr sz="2000" spc="30" dirty="0">
                <a:latin typeface="Trebuchet MS"/>
                <a:cs typeface="Trebuchet MS"/>
              </a:rPr>
              <a:t>аппаратное воплощение </a:t>
            </a:r>
            <a:r>
              <a:rPr sz="2000" dirty="0">
                <a:latin typeface="Trebuchet MS"/>
                <a:cs typeface="Trebuchet MS"/>
              </a:rPr>
              <a:t>не</a:t>
            </a:r>
            <a:r>
              <a:rPr sz="2000" spc="-34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обязательно</a:t>
            </a:r>
            <a:endParaRPr sz="20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354965" algn="l"/>
                <a:tab pos="355600" algn="l"/>
                <a:tab pos="2171065" algn="l"/>
                <a:tab pos="3825240" algn="l"/>
                <a:tab pos="5792470" algn="l"/>
              </a:tabLst>
            </a:pP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10" dirty="0">
                <a:latin typeface="Trebuchet MS"/>
                <a:cs typeface="Trebuchet MS"/>
              </a:rPr>
              <a:t>а</a:t>
            </a:r>
            <a:r>
              <a:rPr sz="2000" spc="-15" dirty="0">
                <a:latin typeface="Trebuchet MS"/>
                <a:cs typeface="Trebuchet MS"/>
              </a:rPr>
              <a:t>г</a:t>
            </a:r>
            <a:r>
              <a:rPr sz="2000" spc="-85" dirty="0">
                <a:latin typeface="Trebuchet MS"/>
                <a:cs typeface="Trebuchet MS"/>
              </a:rPr>
              <a:t>ае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0" dirty="0">
                <a:latin typeface="Trebuchet MS"/>
                <a:cs typeface="Trebuchet MS"/>
              </a:rPr>
              <a:t>спо</a:t>
            </a:r>
            <a:r>
              <a:rPr sz="2000" spc="-50" dirty="0">
                <a:latin typeface="Trebuchet MS"/>
                <a:cs typeface="Trebuchet MS"/>
              </a:rPr>
              <a:t>со</a:t>
            </a:r>
            <a:r>
              <a:rPr sz="2000" spc="75" dirty="0">
                <a:latin typeface="Trebuchet MS"/>
                <a:cs typeface="Trebuchet MS"/>
              </a:rPr>
              <a:t>б</a:t>
            </a:r>
            <a:r>
              <a:rPr sz="2000" spc="80" dirty="0">
                <a:latin typeface="Trebuchet MS"/>
                <a:cs typeface="Trebuchet MS"/>
              </a:rPr>
              <a:t>н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35" dirty="0">
                <a:latin typeface="Trebuchet MS"/>
                <a:cs typeface="Trebuchet MS"/>
              </a:rPr>
              <a:t>с</a:t>
            </a:r>
            <a:r>
              <a:rPr sz="2000" spc="-30" dirty="0">
                <a:latin typeface="Trebuchet MS"/>
                <a:cs typeface="Trebuchet MS"/>
              </a:rPr>
              <a:t>т</a:t>
            </a:r>
            <a:r>
              <a:rPr sz="2000" spc="-25" dirty="0">
                <a:latin typeface="Trebuchet MS"/>
                <a:cs typeface="Trebuchet MS"/>
              </a:rPr>
              <a:t>ь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-15" dirty="0">
                <a:latin typeface="Trebuchet MS"/>
                <a:cs typeface="Trebuchet MS"/>
              </a:rPr>
              <a:t>ал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10" dirty="0">
                <a:latin typeface="Trebuchet MS"/>
                <a:cs typeface="Trebuchet MS"/>
              </a:rPr>
              <a:t>ат</a:t>
            </a:r>
            <a:r>
              <a:rPr sz="2000" spc="-25" dirty="0">
                <a:latin typeface="Trebuchet MS"/>
                <a:cs typeface="Trebuchet MS"/>
              </a:rPr>
              <a:t>ь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14" dirty="0">
                <a:latin typeface="Trebuchet MS"/>
                <a:cs typeface="Trebuchet MS"/>
              </a:rPr>
              <a:t>у</a:t>
            </a:r>
            <a:r>
              <a:rPr sz="2000" spc="-5" dirty="0">
                <a:latin typeface="Trebuchet MS"/>
                <a:cs typeface="Trebuchet MS"/>
              </a:rPr>
              <a:t>ж</a:t>
            </a:r>
            <a:r>
              <a:rPr sz="2000" spc="105" dirty="0">
                <a:latin typeface="Trebuchet MS"/>
                <a:cs typeface="Trebuchet MS"/>
              </a:rPr>
              <a:t>аю</a:t>
            </a:r>
            <a:r>
              <a:rPr sz="2000" spc="125" dirty="0">
                <a:latin typeface="Trebuchet MS"/>
                <a:cs typeface="Trebuchet MS"/>
              </a:rPr>
              <a:t>щ</a:t>
            </a:r>
            <a:r>
              <a:rPr sz="2000" spc="114" dirty="0">
                <a:latin typeface="Trebuchet MS"/>
                <a:cs typeface="Trebuchet MS"/>
              </a:rPr>
              <a:t>у</a:t>
            </a:r>
            <a:r>
              <a:rPr sz="2000" spc="90" dirty="0">
                <a:latin typeface="Trebuchet MS"/>
                <a:cs typeface="Trebuchet MS"/>
              </a:rPr>
              <a:t>ю  </a:t>
            </a:r>
            <a:r>
              <a:rPr sz="2000" spc="-15" dirty="0">
                <a:latin typeface="Trebuchet MS"/>
                <a:cs typeface="Trebuchet MS"/>
              </a:rPr>
              <a:t>среду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3259835"/>
            <a:ext cx="7461884" cy="1522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30" dirty="0">
                <a:latin typeface="Trebuchet MS"/>
                <a:cs typeface="Trebuchet MS"/>
              </a:rPr>
              <a:t>система </a:t>
            </a:r>
            <a:r>
              <a:rPr sz="2000" spc="315" dirty="0">
                <a:latin typeface="Trebuchet MS"/>
                <a:cs typeface="Trebuchet MS"/>
              </a:rPr>
              <a:t>ИИ </a:t>
            </a:r>
            <a:r>
              <a:rPr sz="2000" spc="-20" dirty="0">
                <a:latin typeface="Trebuchet MS"/>
                <a:cs typeface="Trebuchet MS"/>
              </a:rPr>
              <a:t>обладает </a:t>
            </a:r>
            <a:r>
              <a:rPr sz="2000" spc="35" dirty="0">
                <a:latin typeface="Trebuchet MS"/>
                <a:cs typeface="Trebuchet MS"/>
              </a:rPr>
              <a:t>некоторой </a:t>
            </a:r>
            <a:r>
              <a:rPr sz="2000" spc="5" dirty="0">
                <a:latin typeface="Trebuchet MS"/>
                <a:cs typeface="Trebuchet MS"/>
              </a:rPr>
              <a:t>степенью </a:t>
            </a:r>
            <a:r>
              <a:rPr sz="2000" spc="30" dirty="0">
                <a:latin typeface="Trebuchet MS"/>
                <a:cs typeface="Trebuchet MS"/>
              </a:rPr>
              <a:t>автономности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-55" dirty="0">
                <a:latin typeface="Trebuchet MS"/>
                <a:cs typeface="Trebuchet MS"/>
              </a:rPr>
              <a:t>в  </a:t>
            </a:r>
            <a:r>
              <a:rPr sz="2000" spc="25" dirty="0">
                <a:latin typeface="Trebuchet MS"/>
                <a:cs typeface="Trebuchet MS"/>
              </a:rPr>
              <a:t>реализации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25" dirty="0">
                <a:latin typeface="Trebuchet MS"/>
                <a:cs typeface="Trebuchet MS"/>
              </a:rPr>
              <a:t>алгоритма</a:t>
            </a:r>
            <a:endParaRPr sz="20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25" dirty="0">
                <a:latin typeface="Trebuchet MS"/>
                <a:cs typeface="Trebuchet MS"/>
              </a:rPr>
              <a:t>как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25" dirty="0">
                <a:latin typeface="Trebuchet MS"/>
                <a:cs typeface="Trebuchet MS"/>
              </a:rPr>
              <a:t>правило</a:t>
            </a:r>
            <a:r>
              <a:rPr sz="2000" spc="25" dirty="0">
                <a:latin typeface="Georgia"/>
                <a:cs typeface="Georgia"/>
              </a:rPr>
              <a:t>,</a:t>
            </a:r>
            <a:r>
              <a:rPr sz="2000" spc="15" dirty="0">
                <a:latin typeface="Georgia"/>
                <a:cs typeface="Georgia"/>
              </a:rPr>
              <a:t> </a:t>
            </a:r>
            <a:r>
              <a:rPr sz="2000" spc="5" dirty="0">
                <a:latin typeface="Trebuchet MS"/>
                <a:cs typeface="Trebuchet MS"/>
              </a:rPr>
              <a:t>предполагает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способность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30" dirty="0">
                <a:latin typeface="Trebuchet MS"/>
                <a:cs typeface="Trebuchet MS"/>
              </a:rPr>
              <a:t>самообучению</a:t>
            </a:r>
            <a:endParaRPr sz="20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354965" algn="l"/>
                <a:tab pos="355600" algn="l"/>
                <a:tab pos="2294890" algn="l"/>
              </a:tabLst>
            </a:pPr>
            <a:r>
              <a:rPr sz="2000" spc="40" dirty="0">
                <a:latin typeface="Trebuchet MS"/>
                <a:cs typeface="Trebuchet MS"/>
              </a:rPr>
              <a:t>наличие	</a:t>
            </a:r>
            <a:r>
              <a:rPr sz="2000" spc="25" dirty="0">
                <a:latin typeface="Trebuchet MS"/>
                <a:cs typeface="Trebuchet MS"/>
              </a:rPr>
              <a:t>характеристик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07990" y="4451604"/>
            <a:ext cx="24892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" dirty="0">
                <a:latin typeface="Trebuchet MS"/>
                <a:cs typeface="Trebuchet MS"/>
              </a:rPr>
              <a:t>интеллектуальности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8839" y="4756404"/>
            <a:ext cx="711898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Georgia"/>
                <a:cs typeface="Georgia"/>
              </a:rPr>
              <a:t>(«</a:t>
            </a:r>
            <a:r>
              <a:rPr sz="2000" spc="-10" dirty="0">
                <a:latin typeface="Trebuchet MS"/>
                <a:cs typeface="Trebuchet MS"/>
              </a:rPr>
              <a:t>разумности</a:t>
            </a:r>
            <a:r>
              <a:rPr sz="2000" spc="-10" dirty="0">
                <a:latin typeface="Georgia"/>
                <a:cs typeface="Georgia"/>
              </a:rPr>
              <a:t>», </a:t>
            </a:r>
            <a:r>
              <a:rPr sz="2000" spc="15" dirty="0">
                <a:latin typeface="Georgia"/>
                <a:cs typeface="Georgia"/>
              </a:rPr>
              <a:t>«</a:t>
            </a:r>
            <a:r>
              <a:rPr sz="2000" spc="15" dirty="0">
                <a:latin typeface="Trebuchet MS"/>
                <a:cs typeface="Trebuchet MS"/>
              </a:rPr>
              <a:t>рациональности</a:t>
            </a:r>
            <a:r>
              <a:rPr sz="2000" spc="15" dirty="0">
                <a:latin typeface="Georgia"/>
                <a:cs typeface="Georgia"/>
              </a:rPr>
              <a:t>», </a:t>
            </a:r>
            <a:r>
              <a:rPr sz="2000" spc="-5" dirty="0">
                <a:latin typeface="Georgia"/>
                <a:cs typeface="Georgia"/>
              </a:rPr>
              <a:t>«</a:t>
            </a:r>
            <a:r>
              <a:rPr sz="2000" spc="-5" dirty="0">
                <a:latin typeface="Trebuchet MS"/>
                <a:cs typeface="Trebuchet MS"/>
              </a:rPr>
              <a:t>возможности </a:t>
            </a:r>
            <a:r>
              <a:rPr sz="2000" spc="20" dirty="0">
                <a:latin typeface="Trebuchet MS"/>
                <a:cs typeface="Trebuchet MS"/>
              </a:rPr>
              <a:t>мыслить  </a:t>
            </a:r>
            <a:r>
              <a:rPr sz="2000" spc="25" dirty="0">
                <a:latin typeface="Trebuchet MS"/>
                <a:cs typeface="Trebuchet MS"/>
              </a:rPr>
              <a:t>как </a:t>
            </a:r>
            <a:r>
              <a:rPr sz="2000" spc="-45" dirty="0">
                <a:latin typeface="Trebuchet MS"/>
                <a:cs typeface="Trebuchet MS"/>
              </a:rPr>
              <a:t>человек</a:t>
            </a:r>
            <a:r>
              <a:rPr sz="2000" spc="-45" dirty="0">
                <a:latin typeface="Georgia"/>
                <a:cs typeface="Georgia"/>
              </a:rPr>
              <a:t>» </a:t>
            </a:r>
            <a:r>
              <a:rPr sz="2000" spc="-25" dirty="0">
                <a:latin typeface="Trebuchet MS"/>
                <a:cs typeface="Trebuchet MS"/>
              </a:rPr>
              <a:t>во </a:t>
            </a:r>
            <a:r>
              <a:rPr sz="2000" spc="-75" dirty="0">
                <a:latin typeface="Trebuchet MS"/>
                <a:cs typeface="Trebuchet MS"/>
              </a:rPr>
              <a:t>всех </a:t>
            </a:r>
            <a:r>
              <a:rPr sz="2000" spc="75" dirty="0">
                <a:latin typeface="Trebuchet MS"/>
                <a:cs typeface="Trebuchet MS"/>
              </a:rPr>
              <a:t>или</a:t>
            </a:r>
            <a:r>
              <a:rPr sz="2000" spc="-450" dirty="0">
                <a:latin typeface="Trebuchet MS"/>
                <a:cs typeface="Trebuchet MS"/>
              </a:rPr>
              <a:t>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15" dirty="0">
                <a:latin typeface="Trebuchet MS"/>
                <a:cs typeface="Trebuchet MS"/>
              </a:rPr>
              <a:t>определенных </a:t>
            </a:r>
            <a:r>
              <a:rPr sz="2000" spc="-20" dirty="0">
                <a:latin typeface="Trebuchet MS"/>
                <a:cs typeface="Trebuchet MS"/>
              </a:rPr>
              <a:t>обстоятельствах</a:t>
            </a:r>
            <a:r>
              <a:rPr sz="2000" spc="-2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30709"/>
            <a:ext cx="7076440" cy="24549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20"/>
              </a:spcBef>
            </a:pPr>
            <a:r>
              <a:rPr sz="3200" spc="330" dirty="0"/>
              <a:t>УКАЗ</a:t>
            </a:r>
            <a:r>
              <a:rPr sz="3200" spc="-320" dirty="0"/>
              <a:t> </a:t>
            </a:r>
            <a:r>
              <a:rPr sz="3200" spc="254" dirty="0"/>
              <a:t>ПРЕЗИДЕНТА</a:t>
            </a:r>
            <a:r>
              <a:rPr sz="3200" spc="-315" dirty="0"/>
              <a:t> </a:t>
            </a:r>
            <a:r>
              <a:rPr sz="3200" spc="335" dirty="0"/>
              <a:t>РОССИЙСКОЙ  </a:t>
            </a:r>
            <a:r>
              <a:rPr sz="3200" spc="305" dirty="0"/>
              <a:t>ФЕДЕРАЦИИ</a:t>
            </a:r>
            <a:r>
              <a:rPr sz="3200" spc="-295" dirty="0"/>
              <a:t> </a:t>
            </a:r>
            <a:r>
              <a:rPr sz="3200" spc="135" dirty="0"/>
              <a:t>ОТ</a:t>
            </a:r>
            <a:r>
              <a:rPr sz="3200" spc="-290" dirty="0"/>
              <a:t> </a:t>
            </a:r>
            <a:r>
              <a:rPr sz="3200" spc="-195" dirty="0"/>
              <a:t>10.10.2019</a:t>
            </a:r>
            <a:r>
              <a:rPr sz="3200" spc="-290" dirty="0"/>
              <a:t> </a:t>
            </a:r>
            <a:r>
              <a:rPr sz="3200" spc="620" dirty="0"/>
              <a:t>№</a:t>
            </a:r>
            <a:r>
              <a:rPr sz="3200" spc="-295" dirty="0"/>
              <a:t> </a:t>
            </a:r>
            <a:r>
              <a:rPr sz="3200" spc="-125" dirty="0"/>
              <a:t>490</a:t>
            </a:r>
            <a:r>
              <a:rPr sz="3200" spc="-290" dirty="0"/>
              <a:t> </a:t>
            </a:r>
            <a:r>
              <a:rPr sz="3200" spc="220" dirty="0"/>
              <a:t>"О  </a:t>
            </a:r>
            <a:r>
              <a:rPr sz="3200" spc="254" dirty="0"/>
              <a:t>РАЗВИТИИ </a:t>
            </a:r>
            <a:r>
              <a:rPr sz="3200" spc="280" dirty="0"/>
              <a:t>ИСКУССТВЕННОГО  </a:t>
            </a:r>
            <a:r>
              <a:rPr sz="3200" spc="220" dirty="0"/>
              <a:t>ИНТЕЛЛЕКТА </a:t>
            </a:r>
            <a:r>
              <a:rPr sz="3200" spc="135" dirty="0"/>
              <a:t>В </a:t>
            </a:r>
            <a:r>
              <a:rPr sz="3200" spc="335" dirty="0"/>
              <a:t>РОССИЙСКОЙ  </a:t>
            </a:r>
            <a:r>
              <a:rPr sz="3200" spc="260" dirty="0"/>
              <a:t>ФЕДЕРАЦИИ»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3049524"/>
            <a:ext cx="8060690" cy="280860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just">
              <a:lnSpc>
                <a:spcPct val="90300"/>
              </a:lnSpc>
              <a:spcBef>
                <a:spcPts val="330"/>
              </a:spcBef>
            </a:pPr>
            <a:r>
              <a:rPr sz="2000" spc="5" dirty="0">
                <a:latin typeface="Georgia"/>
                <a:cs typeface="Georgia"/>
              </a:rPr>
              <a:t>«</a:t>
            </a:r>
            <a:r>
              <a:rPr sz="2000" spc="5" dirty="0">
                <a:latin typeface="Trebuchet MS"/>
                <a:cs typeface="Trebuchet MS"/>
              </a:rPr>
              <a:t>Создание </a:t>
            </a:r>
            <a:r>
              <a:rPr sz="2000" spc="15" dirty="0">
                <a:latin typeface="Trebuchet MS"/>
                <a:cs typeface="Trebuchet MS"/>
              </a:rPr>
              <a:t>универсального </a:t>
            </a:r>
            <a:r>
              <a:rPr sz="2000" spc="195" dirty="0">
                <a:latin typeface="Trebuchet MS"/>
                <a:cs typeface="Trebuchet MS"/>
              </a:rPr>
              <a:t>ИИ</a:t>
            </a:r>
            <a:r>
              <a:rPr sz="2000" spc="195" dirty="0">
                <a:latin typeface="Georgia"/>
                <a:cs typeface="Georgia"/>
              </a:rPr>
              <a:t>, </a:t>
            </a:r>
            <a:r>
              <a:rPr sz="2000" spc="5" dirty="0">
                <a:latin typeface="Trebuchet MS"/>
                <a:cs typeface="Trebuchet MS"/>
              </a:rPr>
              <a:t>способного</a:t>
            </a:r>
            <a:r>
              <a:rPr sz="2000" spc="5" dirty="0">
                <a:latin typeface="Georgia"/>
                <a:cs typeface="Georgia"/>
              </a:rPr>
              <a:t>, </a:t>
            </a:r>
            <a:r>
              <a:rPr sz="2000" spc="40" dirty="0">
                <a:latin typeface="Trebuchet MS"/>
                <a:cs typeface="Trebuchet MS"/>
              </a:rPr>
              <a:t>подобно </a:t>
            </a:r>
            <a:r>
              <a:rPr sz="2000" spc="-15" dirty="0">
                <a:latin typeface="Trebuchet MS"/>
                <a:cs typeface="Trebuchet MS"/>
              </a:rPr>
              <a:t>человеку</a:t>
            </a:r>
            <a:r>
              <a:rPr sz="2000" spc="-15" dirty="0">
                <a:latin typeface="Georgia"/>
                <a:cs typeface="Georgia"/>
              </a:rPr>
              <a:t>,  </a:t>
            </a:r>
            <a:r>
              <a:rPr sz="2000" spc="30" dirty="0">
                <a:latin typeface="Trebuchet MS"/>
                <a:cs typeface="Trebuchet MS"/>
              </a:rPr>
              <a:t>решать </a:t>
            </a:r>
            <a:r>
              <a:rPr sz="2000" spc="25" dirty="0">
                <a:latin typeface="Trebuchet MS"/>
                <a:cs typeface="Trebuchet MS"/>
              </a:rPr>
              <a:t>различные </a:t>
            </a:r>
            <a:r>
              <a:rPr sz="2000" spc="-5" dirty="0">
                <a:latin typeface="Trebuchet MS"/>
                <a:cs typeface="Trebuchet MS"/>
              </a:rPr>
              <a:t>задачи</a:t>
            </a:r>
            <a:r>
              <a:rPr sz="2000" spc="-5" dirty="0">
                <a:latin typeface="Georgia"/>
                <a:cs typeface="Georgia"/>
              </a:rPr>
              <a:t>,  </a:t>
            </a:r>
            <a:r>
              <a:rPr sz="2000" spc="10" dirty="0">
                <a:latin typeface="Trebuchet MS"/>
                <a:cs typeface="Trebuchet MS"/>
              </a:rPr>
              <a:t>мыслить</a:t>
            </a:r>
            <a:r>
              <a:rPr sz="2000" spc="10" dirty="0">
                <a:latin typeface="Georgia"/>
                <a:cs typeface="Georgia"/>
              </a:rPr>
              <a:t>, </a:t>
            </a:r>
            <a:r>
              <a:rPr sz="2000" spc="-15" dirty="0">
                <a:latin typeface="Trebuchet MS"/>
                <a:cs typeface="Trebuchet MS"/>
              </a:rPr>
              <a:t>взаимодействовать  </a:t>
            </a:r>
            <a:r>
              <a:rPr sz="2000" spc="10" dirty="0">
                <a:latin typeface="Trebuchet MS"/>
                <a:cs typeface="Trebuchet MS"/>
              </a:rPr>
              <a:t>адаптироваться </a:t>
            </a:r>
            <a:r>
              <a:rPr sz="2000" spc="50" dirty="0">
                <a:latin typeface="Trebuchet MS"/>
                <a:cs typeface="Trebuchet MS"/>
              </a:rPr>
              <a:t>к </a:t>
            </a:r>
            <a:r>
              <a:rPr sz="2000" spc="35" dirty="0">
                <a:latin typeface="Trebuchet MS"/>
                <a:cs typeface="Trebuchet MS"/>
              </a:rPr>
              <a:t>изменяющимся </a:t>
            </a:r>
            <a:r>
              <a:rPr sz="2000" spc="5" dirty="0">
                <a:latin typeface="Trebuchet MS"/>
                <a:cs typeface="Trebuchet MS"/>
              </a:rPr>
              <a:t>условиям</a:t>
            </a:r>
            <a:r>
              <a:rPr sz="2000" spc="5" dirty="0">
                <a:latin typeface="Georgia"/>
                <a:cs typeface="Georgia"/>
              </a:rPr>
              <a:t>, </a:t>
            </a:r>
            <a:r>
              <a:rPr sz="2000" spc="-35" dirty="0">
                <a:latin typeface="Trebuchet MS"/>
                <a:cs typeface="Trebuchet MS"/>
              </a:rPr>
              <a:t>является </a:t>
            </a:r>
            <a:r>
              <a:rPr sz="2000" spc="20" dirty="0">
                <a:latin typeface="Trebuchet MS"/>
                <a:cs typeface="Trebuchet MS"/>
              </a:rPr>
              <a:t>сложной  </a:t>
            </a:r>
            <a:r>
              <a:rPr sz="2000" spc="25" dirty="0">
                <a:latin typeface="Trebuchet MS"/>
                <a:cs typeface="Trebuchet MS"/>
              </a:rPr>
              <a:t>научно</a:t>
            </a:r>
            <a:r>
              <a:rPr sz="2000" spc="25" dirty="0">
                <a:latin typeface="Georgia"/>
                <a:cs typeface="Georgia"/>
              </a:rPr>
              <a:t>-</a:t>
            </a:r>
            <a:r>
              <a:rPr sz="2000" spc="25" dirty="0">
                <a:latin typeface="Trebuchet MS"/>
                <a:cs typeface="Trebuchet MS"/>
              </a:rPr>
              <a:t>технологической </a:t>
            </a:r>
            <a:r>
              <a:rPr sz="2000" spc="20" dirty="0">
                <a:latin typeface="Trebuchet MS"/>
                <a:cs typeface="Trebuchet MS"/>
              </a:rPr>
              <a:t>проблемой</a:t>
            </a:r>
            <a:r>
              <a:rPr sz="2000" spc="20" dirty="0">
                <a:latin typeface="Georgia"/>
                <a:cs typeface="Georgia"/>
              </a:rPr>
              <a:t>, </a:t>
            </a:r>
            <a:r>
              <a:rPr sz="2000" spc="25" dirty="0">
                <a:latin typeface="Trebuchet MS"/>
                <a:cs typeface="Trebuchet MS"/>
              </a:rPr>
              <a:t>решение </a:t>
            </a:r>
            <a:r>
              <a:rPr sz="2000" spc="45" dirty="0">
                <a:latin typeface="Trebuchet MS"/>
                <a:cs typeface="Trebuchet MS"/>
              </a:rPr>
              <a:t>которой </a:t>
            </a:r>
            <a:r>
              <a:rPr sz="2000" spc="20" dirty="0">
                <a:latin typeface="Trebuchet MS"/>
                <a:cs typeface="Trebuchet MS"/>
              </a:rPr>
              <a:t>находится  </a:t>
            </a:r>
            <a:r>
              <a:rPr sz="2000" spc="55" dirty="0">
                <a:latin typeface="Trebuchet MS"/>
                <a:cs typeface="Trebuchet MS"/>
              </a:rPr>
              <a:t>на </a:t>
            </a:r>
            <a:r>
              <a:rPr sz="2000" dirty="0">
                <a:latin typeface="Trebuchet MS"/>
                <a:cs typeface="Trebuchet MS"/>
              </a:rPr>
              <a:t>пересечении </a:t>
            </a:r>
            <a:r>
              <a:rPr sz="2000" spc="45" dirty="0">
                <a:latin typeface="Trebuchet MS"/>
                <a:cs typeface="Trebuchet MS"/>
              </a:rPr>
              <a:t>различных </a:t>
            </a:r>
            <a:r>
              <a:rPr sz="2000" spc="-15" dirty="0">
                <a:latin typeface="Trebuchet MS"/>
                <a:cs typeface="Trebuchet MS"/>
              </a:rPr>
              <a:t>сфер </a:t>
            </a:r>
            <a:r>
              <a:rPr sz="2000" spc="60" dirty="0">
                <a:latin typeface="Trebuchet MS"/>
                <a:cs typeface="Trebuchet MS"/>
              </a:rPr>
              <a:t>научного </a:t>
            </a:r>
            <a:r>
              <a:rPr sz="2000" spc="45" dirty="0">
                <a:latin typeface="Trebuchet MS"/>
                <a:cs typeface="Trebuchet MS"/>
              </a:rPr>
              <a:t>знания </a:t>
            </a:r>
            <a:r>
              <a:rPr sz="2000" spc="-290" dirty="0">
                <a:latin typeface="Georgia"/>
                <a:cs typeface="Georgia"/>
              </a:rPr>
              <a:t>– </a:t>
            </a:r>
            <a:r>
              <a:rPr sz="2000" spc="-35" dirty="0">
                <a:latin typeface="Trebuchet MS"/>
                <a:cs typeface="Trebuchet MS"/>
              </a:rPr>
              <a:t>естественно</a:t>
            </a:r>
            <a:r>
              <a:rPr sz="2000" spc="-35" dirty="0">
                <a:latin typeface="Georgia"/>
                <a:cs typeface="Georgia"/>
              </a:rPr>
              <a:t>-  </a:t>
            </a:r>
            <a:r>
              <a:rPr sz="2000" spc="65" dirty="0">
                <a:latin typeface="Trebuchet MS"/>
                <a:cs typeface="Trebuchet MS"/>
              </a:rPr>
              <a:t>научной</a:t>
            </a:r>
            <a:r>
              <a:rPr sz="2000" spc="65" dirty="0">
                <a:latin typeface="Georgia"/>
                <a:cs typeface="Georgia"/>
              </a:rPr>
              <a:t>, </a:t>
            </a:r>
            <a:r>
              <a:rPr sz="2000" spc="15" dirty="0">
                <a:latin typeface="Trebuchet MS"/>
                <a:cs typeface="Trebuchet MS"/>
              </a:rPr>
              <a:t>технической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35" dirty="0">
                <a:latin typeface="Trebuchet MS"/>
                <a:cs typeface="Trebuchet MS"/>
              </a:rPr>
              <a:t>социально</a:t>
            </a:r>
            <a:r>
              <a:rPr sz="2000" spc="35" dirty="0">
                <a:latin typeface="Georgia"/>
                <a:cs typeface="Georgia"/>
              </a:rPr>
              <a:t>-</a:t>
            </a:r>
            <a:r>
              <a:rPr sz="2000" spc="35" dirty="0">
                <a:latin typeface="Trebuchet MS"/>
                <a:cs typeface="Trebuchet MS"/>
              </a:rPr>
              <a:t>гуманитарной</a:t>
            </a:r>
            <a:r>
              <a:rPr sz="2000" spc="35" dirty="0">
                <a:latin typeface="Georgia"/>
                <a:cs typeface="Georgia"/>
              </a:rPr>
              <a:t>. </a:t>
            </a:r>
            <a:r>
              <a:rPr sz="2000" spc="25" dirty="0">
                <a:latin typeface="Trebuchet MS"/>
                <a:cs typeface="Trebuchet MS"/>
              </a:rPr>
              <a:t>Решение </a:t>
            </a:r>
            <a:r>
              <a:rPr sz="2000" spc="30" dirty="0">
                <a:latin typeface="Trebuchet MS"/>
                <a:cs typeface="Trebuchet MS"/>
              </a:rPr>
              <a:t>этой  </a:t>
            </a:r>
            <a:r>
              <a:rPr sz="2000" spc="25" dirty="0">
                <a:latin typeface="Trebuchet MS"/>
                <a:cs typeface="Trebuchet MS"/>
              </a:rPr>
              <a:t>проблемы </a:t>
            </a:r>
            <a:r>
              <a:rPr sz="2000" spc="-10" dirty="0">
                <a:latin typeface="Trebuchet MS"/>
                <a:cs typeface="Trebuchet MS"/>
              </a:rPr>
              <a:t>может </a:t>
            </a:r>
            <a:r>
              <a:rPr sz="2000" spc="20" dirty="0">
                <a:latin typeface="Trebuchet MS"/>
                <a:cs typeface="Trebuchet MS"/>
              </a:rPr>
              <a:t>привести </a:t>
            </a:r>
            <a:r>
              <a:rPr sz="2000" dirty="0">
                <a:latin typeface="Trebuchet MS"/>
                <a:cs typeface="Trebuchet MS"/>
              </a:rPr>
              <a:t>не </a:t>
            </a:r>
            <a:r>
              <a:rPr sz="2000" spc="15" dirty="0">
                <a:latin typeface="Trebuchet MS"/>
                <a:cs typeface="Trebuchet MS"/>
              </a:rPr>
              <a:t>только </a:t>
            </a:r>
            <a:r>
              <a:rPr sz="2000" spc="50" dirty="0">
                <a:latin typeface="Trebuchet MS"/>
                <a:cs typeface="Trebuchet MS"/>
              </a:rPr>
              <a:t>к позитивным </a:t>
            </a:r>
            <a:r>
              <a:rPr sz="2000" spc="15" dirty="0">
                <a:latin typeface="Trebuchet MS"/>
                <a:cs typeface="Trebuchet MS"/>
              </a:rPr>
              <a:t>изменениям </a:t>
            </a:r>
            <a:r>
              <a:rPr sz="2000" spc="-55" dirty="0">
                <a:latin typeface="Trebuchet MS"/>
                <a:cs typeface="Trebuchet MS"/>
              </a:rPr>
              <a:t>в  </a:t>
            </a:r>
            <a:r>
              <a:rPr sz="2000" spc="20" dirty="0">
                <a:latin typeface="Trebuchet MS"/>
                <a:cs typeface="Trebuchet MS"/>
              </a:rPr>
              <a:t>ключевых </a:t>
            </a:r>
            <a:r>
              <a:rPr sz="2000" spc="-15" dirty="0">
                <a:latin typeface="Trebuchet MS"/>
                <a:cs typeface="Trebuchet MS"/>
              </a:rPr>
              <a:t>сферах </a:t>
            </a:r>
            <a:r>
              <a:rPr sz="2000" spc="-5" dirty="0">
                <a:latin typeface="Trebuchet MS"/>
                <a:cs typeface="Trebuchet MS"/>
              </a:rPr>
              <a:t>жизнедеятельности</a:t>
            </a:r>
            <a:r>
              <a:rPr sz="2000" spc="-5" dirty="0">
                <a:latin typeface="Georgia"/>
                <a:cs typeface="Georgia"/>
              </a:rPr>
              <a:t>, </a:t>
            </a:r>
            <a:r>
              <a:rPr sz="2000" spc="75" dirty="0">
                <a:latin typeface="Trebuchet MS"/>
                <a:cs typeface="Trebuchet MS"/>
              </a:rPr>
              <a:t>но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35" dirty="0">
                <a:latin typeface="Trebuchet MS"/>
                <a:cs typeface="Trebuchet MS"/>
              </a:rPr>
              <a:t>негативным  </a:t>
            </a:r>
            <a:r>
              <a:rPr sz="2000" spc="-15" dirty="0">
                <a:latin typeface="Trebuchet MS"/>
                <a:cs typeface="Trebuchet MS"/>
              </a:rPr>
              <a:t>последствиям</a:t>
            </a:r>
            <a:r>
              <a:rPr sz="2000" spc="-15" dirty="0">
                <a:latin typeface="Georgia"/>
                <a:cs typeface="Georgia"/>
              </a:rPr>
              <a:t>, </a:t>
            </a:r>
            <a:r>
              <a:rPr sz="2000" spc="30" dirty="0">
                <a:latin typeface="Trebuchet MS"/>
                <a:cs typeface="Trebuchet MS"/>
              </a:rPr>
              <a:t>вызванным </a:t>
            </a:r>
            <a:r>
              <a:rPr sz="2000" spc="40" dirty="0">
                <a:latin typeface="Trebuchet MS"/>
                <a:cs typeface="Trebuchet MS"/>
              </a:rPr>
              <a:t>социальными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20" dirty="0">
                <a:latin typeface="Trebuchet MS"/>
                <a:cs typeface="Trebuchet MS"/>
              </a:rPr>
              <a:t>технологическими  </a:t>
            </a:r>
            <a:r>
              <a:rPr sz="2000" spc="40" dirty="0">
                <a:latin typeface="Trebuchet MS"/>
                <a:cs typeface="Trebuchet MS"/>
              </a:rPr>
              <a:t>изменениями</a:t>
            </a:r>
            <a:r>
              <a:rPr sz="2000" spc="40" dirty="0">
                <a:latin typeface="Georgia"/>
                <a:cs typeface="Georgia"/>
              </a:rPr>
              <a:t>…»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46050" marR="5080">
              <a:lnSpc>
                <a:spcPct val="99500"/>
              </a:lnSpc>
              <a:spcBef>
                <a:spcPts val="120"/>
              </a:spcBef>
            </a:pPr>
            <a:r>
              <a:rPr sz="3200" spc="330" dirty="0"/>
              <a:t>УКАЗ</a:t>
            </a:r>
            <a:r>
              <a:rPr sz="3200" spc="-320" dirty="0"/>
              <a:t> </a:t>
            </a:r>
            <a:r>
              <a:rPr sz="3200" spc="254" dirty="0"/>
              <a:t>ПРЕЗИДЕНТА</a:t>
            </a:r>
            <a:r>
              <a:rPr sz="3200" spc="-315" dirty="0"/>
              <a:t> </a:t>
            </a:r>
            <a:r>
              <a:rPr sz="3200" spc="335" dirty="0"/>
              <a:t>РОССИЙСКОЙ  </a:t>
            </a:r>
            <a:r>
              <a:rPr sz="3200" spc="305" dirty="0"/>
              <a:t>ФЕДЕРАЦИИ</a:t>
            </a:r>
            <a:r>
              <a:rPr sz="3200" spc="-295" dirty="0"/>
              <a:t> </a:t>
            </a:r>
            <a:r>
              <a:rPr sz="3200" spc="135" dirty="0"/>
              <a:t>ОТ</a:t>
            </a:r>
            <a:r>
              <a:rPr sz="3200" spc="-290" dirty="0"/>
              <a:t> </a:t>
            </a:r>
            <a:r>
              <a:rPr sz="3200" spc="-195" dirty="0"/>
              <a:t>10.10.2019</a:t>
            </a:r>
            <a:r>
              <a:rPr sz="3200" spc="-290" dirty="0"/>
              <a:t> </a:t>
            </a:r>
            <a:r>
              <a:rPr sz="3200" spc="620" dirty="0"/>
              <a:t>№</a:t>
            </a:r>
            <a:r>
              <a:rPr sz="3200" spc="-295" dirty="0"/>
              <a:t> </a:t>
            </a:r>
            <a:r>
              <a:rPr sz="3200" spc="-125" dirty="0"/>
              <a:t>490</a:t>
            </a:r>
            <a:r>
              <a:rPr sz="3200" spc="-290" dirty="0"/>
              <a:t> </a:t>
            </a:r>
            <a:r>
              <a:rPr sz="3200" spc="220" dirty="0"/>
              <a:t>"О  </a:t>
            </a:r>
            <a:r>
              <a:rPr sz="3200" spc="254" dirty="0"/>
              <a:t>РАЗВИТИИ </a:t>
            </a:r>
            <a:r>
              <a:rPr sz="3200" spc="280" dirty="0"/>
              <a:t>ИСКУССТВЕННОГО  </a:t>
            </a:r>
            <a:r>
              <a:rPr sz="3200" spc="220" dirty="0"/>
              <a:t>ИНТЕЛЛЕКТА </a:t>
            </a:r>
            <a:r>
              <a:rPr sz="3200" spc="135" dirty="0"/>
              <a:t>В </a:t>
            </a:r>
            <a:r>
              <a:rPr sz="3200" spc="335" dirty="0"/>
              <a:t>РОССИЙСКОЙ  </a:t>
            </a:r>
            <a:r>
              <a:rPr sz="3200" spc="260" dirty="0"/>
              <a:t>ФЕДЕРАЦИИ»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2906268"/>
            <a:ext cx="7461884" cy="29337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40"/>
              </a:spcBef>
            </a:pPr>
            <a:r>
              <a:rPr sz="2000" spc="315" dirty="0">
                <a:latin typeface="Trebuchet MS"/>
                <a:cs typeface="Trebuchet MS"/>
              </a:rPr>
              <a:t>ИИ </a:t>
            </a:r>
            <a:r>
              <a:rPr sz="2000" spc="-85" dirty="0">
                <a:latin typeface="Georgia"/>
                <a:cs typeface="Georgia"/>
              </a:rPr>
              <a:t>- </a:t>
            </a:r>
            <a:r>
              <a:rPr sz="2000" spc="-20" dirty="0">
                <a:latin typeface="Georgia"/>
                <a:cs typeface="Georgia"/>
              </a:rPr>
              <a:t>«</a:t>
            </a:r>
            <a:r>
              <a:rPr sz="2000" spc="-20" dirty="0">
                <a:latin typeface="Trebuchet MS"/>
                <a:cs typeface="Trebuchet MS"/>
              </a:rPr>
              <a:t>комплекс </a:t>
            </a:r>
            <a:r>
              <a:rPr sz="2000" spc="15" dirty="0">
                <a:latin typeface="Trebuchet MS"/>
                <a:cs typeface="Trebuchet MS"/>
              </a:rPr>
              <a:t>технологических </a:t>
            </a:r>
            <a:r>
              <a:rPr sz="2000" spc="45" dirty="0">
                <a:latin typeface="Trebuchet MS"/>
                <a:cs typeface="Trebuchet MS"/>
              </a:rPr>
              <a:t>решений</a:t>
            </a:r>
            <a:r>
              <a:rPr sz="2000" spc="45" dirty="0">
                <a:latin typeface="Georgia"/>
                <a:cs typeface="Georgia"/>
              </a:rPr>
              <a:t>, </a:t>
            </a:r>
            <a:r>
              <a:rPr sz="2000" spc="55" dirty="0">
                <a:latin typeface="Trebuchet MS"/>
                <a:cs typeface="Trebuchet MS"/>
              </a:rPr>
              <a:t>позволяющий  </a:t>
            </a:r>
            <a:r>
              <a:rPr sz="2000" spc="40" dirty="0">
                <a:latin typeface="Trebuchet MS"/>
                <a:cs typeface="Trebuchet MS"/>
              </a:rPr>
              <a:t>имитировать </a:t>
            </a:r>
            <a:r>
              <a:rPr sz="2000" spc="45" dirty="0">
                <a:latin typeface="Trebuchet MS"/>
                <a:cs typeface="Trebuchet MS"/>
              </a:rPr>
              <a:t>когнитивные </a:t>
            </a:r>
            <a:r>
              <a:rPr sz="2000" spc="110" dirty="0">
                <a:latin typeface="Trebuchet MS"/>
                <a:cs typeface="Trebuchet MS"/>
              </a:rPr>
              <a:t>функции  </a:t>
            </a:r>
            <a:r>
              <a:rPr sz="2000" spc="-30" dirty="0">
                <a:latin typeface="Trebuchet MS"/>
                <a:cs typeface="Trebuchet MS"/>
              </a:rPr>
              <a:t>человека </a:t>
            </a:r>
            <a:r>
              <a:rPr sz="2000" spc="10" dirty="0">
                <a:latin typeface="Georgia"/>
                <a:cs typeface="Georgia"/>
              </a:rPr>
              <a:t>(</a:t>
            </a:r>
            <a:r>
              <a:rPr sz="2000" spc="10" dirty="0">
                <a:latin typeface="Trebuchet MS"/>
                <a:cs typeface="Trebuchet MS"/>
              </a:rPr>
              <a:t>включая  </a:t>
            </a:r>
            <a:r>
              <a:rPr sz="2000" spc="5" dirty="0">
                <a:latin typeface="Trebuchet MS"/>
                <a:cs typeface="Trebuchet MS"/>
              </a:rPr>
              <a:t>самообучение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35" dirty="0">
                <a:latin typeface="Trebuchet MS"/>
                <a:cs typeface="Trebuchet MS"/>
              </a:rPr>
              <a:t>поиск</a:t>
            </a:r>
            <a:r>
              <a:rPr sz="2000" spc="670" dirty="0">
                <a:latin typeface="Trebuchet MS"/>
                <a:cs typeface="Trebuchet MS"/>
              </a:rPr>
              <a:t> </a:t>
            </a:r>
            <a:r>
              <a:rPr sz="2000" spc="60" dirty="0">
                <a:latin typeface="Trebuchet MS"/>
                <a:cs typeface="Trebuchet MS"/>
              </a:rPr>
              <a:t>решений </a:t>
            </a:r>
            <a:r>
              <a:rPr sz="2000" spc="-70" dirty="0">
                <a:latin typeface="Trebuchet MS"/>
                <a:cs typeface="Trebuchet MS"/>
              </a:rPr>
              <a:t>без </a:t>
            </a:r>
            <a:r>
              <a:rPr sz="2000" spc="-30" dirty="0">
                <a:latin typeface="Trebuchet MS"/>
                <a:cs typeface="Trebuchet MS"/>
              </a:rPr>
              <a:t>заранее </a:t>
            </a:r>
            <a:r>
              <a:rPr sz="2000" spc="15" dirty="0">
                <a:latin typeface="Trebuchet MS"/>
                <a:cs typeface="Trebuchet MS"/>
              </a:rPr>
              <a:t>заданного  алгоритма</a:t>
            </a:r>
            <a:r>
              <a:rPr sz="2000" spc="15" dirty="0">
                <a:latin typeface="Georgia"/>
                <a:cs typeface="Georgia"/>
              </a:rPr>
              <a:t>)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40" dirty="0">
                <a:latin typeface="Trebuchet MS"/>
                <a:cs typeface="Trebuchet MS"/>
              </a:rPr>
              <a:t>получать </a:t>
            </a:r>
            <a:r>
              <a:rPr sz="2000" spc="105" dirty="0">
                <a:latin typeface="Trebuchet MS"/>
                <a:cs typeface="Trebuchet MS"/>
              </a:rPr>
              <a:t>при </a:t>
            </a:r>
            <a:r>
              <a:rPr sz="2000" spc="55" dirty="0">
                <a:latin typeface="Trebuchet MS"/>
                <a:cs typeface="Trebuchet MS"/>
              </a:rPr>
              <a:t>выполнении </a:t>
            </a:r>
            <a:r>
              <a:rPr sz="2000" spc="50" dirty="0">
                <a:latin typeface="Trebuchet MS"/>
                <a:cs typeface="Trebuchet MS"/>
              </a:rPr>
              <a:t>конкретных </a:t>
            </a:r>
            <a:r>
              <a:rPr sz="2000" spc="-20" dirty="0">
                <a:latin typeface="Trebuchet MS"/>
                <a:cs typeface="Trebuchet MS"/>
              </a:rPr>
              <a:t>задач  </a:t>
            </a:r>
            <a:r>
              <a:rPr sz="2000" spc="5" dirty="0">
                <a:latin typeface="Trebuchet MS"/>
                <a:cs typeface="Trebuchet MS"/>
              </a:rPr>
              <a:t>результаты</a:t>
            </a:r>
            <a:r>
              <a:rPr sz="2000" spc="5" dirty="0">
                <a:latin typeface="Georgia"/>
                <a:cs typeface="Georgia"/>
              </a:rPr>
              <a:t>, </a:t>
            </a:r>
            <a:r>
              <a:rPr sz="2000" dirty="0">
                <a:latin typeface="Trebuchet MS"/>
                <a:cs typeface="Trebuchet MS"/>
              </a:rPr>
              <a:t>сопоставимые </a:t>
            </a:r>
            <a:r>
              <a:rPr sz="2000" spc="25" dirty="0">
                <a:latin typeface="Trebuchet MS"/>
                <a:cs typeface="Trebuchet MS"/>
              </a:rPr>
              <a:t>как </a:t>
            </a:r>
            <a:r>
              <a:rPr sz="2000" spc="75" dirty="0">
                <a:latin typeface="Trebuchet MS"/>
                <a:cs typeface="Trebuchet MS"/>
              </a:rPr>
              <a:t>минимум </a:t>
            </a:r>
            <a:r>
              <a:rPr sz="2000" spc="-110" dirty="0">
                <a:latin typeface="Trebuchet MS"/>
                <a:cs typeface="Trebuchet MS"/>
              </a:rPr>
              <a:t>с </a:t>
            </a:r>
            <a:r>
              <a:rPr sz="2000" spc="10" dirty="0">
                <a:latin typeface="Trebuchet MS"/>
                <a:cs typeface="Trebuchet MS"/>
              </a:rPr>
              <a:t>результатами  </a:t>
            </a:r>
            <a:r>
              <a:rPr sz="2000" spc="25" dirty="0">
                <a:latin typeface="Trebuchet MS"/>
                <a:cs typeface="Trebuchet MS"/>
              </a:rPr>
              <a:t>интеллектуальной </a:t>
            </a:r>
            <a:r>
              <a:rPr sz="2000" spc="-5" dirty="0">
                <a:latin typeface="Trebuchet MS"/>
                <a:cs typeface="Trebuchet MS"/>
              </a:rPr>
              <a:t>деятельности</a:t>
            </a:r>
            <a:r>
              <a:rPr sz="2000" spc="-225" dirty="0">
                <a:latin typeface="Trebuchet MS"/>
                <a:cs typeface="Trebuchet MS"/>
              </a:rPr>
              <a:t> </a:t>
            </a:r>
            <a:r>
              <a:rPr sz="2000" spc="-45" dirty="0">
                <a:latin typeface="Trebuchet MS"/>
                <a:cs typeface="Trebuchet MS"/>
              </a:rPr>
              <a:t>человека</a:t>
            </a:r>
            <a:r>
              <a:rPr sz="2000" spc="-45" dirty="0">
                <a:latin typeface="Georgia"/>
                <a:cs typeface="Georgia"/>
              </a:rPr>
              <a:t>».</a:t>
            </a:r>
            <a:endParaRPr sz="2000">
              <a:latin typeface="Georgia"/>
              <a:cs typeface="Georgia"/>
            </a:endParaRPr>
          </a:p>
          <a:p>
            <a:pPr marL="12700" marR="5080" algn="just">
              <a:lnSpc>
                <a:spcPct val="88700"/>
              </a:lnSpc>
              <a:spcBef>
                <a:spcPts val="1180"/>
              </a:spcBef>
            </a:pPr>
            <a:r>
              <a:rPr sz="2000" spc="25" dirty="0">
                <a:latin typeface="Trebuchet MS"/>
                <a:cs typeface="Trebuchet MS"/>
              </a:rPr>
              <a:t>Технологии </a:t>
            </a:r>
            <a:r>
              <a:rPr sz="2000" spc="315" dirty="0">
                <a:latin typeface="Trebuchet MS"/>
                <a:cs typeface="Trebuchet MS"/>
              </a:rPr>
              <a:t>ИИ </a:t>
            </a:r>
            <a:r>
              <a:rPr sz="2000" spc="-290" dirty="0">
                <a:latin typeface="Georgia"/>
                <a:cs typeface="Georgia"/>
              </a:rPr>
              <a:t>– </a:t>
            </a:r>
            <a:r>
              <a:rPr sz="2000" spc="25" dirty="0">
                <a:latin typeface="Trebuchet MS"/>
                <a:cs typeface="Trebuchet MS"/>
              </a:rPr>
              <a:t>технологии</a:t>
            </a:r>
            <a:r>
              <a:rPr sz="2000" spc="25" dirty="0">
                <a:latin typeface="Georgia"/>
                <a:cs typeface="Georgia"/>
              </a:rPr>
              <a:t>, </a:t>
            </a:r>
            <a:r>
              <a:rPr sz="2000" spc="20" dirty="0">
                <a:latin typeface="Trebuchet MS"/>
                <a:cs typeface="Trebuchet MS"/>
              </a:rPr>
              <a:t>основанные </a:t>
            </a:r>
            <a:r>
              <a:rPr sz="2000" spc="55" dirty="0">
                <a:latin typeface="Trebuchet MS"/>
                <a:cs typeface="Trebuchet MS"/>
              </a:rPr>
              <a:t>на </a:t>
            </a:r>
            <a:r>
              <a:rPr sz="2000" spc="25" dirty="0">
                <a:latin typeface="Trebuchet MS"/>
                <a:cs typeface="Trebuchet MS"/>
              </a:rPr>
              <a:t>использовании  </a:t>
            </a:r>
            <a:r>
              <a:rPr sz="2000" spc="195" dirty="0">
                <a:latin typeface="Trebuchet MS"/>
                <a:cs typeface="Trebuchet MS"/>
              </a:rPr>
              <a:t>ИИ</a:t>
            </a:r>
            <a:r>
              <a:rPr sz="2000" spc="195" dirty="0">
                <a:latin typeface="Georgia"/>
                <a:cs typeface="Georgia"/>
              </a:rPr>
              <a:t>, </a:t>
            </a:r>
            <a:r>
              <a:rPr sz="2000" spc="25" dirty="0">
                <a:latin typeface="Trebuchet MS"/>
                <a:cs typeface="Trebuchet MS"/>
              </a:rPr>
              <a:t>включая компьютерное </a:t>
            </a:r>
            <a:r>
              <a:rPr sz="2000" spc="-10" dirty="0">
                <a:latin typeface="Trebuchet MS"/>
                <a:cs typeface="Trebuchet MS"/>
              </a:rPr>
              <a:t>зрение</a:t>
            </a:r>
            <a:r>
              <a:rPr sz="2000" spc="-10" dirty="0">
                <a:latin typeface="Georgia"/>
                <a:cs typeface="Georgia"/>
              </a:rPr>
              <a:t>, </a:t>
            </a:r>
            <a:r>
              <a:rPr sz="2000" spc="35" dirty="0">
                <a:latin typeface="Trebuchet MS"/>
                <a:cs typeface="Trebuchet MS"/>
              </a:rPr>
              <a:t>обработку </a:t>
            </a:r>
            <a:r>
              <a:rPr sz="2000" spc="-25" dirty="0">
                <a:latin typeface="Trebuchet MS"/>
                <a:cs typeface="Trebuchet MS"/>
              </a:rPr>
              <a:t>естественного  </a:t>
            </a:r>
            <a:r>
              <a:rPr sz="2000" dirty="0">
                <a:latin typeface="Trebuchet MS"/>
                <a:cs typeface="Trebuchet MS"/>
              </a:rPr>
              <a:t>языка</a:t>
            </a:r>
            <a:r>
              <a:rPr sz="2000" dirty="0">
                <a:latin typeface="Georgia"/>
                <a:cs typeface="Georgia"/>
              </a:rPr>
              <a:t>, </a:t>
            </a:r>
            <a:r>
              <a:rPr sz="2000" spc="10" dirty="0">
                <a:latin typeface="Trebuchet MS"/>
                <a:cs typeface="Trebuchet MS"/>
              </a:rPr>
              <a:t>распознавание</a:t>
            </a:r>
            <a:r>
              <a:rPr sz="2000" spc="620" dirty="0">
                <a:latin typeface="Trebuchet MS"/>
                <a:cs typeface="Trebuchet MS"/>
              </a:rPr>
              <a:t>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-5" dirty="0">
                <a:latin typeface="Trebuchet MS"/>
                <a:cs typeface="Trebuchet MS"/>
              </a:rPr>
              <a:t>синтез </a:t>
            </a:r>
            <a:r>
              <a:rPr sz="2000" spc="20" dirty="0">
                <a:latin typeface="Trebuchet MS"/>
                <a:cs typeface="Trebuchet MS"/>
              </a:rPr>
              <a:t>речи</a:t>
            </a:r>
            <a:r>
              <a:rPr sz="2000" spc="20" dirty="0">
                <a:latin typeface="Georgia"/>
                <a:cs typeface="Georgia"/>
              </a:rPr>
              <a:t>, </a:t>
            </a:r>
            <a:r>
              <a:rPr sz="2000" spc="35" dirty="0">
                <a:latin typeface="Trebuchet MS"/>
                <a:cs typeface="Trebuchet MS"/>
              </a:rPr>
              <a:t>интеллектуальную  </a:t>
            </a:r>
            <a:r>
              <a:rPr sz="2000" spc="20" dirty="0">
                <a:latin typeface="Trebuchet MS"/>
                <a:cs typeface="Trebuchet MS"/>
              </a:rPr>
              <a:t>поддержку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80" dirty="0">
                <a:latin typeface="Trebuchet MS"/>
                <a:cs typeface="Trebuchet MS"/>
              </a:rPr>
              <a:t>принятия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60" dirty="0">
                <a:latin typeface="Trebuchet MS"/>
                <a:cs typeface="Trebuchet MS"/>
              </a:rPr>
              <a:t>решений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15" dirty="0">
                <a:latin typeface="Trebuchet MS"/>
                <a:cs typeface="Trebuchet MS"/>
              </a:rPr>
              <a:t>перспективные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5" dirty="0">
                <a:latin typeface="Trebuchet MS"/>
                <a:cs typeface="Trebuchet MS"/>
              </a:rPr>
              <a:t>методы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195" dirty="0">
                <a:latin typeface="Trebuchet MS"/>
                <a:cs typeface="Trebuchet MS"/>
              </a:rPr>
              <a:t>ИИ</a:t>
            </a:r>
            <a:r>
              <a:rPr sz="2000" spc="195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46050" marR="5080">
              <a:lnSpc>
                <a:spcPct val="99500"/>
              </a:lnSpc>
              <a:spcBef>
                <a:spcPts val="120"/>
              </a:spcBef>
            </a:pPr>
            <a:r>
              <a:rPr sz="3200" spc="330" dirty="0"/>
              <a:t>УКАЗ</a:t>
            </a:r>
            <a:r>
              <a:rPr sz="3200" spc="-320" dirty="0"/>
              <a:t> </a:t>
            </a:r>
            <a:r>
              <a:rPr sz="3200" spc="254" dirty="0"/>
              <a:t>ПРЕЗИДЕНТА</a:t>
            </a:r>
            <a:r>
              <a:rPr sz="3200" spc="-315" dirty="0"/>
              <a:t> </a:t>
            </a:r>
            <a:r>
              <a:rPr sz="3200" spc="335" dirty="0"/>
              <a:t>РОССИЙСКОЙ  </a:t>
            </a:r>
            <a:r>
              <a:rPr sz="3200" spc="305" dirty="0"/>
              <a:t>ФЕДЕРАЦИИ</a:t>
            </a:r>
            <a:r>
              <a:rPr sz="3200" spc="-295" dirty="0"/>
              <a:t> </a:t>
            </a:r>
            <a:r>
              <a:rPr sz="3200" spc="135" dirty="0"/>
              <a:t>ОТ</a:t>
            </a:r>
            <a:r>
              <a:rPr sz="3200" spc="-290" dirty="0"/>
              <a:t> </a:t>
            </a:r>
            <a:r>
              <a:rPr sz="3200" spc="-195" dirty="0"/>
              <a:t>10.10.2019</a:t>
            </a:r>
            <a:r>
              <a:rPr sz="3200" spc="-290" dirty="0"/>
              <a:t> </a:t>
            </a:r>
            <a:r>
              <a:rPr sz="3200" spc="620" dirty="0"/>
              <a:t>№</a:t>
            </a:r>
            <a:r>
              <a:rPr sz="3200" spc="-295" dirty="0"/>
              <a:t> </a:t>
            </a:r>
            <a:r>
              <a:rPr sz="3200" spc="-125" dirty="0"/>
              <a:t>490</a:t>
            </a:r>
            <a:r>
              <a:rPr sz="3200" spc="-290" dirty="0"/>
              <a:t> </a:t>
            </a:r>
            <a:r>
              <a:rPr sz="3200" spc="220" dirty="0"/>
              <a:t>"О  </a:t>
            </a:r>
            <a:r>
              <a:rPr sz="3200" spc="254" dirty="0"/>
              <a:t>РАЗВИТИИ </a:t>
            </a:r>
            <a:r>
              <a:rPr sz="3200" spc="280" dirty="0"/>
              <a:t>ИСКУССТВЕННОГО  </a:t>
            </a:r>
            <a:r>
              <a:rPr sz="3200" spc="220" dirty="0"/>
              <a:t>ИНТЕЛЛЕКТА </a:t>
            </a:r>
            <a:r>
              <a:rPr sz="3200" spc="135" dirty="0"/>
              <a:t>В </a:t>
            </a:r>
            <a:r>
              <a:rPr sz="3200" spc="335" dirty="0"/>
              <a:t>РОССИЙСКОЙ  </a:t>
            </a:r>
            <a:r>
              <a:rPr sz="3200" spc="260" dirty="0"/>
              <a:t>ФЕДЕРАЦИИ»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2945892"/>
            <a:ext cx="65373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2765" algn="l"/>
                <a:tab pos="2558415" algn="l"/>
                <a:tab pos="4149090" algn="l"/>
                <a:tab pos="4774565" algn="l"/>
                <a:tab pos="5101590" algn="l"/>
              </a:tabLst>
            </a:pPr>
            <a:r>
              <a:rPr sz="2000" spc="-120" dirty="0">
                <a:latin typeface="Georgia"/>
                <a:cs typeface="Georgia"/>
              </a:rPr>
              <a:t>22</a:t>
            </a:r>
            <a:r>
              <a:rPr sz="2000" spc="-40" dirty="0">
                <a:latin typeface="Georgia"/>
                <a:cs typeface="Georgia"/>
              </a:rPr>
              <a:t>.	</a:t>
            </a:r>
            <a:r>
              <a:rPr sz="2000" spc="315" dirty="0">
                <a:latin typeface="Trebuchet MS"/>
                <a:cs typeface="Trebuchet MS"/>
              </a:rPr>
              <a:t>И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30" dirty="0">
                <a:latin typeface="Trebuchet MS"/>
                <a:cs typeface="Trebuchet MS"/>
              </a:rPr>
              <a:t>ь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45" dirty="0">
                <a:latin typeface="Trebuchet MS"/>
                <a:cs typeface="Trebuchet MS"/>
              </a:rPr>
              <a:t>те</a:t>
            </a:r>
            <a:r>
              <a:rPr sz="2000" spc="15" dirty="0">
                <a:latin typeface="Trebuchet MS"/>
                <a:cs typeface="Trebuchet MS"/>
              </a:rPr>
              <a:t>х</a:t>
            </a:r>
            <a:r>
              <a:rPr sz="2000" spc="80" dirty="0">
                <a:latin typeface="Trebuchet MS"/>
                <a:cs typeface="Trebuchet MS"/>
              </a:rPr>
              <a:t>н</a:t>
            </a:r>
            <a:r>
              <a:rPr sz="2000" spc="70" dirty="0">
                <a:latin typeface="Trebuchet MS"/>
                <a:cs typeface="Trebuchet MS"/>
              </a:rPr>
              <a:t>о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г</a:t>
            </a:r>
            <a:r>
              <a:rPr sz="2000" spc="114" dirty="0">
                <a:latin typeface="Trebuchet MS"/>
                <a:cs typeface="Trebuchet MS"/>
              </a:rPr>
              <a:t>ий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315" dirty="0">
                <a:latin typeface="Trebuchet MS"/>
                <a:cs typeface="Trebuchet MS"/>
              </a:rPr>
              <a:t>И</a:t>
            </a:r>
            <a:r>
              <a:rPr sz="2000" spc="320" dirty="0">
                <a:latin typeface="Trebuchet MS"/>
                <a:cs typeface="Trebuchet MS"/>
              </a:rPr>
              <a:t>И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55" dirty="0">
                <a:latin typeface="Trebuchet MS"/>
                <a:cs typeface="Trebuchet MS"/>
              </a:rPr>
              <a:t>в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30" dirty="0">
                <a:latin typeface="Trebuchet MS"/>
                <a:cs typeface="Trebuchet MS"/>
              </a:rPr>
              <a:t>ц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5" dirty="0">
                <a:latin typeface="Trebuchet MS"/>
                <a:cs typeface="Trebuchet MS"/>
              </a:rPr>
              <a:t>ал</a:t>
            </a:r>
            <a:r>
              <a:rPr sz="2000" spc="-30" dirty="0">
                <a:latin typeface="Trebuchet MS"/>
                <a:cs typeface="Trebuchet MS"/>
              </a:rPr>
              <a:t>ь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14" dirty="0">
                <a:latin typeface="Trebuchet MS"/>
                <a:cs typeface="Trebuchet MS"/>
              </a:rPr>
              <a:t>й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22477" y="2945892"/>
            <a:ext cx="8756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Trebuchet MS"/>
                <a:cs typeface="Trebuchet MS"/>
              </a:rPr>
              <a:t>с</a:t>
            </a:r>
            <a:r>
              <a:rPr sz="2000" spc="-10" dirty="0">
                <a:latin typeface="Trebuchet MS"/>
                <a:cs typeface="Trebuchet MS"/>
              </a:rPr>
              <a:t>ф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-100" dirty="0">
                <a:latin typeface="Trebuchet MS"/>
                <a:cs typeface="Trebuchet MS"/>
              </a:rPr>
              <a:t>е  </a:t>
            </a:r>
            <a:r>
              <a:rPr sz="2000" spc="95" dirty="0">
                <a:latin typeface="Trebuchet MS"/>
                <a:cs typeface="Trebuchet MS"/>
              </a:rPr>
              <a:t>у</a:t>
            </a:r>
            <a:r>
              <a:rPr sz="2000" spc="100" dirty="0">
                <a:latin typeface="Trebuchet MS"/>
                <a:cs typeface="Trebuchet MS"/>
              </a:rPr>
              <a:t>р</a:t>
            </a:r>
            <a:r>
              <a:rPr sz="2000" spc="5" dirty="0">
                <a:latin typeface="Trebuchet MS"/>
                <a:cs typeface="Trebuchet MS"/>
              </a:rPr>
              <a:t>о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5" dirty="0">
                <a:latin typeface="Trebuchet MS"/>
                <a:cs typeface="Trebuchet MS"/>
              </a:rPr>
              <a:t>я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3250692"/>
            <a:ext cx="63881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781175" algn="l"/>
                <a:tab pos="2280920" algn="l"/>
                <a:tab pos="3155950" algn="l"/>
                <a:tab pos="4359910" algn="l"/>
                <a:tab pos="5004435" algn="l"/>
              </a:tabLst>
            </a:pPr>
            <a:r>
              <a:rPr sz="2000" spc="10" dirty="0">
                <a:latin typeface="Trebuchet MS"/>
                <a:cs typeface="Trebuchet MS"/>
              </a:rPr>
              <a:t>спо</a:t>
            </a:r>
            <a:r>
              <a:rPr sz="2000" spc="-50" dirty="0">
                <a:latin typeface="Trebuchet MS"/>
                <a:cs typeface="Trebuchet MS"/>
              </a:rPr>
              <a:t>со</a:t>
            </a:r>
            <a:r>
              <a:rPr sz="2000" spc="-15" dirty="0">
                <a:latin typeface="Trebuchet MS"/>
                <a:cs typeface="Trebuchet MS"/>
              </a:rPr>
              <a:t>бс</a:t>
            </a:r>
            <a:r>
              <a:rPr sz="2000" spc="-10" dirty="0">
                <a:latin typeface="Trebuchet MS"/>
                <a:cs typeface="Trebuchet MS"/>
              </a:rPr>
              <a:t>т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114" dirty="0">
                <a:latin typeface="Trebuchet MS"/>
                <a:cs typeface="Trebuchet MS"/>
              </a:rPr>
              <a:t>у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55" dirty="0">
                <a:latin typeface="Trebuchet MS"/>
                <a:cs typeface="Trebuchet MS"/>
              </a:rPr>
              <a:t>ю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5" dirty="0">
                <a:latin typeface="Trebuchet MS"/>
                <a:cs typeface="Trebuchet MS"/>
              </a:rPr>
              <a:t>у</a:t>
            </a:r>
            <a:r>
              <a:rPr sz="2000" dirty="0">
                <a:latin typeface="Trebuchet MS"/>
                <a:cs typeface="Trebuchet MS"/>
              </a:rPr>
              <a:t>с</a:t>
            </a:r>
            <a:r>
              <a:rPr sz="2000" spc="5" dirty="0">
                <a:latin typeface="Trebuchet MS"/>
                <a:cs typeface="Trebuchet MS"/>
              </a:rPr>
              <a:t>л</a:t>
            </a:r>
            <a:r>
              <a:rPr sz="2000" spc="-5" dirty="0">
                <a:latin typeface="Trebuchet MS"/>
                <a:cs typeface="Trebuchet MS"/>
              </a:rPr>
              <a:t>о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114" dirty="0">
                <a:latin typeface="Trebuchet MS"/>
                <a:cs typeface="Trebuchet MS"/>
              </a:rPr>
              <a:t>ий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10" dirty="0">
                <a:latin typeface="Trebuchet MS"/>
                <a:cs typeface="Trebuchet MS"/>
              </a:rPr>
              <a:t>для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75" dirty="0">
                <a:latin typeface="Trebuchet MS"/>
                <a:cs typeface="Trebuchet MS"/>
              </a:rPr>
              <a:t>улу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240" dirty="0">
                <a:latin typeface="Trebuchet MS"/>
                <a:cs typeface="Trebuchet MS"/>
              </a:rPr>
              <a:t>ш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dirty="0">
                <a:latin typeface="Trebuchet MS"/>
                <a:cs typeface="Trebuchet MS"/>
              </a:rPr>
              <a:t>я  </a:t>
            </a:r>
            <a:r>
              <a:rPr sz="2000" spc="55" dirty="0">
                <a:latin typeface="Trebuchet MS"/>
                <a:cs typeface="Trebuchet MS"/>
              </a:rPr>
              <a:t>жизни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населения</a:t>
            </a:r>
            <a:r>
              <a:rPr sz="2000" spc="-5" dirty="0">
                <a:latin typeface="Georgia"/>
                <a:cs typeface="Georgia"/>
              </a:rPr>
              <a:t>,	</a:t>
            </a:r>
            <a:r>
              <a:rPr sz="2000" spc="-15" dirty="0">
                <a:latin typeface="Trebuchet MS"/>
                <a:cs typeface="Trebuchet MS"/>
              </a:rPr>
              <a:t>числе </a:t>
            </a:r>
            <a:r>
              <a:rPr sz="2000" spc="-60" dirty="0">
                <a:latin typeface="Trebuchet MS"/>
                <a:cs typeface="Trebuchet MS"/>
              </a:rPr>
              <a:t>за</a:t>
            </a:r>
            <a:r>
              <a:rPr sz="2000" spc="-200" dirty="0">
                <a:latin typeface="Trebuchet MS"/>
                <a:cs typeface="Trebuchet MS"/>
              </a:rPr>
              <a:t> </a:t>
            </a:r>
            <a:r>
              <a:rPr sz="2000" spc="-50" dirty="0">
                <a:latin typeface="Trebuchet MS"/>
                <a:cs typeface="Trebuchet MS"/>
              </a:rPr>
              <a:t>счет</a:t>
            </a:r>
            <a:r>
              <a:rPr sz="2000" spc="-50" dirty="0">
                <a:latin typeface="Georgia"/>
                <a:cs typeface="Georgia"/>
              </a:rPr>
              <a:t>: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3845052"/>
            <a:ext cx="7461250" cy="1970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21995" algn="just">
              <a:lnSpc>
                <a:spcPct val="146000"/>
              </a:lnSpc>
              <a:spcBef>
                <a:spcPts val="100"/>
              </a:spcBef>
            </a:pPr>
            <a:r>
              <a:rPr sz="2000" spc="135" dirty="0">
                <a:latin typeface="Trebuchet MS"/>
                <a:cs typeface="Trebuchet MS"/>
              </a:rPr>
              <a:t>А</a:t>
            </a:r>
            <a:r>
              <a:rPr sz="2000" spc="135" dirty="0">
                <a:latin typeface="Georgia"/>
                <a:cs typeface="Georgia"/>
              </a:rPr>
              <a:t>)</a:t>
            </a:r>
            <a:r>
              <a:rPr sz="2000" spc="10" dirty="0">
                <a:latin typeface="Georgia"/>
                <a:cs typeface="Georgia"/>
              </a:rPr>
              <a:t> </a:t>
            </a:r>
            <a:r>
              <a:rPr sz="2000" spc="60" dirty="0">
                <a:latin typeface="Trebuchet MS"/>
                <a:cs typeface="Trebuchet MS"/>
              </a:rPr>
              <a:t>повышения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качества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25" dirty="0">
                <a:latin typeface="Trebuchet MS"/>
                <a:cs typeface="Trebuchet MS"/>
              </a:rPr>
              <a:t>услуг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55" dirty="0">
                <a:latin typeface="Trebuchet MS"/>
                <a:cs typeface="Trebuchet MS"/>
              </a:rPr>
              <a:t>в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-40" dirty="0">
                <a:latin typeface="Trebuchet MS"/>
                <a:cs typeface="Trebuchet MS"/>
              </a:rPr>
              <a:t>сфере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5" dirty="0">
                <a:latin typeface="Trebuchet MS"/>
                <a:cs typeface="Trebuchet MS"/>
              </a:rPr>
              <a:t>здравоохранения</a:t>
            </a:r>
            <a:r>
              <a:rPr sz="2000" spc="5" dirty="0">
                <a:latin typeface="Georgia"/>
                <a:cs typeface="Georgia"/>
              </a:rPr>
              <a:t>;  </a:t>
            </a:r>
            <a:r>
              <a:rPr sz="2000" dirty="0">
                <a:latin typeface="Trebuchet MS"/>
                <a:cs typeface="Trebuchet MS"/>
              </a:rPr>
              <a:t>Б</a:t>
            </a:r>
            <a:r>
              <a:rPr sz="2000" dirty="0">
                <a:latin typeface="Georgia"/>
                <a:cs typeface="Georgia"/>
              </a:rPr>
              <a:t>) </a:t>
            </a:r>
            <a:r>
              <a:rPr sz="2000" spc="60" dirty="0">
                <a:latin typeface="Trebuchet MS"/>
                <a:cs typeface="Trebuchet MS"/>
              </a:rPr>
              <a:t>повышения</a:t>
            </a:r>
            <a:r>
              <a:rPr sz="2000" spc="-440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качества </a:t>
            </a:r>
            <a:r>
              <a:rPr sz="2000" spc="25" dirty="0">
                <a:latin typeface="Trebuchet MS"/>
                <a:cs typeface="Trebuchet MS"/>
              </a:rPr>
              <a:t>услуг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-40" dirty="0">
                <a:latin typeface="Trebuchet MS"/>
                <a:cs typeface="Trebuchet MS"/>
              </a:rPr>
              <a:t>сфере </a:t>
            </a:r>
            <a:r>
              <a:rPr sz="2000" spc="5" dirty="0">
                <a:latin typeface="Trebuchet MS"/>
                <a:cs typeface="Trebuchet MS"/>
              </a:rPr>
              <a:t>образования</a:t>
            </a:r>
            <a:r>
              <a:rPr sz="2000" spc="5" dirty="0">
                <a:latin typeface="Georgia"/>
                <a:cs typeface="Georgia"/>
              </a:rPr>
              <a:t>;</a:t>
            </a:r>
            <a:endParaRPr sz="2000">
              <a:latin typeface="Georgia"/>
              <a:cs typeface="Georgia"/>
            </a:endParaRPr>
          </a:p>
          <a:p>
            <a:pPr marL="12700" marR="5080" algn="just">
              <a:lnSpc>
                <a:spcPct val="100000"/>
              </a:lnSpc>
              <a:spcBef>
                <a:spcPts val="1105"/>
              </a:spcBef>
            </a:pPr>
            <a:r>
              <a:rPr sz="2000" spc="135" dirty="0">
                <a:latin typeface="Trebuchet MS"/>
                <a:cs typeface="Trebuchet MS"/>
              </a:rPr>
              <a:t>А</a:t>
            </a:r>
            <a:r>
              <a:rPr sz="2000" spc="135" dirty="0">
                <a:latin typeface="Georgia"/>
                <a:cs typeface="Georgia"/>
              </a:rPr>
              <a:t>) </a:t>
            </a:r>
            <a:r>
              <a:rPr sz="2000" spc="60" dirty="0">
                <a:latin typeface="Trebuchet MS"/>
                <a:cs typeface="Trebuchet MS"/>
              </a:rPr>
              <a:t>повышения </a:t>
            </a:r>
            <a:r>
              <a:rPr sz="2000" spc="-25" dirty="0">
                <a:latin typeface="Trebuchet MS"/>
                <a:cs typeface="Trebuchet MS"/>
              </a:rPr>
              <a:t>качества </a:t>
            </a:r>
            <a:r>
              <a:rPr sz="2000" spc="-10" dirty="0">
                <a:latin typeface="Trebuchet MS"/>
                <a:cs typeface="Trebuchet MS"/>
              </a:rPr>
              <a:t>предоставляемых </a:t>
            </a:r>
            <a:r>
              <a:rPr sz="2000" spc="10" dirty="0">
                <a:latin typeface="Trebuchet MS"/>
                <a:cs typeface="Trebuchet MS"/>
              </a:rPr>
              <a:t>государственных </a:t>
            </a:r>
            <a:r>
              <a:rPr sz="2000" spc="114" dirty="0">
                <a:latin typeface="Trebuchet MS"/>
                <a:cs typeface="Trebuchet MS"/>
              </a:rPr>
              <a:t>и  </a:t>
            </a:r>
            <a:r>
              <a:rPr sz="2000" spc="75" dirty="0">
                <a:latin typeface="Trebuchet MS"/>
                <a:cs typeface="Trebuchet MS"/>
              </a:rPr>
              <a:t>муниципальных </a:t>
            </a:r>
            <a:r>
              <a:rPr sz="2000" spc="10" dirty="0">
                <a:latin typeface="Trebuchet MS"/>
                <a:cs typeface="Trebuchet MS"/>
              </a:rPr>
              <a:t>услуг</a:t>
            </a:r>
            <a:r>
              <a:rPr sz="2000" spc="10" dirty="0">
                <a:latin typeface="Georgia"/>
                <a:cs typeface="Georgia"/>
              </a:rPr>
              <a:t>, </a:t>
            </a:r>
            <a:r>
              <a:rPr sz="2000" spc="-30" dirty="0">
                <a:latin typeface="Trebuchet MS"/>
                <a:cs typeface="Trebuchet MS"/>
              </a:rPr>
              <a:t>а </a:t>
            </a:r>
            <a:r>
              <a:rPr sz="2000" spc="25" dirty="0">
                <a:latin typeface="Trebuchet MS"/>
                <a:cs typeface="Trebuchet MS"/>
              </a:rPr>
              <a:t>так </a:t>
            </a:r>
            <a:r>
              <a:rPr sz="2000" spc="-70" dirty="0">
                <a:latin typeface="Trebuchet MS"/>
                <a:cs typeface="Trebuchet MS"/>
              </a:rPr>
              <a:t>же </a:t>
            </a:r>
            <a:r>
              <a:rPr sz="2000" spc="30" dirty="0">
                <a:latin typeface="Trebuchet MS"/>
                <a:cs typeface="Trebuchet MS"/>
              </a:rPr>
              <a:t>снижения </a:t>
            </a:r>
            <a:r>
              <a:rPr sz="2000" spc="5" dirty="0">
                <a:latin typeface="Trebuchet MS"/>
                <a:cs typeface="Trebuchet MS"/>
              </a:rPr>
              <a:t>затрат </a:t>
            </a:r>
            <a:r>
              <a:rPr sz="2000" spc="55" dirty="0">
                <a:latin typeface="Trebuchet MS"/>
                <a:cs typeface="Trebuchet MS"/>
              </a:rPr>
              <a:t>на </a:t>
            </a:r>
            <a:r>
              <a:rPr sz="2000" spc="65" dirty="0">
                <a:latin typeface="Trebuchet MS"/>
                <a:cs typeface="Trebuchet MS"/>
              </a:rPr>
              <a:t>их  </a:t>
            </a:r>
            <a:r>
              <a:rPr sz="2000" spc="-10" dirty="0">
                <a:latin typeface="Trebuchet MS"/>
                <a:cs typeface="Trebuchet MS"/>
              </a:rPr>
              <a:t>предоставление</a:t>
            </a:r>
            <a:r>
              <a:rPr sz="2000" spc="-1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4752" y="3658106"/>
            <a:ext cx="4658995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spc="770" dirty="0">
                <a:latin typeface="Trebuchet MS"/>
                <a:cs typeface="Trebuchet MS"/>
              </a:rPr>
              <a:t>ЧАСТЬ</a:t>
            </a:r>
            <a:r>
              <a:rPr sz="8800" spc="-710" dirty="0">
                <a:latin typeface="Trebuchet MS"/>
                <a:cs typeface="Trebuchet MS"/>
              </a:rPr>
              <a:t> </a:t>
            </a:r>
            <a:r>
              <a:rPr sz="8800" spc="-215" dirty="0">
                <a:latin typeface="Trebuchet MS"/>
                <a:cs typeface="Trebuchet MS"/>
              </a:rPr>
              <a:t>1</a:t>
            </a:r>
            <a:endParaRPr sz="8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9927" y="817370"/>
            <a:ext cx="7333615" cy="188785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807720">
              <a:lnSpc>
                <a:spcPct val="101400"/>
              </a:lnSpc>
              <a:spcBef>
                <a:spcPts val="50"/>
              </a:spcBef>
            </a:pPr>
            <a:r>
              <a:rPr sz="2800" spc="434" dirty="0">
                <a:solidFill>
                  <a:srgbClr val="D1282E"/>
                </a:solidFill>
                <a:latin typeface="Trebuchet MS"/>
                <a:cs typeface="Trebuchet MS"/>
              </a:rPr>
              <a:t>ИСКУССТВЕННЫЙ </a:t>
            </a:r>
            <a:r>
              <a:rPr sz="2800" spc="320" dirty="0">
                <a:solidFill>
                  <a:srgbClr val="D1282E"/>
                </a:solidFill>
                <a:latin typeface="Trebuchet MS"/>
                <a:cs typeface="Trebuchet MS"/>
              </a:rPr>
              <a:t>ИНТЕЛЛЕКТ</a:t>
            </a:r>
            <a:r>
              <a:rPr sz="2800" spc="-330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800" spc="445" dirty="0">
                <a:solidFill>
                  <a:srgbClr val="D1282E"/>
                </a:solidFill>
                <a:latin typeface="Trebuchet MS"/>
                <a:cs typeface="Trebuchet MS"/>
              </a:rPr>
              <a:t>И  </a:t>
            </a:r>
            <a:r>
              <a:rPr sz="2800" spc="375" dirty="0">
                <a:solidFill>
                  <a:srgbClr val="D1282E"/>
                </a:solidFill>
                <a:latin typeface="Trebuchet MS"/>
                <a:cs typeface="Trebuchet MS"/>
              </a:rPr>
              <a:t>БУДУЩЕЕ</a:t>
            </a:r>
            <a:r>
              <a:rPr sz="2800" spc="90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800" spc="490" dirty="0">
                <a:solidFill>
                  <a:srgbClr val="D1282E"/>
                </a:solidFill>
                <a:latin typeface="Trebuchet MS"/>
                <a:cs typeface="Trebuchet MS"/>
              </a:rPr>
              <a:t>МЕДИЦИНЫ</a:t>
            </a:r>
            <a:endParaRPr sz="2800">
              <a:latin typeface="Trebuchet MS"/>
              <a:cs typeface="Trebuchet MS"/>
            </a:endParaRPr>
          </a:p>
          <a:p>
            <a:pPr marL="12700" marR="5080">
              <a:lnSpc>
                <a:spcPts val="3310"/>
              </a:lnSpc>
              <a:spcBef>
                <a:spcPts val="1375"/>
              </a:spcBef>
            </a:pPr>
            <a:r>
              <a:rPr sz="2800" spc="400" dirty="0">
                <a:solidFill>
                  <a:srgbClr val="D1282E"/>
                </a:solidFill>
                <a:latin typeface="Trebuchet MS"/>
                <a:cs typeface="Trebuchet MS"/>
              </a:rPr>
              <a:t>ЦЕЛИ </a:t>
            </a:r>
            <a:r>
              <a:rPr sz="2800" spc="415" dirty="0">
                <a:solidFill>
                  <a:srgbClr val="D1282E"/>
                </a:solidFill>
                <a:latin typeface="Trebuchet MS"/>
                <a:cs typeface="Trebuchet MS"/>
              </a:rPr>
              <a:t>ИСПОЛЬЗОВАНИЯ </a:t>
            </a:r>
            <a:r>
              <a:rPr sz="2800" spc="405" dirty="0">
                <a:solidFill>
                  <a:srgbClr val="D1282E"/>
                </a:solidFill>
                <a:latin typeface="Trebuchet MS"/>
                <a:cs typeface="Trebuchet MS"/>
              </a:rPr>
              <a:t>СИСТЕМ</a:t>
            </a:r>
            <a:r>
              <a:rPr sz="2800" spc="-560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800" spc="560" dirty="0">
                <a:solidFill>
                  <a:srgbClr val="D1282E"/>
                </a:solidFill>
                <a:latin typeface="Trebuchet MS"/>
                <a:cs typeface="Trebuchet MS"/>
              </a:rPr>
              <a:t>ИИ  </a:t>
            </a:r>
            <a:r>
              <a:rPr sz="2800" spc="120" dirty="0">
                <a:solidFill>
                  <a:srgbClr val="D1282E"/>
                </a:solidFill>
                <a:latin typeface="Trebuchet MS"/>
                <a:cs typeface="Trebuchet MS"/>
              </a:rPr>
              <a:t>В </a:t>
            </a:r>
            <a:r>
              <a:rPr sz="2800" spc="470" dirty="0">
                <a:solidFill>
                  <a:srgbClr val="D1282E"/>
                </a:solidFill>
                <a:latin typeface="Trebuchet MS"/>
                <a:cs typeface="Trebuchet MS"/>
              </a:rPr>
              <a:t>МЕДИЦИНЕ </a:t>
            </a:r>
            <a:r>
              <a:rPr sz="2800" spc="459" dirty="0">
                <a:solidFill>
                  <a:srgbClr val="D1282E"/>
                </a:solidFill>
                <a:latin typeface="Trebuchet MS"/>
                <a:cs typeface="Trebuchet MS"/>
              </a:rPr>
              <a:t>КАК</a:t>
            </a:r>
            <a:r>
              <a:rPr sz="2800" spc="-315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800" spc="470" dirty="0">
                <a:solidFill>
                  <a:srgbClr val="D1282E"/>
                </a:solidFill>
                <a:latin typeface="Trebuchet MS"/>
                <a:cs typeface="Trebuchet MS"/>
              </a:rPr>
              <a:t>НАУКЕ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77315"/>
            <a:ext cx="38449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45" dirty="0"/>
              <a:t>ПРОДОЛЖИМ</a:t>
            </a:r>
            <a:r>
              <a:rPr spc="345" dirty="0">
                <a:latin typeface="Georgia"/>
                <a:cs typeface="Georgia"/>
              </a:rPr>
              <a:t>….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700212"/>
            <a:ext cx="6461125" cy="40560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97065" y="1934971"/>
            <a:ext cx="1645285" cy="2485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800" spc="40" dirty="0">
                <a:latin typeface="Trebuchet MS"/>
                <a:cs typeface="Trebuchet MS"/>
              </a:rPr>
              <a:t>Билл </a:t>
            </a:r>
            <a:r>
              <a:rPr sz="1800" spc="-5" dirty="0">
                <a:latin typeface="Trebuchet MS"/>
                <a:cs typeface="Trebuchet MS"/>
              </a:rPr>
              <a:t>Гейтс </a:t>
            </a:r>
            <a:r>
              <a:rPr sz="1800" spc="50" dirty="0">
                <a:latin typeface="Trebuchet MS"/>
                <a:cs typeface="Trebuchet MS"/>
              </a:rPr>
              <a:t>на  конференции  </a:t>
            </a:r>
            <a:r>
              <a:rPr sz="1800" spc="-10" dirty="0">
                <a:latin typeface="Georgia"/>
                <a:cs typeface="Georgia"/>
              </a:rPr>
              <a:t>Stanford  </a:t>
            </a:r>
            <a:r>
              <a:rPr sz="1800" spc="-25" dirty="0">
                <a:latin typeface="Georgia"/>
                <a:cs typeface="Georgia"/>
              </a:rPr>
              <a:t>Institute </a:t>
            </a:r>
            <a:r>
              <a:rPr sz="1800" dirty="0">
                <a:latin typeface="Georgia"/>
                <a:cs typeface="Georgia"/>
              </a:rPr>
              <a:t>for  </a:t>
            </a:r>
            <a:r>
              <a:rPr sz="1800" spc="-5" dirty="0">
                <a:latin typeface="Georgia"/>
                <a:cs typeface="Georgia"/>
              </a:rPr>
              <a:t>Human-  </a:t>
            </a:r>
            <a:r>
              <a:rPr sz="1800" spc="10" dirty="0">
                <a:latin typeface="Georgia"/>
                <a:cs typeface="Georgia"/>
              </a:rPr>
              <a:t>Centered  Artificial  </a:t>
            </a:r>
            <a:r>
              <a:rPr sz="1800" spc="-10" dirty="0">
                <a:latin typeface="Georgia"/>
                <a:cs typeface="Georgia"/>
              </a:rPr>
              <a:t>Intelligence  </a:t>
            </a:r>
            <a:r>
              <a:rPr sz="1800" spc="114" dirty="0">
                <a:latin typeface="Trebuchet MS"/>
                <a:cs typeface="Trebuchet MS"/>
              </a:rPr>
              <a:t>Март </a:t>
            </a:r>
            <a:r>
              <a:rPr sz="1800" spc="-80" dirty="0">
                <a:latin typeface="Georgia"/>
                <a:cs typeface="Georgia"/>
              </a:rPr>
              <a:t>2019</a:t>
            </a:r>
            <a:r>
              <a:rPr sz="1800" spc="-250" dirty="0">
                <a:latin typeface="Georgia"/>
                <a:cs typeface="Georgia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года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28676"/>
            <a:ext cx="6962140" cy="11353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"/>
              </a:spcBef>
              <a:tabLst>
                <a:tab pos="2525395" algn="l"/>
              </a:tabLst>
            </a:pPr>
            <a:r>
              <a:rPr spc="365" dirty="0"/>
              <a:t>ПРИМЕР</a:t>
            </a:r>
            <a:r>
              <a:rPr spc="-300" dirty="0"/>
              <a:t> </a:t>
            </a:r>
            <a:r>
              <a:rPr spc="250" dirty="0">
                <a:latin typeface="Georgia"/>
                <a:cs typeface="Georgia"/>
              </a:rPr>
              <a:t>1	</a:t>
            </a:r>
            <a:r>
              <a:rPr spc="155" dirty="0"/>
              <a:t>ОТ </a:t>
            </a:r>
            <a:r>
              <a:rPr spc="315" dirty="0"/>
              <a:t>БИЛЛА</a:t>
            </a:r>
            <a:r>
              <a:rPr spc="-819" dirty="0"/>
              <a:t> </a:t>
            </a:r>
            <a:r>
              <a:rPr spc="195" dirty="0"/>
              <a:t>ГЕЙТСА</a:t>
            </a:r>
            <a:r>
              <a:rPr spc="195" dirty="0">
                <a:latin typeface="Georgia"/>
                <a:cs typeface="Georgia"/>
              </a:rPr>
              <a:t>:  </a:t>
            </a:r>
            <a:r>
              <a:rPr spc="-25" dirty="0">
                <a:latin typeface="Georgia"/>
                <a:cs typeface="Georgia"/>
              </a:rPr>
              <a:t>23ANDME</a:t>
            </a:r>
          </a:p>
        </p:txBody>
      </p:sp>
      <p:sp>
        <p:nvSpPr>
          <p:cNvPr id="3" name="object 3"/>
          <p:cNvSpPr/>
          <p:nvPr/>
        </p:nvSpPr>
        <p:spPr>
          <a:xfrm>
            <a:off x="2787650" y="1752600"/>
            <a:ext cx="2959100" cy="43735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4752" y="3658106"/>
            <a:ext cx="6069965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spc="575" dirty="0">
                <a:latin typeface="Trebuchet MS"/>
                <a:cs typeface="Trebuchet MS"/>
              </a:rPr>
              <a:t>ВВЕДЕ</a:t>
            </a:r>
            <a:r>
              <a:rPr sz="8800" spc="665" dirty="0">
                <a:latin typeface="Trebuchet MS"/>
                <a:cs typeface="Trebuchet MS"/>
              </a:rPr>
              <a:t>Н</a:t>
            </a:r>
            <a:r>
              <a:rPr sz="8800" spc="1330" dirty="0">
                <a:latin typeface="Trebuchet MS"/>
                <a:cs typeface="Trebuchet MS"/>
              </a:rPr>
              <a:t>И</a:t>
            </a:r>
            <a:r>
              <a:rPr sz="8800" spc="595" dirty="0">
                <a:latin typeface="Trebuchet MS"/>
                <a:cs typeface="Trebuchet MS"/>
              </a:rPr>
              <a:t>Е</a:t>
            </a:r>
            <a:endParaRPr sz="8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952" y="1542795"/>
            <a:ext cx="6275070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50"/>
              </a:spcBef>
            </a:pPr>
            <a:r>
              <a:rPr sz="2800" spc="350" dirty="0">
                <a:solidFill>
                  <a:srgbClr val="C00000"/>
                </a:solidFill>
                <a:latin typeface="Trebuchet MS"/>
                <a:cs typeface="Trebuchet MS"/>
              </a:rPr>
              <a:t>ЧЕЛОВЕК </a:t>
            </a:r>
            <a:r>
              <a:rPr sz="2800" spc="445" dirty="0">
                <a:solidFill>
                  <a:srgbClr val="C00000"/>
                </a:solidFill>
                <a:latin typeface="Trebuchet MS"/>
                <a:cs typeface="Trebuchet MS"/>
              </a:rPr>
              <a:t>И </a:t>
            </a:r>
            <a:r>
              <a:rPr sz="2800" spc="310" dirty="0">
                <a:solidFill>
                  <a:srgbClr val="C00000"/>
                </a:solidFill>
                <a:latin typeface="Trebuchet MS"/>
                <a:cs typeface="Trebuchet MS"/>
              </a:rPr>
              <a:t>АЛГОРИТМ:</a:t>
            </a:r>
            <a:r>
              <a:rPr sz="2800" spc="-57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425" dirty="0">
                <a:solidFill>
                  <a:srgbClr val="C00000"/>
                </a:solidFill>
                <a:latin typeface="Trebuchet MS"/>
                <a:cs typeface="Trebuchet MS"/>
              </a:rPr>
              <a:t>МЕЖДУ  </a:t>
            </a:r>
            <a:r>
              <a:rPr sz="2800" spc="370" dirty="0">
                <a:solidFill>
                  <a:srgbClr val="C00000"/>
                </a:solidFill>
                <a:latin typeface="Trebuchet MS"/>
                <a:cs typeface="Trebuchet MS"/>
              </a:rPr>
              <a:t>ВЫБОРОМ </a:t>
            </a:r>
            <a:r>
              <a:rPr sz="2800" spc="445" dirty="0">
                <a:solidFill>
                  <a:srgbClr val="C00000"/>
                </a:solidFill>
                <a:latin typeface="Trebuchet MS"/>
                <a:cs typeface="Trebuchet MS"/>
              </a:rPr>
              <a:t>И</a:t>
            </a:r>
            <a:r>
              <a:rPr sz="2800" spc="-19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465" dirty="0">
                <a:solidFill>
                  <a:srgbClr val="C00000"/>
                </a:solidFill>
                <a:latin typeface="Trebuchet MS"/>
                <a:cs typeface="Trebuchet MS"/>
              </a:rPr>
              <a:t>РЕШЕНИЕМ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28676"/>
            <a:ext cx="6962140" cy="11353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"/>
              </a:spcBef>
              <a:tabLst>
                <a:tab pos="2525395" algn="l"/>
              </a:tabLst>
            </a:pPr>
            <a:r>
              <a:rPr spc="365" dirty="0"/>
              <a:t>ПРИМЕР</a:t>
            </a:r>
            <a:r>
              <a:rPr spc="-300" dirty="0"/>
              <a:t> </a:t>
            </a:r>
            <a:r>
              <a:rPr spc="250" dirty="0">
                <a:latin typeface="Georgia"/>
                <a:cs typeface="Georgia"/>
              </a:rPr>
              <a:t>1	</a:t>
            </a:r>
            <a:r>
              <a:rPr spc="155" dirty="0"/>
              <a:t>ОТ </a:t>
            </a:r>
            <a:r>
              <a:rPr spc="315" dirty="0"/>
              <a:t>БИЛЛА</a:t>
            </a:r>
            <a:r>
              <a:rPr spc="-819" dirty="0"/>
              <a:t> </a:t>
            </a:r>
            <a:r>
              <a:rPr spc="195" dirty="0"/>
              <a:t>ГЕЙТСА</a:t>
            </a:r>
            <a:r>
              <a:rPr spc="195" dirty="0">
                <a:latin typeface="Georgia"/>
                <a:cs typeface="Georgia"/>
              </a:rPr>
              <a:t>:  </a:t>
            </a:r>
            <a:r>
              <a:rPr spc="-25" dirty="0">
                <a:latin typeface="Georgia"/>
                <a:cs typeface="Georgia"/>
              </a:rPr>
              <a:t>23ANDME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8852" y="1864867"/>
            <a:ext cx="7402195" cy="30308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99800"/>
              </a:lnSpc>
              <a:spcBef>
                <a:spcPts val="105"/>
              </a:spcBef>
            </a:pPr>
            <a:r>
              <a:rPr sz="1800" dirty="0">
                <a:latin typeface="Georgia"/>
                <a:cs typeface="Georgia"/>
              </a:rPr>
              <a:t>«You </a:t>
            </a:r>
            <a:r>
              <a:rPr sz="1800" spc="-15" dirty="0">
                <a:latin typeface="Georgia"/>
                <a:cs typeface="Georgia"/>
              </a:rPr>
              <a:t>can </a:t>
            </a:r>
            <a:r>
              <a:rPr sz="1800" spc="-5" dirty="0">
                <a:latin typeface="Georgia"/>
                <a:cs typeface="Georgia"/>
              </a:rPr>
              <a:t>participate </a:t>
            </a:r>
            <a:r>
              <a:rPr sz="1800" spc="-10" dirty="0">
                <a:latin typeface="Georgia"/>
                <a:cs typeface="Georgia"/>
              </a:rPr>
              <a:t>in </a:t>
            </a:r>
            <a:r>
              <a:rPr sz="1800" spc="5" dirty="0">
                <a:latin typeface="Georgia"/>
                <a:cs typeface="Georgia"/>
              </a:rPr>
              <a:t>Mount </a:t>
            </a:r>
            <a:r>
              <a:rPr sz="1800" spc="-20" dirty="0">
                <a:latin typeface="Georgia"/>
                <a:cs typeface="Georgia"/>
              </a:rPr>
              <a:t>Sinai </a:t>
            </a:r>
            <a:r>
              <a:rPr sz="1800" spc="20" dirty="0">
                <a:latin typeface="Georgia"/>
                <a:cs typeface="Georgia"/>
              </a:rPr>
              <a:t>Asthma </a:t>
            </a:r>
            <a:r>
              <a:rPr sz="1800" spc="-5" dirty="0">
                <a:latin typeface="Georgia"/>
                <a:cs typeface="Georgia"/>
              </a:rPr>
              <a:t>Health </a:t>
            </a:r>
            <a:r>
              <a:rPr sz="1800" spc="10" dirty="0">
                <a:latin typeface="Georgia"/>
                <a:cs typeface="Georgia"/>
              </a:rPr>
              <a:t>and </a:t>
            </a:r>
            <a:r>
              <a:rPr sz="1800" spc="-10" dirty="0">
                <a:latin typeface="Georgia"/>
                <a:cs typeface="Georgia"/>
              </a:rPr>
              <a:t>Stanford  </a:t>
            </a:r>
            <a:r>
              <a:rPr sz="1800" dirty="0">
                <a:latin typeface="Georgia"/>
                <a:cs typeface="Georgia"/>
              </a:rPr>
              <a:t>Medicine's </a:t>
            </a:r>
            <a:r>
              <a:rPr sz="1800" spc="10" dirty="0">
                <a:latin typeface="Georgia"/>
                <a:cs typeface="Georgia"/>
              </a:rPr>
              <a:t>MyHeart </a:t>
            </a:r>
            <a:r>
              <a:rPr sz="1800" spc="15" dirty="0">
                <a:latin typeface="Georgia"/>
                <a:cs typeface="Georgia"/>
              </a:rPr>
              <a:t>Counts </a:t>
            </a:r>
            <a:r>
              <a:rPr sz="1800" spc="-10" dirty="0">
                <a:latin typeface="Georgia"/>
                <a:cs typeface="Georgia"/>
              </a:rPr>
              <a:t>large-scale </a:t>
            </a:r>
            <a:r>
              <a:rPr sz="1800" spc="5" dirty="0">
                <a:latin typeface="Georgia"/>
                <a:cs typeface="Georgia"/>
              </a:rPr>
              <a:t>medical </a:t>
            </a:r>
            <a:r>
              <a:rPr sz="1800" spc="-5" dirty="0">
                <a:latin typeface="Georgia"/>
                <a:cs typeface="Georgia"/>
              </a:rPr>
              <a:t>studies. Right </a:t>
            </a:r>
            <a:r>
              <a:rPr sz="1800" dirty="0">
                <a:latin typeface="Georgia"/>
                <a:cs typeface="Georgia"/>
              </a:rPr>
              <a:t>from  </a:t>
            </a:r>
            <a:r>
              <a:rPr sz="1800" spc="35" dirty="0">
                <a:latin typeface="Georgia"/>
                <a:cs typeface="Georgia"/>
              </a:rPr>
              <a:t>your </a:t>
            </a:r>
            <a:r>
              <a:rPr sz="1800" spc="-10" dirty="0">
                <a:latin typeface="Georgia"/>
                <a:cs typeface="Georgia"/>
              </a:rPr>
              <a:t>iPhone. </a:t>
            </a:r>
            <a:r>
              <a:rPr sz="1800" spc="30" dirty="0">
                <a:latin typeface="Georgia"/>
                <a:cs typeface="Georgia"/>
              </a:rPr>
              <a:t>Your </a:t>
            </a:r>
            <a:r>
              <a:rPr sz="1800" spc="-20" dirty="0">
                <a:latin typeface="Georgia"/>
                <a:cs typeface="Georgia"/>
              </a:rPr>
              <a:t>23andMe </a:t>
            </a:r>
            <a:r>
              <a:rPr sz="1800" spc="-5" dirty="0">
                <a:latin typeface="Georgia"/>
                <a:cs typeface="Georgia"/>
              </a:rPr>
              <a:t>genetic </a:t>
            </a:r>
            <a:r>
              <a:rPr sz="1800" spc="-10" dirty="0">
                <a:latin typeface="Georgia"/>
                <a:cs typeface="Georgia"/>
              </a:rPr>
              <a:t>information </a:t>
            </a:r>
            <a:r>
              <a:rPr sz="1800" spc="-15" dirty="0">
                <a:latin typeface="Georgia"/>
                <a:cs typeface="Georgia"/>
              </a:rPr>
              <a:t>can be </a:t>
            </a:r>
            <a:r>
              <a:rPr sz="1800" dirty="0">
                <a:latin typeface="Georgia"/>
                <a:cs typeface="Georgia"/>
              </a:rPr>
              <a:t>integrated </a:t>
            </a:r>
            <a:r>
              <a:rPr sz="1800" spc="-15" dirty="0">
                <a:latin typeface="Georgia"/>
                <a:cs typeface="Georgia"/>
              </a:rPr>
              <a:t>into  </a:t>
            </a:r>
            <a:r>
              <a:rPr sz="1800" spc="-10" dirty="0">
                <a:latin typeface="Georgia"/>
                <a:cs typeface="Georgia"/>
              </a:rPr>
              <a:t>large-scale </a:t>
            </a:r>
            <a:r>
              <a:rPr sz="1800" spc="5" dirty="0">
                <a:latin typeface="Georgia"/>
                <a:cs typeface="Georgia"/>
              </a:rPr>
              <a:t>medical studies </a:t>
            </a:r>
            <a:r>
              <a:rPr sz="1800" spc="25" dirty="0">
                <a:latin typeface="Georgia"/>
                <a:cs typeface="Georgia"/>
              </a:rPr>
              <a:t>beyond </a:t>
            </a:r>
            <a:r>
              <a:rPr sz="1800" spc="-20" dirty="0">
                <a:latin typeface="Georgia"/>
                <a:cs typeface="Georgia"/>
              </a:rPr>
              <a:t>23andMe </a:t>
            </a:r>
            <a:r>
              <a:rPr sz="1800" dirty="0">
                <a:latin typeface="Georgia"/>
                <a:cs typeface="Georgia"/>
              </a:rPr>
              <a:t>for </a:t>
            </a:r>
            <a:r>
              <a:rPr sz="1800" spc="-15" dirty="0">
                <a:latin typeface="Georgia"/>
                <a:cs typeface="Georgia"/>
              </a:rPr>
              <a:t>the first time </a:t>
            </a:r>
            <a:r>
              <a:rPr sz="1800" spc="30" dirty="0">
                <a:latin typeface="Georgia"/>
                <a:cs typeface="Georgia"/>
              </a:rPr>
              <a:t>with </a:t>
            </a:r>
            <a:r>
              <a:rPr sz="1800" spc="-15" dirty="0">
                <a:latin typeface="Georgia"/>
                <a:cs typeface="Georgia"/>
              </a:rPr>
              <a:t>the  ResearchKit </a:t>
            </a:r>
            <a:r>
              <a:rPr sz="1800" spc="15" dirty="0">
                <a:latin typeface="Georgia"/>
                <a:cs typeface="Georgia"/>
              </a:rPr>
              <a:t>app. </a:t>
            </a:r>
            <a:r>
              <a:rPr sz="1800" spc="-10" dirty="0">
                <a:latin typeface="Georgia"/>
                <a:cs typeface="Georgia"/>
              </a:rPr>
              <a:t>The </a:t>
            </a:r>
            <a:r>
              <a:rPr sz="1800" spc="5" dirty="0">
                <a:latin typeface="Georgia"/>
                <a:cs typeface="Georgia"/>
              </a:rPr>
              <a:t>studies </a:t>
            </a:r>
            <a:r>
              <a:rPr sz="1800" spc="-15" dirty="0">
                <a:latin typeface="Georgia"/>
                <a:cs typeface="Georgia"/>
              </a:rPr>
              <a:t>are </a:t>
            </a:r>
            <a:r>
              <a:rPr sz="1800" spc="15" dirty="0">
                <a:latin typeface="Georgia"/>
                <a:cs typeface="Georgia"/>
              </a:rPr>
              <a:t>poised </a:t>
            </a:r>
            <a:r>
              <a:rPr sz="1800" spc="-15" dirty="0">
                <a:latin typeface="Georgia"/>
                <a:cs typeface="Georgia"/>
              </a:rPr>
              <a:t>to transform </a:t>
            </a:r>
            <a:r>
              <a:rPr sz="1800" spc="5" dirty="0">
                <a:latin typeface="Georgia"/>
                <a:cs typeface="Georgia"/>
              </a:rPr>
              <a:t>medical </a:t>
            </a:r>
            <a:r>
              <a:rPr sz="1800" spc="-15" dirty="0">
                <a:latin typeface="Georgia"/>
                <a:cs typeface="Georgia"/>
              </a:rPr>
              <a:t>research  </a:t>
            </a:r>
            <a:r>
              <a:rPr sz="1800" spc="10" dirty="0">
                <a:latin typeface="Georgia"/>
                <a:cs typeface="Georgia"/>
              </a:rPr>
              <a:t>and </a:t>
            </a:r>
            <a:r>
              <a:rPr sz="1800" spc="25" dirty="0">
                <a:latin typeface="Georgia"/>
                <a:cs typeface="Georgia"/>
              </a:rPr>
              <a:t>empower </a:t>
            </a:r>
            <a:r>
              <a:rPr sz="1800" spc="-5" dirty="0">
                <a:latin typeface="Georgia"/>
                <a:cs typeface="Georgia"/>
              </a:rPr>
              <a:t>more </a:t>
            </a:r>
            <a:r>
              <a:rPr sz="1800" spc="20" dirty="0">
                <a:latin typeface="Georgia"/>
                <a:cs typeface="Georgia"/>
              </a:rPr>
              <a:t>people </a:t>
            </a:r>
            <a:r>
              <a:rPr sz="1800" spc="-15" dirty="0">
                <a:latin typeface="Georgia"/>
                <a:cs typeface="Georgia"/>
              </a:rPr>
              <a:t>to </a:t>
            </a:r>
            <a:r>
              <a:rPr sz="1800" spc="-30" dirty="0">
                <a:latin typeface="Georgia"/>
                <a:cs typeface="Georgia"/>
              </a:rPr>
              <a:t>join </a:t>
            </a:r>
            <a:r>
              <a:rPr sz="1800" spc="-5" dirty="0">
                <a:latin typeface="Georgia"/>
                <a:cs typeface="Georgia"/>
              </a:rPr>
              <a:t>more </a:t>
            </a:r>
            <a:r>
              <a:rPr sz="1800" spc="5" dirty="0">
                <a:latin typeface="Georgia"/>
                <a:cs typeface="Georgia"/>
              </a:rPr>
              <a:t>studies </a:t>
            </a:r>
            <a:r>
              <a:rPr sz="1800" spc="10" dirty="0">
                <a:latin typeface="Georgia"/>
                <a:cs typeface="Georgia"/>
              </a:rPr>
              <a:t>through </a:t>
            </a:r>
            <a:r>
              <a:rPr sz="1800" spc="-20" dirty="0">
                <a:latin typeface="Georgia"/>
                <a:cs typeface="Georgia"/>
              </a:rPr>
              <a:t>23andMe's </a:t>
            </a:r>
            <a:r>
              <a:rPr sz="1800" spc="35" dirty="0">
                <a:latin typeface="Georgia"/>
                <a:cs typeface="Georgia"/>
              </a:rPr>
              <a:t>app  </a:t>
            </a:r>
            <a:r>
              <a:rPr sz="1800" spc="-10" dirty="0">
                <a:latin typeface="Georgia"/>
                <a:cs typeface="Georgia"/>
              </a:rPr>
              <a:t>integration. </a:t>
            </a:r>
            <a:r>
              <a:rPr sz="1800" spc="50" dirty="0">
                <a:latin typeface="Georgia"/>
                <a:cs typeface="Georgia"/>
              </a:rPr>
              <a:t>You </a:t>
            </a:r>
            <a:r>
              <a:rPr sz="1800" spc="-15" dirty="0">
                <a:latin typeface="Georgia"/>
                <a:cs typeface="Georgia"/>
              </a:rPr>
              <a:t>can </a:t>
            </a:r>
            <a:r>
              <a:rPr sz="1800" spc="-30" dirty="0">
                <a:latin typeface="Georgia"/>
                <a:cs typeface="Georgia"/>
              </a:rPr>
              <a:t>join </a:t>
            </a:r>
            <a:r>
              <a:rPr sz="1800" spc="-15" dirty="0">
                <a:latin typeface="Georgia"/>
                <a:cs typeface="Georgia"/>
              </a:rPr>
              <a:t>the </a:t>
            </a:r>
            <a:r>
              <a:rPr sz="1800" spc="5" dirty="0">
                <a:latin typeface="Georgia"/>
                <a:cs typeface="Georgia"/>
              </a:rPr>
              <a:t>studies </a:t>
            </a:r>
            <a:r>
              <a:rPr sz="1800" spc="-5" dirty="0">
                <a:latin typeface="Georgia"/>
                <a:cs typeface="Georgia"/>
              </a:rPr>
              <a:t>on </a:t>
            </a:r>
            <a:r>
              <a:rPr sz="1800" spc="-15" dirty="0">
                <a:latin typeface="Georgia"/>
                <a:cs typeface="Georgia"/>
              </a:rPr>
              <a:t>asthma </a:t>
            </a:r>
            <a:r>
              <a:rPr sz="1800" spc="10" dirty="0">
                <a:latin typeface="Georgia"/>
                <a:cs typeface="Georgia"/>
              </a:rPr>
              <a:t>and </a:t>
            </a:r>
            <a:r>
              <a:rPr sz="1800" spc="-20" dirty="0">
                <a:latin typeface="Georgia"/>
                <a:cs typeface="Georgia"/>
              </a:rPr>
              <a:t>heart </a:t>
            </a:r>
            <a:r>
              <a:rPr sz="1800" dirty="0">
                <a:latin typeface="Georgia"/>
                <a:cs typeface="Georgia"/>
              </a:rPr>
              <a:t>disease </a:t>
            </a:r>
            <a:r>
              <a:rPr sz="1800" spc="50" dirty="0">
                <a:latin typeface="Georgia"/>
                <a:cs typeface="Georgia"/>
              </a:rPr>
              <a:t>by  </a:t>
            </a:r>
            <a:r>
              <a:rPr sz="1800" spc="30" dirty="0">
                <a:latin typeface="Georgia"/>
                <a:cs typeface="Georgia"/>
              </a:rPr>
              <a:t>going </a:t>
            </a:r>
            <a:r>
              <a:rPr sz="1800" spc="-15" dirty="0">
                <a:latin typeface="Georgia"/>
                <a:cs typeface="Georgia"/>
              </a:rPr>
              <a:t>to the </a:t>
            </a:r>
            <a:r>
              <a:rPr sz="1800" spc="-5" dirty="0">
                <a:latin typeface="Georgia"/>
                <a:cs typeface="Georgia"/>
              </a:rPr>
              <a:t>iTunes </a:t>
            </a:r>
            <a:r>
              <a:rPr sz="1800" spc="-20" dirty="0">
                <a:latin typeface="Georgia"/>
                <a:cs typeface="Georgia"/>
              </a:rPr>
              <a:t>store </a:t>
            </a:r>
            <a:r>
              <a:rPr sz="1800" spc="10" dirty="0">
                <a:latin typeface="Georgia"/>
                <a:cs typeface="Georgia"/>
              </a:rPr>
              <a:t>and </a:t>
            </a:r>
            <a:r>
              <a:rPr sz="1800" spc="30" dirty="0">
                <a:latin typeface="Georgia"/>
                <a:cs typeface="Georgia"/>
              </a:rPr>
              <a:t>downloading </a:t>
            </a:r>
            <a:r>
              <a:rPr sz="1800" spc="-15" dirty="0">
                <a:latin typeface="Georgia"/>
                <a:cs typeface="Georgia"/>
              </a:rPr>
              <a:t>the </a:t>
            </a:r>
            <a:r>
              <a:rPr sz="1800" spc="20" dirty="0">
                <a:latin typeface="Georgia"/>
                <a:cs typeface="Georgia"/>
              </a:rPr>
              <a:t>apps </a:t>
            </a:r>
            <a:r>
              <a:rPr sz="1800" spc="-5" dirty="0">
                <a:latin typeface="Georgia"/>
                <a:cs typeface="Georgia"/>
              </a:rPr>
              <a:t>on </a:t>
            </a:r>
            <a:r>
              <a:rPr sz="1800" spc="35" dirty="0">
                <a:latin typeface="Georgia"/>
                <a:cs typeface="Georgia"/>
              </a:rPr>
              <a:t>your</a:t>
            </a:r>
            <a:r>
              <a:rPr sz="1800" spc="200" dirty="0">
                <a:latin typeface="Georgia"/>
                <a:cs typeface="Georgia"/>
              </a:rPr>
              <a:t> </a:t>
            </a:r>
            <a:r>
              <a:rPr sz="1800" spc="-30" dirty="0">
                <a:latin typeface="Georgia"/>
                <a:cs typeface="Georgia"/>
              </a:rPr>
              <a:t>iPhone».</a:t>
            </a:r>
            <a:endParaRPr sz="18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2100">
              <a:latin typeface="Georgia"/>
              <a:cs typeface="Georgia"/>
            </a:endParaRPr>
          </a:p>
          <a:p>
            <a:pPr marL="12700" algn="just">
              <a:lnSpc>
                <a:spcPct val="100000"/>
              </a:lnSpc>
              <a:spcBef>
                <a:spcPts val="1860"/>
              </a:spcBef>
            </a:pPr>
            <a:r>
              <a:rPr sz="1800" b="1" spc="45" dirty="0">
                <a:latin typeface="Trebuchet MS"/>
                <a:cs typeface="Trebuchet MS"/>
              </a:rPr>
              <a:t>Цитата </a:t>
            </a:r>
            <a:r>
              <a:rPr sz="1800" b="1" spc="-135" dirty="0">
                <a:latin typeface="Trebuchet MS"/>
                <a:cs typeface="Trebuchet MS"/>
              </a:rPr>
              <a:t>с </a:t>
            </a:r>
            <a:r>
              <a:rPr sz="1800" b="1" spc="-30" dirty="0">
                <a:latin typeface="Trebuchet MS"/>
                <a:cs typeface="Trebuchet MS"/>
              </a:rPr>
              <a:t>сайта</a:t>
            </a:r>
            <a:r>
              <a:rPr sz="1800" b="1" spc="-195" dirty="0">
                <a:latin typeface="Trebuchet MS"/>
                <a:cs typeface="Trebuchet MS"/>
              </a:rPr>
              <a:t> </a:t>
            </a:r>
            <a:r>
              <a:rPr sz="1800" b="1" spc="-160" dirty="0">
                <a:latin typeface="Georgia"/>
                <a:cs typeface="Georgia"/>
              </a:rPr>
              <a:t>https://</a:t>
            </a:r>
            <a:r>
              <a:rPr sz="1800" b="1" spc="-160" dirty="0">
                <a:latin typeface="Georgia"/>
                <a:cs typeface="Georgia"/>
                <a:hlinkClick r:id="rId2"/>
              </a:rPr>
              <a:t>www.23andme.com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77315"/>
            <a:ext cx="55759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2980" algn="l"/>
              </a:tabLst>
            </a:pPr>
            <a:r>
              <a:rPr spc="105" dirty="0"/>
              <a:t>Пример</a:t>
            </a:r>
            <a:r>
              <a:rPr spc="-305" dirty="0"/>
              <a:t> </a:t>
            </a:r>
            <a:r>
              <a:rPr spc="-215" dirty="0">
                <a:latin typeface="Georgia"/>
                <a:cs typeface="Georgia"/>
              </a:rPr>
              <a:t>2	</a:t>
            </a:r>
            <a:r>
              <a:rPr spc="30" dirty="0"/>
              <a:t>от </a:t>
            </a:r>
            <a:r>
              <a:rPr spc="10" dirty="0"/>
              <a:t>Билла</a:t>
            </a:r>
            <a:r>
              <a:rPr spc="-700" dirty="0"/>
              <a:t> </a:t>
            </a:r>
            <a:r>
              <a:rPr spc="-70" dirty="0"/>
              <a:t>Гейтса</a:t>
            </a:r>
          </a:p>
        </p:txBody>
      </p:sp>
      <p:sp>
        <p:nvSpPr>
          <p:cNvPr id="3" name="object 3"/>
          <p:cNvSpPr/>
          <p:nvPr/>
        </p:nvSpPr>
        <p:spPr>
          <a:xfrm>
            <a:off x="138112" y="1844675"/>
            <a:ext cx="4854575" cy="3744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27002" y="1864867"/>
            <a:ext cx="1558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2630" algn="l"/>
              </a:tabLst>
            </a:pPr>
            <a:r>
              <a:rPr sz="1800" spc="75" dirty="0">
                <a:latin typeface="Trebuchet MS"/>
                <a:cs typeface="Trebuchet MS"/>
              </a:rPr>
              <a:t>В	</a:t>
            </a:r>
            <a:r>
              <a:rPr sz="1800" spc="-10" dirty="0">
                <a:latin typeface="Trebuchet MS"/>
                <a:cs typeface="Trebuchet MS"/>
              </a:rPr>
              <a:t>десятку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30440" y="1864867"/>
            <a:ext cx="972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40" dirty="0">
                <a:latin typeface="Trebuchet MS"/>
                <a:cs typeface="Trebuchet MS"/>
              </a:rPr>
              <a:t>а</a:t>
            </a:r>
            <a:r>
              <a:rPr sz="1800" spc="35" dirty="0">
                <a:latin typeface="Trebuchet MS"/>
                <a:cs typeface="Trebuchet MS"/>
              </a:rPr>
              <a:t>у</a:t>
            </a:r>
            <a:r>
              <a:rPr sz="1800" spc="65" dirty="0">
                <a:latin typeface="Trebuchet MS"/>
                <a:cs typeface="Trebuchet MS"/>
              </a:rPr>
              <a:t>ч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90" dirty="0">
                <a:latin typeface="Trebuchet MS"/>
                <a:cs typeface="Trebuchet MS"/>
              </a:rPr>
              <a:t>ы</a:t>
            </a:r>
            <a:r>
              <a:rPr sz="1800" spc="10" dirty="0">
                <a:latin typeface="Trebuchet MS"/>
                <a:cs typeface="Trebuchet MS"/>
              </a:rPr>
              <a:t>х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27002" y="2133091"/>
            <a:ext cx="307530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400"/>
              </a:lnSpc>
              <a:spcBef>
                <a:spcPts val="110"/>
              </a:spcBef>
            </a:pPr>
            <a:r>
              <a:rPr sz="1800" spc="40" dirty="0">
                <a:latin typeface="Trebuchet MS"/>
                <a:cs typeface="Trebuchet MS"/>
              </a:rPr>
              <a:t>прорывов </a:t>
            </a:r>
            <a:r>
              <a:rPr sz="1800" spc="-70" dirty="0">
                <a:latin typeface="Georgia"/>
                <a:cs typeface="Georgia"/>
              </a:rPr>
              <a:t>2013 </a:t>
            </a:r>
            <a:r>
              <a:rPr sz="1800" spc="-25" dirty="0">
                <a:latin typeface="Trebuchet MS"/>
                <a:cs typeface="Trebuchet MS"/>
              </a:rPr>
              <a:t>г</a:t>
            </a:r>
            <a:r>
              <a:rPr sz="1800" spc="-25" dirty="0">
                <a:latin typeface="Georgia"/>
                <a:cs typeface="Georgia"/>
              </a:rPr>
              <a:t>., </a:t>
            </a:r>
            <a:r>
              <a:rPr sz="1800" spc="65" dirty="0">
                <a:latin typeface="Trebuchet MS"/>
                <a:cs typeface="Trebuchet MS"/>
              </a:rPr>
              <a:t>по </a:t>
            </a:r>
            <a:r>
              <a:rPr sz="1800" spc="5" dirty="0">
                <a:latin typeface="Trebuchet MS"/>
                <a:cs typeface="Trebuchet MS"/>
              </a:rPr>
              <a:t>версии  </a:t>
            </a:r>
            <a:r>
              <a:rPr sz="1800" spc="35" dirty="0">
                <a:latin typeface="Trebuchet MS"/>
                <a:cs typeface="Trebuchet MS"/>
              </a:rPr>
              <a:t>журнала </a:t>
            </a:r>
            <a:r>
              <a:rPr sz="1800" spc="-50" dirty="0">
                <a:latin typeface="Georgia"/>
                <a:cs typeface="Georgia"/>
              </a:rPr>
              <a:t>«Science», </a:t>
            </a:r>
            <a:r>
              <a:rPr sz="1800" spc="55" dirty="0">
                <a:latin typeface="Trebuchet MS"/>
                <a:cs typeface="Trebuchet MS"/>
              </a:rPr>
              <a:t>вошли  </a:t>
            </a:r>
            <a:r>
              <a:rPr sz="1800" spc="10" dirty="0">
                <a:latin typeface="Trebuchet MS"/>
                <a:cs typeface="Trebuchet MS"/>
              </a:rPr>
              <a:t>результаты</a:t>
            </a:r>
            <a:r>
              <a:rPr sz="1800" spc="48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исследований</a:t>
            </a:r>
            <a:r>
              <a:rPr sz="1800" dirty="0">
                <a:latin typeface="Georgia"/>
                <a:cs typeface="Georgia"/>
              </a:rPr>
              <a:t>,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08265" y="2956052"/>
            <a:ext cx="593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latin typeface="Trebuchet MS"/>
                <a:cs typeface="Trebuchet MS"/>
              </a:rPr>
              <a:t>с</a:t>
            </a:r>
            <a:r>
              <a:rPr sz="1800" spc="40" dirty="0">
                <a:latin typeface="Trebuchet MS"/>
                <a:cs typeface="Trebuchet MS"/>
              </a:rPr>
              <a:t>т</a:t>
            </a:r>
            <a:r>
              <a:rPr sz="1800" spc="-15" dirty="0">
                <a:latin typeface="Trebuchet MS"/>
                <a:cs typeface="Trebuchet MS"/>
              </a:rPr>
              <a:t>ал</a:t>
            </a:r>
            <a:r>
              <a:rPr sz="1800" spc="-25" dirty="0">
                <a:latin typeface="Trebuchet MS"/>
                <a:cs typeface="Trebuchet MS"/>
              </a:rPr>
              <a:t>а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27002" y="2956052"/>
            <a:ext cx="23241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402080" algn="l"/>
              </a:tabLst>
            </a:pPr>
            <a:r>
              <a:rPr sz="1800" spc="-60" dirty="0">
                <a:latin typeface="Trebuchet MS"/>
                <a:cs typeface="Trebuchet MS"/>
              </a:rPr>
              <a:t>след</a:t>
            </a:r>
            <a:r>
              <a:rPr sz="1800" spc="-25" dirty="0">
                <a:latin typeface="Trebuchet MS"/>
                <a:cs typeface="Trebuchet MS"/>
              </a:rPr>
              <a:t>с</a:t>
            </a:r>
            <a:r>
              <a:rPr sz="1800" spc="-30" dirty="0">
                <a:latin typeface="Trebuchet MS"/>
                <a:cs typeface="Trebuchet MS"/>
              </a:rPr>
              <a:t>т</a:t>
            </a:r>
            <a:r>
              <a:rPr sz="1800" spc="-45" dirty="0">
                <a:latin typeface="Trebuchet MS"/>
                <a:cs typeface="Trebuchet MS"/>
              </a:rPr>
              <a:t>в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-55" dirty="0">
                <a:latin typeface="Trebuchet MS"/>
                <a:cs typeface="Trebuchet MS"/>
              </a:rPr>
              <a:t>ем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25" dirty="0">
                <a:latin typeface="Trebuchet MS"/>
                <a:cs typeface="Trebuchet MS"/>
              </a:rPr>
              <a:t>к</a:t>
            </a:r>
            <a:r>
              <a:rPr sz="1800" spc="30" dirty="0">
                <a:latin typeface="Trebuchet MS"/>
                <a:cs typeface="Trebuchet MS"/>
              </a:rPr>
              <a:t>о</a:t>
            </a:r>
            <a:r>
              <a:rPr sz="1800" spc="40" dirty="0">
                <a:latin typeface="Trebuchet MS"/>
                <a:cs typeface="Trebuchet MS"/>
              </a:rPr>
              <a:t>т</a:t>
            </a:r>
            <a:r>
              <a:rPr sz="1800" spc="20" dirty="0">
                <a:latin typeface="Trebuchet MS"/>
                <a:cs typeface="Trebuchet MS"/>
              </a:rPr>
              <a:t>о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30" dirty="0">
                <a:latin typeface="Trebuchet MS"/>
                <a:cs typeface="Trebuchet MS"/>
              </a:rPr>
              <a:t>ых  </a:t>
            </a:r>
            <a:r>
              <a:rPr sz="1800" spc="10" dirty="0">
                <a:latin typeface="Trebuchet MS"/>
                <a:cs typeface="Trebuchet MS"/>
              </a:rPr>
              <a:t>переоценка  </a:t>
            </a:r>
            <a:r>
              <a:rPr sz="1800" spc="65" dirty="0">
                <a:latin typeface="Trebuchet MS"/>
                <a:cs typeface="Trebuchet MS"/>
              </a:rPr>
              <a:t>функциональной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27002" y="3782059"/>
            <a:ext cx="307594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  <a:tabLst>
                <a:tab pos="1433830" algn="l"/>
                <a:tab pos="1732914" algn="l"/>
                <a:tab pos="2802890" algn="l"/>
              </a:tabLst>
            </a:pPr>
            <a:r>
              <a:rPr sz="1800" spc="-85" dirty="0">
                <a:latin typeface="Trebuchet MS"/>
                <a:cs typeface="Trebuchet MS"/>
              </a:rPr>
              <a:t>з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20" dirty="0">
                <a:latin typeface="Trebuchet MS"/>
                <a:cs typeface="Trebuchet MS"/>
              </a:rPr>
              <a:t>ач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20" dirty="0">
                <a:latin typeface="Trebuchet MS"/>
                <a:cs typeface="Trebuchet MS"/>
              </a:rPr>
              <a:t>м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100" dirty="0">
                <a:latin typeface="Trebuchet MS"/>
                <a:cs typeface="Trebuchet MS"/>
              </a:rPr>
              <a:t>с</a:t>
            </a:r>
            <a:r>
              <a:rPr sz="1800" spc="40" dirty="0">
                <a:latin typeface="Trebuchet MS"/>
                <a:cs typeface="Trebuchet MS"/>
              </a:rPr>
              <a:t>т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20" dirty="0">
                <a:latin typeface="Trebuchet MS"/>
                <a:cs typeface="Trebuchet MS"/>
              </a:rPr>
              <a:t>в</a:t>
            </a:r>
            <a:r>
              <a:rPr sz="1800" spc="-30" dirty="0">
                <a:latin typeface="Trebuchet MS"/>
                <a:cs typeface="Trebuchet MS"/>
              </a:rPr>
              <a:t>л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5" dirty="0">
                <a:latin typeface="Trebuchet MS"/>
                <a:cs typeface="Trebuchet MS"/>
              </a:rPr>
              <a:t>я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5" dirty="0">
                <a:latin typeface="Trebuchet MS"/>
                <a:cs typeface="Trebuchet MS"/>
              </a:rPr>
              <a:t>я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40" dirty="0">
                <a:latin typeface="Trebuchet MS"/>
                <a:cs typeface="Trebuchet MS"/>
              </a:rPr>
              <a:t>на  </a:t>
            </a:r>
            <a:r>
              <a:rPr sz="1800" spc="-25" dirty="0">
                <a:latin typeface="Trebuchet MS"/>
                <a:cs typeface="Trebuchet MS"/>
              </a:rPr>
              <a:t>здоровье</a:t>
            </a:r>
            <a:r>
              <a:rPr sz="1800" spc="204" dirty="0">
                <a:latin typeface="Trebuchet MS"/>
                <a:cs typeface="Trebuchet MS"/>
              </a:rPr>
              <a:t> </a:t>
            </a:r>
            <a:r>
              <a:rPr sz="1800" spc="25" dirty="0">
                <a:latin typeface="Trebuchet MS"/>
                <a:cs typeface="Trebuchet MS"/>
              </a:rPr>
              <a:t>микроорганизмов</a:t>
            </a:r>
            <a:r>
              <a:rPr sz="1800" spc="25" dirty="0">
                <a:latin typeface="Georgia"/>
                <a:cs typeface="Georgia"/>
              </a:rPr>
              <a:t>,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27002" y="4327652"/>
            <a:ext cx="1889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latin typeface="Trebuchet MS"/>
                <a:cs typeface="Trebuchet MS"/>
              </a:rPr>
              <a:t>сосуществующих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27002" y="4327652"/>
            <a:ext cx="3075305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947670">
              <a:lnSpc>
                <a:spcPct val="102200"/>
              </a:lnSpc>
              <a:spcBef>
                <a:spcPts val="50"/>
              </a:spcBef>
              <a:tabLst>
                <a:tab pos="1555115" algn="l"/>
                <a:tab pos="2118995" algn="l"/>
              </a:tabLst>
            </a:pPr>
            <a:r>
              <a:rPr sz="1800" spc="-75" dirty="0">
                <a:latin typeface="Trebuchet MS"/>
                <a:cs typeface="Trebuchet MS"/>
              </a:rPr>
              <a:t>с  </a:t>
            </a:r>
            <a:r>
              <a:rPr sz="1800" spc="-10" dirty="0">
                <a:latin typeface="Trebuchet MS"/>
                <a:cs typeface="Trebuchet MS"/>
              </a:rPr>
              <a:t>чело</a:t>
            </a:r>
            <a:r>
              <a:rPr sz="1800" spc="-45" dirty="0">
                <a:latin typeface="Trebuchet MS"/>
                <a:cs typeface="Trebuchet MS"/>
              </a:rPr>
              <a:t>в</a:t>
            </a:r>
            <a:r>
              <a:rPr sz="1800" spc="-40" dirty="0">
                <a:latin typeface="Trebuchet MS"/>
                <a:cs typeface="Trebuchet MS"/>
              </a:rPr>
              <a:t>е</a:t>
            </a:r>
            <a:r>
              <a:rPr sz="1800" spc="-45" dirty="0">
                <a:latin typeface="Trebuchet MS"/>
                <a:cs typeface="Trebuchet MS"/>
              </a:rPr>
              <a:t>к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20" dirty="0">
                <a:latin typeface="Trebuchet MS"/>
                <a:cs typeface="Trebuchet MS"/>
              </a:rPr>
              <a:t>м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30" dirty="0">
                <a:latin typeface="Trebuchet MS"/>
                <a:cs typeface="Trebuchet MS"/>
              </a:rPr>
              <a:t>др</a:t>
            </a:r>
            <a:r>
              <a:rPr sz="1800" spc="100" dirty="0">
                <a:latin typeface="Trebuchet MS"/>
                <a:cs typeface="Trebuchet MS"/>
              </a:rPr>
              <a:t>у</a:t>
            </a:r>
            <a:r>
              <a:rPr sz="1800" dirty="0">
                <a:latin typeface="Trebuchet MS"/>
                <a:cs typeface="Trebuchet MS"/>
              </a:rPr>
              <a:t>г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20" dirty="0">
                <a:latin typeface="Trebuchet MS"/>
                <a:cs typeface="Trebuchet MS"/>
              </a:rPr>
              <a:t>м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27002" y="4876292"/>
            <a:ext cx="2447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latin typeface="Trebuchet MS"/>
                <a:cs typeface="Trebuchet MS"/>
              </a:rPr>
              <a:t>высшими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40" dirty="0">
                <a:latin typeface="Trebuchet MS"/>
                <a:cs typeface="Trebuchet MS"/>
              </a:rPr>
              <a:t>животными</a:t>
            </a:r>
            <a:r>
              <a:rPr sz="1800" spc="40" dirty="0">
                <a:latin typeface="Georgia"/>
                <a:cs typeface="Georgia"/>
              </a:rPr>
              <a:t>.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772412"/>
            <a:ext cx="7346950" cy="284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0655">
              <a:lnSpc>
                <a:spcPct val="100000"/>
              </a:lnSpc>
              <a:spcBef>
                <a:spcPts val="100"/>
              </a:spcBef>
            </a:pPr>
            <a:r>
              <a:rPr sz="2000" spc="70" dirty="0">
                <a:latin typeface="Trebuchet MS"/>
                <a:cs typeface="Trebuchet MS"/>
              </a:rPr>
              <a:t>Концепция</a:t>
            </a:r>
            <a:r>
              <a:rPr sz="2000" spc="70" dirty="0">
                <a:latin typeface="Georgia"/>
                <a:cs typeface="Georgia"/>
              </a:rPr>
              <a:t>, </a:t>
            </a:r>
            <a:r>
              <a:rPr sz="2000" spc="15" dirty="0">
                <a:latin typeface="Trebuchet MS"/>
                <a:cs typeface="Trebuchet MS"/>
              </a:rPr>
              <a:t>предложенная </a:t>
            </a:r>
            <a:r>
              <a:rPr sz="2000" spc="25" dirty="0">
                <a:latin typeface="Trebuchet MS"/>
                <a:cs typeface="Trebuchet MS"/>
              </a:rPr>
              <a:t>американским </a:t>
            </a:r>
            <a:r>
              <a:rPr sz="2000" spc="20" dirty="0">
                <a:latin typeface="Trebuchet MS"/>
                <a:cs typeface="Trebuchet MS"/>
              </a:rPr>
              <a:t>биотехнологом</a:t>
            </a:r>
            <a:r>
              <a:rPr sz="2000" spc="-450" dirty="0">
                <a:latin typeface="Trebuchet MS"/>
                <a:cs typeface="Trebuchet MS"/>
              </a:rPr>
              <a:t> </a:t>
            </a:r>
            <a:r>
              <a:rPr sz="2000" spc="114" dirty="0">
                <a:latin typeface="Trebuchet MS"/>
                <a:cs typeface="Trebuchet MS"/>
              </a:rPr>
              <a:t>и  </a:t>
            </a:r>
            <a:r>
              <a:rPr sz="2000" spc="15" dirty="0">
                <a:latin typeface="Trebuchet MS"/>
                <a:cs typeface="Trebuchet MS"/>
              </a:rPr>
              <a:t>генетиком </a:t>
            </a:r>
            <a:r>
              <a:rPr sz="2000" spc="-10" dirty="0">
                <a:latin typeface="Trebuchet MS"/>
                <a:cs typeface="Trebuchet MS"/>
              </a:rPr>
              <a:t>Лероем </a:t>
            </a:r>
            <a:r>
              <a:rPr sz="2000" spc="45" dirty="0">
                <a:latin typeface="Trebuchet MS"/>
                <a:cs typeface="Trebuchet MS"/>
              </a:rPr>
              <a:t>Худом</a:t>
            </a:r>
            <a:r>
              <a:rPr sz="2000" spc="45" dirty="0">
                <a:latin typeface="Georgia"/>
                <a:cs typeface="Georgia"/>
              </a:rPr>
              <a:t>, </a:t>
            </a:r>
            <a:r>
              <a:rPr sz="2000" spc="60" dirty="0">
                <a:latin typeface="Trebuchet MS"/>
                <a:cs typeface="Trebuchet MS"/>
              </a:rPr>
              <a:t>получившая</a:t>
            </a:r>
            <a:r>
              <a:rPr sz="2000" spc="-360" dirty="0">
                <a:latin typeface="Trebuchet MS"/>
                <a:cs typeface="Trebuchet MS"/>
              </a:rPr>
              <a:t> </a:t>
            </a:r>
            <a:r>
              <a:rPr sz="2000" spc="5" dirty="0">
                <a:latin typeface="Trebuchet MS"/>
                <a:cs typeface="Trebuchet MS"/>
              </a:rPr>
              <a:t>название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000" b="1" spc="-20" dirty="0">
                <a:latin typeface="Georgia"/>
                <a:cs typeface="Georgia"/>
              </a:rPr>
              <a:t>4</a:t>
            </a:r>
            <a:r>
              <a:rPr sz="2000" b="1" spc="-20" dirty="0">
                <a:latin typeface="Trebuchet MS"/>
                <a:cs typeface="Trebuchet MS"/>
              </a:rPr>
              <a:t>П</a:t>
            </a:r>
            <a:r>
              <a:rPr sz="2000" b="1" spc="-20" dirty="0">
                <a:latin typeface="Georgia"/>
                <a:cs typeface="Georgia"/>
              </a:rPr>
              <a:t>- </a:t>
            </a:r>
            <a:r>
              <a:rPr sz="2000" b="1" spc="25" dirty="0">
                <a:latin typeface="Trebuchet MS"/>
                <a:cs typeface="Trebuchet MS"/>
              </a:rPr>
              <a:t>медицина</a:t>
            </a:r>
            <a:r>
              <a:rPr sz="2000" b="1" spc="-105" dirty="0">
                <a:latin typeface="Trebuchet MS"/>
                <a:cs typeface="Trebuchet MS"/>
              </a:rPr>
              <a:t> </a:t>
            </a:r>
            <a:r>
              <a:rPr sz="2000" b="1" spc="-170" dirty="0">
                <a:latin typeface="Georgia"/>
                <a:cs typeface="Georgia"/>
              </a:rPr>
              <a:t>(P4-medicine):</a:t>
            </a:r>
            <a:endParaRPr sz="200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spcBef>
                <a:spcPts val="1105"/>
              </a:spcBef>
              <a:buFont typeface="Georgia"/>
              <a:buAutoNum type="arabicPeriod"/>
              <a:tabLst>
                <a:tab pos="469265" algn="l"/>
                <a:tab pos="469900" algn="l"/>
              </a:tabLst>
            </a:pPr>
            <a:r>
              <a:rPr sz="2000" spc="25" dirty="0">
                <a:latin typeface="Trebuchet MS"/>
                <a:cs typeface="Trebuchet MS"/>
              </a:rPr>
              <a:t>персонализированная</a:t>
            </a:r>
            <a:endParaRPr sz="200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1080"/>
              </a:spcBef>
              <a:buFont typeface="Georgia"/>
              <a:buAutoNum type="arabicPeriod"/>
              <a:tabLst>
                <a:tab pos="469265" algn="l"/>
                <a:tab pos="469900" algn="l"/>
              </a:tabLst>
            </a:pPr>
            <a:r>
              <a:rPr sz="2000" spc="35" dirty="0">
                <a:latin typeface="Trebuchet MS"/>
                <a:cs typeface="Trebuchet MS"/>
              </a:rPr>
              <a:t>предиктивная </a:t>
            </a:r>
            <a:r>
              <a:rPr sz="2000" spc="10" dirty="0">
                <a:latin typeface="Georgia"/>
                <a:cs typeface="Georgia"/>
              </a:rPr>
              <a:t>(</a:t>
            </a:r>
            <a:r>
              <a:rPr sz="2000" spc="10" dirty="0">
                <a:latin typeface="Trebuchet MS"/>
                <a:cs typeface="Trebuchet MS"/>
              </a:rPr>
              <a:t>предсказывающая </a:t>
            </a:r>
            <a:r>
              <a:rPr sz="2000" dirty="0">
                <a:latin typeface="Trebuchet MS"/>
                <a:cs typeface="Trebuchet MS"/>
              </a:rPr>
              <a:t>вероятность</a:t>
            </a:r>
            <a:r>
              <a:rPr sz="2000" spc="-390" dirty="0">
                <a:latin typeface="Trebuchet MS"/>
                <a:cs typeface="Trebuchet MS"/>
              </a:rPr>
              <a:t> </a:t>
            </a:r>
            <a:r>
              <a:rPr sz="2000" spc="45" dirty="0">
                <a:latin typeface="Trebuchet MS"/>
                <a:cs typeface="Trebuchet MS"/>
              </a:rPr>
              <a:t>патологии</a:t>
            </a:r>
            <a:endParaRPr sz="200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1105"/>
              </a:spcBef>
              <a:buFont typeface="Georgia"/>
              <a:buAutoNum type="arabicPeriod"/>
              <a:tabLst>
                <a:tab pos="469265" algn="l"/>
                <a:tab pos="469900" algn="l"/>
              </a:tabLst>
            </a:pPr>
            <a:r>
              <a:rPr sz="2000" spc="20" dirty="0">
                <a:latin typeface="Trebuchet MS"/>
                <a:cs typeface="Trebuchet MS"/>
              </a:rPr>
              <a:t>превентивная </a:t>
            </a:r>
            <a:r>
              <a:rPr sz="2000" spc="35" dirty="0">
                <a:latin typeface="Georgia"/>
                <a:cs typeface="Georgia"/>
              </a:rPr>
              <a:t>(</a:t>
            </a:r>
            <a:r>
              <a:rPr sz="2000" spc="35" dirty="0">
                <a:latin typeface="Trebuchet MS"/>
                <a:cs typeface="Trebuchet MS"/>
              </a:rPr>
              <a:t>предотвращающая </a:t>
            </a:r>
            <a:r>
              <a:rPr sz="2000" spc="5" dirty="0">
                <a:latin typeface="Trebuchet MS"/>
                <a:cs typeface="Trebuchet MS"/>
              </a:rPr>
              <a:t>развитие</a:t>
            </a:r>
            <a:r>
              <a:rPr sz="2000" spc="-400" dirty="0">
                <a:latin typeface="Trebuchet MS"/>
                <a:cs typeface="Trebuchet MS"/>
              </a:rPr>
              <a:t> </a:t>
            </a:r>
            <a:r>
              <a:rPr sz="2000" spc="5" dirty="0">
                <a:latin typeface="Trebuchet MS"/>
                <a:cs typeface="Trebuchet MS"/>
              </a:rPr>
              <a:t>заболевании</a:t>
            </a:r>
            <a:endParaRPr sz="200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1105"/>
              </a:spcBef>
              <a:buFont typeface="Georgia"/>
              <a:buAutoNum type="arabicPeriod"/>
              <a:tabLst>
                <a:tab pos="469265" algn="l"/>
                <a:tab pos="469900" algn="l"/>
              </a:tabLst>
            </a:pPr>
            <a:r>
              <a:rPr sz="2000" spc="75" dirty="0">
                <a:latin typeface="Trebuchet MS"/>
                <a:cs typeface="Trebuchet MS"/>
              </a:rPr>
              <a:t>партиципационная</a:t>
            </a:r>
            <a:r>
              <a:rPr sz="2000" spc="-114" dirty="0">
                <a:latin typeface="Trebuchet MS"/>
                <a:cs typeface="Trebuchet MS"/>
              </a:rPr>
              <a:t> </a:t>
            </a:r>
            <a:r>
              <a:rPr sz="2000" spc="35" dirty="0">
                <a:latin typeface="Georgia"/>
                <a:cs typeface="Georgia"/>
              </a:rPr>
              <a:t>(</a:t>
            </a:r>
            <a:r>
              <a:rPr sz="2000" spc="35" dirty="0">
                <a:latin typeface="Trebuchet MS"/>
                <a:cs typeface="Trebuchet MS"/>
              </a:rPr>
              <a:t>пациентоориентированная</a:t>
            </a:r>
            <a:r>
              <a:rPr sz="2000" spc="35" dirty="0">
                <a:latin typeface="Georgia"/>
                <a:cs typeface="Georgia"/>
              </a:rPr>
              <a:t>)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328676"/>
            <a:ext cx="4818380" cy="11353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"/>
              </a:spcBef>
            </a:pPr>
            <a:r>
              <a:rPr spc="15" dirty="0"/>
              <a:t>Перспективы</a:t>
            </a:r>
            <a:r>
              <a:rPr spc="-350" dirty="0"/>
              <a:t> </a:t>
            </a:r>
            <a:r>
              <a:rPr spc="-20" dirty="0"/>
              <a:t>развития  </a:t>
            </a:r>
            <a:r>
              <a:rPr spc="50" dirty="0"/>
              <a:t>медицины</a:t>
            </a: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027" y="868171"/>
            <a:ext cx="5206365" cy="113220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25"/>
              </a:spcBef>
            </a:pPr>
            <a:r>
              <a:rPr spc="85" dirty="0"/>
              <a:t>Цели </a:t>
            </a:r>
            <a:r>
              <a:rPr spc="-30" dirty="0"/>
              <a:t>использования</a:t>
            </a:r>
            <a:r>
              <a:rPr spc="-715" dirty="0"/>
              <a:t> </a:t>
            </a:r>
            <a:r>
              <a:rPr spc="545" dirty="0"/>
              <a:t>ИИ  </a:t>
            </a:r>
            <a:r>
              <a:rPr spc="-95" dirty="0"/>
              <a:t>в </a:t>
            </a:r>
            <a:r>
              <a:rPr dirty="0"/>
              <a:t>медицине как</a:t>
            </a:r>
            <a:r>
              <a:rPr spc="-855" dirty="0"/>
              <a:t> </a:t>
            </a:r>
            <a:r>
              <a:rPr spc="-15" dirty="0"/>
              <a:t>науке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9927" y="2067051"/>
            <a:ext cx="47529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1657985" algn="l"/>
                <a:tab pos="3742054" algn="l"/>
              </a:tabLst>
            </a:pPr>
            <a:r>
              <a:rPr sz="2200" spc="-125" dirty="0">
                <a:latin typeface="Trebuchet MS"/>
                <a:cs typeface="Trebuchet MS"/>
              </a:rPr>
              <a:t>с</a:t>
            </a:r>
            <a:r>
              <a:rPr sz="2200" spc="10" dirty="0">
                <a:latin typeface="Trebuchet MS"/>
                <a:cs typeface="Trebuchet MS"/>
              </a:rPr>
              <a:t>о</a:t>
            </a:r>
            <a:r>
              <a:rPr sz="2200" spc="-105" dirty="0">
                <a:latin typeface="Trebuchet MS"/>
                <a:cs typeface="Trebuchet MS"/>
              </a:rPr>
              <a:t>з</a:t>
            </a:r>
            <a:r>
              <a:rPr sz="2200" spc="-25" dirty="0">
                <a:latin typeface="Trebuchet MS"/>
                <a:cs typeface="Trebuchet MS"/>
              </a:rPr>
              <a:t>д</a:t>
            </a:r>
            <a:r>
              <a:rPr sz="2200" spc="15" dirty="0">
                <a:latin typeface="Trebuchet MS"/>
                <a:cs typeface="Trebuchet MS"/>
              </a:rPr>
              <a:t>а</a:t>
            </a:r>
            <a:r>
              <a:rPr sz="2200" dirty="0">
                <a:latin typeface="Trebuchet MS"/>
                <a:cs typeface="Trebuchet MS"/>
              </a:rPr>
              <a:t>т</a:t>
            </a:r>
            <a:r>
              <a:rPr sz="2200" spc="-30" dirty="0">
                <a:latin typeface="Trebuchet MS"/>
                <a:cs typeface="Trebuchet MS"/>
              </a:rPr>
              <a:t>ь</a:t>
            </a:r>
            <a:r>
              <a:rPr sz="2200" dirty="0">
                <a:latin typeface="Trebuchet MS"/>
                <a:cs typeface="Trebuchet MS"/>
              </a:rPr>
              <a:t>	</a:t>
            </a:r>
            <a:r>
              <a:rPr sz="2200" spc="20" dirty="0">
                <a:latin typeface="Trebuchet MS"/>
                <a:cs typeface="Trebuchet MS"/>
              </a:rPr>
              <a:t>м</a:t>
            </a:r>
            <a:r>
              <a:rPr sz="2200" spc="10" dirty="0">
                <a:latin typeface="Trebuchet MS"/>
                <a:cs typeface="Trebuchet MS"/>
              </a:rPr>
              <a:t>а</a:t>
            </a:r>
            <a:r>
              <a:rPr sz="2200" spc="5" dirty="0">
                <a:latin typeface="Trebuchet MS"/>
                <a:cs typeface="Trebuchet MS"/>
              </a:rPr>
              <a:t>к</a:t>
            </a:r>
            <a:r>
              <a:rPr sz="2200" spc="-125" dirty="0">
                <a:latin typeface="Trebuchet MS"/>
                <a:cs typeface="Trebuchet MS"/>
              </a:rPr>
              <a:t>с</a:t>
            </a:r>
            <a:r>
              <a:rPr sz="2200" spc="125" dirty="0">
                <a:latin typeface="Trebuchet MS"/>
                <a:cs typeface="Trebuchet MS"/>
              </a:rPr>
              <a:t>и</a:t>
            </a:r>
            <a:r>
              <a:rPr sz="2200" spc="20" dirty="0">
                <a:latin typeface="Trebuchet MS"/>
                <a:cs typeface="Trebuchet MS"/>
              </a:rPr>
              <a:t>м</a:t>
            </a:r>
            <a:r>
              <a:rPr sz="2200" spc="-20" dirty="0">
                <a:latin typeface="Trebuchet MS"/>
                <a:cs typeface="Trebuchet MS"/>
              </a:rPr>
              <a:t>ал</a:t>
            </a:r>
            <a:r>
              <a:rPr sz="2200" spc="-30" dirty="0">
                <a:latin typeface="Trebuchet MS"/>
                <a:cs typeface="Trebuchet MS"/>
              </a:rPr>
              <a:t>ь</a:t>
            </a:r>
            <a:r>
              <a:rPr sz="2200" spc="155" dirty="0">
                <a:latin typeface="Trebuchet MS"/>
                <a:cs typeface="Trebuchet MS"/>
              </a:rPr>
              <a:t>н</a:t>
            </a:r>
            <a:r>
              <a:rPr sz="2200" spc="15" dirty="0">
                <a:latin typeface="Trebuchet MS"/>
                <a:cs typeface="Trebuchet MS"/>
              </a:rPr>
              <a:t>о</a:t>
            </a:r>
            <a:r>
              <a:rPr sz="2200" dirty="0">
                <a:latin typeface="Trebuchet MS"/>
                <a:cs typeface="Trebuchet MS"/>
              </a:rPr>
              <a:t>	</a:t>
            </a:r>
            <a:r>
              <a:rPr sz="2200" spc="80" dirty="0">
                <a:latin typeface="Trebuchet MS"/>
                <a:cs typeface="Trebuchet MS"/>
              </a:rPr>
              <a:t>п</a:t>
            </a:r>
            <a:r>
              <a:rPr sz="2200" spc="75" dirty="0">
                <a:latin typeface="Trebuchet MS"/>
                <a:cs typeface="Trebuchet MS"/>
              </a:rPr>
              <a:t>о</a:t>
            </a:r>
            <a:r>
              <a:rPr sz="2200" spc="80" dirty="0">
                <a:latin typeface="Trebuchet MS"/>
                <a:cs typeface="Trebuchet MS"/>
              </a:rPr>
              <a:t>лн</a:t>
            </a:r>
            <a:r>
              <a:rPr sz="2200" spc="105" dirty="0">
                <a:latin typeface="Trebuchet MS"/>
                <a:cs typeface="Trebuchet MS"/>
              </a:rPr>
              <a:t>ы</a:t>
            </a:r>
            <a:r>
              <a:rPr sz="2200" spc="-150" dirty="0">
                <a:latin typeface="Trebuchet MS"/>
                <a:cs typeface="Trebuchet MS"/>
              </a:rPr>
              <a:t>е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58815" y="2067051"/>
            <a:ext cx="30549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latin typeface="Trebuchet MS"/>
                <a:cs typeface="Trebuchet MS"/>
              </a:rPr>
              <a:t>медико</a:t>
            </a:r>
            <a:r>
              <a:rPr sz="2200" dirty="0">
                <a:latin typeface="Georgia"/>
                <a:cs typeface="Georgia"/>
              </a:rPr>
              <a:t>-</a:t>
            </a:r>
            <a:r>
              <a:rPr sz="2200" dirty="0">
                <a:latin typeface="Trebuchet MS"/>
                <a:cs typeface="Trebuchet MS"/>
              </a:rPr>
              <a:t>биологические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9927" y="2411475"/>
            <a:ext cx="8123555" cy="36131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algn="just">
              <a:lnSpc>
                <a:spcPct val="100499"/>
              </a:lnSpc>
              <a:spcBef>
                <a:spcPts val="85"/>
              </a:spcBef>
            </a:pPr>
            <a:r>
              <a:rPr sz="2200" spc="-5" dirty="0">
                <a:latin typeface="Trebuchet MS"/>
                <a:cs typeface="Trebuchet MS"/>
              </a:rPr>
              <a:t>модели </a:t>
            </a:r>
            <a:r>
              <a:rPr sz="2200" spc="50" dirty="0">
                <a:latin typeface="Trebuchet MS"/>
                <a:cs typeface="Trebuchet MS"/>
              </a:rPr>
              <a:t>нормальных </a:t>
            </a:r>
            <a:r>
              <a:rPr sz="2200" spc="125" dirty="0">
                <a:latin typeface="Trebuchet MS"/>
                <a:cs typeface="Trebuchet MS"/>
              </a:rPr>
              <a:t>и </a:t>
            </a:r>
            <a:r>
              <a:rPr sz="2200" spc="20" dirty="0">
                <a:latin typeface="Trebuchet MS"/>
                <a:cs typeface="Trebuchet MS"/>
              </a:rPr>
              <a:t>патологических</a:t>
            </a:r>
            <a:r>
              <a:rPr sz="2200" spc="-33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процессов</a:t>
            </a:r>
            <a:r>
              <a:rPr sz="2200" spc="-10" dirty="0">
                <a:latin typeface="Georgia"/>
                <a:cs typeface="Georgia"/>
              </a:rPr>
              <a:t>, </a:t>
            </a:r>
            <a:r>
              <a:rPr sz="2200" spc="20" dirty="0">
                <a:latin typeface="Trebuchet MS"/>
                <a:cs typeface="Trebuchet MS"/>
              </a:rPr>
              <a:t>выявить  </a:t>
            </a:r>
            <a:r>
              <a:rPr sz="2200" spc="35" dirty="0">
                <a:latin typeface="Trebuchet MS"/>
                <a:cs typeface="Trebuchet MS"/>
              </a:rPr>
              <a:t>ассоциации </a:t>
            </a:r>
            <a:r>
              <a:rPr sz="2200" spc="120" dirty="0">
                <a:latin typeface="Trebuchet MS"/>
                <a:cs typeface="Trebuchet MS"/>
              </a:rPr>
              <a:t>при </a:t>
            </a:r>
            <a:r>
              <a:rPr sz="2200" spc="25" dirty="0">
                <a:latin typeface="Trebuchet MS"/>
                <a:cs typeface="Trebuchet MS"/>
              </a:rPr>
              <a:t>объединении </a:t>
            </a:r>
            <a:r>
              <a:rPr sz="2200" spc="55" dirty="0">
                <a:latin typeface="Trebuchet MS"/>
                <a:cs typeface="Trebuchet MS"/>
              </a:rPr>
              <a:t>больших </a:t>
            </a:r>
            <a:r>
              <a:rPr sz="2200" spc="-35" dirty="0">
                <a:latin typeface="Trebuchet MS"/>
                <a:cs typeface="Trebuchet MS"/>
              </a:rPr>
              <a:t>объемов </a:t>
            </a:r>
            <a:r>
              <a:rPr sz="2200" spc="70" dirty="0">
                <a:latin typeface="Trebuchet MS"/>
                <a:cs typeface="Trebuchet MS"/>
              </a:rPr>
              <a:t>знаний  </a:t>
            </a:r>
            <a:r>
              <a:rPr sz="2200" spc="15" dirty="0">
                <a:latin typeface="Trebuchet MS"/>
                <a:cs typeface="Trebuchet MS"/>
              </a:rPr>
              <a:t>из</a:t>
            </a:r>
            <a:r>
              <a:rPr sz="2200" spc="-125" dirty="0">
                <a:latin typeface="Trebuchet MS"/>
                <a:cs typeface="Trebuchet MS"/>
              </a:rPr>
              <a:t> </a:t>
            </a:r>
            <a:r>
              <a:rPr sz="2200" spc="50" dirty="0">
                <a:latin typeface="Trebuchet MS"/>
                <a:cs typeface="Trebuchet MS"/>
              </a:rPr>
              <a:t>различных</a:t>
            </a:r>
            <a:r>
              <a:rPr sz="2200" spc="-114" dirty="0">
                <a:latin typeface="Trebuchet MS"/>
                <a:cs typeface="Trebuchet MS"/>
              </a:rPr>
              <a:t> </a:t>
            </a:r>
            <a:r>
              <a:rPr sz="2200" spc="75" dirty="0">
                <a:latin typeface="Trebuchet MS"/>
                <a:cs typeface="Trebuchet MS"/>
              </a:rPr>
              <a:t>дисциплин</a:t>
            </a:r>
            <a:r>
              <a:rPr sz="2200" spc="-110" dirty="0">
                <a:latin typeface="Trebuchet MS"/>
                <a:cs typeface="Trebuchet MS"/>
              </a:rPr>
              <a:t> </a:t>
            </a:r>
            <a:r>
              <a:rPr sz="2200" spc="125" dirty="0">
                <a:latin typeface="Trebuchet MS"/>
                <a:cs typeface="Trebuchet MS"/>
              </a:rPr>
              <a:t>и</a:t>
            </a:r>
            <a:r>
              <a:rPr sz="2200" spc="-114" dirty="0">
                <a:latin typeface="Trebuchet MS"/>
                <a:cs typeface="Trebuchet MS"/>
              </a:rPr>
              <a:t> </a:t>
            </a:r>
            <a:r>
              <a:rPr sz="2200" spc="40" dirty="0">
                <a:latin typeface="Trebuchet MS"/>
                <a:cs typeface="Trebuchet MS"/>
              </a:rPr>
              <a:t>клинической</a:t>
            </a:r>
            <a:r>
              <a:rPr sz="2200" spc="-120" dirty="0">
                <a:latin typeface="Trebuchet MS"/>
                <a:cs typeface="Trebuchet MS"/>
              </a:rPr>
              <a:t> </a:t>
            </a:r>
            <a:r>
              <a:rPr sz="2200" spc="50" dirty="0">
                <a:latin typeface="Trebuchet MS"/>
                <a:cs typeface="Trebuchet MS"/>
              </a:rPr>
              <a:t>практики</a:t>
            </a:r>
            <a:r>
              <a:rPr sz="2200" spc="50" dirty="0">
                <a:latin typeface="Georgia"/>
                <a:cs typeface="Georgia"/>
              </a:rPr>
              <a:t>;</a:t>
            </a:r>
            <a:endParaRPr sz="2200">
              <a:latin typeface="Georgia"/>
              <a:cs typeface="Georgia"/>
            </a:endParaRPr>
          </a:p>
          <a:p>
            <a:pPr marL="355600" indent="-342900" algn="just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355600" algn="l"/>
              </a:tabLst>
            </a:pPr>
            <a:r>
              <a:rPr sz="2200" spc="-10" dirty="0">
                <a:latin typeface="Trebuchet MS"/>
                <a:cs typeface="Trebuchet MS"/>
              </a:rPr>
              <a:t>совершенствовать </a:t>
            </a:r>
            <a:r>
              <a:rPr sz="2200" spc="25" dirty="0">
                <a:latin typeface="Trebuchet MS"/>
                <a:cs typeface="Trebuchet MS"/>
              </a:rPr>
              <a:t>медицинские</a:t>
            </a:r>
            <a:r>
              <a:rPr sz="2200" spc="560" dirty="0">
                <a:latin typeface="Trebuchet MS"/>
                <a:cs typeface="Trebuchet MS"/>
              </a:rPr>
              <a:t> </a:t>
            </a:r>
            <a:r>
              <a:rPr sz="2200" spc="45" dirty="0">
                <a:latin typeface="Trebuchet MS"/>
                <a:cs typeface="Trebuchet MS"/>
              </a:rPr>
              <a:t>классификации</a:t>
            </a:r>
            <a:endParaRPr sz="2200">
              <a:latin typeface="Trebuchet MS"/>
              <a:cs typeface="Trebuchet MS"/>
            </a:endParaRPr>
          </a:p>
          <a:p>
            <a:pPr marL="355600" algn="just">
              <a:lnSpc>
                <a:spcPct val="100000"/>
              </a:lnSpc>
              <a:spcBef>
                <a:spcPts val="50"/>
              </a:spcBef>
            </a:pPr>
            <a:r>
              <a:rPr sz="2200" spc="20" dirty="0">
                <a:latin typeface="Georgia"/>
                <a:cs typeface="Georgia"/>
              </a:rPr>
              <a:t>(</a:t>
            </a:r>
            <a:r>
              <a:rPr sz="2200" spc="20" dirty="0">
                <a:latin typeface="Trebuchet MS"/>
                <a:cs typeface="Trebuchet MS"/>
              </a:rPr>
              <a:t>нозологии</a:t>
            </a:r>
            <a:r>
              <a:rPr sz="2200" spc="20" dirty="0">
                <a:latin typeface="Georgia"/>
                <a:cs typeface="Georgia"/>
              </a:rPr>
              <a:t>, </a:t>
            </a:r>
            <a:r>
              <a:rPr sz="2200" spc="105" dirty="0">
                <a:latin typeface="Trebuchet MS"/>
                <a:cs typeface="Trebuchet MS"/>
              </a:rPr>
              <a:t>группы</a:t>
            </a:r>
            <a:r>
              <a:rPr sz="2200" spc="-110" dirty="0">
                <a:latin typeface="Trebuchet MS"/>
                <a:cs typeface="Trebuchet MS"/>
              </a:rPr>
              <a:t> </a:t>
            </a:r>
            <a:r>
              <a:rPr sz="2200" spc="15" dirty="0">
                <a:latin typeface="Trebuchet MS"/>
                <a:cs typeface="Trebuchet MS"/>
              </a:rPr>
              <a:t>пациентов</a:t>
            </a:r>
            <a:r>
              <a:rPr sz="2200" spc="15" dirty="0">
                <a:latin typeface="Georgia"/>
                <a:cs typeface="Georgia"/>
              </a:rPr>
              <a:t>);</a:t>
            </a:r>
            <a:endParaRPr sz="2200">
              <a:latin typeface="Georgia"/>
              <a:cs typeface="Georgia"/>
            </a:endParaRPr>
          </a:p>
          <a:p>
            <a:pPr marL="355600" marR="5080" indent="-342900">
              <a:lnSpc>
                <a:spcPct val="101800"/>
              </a:lnSpc>
              <a:spcBef>
                <a:spcPts val="1030"/>
              </a:spcBef>
              <a:buFont typeface="Arial"/>
              <a:buChar char="•"/>
              <a:tabLst>
                <a:tab pos="354965" algn="l"/>
                <a:tab pos="355600" algn="l"/>
                <a:tab pos="1628139" algn="l"/>
                <a:tab pos="4089400" algn="l"/>
                <a:tab pos="5373370" algn="l"/>
              </a:tabLst>
            </a:pPr>
            <a:r>
              <a:rPr sz="2200" spc="-125" dirty="0">
                <a:latin typeface="Trebuchet MS"/>
                <a:cs typeface="Trebuchet MS"/>
              </a:rPr>
              <a:t>с</a:t>
            </a:r>
            <a:r>
              <a:rPr sz="2200" spc="10" dirty="0">
                <a:latin typeface="Trebuchet MS"/>
                <a:cs typeface="Trebuchet MS"/>
              </a:rPr>
              <a:t>о</a:t>
            </a:r>
            <a:r>
              <a:rPr sz="2200" spc="-105" dirty="0">
                <a:latin typeface="Trebuchet MS"/>
                <a:cs typeface="Trebuchet MS"/>
              </a:rPr>
              <a:t>з</a:t>
            </a:r>
            <a:r>
              <a:rPr sz="2200" spc="-25" dirty="0">
                <a:latin typeface="Trebuchet MS"/>
                <a:cs typeface="Trebuchet MS"/>
              </a:rPr>
              <a:t>д</a:t>
            </a:r>
            <a:r>
              <a:rPr sz="2200" spc="15" dirty="0">
                <a:latin typeface="Trebuchet MS"/>
                <a:cs typeface="Trebuchet MS"/>
              </a:rPr>
              <a:t>а</a:t>
            </a:r>
            <a:r>
              <a:rPr sz="2200" dirty="0">
                <a:latin typeface="Trebuchet MS"/>
                <a:cs typeface="Trebuchet MS"/>
              </a:rPr>
              <a:t>т</a:t>
            </a:r>
            <a:r>
              <a:rPr sz="2200" spc="-30" dirty="0">
                <a:latin typeface="Trebuchet MS"/>
                <a:cs typeface="Trebuchet MS"/>
              </a:rPr>
              <a:t>ь</a:t>
            </a:r>
            <a:r>
              <a:rPr sz="2200" dirty="0">
                <a:latin typeface="Trebuchet MS"/>
                <a:cs typeface="Trebuchet MS"/>
              </a:rPr>
              <a:t>	</a:t>
            </a:r>
            <a:r>
              <a:rPr sz="2200" spc="80" dirty="0">
                <a:latin typeface="Trebuchet MS"/>
                <a:cs typeface="Trebuchet MS"/>
              </a:rPr>
              <a:t>п</a:t>
            </a:r>
            <a:r>
              <a:rPr sz="2200" spc="75" dirty="0">
                <a:latin typeface="Trebuchet MS"/>
                <a:cs typeface="Trebuchet MS"/>
              </a:rPr>
              <a:t>о</a:t>
            </a:r>
            <a:r>
              <a:rPr sz="2200" spc="70" dirty="0">
                <a:latin typeface="Trebuchet MS"/>
                <a:cs typeface="Trebuchet MS"/>
              </a:rPr>
              <a:t>пуля</a:t>
            </a:r>
            <a:r>
              <a:rPr sz="2200" spc="145" dirty="0">
                <a:latin typeface="Trebuchet MS"/>
                <a:cs typeface="Trebuchet MS"/>
              </a:rPr>
              <a:t>ц</a:t>
            </a:r>
            <a:r>
              <a:rPr sz="2200" spc="75" dirty="0">
                <a:latin typeface="Trebuchet MS"/>
                <a:cs typeface="Trebuchet MS"/>
              </a:rPr>
              <a:t>и</a:t>
            </a:r>
            <a:r>
              <a:rPr sz="2200" spc="65" dirty="0">
                <a:latin typeface="Trebuchet MS"/>
                <a:cs typeface="Trebuchet MS"/>
              </a:rPr>
              <a:t>о</a:t>
            </a:r>
            <a:r>
              <a:rPr sz="2200" spc="130" dirty="0">
                <a:latin typeface="Trebuchet MS"/>
                <a:cs typeface="Trebuchet MS"/>
              </a:rPr>
              <a:t>нн</a:t>
            </a:r>
            <a:r>
              <a:rPr sz="2200" spc="165" dirty="0">
                <a:latin typeface="Trebuchet MS"/>
                <a:cs typeface="Trebuchet MS"/>
              </a:rPr>
              <a:t>ы</a:t>
            </a:r>
            <a:r>
              <a:rPr sz="2200" spc="-150" dirty="0">
                <a:latin typeface="Trebuchet MS"/>
                <a:cs typeface="Trebuchet MS"/>
              </a:rPr>
              <a:t>е</a:t>
            </a:r>
            <a:r>
              <a:rPr sz="2200" dirty="0">
                <a:latin typeface="Trebuchet MS"/>
                <a:cs typeface="Trebuchet MS"/>
              </a:rPr>
              <a:t>	мо</a:t>
            </a:r>
            <a:r>
              <a:rPr sz="2200" spc="5" dirty="0">
                <a:latin typeface="Trebuchet MS"/>
                <a:cs typeface="Trebuchet MS"/>
              </a:rPr>
              <a:t>д</a:t>
            </a:r>
            <a:r>
              <a:rPr sz="2200" spc="-155" dirty="0">
                <a:latin typeface="Trebuchet MS"/>
                <a:cs typeface="Trebuchet MS"/>
              </a:rPr>
              <a:t>е</a:t>
            </a:r>
            <a:r>
              <a:rPr sz="2200" spc="-5" dirty="0">
                <a:latin typeface="Trebuchet MS"/>
                <a:cs typeface="Trebuchet MS"/>
              </a:rPr>
              <a:t>л</a:t>
            </a:r>
            <a:r>
              <a:rPr sz="2200" spc="125" dirty="0">
                <a:latin typeface="Trebuchet MS"/>
                <a:cs typeface="Trebuchet MS"/>
              </a:rPr>
              <a:t>и</a:t>
            </a:r>
            <a:r>
              <a:rPr sz="2200" dirty="0">
                <a:latin typeface="Trebuchet MS"/>
                <a:cs typeface="Trebuchet MS"/>
              </a:rPr>
              <a:t>	</a:t>
            </a:r>
            <a:r>
              <a:rPr sz="2200" spc="95" dirty="0">
                <a:latin typeface="Trebuchet MS"/>
                <a:cs typeface="Trebuchet MS"/>
              </a:rPr>
              <a:t>р</a:t>
            </a:r>
            <a:r>
              <a:rPr sz="2200" spc="-75" dirty="0">
                <a:latin typeface="Trebuchet MS"/>
                <a:cs typeface="Trebuchet MS"/>
              </a:rPr>
              <a:t>а</a:t>
            </a:r>
            <a:r>
              <a:rPr sz="2200" spc="-80" dirty="0">
                <a:latin typeface="Trebuchet MS"/>
                <a:cs typeface="Trebuchet MS"/>
              </a:rPr>
              <a:t>с</a:t>
            </a:r>
            <a:r>
              <a:rPr sz="2200" spc="145" dirty="0">
                <a:latin typeface="Trebuchet MS"/>
                <a:cs typeface="Trebuchet MS"/>
              </a:rPr>
              <a:t>п</a:t>
            </a:r>
            <a:r>
              <a:rPr sz="2200" spc="95" dirty="0">
                <a:latin typeface="Trebuchet MS"/>
                <a:cs typeface="Trebuchet MS"/>
              </a:rPr>
              <a:t>р</a:t>
            </a:r>
            <a:r>
              <a:rPr sz="2200" spc="10" dirty="0">
                <a:latin typeface="Trebuchet MS"/>
                <a:cs typeface="Trebuchet MS"/>
              </a:rPr>
              <a:t>о</a:t>
            </a:r>
            <a:r>
              <a:rPr sz="2200" spc="-125" dirty="0">
                <a:latin typeface="Trebuchet MS"/>
                <a:cs typeface="Trebuchet MS"/>
              </a:rPr>
              <a:t>с</a:t>
            </a:r>
            <a:r>
              <a:rPr sz="2200" spc="45" dirty="0">
                <a:latin typeface="Trebuchet MS"/>
                <a:cs typeface="Trebuchet MS"/>
              </a:rPr>
              <a:t>т</a:t>
            </a:r>
            <a:r>
              <a:rPr sz="2200" spc="95" dirty="0">
                <a:latin typeface="Trebuchet MS"/>
                <a:cs typeface="Trebuchet MS"/>
              </a:rPr>
              <a:t>р</a:t>
            </a:r>
            <a:r>
              <a:rPr sz="2200" spc="60" dirty="0">
                <a:latin typeface="Trebuchet MS"/>
                <a:cs typeface="Trebuchet MS"/>
              </a:rPr>
              <a:t>ан</a:t>
            </a:r>
            <a:r>
              <a:rPr sz="2200" spc="-155" dirty="0">
                <a:latin typeface="Trebuchet MS"/>
                <a:cs typeface="Trebuchet MS"/>
              </a:rPr>
              <a:t>е</a:t>
            </a:r>
            <a:r>
              <a:rPr sz="2200" spc="155" dirty="0">
                <a:latin typeface="Trebuchet MS"/>
                <a:cs typeface="Trebuchet MS"/>
              </a:rPr>
              <a:t>нн</a:t>
            </a:r>
            <a:r>
              <a:rPr sz="2200" spc="10" dirty="0">
                <a:latin typeface="Trebuchet MS"/>
                <a:cs typeface="Trebuchet MS"/>
              </a:rPr>
              <a:t>о</a:t>
            </a:r>
            <a:r>
              <a:rPr sz="2200" spc="-125" dirty="0">
                <a:latin typeface="Trebuchet MS"/>
                <a:cs typeface="Trebuchet MS"/>
              </a:rPr>
              <a:t>с</a:t>
            </a:r>
            <a:r>
              <a:rPr sz="2200" spc="45" dirty="0">
                <a:latin typeface="Trebuchet MS"/>
                <a:cs typeface="Trebuchet MS"/>
              </a:rPr>
              <a:t>т</a:t>
            </a:r>
            <a:r>
              <a:rPr sz="2200" spc="85" dirty="0">
                <a:latin typeface="Trebuchet MS"/>
                <a:cs typeface="Trebuchet MS"/>
              </a:rPr>
              <a:t>и  </a:t>
            </a:r>
            <a:r>
              <a:rPr sz="2200" spc="30" dirty="0">
                <a:latin typeface="Trebuchet MS"/>
                <a:cs typeface="Trebuchet MS"/>
              </a:rPr>
              <a:t>патологий</a:t>
            </a:r>
            <a:r>
              <a:rPr sz="2200" spc="30" dirty="0">
                <a:latin typeface="Georgia"/>
                <a:cs typeface="Georgia"/>
              </a:rPr>
              <a:t>;</a:t>
            </a:r>
            <a:endParaRPr sz="2200">
              <a:latin typeface="Georgia"/>
              <a:cs typeface="Georgia"/>
            </a:endParaRPr>
          </a:p>
          <a:p>
            <a:pPr marL="355600" indent="-342900">
              <a:lnSpc>
                <a:spcPct val="100000"/>
              </a:lnSpc>
              <a:spcBef>
                <a:spcPts val="10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35" dirty="0">
                <a:latin typeface="Trebuchet MS"/>
                <a:cs typeface="Trebuchet MS"/>
              </a:rPr>
              <a:t>построить </a:t>
            </a:r>
            <a:r>
              <a:rPr sz="2200" spc="5" dirty="0">
                <a:latin typeface="Trebuchet MS"/>
                <a:cs typeface="Trebuchet MS"/>
              </a:rPr>
              <a:t>диагностические </a:t>
            </a:r>
            <a:r>
              <a:rPr sz="2200" spc="40" dirty="0">
                <a:latin typeface="Trebuchet MS"/>
                <a:cs typeface="Trebuchet MS"/>
              </a:rPr>
              <a:t>предиктивные</a:t>
            </a:r>
            <a:r>
              <a:rPr sz="2200" spc="-390" dirty="0">
                <a:latin typeface="Trebuchet MS"/>
                <a:cs typeface="Trebuchet MS"/>
              </a:rPr>
              <a:t> </a:t>
            </a:r>
            <a:r>
              <a:rPr sz="2200" spc="40" dirty="0">
                <a:latin typeface="Trebuchet MS"/>
                <a:cs typeface="Trebuchet MS"/>
              </a:rPr>
              <a:t>инструменты</a:t>
            </a:r>
            <a:r>
              <a:rPr sz="2200" spc="40" dirty="0">
                <a:latin typeface="Georgia"/>
                <a:cs typeface="Georgia"/>
              </a:rPr>
              <a:t>;</a:t>
            </a:r>
            <a:endParaRPr sz="2200">
              <a:latin typeface="Georgia"/>
              <a:cs typeface="Georgia"/>
            </a:endParaRPr>
          </a:p>
          <a:p>
            <a:pPr marL="355600" indent="-342900">
              <a:lnSpc>
                <a:spcPct val="100000"/>
              </a:lnSpc>
              <a:spcBef>
                <a:spcPts val="11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10" dirty="0">
                <a:latin typeface="Trebuchet MS"/>
                <a:cs typeface="Trebuchet MS"/>
              </a:rPr>
              <a:t>разработать новые </a:t>
            </a:r>
            <a:r>
              <a:rPr sz="2200" spc="-50" dirty="0">
                <a:latin typeface="Trebuchet MS"/>
                <a:cs typeface="Trebuchet MS"/>
              </a:rPr>
              <a:t>средства</a:t>
            </a:r>
            <a:r>
              <a:rPr sz="2200" spc="-375" dirty="0">
                <a:latin typeface="Trebuchet MS"/>
                <a:cs typeface="Trebuchet MS"/>
              </a:rPr>
              <a:t> </a:t>
            </a:r>
            <a:r>
              <a:rPr sz="2200" dirty="0">
                <a:latin typeface="Trebuchet MS"/>
                <a:cs typeface="Trebuchet MS"/>
              </a:rPr>
              <a:t>лечения</a:t>
            </a:r>
            <a:r>
              <a:rPr sz="2200" dirty="0">
                <a:latin typeface="Georgia"/>
                <a:cs typeface="Georgia"/>
              </a:rPr>
              <a:t>.</a:t>
            </a:r>
            <a:endParaRPr sz="22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92500" y="6199187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968490" y="6319773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8962" rIns="0" bIns="0" rtlCol="0">
            <a:spAutoFit/>
          </a:bodyPr>
          <a:lstStyle/>
          <a:p>
            <a:pPr marL="299720" marR="5080">
              <a:lnSpc>
                <a:spcPct val="102200"/>
              </a:lnSpc>
              <a:spcBef>
                <a:spcPts val="5"/>
              </a:spcBef>
            </a:pPr>
            <a:r>
              <a:rPr spc="20" dirty="0"/>
              <a:t>Трудности</a:t>
            </a:r>
            <a:r>
              <a:rPr spc="-335" dirty="0"/>
              <a:t> </a:t>
            </a:r>
            <a:r>
              <a:rPr spc="-10" dirty="0"/>
              <a:t>развития</a:t>
            </a:r>
            <a:r>
              <a:rPr spc="-325" dirty="0"/>
              <a:t> </a:t>
            </a:r>
            <a:r>
              <a:rPr spc="50" dirty="0"/>
              <a:t>медицины</a:t>
            </a:r>
            <a:r>
              <a:rPr spc="-320" dirty="0"/>
              <a:t> </a:t>
            </a:r>
            <a:r>
              <a:rPr spc="5" dirty="0"/>
              <a:t>как  </a:t>
            </a:r>
            <a:r>
              <a:rPr spc="90" dirty="0"/>
              <a:t>науки</a:t>
            </a:r>
            <a:r>
              <a:rPr spc="-315" dirty="0"/>
              <a:t> </a:t>
            </a:r>
            <a:r>
              <a:rPr spc="155" dirty="0"/>
              <a:t>при</a:t>
            </a:r>
            <a:r>
              <a:rPr spc="-310" dirty="0"/>
              <a:t> </a:t>
            </a:r>
            <a:r>
              <a:rPr spc="-15" dirty="0"/>
              <a:t>использовании</a:t>
            </a:r>
            <a:r>
              <a:rPr spc="-310" dirty="0"/>
              <a:t> </a:t>
            </a:r>
            <a:r>
              <a:rPr spc="545" dirty="0"/>
              <a:t>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4389" y="1863852"/>
            <a:ext cx="7762240" cy="423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6465" algn="just">
              <a:lnSpc>
                <a:spcPct val="100000"/>
              </a:lnSpc>
              <a:spcBef>
                <a:spcPts val="100"/>
              </a:spcBef>
            </a:pPr>
            <a:r>
              <a:rPr sz="2000" spc="25" dirty="0">
                <a:latin typeface="Trebuchet MS"/>
                <a:cs typeface="Trebuchet MS"/>
              </a:rPr>
              <a:t>Необходимость </a:t>
            </a:r>
            <a:r>
              <a:rPr sz="2000" spc="15" dirty="0">
                <a:latin typeface="Trebuchet MS"/>
                <a:cs typeface="Trebuchet MS"/>
              </a:rPr>
              <a:t>преодоления </a:t>
            </a:r>
            <a:r>
              <a:rPr sz="2000" spc="30" dirty="0">
                <a:latin typeface="Trebuchet MS"/>
                <a:cs typeface="Trebuchet MS"/>
              </a:rPr>
              <a:t>разобщенности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45" dirty="0">
                <a:latin typeface="Trebuchet MS"/>
                <a:cs typeface="Trebuchet MS"/>
              </a:rPr>
              <a:t>различных</a:t>
            </a:r>
            <a:endParaRPr sz="2000">
              <a:latin typeface="Trebuchet MS"/>
              <a:cs typeface="Trebuchet MS"/>
            </a:endParaRPr>
          </a:p>
          <a:p>
            <a:pPr marL="12700" marR="6985" algn="just">
              <a:lnSpc>
                <a:spcPct val="100000"/>
              </a:lnSpc>
            </a:pPr>
            <a:r>
              <a:rPr sz="2000" spc="-40" dirty="0">
                <a:latin typeface="Georgia"/>
                <a:cs typeface="Georgia"/>
              </a:rPr>
              <a:t>«</a:t>
            </a:r>
            <a:r>
              <a:rPr sz="2000" spc="-40" dirty="0">
                <a:latin typeface="Trebuchet MS"/>
                <a:cs typeface="Trebuchet MS"/>
              </a:rPr>
              <a:t>языков</a:t>
            </a:r>
            <a:r>
              <a:rPr sz="2000" spc="-40" dirty="0">
                <a:latin typeface="Georgia"/>
                <a:cs typeface="Georgia"/>
              </a:rPr>
              <a:t>» </a:t>
            </a:r>
            <a:r>
              <a:rPr sz="2000" spc="105" dirty="0">
                <a:latin typeface="Trebuchet MS"/>
                <a:cs typeface="Trebuchet MS"/>
              </a:rPr>
              <a:t>при </a:t>
            </a:r>
            <a:r>
              <a:rPr sz="2000" spc="60" dirty="0">
                <a:latin typeface="Trebuchet MS"/>
                <a:cs typeface="Trebuchet MS"/>
              </a:rPr>
              <a:t>описании</a:t>
            </a:r>
            <a:r>
              <a:rPr sz="2000" spc="7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заболевания </a:t>
            </a:r>
            <a:r>
              <a:rPr sz="2000" spc="25" dirty="0">
                <a:latin typeface="Trebuchet MS"/>
                <a:cs typeface="Trebuchet MS"/>
              </a:rPr>
              <a:t>отдельными  </a:t>
            </a:r>
            <a:r>
              <a:rPr sz="2000" spc="20" dirty="0">
                <a:latin typeface="Trebuchet MS"/>
                <a:cs typeface="Trebuchet MS"/>
              </a:rPr>
              <a:t>специалистами</a:t>
            </a:r>
            <a:endParaRPr sz="2000">
              <a:latin typeface="Trebuchet MS"/>
              <a:cs typeface="Trebuchet MS"/>
            </a:endParaRPr>
          </a:p>
          <a:p>
            <a:pPr marL="12700" marR="6350" indent="914400" algn="just">
              <a:lnSpc>
                <a:spcPct val="100000"/>
              </a:lnSpc>
              <a:spcBef>
                <a:spcPts val="1005"/>
              </a:spcBef>
            </a:pPr>
            <a:r>
              <a:rPr sz="2000" spc="55" dirty="0">
                <a:latin typeface="Trebuchet MS"/>
                <a:cs typeface="Trebuchet MS"/>
              </a:rPr>
              <a:t>Неполнота </a:t>
            </a:r>
            <a:r>
              <a:rPr sz="2000" spc="50" dirty="0">
                <a:latin typeface="Trebuchet MS"/>
                <a:cs typeface="Trebuchet MS"/>
              </a:rPr>
              <a:t>знаний</a:t>
            </a:r>
            <a:r>
              <a:rPr sz="2000" spc="50" dirty="0">
                <a:latin typeface="Georgia"/>
                <a:cs typeface="Georgia"/>
              </a:rPr>
              <a:t>, </a:t>
            </a:r>
            <a:r>
              <a:rPr sz="2000" dirty="0">
                <a:latin typeface="Trebuchet MS"/>
                <a:cs typeface="Trebuchet MS"/>
              </a:rPr>
              <a:t>множественность </a:t>
            </a:r>
            <a:r>
              <a:rPr sz="2000" spc="50" dirty="0">
                <a:latin typeface="Trebuchet MS"/>
                <a:cs typeface="Trebuchet MS"/>
              </a:rPr>
              <a:t>концептуальных  </a:t>
            </a:r>
            <a:r>
              <a:rPr sz="2000" spc="15" dirty="0">
                <a:latin typeface="Trebuchet MS"/>
                <a:cs typeface="Trebuchet MS"/>
              </a:rPr>
              <a:t>объяснительных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моделей</a:t>
            </a:r>
            <a:endParaRPr sz="2000">
              <a:latin typeface="Trebuchet MS"/>
              <a:cs typeface="Trebuchet MS"/>
            </a:endParaRPr>
          </a:p>
          <a:p>
            <a:pPr marL="12700" marR="5715" indent="977900" algn="just">
              <a:lnSpc>
                <a:spcPct val="100000"/>
              </a:lnSpc>
              <a:spcBef>
                <a:spcPts val="1105"/>
              </a:spcBef>
            </a:pPr>
            <a:r>
              <a:rPr sz="2000" spc="25" dirty="0">
                <a:latin typeface="Trebuchet MS"/>
                <a:cs typeface="Trebuchet MS"/>
              </a:rPr>
              <a:t>Необходимость </a:t>
            </a:r>
            <a:r>
              <a:rPr sz="2000" spc="15" dirty="0">
                <a:latin typeface="Trebuchet MS"/>
                <a:cs typeface="Trebuchet MS"/>
              </a:rPr>
              <a:t>учета </a:t>
            </a:r>
            <a:r>
              <a:rPr sz="2000" spc="45" dirty="0">
                <a:latin typeface="Trebuchet MS"/>
                <a:cs typeface="Trebuchet MS"/>
              </a:rPr>
              <a:t>различной </a:t>
            </a:r>
            <a:r>
              <a:rPr sz="2000" spc="5" dirty="0">
                <a:latin typeface="Trebuchet MS"/>
                <a:cs typeface="Trebuchet MS"/>
              </a:rPr>
              <a:t>степени </a:t>
            </a:r>
            <a:r>
              <a:rPr sz="2000" dirty="0">
                <a:latin typeface="Trebuchet MS"/>
                <a:cs typeface="Trebuchet MS"/>
              </a:rPr>
              <a:t>зависимости  </a:t>
            </a:r>
            <a:r>
              <a:rPr sz="2000" spc="45" dirty="0">
                <a:latin typeface="Trebuchet MS"/>
                <a:cs typeface="Trebuchet MS"/>
              </a:rPr>
              <a:t>патологии </a:t>
            </a:r>
            <a:r>
              <a:rPr sz="2000" spc="30" dirty="0">
                <a:latin typeface="Trebuchet MS"/>
                <a:cs typeface="Trebuchet MS"/>
              </a:rPr>
              <a:t>от </a:t>
            </a:r>
            <a:r>
              <a:rPr sz="2000" spc="15" dirty="0">
                <a:latin typeface="Trebuchet MS"/>
                <a:cs typeface="Trebuchet MS"/>
              </a:rPr>
              <a:t>определенных </a:t>
            </a:r>
            <a:r>
              <a:rPr sz="2000" spc="20" dirty="0">
                <a:latin typeface="Trebuchet MS"/>
                <a:cs typeface="Trebuchet MS"/>
              </a:rPr>
              <a:t>факторов</a:t>
            </a:r>
            <a:r>
              <a:rPr sz="2000" spc="20" dirty="0">
                <a:latin typeface="Georgia"/>
                <a:cs typeface="Georgia"/>
              </a:rPr>
              <a:t>, </a:t>
            </a:r>
            <a:r>
              <a:rPr sz="2000" spc="30" dirty="0">
                <a:latin typeface="Trebuchet MS"/>
                <a:cs typeface="Trebuchet MS"/>
              </a:rPr>
              <a:t>многофакторность  </a:t>
            </a:r>
            <a:r>
              <a:rPr sz="2000" spc="-10" dirty="0">
                <a:latin typeface="Trebuchet MS"/>
                <a:cs typeface="Trebuchet MS"/>
              </a:rPr>
              <a:t>процессов</a:t>
            </a:r>
            <a:r>
              <a:rPr sz="2000" spc="-10" dirty="0">
                <a:latin typeface="Georgia"/>
                <a:cs typeface="Georgia"/>
              </a:rPr>
              <a:t>, </a:t>
            </a:r>
            <a:r>
              <a:rPr sz="2000" spc="65" dirty="0">
                <a:latin typeface="Trebuchet MS"/>
                <a:cs typeface="Trebuchet MS"/>
              </a:rPr>
              <a:t>их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spc="40" dirty="0">
                <a:latin typeface="Trebuchet MS"/>
                <a:cs typeface="Trebuchet MS"/>
              </a:rPr>
              <a:t>динамичность</a:t>
            </a:r>
            <a:endParaRPr sz="2000">
              <a:latin typeface="Trebuchet MS"/>
              <a:cs typeface="Trebuchet MS"/>
            </a:endParaRPr>
          </a:p>
          <a:p>
            <a:pPr marL="12700" marR="5080" indent="914400" algn="just">
              <a:lnSpc>
                <a:spcPct val="100000"/>
              </a:lnSpc>
              <a:spcBef>
                <a:spcPts val="1105"/>
              </a:spcBef>
            </a:pPr>
            <a:r>
              <a:rPr sz="2000" spc="25" dirty="0">
                <a:latin typeface="Trebuchet MS"/>
                <a:cs typeface="Trebuchet MS"/>
              </a:rPr>
              <a:t>Неготовность </a:t>
            </a:r>
            <a:r>
              <a:rPr sz="2000" spc="10" dirty="0">
                <a:latin typeface="Trebuchet MS"/>
                <a:cs typeface="Trebuchet MS"/>
              </a:rPr>
              <a:t>специалистов </a:t>
            </a:r>
            <a:r>
              <a:rPr sz="2000" spc="50" dirty="0">
                <a:latin typeface="Trebuchet MS"/>
                <a:cs typeface="Trebuchet MS"/>
              </a:rPr>
              <a:t>к </a:t>
            </a:r>
            <a:r>
              <a:rPr sz="2000" dirty="0">
                <a:latin typeface="Trebuchet MS"/>
                <a:cs typeface="Trebuchet MS"/>
              </a:rPr>
              <a:t>работе </a:t>
            </a:r>
            <a:r>
              <a:rPr sz="2000" spc="-55" dirty="0">
                <a:latin typeface="Trebuchet MS"/>
                <a:cs typeface="Trebuchet MS"/>
              </a:rPr>
              <a:t>в  </a:t>
            </a:r>
            <a:r>
              <a:rPr sz="2000" spc="45" dirty="0">
                <a:latin typeface="Trebuchet MS"/>
                <a:cs typeface="Trebuchet MS"/>
              </a:rPr>
              <a:t>междисциплинарных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20" dirty="0">
                <a:latin typeface="Trebuchet MS"/>
                <a:cs typeface="Trebuchet MS"/>
              </a:rPr>
              <a:t>командах</a:t>
            </a:r>
            <a:endParaRPr sz="2000">
              <a:latin typeface="Trebuchet MS"/>
              <a:cs typeface="Trebuchet MS"/>
            </a:endParaRPr>
          </a:p>
          <a:p>
            <a:pPr marL="12700" marR="5080" indent="914400" algn="just">
              <a:lnSpc>
                <a:spcPct val="100000"/>
              </a:lnSpc>
              <a:spcBef>
                <a:spcPts val="1105"/>
              </a:spcBef>
            </a:pPr>
            <a:r>
              <a:rPr sz="2000" spc="25" dirty="0">
                <a:latin typeface="Trebuchet MS"/>
                <a:cs typeface="Trebuchet MS"/>
              </a:rPr>
              <a:t>Необходимость </a:t>
            </a:r>
            <a:r>
              <a:rPr sz="2000" spc="10" dirty="0">
                <a:latin typeface="Trebuchet MS"/>
                <a:cs typeface="Trebuchet MS"/>
              </a:rPr>
              <a:t>существенного </a:t>
            </a:r>
            <a:r>
              <a:rPr sz="2000" spc="5" dirty="0">
                <a:latin typeface="Trebuchet MS"/>
                <a:cs typeface="Trebuchet MS"/>
              </a:rPr>
              <a:t>технологического  </a:t>
            </a:r>
            <a:r>
              <a:rPr sz="2000" spc="20" dirty="0">
                <a:latin typeface="Trebuchet MS"/>
                <a:cs typeface="Trebuchet MS"/>
              </a:rPr>
              <a:t>переоснащения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38340" y="6450837"/>
            <a:ext cx="166878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Брызгалина Елена</a:t>
            </a:r>
            <a:r>
              <a:rPr sz="900" spc="-6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850387"/>
            <a:ext cx="4658995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spc="770" dirty="0">
                <a:latin typeface="Trebuchet MS"/>
                <a:cs typeface="Trebuchet MS"/>
              </a:rPr>
              <a:t>ЧАСТЬ</a:t>
            </a:r>
            <a:r>
              <a:rPr sz="8800" spc="-710" dirty="0">
                <a:latin typeface="Trebuchet MS"/>
                <a:cs typeface="Trebuchet MS"/>
              </a:rPr>
              <a:t> </a:t>
            </a:r>
            <a:r>
              <a:rPr sz="8800" spc="-215" dirty="0">
                <a:latin typeface="Trebuchet MS"/>
                <a:cs typeface="Trebuchet MS"/>
              </a:rPr>
              <a:t>2</a:t>
            </a:r>
            <a:endParaRPr sz="8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614171"/>
            <a:ext cx="756030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50" dirty="0">
                <a:solidFill>
                  <a:srgbClr val="D1282E"/>
                </a:solidFill>
                <a:latin typeface="Trebuchet MS"/>
                <a:cs typeface="Trebuchet MS"/>
              </a:rPr>
              <a:t>НАПРАВЛЕНИЯ </a:t>
            </a:r>
            <a:r>
              <a:rPr sz="2000" spc="320" dirty="0">
                <a:solidFill>
                  <a:srgbClr val="D1282E"/>
                </a:solidFill>
                <a:latin typeface="Trebuchet MS"/>
                <a:cs typeface="Trebuchet MS"/>
              </a:rPr>
              <a:t>И </a:t>
            </a:r>
            <a:r>
              <a:rPr sz="2000" spc="335" dirty="0">
                <a:solidFill>
                  <a:srgbClr val="D1282E"/>
                </a:solidFill>
                <a:latin typeface="Trebuchet MS"/>
                <a:cs typeface="Trebuchet MS"/>
              </a:rPr>
              <a:t>ПРИМЕРЫ</a:t>
            </a:r>
            <a:r>
              <a:rPr sz="2000" spc="-285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000" spc="335" dirty="0">
                <a:solidFill>
                  <a:srgbClr val="D1282E"/>
                </a:solidFill>
                <a:latin typeface="Trebuchet MS"/>
                <a:cs typeface="Trebuchet MS"/>
              </a:rPr>
              <a:t>ИСПОЛЬЗОВАНИЯ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spc="315" dirty="0">
                <a:solidFill>
                  <a:srgbClr val="D1282E"/>
                </a:solidFill>
                <a:latin typeface="Trebuchet MS"/>
                <a:cs typeface="Trebuchet MS"/>
              </a:rPr>
              <a:t>СИСТЕМ</a:t>
            </a:r>
            <a:r>
              <a:rPr sz="2000" spc="135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000" spc="375" dirty="0">
                <a:solidFill>
                  <a:srgbClr val="D1282E"/>
                </a:solidFill>
                <a:latin typeface="Trebuchet MS"/>
                <a:cs typeface="Trebuchet MS"/>
              </a:rPr>
              <a:t>ИИ</a:t>
            </a:r>
            <a:r>
              <a:rPr sz="2000" spc="135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000" spc="85" dirty="0">
                <a:solidFill>
                  <a:srgbClr val="D1282E"/>
                </a:solidFill>
                <a:latin typeface="Trebuchet MS"/>
                <a:cs typeface="Trebuchet MS"/>
              </a:rPr>
              <a:t>В</a:t>
            </a:r>
            <a:r>
              <a:rPr sz="2000" spc="140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000" spc="305" dirty="0">
                <a:solidFill>
                  <a:srgbClr val="D1282E"/>
                </a:solidFill>
                <a:latin typeface="Trebuchet MS"/>
                <a:cs typeface="Trebuchet MS"/>
              </a:rPr>
              <a:t>СИСТЕМЕ</a:t>
            </a:r>
            <a:r>
              <a:rPr sz="2000" spc="140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000" spc="315" dirty="0">
                <a:solidFill>
                  <a:srgbClr val="D1282E"/>
                </a:solidFill>
                <a:latin typeface="Trebuchet MS"/>
                <a:cs typeface="Trebuchet MS"/>
              </a:rPr>
              <a:t>ДИАГНОСТИКЕ</a:t>
            </a:r>
            <a:r>
              <a:rPr sz="2000" spc="140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000" spc="320" dirty="0">
                <a:solidFill>
                  <a:srgbClr val="D1282E"/>
                </a:solidFill>
                <a:latin typeface="Trebuchet MS"/>
                <a:cs typeface="Trebuchet MS"/>
              </a:rPr>
              <a:t>И</a:t>
            </a:r>
            <a:r>
              <a:rPr sz="2000" spc="135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000" spc="340" dirty="0">
                <a:solidFill>
                  <a:srgbClr val="D1282E"/>
                </a:solidFill>
                <a:latin typeface="Trebuchet MS"/>
                <a:cs typeface="Trebuchet MS"/>
              </a:rPr>
              <a:t>ЛЕЧЕНИИ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027" y="868171"/>
            <a:ext cx="6162675" cy="113220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25"/>
              </a:spcBef>
            </a:pPr>
            <a:r>
              <a:rPr spc="20" dirty="0"/>
              <a:t>Системы</a:t>
            </a:r>
            <a:r>
              <a:rPr spc="-325" dirty="0"/>
              <a:t> </a:t>
            </a:r>
            <a:r>
              <a:rPr spc="545" dirty="0"/>
              <a:t>ИИ</a:t>
            </a:r>
            <a:r>
              <a:rPr spc="-315" dirty="0"/>
              <a:t> </a:t>
            </a:r>
            <a:r>
              <a:rPr spc="-95" dirty="0"/>
              <a:t>в</a:t>
            </a:r>
            <a:r>
              <a:rPr spc="-320" dirty="0"/>
              <a:t> </a:t>
            </a:r>
            <a:r>
              <a:rPr spc="-25" dirty="0"/>
              <a:t>диагностике</a:t>
            </a:r>
            <a:r>
              <a:rPr spc="-320" dirty="0"/>
              <a:t> </a:t>
            </a:r>
            <a:r>
              <a:rPr spc="204" dirty="0"/>
              <a:t>и  </a:t>
            </a:r>
            <a:r>
              <a:rPr spc="-10" dirty="0"/>
              <a:t>лечении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4027" y="2537460"/>
            <a:ext cx="8340090" cy="2134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10000"/>
              <a:buFont typeface="Arial"/>
              <a:buChar char="•"/>
              <a:tabLst>
                <a:tab pos="425450" algn="l"/>
              </a:tabLst>
            </a:pPr>
            <a:r>
              <a:rPr dirty="0"/>
              <a:t>	</a:t>
            </a:r>
            <a:r>
              <a:rPr sz="2000" spc="60" dirty="0">
                <a:latin typeface="Trebuchet MS"/>
                <a:cs typeface="Trebuchet MS"/>
              </a:rPr>
              <a:t>помощь </a:t>
            </a:r>
            <a:r>
              <a:rPr sz="2000" spc="15" dirty="0">
                <a:latin typeface="Trebuchet MS"/>
                <a:cs typeface="Trebuchet MS"/>
              </a:rPr>
              <a:t>специалисту</a:t>
            </a:r>
            <a:r>
              <a:rPr sz="2000" spc="15" dirty="0">
                <a:latin typeface="Georgia"/>
                <a:cs typeface="Georgia"/>
              </a:rPr>
              <a:t>-</a:t>
            </a:r>
            <a:r>
              <a:rPr sz="2000" spc="15" dirty="0">
                <a:latin typeface="Trebuchet MS"/>
                <a:cs typeface="Trebuchet MS"/>
              </a:rPr>
              <a:t>медику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90" dirty="0">
                <a:latin typeface="Trebuchet MS"/>
                <a:cs typeface="Trebuchet MS"/>
              </a:rPr>
              <a:t>принятии </a:t>
            </a:r>
            <a:r>
              <a:rPr sz="2000" spc="60" dirty="0">
                <a:latin typeface="Trebuchet MS"/>
                <a:cs typeface="Trebuchet MS"/>
              </a:rPr>
              <a:t>решений </a:t>
            </a:r>
            <a:r>
              <a:rPr sz="2000" spc="20" dirty="0">
                <a:latin typeface="Trebuchet MS"/>
                <a:cs typeface="Trebuchet MS"/>
              </a:rPr>
              <a:t>относительно  </a:t>
            </a:r>
            <a:r>
              <a:rPr sz="2000" spc="40" dirty="0">
                <a:latin typeface="Trebuchet MS"/>
                <a:cs typeface="Trebuchet MS"/>
              </a:rPr>
              <a:t>диагностики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10" dirty="0">
                <a:latin typeface="Trebuchet MS"/>
                <a:cs typeface="Trebuchet MS"/>
              </a:rPr>
              <a:t>лечения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10" dirty="0">
                <a:latin typeface="Trebuchet MS"/>
                <a:cs typeface="Trebuchet MS"/>
              </a:rPr>
              <a:t>условиях </a:t>
            </a:r>
            <a:r>
              <a:rPr sz="2000" spc="45" dirty="0">
                <a:latin typeface="Trebuchet MS"/>
                <a:cs typeface="Trebuchet MS"/>
              </a:rPr>
              <a:t>огромных </a:t>
            </a:r>
            <a:r>
              <a:rPr sz="2000" spc="-30" dirty="0">
                <a:latin typeface="Trebuchet MS"/>
                <a:cs typeface="Trebuchet MS"/>
              </a:rPr>
              <a:t>объемов  </a:t>
            </a:r>
            <a:r>
              <a:rPr sz="2000" spc="80" dirty="0">
                <a:latin typeface="Trebuchet MS"/>
                <a:cs typeface="Trebuchet MS"/>
              </a:rPr>
              <a:t>информации</a:t>
            </a:r>
            <a:endParaRPr sz="2000">
              <a:latin typeface="Trebuchet MS"/>
              <a:cs typeface="Trebuchet MS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355600" algn="l"/>
              </a:tabLst>
            </a:pPr>
            <a:r>
              <a:rPr sz="2000" spc="45" dirty="0">
                <a:latin typeface="Trebuchet MS"/>
                <a:cs typeface="Trebuchet MS"/>
              </a:rPr>
              <a:t>повышение </a:t>
            </a:r>
            <a:r>
              <a:rPr sz="2000" spc="-25" dirty="0">
                <a:latin typeface="Trebuchet MS"/>
                <a:cs typeface="Trebuchet MS"/>
              </a:rPr>
              <a:t>качества </a:t>
            </a:r>
            <a:r>
              <a:rPr sz="2000" spc="40" dirty="0">
                <a:latin typeface="Trebuchet MS"/>
                <a:cs typeface="Trebuchet MS"/>
              </a:rPr>
              <a:t>медицинской </a:t>
            </a:r>
            <a:r>
              <a:rPr sz="2000" spc="65" dirty="0">
                <a:latin typeface="Trebuchet MS"/>
                <a:cs typeface="Trebuchet MS"/>
              </a:rPr>
              <a:t>помощи</a:t>
            </a:r>
            <a:r>
              <a:rPr sz="2000" spc="65" dirty="0">
                <a:latin typeface="Georgia"/>
                <a:cs typeface="Georgia"/>
              </a:rPr>
              <a:t>, </a:t>
            </a:r>
            <a:r>
              <a:rPr sz="2000" spc="25" dirty="0">
                <a:latin typeface="Trebuchet MS"/>
                <a:cs typeface="Trebuchet MS"/>
              </a:rPr>
              <a:t>повысить  </a:t>
            </a:r>
            <a:r>
              <a:rPr sz="2000" spc="15" dirty="0">
                <a:latin typeface="Trebuchet MS"/>
                <a:cs typeface="Trebuchet MS"/>
              </a:rPr>
              <a:t>эффективность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15" dirty="0">
                <a:latin typeface="Trebuchet MS"/>
                <a:cs typeface="Trebuchet MS"/>
              </a:rPr>
              <a:t>стратегии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55" dirty="0">
                <a:latin typeface="Trebuchet MS"/>
                <a:cs typeface="Trebuchet MS"/>
              </a:rPr>
              <a:t>тактики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10" dirty="0">
                <a:latin typeface="Trebuchet MS"/>
                <a:cs typeface="Trebuchet MS"/>
              </a:rPr>
              <a:t>лечения</a:t>
            </a:r>
            <a:endParaRPr sz="2000">
              <a:latin typeface="Trebuchet MS"/>
              <a:cs typeface="Trebuchet MS"/>
            </a:endParaRPr>
          </a:p>
          <a:p>
            <a:pPr marL="355600" indent="-342900" algn="just">
              <a:lnSpc>
                <a:spcPct val="100000"/>
              </a:lnSpc>
              <a:spcBef>
                <a:spcPts val="1100"/>
              </a:spcBef>
              <a:buFont typeface="Arial"/>
              <a:buChar char="•"/>
              <a:tabLst>
                <a:tab pos="355600" algn="l"/>
              </a:tabLst>
            </a:pPr>
            <a:r>
              <a:rPr sz="2000" spc="45" dirty="0">
                <a:latin typeface="Trebuchet MS"/>
                <a:cs typeface="Trebuchet MS"/>
              </a:rPr>
              <a:t>повышение </a:t>
            </a:r>
            <a:r>
              <a:rPr sz="2000" spc="30" dirty="0">
                <a:latin typeface="Trebuchet MS"/>
                <a:cs typeface="Trebuchet MS"/>
              </a:rPr>
              <a:t>эффективности </a:t>
            </a:r>
            <a:r>
              <a:rPr sz="2000" spc="35" dirty="0">
                <a:latin typeface="Trebuchet MS"/>
                <a:cs typeface="Trebuchet MS"/>
              </a:rPr>
              <a:t>управления</a:t>
            </a:r>
            <a:r>
              <a:rPr sz="2000" spc="-385" dirty="0">
                <a:latin typeface="Trebuchet MS"/>
                <a:cs typeface="Trebuchet MS"/>
              </a:rPr>
              <a:t> </a:t>
            </a:r>
            <a:r>
              <a:rPr sz="2000" spc="5" dirty="0">
                <a:latin typeface="Trebuchet MS"/>
                <a:cs typeface="Trebuchet MS"/>
              </a:rPr>
              <a:t>здравоохранением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92500" y="6199187"/>
            <a:ext cx="5222875" cy="377825"/>
          </a:xfrm>
          <a:prstGeom prst="rect">
            <a:avLst/>
          </a:prstGeom>
          <a:solidFill>
            <a:srgbClr val="7A7A7A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Times New Roman"/>
              <a:cs typeface="Times New Roman"/>
            </a:endParaRPr>
          </a:p>
          <a:p>
            <a:pPr marR="85090" algn="r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3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7910" rIns="0" bIns="0" rtlCol="0">
            <a:spAutoFit/>
          </a:bodyPr>
          <a:lstStyle/>
          <a:p>
            <a:pPr marL="146050" marR="5080">
              <a:lnSpc>
                <a:spcPct val="101699"/>
              </a:lnSpc>
              <a:spcBef>
                <a:spcPts val="25"/>
              </a:spcBef>
            </a:pPr>
            <a:r>
              <a:rPr spc="40" dirty="0"/>
              <a:t>Индивидуальная</a:t>
            </a:r>
            <a:r>
              <a:rPr spc="-320" dirty="0"/>
              <a:t> </a:t>
            </a:r>
            <a:r>
              <a:rPr spc="-40" dirty="0"/>
              <a:t>биологическая  </a:t>
            </a:r>
            <a:r>
              <a:rPr spc="-95" dirty="0"/>
              <a:t>модель</a:t>
            </a:r>
            <a:r>
              <a:rPr spc="-315" dirty="0"/>
              <a:t> </a:t>
            </a:r>
            <a:r>
              <a:rPr spc="-15" dirty="0"/>
              <a:t>организма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2241804"/>
            <a:ext cx="61658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21790" algn="l"/>
                <a:tab pos="3593465" algn="l"/>
                <a:tab pos="4768215" algn="l"/>
              </a:tabLst>
            </a:pPr>
            <a:r>
              <a:rPr sz="2000" spc="15" dirty="0">
                <a:latin typeface="Trebuchet MS"/>
                <a:cs typeface="Trebuchet MS"/>
              </a:rPr>
              <a:t>организма</a:t>
            </a:r>
            <a:r>
              <a:rPr sz="2000" spc="15" dirty="0">
                <a:latin typeface="Georgia"/>
                <a:cs typeface="Georgia"/>
              </a:rPr>
              <a:t>,	</a:t>
            </a:r>
            <a:r>
              <a:rPr sz="2000" spc="45" dirty="0">
                <a:latin typeface="Trebuchet MS"/>
                <a:cs typeface="Trebuchet MS"/>
              </a:rPr>
              <a:t>многомерный	</a:t>
            </a:r>
            <a:r>
              <a:rPr sz="2000" spc="10" dirty="0">
                <a:latin typeface="Trebuchet MS"/>
                <a:cs typeface="Trebuchet MS"/>
              </a:rPr>
              <a:t>анализ</a:t>
            </a:r>
            <a:r>
              <a:rPr sz="2000" spc="10" dirty="0">
                <a:latin typeface="Georgia"/>
                <a:cs typeface="Georgia"/>
              </a:rPr>
              <a:t>,	</a:t>
            </a:r>
            <a:r>
              <a:rPr sz="2000" spc="15" dirty="0">
                <a:latin typeface="Trebuchet MS"/>
                <a:cs typeface="Trebuchet MS"/>
              </a:rPr>
              <a:t>построение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937004"/>
            <a:ext cx="74612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1808480" algn="l"/>
                <a:tab pos="4251960" algn="l"/>
                <a:tab pos="6428740" algn="l"/>
              </a:tabLst>
            </a:pPr>
            <a:r>
              <a:rPr sz="2000" spc="180" dirty="0">
                <a:latin typeface="Trebuchet MS"/>
                <a:cs typeface="Trebuchet MS"/>
              </a:rPr>
              <a:t>По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114" dirty="0">
                <a:latin typeface="Trebuchet MS"/>
                <a:cs typeface="Trebuchet MS"/>
              </a:rPr>
              <a:t>у</a:t>
            </a:r>
            <a:r>
              <a:rPr sz="2000" spc="-15" dirty="0">
                <a:latin typeface="Trebuchet MS"/>
                <a:cs typeface="Trebuchet MS"/>
              </a:rPr>
              <a:t>ал</a:t>
            </a:r>
            <a:r>
              <a:rPr sz="2000" spc="-30" dirty="0">
                <a:latin typeface="Trebuchet MS"/>
                <a:cs typeface="Trebuchet MS"/>
              </a:rPr>
              <a:t>ь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10" dirty="0">
                <a:latin typeface="Trebuchet MS"/>
                <a:cs typeface="Trebuchet MS"/>
              </a:rPr>
              <a:t>х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60" dirty="0">
                <a:latin typeface="Trebuchet MS"/>
                <a:cs typeface="Trebuchet MS"/>
              </a:rPr>
              <a:t>б</a:t>
            </a:r>
            <a:r>
              <a:rPr sz="2000" spc="70" dirty="0">
                <a:latin typeface="Trebuchet MS"/>
                <a:cs typeface="Trebuchet MS"/>
              </a:rPr>
              <a:t>и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45" dirty="0">
                <a:latin typeface="Trebuchet MS"/>
                <a:cs typeface="Trebuchet MS"/>
              </a:rPr>
              <a:t>г</a:t>
            </a:r>
            <a:r>
              <a:rPr sz="2000" spc="70" dirty="0">
                <a:latin typeface="Trebuchet MS"/>
                <a:cs typeface="Trebuchet MS"/>
              </a:rPr>
              <a:t>и</a:t>
            </a:r>
            <a:r>
              <a:rPr sz="2000" spc="-35" dirty="0">
                <a:latin typeface="Trebuchet MS"/>
                <a:cs typeface="Trebuchet MS"/>
              </a:rPr>
              <a:t>ч</a:t>
            </a:r>
            <a:r>
              <a:rPr sz="2000" spc="-30" dirty="0">
                <a:latin typeface="Trebuchet MS"/>
                <a:cs typeface="Trebuchet MS"/>
              </a:rPr>
              <a:t>е</a:t>
            </a:r>
            <a:r>
              <a:rPr sz="2000" spc="-35" dirty="0">
                <a:latin typeface="Trebuchet MS"/>
                <a:cs typeface="Trebuchet MS"/>
              </a:rPr>
              <a:t>с</a:t>
            </a:r>
            <a:r>
              <a:rPr sz="2000" spc="-30" dirty="0">
                <a:latin typeface="Trebuchet MS"/>
                <a:cs typeface="Trebuchet MS"/>
              </a:rPr>
              <a:t>к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0" dirty="0">
                <a:latin typeface="Trebuchet MS"/>
                <a:cs typeface="Trebuchet MS"/>
              </a:rPr>
              <a:t>х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5" dirty="0">
                <a:latin typeface="Trebuchet MS"/>
                <a:cs typeface="Trebuchet MS"/>
              </a:rPr>
              <a:t>мо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114" dirty="0">
                <a:latin typeface="Trebuchet MS"/>
                <a:cs typeface="Trebuchet MS"/>
              </a:rPr>
              <a:t>й</a:t>
            </a:r>
            <a:endParaRPr sz="20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</a:pPr>
            <a:r>
              <a:rPr sz="2000" spc="15" dirty="0">
                <a:latin typeface="Trebuchet MS"/>
                <a:cs typeface="Trebuchet MS"/>
              </a:rPr>
              <a:t>мо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114" dirty="0">
                <a:latin typeface="Trebuchet MS"/>
                <a:cs typeface="Trebuchet MS"/>
              </a:rPr>
              <a:t>й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421635"/>
            <a:ext cx="5859780" cy="88519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000" spc="5" dirty="0">
                <a:latin typeface="Trebuchet MS"/>
                <a:cs typeface="Trebuchet MS"/>
              </a:rPr>
              <a:t>заболеваний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выявление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105" dirty="0">
                <a:latin typeface="Trebuchet MS"/>
                <a:cs typeface="Trebuchet MS"/>
              </a:rPr>
              <a:t>причин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25" dirty="0">
                <a:latin typeface="Trebuchet MS"/>
                <a:cs typeface="Trebuchet MS"/>
              </a:rPr>
              <a:t>ассоциаций</a:t>
            </a:r>
            <a:r>
              <a:rPr sz="2000" spc="25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000" b="1" spc="45" dirty="0">
                <a:latin typeface="Trebuchet MS"/>
                <a:cs typeface="Trebuchet MS"/>
              </a:rPr>
              <a:t>Основные </a:t>
            </a:r>
            <a:r>
              <a:rPr sz="2000" b="1" spc="229" dirty="0">
                <a:latin typeface="Trebuchet MS"/>
                <a:cs typeface="Trebuchet MS"/>
              </a:rPr>
              <a:t>ОМИК</a:t>
            </a:r>
            <a:r>
              <a:rPr sz="2000" b="1" spc="229" dirty="0">
                <a:latin typeface="Georgia"/>
                <a:cs typeface="Georgia"/>
              </a:rPr>
              <a:t>-</a:t>
            </a:r>
            <a:r>
              <a:rPr sz="2000" b="1" spc="-170" dirty="0">
                <a:latin typeface="Georgia"/>
                <a:cs typeface="Georgia"/>
              </a:rPr>
              <a:t> </a:t>
            </a:r>
            <a:r>
              <a:rPr sz="2000" b="1" spc="70" dirty="0">
                <a:latin typeface="Trebuchet MS"/>
                <a:cs typeface="Trebuchet MS"/>
              </a:rPr>
              <a:t>дисциплины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3281171"/>
            <a:ext cx="2724150" cy="268033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205"/>
              </a:spcBef>
              <a:buFont typeface="Georgia"/>
              <a:buAutoNum type="arabicPeriod"/>
              <a:tabLst>
                <a:tab pos="469265" algn="l"/>
                <a:tab pos="469900" algn="l"/>
              </a:tabLst>
            </a:pPr>
            <a:r>
              <a:rPr sz="2000" b="1" spc="15" dirty="0">
                <a:latin typeface="Trebuchet MS"/>
                <a:cs typeface="Trebuchet MS"/>
              </a:rPr>
              <a:t>геномика</a:t>
            </a:r>
            <a:endParaRPr sz="200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1100"/>
              </a:spcBef>
              <a:buFont typeface="Georgia"/>
              <a:buAutoNum type="arabicPeriod"/>
              <a:tabLst>
                <a:tab pos="469265" algn="l"/>
                <a:tab pos="469900" algn="l"/>
              </a:tabLst>
            </a:pPr>
            <a:r>
              <a:rPr sz="2000" b="1" spc="25" dirty="0">
                <a:latin typeface="Trebuchet MS"/>
                <a:cs typeface="Trebuchet MS"/>
              </a:rPr>
              <a:t>эпигеномика</a:t>
            </a:r>
            <a:endParaRPr sz="200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1105"/>
              </a:spcBef>
              <a:buFont typeface="Georgia"/>
              <a:buAutoNum type="arabicPeriod"/>
              <a:tabLst>
                <a:tab pos="469265" algn="l"/>
                <a:tab pos="469900" algn="l"/>
              </a:tabLst>
            </a:pPr>
            <a:r>
              <a:rPr sz="2000" b="1" spc="20" dirty="0">
                <a:latin typeface="Trebuchet MS"/>
                <a:cs typeface="Trebuchet MS"/>
              </a:rPr>
              <a:t>протеомика</a:t>
            </a:r>
            <a:endParaRPr sz="200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1105"/>
              </a:spcBef>
              <a:buFont typeface="Georgia"/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Trebuchet MS"/>
                <a:cs typeface="Trebuchet MS"/>
              </a:rPr>
              <a:t>метаболомика</a:t>
            </a:r>
            <a:endParaRPr sz="200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985"/>
              </a:spcBef>
              <a:buFont typeface="Georgia"/>
              <a:buAutoNum type="arabicPeriod"/>
              <a:tabLst>
                <a:tab pos="469265" algn="l"/>
                <a:tab pos="469900" algn="l"/>
              </a:tabLst>
            </a:pPr>
            <a:r>
              <a:rPr sz="2000" b="1" spc="40" dirty="0">
                <a:latin typeface="Trebuchet MS"/>
                <a:cs typeface="Trebuchet MS"/>
              </a:rPr>
              <a:t>транскриптомика</a:t>
            </a:r>
            <a:endParaRPr sz="200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1105"/>
              </a:spcBef>
              <a:buFont typeface="Georgia"/>
              <a:buAutoNum type="arabicPeriod"/>
              <a:tabLst>
                <a:tab pos="469265" algn="l"/>
                <a:tab pos="469900" algn="l"/>
              </a:tabLst>
            </a:pPr>
            <a:r>
              <a:rPr sz="2000" b="1" spc="50" dirty="0">
                <a:latin typeface="Trebuchet MS"/>
                <a:cs typeface="Trebuchet MS"/>
              </a:rPr>
              <a:t>микробиомика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59337" y="2924175"/>
            <a:ext cx="3467100" cy="3324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708400" y="6329362"/>
            <a:ext cx="5222875" cy="376555"/>
          </a:xfrm>
          <a:prstGeom prst="rect">
            <a:avLst/>
          </a:prstGeom>
          <a:solidFill>
            <a:srgbClr val="7A7A7A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Times New Roman"/>
              <a:cs typeface="Times New Roman"/>
            </a:endParaRPr>
          </a:p>
          <a:p>
            <a:pPr marR="85090" algn="r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Times New Roman"/>
                <a:cs typeface="Times New Roman"/>
              </a:rPr>
              <a:t>Брызгалина Елена</a:t>
            </a:r>
            <a:r>
              <a:rPr sz="900" spc="-7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64821"/>
            <a:ext cx="6045835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65"/>
              </a:spcBef>
            </a:pPr>
            <a:r>
              <a:rPr sz="3200" spc="30" dirty="0"/>
              <a:t>Индивидуальная</a:t>
            </a:r>
            <a:r>
              <a:rPr sz="3200" spc="-325" dirty="0"/>
              <a:t> </a:t>
            </a:r>
            <a:r>
              <a:rPr sz="3200" spc="-45" dirty="0"/>
              <a:t>биологическая  </a:t>
            </a:r>
            <a:r>
              <a:rPr sz="3200" spc="-90" dirty="0"/>
              <a:t>модель</a:t>
            </a:r>
            <a:r>
              <a:rPr sz="3200" spc="-285" dirty="0"/>
              <a:t> </a:t>
            </a:r>
            <a:r>
              <a:rPr sz="3200" spc="-20" dirty="0"/>
              <a:t>организма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258127" y="1735836"/>
            <a:ext cx="4380230" cy="133604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dirty="0">
                <a:latin typeface="Georgia"/>
                <a:cs typeface="Georgia"/>
              </a:rPr>
              <a:t>Venter</a:t>
            </a:r>
            <a:r>
              <a:rPr sz="2000" spc="10" dirty="0">
                <a:latin typeface="Georgia"/>
                <a:cs typeface="Georgia"/>
              </a:rPr>
              <a:t> </a:t>
            </a:r>
            <a:r>
              <a:rPr sz="2000" spc="-85" dirty="0">
                <a:latin typeface="Georgia"/>
                <a:cs typeface="Georgia"/>
              </a:rPr>
              <a:t>C.J.</a:t>
            </a:r>
            <a:endParaRPr sz="2000">
              <a:latin typeface="Georgia"/>
              <a:cs typeface="Georgia"/>
            </a:endParaRPr>
          </a:p>
          <a:p>
            <a:pPr marL="12700" marR="5080">
              <a:lnSpc>
                <a:spcPts val="3500"/>
              </a:lnSpc>
              <a:spcBef>
                <a:spcPts val="210"/>
              </a:spcBef>
            </a:pPr>
            <a:r>
              <a:rPr sz="2000" spc="210" dirty="0">
                <a:latin typeface="Georgia"/>
                <a:cs typeface="Georgia"/>
              </a:rPr>
              <a:t>A </a:t>
            </a:r>
            <a:r>
              <a:rPr sz="2000" dirty="0">
                <a:latin typeface="Georgia"/>
                <a:cs typeface="Georgia"/>
              </a:rPr>
              <a:t>Life Decoded: </a:t>
            </a:r>
            <a:r>
              <a:rPr sz="2000" spc="80" dirty="0">
                <a:latin typeface="Georgia"/>
                <a:cs typeface="Georgia"/>
              </a:rPr>
              <a:t>My </a:t>
            </a:r>
            <a:r>
              <a:rPr sz="2000" spc="-15" dirty="0">
                <a:latin typeface="Georgia"/>
                <a:cs typeface="Georgia"/>
              </a:rPr>
              <a:t>Genome: </a:t>
            </a:r>
            <a:r>
              <a:rPr sz="2000" spc="80" dirty="0">
                <a:latin typeface="Georgia"/>
                <a:cs typeface="Georgia"/>
              </a:rPr>
              <a:t>My</a:t>
            </a:r>
            <a:r>
              <a:rPr sz="2000" spc="-204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Life.  </a:t>
            </a:r>
            <a:r>
              <a:rPr sz="2000" spc="20" dirty="0">
                <a:latin typeface="Georgia"/>
                <a:cs typeface="Georgia"/>
              </a:rPr>
              <a:t>New-York: </a:t>
            </a:r>
            <a:r>
              <a:rPr sz="2000" spc="5" dirty="0">
                <a:latin typeface="Georgia"/>
                <a:cs typeface="Georgia"/>
              </a:rPr>
              <a:t>Pengin </a:t>
            </a:r>
            <a:r>
              <a:rPr sz="2000" spc="15" dirty="0">
                <a:latin typeface="Georgia"/>
                <a:cs typeface="Georgia"/>
              </a:rPr>
              <a:t>Group,</a:t>
            </a:r>
            <a:r>
              <a:rPr sz="2000" spc="10" dirty="0">
                <a:latin typeface="Georgia"/>
                <a:cs typeface="Georgia"/>
              </a:rPr>
              <a:t> </a:t>
            </a:r>
            <a:r>
              <a:rPr sz="2000" spc="-125" dirty="0">
                <a:latin typeface="Georgia"/>
                <a:cs typeface="Georgia"/>
              </a:rPr>
              <a:t>2007.</a:t>
            </a:r>
            <a:endParaRPr sz="2000">
              <a:latin typeface="Georgia"/>
              <a:cs typeface="Georg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63937" y="1125537"/>
            <a:ext cx="5222875" cy="5581650"/>
            <a:chOff x="3563937" y="1125537"/>
            <a:chExt cx="5222875" cy="5581650"/>
          </a:xfrm>
        </p:grpSpPr>
        <p:sp>
          <p:nvSpPr>
            <p:cNvPr id="5" name="object 5"/>
            <p:cNvSpPr/>
            <p:nvPr/>
          </p:nvSpPr>
          <p:spPr>
            <a:xfrm>
              <a:off x="5181600" y="1125537"/>
              <a:ext cx="3325812" cy="516413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63937" y="6329362"/>
              <a:ext cx="5222875" cy="377825"/>
            </a:xfrm>
            <a:custGeom>
              <a:avLst/>
              <a:gdLst/>
              <a:ahLst/>
              <a:cxnLst/>
              <a:rect l="l" t="t" r="r" b="b"/>
              <a:pathLst>
                <a:path w="5222875" h="377825">
                  <a:moveTo>
                    <a:pt x="5222875" y="0"/>
                  </a:moveTo>
                  <a:lnTo>
                    <a:pt x="0" y="0"/>
                  </a:lnTo>
                  <a:lnTo>
                    <a:pt x="0" y="377825"/>
                  </a:lnTo>
                  <a:lnTo>
                    <a:pt x="5222875" y="377825"/>
                  </a:lnTo>
                  <a:lnTo>
                    <a:pt x="5222875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1279" rIns="0" bIns="0" rtlCol="0">
            <a:spAutoFit/>
          </a:bodyPr>
          <a:lstStyle/>
          <a:p>
            <a:pPr marL="156845" marR="5080">
              <a:lnSpc>
                <a:spcPts val="3790"/>
              </a:lnSpc>
              <a:spcBef>
                <a:spcPts val="265"/>
              </a:spcBef>
            </a:pPr>
            <a:r>
              <a:rPr sz="3200" spc="30" dirty="0"/>
              <a:t>Индивидуальная </a:t>
            </a:r>
            <a:r>
              <a:rPr sz="3200" spc="-40" dirty="0"/>
              <a:t>биологическая</a:t>
            </a:r>
            <a:r>
              <a:rPr sz="3200" spc="-640" dirty="0"/>
              <a:t> </a:t>
            </a:r>
            <a:r>
              <a:rPr sz="3200" spc="-90" dirty="0"/>
              <a:t>модель  </a:t>
            </a:r>
            <a:r>
              <a:rPr sz="3200" spc="-15" dirty="0"/>
              <a:t>организма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84212" y="1854200"/>
            <a:ext cx="3022600" cy="43608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71465" y="1665731"/>
            <a:ext cx="2858135" cy="1805939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-110" dirty="0">
                <a:latin typeface="Georgia"/>
                <a:cs typeface="Georgia"/>
              </a:rPr>
              <a:t>Michael</a:t>
            </a:r>
            <a:r>
              <a:rPr sz="2000" b="1" spc="-20" dirty="0">
                <a:latin typeface="Georgia"/>
                <a:cs typeface="Georgia"/>
              </a:rPr>
              <a:t> </a:t>
            </a:r>
            <a:r>
              <a:rPr sz="2000" b="1" spc="-130" dirty="0">
                <a:latin typeface="Georgia"/>
                <a:cs typeface="Georgia"/>
              </a:rPr>
              <a:t>Snyder</a:t>
            </a:r>
            <a:endParaRPr sz="20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1010"/>
              </a:spcBef>
            </a:pPr>
            <a:r>
              <a:rPr sz="2000" spc="-15" dirty="0">
                <a:latin typeface="Georgia"/>
                <a:cs typeface="Georgia"/>
              </a:rPr>
              <a:t>Stanford </a:t>
            </a:r>
            <a:r>
              <a:rPr sz="2000" spc="15" dirty="0">
                <a:latin typeface="Georgia"/>
                <a:cs typeface="Georgia"/>
              </a:rPr>
              <a:t>University  </a:t>
            </a:r>
            <a:r>
              <a:rPr sz="2000" spc="-15" dirty="0">
                <a:latin typeface="Georgia"/>
                <a:cs typeface="Georgia"/>
              </a:rPr>
              <a:t>Director </a:t>
            </a:r>
            <a:r>
              <a:rPr sz="2000" spc="10" dirty="0">
                <a:latin typeface="Georgia"/>
                <a:cs typeface="Georgia"/>
              </a:rPr>
              <a:t>of </a:t>
            </a:r>
            <a:r>
              <a:rPr sz="2000" spc="-20" dirty="0">
                <a:latin typeface="Georgia"/>
                <a:cs typeface="Georgia"/>
              </a:rPr>
              <a:t>the </a:t>
            </a:r>
            <a:r>
              <a:rPr sz="2000" dirty="0">
                <a:latin typeface="Georgia"/>
                <a:cs typeface="Georgia"/>
              </a:rPr>
              <a:t>Center </a:t>
            </a:r>
            <a:r>
              <a:rPr sz="2000" spc="-5" dirty="0">
                <a:latin typeface="Georgia"/>
                <a:cs typeface="Georgia"/>
              </a:rPr>
              <a:t>for  </a:t>
            </a:r>
            <a:r>
              <a:rPr sz="2000" dirty="0">
                <a:latin typeface="Georgia"/>
                <a:cs typeface="Georgia"/>
              </a:rPr>
              <a:t>Genomics </a:t>
            </a:r>
            <a:r>
              <a:rPr sz="2000" spc="10" dirty="0">
                <a:latin typeface="Georgia"/>
                <a:cs typeface="Georgia"/>
              </a:rPr>
              <a:t>and  </a:t>
            </a:r>
            <a:r>
              <a:rPr sz="2000" spc="5" dirty="0">
                <a:latin typeface="Georgia"/>
                <a:cs typeface="Georgia"/>
              </a:rPr>
              <a:t>Personalized Medicine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3100705" cy="5143500"/>
            <a:chOff x="0" y="857250"/>
            <a:chExt cx="3100705" cy="5143500"/>
          </a:xfrm>
        </p:grpSpPr>
        <p:sp>
          <p:nvSpPr>
            <p:cNvPr id="3" name="object 3"/>
            <p:cNvSpPr/>
            <p:nvPr/>
          </p:nvSpPr>
          <p:spPr>
            <a:xfrm>
              <a:off x="0" y="857250"/>
              <a:ext cx="3100705" cy="5143500"/>
            </a:xfrm>
            <a:custGeom>
              <a:avLst/>
              <a:gdLst/>
              <a:ahLst/>
              <a:cxnLst/>
              <a:rect l="l" t="t" r="r" b="b"/>
              <a:pathLst>
                <a:path w="3100705" h="5143500">
                  <a:moveTo>
                    <a:pt x="0" y="5143500"/>
                  </a:moveTo>
                  <a:lnTo>
                    <a:pt x="0" y="0"/>
                  </a:lnTo>
                  <a:lnTo>
                    <a:pt x="3100387" y="0"/>
                  </a:lnTo>
                  <a:lnTo>
                    <a:pt x="3100387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EA9C7D">
                <a:alpha val="4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4000" y="1839912"/>
              <a:ext cx="2570162" cy="25717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71252" y="1887728"/>
            <a:ext cx="358330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2400">
              <a:lnSpc>
                <a:spcPct val="100000"/>
              </a:lnSpc>
              <a:spcBef>
                <a:spcPts val="100"/>
              </a:spcBef>
              <a:buChar char="•"/>
              <a:tabLst>
                <a:tab pos="165100" algn="l"/>
                <a:tab pos="954405" algn="l"/>
                <a:tab pos="1483360" algn="l"/>
                <a:tab pos="2379345" algn="l"/>
                <a:tab pos="3223260" algn="l"/>
              </a:tabLst>
            </a:pPr>
            <a:r>
              <a:rPr sz="1500" spc="-125" dirty="0">
                <a:latin typeface="Georgia"/>
                <a:cs typeface="Georgia"/>
              </a:rPr>
              <a:t>«</a:t>
            </a:r>
            <a:r>
              <a:rPr sz="1500" spc="105" dirty="0">
                <a:latin typeface="Trebuchet MS"/>
                <a:cs typeface="Trebuchet MS"/>
              </a:rPr>
              <a:t>п</a:t>
            </a:r>
            <a:r>
              <a:rPr sz="1500" spc="60" dirty="0">
                <a:latin typeface="Trebuchet MS"/>
                <a:cs typeface="Trebuchet MS"/>
              </a:rPr>
              <a:t>р</a:t>
            </a:r>
            <a:r>
              <a:rPr sz="1500" spc="-30" dirty="0">
                <a:latin typeface="Trebuchet MS"/>
                <a:cs typeface="Trebuchet MS"/>
              </a:rPr>
              <a:t>ав</a:t>
            </a:r>
            <a:r>
              <a:rPr sz="1500" spc="10" dirty="0">
                <a:latin typeface="Trebuchet MS"/>
                <a:cs typeface="Trebuchet MS"/>
              </a:rPr>
              <a:t>о</a:t>
            </a:r>
            <a:r>
              <a:rPr sz="1500" dirty="0">
                <a:latin typeface="Trebuchet MS"/>
                <a:cs typeface="Trebuchet MS"/>
              </a:rPr>
              <a:t>	</a:t>
            </a:r>
            <a:r>
              <a:rPr sz="1500" spc="-110" dirty="0">
                <a:latin typeface="Trebuchet MS"/>
                <a:cs typeface="Trebuchet MS"/>
              </a:rPr>
              <a:t>е</a:t>
            </a:r>
            <a:r>
              <a:rPr sz="1500" spc="-95" dirty="0">
                <a:latin typeface="Trebuchet MS"/>
                <a:cs typeface="Trebuchet MS"/>
              </a:rPr>
              <a:t>с</a:t>
            </a:r>
            <a:r>
              <a:rPr sz="1500" spc="40" dirty="0">
                <a:latin typeface="Trebuchet MS"/>
                <a:cs typeface="Trebuchet MS"/>
              </a:rPr>
              <a:t>т</a:t>
            </a:r>
            <a:r>
              <a:rPr sz="1500" spc="-20" dirty="0">
                <a:latin typeface="Trebuchet MS"/>
                <a:cs typeface="Trebuchet MS"/>
              </a:rPr>
              <a:t>ь</a:t>
            </a:r>
            <a:r>
              <a:rPr sz="1500" dirty="0">
                <a:latin typeface="Trebuchet MS"/>
                <a:cs typeface="Trebuchet MS"/>
              </a:rPr>
              <a:t>	</a:t>
            </a:r>
            <a:r>
              <a:rPr sz="1500" spc="50" dirty="0">
                <a:latin typeface="Trebuchet MS"/>
                <a:cs typeface="Trebuchet MS"/>
              </a:rPr>
              <a:t>ни</a:t>
            </a:r>
            <a:r>
              <a:rPr sz="1500" spc="30" dirty="0">
                <a:latin typeface="Trebuchet MS"/>
                <a:cs typeface="Trebuchet MS"/>
              </a:rPr>
              <a:t>з</a:t>
            </a:r>
            <a:r>
              <a:rPr sz="1500" spc="170" dirty="0">
                <a:latin typeface="Trebuchet MS"/>
                <a:cs typeface="Trebuchet MS"/>
              </a:rPr>
              <a:t>ш</a:t>
            </a:r>
            <a:r>
              <a:rPr sz="1500" spc="90" dirty="0">
                <a:latin typeface="Trebuchet MS"/>
                <a:cs typeface="Trebuchet MS"/>
              </a:rPr>
              <a:t>и</a:t>
            </a:r>
            <a:r>
              <a:rPr sz="1500" spc="85" dirty="0">
                <a:latin typeface="Trebuchet MS"/>
                <a:cs typeface="Trebuchet MS"/>
              </a:rPr>
              <a:t>й</a:t>
            </a:r>
            <a:r>
              <a:rPr sz="1500" dirty="0">
                <a:latin typeface="Trebuchet MS"/>
                <a:cs typeface="Trebuchet MS"/>
              </a:rPr>
              <a:t>	</a:t>
            </a:r>
            <a:r>
              <a:rPr sz="1500" spc="85" dirty="0">
                <a:latin typeface="Trebuchet MS"/>
                <a:cs typeface="Trebuchet MS"/>
              </a:rPr>
              <a:t>п</a:t>
            </a:r>
            <a:r>
              <a:rPr sz="1500" spc="75" dirty="0">
                <a:latin typeface="Trebuchet MS"/>
                <a:cs typeface="Trebuchet MS"/>
              </a:rPr>
              <a:t>р</a:t>
            </a:r>
            <a:r>
              <a:rPr sz="1500" spc="-114" dirty="0">
                <a:latin typeface="Trebuchet MS"/>
                <a:cs typeface="Trebuchet MS"/>
              </a:rPr>
              <a:t>е</a:t>
            </a:r>
            <a:r>
              <a:rPr sz="1500" spc="-25" dirty="0">
                <a:latin typeface="Trebuchet MS"/>
                <a:cs typeface="Trebuchet MS"/>
              </a:rPr>
              <a:t>д</a:t>
            </a:r>
            <a:r>
              <a:rPr sz="1500" spc="-114" dirty="0">
                <a:latin typeface="Trebuchet MS"/>
                <a:cs typeface="Trebuchet MS"/>
              </a:rPr>
              <a:t>е</a:t>
            </a:r>
            <a:r>
              <a:rPr sz="1500" spc="-10" dirty="0">
                <a:latin typeface="Trebuchet MS"/>
                <a:cs typeface="Trebuchet MS"/>
              </a:rPr>
              <a:t>л</a:t>
            </a:r>
            <a:r>
              <a:rPr sz="1500" spc="-30" dirty="0">
                <a:latin typeface="Georgia"/>
                <a:cs typeface="Georgia"/>
              </a:rPr>
              <a:t>,</a:t>
            </a:r>
            <a:r>
              <a:rPr sz="1500" dirty="0">
                <a:latin typeface="Georgia"/>
                <a:cs typeface="Georgia"/>
              </a:rPr>
              <a:t>	</a:t>
            </a:r>
            <a:r>
              <a:rPr sz="1500" spc="45" dirty="0">
                <a:latin typeface="Trebuchet MS"/>
                <a:cs typeface="Trebuchet MS"/>
              </a:rPr>
              <a:t>и</a:t>
            </a:r>
            <a:r>
              <a:rPr sz="1500" spc="30" dirty="0">
                <a:latin typeface="Trebuchet MS"/>
                <a:cs typeface="Trebuchet MS"/>
              </a:rPr>
              <a:t>л</a:t>
            </a:r>
            <a:r>
              <a:rPr sz="1500" spc="85" dirty="0">
                <a:latin typeface="Trebuchet MS"/>
                <a:cs typeface="Trebuchet MS"/>
              </a:rPr>
              <a:t>и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98702" y="1887728"/>
            <a:ext cx="13487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60" dirty="0">
                <a:latin typeface="Trebuchet MS"/>
                <a:cs typeface="Trebuchet MS"/>
              </a:rPr>
              <a:t>оп</a:t>
            </a:r>
            <a:r>
              <a:rPr sz="1500" spc="55" dirty="0">
                <a:latin typeface="Trebuchet MS"/>
                <a:cs typeface="Trebuchet MS"/>
              </a:rPr>
              <a:t>р</a:t>
            </a:r>
            <a:r>
              <a:rPr sz="1500" spc="-114" dirty="0">
                <a:latin typeface="Trebuchet MS"/>
                <a:cs typeface="Trebuchet MS"/>
              </a:rPr>
              <a:t>е</a:t>
            </a:r>
            <a:r>
              <a:rPr sz="1500" spc="-25" dirty="0">
                <a:latin typeface="Trebuchet MS"/>
                <a:cs typeface="Trebuchet MS"/>
              </a:rPr>
              <a:t>д</a:t>
            </a:r>
            <a:r>
              <a:rPr sz="1500" spc="-114" dirty="0">
                <a:latin typeface="Trebuchet MS"/>
                <a:cs typeface="Trebuchet MS"/>
              </a:rPr>
              <a:t>е</a:t>
            </a:r>
            <a:r>
              <a:rPr sz="1500" spc="-15" dirty="0">
                <a:latin typeface="Trebuchet MS"/>
                <a:cs typeface="Trebuchet MS"/>
              </a:rPr>
              <a:t>л</a:t>
            </a:r>
            <a:r>
              <a:rPr sz="1500" spc="-114" dirty="0">
                <a:latin typeface="Trebuchet MS"/>
                <a:cs typeface="Trebuchet MS"/>
              </a:rPr>
              <a:t>е</a:t>
            </a:r>
            <a:r>
              <a:rPr sz="1500" spc="105" dirty="0">
                <a:latin typeface="Trebuchet MS"/>
                <a:cs typeface="Trebuchet MS"/>
              </a:rPr>
              <a:t>нн</a:t>
            </a:r>
            <a:r>
              <a:rPr sz="1500" spc="70" dirty="0">
                <a:latin typeface="Trebuchet MS"/>
                <a:cs typeface="Trebuchet MS"/>
              </a:rPr>
              <a:t>ы</a:t>
            </a:r>
            <a:r>
              <a:rPr sz="1500" spc="85" dirty="0">
                <a:latin typeface="Trebuchet MS"/>
                <a:cs typeface="Trebuchet MS"/>
              </a:rPr>
              <a:t>й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1252" y="2165096"/>
            <a:ext cx="5077460" cy="1196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algn="just">
              <a:lnSpc>
                <a:spcPct val="100000"/>
              </a:lnSpc>
              <a:spcBef>
                <a:spcPts val="100"/>
              </a:spcBef>
            </a:pPr>
            <a:r>
              <a:rPr sz="1500" spc="45" dirty="0">
                <a:latin typeface="Trebuchet MS"/>
                <a:cs typeface="Trebuchet MS"/>
              </a:rPr>
              <a:t>минимум</a:t>
            </a:r>
            <a:r>
              <a:rPr sz="1500" spc="45" dirty="0">
                <a:latin typeface="Georgia"/>
                <a:cs typeface="Georgia"/>
              </a:rPr>
              <a:t>,</a:t>
            </a:r>
            <a:r>
              <a:rPr sz="1500" spc="5" dirty="0">
                <a:latin typeface="Georgia"/>
                <a:cs typeface="Georgia"/>
              </a:rPr>
              <a:t> </a:t>
            </a:r>
            <a:r>
              <a:rPr sz="1500" dirty="0">
                <a:latin typeface="Trebuchet MS"/>
                <a:cs typeface="Trebuchet MS"/>
              </a:rPr>
              <a:t>нравственности</a:t>
            </a:r>
            <a:r>
              <a:rPr sz="1500" dirty="0">
                <a:latin typeface="Georgia"/>
                <a:cs typeface="Georgia"/>
              </a:rPr>
              <a:t>»;</a:t>
            </a:r>
            <a:endParaRPr sz="1500">
              <a:latin typeface="Georgia"/>
              <a:cs typeface="Georgia"/>
            </a:endParaRPr>
          </a:p>
          <a:p>
            <a:pPr marL="165100" marR="5080" indent="-152400" algn="just">
              <a:lnSpc>
                <a:spcPct val="122700"/>
              </a:lnSpc>
              <a:spcBef>
                <a:spcPts val="790"/>
              </a:spcBef>
              <a:buChar char="•"/>
              <a:tabLst>
                <a:tab pos="165100" algn="l"/>
              </a:tabLst>
            </a:pPr>
            <a:r>
              <a:rPr sz="1500" spc="-5" dirty="0">
                <a:latin typeface="Georgia"/>
                <a:cs typeface="Georgia"/>
              </a:rPr>
              <a:t>«</a:t>
            </a:r>
            <a:r>
              <a:rPr sz="1500" spc="-5" dirty="0">
                <a:latin typeface="Trebuchet MS"/>
                <a:cs typeface="Trebuchet MS"/>
              </a:rPr>
              <a:t>право </a:t>
            </a:r>
            <a:r>
              <a:rPr sz="1500" spc="-45" dirty="0">
                <a:latin typeface="Trebuchet MS"/>
                <a:cs typeface="Trebuchet MS"/>
              </a:rPr>
              <a:t>есть </a:t>
            </a:r>
            <a:r>
              <a:rPr sz="1500" spc="5" dirty="0">
                <a:latin typeface="Trebuchet MS"/>
                <a:cs typeface="Trebuchet MS"/>
              </a:rPr>
              <a:t>требование </a:t>
            </a:r>
            <a:r>
              <a:rPr sz="1500" spc="30" dirty="0">
                <a:latin typeface="Trebuchet MS"/>
                <a:cs typeface="Trebuchet MS"/>
              </a:rPr>
              <a:t>внешней </a:t>
            </a:r>
            <a:r>
              <a:rPr sz="1500" spc="15" dirty="0">
                <a:latin typeface="Trebuchet MS"/>
                <a:cs typeface="Trebuchet MS"/>
              </a:rPr>
              <a:t>реализации </a:t>
            </a:r>
            <a:r>
              <a:rPr sz="1500" spc="10" dirty="0">
                <a:latin typeface="Trebuchet MS"/>
                <a:cs typeface="Trebuchet MS"/>
              </a:rPr>
              <a:t>этого  </a:t>
            </a:r>
            <a:r>
              <a:rPr sz="1500" spc="40" dirty="0">
                <a:latin typeface="Trebuchet MS"/>
                <a:cs typeface="Trebuchet MS"/>
              </a:rPr>
              <a:t>минимума</a:t>
            </a:r>
            <a:r>
              <a:rPr sz="1500" spc="40" dirty="0">
                <a:latin typeface="Georgia"/>
                <a:cs typeface="Georgia"/>
              </a:rPr>
              <a:t>, </a:t>
            </a:r>
            <a:r>
              <a:rPr sz="1500" spc="5" dirty="0">
                <a:latin typeface="Trebuchet MS"/>
                <a:cs typeface="Trebuchet MS"/>
              </a:rPr>
              <a:t>тогда </a:t>
            </a:r>
            <a:r>
              <a:rPr sz="1500" spc="15" dirty="0">
                <a:latin typeface="Trebuchet MS"/>
                <a:cs typeface="Trebuchet MS"/>
              </a:rPr>
              <a:t>как </a:t>
            </a:r>
            <a:r>
              <a:rPr sz="1500" dirty="0">
                <a:latin typeface="Trebuchet MS"/>
                <a:cs typeface="Trebuchet MS"/>
              </a:rPr>
              <a:t>интерес собственно  </a:t>
            </a:r>
            <a:r>
              <a:rPr sz="1500" spc="25" dirty="0">
                <a:latin typeface="Trebuchet MS"/>
                <a:cs typeface="Trebuchet MS"/>
              </a:rPr>
              <a:t>нравственный </a:t>
            </a:r>
            <a:r>
              <a:rPr sz="1500" spc="15" dirty="0">
                <a:latin typeface="Trebuchet MS"/>
                <a:cs typeface="Trebuchet MS"/>
              </a:rPr>
              <a:t>относится </a:t>
            </a:r>
            <a:r>
              <a:rPr sz="1500" dirty="0">
                <a:latin typeface="Trebuchet MS"/>
                <a:cs typeface="Trebuchet MS"/>
              </a:rPr>
              <a:t>непосредственно не</a:t>
            </a:r>
            <a:r>
              <a:rPr sz="1500" spc="204" dirty="0">
                <a:latin typeface="Trebuchet MS"/>
                <a:cs typeface="Trebuchet MS"/>
              </a:rPr>
              <a:t> </a:t>
            </a:r>
            <a:r>
              <a:rPr sz="1500" spc="35" dirty="0">
                <a:latin typeface="Trebuchet MS"/>
                <a:cs typeface="Trebuchet MS"/>
              </a:rPr>
              <a:t>к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71252" y="3320287"/>
            <a:ext cx="5078095" cy="1525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5715" algn="just">
              <a:lnSpc>
                <a:spcPct val="122700"/>
              </a:lnSpc>
              <a:spcBef>
                <a:spcPts val="100"/>
              </a:spcBef>
            </a:pPr>
            <a:r>
              <a:rPr sz="1500" spc="30" dirty="0">
                <a:latin typeface="Trebuchet MS"/>
                <a:cs typeface="Trebuchet MS"/>
              </a:rPr>
              <a:t>внешней </a:t>
            </a:r>
            <a:r>
              <a:rPr sz="1500" spc="15" dirty="0">
                <a:latin typeface="Trebuchet MS"/>
                <a:cs typeface="Trebuchet MS"/>
              </a:rPr>
              <a:t>реализации </a:t>
            </a:r>
            <a:r>
              <a:rPr sz="1500" spc="5" dirty="0">
                <a:latin typeface="Trebuchet MS"/>
                <a:cs typeface="Trebuchet MS"/>
              </a:rPr>
              <a:t>добра</a:t>
            </a:r>
            <a:r>
              <a:rPr sz="1500" spc="5" dirty="0">
                <a:latin typeface="Georgia"/>
                <a:cs typeface="Georgia"/>
              </a:rPr>
              <a:t>,</a:t>
            </a:r>
            <a:r>
              <a:rPr sz="1500" spc="370" dirty="0">
                <a:latin typeface="Georgia"/>
                <a:cs typeface="Georgia"/>
              </a:rPr>
              <a:t> </a:t>
            </a:r>
            <a:r>
              <a:rPr sz="1500" spc="-20" dirty="0">
                <a:latin typeface="Trebuchet MS"/>
                <a:cs typeface="Trebuchet MS"/>
              </a:rPr>
              <a:t>а </a:t>
            </a:r>
            <a:r>
              <a:rPr sz="1500" spc="35" dirty="0">
                <a:latin typeface="Trebuchet MS"/>
                <a:cs typeface="Trebuchet MS"/>
              </a:rPr>
              <a:t>к </a:t>
            </a:r>
            <a:r>
              <a:rPr sz="1500" spc="-30" dirty="0">
                <a:latin typeface="Trebuchet MS"/>
                <a:cs typeface="Trebuchet MS"/>
              </a:rPr>
              <a:t>его </a:t>
            </a:r>
            <a:r>
              <a:rPr sz="1500" spc="30" dirty="0">
                <a:latin typeface="Trebuchet MS"/>
                <a:cs typeface="Trebuchet MS"/>
              </a:rPr>
              <a:t>внутреннему  </a:t>
            </a:r>
            <a:r>
              <a:rPr sz="1500" spc="15" dirty="0">
                <a:latin typeface="Trebuchet MS"/>
                <a:cs typeface="Trebuchet MS"/>
              </a:rPr>
              <a:t>существованию </a:t>
            </a:r>
            <a:r>
              <a:rPr sz="1500" spc="-40" dirty="0">
                <a:latin typeface="Trebuchet MS"/>
                <a:cs typeface="Trebuchet MS"/>
              </a:rPr>
              <a:t>в </a:t>
            </a:r>
            <a:r>
              <a:rPr sz="1500" spc="-30" dirty="0">
                <a:latin typeface="Trebuchet MS"/>
                <a:cs typeface="Trebuchet MS"/>
              </a:rPr>
              <a:t>сердце</a:t>
            </a:r>
            <a:r>
              <a:rPr sz="1500" spc="-215" dirty="0">
                <a:latin typeface="Trebuchet MS"/>
                <a:cs typeface="Trebuchet MS"/>
              </a:rPr>
              <a:t> </a:t>
            </a:r>
            <a:r>
              <a:rPr sz="1500" spc="-40" dirty="0">
                <a:latin typeface="Trebuchet MS"/>
                <a:cs typeface="Trebuchet MS"/>
              </a:rPr>
              <a:t>человеческом</a:t>
            </a:r>
            <a:r>
              <a:rPr sz="1500" spc="-40" dirty="0">
                <a:latin typeface="Georgia"/>
                <a:cs typeface="Georgia"/>
              </a:rPr>
              <a:t>»;</a:t>
            </a:r>
            <a:endParaRPr sz="1500">
              <a:latin typeface="Georgia"/>
              <a:cs typeface="Georgia"/>
            </a:endParaRPr>
          </a:p>
          <a:p>
            <a:pPr marL="165100" marR="5080" indent="-152400" algn="just">
              <a:lnSpc>
                <a:spcPct val="122000"/>
              </a:lnSpc>
              <a:spcBef>
                <a:spcPts val="800"/>
              </a:spcBef>
              <a:buChar char="•"/>
              <a:tabLst>
                <a:tab pos="165100" algn="l"/>
              </a:tabLst>
            </a:pPr>
            <a:r>
              <a:rPr sz="1500" spc="-5" dirty="0">
                <a:latin typeface="Georgia"/>
                <a:cs typeface="Georgia"/>
              </a:rPr>
              <a:t>«</a:t>
            </a:r>
            <a:r>
              <a:rPr sz="1500" spc="-5" dirty="0">
                <a:latin typeface="Trebuchet MS"/>
                <a:cs typeface="Trebuchet MS"/>
              </a:rPr>
              <a:t>нравственное </a:t>
            </a:r>
            <a:r>
              <a:rPr sz="1500" spc="5" dirty="0">
                <a:latin typeface="Trebuchet MS"/>
                <a:cs typeface="Trebuchet MS"/>
              </a:rPr>
              <a:t>требование </a:t>
            </a:r>
            <a:r>
              <a:rPr sz="1500" dirty="0">
                <a:latin typeface="Trebuchet MS"/>
                <a:cs typeface="Trebuchet MS"/>
              </a:rPr>
              <a:t>предполагает </a:t>
            </a:r>
            <a:r>
              <a:rPr sz="1500" spc="-10" dirty="0">
                <a:latin typeface="Trebuchet MS"/>
                <a:cs typeface="Trebuchet MS"/>
              </a:rPr>
              <a:t>свободное  </a:t>
            </a:r>
            <a:r>
              <a:rPr sz="1500" spc="55" dirty="0">
                <a:latin typeface="Trebuchet MS"/>
                <a:cs typeface="Trebuchet MS"/>
              </a:rPr>
              <a:t>или </a:t>
            </a:r>
            <a:r>
              <a:rPr sz="1500" spc="5" dirty="0">
                <a:latin typeface="Trebuchet MS"/>
                <a:cs typeface="Trebuchet MS"/>
              </a:rPr>
              <a:t>добровольное </a:t>
            </a:r>
            <a:r>
              <a:rPr sz="1500" spc="15" dirty="0">
                <a:latin typeface="Trebuchet MS"/>
                <a:cs typeface="Trebuchet MS"/>
              </a:rPr>
              <a:t>исполнение</a:t>
            </a:r>
            <a:r>
              <a:rPr sz="1500" spc="15" dirty="0">
                <a:latin typeface="Georgia"/>
                <a:cs typeface="Georgia"/>
              </a:rPr>
              <a:t>, </a:t>
            </a:r>
            <a:r>
              <a:rPr sz="1500" spc="-5" dirty="0">
                <a:latin typeface="Trebuchet MS"/>
                <a:cs typeface="Trebuchet MS"/>
              </a:rPr>
              <a:t>правовое</a:t>
            </a:r>
            <a:r>
              <a:rPr sz="1500" spc="-5" dirty="0">
                <a:latin typeface="Georgia"/>
                <a:cs typeface="Georgia"/>
              </a:rPr>
              <a:t>, </a:t>
            </a:r>
            <a:r>
              <a:rPr sz="1500" spc="35" dirty="0">
                <a:latin typeface="Trebuchet MS"/>
                <a:cs typeface="Trebuchet MS"/>
              </a:rPr>
              <a:t>напротив</a:t>
            </a:r>
            <a:r>
              <a:rPr sz="1500" spc="35" dirty="0">
                <a:latin typeface="Georgia"/>
                <a:cs typeface="Georgia"/>
              </a:rPr>
              <a:t>,  </a:t>
            </a:r>
            <a:r>
              <a:rPr sz="1500" spc="5" dirty="0">
                <a:latin typeface="Trebuchet MS"/>
                <a:cs typeface="Trebuchet MS"/>
              </a:rPr>
              <a:t>допускает</a:t>
            </a:r>
            <a:r>
              <a:rPr sz="1500" spc="-85" dirty="0">
                <a:latin typeface="Trebuchet MS"/>
                <a:cs typeface="Trebuchet MS"/>
              </a:rPr>
              <a:t> </a:t>
            </a:r>
            <a:r>
              <a:rPr sz="1500" spc="15" dirty="0">
                <a:latin typeface="Trebuchet MS"/>
                <a:cs typeface="Trebuchet MS"/>
              </a:rPr>
              <a:t>прямое</a:t>
            </a:r>
            <a:r>
              <a:rPr sz="1500" spc="-90" dirty="0">
                <a:latin typeface="Trebuchet MS"/>
                <a:cs typeface="Trebuchet MS"/>
              </a:rPr>
              <a:t> </a:t>
            </a:r>
            <a:r>
              <a:rPr sz="1500" spc="55" dirty="0">
                <a:latin typeface="Trebuchet MS"/>
                <a:cs typeface="Trebuchet MS"/>
              </a:rPr>
              <a:t>или</a:t>
            </a:r>
            <a:r>
              <a:rPr sz="1500" spc="-8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косвенное</a:t>
            </a:r>
            <a:r>
              <a:rPr sz="1500" spc="-90" dirty="0">
                <a:latin typeface="Trebuchet MS"/>
                <a:cs typeface="Trebuchet MS"/>
              </a:rPr>
              <a:t> </a:t>
            </a:r>
            <a:r>
              <a:rPr sz="1500" spc="20" dirty="0">
                <a:latin typeface="Trebuchet MS"/>
                <a:cs typeface="Trebuchet MS"/>
              </a:rPr>
              <a:t>принуждение</a:t>
            </a:r>
            <a:r>
              <a:rPr sz="1500" spc="20" dirty="0">
                <a:latin typeface="Georgia"/>
                <a:cs typeface="Georgia"/>
              </a:rPr>
              <a:t>».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71252" y="5326650"/>
            <a:ext cx="4850130" cy="826769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65100" marR="5080" indent="-152400">
              <a:lnSpc>
                <a:spcPct val="120500"/>
              </a:lnSpc>
              <a:spcBef>
                <a:spcPts val="65"/>
              </a:spcBef>
            </a:pPr>
            <a:r>
              <a:rPr sz="1400" spc="10" dirty="0">
                <a:latin typeface="Trebuchet MS"/>
                <a:cs typeface="Trebuchet MS"/>
              </a:rPr>
              <a:t>Соловьев </a:t>
            </a:r>
            <a:r>
              <a:rPr sz="1400" spc="-15" dirty="0">
                <a:latin typeface="Trebuchet MS"/>
                <a:cs typeface="Trebuchet MS"/>
              </a:rPr>
              <a:t>В.С. </a:t>
            </a:r>
            <a:r>
              <a:rPr sz="1400" spc="40" dirty="0">
                <a:latin typeface="Trebuchet MS"/>
                <a:cs typeface="Trebuchet MS"/>
              </a:rPr>
              <a:t>Оправдание </a:t>
            </a:r>
            <a:r>
              <a:rPr sz="1400" spc="-10" dirty="0">
                <a:latin typeface="Trebuchet MS"/>
                <a:cs typeface="Trebuchet MS"/>
              </a:rPr>
              <a:t>добра. </a:t>
            </a:r>
            <a:r>
              <a:rPr sz="1400" spc="35" dirty="0">
                <a:latin typeface="Trebuchet MS"/>
                <a:cs typeface="Trebuchet MS"/>
              </a:rPr>
              <a:t>Нравственная  </a:t>
            </a:r>
            <a:r>
              <a:rPr sz="1400" spc="20" dirty="0">
                <a:latin typeface="Trebuchet MS"/>
                <a:cs typeface="Trebuchet MS"/>
              </a:rPr>
              <a:t>философия: </a:t>
            </a:r>
            <a:r>
              <a:rPr sz="1500" spc="60" dirty="0">
                <a:latin typeface="Trebuchet MS"/>
                <a:cs typeface="Trebuchet MS"/>
              </a:rPr>
              <a:t>Сочинения </a:t>
            </a:r>
            <a:r>
              <a:rPr sz="1500" spc="-40" dirty="0">
                <a:latin typeface="Trebuchet MS"/>
                <a:cs typeface="Trebuchet MS"/>
              </a:rPr>
              <a:t>в </a:t>
            </a:r>
            <a:r>
              <a:rPr sz="1500" spc="-90" dirty="0">
                <a:latin typeface="Georgia"/>
                <a:cs typeface="Georgia"/>
              </a:rPr>
              <a:t>2 </a:t>
            </a:r>
            <a:r>
              <a:rPr sz="1500" spc="5" dirty="0">
                <a:latin typeface="Trebuchet MS"/>
                <a:cs typeface="Trebuchet MS"/>
              </a:rPr>
              <a:t>т</a:t>
            </a:r>
            <a:r>
              <a:rPr sz="1500" spc="5" dirty="0">
                <a:latin typeface="Georgia"/>
                <a:cs typeface="Georgia"/>
              </a:rPr>
              <a:t>. </a:t>
            </a:r>
            <a:r>
              <a:rPr sz="1500" spc="10" dirty="0">
                <a:latin typeface="Trebuchet MS"/>
                <a:cs typeface="Trebuchet MS"/>
              </a:rPr>
              <a:t>Т</a:t>
            </a:r>
            <a:r>
              <a:rPr sz="1500" spc="10" dirty="0">
                <a:latin typeface="Georgia"/>
                <a:cs typeface="Georgia"/>
              </a:rPr>
              <a:t>.1. </a:t>
            </a:r>
            <a:r>
              <a:rPr sz="1500" spc="55" dirty="0">
                <a:latin typeface="Trebuchet MS"/>
                <a:cs typeface="Trebuchet MS"/>
              </a:rPr>
              <a:t>М</a:t>
            </a:r>
            <a:r>
              <a:rPr sz="1500" spc="55" dirty="0">
                <a:latin typeface="Georgia"/>
                <a:cs typeface="Georgia"/>
              </a:rPr>
              <a:t>.: </a:t>
            </a:r>
            <a:r>
              <a:rPr sz="1500" spc="35" dirty="0">
                <a:latin typeface="Trebuchet MS"/>
                <a:cs typeface="Trebuchet MS"/>
              </a:rPr>
              <a:t>Мысль</a:t>
            </a:r>
            <a:r>
              <a:rPr sz="1500" spc="35" dirty="0">
                <a:latin typeface="Georgia"/>
                <a:cs typeface="Georgia"/>
              </a:rPr>
              <a:t>, </a:t>
            </a:r>
            <a:r>
              <a:rPr sz="1500" spc="-60" dirty="0">
                <a:latin typeface="Georgia"/>
                <a:cs typeface="Georgia"/>
              </a:rPr>
              <a:t>1990.</a:t>
            </a:r>
            <a:r>
              <a:rPr sz="1500" spc="-235" dirty="0">
                <a:latin typeface="Georgia"/>
                <a:cs typeface="Georgia"/>
              </a:rPr>
              <a:t> </a:t>
            </a:r>
            <a:r>
              <a:rPr sz="1500" spc="70" dirty="0">
                <a:latin typeface="Trebuchet MS"/>
                <a:cs typeface="Trebuchet MS"/>
              </a:rPr>
              <a:t>С</a:t>
            </a:r>
            <a:r>
              <a:rPr sz="1500" spc="70" dirty="0">
                <a:latin typeface="Georgia"/>
                <a:cs typeface="Georgia"/>
              </a:rPr>
              <a:t>.  </a:t>
            </a:r>
            <a:r>
              <a:rPr sz="1500" spc="-85" dirty="0">
                <a:latin typeface="Georgia"/>
                <a:cs typeface="Georgia"/>
              </a:rPr>
              <a:t>450,</a:t>
            </a:r>
            <a:r>
              <a:rPr sz="1500" spc="5" dirty="0">
                <a:latin typeface="Georgia"/>
                <a:cs typeface="Georgia"/>
              </a:rPr>
              <a:t> </a:t>
            </a:r>
            <a:r>
              <a:rPr sz="1500" spc="-65" dirty="0">
                <a:latin typeface="Georgia"/>
                <a:cs typeface="Georgia"/>
              </a:rPr>
              <a:t>453.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1" rIns="0" bIns="0" rtlCol="0">
            <a:spAutoFit/>
          </a:bodyPr>
          <a:lstStyle/>
          <a:p>
            <a:pPr marL="3281045" marR="5080">
              <a:lnSpc>
                <a:spcPct val="100000"/>
              </a:lnSpc>
              <a:spcBef>
                <a:spcPts val="100"/>
              </a:spcBef>
            </a:pPr>
            <a:r>
              <a:rPr sz="3200" b="1" spc="290" dirty="0">
                <a:latin typeface="Trebuchet MS"/>
                <a:cs typeface="Trebuchet MS"/>
              </a:rPr>
              <a:t>ЭТИКА</a:t>
            </a:r>
            <a:r>
              <a:rPr sz="3200" b="1" spc="-325" dirty="0">
                <a:latin typeface="Trebuchet MS"/>
                <a:cs typeface="Trebuchet MS"/>
              </a:rPr>
              <a:t> </a:t>
            </a:r>
            <a:r>
              <a:rPr sz="3200" b="1" spc="440" dirty="0">
                <a:latin typeface="Trebuchet MS"/>
                <a:cs typeface="Trebuchet MS"/>
              </a:rPr>
              <a:t>И</a:t>
            </a:r>
            <a:r>
              <a:rPr sz="3200" b="1" spc="-320" dirty="0">
                <a:latin typeface="Trebuchet MS"/>
                <a:cs typeface="Trebuchet MS"/>
              </a:rPr>
              <a:t> </a:t>
            </a:r>
            <a:r>
              <a:rPr sz="3200" b="1" spc="165" dirty="0">
                <a:latin typeface="Trebuchet MS"/>
                <a:cs typeface="Trebuchet MS"/>
              </a:rPr>
              <a:t>ПРАВО</a:t>
            </a:r>
            <a:r>
              <a:rPr sz="3200" b="1" spc="165" dirty="0">
                <a:latin typeface="Georgia"/>
                <a:cs typeface="Georgia"/>
              </a:rPr>
              <a:t>:  </a:t>
            </a:r>
            <a:r>
              <a:rPr sz="3200" b="1" spc="280" dirty="0">
                <a:latin typeface="Trebuchet MS"/>
                <a:cs typeface="Trebuchet MS"/>
              </a:rPr>
              <a:t>ПРОБЛЕМА  </a:t>
            </a:r>
            <a:r>
              <a:rPr sz="3200" b="1" spc="325" dirty="0">
                <a:latin typeface="Trebuchet MS"/>
                <a:cs typeface="Trebuchet MS"/>
              </a:rPr>
              <a:t>СООТНОШЕНИЯ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6477" y="4632452"/>
            <a:ext cx="1993264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27990" marR="5080" indent="-415925">
              <a:lnSpc>
                <a:spcPct val="102200"/>
              </a:lnSpc>
              <a:spcBef>
                <a:spcPts val="50"/>
              </a:spcBef>
            </a:pPr>
            <a:r>
              <a:rPr sz="1800" spc="-5" dirty="0">
                <a:latin typeface="Carlito"/>
                <a:cs typeface="Carlito"/>
              </a:rPr>
              <a:t>Владимир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Соловьев  (1853-1900)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60450"/>
            <a:ext cx="6696075" cy="50212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15150" y="1431036"/>
            <a:ext cx="2006600" cy="187896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67665" marR="31750" indent="-328295">
              <a:lnSpc>
                <a:spcPts val="1989"/>
              </a:lnSpc>
              <a:spcBef>
                <a:spcPts val="505"/>
              </a:spcBef>
              <a:tabLst>
                <a:tab pos="1688464" algn="l"/>
              </a:tabLst>
            </a:pPr>
            <a:r>
              <a:rPr sz="2000" spc="200" dirty="0">
                <a:solidFill>
                  <a:srgbClr val="D1282E"/>
                </a:solidFill>
                <a:latin typeface="Georgia"/>
                <a:cs typeface="Georgia"/>
              </a:rPr>
              <a:t>A</a:t>
            </a:r>
            <a:r>
              <a:rPr sz="2000" spc="-25" dirty="0">
                <a:solidFill>
                  <a:srgbClr val="D1282E"/>
                </a:solidFill>
                <a:latin typeface="Georgia"/>
                <a:cs typeface="Georgia"/>
              </a:rPr>
              <a:t>n</a:t>
            </a:r>
            <a:r>
              <a:rPr sz="2000" spc="-45" dirty="0">
                <a:solidFill>
                  <a:srgbClr val="D1282E"/>
                </a:solidFill>
                <a:latin typeface="Georgia"/>
                <a:cs typeface="Georgia"/>
              </a:rPr>
              <a:t>t</a:t>
            </a:r>
            <a:r>
              <a:rPr sz="2000" spc="-10" dirty="0">
                <a:solidFill>
                  <a:srgbClr val="D1282E"/>
                </a:solidFill>
                <a:latin typeface="Georgia"/>
                <a:cs typeface="Georgia"/>
              </a:rPr>
              <a:t>e</a:t>
            </a:r>
            <a:r>
              <a:rPr sz="2000" spc="-30" dirty="0">
                <a:solidFill>
                  <a:srgbClr val="D1282E"/>
                </a:solidFill>
                <a:latin typeface="Georgia"/>
                <a:cs typeface="Georgia"/>
              </a:rPr>
              <a:t>c</a:t>
            </a:r>
            <a:r>
              <a:rPr sz="2000" spc="-10" dirty="0">
                <a:solidFill>
                  <a:srgbClr val="D1282E"/>
                </a:solidFill>
                <a:latin typeface="Georgia"/>
                <a:cs typeface="Georgia"/>
              </a:rPr>
              <a:t>e</a:t>
            </a:r>
            <a:r>
              <a:rPr sz="2000" spc="70" dirty="0">
                <a:solidFill>
                  <a:srgbClr val="D1282E"/>
                </a:solidFill>
                <a:latin typeface="Georgia"/>
                <a:cs typeface="Georgia"/>
              </a:rPr>
              <a:t>d</a:t>
            </a:r>
            <a:r>
              <a:rPr sz="2000" spc="-10" dirty="0">
                <a:solidFill>
                  <a:srgbClr val="D1282E"/>
                </a:solidFill>
                <a:latin typeface="Georgia"/>
                <a:cs typeface="Georgia"/>
              </a:rPr>
              <a:t>e</a:t>
            </a:r>
            <a:r>
              <a:rPr sz="2000" spc="-25" dirty="0">
                <a:solidFill>
                  <a:srgbClr val="D1282E"/>
                </a:solidFill>
                <a:latin typeface="Georgia"/>
                <a:cs typeface="Georgia"/>
              </a:rPr>
              <a:t>n</a:t>
            </a:r>
            <a:r>
              <a:rPr sz="2000" spc="-45" dirty="0">
                <a:solidFill>
                  <a:srgbClr val="D1282E"/>
                </a:solidFill>
                <a:latin typeface="Georgia"/>
                <a:cs typeface="Georgia"/>
              </a:rPr>
              <a:t>t</a:t>
            </a:r>
            <a:r>
              <a:rPr sz="2000" spc="-10" dirty="0">
                <a:solidFill>
                  <a:srgbClr val="D1282E"/>
                </a:solidFill>
                <a:latin typeface="Georgia"/>
                <a:cs typeface="Georgia"/>
              </a:rPr>
              <a:t>e</a:t>
            </a:r>
            <a:r>
              <a:rPr sz="2000" spc="-20" dirty="0">
                <a:solidFill>
                  <a:srgbClr val="D1282E"/>
                </a:solidFill>
                <a:latin typeface="Georgia"/>
                <a:cs typeface="Georgia"/>
              </a:rPr>
              <a:t>s</a:t>
            </a:r>
            <a:r>
              <a:rPr sz="2000" dirty="0">
                <a:solidFill>
                  <a:srgbClr val="D1282E"/>
                </a:solidFill>
                <a:latin typeface="Georgia"/>
                <a:cs typeface="Georgia"/>
              </a:rPr>
              <a:t>	</a:t>
            </a:r>
            <a:r>
              <a:rPr sz="2000" spc="70" dirty="0">
                <a:solidFill>
                  <a:srgbClr val="D1282E"/>
                </a:solidFill>
                <a:latin typeface="Georgia"/>
                <a:cs typeface="Georgia"/>
              </a:rPr>
              <a:t>d</a:t>
            </a:r>
            <a:r>
              <a:rPr sz="2000" spc="-10" dirty="0">
                <a:solidFill>
                  <a:srgbClr val="D1282E"/>
                </a:solidFill>
                <a:latin typeface="Georgia"/>
                <a:cs typeface="Georgia"/>
              </a:rPr>
              <a:t>e  </a:t>
            </a:r>
            <a:r>
              <a:rPr sz="2000" spc="-20" dirty="0">
                <a:solidFill>
                  <a:srgbClr val="D1282E"/>
                </a:solidFill>
                <a:latin typeface="Georgia"/>
                <a:cs typeface="Georgia"/>
              </a:rPr>
              <a:t>Biobancos</a:t>
            </a:r>
            <a:r>
              <a:rPr sz="2000" spc="-10" dirty="0">
                <a:solidFill>
                  <a:srgbClr val="D1282E"/>
                </a:solidFill>
                <a:latin typeface="Georgia"/>
                <a:cs typeface="Georgia"/>
              </a:rPr>
              <a:t> </a:t>
            </a:r>
            <a:r>
              <a:rPr sz="2000" spc="-15" dirty="0">
                <a:solidFill>
                  <a:srgbClr val="D1282E"/>
                </a:solidFill>
                <a:latin typeface="Georgia"/>
                <a:cs typeface="Georgia"/>
              </a:rPr>
              <a:t>en</a:t>
            </a:r>
            <a:endParaRPr sz="2000">
              <a:latin typeface="Georgia"/>
              <a:cs typeface="Georgia"/>
            </a:endParaRPr>
          </a:p>
          <a:p>
            <a:pPr marL="535940">
              <a:lnSpc>
                <a:spcPts val="1900"/>
              </a:lnSpc>
            </a:pPr>
            <a:r>
              <a:rPr sz="2000" spc="15" dirty="0">
                <a:solidFill>
                  <a:srgbClr val="D1282E"/>
                </a:solidFill>
                <a:latin typeface="Georgia"/>
                <a:cs typeface="Georgia"/>
              </a:rPr>
              <a:t>Argentina</a:t>
            </a:r>
            <a:endParaRPr sz="2000">
              <a:latin typeface="Georgia"/>
              <a:cs typeface="Georgia"/>
            </a:endParaRPr>
          </a:p>
          <a:p>
            <a:pPr marL="370840" marR="5080" indent="-358775">
              <a:lnSpc>
                <a:spcPct val="80700"/>
              </a:lnSpc>
              <a:spcBef>
                <a:spcPts val="560"/>
              </a:spcBef>
            </a:pPr>
            <a:r>
              <a:rPr sz="2000" spc="-55" dirty="0">
                <a:solidFill>
                  <a:srgbClr val="D1282E"/>
                </a:solidFill>
                <a:latin typeface="Georgia"/>
                <a:cs typeface="Georgia"/>
              </a:rPr>
              <a:t>PRIMER </a:t>
            </a:r>
            <a:r>
              <a:rPr sz="2000" spc="90" dirty="0">
                <a:solidFill>
                  <a:srgbClr val="D1282E"/>
                </a:solidFill>
                <a:latin typeface="Georgia"/>
                <a:cs typeface="Georgia"/>
              </a:rPr>
              <a:t>BANCO  </a:t>
            </a:r>
            <a:r>
              <a:rPr sz="2000" spc="95" dirty="0">
                <a:solidFill>
                  <a:srgbClr val="D1282E"/>
                </a:solidFill>
                <a:latin typeface="Georgia"/>
                <a:cs typeface="Georgia"/>
              </a:rPr>
              <a:t>NACIONAL  </a:t>
            </a:r>
            <a:r>
              <a:rPr sz="2000" spc="-20" dirty="0">
                <a:solidFill>
                  <a:srgbClr val="D1282E"/>
                </a:solidFill>
                <a:latin typeface="Georgia"/>
                <a:cs typeface="Georgia"/>
              </a:rPr>
              <a:t>DE </a:t>
            </a:r>
            <a:r>
              <a:rPr sz="2000" spc="45" dirty="0">
                <a:solidFill>
                  <a:srgbClr val="D1282E"/>
                </a:solidFill>
                <a:latin typeface="Georgia"/>
                <a:cs typeface="Georgia"/>
              </a:rPr>
              <a:t>DATOS  </a:t>
            </a:r>
            <a:r>
              <a:rPr sz="2000" dirty="0">
                <a:solidFill>
                  <a:srgbClr val="D1282E"/>
                </a:solidFill>
                <a:latin typeface="Georgia"/>
                <a:cs typeface="Georgia"/>
              </a:rPr>
              <a:t>GENÉTICOS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77684" y="3930396"/>
            <a:ext cx="10445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" dirty="0">
                <a:latin typeface="Georgia"/>
                <a:cs typeface="Georgia"/>
              </a:rPr>
              <a:t>Depende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81390" y="3930396"/>
            <a:ext cx="3778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5" dirty="0">
                <a:latin typeface="Georgia"/>
                <a:cs typeface="Georgia"/>
              </a:rPr>
              <a:t>d</a:t>
            </a:r>
            <a:r>
              <a:rPr sz="2000" spc="30" dirty="0">
                <a:latin typeface="Georgia"/>
                <a:cs typeface="Georgia"/>
              </a:rPr>
              <a:t>e</a:t>
            </a:r>
            <a:r>
              <a:rPr sz="2000" spc="5" dirty="0">
                <a:latin typeface="Georgia"/>
                <a:cs typeface="Georgia"/>
              </a:rPr>
              <a:t>l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77684" y="4174235"/>
            <a:ext cx="11880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Georgia"/>
                <a:cs typeface="Georgia"/>
              </a:rPr>
              <a:t>Ministerio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56002" y="4174235"/>
            <a:ext cx="3035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0" dirty="0">
                <a:latin typeface="Georgia"/>
                <a:cs typeface="Georgia"/>
              </a:rPr>
              <a:t>de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77684" y="4427220"/>
            <a:ext cx="2082164" cy="8121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 algn="just">
              <a:lnSpc>
                <a:spcPct val="79000"/>
              </a:lnSpc>
              <a:spcBef>
                <a:spcPts val="600"/>
              </a:spcBef>
              <a:tabLst>
                <a:tab pos="806450" algn="l"/>
              </a:tabLst>
            </a:pPr>
            <a:r>
              <a:rPr sz="2000" dirty="0">
                <a:latin typeface="Georgia"/>
                <a:cs typeface="Georgia"/>
              </a:rPr>
              <a:t>Ciencia, </a:t>
            </a:r>
            <a:r>
              <a:rPr sz="2000" spc="-20" dirty="0">
                <a:latin typeface="Georgia"/>
                <a:cs typeface="Georgia"/>
              </a:rPr>
              <a:t>Técnica  </a:t>
            </a:r>
            <a:r>
              <a:rPr sz="2000" spc="-10" dirty="0">
                <a:latin typeface="Georgia"/>
                <a:cs typeface="Georgia"/>
              </a:rPr>
              <a:t>e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-110" dirty="0">
                <a:latin typeface="Georgia"/>
                <a:cs typeface="Georgia"/>
              </a:rPr>
              <a:t>I</a:t>
            </a:r>
            <a:r>
              <a:rPr sz="2000" spc="-25" dirty="0">
                <a:latin typeface="Georgia"/>
                <a:cs typeface="Georgia"/>
              </a:rPr>
              <a:t>nn</a:t>
            </a:r>
            <a:r>
              <a:rPr sz="2000" spc="5" dirty="0">
                <a:latin typeface="Georgia"/>
                <a:cs typeface="Georgia"/>
              </a:rPr>
              <a:t>o</a:t>
            </a:r>
            <a:r>
              <a:rPr sz="2000" spc="130" dirty="0">
                <a:latin typeface="Georgia"/>
                <a:cs typeface="Georgia"/>
              </a:rPr>
              <a:t>v</a:t>
            </a:r>
            <a:r>
              <a:rPr sz="2000" spc="-15" dirty="0">
                <a:latin typeface="Georgia"/>
                <a:cs typeface="Georgia"/>
              </a:rPr>
              <a:t>a</a:t>
            </a:r>
            <a:r>
              <a:rPr sz="2000" spc="-20" dirty="0">
                <a:latin typeface="Georgia"/>
                <a:cs typeface="Georgia"/>
              </a:rPr>
              <a:t>c</a:t>
            </a:r>
            <a:r>
              <a:rPr sz="2000" dirty="0">
                <a:latin typeface="Georgia"/>
                <a:cs typeface="Georgia"/>
              </a:rPr>
              <a:t>i</a:t>
            </a:r>
            <a:r>
              <a:rPr sz="2000" spc="5" dirty="0">
                <a:latin typeface="Georgia"/>
                <a:cs typeface="Georgia"/>
              </a:rPr>
              <a:t>ó</a:t>
            </a:r>
            <a:r>
              <a:rPr sz="2000" spc="-15" dirty="0">
                <a:latin typeface="Georgia"/>
                <a:cs typeface="Georgia"/>
              </a:rPr>
              <a:t>n  </a:t>
            </a:r>
            <a:r>
              <a:rPr sz="2000" spc="5" dirty="0">
                <a:latin typeface="Georgia"/>
                <a:cs typeface="Georgia"/>
              </a:rPr>
              <a:t>Productiva.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616711"/>
            <a:ext cx="4655820" cy="842644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245"/>
              </a:spcBef>
            </a:pPr>
            <a:r>
              <a:rPr sz="2700" spc="245" dirty="0"/>
              <a:t>ПРОБЛЕМА</a:t>
            </a:r>
            <a:r>
              <a:rPr sz="2700" spc="-340" dirty="0"/>
              <a:t> </a:t>
            </a:r>
            <a:r>
              <a:rPr sz="2700" spc="204" dirty="0"/>
              <a:t>ОПРЕДЕЛЕНИЕ  </a:t>
            </a:r>
            <a:r>
              <a:rPr sz="2700" spc="290" dirty="0"/>
              <a:t>БИОБАНКА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3653790" y="1558035"/>
            <a:ext cx="4952365" cy="103124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 marR="99060">
              <a:lnSpc>
                <a:spcPct val="79100"/>
              </a:lnSpc>
              <a:spcBef>
                <a:spcPts val="650"/>
              </a:spcBef>
            </a:pPr>
            <a:r>
              <a:rPr sz="2200" b="1" spc="60" dirty="0">
                <a:latin typeface="Trebuchet MS"/>
                <a:cs typeface="Trebuchet MS"/>
              </a:rPr>
              <a:t>Общепринятого  </a:t>
            </a:r>
            <a:r>
              <a:rPr sz="2200" b="1" spc="5" dirty="0">
                <a:latin typeface="Trebuchet MS"/>
                <a:cs typeface="Trebuchet MS"/>
              </a:rPr>
              <a:t>терминологического </a:t>
            </a:r>
            <a:r>
              <a:rPr sz="2200" b="1" spc="30" dirty="0">
                <a:latin typeface="Trebuchet MS"/>
                <a:cs typeface="Trebuchet MS"/>
              </a:rPr>
              <a:t>значения</a:t>
            </a:r>
            <a:r>
              <a:rPr sz="2200" b="1" spc="-245" dirty="0">
                <a:latin typeface="Trebuchet MS"/>
                <a:cs typeface="Trebuchet MS"/>
              </a:rPr>
              <a:t> </a:t>
            </a:r>
            <a:r>
              <a:rPr sz="2200" b="1" spc="-70" dirty="0">
                <a:latin typeface="Trebuchet MS"/>
                <a:cs typeface="Trebuchet MS"/>
              </a:rPr>
              <a:t>нет.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200" b="1" spc="-5" dirty="0">
                <a:latin typeface="Trebuchet MS"/>
                <a:cs typeface="Trebuchet MS"/>
              </a:rPr>
              <a:t>Характеризуется </a:t>
            </a:r>
            <a:r>
              <a:rPr sz="2200" b="1" spc="45" dirty="0">
                <a:latin typeface="Trebuchet MS"/>
                <a:cs typeface="Trebuchet MS"/>
              </a:rPr>
              <a:t>высоким</a:t>
            </a:r>
            <a:r>
              <a:rPr sz="2200" b="1" spc="-160" dirty="0">
                <a:latin typeface="Trebuchet MS"/>
                <a:cs typeface="Trebuchet MS"/>
              </a:rPr>
              <a:t> </a:t>
            </a:r>
            <a:r>
              <a:rPr sz="2200" b="1" spc="10" dirty="0">
                <a:latin typeface="Trebuchet MS"/>
                <a:cs typeface="Trebuchet MS"/>
              </a:rPr>
              <a:t>уровнем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53790" y="2496819"/>
            <a:ext cx="49536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16860" algn="l"/>
                <a:tab pos="4755515" algn="l"/>
              </a:tabLst>
            </a:pPr>
            <a:r>
              <a:rPr sz="2200" b="1" spc="40" dirty="0">
                <a:latin typeface="Trebuchet MS"/>
                <a:cs typeface="Trebuchet MS"/>
              </a:rPr>
              <a:t>т</a:t>
            </a:r>
            <a:r>
              <a:rPr sz="2200" b="1" spc="-55" dirty="0">
                <a:latin typeface="Trebuchet MS"/>
                <a:cs typeface="Trebuchet MS"/>
              </a:rPr>
              <a:t>ех</a:t>
            </a:r>
            <a:r>
              <a:rPr sz="2200" b="1" spc="-70" dirty="0">
                <a:latin typeface="Trebuchet MS"/>
                <a:cs typeface="Trebuchet MS"/>
              </a:rPr>
              <a:t>н</a:t>
            </a:r>
            <a:r>
              <a:rPr sz="2200" b="1" spc="-35" dirty="0">
                <a:latin typeface="Trebuchet MS"/>
                <a:cs typeface="Trebuchet MS"/>
              </a:rPr>
              <a:t>о</a:t>
            </a:r>
            <a:r>
              <a:rPr sz="2200" b="1" spc="50" dirty="0">
                <a:latin typeface="Trebuchet MS"/>
                <a:cs typeface="Trebuchet MS"/>
              </a:rPr>
              <a:t>л</a:t>
            </a:r>
            <a:r>
              <a:rPr sz="2200" b="1" spc="-35" dirty="0">
                <a:latin typeface="Trebuchet MS"/>
                <a:cs typeface="Trebuchet MS"/>
              </a:rPr>
              <a:t>о</a:t>
            </a:r>
            <a:r>
              <a:rPr sz="2200" b="1" spc="-20" dirty="0">
                <a:latin typeface="Trebuchet MS"/>
                <a:cs typeface="Trebuchet MS"/>
              </a:rPr>
              <a:t>г</a:t>
            </a:r>
            <a:r>
              <a:rPr sz="2200" b="1" spc="125" dirty="0">
                <a:latin typeface="Trebuchet MS"/>
                <a:cs typeface="Trebuchet MS"/>
              </a:rPr>
              <a:t>и</a:t>
            </a:r>
            <a:r>
              <a:rPr sz="2200" b="1" spc="110" dirty="0">
                <a:latin typeface="Trebuchet MS"/>
                <a:cs typeface="Trebuchet MS"/>
              </a:rPr>
              <a:t>ч</a:t>
            </a:r>
            <a:r>
              <a:rPr sz="2200" b="1" spc="-175" dirty="0">
                <a:latin typeface="Trebuchet MS"/>
                <a:cs typeface="Trebuchet MS"/>
              </a:rPr>
              <a:t>е</a:t>
            </a:r>
            <a:r>
              <a:rPr sz="2200" b="1" spc="-165" dirty="0">
                <a:latin typeface="Trebuchet MS"/>
                <a:cs typeface="Trebuchet MS"/>
              </a:rPr>
              <a:t>с</a:t>
            </a:r>
            <a:r>
              <a:rPr sz="2200" b="1" spc="135" dirty="0">
                <a:latin typeface="Trebuchet MS"/>
                <a:cs typeface="Trebuchet MS"/>
              </a:rPr>
              <a:t>к</a:t>
            </a:r>
            <a:r>
              <a:rPr sz="2200" b="1" spc="-35" dirty="0">
                <a:latin typeface="Trebuchet MS"/>
                <a:cs typeface="Trebuchet MS"/>
              </a:rPr>
              <a:t>о</a:t>
            </a:r>
            <a:r>
              <a:rPr sz="2200" b="1" spc="130" dirty="0">
                <a:latin typeface="Trebuchet MS"/>
                <a:cs typeface="Trebuchet MS"/>
              </a:rPr>
              <a:t>й</a:t>
            </a:r>
            <a:r>
              <a:rPr sz="2200" b="1" dirty="0">
                <a:latin typeface="Trebuchet MS"/>
                <a:cs typeface="Trebuchet MS"/>
              </a:rPr>
              <a:t>	</a:t>
            </a:r>
            <a:r>
              <a:rPr sz="2200" b="1" spc="-55" dirty="0">
                <a:latin typeface="Trebuchet MS"/>
                <a:cs typeface="Trebuchet MS"/>
              </a:rPr>
              <a:t>с</a:t>
            </a:r>
            <a:r>
              <a:rPr sz="2200" b="1" spc="-60" dirty="0">
                <a:latin typeface="Trebuchet MS"/>
                <a:cs typeface="Trebuchet MS"/>
              </a:rPr>
              <a:t>л</a:t>
            </a:r>
            <a:r>
              <a:rPr sz="2200" b="1" spc="-35" dirty="0">
                <a:latin typeface="Trebuchet MS"/>
                <a:cs typeface="Trebuchet MS"/>
              </a:rPr>
              <a:t>о</a:t>
            </a:r>
            <a:r>
              <a:rPr sz="2200" b="1" spc="170" dirty="0">
                <a:latin typeface="Trebuchet MS"/>
                <a:cs typeface="Trebuchet MS"/>
              </a:rPr>
              <a:t>ж</a:t>
            </a:r>
            <a:r>
              <a:rPr sz="2200" b="1" spc="125" dirty="0">
                <a:latin typeface="Trebuchet MS"/>
                <a:cs typeface="Trebuchet MS"/>
              </a:rPr>
              <a:t>н</a:t>
            </a:r>
            <a:r>
              <a:rPr sz="2200" b="1" spc="-35" dirty="0">
                <a:latin typeface="Trebuchet MS"/>
                <a:cs typeface="Trebuchet MS"/>
              </a:rPr>
              <a:t>о</a:t>
            </a:r>
            <a:r>
              <a:rPr sz="2200" b="1" spc="-70" dirty="0">
                <a:latin typeface="Trebuchet MS"/>
                <a:cs typeface="Trebuchet MS"/>
              </a:rPr>
              <a:t>с</a:t>
            </a:r>
            <a:r>
              <a:rPr sz="2200" b="1" spc="-55" dirty="0">
                <a:latin typeface="Trebuchet MS"/>
                <a:cs typeface="Trebuchet MS"/>
              </a:rPr>
              <a:t>т</a:t>
            </a:r>
            <a:r>
              <a:rPr sz="2200" b="1" spc="130" dirty="0">
                <a:latin typeface="Trebuchet MS"/>
                <a:cs typeface="Trebuchet MS"/>
              </a:rPr>
              <a:t>и</a:t>
            </a:r>
            <a:r>
              <a:rPr sz="2200" b="1" dirty="0">
                <a:latin typeface="Trebuchet MS"/>
                <a:cs typeface="Trebuchet MS"/>
              </a:rPr>
              <a:t>	</a:t>
            </a:r>
            <a:r>
              <a:rPr sz="2200" b="1" spc="130" dirty="0">
                <a:latin typeface="Trebuchet MS"/>
                <a:cs typeface="Trebuchet MS"/>
              </a:rPr>
              <a:t>и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53790" y="2777235"/>
            <a:ext cx="34194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25" dirty="0">
                <a:latin typeface="Trebuchet MS"/>
                <a:cs typeface="Trebuchet MS"/>
              </a:rPr>
              <a:t>социальной</a:t>
            </a:r>
            <a:r>
              <a:rPr sz="2200" b="1" spc="-155" dirty="0">
                <a:latin typeface="Trebuchet MS"/>
                <a:cs typeface="Trebuchet MS"/>
              </a:rPr>
              <a:t> </a:t>
            </a:r>
            <a:r>
              <a:rPr sz="2200" b="1" spc="-5" dirty="0">
                <a:latin typeface="Trebuchet MS"/>
                <a:cs typeface="Trebuchet MS"/>
              </a:rPr>
              <a:t>значимости.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53790" y="3182619"/>
            <a:ext cx="49536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44420" algn="l"/>
              </a:tabLst>
            </a:pPr>
            <a:r>
              <a:rPr sz="2200" b="1" dirty="0">
                <a:latin typeface="Trebuchet MS"/>
                <a:cs typeface="Trebuchet MS"/>
              </a:rPr>
              <a:t>Отсутствует	</a:t>
            </a:r>
            <a:r>
              <a:rPr sz="2200" b="1" spc="60" dirty="0">
                <a:latin typeface="Trebuchet MS"/>
                <a:cs typeface="Trebuchet MS"/>
              </a:rPr>
              <a:t>унифицированная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53790" y="3447795"/>
            <a:ext cx="49530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72920" algn="l"/>
              </a:tabLst>
            </a:pPr>
            <a:r>
              <a:rPr sz="2200" b="1" spc="-55" dirty="0">
                <a:latin typeface="Trebuchet MS"/>
                <a:cs typeface="Trebuchet MS"/>
              </a:rPr>
              <a:t>система	</a:t>
            </a:r>
            <a:r>
              <a:rPr sz="2200" b="1" spc="20" dirty="0">
                <a:latin typeface="Trebuchet MS"/>
                <a:cs typeface="Trebuchet MS"/>
              </a:rPr>
              <a:t>нормативно-правового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53790" y="3633724"/>
            <a:ext cx="332422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4500"/>
              </a:lnSpc>
              <a:spcBef>
                <a:spcPts val="100"/>
              </a:spcBef>
            </a:pPr>
            <a:r>
              <a:rPr sz="2200" b="1" spc="5" dirty="0">
                <a:latin typeface="Trebuchet MS"/>
                <a:cs typeface="Trebuchet MS"/>
              </a:rPr>
              <a:t>регулирования.  </a:t>
            </a:r>
            <a:r>
              <a:rPr sz="2200" b="1" dirty="0">
                <a:latin typeface="Trebuchet MS"/>
                <a:cs typeface="Trebuchet MS"/>
              </a:rPr>
              <a:t>Наиболее </a:t>
            </a:r>
            <a:r>
              <a:rPr sz="2200" b="1" spc="25" dirty="0">
                <a:latin typeface="Trebuchet MS"/>
                <a:cs typeface="Trebuchet MS"/>
              </a:rPr>
              <a:t>общие</a:t>
            </a:r>
            <a:r>
              <a:rPr sz="2200" b="1" spc="-245" dirty="0">
                <a:latin typeface="Trebuchet MS"/>
                <a:cs typeface="Trebuchet MS"/>
              </a:rPr>
              <a:t> </a:t>
            </a:r>
            <a:r>
              <a:rPr sz="2200" b="1" spc="-5" dirty="0">
                <a:latin typeface="Trebuchet MS"/>
                <a:cs typeface="Trebuchet MS"/>
              </a:rPr>
              <a:t>черты: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28109" y="4539996"/>
            <a:ext cx="21869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0"/>
              </a:spcBef>
              <a:buClr>
                <a:srgbClr val="D1282E"/>
              </a:buClr>
              <a:buFont typeface="Arial"/>
              <a:buChar char="•"/>
              <a:tabLst>
                <a:tab pos="195580" algn="l"/>
                <a:tab pos="1632585" algn="l"/>
              </a:tabLst>
            </a:pP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-15" dirty="0">
                <a:latin typeface="Trebuchet MS"/>
                <a:cs typeface="Trebuchet MS"/>
              </a:rPr>
              <a:t>ал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40" dirty="0">
                <a:latin typeface="Trebuchet MS"/>
                <a:cs typeface="Trebuchet MS"/>
              </a:rPr>
              <a:t>дв</a:t>
            </a:r>
            <a:r>
              <a:rPr sz="2000" spc="110" dirty="0">
                <a:latin typeface="Trebuchet MS"/>
                <a:cs typeface="Trebuchet MS"/>
              </a:rPr>
              <a:t>у</a:t>
            </a:r>
            <a:r>
              <a:rPr sz="2000" spc="10" dirty="0">
                <a:latin typeface="Trebuchet MS"/>
                <a:cs typeface="Trebuchet MS"/>
              </a:rPr>
              <a:t>х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0990" y="4539996"/>
            <a:ext cx="4495165" cy="57404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indent="2398395">
              <a:lnSpc>
                <a:spcPct val="80000"/>
              </a:lnSpc>
              <a:spcBef>
                <a:spcPts val="580"/>
              </a:spcBef>
              <a:tabLst>
                <a:tab pos="906780" algn="l"/>
                <a:tab pos="2358390" algn="l"/>
                <a:tab pos="2679065" algn="l"/>
              </a:tabLst>
            </a:pP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40" dirty="0">
                <a:latin typeface="Trebuchet MS"/>
                <a:cs typeface="Trebuchet MS"/>
              </a:rPr>
              <a:t>аи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dirty="0">
                <a:latin typeface="Trebuchet MS"/>
                <a:cs typeface="Trebuchet MS"/>
              </a:rPr>
              <a:t>я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10" dirty="0">
                <a:latin typeface="Trebuchet MS"/>
                <a:cs typeface="Trebuchet MS"/>
              </a:rPr>
              <a:t>х  </a:t>
            </a:r>
            <a:r>
              <a:rPr sz="2000" spc="95" dirty="0">
                <a:latin typeface="Trebuchet MS"/>
                <a:cs typeface="Trebuchet MS"/>
              </a:rPr>
              <a:t>ти</a:t>
            </a:r>
            <a:r>
              <a:rPr sz="2000" spc="100" dirty="0">
                <a:latin typeface="Trebuchet MS"/>
                <a:cs typeface="Trebuchet MS"/>
              </a:rPr>
              <a:t>п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55" dirty="0">
                <a:latin typeface="Trebuchet MS"/>
                <a:cs typeface="Trebuchet MS"/>
              </a:rPr>
              <a:t>в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10" dirty="0">
                <a:latin typeface="Trebuchet MS"/>
                <a:cs typeface="Trebuchet MS"/>
              </a:rPr>
              <a:t>ат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5" dirty="0">
                <a:latin typeface="Trebuchet MS"/>
                <a:cs typeface="Trebuchet MS"/>
              </a:rPr>
              <a:t>ал</a:t>
            </a:r>
            <a:r>
              <a:rPr sz="2000" spc="-30" dirty="0">
                <a:latin typeface="Trebuchet MS"/>
                <a:cs typeface="Trebuchet MS"/>
              </a:rPr>
              <a:t>а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290" dirty="0">
                <a:latin typeface="Georgia"/>
                <a:cs typeface="Georgia"/>
              </a:rPr>
              <a:t>–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60" dirty="0">
                <a:latin typeface="Trebuchet MS"/>
                <a:cs typeface="Trebuchet MS"/>
              </a:rPr>
              <a:t>б</a:t>
            </a:r>
            <a:r>
              <a:rPr sz="2000" spc="70" dirty="0">
                <a:latin typeface="Trebuchet MS"/>
                <a:cs typeface="Trebuchet MS"/>
              </a:rPr>
              <a:t>и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45" dirty="0">
                <a:latin typeface="Trebuchet MS"/>
                <a:cs typeface="Trebuchet MS"/>
              </a:rPr>
              <a:t>г</a:t>
            </a:r>
            <a:r>
              <a:rPr sz="2000" spc="70" dirty="0">
                <a:latin typeface="Trebuchet MS"/>
                <a:cs typeface="Trebuchet MS"/>
              </a:rPr>
              <a:t>и</a:t>
            </a:r>
            <a:r>
              <a:rPr sz="2000" spc="-35" dirty="0">
                <a:latin typeface="Trebuchet MS"/>
                <a:cs typeface="Trebuchet MS"/>
              </a:rPr>
              <a:t>ч</a:t>
            </a:r>
            <a:r>
              <a:rPr sz="2000" spc="-30" dirty="0">
                <a:latin typeface="Trebuchet MS"/>
                <a:cs typeface="Trebuchet MS"/>
              </a:rPr>
              <a:t>е</a:t>
            </a:r>
            <a:r>
              <a:rPr sz="2000" spc="-35" dirty="0">
                <a:latin typeface="Trebuchet MS"/>
                <a:cs typeface="Trebuchet MS"/>
              </a:rPr>
              <a:t>с</a:t>
            </a:r>
            <a:r>
              <a:rPr sz="2000" spc="-30" dirty="0">
                <a:latin typeface="Trebuchet MS"/>
                <a:cs typeface="Trebuchet MS"/>
              </a:rPr>
              <a:t>к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0" dirty="0">
                <a:latin typeface="Trebuchet MS"/>
                <a:cs typeface="Trebuchet MS"/>
              </a:rPr>
              <a:t>х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10990" y="5036820"/>
            <a:ext cx="32651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67255" algn="l"/>
              </a:tabLst>
            </a:pPr>
            <a:r>
              <a:rPr sz="2000" spc="10" dirty="0">
                <a:latin typeface="Trebuchet MS"/>
                <a:cs typeface="Trebuchet MS"/>
              </a:rPr>
              <a:t>образцов	</a:t>
            </a:r>
            <a:r>
              <a:rPr sz="2000" spc="-20" dirty="0">
                <a:latin typeface="Georgia"/>
                <a:cs typeface="Georgia"/>
              </a:rPr>
              <a:t>(samples)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21052" y="5036820"/>
            <a:ext cx="1854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14" dirty="0">
                <a:latin typeface="Trebuchet MS"/>
                <a:cs typeface="Trebuchet MS"/>
              </a:rPr>
              <a:t>и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28109" y="5277611"/>
            <a:ext cx="4361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>
              <a:lnSpc>
                <a:spcPct val="100000"/>
              </a:lnSpc>
              <a:spcBef>
                <a:spcPts val="100"/>
              </a:spcBef>
            </a:pPr>
            <a:r>
              <a:rPr sz="2000" spc="75" dirty="0">
                <a:latin typeface="Trebuchet MS"/>
                <a:cs typeface="Trebuchet MS"/>
              </a:rPr>
              <a:t>информационных </a:t>
            </a:r>
            <a:r>
              <a:rPr sz="2000" spc="55" dirty="0">
                <a:latin typeface="Trebuchet MS"/>
                <a:cs typeface="Trebuchet MS"/>
              </a:rPr>
              <a:t>данных</a:t>
            </a:r>
            <a:r>
              <a:rPr sz="2000" spc="-275" dirty="0">
                <a:latin typeface="Trebuchet MS"/>
                <a:cs typeface="Trebuchet MS"/>
              </a:rPr>
              <a:t> </a:t>
            </a:r>
            <a:r>
              <a:rPr sz="2000" spc="-45" dirty="0">
                <a:latin typeface="Georgia"/>
                <a:cs typeface="Georgia"/>
              </a:rPr>
              <a:t>(data);</a:t>
            </a:r>
            <a:endParaRPr sz="2000">
              <a:latin typeface="Georgia"/>
              <a:cs typeface="Georgia"/>
            </a:endParaRPr>
          </a:p>
          <a:p>
            <a:pPr marL="195580" indent="-182880">
              <a:lnSpc>
                <a:spcPct val="100000"/>
              </a:lnSpc>
              <a:buClr>
                <a:srgbClr val="D1282E"/>
              </a:buClr>
              <a:buFont typeface="Arial"/>
              <a:buChar char="•"/>
              <a:tabLst>
                <a:tab pos="195580" algn="l"/>
              </a:tabLst>
            </a:pPr>
            <a:r>
              <a:rPr sz="2000" spc="40" dirty="0">
                <a:latin typeface="Trebuchet MS"/>
                <a:cs typeface="Trebuchet MS"/>
              </a:rPr>
              <a:t>наличие </a:t>
            </a:r>
            <a:r>
              <a:rPr sz="2000" spc="-25" dirty="0">
                <a:latin typeface="Trebuchet MS"/>
                <a:cs typeface="Trebuchet MS"/>
              </a:rPr>
              <a:t>исследовательских</a:t>
            </a:r>
            <a:r>
              <a:rPr sz="2000" spc="-28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целей</a:t>
            </a:r>
            <a:r>
              <a:rPr sz="2000" spc="-1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5940" y="1494028"/>
            <a:ext cx="2684145" cy="2110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96695">
              <a:lnSpc>
                <a:spcPct val="151200"/>
              </a:lnSpc>
              <a:spcBef>
                <a:spcPts val="100"/>
              </a:spcBef>
            </a:pPr>
            <a:r>
              <a:rPr sz="1600" b="1" spc="114" dirty="0">
                <a:latin typeface="Trebuchet MS"/>
                <a:cs typeface="Trebuchet MS"/>
              </a:rPr>
              <a:t>Ма</a:t>
            </a:r>
            <a:r>
              <a:rPr sz="1600" b="1" spc="80" dirty="0">
                <a:latin typeface="Trebuchet MS"/>
                <a:cs typeface="Trebuchet MS"/>
              </a:rPr>
              <a:t>т</a:t>
            </a:r>
            <a:r>
              <a:rPr sz="1600" b="1" spc="-45" dirty="0">
                <a:latin typeface="Trebuchet MS"/>
                <a:cs typeface="Trebuchet MS"/>
              </a:rPr>
              <a:t>е</a:t>
            </a:r>
            <a:r>
              <a:rPr sz="1600" b="1" spc="-50" dirty="0">
                <a:latin typeface="Trebuchet MS"/>
                <a:cs typeface="Trebuchet MS"/>
              </a:rPr>
              <a:t>р</a:t>
            </a:r>
            <a:r>
              <a:rPr sz="1600" b="1" spc="95" dirty="0">
                <a:latin typeface="Trebuchet MS"/>
                <a:cs typeface="Trebuchet MS"/>
              </a:rPr>
              <a:t>и</a:t>
            </a:r>
            <a:r>
              <a:rPr sz="1600" b="1" spc="-10" dirty="0">
                <a:latin typeface="Trebuchet MS"/>
                <a:cs typeface="Trebuchet MS"/>
              </a:rPr>
              <a:t>ал</a:t>
            </a:r>
            <a:r>
              <a:rPr sz="1600" b="1" spc="90" dirty="0">
                <a:latin typeface="Trebuchet MS"/>
                <a:cs typeface="Trebuchet MS"/>
              </a:rPr>
              <a:t>ы  </a:t>
            </a:r>
            <a:r>
              <a:rPr sz="1600" b="1" spc="-5" dirty="0">
                <a:latin typeface="Trebuchet MS"/>
                <a:cs typeface="Trebuchet MS"/>
              </a:rPr>
              <a:t>рабочей</a:t>
            </a:r>
            <a:endParaRPr sz="1600">
              <a:latin typeface="Trebuchet MS"/>
              <a:cs typeface="Trebuchet MS"/>
            </a:endParaRPr>
          </a:p>
          <a:p>
            <a:pPr marL="12700" marR="350520">
              <a:lnSpc>
                <a:spcPts val="1920"/>
              </a:lnSpc>
              <a:spcBef>
                <a:spcPts val="40"/>
              </a:spcBef>
            </a:pPr>
            <a:r>
              <a:rPr sz="1600" b="1" spc="65" dirty="0">
                <a:latin typeface="Trebuchet MS"/>
                <a:cs typeface="Trebuchet MS"/>
              </a:rPr>
              <a:t>группы </a:t>
            </a:r>
            <a:r>
              <a:rPr sz="1600" b="1" spc="-25" dirty="0">
                <a:latin typeface="Georgia"/>
                <a:cs typeface="Georgia"/>
              </a:rPr>
              <a:t>"</a:t>
            </a:r>
            <a:r>
              <a:rPr sz="1600" b="1" spc="-25" dirty="0">
                <a:latin typeface="Trebuchet MS"/>
                <a:cs typeface="Trebuchet MS"/>
              </a:rPr>
              <a:t>Разработка  </a:t>
            </a:r>
            <a:r>
              <a:rPr sz="1600" b="1" spc="30" dirty="0">
                <a:latin typeface="Trebuchet MS"/>
                <a:cs typeface="Trebuchet MS"/>
              </a:rPr>
              <a:t>концептуальных</a:t>
            </a:r>
            <a:r>
              <a:rPr sz="1600" b="1" spc="-16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основ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01899"/>
              </a:lnSpc>
              <a:spcBef>
                <a:spcPts val="860"/>
              </a:spcBef>
            </a:pPr>
            <a:r>
              <a:rPr sz="1600" b="1" spc="-5" dirty="0">
                <a:latin typeface="Trebuchet MS"/>
                <a:cs typeface="Trebuchet MS"/>
              </a:rPr>
              <a:t>биоэтического  </a:t>
            </a:r>
            <a:r>
              <a:rPr sz="1600" b="1" spc="10" dirty="0">
                <a:latin typeface="Trebuchet MS"/>
                <a:cs typeface="Trebuchet MS"/>
              </a:rPr>
              <a:t>сопровождения </a:t>
            </a:r>
            <a:r>
              <a:rPr sz="1600" b="1" spc="-10" dirty="0">
                <a:latin typeface="Trebuchet MS"/>
                <a:cs typeface="Trebuchet MS"/>
              </a:rPr>
              <a:t>создания  </a:t>
            </a:r>
            <a:r>
              <a:rPr sz="1600" b="1" spc="40" dirty="0">
                <a:latin typeface="Trebuchet MS"/>
                <a:cs typeface="Trebuchet MS"/>
              </a:rPr>
              <a:t>коллекции</a:t>
            </a:r>
            <a:r>
              <a:rPr sz="1600" b="1" spc="-85" dirty="0">
                <a:latin typeface="Trebuchet MS"/>
                <a:cs typeface="Trebuchet MS"/>
              </a:rPr>
              <a:t> </a:t>
            </a:r>
            <a:r>
              <a:rPr sz="1600" b="1" spc="-20" dirty="0">
                <a:latin typeface="Trebuchet MS"/>
                <a:cs typeface="Trebuchet MS"/>
              </a:rPr>
              <a:t>биоматериала</a:t>
            </a:r>
            <a:r>
              <a:rPr sz="1600" b="1" spc="-20" dirty="0">
                <a:latin typeface="Georgia"/>
                <a:cs typeface="Georgia"/>
              </a:rPr>
              <a:t>"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1490" y="956564"/>
            <a:ext cx="2191385" cy="4508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2400" spc="170" dirty="0">
                <a:solidFill>
                  <a:srgbClr val="D1282E"/>
                </a:solidFill>
                <a:latin typeface="Trebuchet MS"/>
                <a:cs typeface="Trebuchet MS"/>
              </a:rPr>
              <a:t>ВИДЫ  </a:t>
            </a:r>
            <a:r>
              <a:rPr sz="2400" spc="150" dirty="0">
                <a:solidFill>
                  <a:srgbClr val="D1282E"/>
                </a:solidFill>
                <a:latin typeface="Trebuchet MS"/>
                <a:cs typeface="Trebuchet MS"/>
              </a:rPr>
              <a:t>БИОБАНКОВ:  </a:t>
            </a:r>
            <a:r>
              <a:rPr sz="2400" spc="280" dirty="0">
                <a:solidFill>
                  <a:srgbClr val="D1282E"/>
                </a:solidFill>
                <a:latin typeface="Trebuchet MS"/>
                <a:cs typeface="Trebuchet MS"/>
              </a:rPr>
              <a:t>ПО  </a:t>
            </a:r>
            <a:r>
              <a:rPr sz="2400" spc="265" dirty="0">
                <a:solidFill>
                  <a:srgbClr val="D1282E"/>
                </a:solidFill>
                <a:latin typeface="Trebuchet MS"/>
                <a:cs typeface="Trebuchet MS"/>
              </a:rPr>
              <a:t>МАСШТАБУ</a:t>
            </a:r>
            <a:r>
              <a:rPr sz="2400" spc="-320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400" spc="380" dirty="0">
                <a:solidFill>
                  <a:srgbClr val="D1282E"/>
                </a:solidFill>
                <a:latin typeface="Trebuchet MS"/>
                <a:cs typeface="Trebuchet MS"/>
              </a:rPr>
              <a:t>И  </a:t>
            </a:r>
            <a:r>
              <a:rPr sz="2400" spc="220" dirty="0">
                <a:solidFill>
                  <a:srgbClr val="D1282E"/>
                </a:solidFill>
                <a:latin typeface="Trebuchet MS"/>
                <a:cs typeface="Trebuchet MS"/>
              </a:rPr>
              <a:t>П</a:t>
            </a:r>
            <a:r>
              <a:rPr sz="2400" spc="190" dirty="0">
                <a:solidFill>
                  <a:srgbClr val="D1282E"/>
                </a:solidFill>
                <a:latin typeface="Trebuchet MS"/>
                <a:cs typeface="Trebuchet MS"/>
              </a:rPr>
              <a:t>Р</a:t>
            </a:r>
            <a:r>
              <a:rPr sz="2400" spc="320" dirty="0">
                <a:solidFill>
                  <a:srgbClr val="D1282E"/>
                </a:solidFill>
                <a:latin typeface="Trebuchet MS"/>
                <a:cs typeface="Trebuchet MS"/>
              </a:rPr>
              <a:t>И</a:t>
            </a:r>
            <a:r>
              <a:rPr sz="2400" spc="365" dirty="0">
                <a:solidFill>
                  <a:srgbClr val="D1282E"/>
                </a:solidFill>
                <a:latin typeface="Trebuchet MS"/>
                <a:cs typeface="Trebuchet MS"/>
              </a:rPr>
              <a:t>Н</a:t>
            </a:r>
            <a:r>
              <a:rPr sz="2400" spc="315" dirty="0">
                <a:solidFill>
                  <a:srgbClr val="D1282E"/>
                </a:solidFill>
                <a:latin typeface="Trebuchet MS"/>
                <a:cs typeface="Trebuchet MS"/>
              </a:rPr>
              <a:t>Ц</a:t>
            </a:r>
            <a:r>
              <a:rPr sz="2400" spc="330" dirty="0">
                <a:solidFill>
                  <a:srgbClr val="D1282E"/>
                </a:solidFill>
                <a:latin typeface="Trebuchet MS"/>
                <a:cs typeface="Trebuchet MS"/>
              </a:rPr>
              <a:t>И</a:t>
            </a:r>
            <a:r>
              <a:rPr sz="2400" spc="380" dirty="0">
                <a:solidFill>
                  <a:srgbClr val="D1282E"/>
                </a:solidFill>
                <a:latin typeface="Trebuchet MS"/>
                <a:cs typeface="Trebuchet MS"/>
              </a:rPr>
              <a:t>П</a:t>
            </a:r>
            <a:r>
              <a:rPr sz="2400" spc="350" dirty="0">
                <a:solidFill>
                  <a:srgbClr val="D1282E"/>
                </a:solidFill>
                <a:latin typeface="Trebuchet MS"/>
                <a:cs typeface="Trebuchet MS"/>
              </a:rPr>
              <a:t>А</a:t>
            </a:r>
            <a:r>
              <a:rPr sz="2400" spc="290" dirty="0">
                <a:solidFill>
                  <a:srgbClr val="D1282E"/>
                </a:solidFill>
                <a:latin typeface="Trebuchet MS"/>
                <a:cs typeface="Trebuchet MS"/>
              </a:rPr>
              <a:t>М  </a:t>
            </a:r>
            <a:r>
              <a:rPr sz="2400" spc="135" dirty="0">
                <a:solidFill>
                  <a:srgbClr val="D1282E"/>
                </a:solidFill>
                <a:latin typeface="Trebuchet MS"/>
                <a:cs typeface="Trebuchet MS"/>
              </a:rPr>
              <a:t>ОТБОРА  </a:t>
            </a:r>
            <a:r>
              <a:rPr sz="2400" spc="155" dirty="0">
                <a:solidFill>
                  <a:srgbClr val="D1282E"/>
                </a:solidFill>
                <a:latin typeface="Trebuchet MS"/>
                <a:cs typeface="Trebuchet MS"/>
              </a:rPr>
              <a:t>ОБРАЗЦОВ</a:t>
            </a:r>
            <a:endParaRPr sz="2400">
              <a:latin typeface="Trebuchet MS"/>
              <a:cs typeface="Trebuchet MS"/>
            </a:endParaRPr>
          </a:p>
          <a:p>
            <a:pPr marL="12700" marR="1151255">
              <a:lnSpc>
                <a:spcPct val="137100"/>
              </a:lnSpc>
              <a:spcBef>
                <a:spcPts val="210"/>
              </a:spcBef>
            </a:pPr>
            <a:r>
              <a:rPr sz="1400" b="1" spc="100" dirty="0">
                <a:latin typeface="Trebuchet MS"/>
                <a:cs typeface="Trebuchet MS"/>
              </a:rPr>
              <a:t>Ма</a:t>
            </a:r>
            <a:r>
              <a:rPr sz="1400" b="1" spc="70" dirty="0">
                <a:latin typeface="Trebuchet MS"/>
                <a:cs typeface="Trebuchet MS"/>
              </a:rPr>
              <a:t>т</a:t>
            </a:r>
            <a:r>
              <a:rPr sz="1400" b="1" spc="-40" dirty="0">
                <a:latin typeface="Trebuchet MS"/>
                <a:cs typeface="Trebuchet MS"/>
              </a:rPr>
              <a:t>е</a:t>
            </a:r>
            <a:r>
              <a:rPr sz="1400" b="1" spc="-50" dirty="0">
                <a:latin typeface="Trebuchet MS"/>
                <a:cs typeface="Trebuchet MS"/>
              </a:rPr>
              <a:t>р</a:t>
            </a:r>
            <a:r>
              <a:rPr sz="1400" b="1" spc="75" dirty="0">
                <a:latin typeface="Trebuchet MS"/>
                <a:cs typeface="Trebuchet MS"/>
              </a:rPr>
              <a:t>и</a:t>
            </a:r>
            <a:r>
              <a:rPr sz="1400" b="1" spc="-10" dirty="0">
                <a:latin typeface="Trebuchet MS"/>
                <a:cs typeface="Trebuchet MS"/>
              </a:rPr>
              <a:t>ал</a:t>
            </a:r>
            <a:r>
              <a:rPr sz="1400" b="1" spc="75" dirty="0">
                <a:latin typeface="Trebuchet MS"/>
                <a:cs typeface="Trebuchet MS"/>
              </a:rPr>
              <a:t>ы  </a:t>
            </a:r>
            <a:r>
              <a:rPr sz="1400" b="1" spc="-5" dirty="0">
                <a:latin typeface="Trebuchet MS"/>
                <a:cs typeface="Trebuchet MS"/>
              </a:rPr>
              <a:t>рабочей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ts val="1165"/>
              </a:lnSpc>
            </a:pPr>
            <a:r>
              <a:rPr sz="1400" b="1" spc="55" dirty="0">
                <a:latin typeface="Trebuchet MS"/>
                <a:cs typeface="Trebuchet MS"/>
              </a:rPr>
              <a:t>группы</a:t>
            </a:r>
            <a:r>
              <a:rPr sz="1400" b="1" spc="265" dirty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Georgia"/>
                <a:cs typeface="Georgia"/>
              </a:rPr>
              <a:t>"</a:t>
            </a:r>
            <a:r>
              <a:rPr sz="1400" b="1" spc="-25" dirty="0">
                <a:latin typeface="Trebuchet MS"/>
                <a:cs typeface="Trebuchet MS"/>
              </a:rPr>
              <a:t>Разработка</a:t>
            </a:r>
            <a:endParaRPr sz="1400">
              <a:latin typeface="Trebuchet MS"/>
              <a:cs typeface="Trebuchet MS"/>
            </a:endParaRPr>
          </a:p>
          <a:p>
            <a:pPr marL="12700" marR="689610">
              <a:lnSpc>
                <a:spcPct val="77100"/>
              </a:lnSpc>
              <a:spcBef>
                <a:spcPts val="250"/>
              </a:spcBef>
            </a:pPr>
            <a:r>
              <a:rPr sz="1400" b="1" spc="80" dirty="0">
                <a:latin typeface="Trebuchet MS"/>
                <a:cs typeface="Trebuchet MS"/>
              </a:rPr>
              <a:t>к</a:t>
            </a:r>
            <a:r>
              <a:rPr sz="1400" b="1" spc="-25" dirty="0">
                <a:latin typeface="Trebuchet MS"/>
                <a:cs typeface="Trebuchet MS"/>
              </a:rPr>
              <a:t>о</a:t>
            </a:r>
            <a:r>
              <a:rPr sz="1400" b="1" spc="75" dirty="0">
                <a:latin typeface="Trebuchet MS"/>
                <a:cs typeface="Trebuchet MS"/>
              </a:rPr>
              <a:t>н</a:t>
            </a:r>
            <a:r>
              <a:rPr sz="1400" b="1" spc="65" dirty="0">
                <a:latin typeface="Trebuchet MS"/>
                <a:cs typeface="Trebuchet MS"/>
              </a:rPr>
              <a:t>ц</a:t>
            </a:r>
            <a:r>
              <a:rPr sz="1400" b="1" spc="-5" dirty="0">
                <a:latin typeface="Trebuchet MS"/>
                <a:cs typeface="Trebuchet MS"/>
              </a:rPr>
              <a:t>е</a:t>
            </a:r>
            <a:r>
              <a:rPr sz="1400" b="1" spc="-15" dirty="0">
                <a:latin typeface="Trebuchet MS"/>
                <a:cs typeface="Trebuchet MS"/>
              </a:rPr>
              <a:t>п</a:t>
            </a:r>
            <a:r>
              <a:rPr sz="1400" b="1" spc="15" dirty="0">
                <a:latin typeface="Trebuchet MS"/>
                <a:cs typeface="Trebuchet MS"/>
              </a:rPr>
              <a:t>ту</a:t>
            </a:r>
            <a:r>
              <a:rPr sz="1400" b="1" spc="-10" dirty="0">
                <a:latin typeface="Trebuchet MS"/>
                <a:cs typeface="Trebuchet MS"/>
              </a:rPr>
              <a:t>ал</a:t>
            </a:r>
            <a:r>
              <a:rPr sz="1400" b="1" spc="5" dirty="0">
                <a:latin typeface="Trebuchet MS"/>
                <a:cs typeface="Trebuchet MS"/>
              </a:rPr>
              <a:t>ь</a:t>
            </a:r>
            <a:r>
              <a:rPr sz="1400" b="1" spc="75" dirty="0">
                <a:latin typeface="Trebuchet MS"/>
                <a:cs typeface="Trebuchet MS"/>
              </a:rPr>
              <a:t>н</a:t>
            </a:r>
            <a:r>
              <a:rPr sz="1400" b="1" spc="125" dirty="0">
                <a:latin typeface="Trebuchet MS"/>
                <a:cs typeface="Trebuchet MS"/>
              </a:rPr>
              <a:t>ы</a:t>
            </a:r>
            <a:r>
              <a:rPr sz="1400" b="1" spc="-60" dirty="0">
                <a:latin typeface="Trebuchet MS"/>
                <a:cs typeface="Trebuchet MS"/>
              </a:rPr>
              <a:t>х  </a:t>
            </a:r>
            <a:r>
              <a:rPr sz="1400" b="1" spc="-15" dirty="0">
                <a:latin typeface="Trebuchet MS"/>
                <a:cs typeface="Trebuchet MS"/>
              </a:rPr>
              <a:t>основ</a:t>
            </a:r>
            <a:endParaRPr sz="1400">
              <a:latin typeface="Trebuchet MS"/>
              <a:cs typeface="Trebuchet MS"/>
            </a:endParaRPr>
          </a:p>
          <a:p>
            <a:pPr marL="12700" marR="248285">
              <a:lnSpc>
                <a:spcPct val="79000"/>
              </a:lnSpc>
              <a:spcBef>
                <a:spcPts val="980"/>
              </a:spcBef>
            </a:pPr>
            <a:r>
              <a:rPr sz="1400" b="1" spc="-5" dirty="0">
                <a:latin typeface="Trebuchet MS"/>
                <a:cs typeface="Trebuchet MS"/>
              </a:rPr>
              <a:t>биоэтического  </a:t>
            </a:r>
            <a:r>
              <a:rPr sz="1400" b="1" spc="5" dirty="0">
                <a:latin typeface="Trebuchet MS"/>
                <a:cs typeface="Trebuchet MS"/>
              </a:rPr>
              <a:t>сопровождения </a:t>
            </a:r>
            <a:r>
              <a:rPr sz="1400" b="1" spc="-55" dirty="0">
                <a:latin typeface="Trebuchet MS"/>
                <a:cs typeface="Trebuchet MS"/>
              </a:rPr>
              <a:t>созда  </a:t>
            </a:r>
            <a:r>
              <a:rPr sz="1400" b="1" spc="60" dirty="0">
                <a:latin typeface="Trebuchet MS"/>
                <a:cs typeface="Trebuchet MS"/>
              </a:rPr>
              <a:t>ния </a:t>
            </a:r>
            <a:r>
              <a:rPr sz="1400" b="1" spc="35" dirty="0">
                <a:latin typeface="Trebuchet MS"/>
                <a:cs typeface="Trebuchet MS"/>
              </a:rPr>
              <a:t>коллекции  </a:t>
            </a:r>
            <a:r>
              <a:rPr sz="1400" b="1" spc="-20" dirty="0">
                <a:latin typeface="Trebuchet MS"/>
                <a:cs typeface="Trebuchet MS"/>
              </a:rPr>
              <a:t>биоматериала</a:t>
            </a:r>
            <a:r>
              <a:rPr sz="1400" b="1" spc="-20" dirty="0">
                <a:latin typeface="Georgia"/>
                <a:cs typeface="Georgia"/>
              </a:rPr>
              <a:t>"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68490" y="929132"/>
            <a:ext cx="1638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114" dirty="0">
                <a:latin typeface="Trebuchet MS"/>
                <a:cs typeface="Trebuchet MS"/>
              </a:rPr>
              <a:t>п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85" dirty="0">
                <a:latin typeface="Trebuchet MS"/>
                <a:cs typeface="Trebuchet MS"/>
              </a:rPr>
              <a:t>з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40" dirty="0">
                <a:latin typeface="Trebuchet MS"/>
                <a:cs typeface="Trebuchet MS"/>
              </a:rPr>
              <a:t>т</a:t>
            </a:r>
            <a:r>
              <a:rPr sz="1800" spc="45" dirty="0">
                <a:latin typeface="Trebuchet MS"/>
                <a:cs typeface="Trebuchet MS"/>
              </a:rPr>
              <a:t>ац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5" dirty="0">
                <a:latin typeface="Trebuchet MS"/>
                <a:cs typeface="Trebuchet MS"/>
              </a:rPr>
              <a:t>я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9297" y="929132"/>
            <a:ext cx="379412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indent="-182880">
              <a:lnSpc>
                <a:spcPts val="2125"/>
              </a:lnSpc>
              <a:spcBef>
                <a:spcPts val="100"/>
              </a:spcBef>
              <a:buClr>
                <a:srgbClr val="D1282E"/>
              </a:buClr>
              <a:buFont typeface="Arial"/>
              <a:buChar char="•"/>
              <a:tabLst>
                <a:tab pos="195580" algn="l"/>
                <a:tab pos="2150745" algn="l"/>
                <a:tab pos="3401060" algn="l"/>
              </a:tabLst>
            </a:pPr>
            <a:r>
              <a:rPr sz="1800" spc="60" dirty="0">
                <a:latin typeface="Trebuchet MS"/>
                <a:cs typeface="Trebuchet MS"/>
              </a:rPr>
              <a:t>популяционные	</a:t>
            </a:r>
            <a:r>
              <a:rPr sz="1800" spc="50" dirty="0">
                <a:latin typeface="Trebuchet MS"/>
                <a:cs typeface="Trebuchet MS"/>
              </a:rPr>
              <a:t>биобанки	</a:t>
            </a:r>
            <a:r>
              <a:rPr sz="1800" spc="-260" dirty="0">
                <a:latin typeface="Georgia"/>
                <a:cs typeface="Georgia"/>
              </a:rPr>
              <a:t>–</a:t>
            </a:r>
            <a:endParaRPr sz="1800">
              <a:latin typeface="Georgia"/>
              <a:cs typeface="Georgia"/>
            </a:endParaRPr>
          </a:p>
          <a:p>
            <a:pPr marL="194945">
              <a:lnSpc>
                <a:spcPts val="2125"/>
              </a:lnSpc>
              <a:tabLst>
                <a:tab pos="1755775" algn="l"/>
                <a:tab pos="3363595" algn="l"/>
              </a:tabLst>
            </a:pPr>
            <a:r>
              <a:rPr sz="1800" spc="-5" dirty="0">
                <a:latin typeface="Trebuchet MS"/>
                <a:cs typeface="Trebuchet MS"/>
              </a:rPr>
              <a:t>л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40" dirty="0">
                <a:latin typeface="Trebuchet MS"/>
                <a:cs typeface="Trebuchet MS"/>
              </a:rPr>
              <a:t>к</a:t>
            </a:r>
            <a:r>
              <a:rPr sz="1800" spc="-15" dirty="0">
                <a:latin typeface="Trebuchet MS"/>
                <a:cs typeface="Trebuchet MS"/>
              </a:rPr>
              <a:t>ал</a:t>
            </a:r>
            <a:r>
              <a:rPr sz="1800" spc="-30" dirty="0">
                <a:latin typeface="Trebuchet MS"/>
                <a:cs typeface="Trebuchet MS"/>
              </a:rPr>
              <a:t>ь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90" dirty="0">
                <a:latin typeface="Trebuchet MS"/>
                <a:cs typeface="Trebuchet MS"/>
              </a:rPr>
              <a:t>ы</a:t>
            </a:r>
            <a:r>
              <a:rPr sz="1800" spc="10" dirty="0">
                <a:latin typeface="Trebuchet MS"/>
                <a:cs typeface="Trebuchet MS"/>
              </a:rPr>
              <a:t>х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60" dirty="0">
                <a:latin typeface="Trebuchet MS"/>
                <a:cs typeface="Trebuchet MS"/>
              </a:rPr>
              <a:t>п</a:t>
            </a:r>
            <a:r>
              <a:rPr sz="1800" spc="70" dirty="0">
                <a:latin typeface="Trebuchet MS"/>
                <a:cs typeface="Trebuchet MS"/>
              </a:rPr>
              <a:t>о</a:t>
            </a:r>
            <a:r>
              <a:rPr sz="1800" spc="110" dirty="0">
                <a:latin typeface="Trebuchet MS"/>
                <a:cs typeface="Trebuchet MS"/>
              </a:rPr>
              <a:t>п</a:t>
            </a:r>
            <a:r>
              <a:rPr sz="1800" spc="105" dirty="0">
                <a:latin typeface="Trebuchet MS"/>
                <a:cs typeface="Trebuchet MS"/>
              </a:rPr>
              <a:t>у</a:t>
            </a:r>
            <a:r>
              <a:rPr sz="1800" spc="-5" dirty="0">
                <a:latin typeface="Trebuchet MS"/>
                <a:cs typeface="Trebuchet MS"/>
              </a:rPr>
              <a:t>л</a:t>
            </a:r>
            <a:r>
              <a:rPr sz="1800" spc="5" dirty="0">
                <a:latin typeface="Trebuchet MS"/>
                <a:cs typeface="Trebuchet MS"/>
              </a:rPr>
              <a:t>я</a:t>
            </a:r>
            <a:r>
              <a:rPr sz="1800" spc="114" dirty="0">
                <a:latin typeface="Trebuchet MS"/>
                <a:cs typeface="Trebuchet MS"/>
              </a:rPr>
              <a:t>ц</a:t>
            </a:r>
            <a:r>
              <a:rPr sz="1800" spc="100" dirty="0">
                <a:latin typeface="Trebuchet MS"/>
                <a:cs typeface="Trebuchet MS"/>
              </a:rPr>
              <a:t>ий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50" dirty="0">
                <a:latin typeface="Trebuchet MS"/>
                <a:cs typeface="Trebuchet MS"/>
              </a:rPr>
              <a:t>ил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35215" y="1194308"/>
            <a:ext cx="1172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latin typeface="Trebuchet MS"/>
                <a:cs typeface="Trebuchet MS"/>
              </a:rPr>
              <a:t>отдельных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52177" y="1474723"/>
            <a:ext cx="2270760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  <a:tabLst>
                <a:tab pos="1612265" algn="l"/>
              </a:tabLst>
            </a:pPr>
            <a:r>
              <a:rPr sz="1800" spc="-100" dirty="0">
                <a:latin typeface="Trebuchet MS"/>
                <a:cs typeface="Trebuchet MS"/>
              </a:rPr>
              <a:t>с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114" dirty="0">
                <a:latin typeface="Trebuchet MS"/>
                <a:cs typeface="Trebuchet MS"/>
              </a:rPr>
              <a:t>ц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-15" dirty="0">
                <a:latin typeface="Trebuchet MS"/>
                <a:cs typeface="Trebuchet MS"/>
              </a:rPr>
              <a:t>ал</a:t>
            </a:r>
            <a:r>
              <a:rPr sz="1800" spc="-30" dirty="0">
                <a:latin typeface="Trebuchet MS"/>
                <a:cs typeface="Trebuchet MS"/>
              </a:rPr>
              <a:t>ь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90" dirty="0">
                <a:latin typeface="Trebuchet MS"/>
                <a:cs typeface="Trebuchet MS"/>
              </a:rPr>
              <a:t>ы</a:t>
            </a:r>
            <a:r>
              <a:rPr sz="1800" spc="10" dirty="0">
                <a:latin typeface="Trebuchet MS"/>
                <a:cs typeface="Trebuchet MS"/>
              </a:rPr>
              <a:t>х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30" dirty="0">
                <a:latin typeface="Trebuchet MS"/>
                <a:cs typeface="Trebuchet MS"/>
              </a:rPr>
              <a:t>г</a:t>
            </a:r>
            <a:r>
              <a:rPr sz="1800" spc="50" dirty="0">
                <a:latin typeface="Trebuchet MS"/>
                <a:cs typeface="Trebuchet MS"/>
              </a:rPr>
              <a:t>р</a:t>
            </a:r>
            <a:r>
              <a:rPr sz="1800" spc="105" dirty="0">
                <a:latin typeface="Trebuchet MS"/>
                <a:cs typeface="Trebuchet MS"/>
              </a:rPr>
              <a:t>уп</a:t>
            </a:r>
            <a:r>
              <a:rPr sz="1800" spc="80" dirty="0">
                <a:latin typeface="Trebuchet MS"/>
                <a:cs typeface="Trebuchet MS"/>
              </a:rPr>
              <a:t>п  </a:t>
            </a:r>
            <a:r>
              <a:rPr sz="1800" spc="15" dirty="0">
                <a:latin typeface="Trebuchet MS"/>
                <a:cs typeface="Trebuchet MS"/>
              </a:rPr>
              <a:t>социометрических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97765" y="1474723"/>
            <a:ext cx="259651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19100" indent="-406400">
              <a:lnSpc>
                <a:spcPts val="2090"/>
              </a:lnSpc>
              <a:spcBef>
                <a:spcPts val="225"/>
              </a:spcBef>
              <a:tabLst>
                <a:tab pos="1316990" algn="l"/>
                <a:tab pos="1877060" algn="l"/>
                <a:tab pos="2481580" algn="l"/>
              </a:tabLst>
            </a:pPr>
            <a:r>
              <a:rPr sz="1800" spc="-80" dirty="0">
                <a:latin typeface="Georgia"/>
                <a:cs typeface="Georgia"/>
              </a:rPr>
              <a:t>(</a:t>
            </a:r>
            <a:r>
              <a:rPr sz="1800" spc="-25" dirty="0">
                <a:latin typeface="Trebuchet MS"/>
                <a:cs typeface="Trebuchet MS"/>
              </a:rPr>
              <a:t>с</a:t>
            </a:r>
            <a:r>
              <a:rPr sz="1800" spc="-30" dirty="0">
                <a:latin typeface="Trebuchet MS"/>
                <a:cs typeface="Trebuchet MS"/>
              </a:rPr>
              <a:t>т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5" dirty="0">
                <a:latin typeface="Trebuchet MS"/>
                <a:cs typeface="Trebuchet MS"/>
              </a:rPr>
              <a:t>я</a:t>
            </a:r>
            <a:r>
              <a:rPr sz="1800" spc="40" dirty="0">
                <a:latin typeface="Trebuchet MS"/>
                <a:cs typeface="Trebuchet MS"/>
              </a:rPr>
              <a:t>т</a:t>
            </a:r>
            <a:r>
              <a:rPr sz="1800" spc="-50" dirty="0">
                <a:latin typeface="Trebuchet MS"/>
                <a:cs typeface="Trebuchet MS"/>
              </a:rPr>
              <a:t>ся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50" dirty="0">
                <a:latin typeface="Trebuchet MS"/>
                <a:cs typeface="Trebuchet MS"/>
              </a:rPr>
              <a:t>на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40" dirty="0">
                <a:latin typeface="Trebuchet MS"/>
                <a:cs typeface="Trebuchet MS"/>
              </a:rPr>
              <a:t>ос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-20" dirty="0">
                <a:latin typeface="Trebuchet MS"/>
                <a:cs typeface="Trebuchet MS"/>
              </a:rPr>
              <a:t>о</a:t>
            </a:r>
            <a:r>
              <a:rPr sz="1800" spc="-15" dirty="0">
                <a:latin typeface="Trebuchet MS"/>
                <a:cs typeface="Trebuchet MS"/>
              </a:rPr>
              <a:t>в</a:t>
            </a:r>
            <a:r>
              <a:rPr sz="1800" spc="-90" dirty="0">
                <a:latin typeface="Trebuchet MS"/>
                <a:cs typeface="Trebuchet MS"/>
              </a:rPr>
              <a:t>е  </a:t>
            </a:r>
            <a:r>
              <a:rPr sz="1800" spc="114" dirty="0">
                <a:latin typeface="Trebuchet MS"/>
                <a:cs typeface="Trebuchet MS"/>
              </a:rPr>
              <a:t>п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-85" dirty="0">
                <a:latin typeface="Trebuchet MS"/>
                <a:cs typeface="Trebuchet MS"/>
              </a:rPr>
              <a:t>з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10" dirty="0">
                <a:latin typeface="Trebuchet MS"/>
                <a:cs typeface="Trebuchet MS"/>
              </a:rPr>
              <a:t>а</a:t>
            </a:r>
            <a:r>
              <a:rPr sz="1800" spc="5" dirty="0">
                <a:latin typeface="Trebuchet MS"/>
                <a:cs typeface="Trebuchet MS"/>
              </a:rPr>
              <a:t>к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50" dirty="0">
                <a:latin typeface="Trebuchet MS"/>
                <a:cs typeface="Trebuchet MS"/>
              </a:rPr>
              <a:t>в</a:t>
            </a:r>
            <a:r>
              <a:rPr sz="1800" dirty="0">
                <a:latin typeface="Trebuchet MS"/>
                <a:cs typeface="Trebuchet MS"/>
              </a:rPr>
              <a:t>		</a:t>
            </a:r>
            <a:r>
              <a:rPr sz="1800" spc="-260" dirty="0">
                <a:latin typeface="Georgia"/>
                <a:cs typeface="Georgia"/>
              </a:rPr>
              <a:t>–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52177" y="2020315"/>
            <a:ext cx="4819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Trebuchet MS"/>
                <a:cs typeface="Trebuchet MS"/>
              </a:rPr>
              <a:t>половозрастным</a:t>
            </a:r>
            <a:r>
              <a:rPr sz="1800" spc="15" dirty="0">
                <a:latin typeface="Georgia"/>
                <a:cs typeface="Georgia"/>
              </a:rPr>
              <a:t>, </a:t>
            </a:r>
            <a:r>
              <a:rPr sz="1800" spc="25" dirty="0">
                <a:latin typeface="Trebuchet MS"/>
                <a:cs typeface="Trebuchet MS"/>
              </a:rPr>
              <a:t>профессиональным 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-240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т</a:t>
            </a:r>
            <a:r>
              <a:rPr sz="1800" spc="-40" dirty="0">
                <a:latin typeface="Georgia"/>
                <a:cs typeface="Georgia"/>
              </a:rPr>
              <a:t>.</a:t>
            </a:r>
            <a:r>
              <a:rPr sz="1800" spc="-40" dirty="0">
                <a:latin typeface="Trebuchet MS"/>
                <a:cs typeface="Trebuchet MS"/>
              </a:rPr>
              <a:t>д</a:t>
            </a:r>
            <a:r>
              <a:rPr sz="1800" spc="-40" dirty="0">
                <a:latin typeface="Georgia"/>
                <a:cs typeface="Georgia"/>
              </a:rPr>
              <a:t>.);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69297" y="2349500"/>
            <a:ext cx="5337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0"/>
              </a:spcBef>
              <a:buClr>
                <a:srgbClr val="D1282E"/>
              </a:buClr>
              <a:buFont typeface="Arial"/>
              <a:buChar char="•"/>
              <a:tabLst>
                <a:tab pos="195580" algn="l"/>
                <a:tab pos="1914525" algn="l"/>
                <a:tab pos="3282950" algn="l"/>
                <a:tab pos="3711575" algn="l"/>
              </a:tabLst>
            </a:pPr>
            <a:r>
              <a:rPr sz="1800" spc="15" dirty="0">
                <a:latin typeface="Trebuchet MS"/>
                <a:cs typeface="Trebuchet MS"/>
              </a:rPr>
              <a:t>к</a:t>
            </a:r>
            <a:r>
              <a:rPr sz="1800" spc="20" dirty="0">
                <a:latin typeface="Trebuchet MS"/>
                <a:cs typeface="Trebuchet MS"/>
              </a:rPr>
              <a:t>л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65" dirty="0">
                <a:latin typeface="Trebuchet MS"/>
                <a:cs typeface="Trebuchet MS"/>
              </a:rPr>
              <a:t>ч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100" dirty="0">
                <a:latin typeface="Trebuchet MS"/>
                <a:cs typeface="Trebuchet MS"/>
              </a:rPr>
              <a:t>с</a:t>
            </a:r>
            <a:r>
              <a:rPr sz="1800" spc="65" dirty="0">
                <a:latin typeface="Trebuchet MS"/>
                <a:cs typeface="Trebuchet MS"/>
              </a:rPr>
              <a:t>к</a:t>
            </a:r>
            <a:r>
              <a:rPr sz="1800" spc="75" dirty="0">
                <a:latin typeface="Trebuchet MS"/>
                <a:cs typeface="Trebuchet MS"/>
              </a:rPr>
              <a:t>и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15" dirty="0">
                <a:latin typeface="Trebuchet MS"/>
                <a:cs typeface="Trebuchet MS"/>
              </a:rPr>
              <a:t>б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15" dirty="0">
                <a:latin typeface="Trebuchet MS"/>
                <a:cs typeface="Trebuchet MS"/>
              </a:rPr>
              <a:t>об</a:t>
            </a:r>
            <a:r>
              <a:rPr sz="1800" spc="50" dirty="0">
                <a:latin typeface="Trebuchet MS"/>
                <a:cs typeface="Trebuchet MS"/>
              </a:rPr>
              <a:t>ан</a:t>
            </a:r>
            <a:r>
              <a:rPr sz="1800" spc="40" dirty="0">
                <a:latin typeface="Trebuchet MS"/>
                <a:cs typeface="Trebuchet MS"/>
              </a:rPr>
              <a:t>к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260" dirty="0">
                <a:latin typeface="Georgia"/>
                <a:cs typeface="Georgia"/>
              </a:rPr>
              <a:t>–</a:t>
            </a:r>
            <a:r>
              <a:rPr sz="1800" dirty="0">
                <a:latin typeface="Georgia"/>
                <a:cs typeface="Georgia"/>
              </a:rPr>
              <a:t>	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114" dirty="0">
                <a:latin typeface="Trebuchet MS"/>
                <a:cs typeface="Trebuchet MS"/>
              </a:rPr>
              <a:t>п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85" dirty="0">
                <a:latin typeface="Trebuchet MS"/>
                <a:cs typeface="Trebuchet MS"/>
              </a:rPr>
              <a:t>з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40" dirty="0">
                <a:latin typeface="Trebuchet MS"/>
                <a:cs typeface="Trebuchet MS"/>
              </a:rPr>
              <a:t>т</a:t>
            </a:r>
            <a:r>
              <a:rPr sz="1800" spc="45" dirty="0">
                <a:latin typeface="Trebuchet MS"/>
                <a:cs typeface="Trebuchet MS"/>
              </a:rPr>
              <a:t>ац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5" dirty="0">
                <a:latin typeface="Trebuchet MS"/>
                <a:cs typeface="Trebuchet MS"/>
              </a:rPr>
              <a:t>я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52177" y="2629915"/>
            <a:ext cx="5155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83360" algn="l"/>
                <a:tab pos="3168650" algn="l"/>
                <a:tab pos="3910329" algn="l"/>
                <a:tab pos="4497070" algn="l"/>
              </a:tabLst>
            </a:pPr>
            <a:r>
              <a:rPr sz="1800" spc="30" dirty="0">
                <a:latin typeface="Trebuchet MS"/>
                <a:cs typeface="Trebuchet MS"/>
              </a:rPr>
              <a:t>о</a:t>
            </a:r>
            <a:r>
              <a:rPr sz="1800" spc="20" dirty="0">
                <a:latin typeface="Trebuchet MS"/>
                <a:cs typeface="Trebuchet MS"/>
              </a:rPr>
              <a:t>т</a:t>
            </a:r>
            <a:r>
              <a:rPr sz="1800" spc="-20" dirty="0">
                <a:latin typeface="Trebuchet MS"/>
                <a:cs typeface="Trebuchet MS"/>
              </a:rPr>
              <a:t>д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5" dirty="0">
                <a:latin typeface="Trebuchet MS"/>
                <a:cs typeface="Trebuchet MS"/>
              </a:rPr>
              <a:t>л</a:t>
            </a:r>
            <a:r>
              <a:rPr sz="1800" spc="-30" dirty="0">
                <a:latin typeface="Trebuchet MS"/>
                <a:cs typeface="Trebuchet MS"/>
              </a:rPr>
              <a:t>ь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85" dirty="0">
                <a:latin typeface="Trebuchet MS"/>
                <a:cs typeface="Trebuchet MS"/>
              </a:rPr>
              <a:t>ы</a:t>
            </a:r>
            <a:r>
              <a:rPr sz="1800" spc="10" dirty="0">
                <a:latin typeface="Trebuchet MS"/>
                <a:cs typeface="Trebuchet MS"/>
              </a:rPr>
              <a:t>х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85" dirty="0">
                <a:latin typeface="Trebuchet MS"/>
                <a:cs typeface="Trebuchet MS"/>
              </a:rPr>
              <a:t>з</a:t>
            </a:r>
            <a:r>
              <a:rPr sz="1800" spc="-5" dirty="0">
                <a:latin typeface="Trebuchet MS"/>
                <a:cs typeface="Trebuchet MS"/>
              </a:rPr>
              <a:t>а</a:t>
            </a:r>
            <a:r>
              <a:rPr sz="1800" spc="-10" dirty="0">
                <a:latin typeface="Trebuchet MS"/>
                <a:cs typeface="Trebuchet MS"/>
              </a:rPr>
              <a:t>б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5" dirty="0">
                <a:latin typeface="Trebuchet MS"/>
                <a:cs typeface="Trebuchet MS"/>
              </a:rPr>
              <a:t>л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45" dirty="0">
                <a:latin typeface="Trebuchet MS"/>
                <a:cs typeface="Trebuchet MS"/>
              </a:rPr>
              <a:t>в</a:t>
            </a:r>
            <a:r>
              <a:rPr sz="1800" spc="50" dirty="0">
                <a:latin typeface="Trebuchet MS"/>
                <a:cs typeface="Trebuchet MS"/>
              </a:rPr>
              <a:t>ан</a:t>
            </a:r>
            <a:r>
              <a:rPr sz="1800" spc="100" dirty="0">
                <a:latin typeface="Trebuchet MS"/>
                <a:cs typeface="Trebuchet MS"/>
              </a:rPr>
              <a:t>ий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50" dirty="0">
                <a:latin typeface="Trebuchet MS"/>
                <a:cs typeface="Trebuchet MS"/>
              </a:rPr>
              <a:t>ил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55" dirty="0">
                <a:latin typeface="Trebuchet MS"/>
                <a:cs typeface="Trebuchet MS"/>
              </a:rPr>
              <a:t>их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30" dirty="0">
                <a:latin typeface="Trebuchet MS"/>
                <a:cs typeface="Trebuchet MS"/>
              </a:rPr>
              <a:t>г</a:t>
            </a:r>
            <a:r>
              <a:rPr sz="1800" spc="50" dirty="0">
                <a:latin typeface="Trebuchet MS"/>
                <a:cs typeface="Trebuchet MS"/>
              </a:rPr>
              <a:t>р</a:t>
            </a:r>
            <a:r>
              <a:rPr sz="1800" spc="105" dirty="0">
                <a:latin typeface="Trebuchet MS"/>
                <a:cs typeface="Trebuchet MS"/>
              </a:rPr>
              <a:t>уп</a:t>
            </a:r>
            <a:r>
              <a:rPr sz="1800" spc="120" dirty="0">
                <a:latin typeface="Trebuchet MS"/>
                <a:cs typeface="Trebuchet MS"/>
              </a:rPr>
              <a:t>п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52177" y="2898140"/>
            <a:ext cx="5154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Georgia"/>
                <a:cs typeface="Georgia"/>
              </a:rPr>
              <a:t>(</a:t>
            </a:r>
            <a:r>
              <a:rPr sz="1800" spc="15" dirty="0">
                <a:latin typeface="Trebuchet MS"/>
                <a:cs typeface="Trebuchet MS"/>
              </a:rPr>
              <a:t>онкология</a:t>
            </a:r>
            <a:r>
              <a:rPr sz="1800" spc="15" dirty="0">
                <a:latin typeface="Georgia"/>
                <a:cs typeface="Georgia"/>
              </a:rPr>
              <a:t>, </a:t>
            </a:r>
            <a:r>
              <a:rPr sz="1800" spc="35" dirty="0">
                <a:latin typeface="Trebuchet MS"/>
                <a:cs typeface="Trebuchet MS"/>
              </a:rPr>
              <a:t>психиатрия</a:t>
            </a:r>
            <a:r>
              <a:rPr sz="1800" spc="35" dirty="0">
                <a:latin typeface="Georgia"/>
                <a:cs typeface="Georgia"/>
              </a:rPr>
              <a:t>, </a:t>
            </a:r>
            <a:r>
              <a:rPr sz="1800" spc="-15" dirty="0">
                <a:latin typeface="Trebuchet MS"/>
                <a:cs typeface="Trebuchet MS"/>
              </a:rPr>
              <a:t>атеросклероз 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32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т</a:t>
            </a:r>
            <a:r>
              <a:rPr sz="1800" spc="-40" dirty="0">
                <a:latin typeface="Georgia"/>
                <a:cs typeface="Georgia"/>
              </a:rPr>
              <a:t>.</a:t>
            </a:r>
            <a:r>
              <a:rPr sz="1800" spc="-40" dirty="0">
                <a:latin typeface="Trebuchet MS"/>
                <a:cs typeface="Trebuchet MS"/>
              </a:rPr>
              <a:t>д</a:t>
            </a:r>
            <a:r>
              <a:rPr sz="1800" spc="-40" dirty="0">
                <a:latin typeface="Georgia"/>
                <a:cs typeface="Georgia"/>
              </a:rPr>
              <a:t>.);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69297" y="3175508"/>
            <a:ext cx="5337810" cy="11779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94945" marR="5080" algn="just">
              <a:lnSpc>
                <a:spcPct val="99400"/>
              </a:lnSpc>
              <a:spcBef>
                <a:spcPts val="110"/>
              </a:spcBef>
            </a:pPr>
            <a:r>
              <a:rPr sz="1800" spc="50" dirty="0">
                <a:latin typeface="Trebuchet MS"/>
                <a:cs typeface="Trebuchet MS"/>
              </a:rPr>
              <a:t>формируются </a:t>
            </a:r>
            <a:r>
              <a:rPr sz="1800" spc="-50" dirty="0">
                <a:latin typeface="Trebuchet MS"/>
                <a:cs typeface="Trebuchet MS"/>
              </a:rPr>
              <a:t>в </a:t>
            </a:r>
            <a:r>
              <a:rPr sz="1800" spc="25" dirty="0">
                <a:latin typeface="Trebuchet MS"/>
                <a:cs typeface="Trebuchet MS"/>
              </a:rPr>
              <a:t>том </a:t>
            </a:r>
            <a:r>
              <a:rPr sz="1800" spc="-10" dirty="0">
                <a:latin typeface="Trebuchet MS"/>
                <a:cs typeface="Trebuchet MS"/>
              </a:rPr>
              <a:t>числе </a:t>
            </a:r>
            <a:r>
              <a:rPr sz="1800" spc="50" dirty="0">
                <a:latin typeface="Trebuchet MS"/>
                <a:cs typeface="Trebuchet MS"/>
              </a:rPr>
              <a:t>на </a:t>
            </a:r>
            <a:r>
              <a:rPr sz="1800" spc="-20" dirty="0">
                <a:latin typeface="Trebuchet MS"/>
                <a:cs typeface="Trebuchet MS"/>
              </a:rPr>
              <a:t>основе  </a:t>
            </a:r>
            <a:r>
              <a:rPr sz="1800" spc="35" dirty="0">
                <a:latin typeface="Trebuchet MS"/>
                <a:cs typeface="Trebuchet MS"/>
              </a:rPr>
              <a:t>фенотипических признаков </a:t>
            </a:r>
            <a:r>
              <a:rPr sz="1800" spc="-260" dirty="0">
                <a:latin typeface="Georgia"/>
                <a:cs typeface="Georgia"/>
              </a:rPr>
              <a:t>–</a:t>
            </a:r>
            <a:r>
              <a:rPr sz="1800" spc="-90" dirty="0">
                <a:latin typeface="Georgia"/>
                <a:cs typeface="Georgia"/>
              </a:rPr>
              <a:t> </a:t>
            </a:r>
            <a:r>
              <a:rPr sz="1800" spc="35" dirty="0">
                <a:latin typeface="Trebuchet MS"/>
                <a:cs typeface="Trebuchet MS"/>
              </a:rPr>
              <a:t>симптоматики</a:t>
            </a:r>
            <a:r>
              <a:rPr sz="1800" spc="35" dirty="0">
                <a:latin typeface="Georgia"/>
                <a:cs typeface="Georgia"/>
              </a:rPr>
              <a:t>,  </a:t>
            </a:r>
            <a:r>
              <a:rPr sz="1800" spc="50" dirty="0">
                <a:latin typeface="Trebuchet MS"/>
                <a:cs typeface="Trebuchet MS"/>
              </a:rPr>
              <a:t>истории </a:t>
            </a:r>
            <a:r>
              <a:rPr sz="1800" spc="5" dirty="0">
                <a:latin typeface="Trebuchet MS"/>
                <a:cs typeface="Trebuchet MS"/>
              </a:rPr>
              <a:t>болезни 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-33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т</a:t>
            </a:r>
            <a:r>
              <a:rPr sz="1800" spc="-35" dirty="0">
                <a:latin typeface="Georgia"/>
                <a:cs typeface="Georgia"/>
              </a:rPr>
              <a:t>.</a:t>
            </a:r>
            <a:r>
              <a:rPr sz="1800" spc="-35" dirty="0">
                <a:latin typeface="Trebuchet MS"/>
                <a:cs typeface="Trebuchet MS"/>
              </a:rPr>
              <a:t>д</a:t>
            </a:r>
            <a:r>
              <a:rPr sz="1800" spc="-35" dirty="0">
                <a:latin typeface="Georgia"/>
                <a:cs typeface="Georgia"/>
              </a:rPr>
              <a:t>.;</a:t>
            </a:r>
            <a:endParaRPr sz="1800">
              <a:latin typeface="Georgia"/>
              <a:cs typeface="Georgia"/>
            </a:endParaRPr>
          </a:p>
          <a:p>
            <a:pPr marL="195580" indent="-182880" algn="just">
              <a:lnSpc>
                <a:spcPct val="100000"/>
              </a:lnSpc>
              <a:spcBef>
                <a:spcPts val="455"/>
              </a:spcBef>
              <a:buClr>
                <a:srgbClr val="D1282E"/>
              </a:buClr>
              <a:buFont typeface="Arial"/>
              <a:buChar char="•"/>
              <a:tabLst>
                <a:tab pos="195580" algn="l"/>
              </a:tabLst>
            </a:pPr>
            <a:r>
              <a:rPr sz="1800" spc="50" dirty="0">
                <a:latin typeface="Trebuchet MS"/>
                <a:cs typeface="Trebuchet MS"/>
              </a:rPr>
              <a:t>банки </a:t>
            </a:r>
            <a:r>
              <a:rPr sz="1800" spc="15" dirty="0">
                <a:latin typeface="Trebuchet MS"/>
                <a:cs typeface="Trebuchet MS"/>
              </a:rPr>
              <a:t>редких </a:t>
            </a:r>
            <a:r>
              <a:rPr sz="1800" spc="-10" dirty="0">
                <a:latin typeface="Trebuchet MS"/>
                <a:cs typeface="Trebuchet MS"/>
              </a:rPr>
              <a:t>болезней </a:t>
            </a:r>
            <a:r>
              <a:rPr sz="1800" spc="-260" dirty="0">
                <a:latin typeface="Georgia"/>
                <a:cs typeface="Georgia"/>
              </a:rPr>
              <a:t>–</a:t>
            </a:r>
            <a:r>
              <a:rPr sz="1800" spc="-95" dirty="0">
                <a:latin typeface="Georgia"/>
                <a:cs typeface="Georgia"/>
              </a:rPr>
              <a:t> </a:t>
            </a:r>
            <a:r>
              <a:rPr sz="1800" spc="30" dirty="0">
                <a:latin typeface="Trebuchet MS"/>
                <a:cs typeface="Trebuchet MS"/>
              </a:rPr>
              <a:t>специфический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52177" y="4330700"/>
            <a:ext cx="5154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255" algn="l"/>
                <a:tab pos="3936365" algn="l"/>
              </a:tabLst>
            </a:pPr>
            <a:r>
              <a:rPr sz="1800" spc="25" dirty="0">
                <a:latin typeface="Trebuchet MS"/>
                <a:cs typeface="Trebuchet MS"/>
              </a:rPr>
              <a:t>подвид	</a:t>
            </a:r>
            <a:r>
              <a:rPr sz="1800" spc="35" dirty="0">
                <a:latin typeface="Trebuchet MS"/>
                <a:cs typeface="Trebuchet MS"/>
              </a:rPr>
              <a:t>клинических	</a:t>
            </a:r>
            <a:r>
              <a:rPr sz="1800" spc="20" dirty="0">
                <a:latin typeface="Trebuchet MS"/>
                <a:cs typeface="Trebuchet MS"/>
              </a:rPr>
              <a:t>биобанков</a:t>
            </a:r>
            <a:r>
              <a:rPr sz="1800" spc="20" dirty="0">
                <a:latin typeface="Georgia"/>
                <a:cs typeface="Georgia"/>
              </a:rPr>
              <a:t>,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52177" y="4598923"/>
            <a:ext cx="5154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5" dirty="0">
                <a:latin typeface="Trebuchet MS"/>
                <a:cs typeface="Trebuchet MS"/>
              </a:rPr>
              <a:t>направленный </a:t>
            </a:r>
            <a:r>
              <a:rPr sz="1800" spc="50" dirty="0">
                <a:latin typeface="Trebuchet MS"/>
                <a:cs typeface="Trebuchet MS"/>
              </a:rPr>
              <a:t>на </a:t>
            </a:r>
            <a:r>
              <a:rPr sz="1800" dirty="0">
                <a:latin typeface="Trebuchet MS"/>
                <a:cs typeface="Trebuchet MS"/>
              </a:rPr>
              <a:t>сбор </a:t>
            </a:r>
            <a:r>
              <a:rPr sz="1800" spc="15" dirty="0">
                <a:latin typeface="Trebuchet MS"/>
                <a:cs typeface="Trebuchet MS"/>
              </a:rPr>
              <a:t>редких </a:t>
            </a:r>
            <a:r>
              <a:rPr sz="1800" spc="5" dirty="0">
                <a:latin typeface="Trebuchet MS"/>
                <a:cs typeface="Trebuchet MS"/>
              </a:rPr>
              <a:t>материалов</a:t>
            </a:r>
            <a:r>
              <a:rPr sz="1800" spc="260" dirty="0">
                <a:latin typeface="Trebuchet MS"/>
                <a:cs typeface="Trebuchet MS"/>
              </a:rPr>
              <a:t> 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47890" y="4879340"/>
            <a:ext cx="1358900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33655">
              <a:lnSpc>
                <a:spcPts val="2090"/>
              </a:lnSpc>
              <a:spcBef>
                <a:spcPts val="225"/>
              </a:spcBef>
              <a:tabLst>
                <a:tab pos="396240" algn="l"/>
                <a:tab pos="868044" algn="l"/>
              </a:tabLst>
            </a:pPr>
            <a:r>
              <a:rPr sz="1800" spc="-100" dirty="0">
                <a:latin typeface="Trebuchet MS"/>
                <a:cs typeface="Trebuchet MS"/>
              </a:rPr>
              <a:t>с	</a:t>
            </a:r>
            <a:r>
              <a:rPr sz="1800" spc="-20" dirty="0">
                <a:latin typeface="Trebuchet MS"/>
                <a:cs typeface="Trebuchet MS"/>
              </a:rPr>
              <a:t>р</a:t>
            </a:r>
            <a:r>
              <a:rPr sz="1800" spc="-25" dirty="0">
                <a:latin typeface="Trebuchet MS"/>
                <a:cs typeface="Trebuchet MS"/>
              </a:rPr>
              <a:t>е</a:t>
            </a:r>
            <a:r>
              <a:rPr sz="1800" spc="-20" dirty="0">
                <a:latin typeface="Trebuchet MS"/>
                <a:cs typeface="Trebuchet MS"/>
              </a:rPr>
              <a:t>д</a:t>
            </a:r>
            <a:r>
              <a:rPr sz="1800" spc="40" dirty="0">
                <a:latin typeface="Trebuchet MS"/>
                <a:cs typeface="Trebuchet MS"/>
              </a:rPr>
              <a:t>к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20" dirty="0">
                <a:latin typeface="Trebuchet MS"/>
                <a:cs typeface="Trebuchet MS"/>
              </a:rPr>
              <a:t>м</a:t>
            </a:r>
            <a:r>
              <a:rPr sz="1800" spc="70" dirty="0">
                <a:latin typeface="Trebuchet MS"/>
                <a:cs typeface="Trebuchet MS"/>
              </a:rPr>
              <a:t>и  </a:t>
            </a:r>
            <a:r>
              <a:rPr sz="1800" spc="5" dirty="0">
                <a:latin typeface="Trebuchet MS"/>
                <a:cs typeface="Trebuchet MS"/>
              </a:rPr>
              <a:t>мен</a:t>
            </a:r>
            <a:r>
              <a:rPr sz="1800" spc="-125" dirty="0">
                <a:latin typeface="Trebuchet MS"/>
                <a:cs typeface="Trebuchet MS"/>
              </a:rPr>
              <a:t>ее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204" dirty="0">
                <a:latin typeface="Georgia"/>
                <a:cs typeface="Georgia"/>
              </a:rPr>
              <a:t>0</a:t>
            </a:r>
            <a:r>
              <a:rPr sz="1800" spc="-40" dirty="0">
                <a:latin typeface="Georgia"/>
                <a:cs typeface="Georgia"/>
              </a:rPr>
              <a:t>,</a:t>
            </a:r>
            <a:r>
              <a:rPr sz="1800" spc="-110" dirty="0">
                <a:latin typeface="Georgia"/>
                <a:cs typeface="Georgia"/>
              </a:rPr>
              <a:t>2</a:t>
            </a:r>
            <a:r>
              <a:rPr sz="1800" spc="40" dirty="0">
                <a:latin typeface="Georgia"/>
                <a:cs typeface="Georgia"/>
              </a:rPr>
              <a:t>%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52177" y="4879340"/>
            <a:ext cx="360616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400"/>
              </a:lnSpc>
              <a:spcBef>
                <a:spcPts val="110"/>
              </a:spcBef>
            </a:pPr>
            <a:r>
              <a:rPr sz="1800" spc="-5" dirty="0">
                <a:latin typeface="Trebuchet MS"/>
                <a:cs typeface="Trebuchet MS"/>
              </a:rPr>
              <a:t>исследования </a:t>
            </a:r>
            <a:r>
              <a:rPr sz="1800" spc="-40" dirty="0">
                <a:latin typeface="Trebuchet MS"/>
                <a:cs typeface="Trebuchet MS"/>
              </a:rPr>
              <a:t>средств </a:t>
            </a:r>
            <a:r>
              <a:rPr sz="1800" spc="30" dirty="0">
                <a:latin typeface="Trebuchet MS"/>
                <a:cs typeface="Trebuchet MS"/>
              </a:rPr>
              <a:t>борьбы  </a:t>
            </a:r>
            <a:r>
              <a:rPr sz="1800" spc="5" dirty="0">
                <a:latin typeface="Trebuchet MS"/>
                <a:cs typeface="Trebuchet MS"/>
              </a:rPr>
              <a:t>заболеваниями </a:t>
            </a:r>
            <a:r>
              <a:rPr sz="1800" spc="50" dirty="0">
                <a:latin typeface="Georgia"/>
                <a:cs typeface="Georgia"/>
              </a:rPr>
              <a:t>(</a:t>
            </a:r>
            <a:r>
              <a:rPr sz="1800" spc="50" dirty="0">
                <a:latin typeface="Trebuchet MS"/>
                <a:cs typeface="Trebuchet MS"/>
              </a:rPr>
              <a:t>поражающими  </a:t>
            </a:r>
            <a:r>
              <a:rPr sz="1800" spc="-15" dirty="0">
                <a:latin typeface="Trebuchet MS"/>
                <a:cs typeface="Trebuchet MS"/>
              </a:rPr>
              <a:t>населения</a:t>
            </a:r>
            <a:r>
              <a:rPr sz="1800" spc="-15" dirty="0">
                <a:latin typeface="Georgia"/>
                <a:cs typeface="Georgia"/>
              </a:rPr>
              <a:t>).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993140"/>
            <a:ext cx="2438400" cy="4424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sz="2400" spc="185" dirty="0">
                <a:solidFill>
                  <a:srgbClr val="D1282E"/>
                </a:solidFill>
                <a:latin typeface="Trebuchet MS"/>
                <a:cs typeface="Trebuchet MS"/>
              </a:rPr>
              <a:t>ЭЛЕМЕНТЫ  </a:t>
            </a:r>
            <a:r>
              <a:rPr sz="2400" spc="95" dirty="0">
                <a:solidFill>
                  <a:srgbClr val="D1282E"/>
                </a:solidFill>
                <a:latin typeface="Trebuchet MS"/>
                <a:cs typeface="Trebuchet MS"/>
              </a:rPr>
              <a:t>ОР</a:t>
            </a:r>
            <a:r>
              <a:rPr sz="2400" spc="65" dirty="0">
                <a:solidFill>
                  <a:srgbClr val="D1282E"/>
                </a:solidFill>
                <a:latin typeface="Trebuchet MS"/>
                <a:cs typeface="Trebuchet MS"/>
              </a:rPr>
              <a:t>Г</a:t>
            </a:r>
            <a:r>
              <a:rPr sz="2400" spc="370" dirty="0">
                <a:solidFill>
                  <a:srgbClr val="D1282E"/>
                </a:solidFill>
                <a:latin typeface="Trebuchet MS"/>
                <a:cs typeface="Trebuchet MS"/>
              </a:rPr>
              <a:t>А</a:t>
            </a:r>
            <a:r>
              <a:rPr sz="2400" spc="365" dirty="0">
                <a:solidFill>
                  <a:srgbClr val="D1282E"/>
                </a:solidFill>
                <a:latin typeface="Trebuchet MS"/>
                <a:cs typeface="Trebuchet MS"/>
              </a:rPr>
              <a:t>Н</a:t>
            </a:r>
            <a:r>
              <a:rPr sz="2400" spc="320" dirty="0">
                <a:solidFill>
                  <a:srgbClr val="D1282E"/>
                </a:solidFill>
                <a:latin typeface="Trebuchet MS"/>
                <a:cs typeface="Trebuchet MS"/>
              </a:rPr>
              <a:t>И</a:t>
            </a:r>
            <a:r>
              <a:rPr sz="2400" spc="25" dirty="0">
                <a:solidFill>
                  <a:srgbClr val="D1282E"/>
                </a:solidFill>
                <a:latin typeface="Trebuchet MS"/>
                <a:cs typeface="Trebuchet MS"/>
              </a:rPr>
              <a:t>З</a:t>
            </a:r>
            <a:r>
              <a:rPr sz="2400" spc="370" dirty="0">
                <a:solidFill>
                  <a:srgbClr val="D1282E"/>
                </a:solidFill>
                <a:latin typeface="Trebuchet MS"/>
                <a:cs typeface="Trebuchet MS"/>
              </a:rPr>
              <a:t>А</a:t>
            </a:r>
            <a:r>
              <a:rPr sz="2400" spc="325" dirty="0">
                <a:solidFill>
                  <a:srgbClr val="D1282E"/>
                </a:solidFill>
                <a:latin typeface="Trebuchet MS"/>
                <a:cs typeface="Trebuchet MS"/>
              </a:rPr>
              <a:t>Ц</a:t>
            </a:r>
            <a:r>
              <a:rPr sz="2400" spc="320" dirty="0">
                <a:solidFill>
                  <a:srgbClr val="D1282E"/>
                </a:solidFill>
                <a:latin typeface="Trebuchet MS"/>
                <a:cs typeface="Trebuchet MS"/>
              </a:rPr>
              <a:t>И</a:t>
            </a:r>
            <a:r>
              <a:rPr sz="2400" spc="170" dirty="0">
                <a:solidFill>
                  <a:srgbClr val="D1282E"/>
                </a:solidFill>
                <a:latin typeface="Trebuchet MS"/>
                <a:cs typeface="Trebuchet MS"/>
              </a:rPr>
              <a:t>О  </a:t>
            </a:r>
            <a:r>
              <a:rPr sz="2400" spc="330" dirty="0">
                <a:solidFill>
                  <a:srgbClr val="D1282E"/>
                </a:solidFill>
                <a:latin typeface="Trebuchet MS"/>
                <a:cs typeface="Trebuchet MS"/>
              </a:rPr>
              <a:t>ННОЙ  </a:t>
            </a:r>
            <a:r>
              <a:rPr sz="2400" spc="215" dirty="0">
                <a:solidFill>
                  <a:srgbClr val="D1282E"/>
                </a:solidFill>
                <a:latin typeface="Trebuchet MS"/>
                <a:cs typeface="Trebuchet MS"/>
              </a:rPr>
              <a:t>МОДЕЛИ  </a:t>
            </a:r>
            <a:r>
              <a:rPr sz="2400" spc="155" dirty="0">
                <a:solidFill>
                  <a:srgbClr val="D1282E"/>
                </a:solidFill>
                <a:latin typeface="Trebuchet MS"/>
                <a:cs typeface="Trebuchet MS"/>
              </a:rPr>
              <a:t>Б</a:t>
            </a:r>
            <a:r>
              <a:rPr sz="2400" spc="200" dirty="0">
                <a:solidFill>
                  <a:srgbClr val="D1282E"/>
                </a:solidFill>
                <a:latin typeface="Trebuchet MS"/>
                <a:cs typeface="Trebuchet MS"/>
              </a:rPr>
              <a:t>И</a:t>
            </a:r>
            <a:r>
              <a:rPr sz="2400" spc="204" dirty="0">
                <a:solidFill>
                  <a:srgbClr val="D1282E"/>
                </a:solidFill>
                <a:latin typeface="Trebuchet MS"/>
                <a:cs typeface="Trebuchet MS"/>
              </a:rPr>
              <a:t>О</a:t>
            </a:r>
            <a:r>
              <a:rPr sz="2400" spc="245" dirty="0">
                <a:solidFill>
                  <a:srgbClr val="D1282E"/>
                </a:solidFill>
                <a:latin typeface="Trebuchet MS"/>
                <a:cs typeface="Trebuchet MS"/>
              </a:rPr>
              <a:t>БА</a:t>
            </a:r>
            <a:r>
              <a:rPr sz="2400" spc="285" dirty="0">
                <a:solidFill>
                  <a:srgbClr val="D1282E"/>
                </a:solidFill>
                <a:latin typeface="Trebuchet MS"/>
                <a:cs typeface="Trebuchet MS"/>
              </a:rPr>
              <a:t>Н</a:t>
            </a:r>
            <a:r>
              <a:rPr sz="2400" spc="245" dirty="0">
                <a:solidFill>
                  <a:srgbClr val="D1282E"/>
                </a:solidFill>
                <a:latin typeface="Trebuchet MS"/>
                <a:cs typeface="Trebuchet MS"/>
              </a:rPr>
              <a:t>К</a:t>
            </a:r>
            <a:r>
              <a:rPr sz="2400" spc="280" dirty="0">
                <a:solidFill>
                  <a:srgbClr val="D1282E"/>
                </a:solidFill>
                <a:latin typeface="Trebuchet MS"/>
                <a:cs typeface="Trebuchet MS"/>
              </a:rPr>
              <a:t>И</a:t>
            </a:r>
            <a:r>
              <a:rPr sz="2400" spc="365" dirty="0">
                <a:solidFill>
                  <a:srgbClr val="D1282E"/>
                </a:solidFill>
                <a:latin typeface="Trebuchet MS"/>
                <a:cs typeface="Trebuchet MS"/>
              </a:rPr>
              <a:t>Н</a:t>
            </a:r>
            <a:r>
              <a:rPr sz="2400" dirty="0">
                <a:solidFill>
                  <a:srgbClr val="D1282E"/>
                </a:solidFill>
                <a:latin typeface="Trebuchet MS"/>
                <a:cs typeface="Trebuchet MS"/>
              </a:rPr>
              <a:t>Г</a:t>
            </a:r>
            <a:r>
              <a:rPr sz="2400" spc="440" dirty="0">
                <a:solidFill>
                  <a:srgbClr val="D1282E"/>
                </a:solidFill>
                <a:latin typeface="Trebuchet MS"/>
                <a:cs typeface="Trebuchet MS"/>
              </a:rPr>
              <a:t>А</a:t>
            </a:r>
            <a:endParaRPr sz="2400">
              <a:latin typeface="Trebuchet MS"/>
              <a:cs typeface="Trebuchet MS"/>
            </a:endParaRPr>
          </a:p>
          <a:p>
            <a:pPr marL="285750" marR="977900">
              <a:lnSpc>
                <a:spcPct val="151300"/>
              </a:lnSpc>
              <a:spcBef>
                <a:spcPts val="55"/>
              </a:spcBef>
            </a:pPr>
            <a:r>
              <a:rPr sz="1600" b="1" spc="114" dirty="0">
                <a:latin typeface="Trebuchet MS"/>
                <a:cs typeface="Trebuchet MS"/>
              </a:rPr>
              <a:t>Ма</a:t>
            </a:r>
            <a:r>
              <a:rPr sz="1600" b="1" spc="80" dirty="0">
                <a:latin typeface="Trebuchet MS"/>
                <a:cs typeface="Trebuchet MS"/>
              </a:rPr>
              <a:t>т</a:t>
            </a:r>
            <a:r>
              <a:rPr sz="1600" b="1" spc="-45" dirty="0">
                <a:latin typeface="Trebuchet MS"/>
                <a:cs typeface="Trebuchet MS"/>
              </a:rPr>
              <a:t>е</a:t>
            </a:r>
            <a:r>
              <a:rPr sz="1600" b="1" spc="-50" dirty="0">
                <a:latin typeface="Trebuchet MS"/>
                <a:cs typeface="Trebuchet MS"/>
              </a:rPr>
              <a:t>р</a:t>
            </a:r>
            <a:r>
              <a:rPr sz="1600" b="1" spc="95" dirty="0">
                <a:latin typeface="Trebuchet MS"/>
                <a:cs typeface="Trebuchet MS"/>
              </a:rPr>
              <a:t>и</a:t>
            </a:r>
            <a:r>
              <a:rPr sz="1600" b="1" spc="-10" dirty="0">
                <a:latin typeface="Trebuchet MS"/>
                <a:cs typeface="Trebuchet MS"/>
              </a:rPr>
              <a:t>ал</a:t>
            </a:r>
            <a:r>
              <a:rPr sz="1600" b="1" spc="90" dirty="0">
                <a:latin typeface="Trebuchet MS"/>
                <a:cs typeface="Trebuchet MS"/>
              </a:rPr>
              <a:t>ы  </a:t>
            </a:r>
            <a:r>
              <a:rPr sz="1600" b="1" spc="-5" dirty="0">
                <a:latin typeface="Trebuchet MS"/>
                <a:cs typeface="Trebuchet MS"/>
              </a:rPr>
              <a:t>рабочей</a:t>
            </a:r>
            <a:endParaRPr sz="1600">
              <a:latin typeface="Trebuchet MS"/>
              <a:cs typeface="Trebuchet MS"/>
            </a:endParaRPr>
          </a:p>
          <a:p>
            <a:pPr marL="285750" marR="94615">
              <a:lnSpc>
                <a:spcPts val="1920"/>
              </a:lnSpc>
              <a:spcBef>
                <a:spcPts val="40"/>
              </a:spcBef>
            </a:pPr>
            <a:r>
              <a:rPr sz="1600" b="1" spc="65" dirty="0">
                <a:latin typeface="Trebuchet MS"/>
                <a:cs typeface="Trebuchet MS"/>
              </a:rPr>
              <a:t>группы </a:t>
            </a:r>
            <a:r>
              <a:rPr sz="1600" b="1" spc="-25" dirty="0">
                <a:latin typeface="Georgia"/>
                <a:cs typeface="Georgia"/>
              </a:rPr>
              <a:t>"</a:t>
            </a:r>
            <a:r>
              <a:rPr sz="1600" b="1" spc="-25" dirty="0">
                <a:latin typeface="Trebuchet MS"/>
                <a:cs typeface="Trebuchet MS"/>
              </a:rPr>
              <a:t>Разработка  </a:t>
            </a:r>
            <a:r>
              <a:rPr sz="1600" b="1" spc="30" dirty="0">
                <a:latin typeface="Trebuchet MS"/>
                <a:cs typeface="Trebuchet MS"/>
              </a:rPr>
              <a:t>концептуальных</a:t>
            </a:r>
            <a:endParaRPr sz="1600">
              <a:latin typeface="Trebuchet MS"/>
              <a:cs typeface="Trebuchet MS"/>
            </a:endParaRPr>
          </a:p>
          <a:p>
            <a:pPr marL="285750">
              <a:lnSpc>
                <a:spcPct val="100000"/>
              </a:lnSpc>
              <a:spcBef>
                <a:spcPts val="5"/>
              </a:spcBef>
            </a:pPr>
            <a:r>
              <a:rPr sz="1600" b="1" spc="-15" dirty="0">
                <a:latin typeface="Trebuchet MS"/>
                <a:cs typeface="Trebuchet MS"/>
              </a:rPr>
              <a:t>основ</a:t>
            </a:r>
            <a:endParaRPr sz="1600">
              <a:latin typeface="Trebuchet MS"/>
              <a:cs typeface="Trebuchet MS"/>
            </a:endParaRPr>
          </a:p>
          <a:p>
            <a:pPr marL="285750" marR="43815">
              <a:lnSpc>
                <a:spcPts val="1900"/>
              </a:lnSpc>
              <a:spcBef>
                <a:spcPts val="1065"/>
              </a:spcBef>
            </a:pPr>
            <a:r>
              <a:rPr sz="1600" b="1" spc="-5" dirty="0">
                <a:latin typeface="Trebuchet MS"/>
                <a:cs typeface="Trebuchet MS"/>
              </a:rPr>
              <a:t>биоэтического  </a:t>
            </a:r>
            <a:r>
              <a:rPr sz="1600" b="1" spc="10" dirty="0">
                <a:latin typeface="Trebuchet MS"/>
                <a:cs typeface="Trebuchet MS"/>
              </a:rPr>
              <a:t>сопровождения </a:t>
            </a:r>
            <a:r>
              <a:rPr sz="1600" b="1" spc="-60" dirty="0">
                <a:latin typeface="Trebuchet MS"/>
                <a:cs typeface="Trebuchet MS"/>
              </a:rPr>
              <a:t>созд  </a:t>
            </a:r>
            <a:r>
              <a:rPr sz="1600" b="1" spc="40" dirty="0">
                <a:latin typeface="Trebuchet MS"/>
                <a:cs typeface="Trebuchet MS"/>
              </a:rPr>
              <a:t>ания коллекции  </a:t>
            </a:r>
            <a:r>
              <a:rPr sz="1600" b="1" spc="-20" dirty="0">
                <a:latin typeface="Trebuchet MS"/>
                <a:cs typeface="Trebuchet MS"/>
              </a:rPr>
              <a:t>биоматериала</a:t>
            </a:r>
            <a:r>
              <a:rPr sz="1600" b="1" spc="-20" dirty="0">
                <a:latin typeface="Georgia"/>
                <a:cs typeface="Georgia"/>
              </a:rPr>
              <a:t>"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2714" y="353059"/>
            <a:ext cx="6118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1920" algn="l"/>
                <a:tab pos="2996565" algn="l"/>
                <a:tab pos="4857115" algn="l"/>
              </a:tabLst>
            </a:pPr>
            <a:r>
              <a:rPr sz="1800" spc="40" dirty="0">
                <a:solidFill>
                  <a:srgbClr val="000000"/>
                </a:solidFill>
              </a:rPr>
              <a:t>ид</a:t>
            </a:r>
            <a:r>
              <a:rPr sz="1800" spc="-130" dirty="0">
                <a:solidFill>
                  <a:srgbClr val="000000"/>
                </a:solidFill>
              </a:rPr>
              <a:t>е</a:t>
            </a:r>
            <a:r>
              <a:rPr sz="1800" spc="20" dirty="0">
                <a:solidFill>
                  <a:srgbClr val="000000"/>
                </a:solidFill>
              </a:rPr>
              <a:t>о</a:t>
            </a:r>
            <a:r>
              <a:rPr sz="1800" spc="-5" dirty="0">
                <a:solidFill>
                  <a:srgbClr val="000000"/>
                </a:solidFill>
              </a:rPr>
              <a:t>л</a:t>
            </a:r>
            <a:r>
              <a:rPr sz="1800" spc="20" dirty="0">
                <a:solidFill>
                  <a:srgbClr val="000000"/>
                </a:solidFill>
              </a:rPr>
              <a:t>о</a:t>
            </a:r>
            <a:r>
              <a:rPr sz="1800" dirty="0">
                <a:solidFill>
                  <a:srgbClr val="000000"/>
                </a:solidFill>
              </a:rPr>
              <a:t>г</a:t>
            </a:r>
            <a:r>
              <a:rPr sz="1800" spc="50" dirty="0">
                <a:solidFill>
                  <a:srgbClr val="000000"/>
                </a:solidFill>
              </a:rPr>
              <a:t>ия</a:t>
            </a:r>
            <a:r>
              <a:rPr sz="1800" spc="-40" dirty="0">
                <a:solidFill>
                  <a:srgbClr val="000000"/>
                </a:solidFill>
                <a:latin typeface="Georgia"/>
                <a:cs typeface="Georgia"/>
              </a:rPr>
              <a:t>,</a:t>
            </a:r>
            <a:r>
              <a:rPr sz="1800" dirty="0">
                <a:solidFill>
                  <a:srgbClr val="000000"/>
                </a:solidFill>
                <a:latin typeface="Georgia"/>
                <a:cs typeface="Georgia"/>
              </a:rPr>
              <a:t>	</a:t>
            </a:r>
            <a:r>
              <a:rPr sz="1800" spc="-45" dirty="0">
                <a:solidFill>
                  <a:srgbClr val="000000"/>
                </a:solidFill>
              </a:rPr>
              <a:t>в</a:t>
            </a:r>
            <a:r>
              <a:rPr sz="1800" spc="40" dirty="0">
                <a:solidFill>
                  <a:srgbClr val="000000"/>
                </a:solidFill>
              </a:rPr>
              <a:t>к</a:t>
            </a:r>
            <a:r>
              <a:rPr sz="1800" spc="-5" dirty="0">
                <a:solidFill>
                  <a:srgbClr val="000000"/>
                </a:solidFill>
              </a:rPr>
              <a:t>л</a:t>
            </a:r>
            <a:r>
              <a:rPr sz="1800" spc="130" dirty="0">
                <a:solidFill>
                  <a:srgbClr val="000000"/>
                </a:solidFill>
              </a:rPr>
              <a:t>ю</a:t>
            </a:r>
            <a:r>
              <a:rPr sz="1800" spc="65" dirty="0">
                <a:solidFill>
                  <a:srgbClr val="000000"/>
                </a:solidFill>
              </a:rPr>
              <a:t>ч</a:t>
            </a:r>
            <a:r>
              <a:rPr sz="1800" spc="45" dirty="0">
                <a:solidFill>
                  <a:srgbClr val="000000"/>
                </a:solidFill>
              </a:rPr>
              <a:t>а</a:t>
            </a:r>
            <a:r>
              <a:rPr sz="1800" spc="60" dirty="0">
                <a:solidFill>
                  <a:srgbClr val="000000"/>
                </a:solidFill>
              </a:rPr>
              <a:t>ю</a:t>
            </a:r>
            <a:r>
              <a:rPr sz="1800" spc="195" dirty="0">
                <a:solidFill>
                  <a:srgbClr val="000000"/>
                </a:solidFill>
              </a:rPr>
              <a:t>щ</a:t>
            </a:r>
            <a:r>
              <a:rPr sz="1800" spc="-10" dirty="0">
                <a:solidFill>
                  <a:srgbClr val="000000"/>
                </a:solidFill>
              </a:rPr>
              <a:t>ая</a:t>
            </a:r>
            <a:r>
              <a:rPr sz="1800" dirty="0">
                <a:solidFill>
                  <a:srgbClr val="000000"/>
                </a:solidFill>
              </a:rPr>
              <a:t>	</a:t>
            </a:r>
            <a:r>
              <a:rPr sz="1800" spc="114" dirty="0">
                <a:solidFill>
                  <a:srgbClr val="000000"/>
                </a:solidFill>
              </a:rPr>
              <a:t>ц</a:t>
            </a:r>
            <a:r>
              <a:rPr sz="1800" spc="-125" dirty="0">
                <a:solidFill>
                  <a:srgbClr val="000000"/>
                </a:solidFill>
              </a:rPr>
              <a:t>е</a:t>
            </a:r>
            <a:r>
              <a:rPr sz="1800" spc="-5" dirty="0">
                <a:solidFill>
                  <a:srgbClr val="000000"/>
                </a:solidFill>
              </a:rPr>
              <a:t>л</a:t>
            </a:r>
            <a:r>
              <a:rPr sz="1800" spc="-125" dirty="0">
                <a:solidFill>
                  <a:srgbClr val="000000"/>
                </a:solidFill>
              </a:rPr>
              <a:t>е</a:t>
            </a:r>
            <a:r>
              <a:rPr sz="1800" spc="114" dirty="0">
                <a:solidFill>
                  <a:srgbClr val="000000"/>
                </a:solidFill>
              </a:rPr>
              <a:t>п</a:t>
            </a:r>
            <a:r>
              <a:rPr sz="1800" spc="15" dirty="0">
                <a:solidFill>
                  <a:srgbClr val="000000"/>
                </a:solidFill>
              </a:rPr>
              <a:t>о</a:t>
            </a:r>
            <a:r>
              <a:rPr sz="1800" spc="-5" dirty="0">
                <a:solidFill>
                  <a:srgbClr val="000000"/>
                </a:solidFill>
              </a:rPr>
              <a:t>л</a:t>
            </a:r>
            <a:r>
              <a:rPr sz="1800" spc="-10" dirty="0">
                <a:solidFill>
                  <a:srgbClr val="000000"/>
                </a:solidFill>
              </a:rPr>
              <a:t>а</a:t>
            </a:r>
            <a:r>
              <a:rPr sz="1800" spc="-15" dirty="0">
                <a:solidFill>
                  <a:srgbClr val="000000"/>
                </a:solidFill>
              </a:rPr>
              <a:t>г</a:t>
            </a:r>
            <a:r>
              <a:rPr sz="1800" spc="50" dirty="0">
                <a:solidFill>
                  <a:srgbClr val="000000"/>
                </a:solidFill>
              </a:rPr>
              <a:t>ан</a:t>
            </a:r>
            <a:r>
              <a:rPr sz="1800" spc="100" dirty="0">
                <a:solidFill>
                  <a:srgbClr val="000000"/>
                </a:solidFill>
              </a:rPr>
              <a:t>и</a:t>
            </a:r>
            <a:r>
              <a:rPr sz="1800" spc="-125" dirty="0">
                <a:solidFill>
                  <a:srgbClr val="000000"/>
                </a:solidFill>
              </a:rPr>
              <a:t>е</a:t>
            </a:r>
            <a:r>
              <a:rPr sz="1800" spc="-40" dirty="0">
                <a:solidFill>
                  <a:srgbClr val="000000"/>
                </a:solidFill>
                <a:latin typeface="Georgia"/>
                <a:cs typeface="Georgia"/>
              </a:rPr>
              <a:t>,</a:t>
            </a:r>
            <a:r>
              <a:rPr sz="1800" dirty="0">
                <a:solidFill>
                  <a:srgbClr val="000000"/>
                </a:solidFill>
                <a:latin typeface="Georgia"/>
                <a:cs typeface="Georgia"/>
              </a:rPr>
              <a:t>	</a:t>
            </a:r>
            <a:r>
              <a:rPr sz="1800" spc="-100" dirty="0">
                <a:solidFill>
                  <a:srgbClr val="000000"/>
                </a:solidFill>
              </a:rPr>
              <a:t>с</a:t>
            </a:r>
            <a:r>
              <a:rPr sz="1800" spc="15" dirty="0">
                <a:solidFill>
                  <a:srgbClr val="000000"/>
                </a:solidFill>
              </a:rPr>
              <a:t>о</a:t>
            </a:r>
            <a:r>
              <a:rPr sz="1800" spc="114" dirty="0">
                <a:solidFill>
                  <a:srgbClr val="000000"/>
                </a:solidFill>
              </a:rPr>
              <a:t>ц</a:t>
            </a:r>
            <a:r>
              <a:rPr sz="1800" spc="100" dirty="0">
                <a:solidFill>
                  <a:srgbClr val="000000"/>
                </a:solidFill>
              </a:rPr>
              <a:t>и</a:t>
            </a:r>
            <a:r>
              <a:rPr sz="1800" spc="-15" dirty="0">
                <a:solidFill>
                  <a:srgbClr val="000000"/>
                </a:solidFill>
              </a:rPr>
              <a:t>ал</a:t>
            </a:r>
            <a:r>
              <a:rPr sz="1800" spc="-30" dirty="0">
                <a:solidFill>
                  <a:srgbClr val="000000"/>
                </a:solidFill>
              </a:rPr>
              <a:t>ь</a:t>
            </a:r>
            <a:r>
              <a:rPr sz="1800" spc="125" dirty="0">
                <a:solidFill>
                  <a:srgbClr val="000000"/>
                </a:solidFill>
              </a:rPr>
              <a:t>н</a:t>
            </a:r>
            <a:r>
              <a:rPr sz="1800" spc="15" dirty="0">
                <a:solidFill>
                  <a:srgbClr val="000000"/>
                </a:solidFill>
              </a:rPr>
              <a:t>о</a:t>
            </a:r>
            <a:r>
              <a:rPr sz="1800" spc="-125" dirty="0">
                <a:solidFill>
                  <a:srgbClr val="000000"/>
                </a:solidFill>
              </a:rPr>
              <a:t>е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72714" y="621284"/>
            <a:ext cx="5616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latin typeface="Trebuchet MS"/>
                <a:cs typeface="Trebuchet MS"/>
              </a:rPr>
              <a:t>обоснование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стратегические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spc="105" dirty="0">
                <a:latin typeface="Trebuchet MS"/>
                <a:cs typeface="Trebuchet MS"/>
              </a:rPr>
              <a:t>принципы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spc="5" dirty="0">
                <a:latin typeface="Trebuchet MS"/>
                <a:cs typeface="Trebuchet MS"/>
              </a:rPr>
              <a:t>развития</a:t>
            </a:r>
            <a:r>
              <a:rPr sz="1800" spc="5" dirty="0">
                <a:latin typeface="Georgia"/>
                <a:cs typeface="Georgia"/>
              </a:rPr>
              <a:t>;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72714" y="1026667"/>
            <a:ext cx="6118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1085" algn="l"/>
                <a:tab pos="3308985" algn="l"/>
                <a:tab pos="3707129" algn="l"/>
                <a:tab pos="4879340" algn="l"/>
              </a:tabLst>
            </a:pPr>
            <a:r>
              <a:rPr sz="1800" spc="5" dirty="0">
                <a:latin typeface="Trebuchet MS"/>
                <a:cs typeface="Trebuchet MS"/>
              </a:rPr>
              <a:t>четыре	</a:t>
            </a:r>
            <a:r>
              <a:rPr sz="1800" spc="-30" dirty="0">
                <a:latin typeface="Georgia"/>
                <a:cs typeface="Georgia"/>
              </a:rPr>
              <a:t>«</a:t>
            </a:r>
            <a:r>
              <a:rPr sz="1800" spc="-30" dirty="0">
                <a:latin typeface="Trebuchet MS"/>
                <a:cs typeface="Trebuchet MS"/>
              </a:rPr>
              <a:t>стейкхолдера</a:t>
            </a:r>
            <a:r>
              <a:rPr sz="1800" spc="-30" dirty="0">
                <a:latin typeface="Georgia"/>
                <a:cs typeface="Georgia"/>
              </a:rPr>
              <a:t>»	</a:t>
            </a:r>
            <a:r>
              <a:rPr sz="1800" spc="-260" dirty="0">
                <a:latin typeface="Georgia"/>
                <a:cs typeface="Georgia"/>
              </a:rPr>
              <a:t>–	</a:t>
            </a:r>
            <a:r>
              <a:rPr sz="1800" spc="40" dirty="0">
                <a:latin typeface="Trebuchet MS"/>
                <a:cs typeface="Trebuchet MS"/>
              </a:rPr>
              <a:t>доноры</a:t>
            </a:r>
            <a:r>
              <a:rPr sz="1800" spc="40" dirty="0">
                <a:latin typeface="Georgia"/>
                <a:cs typeface="Georgia"/>
              </a:rPr>
              <a:t>,	</a:t>
            </a:r>
            <a:r>
              <a:rPr sz="1800" spc="25" dirty="0">
                <a:latin typeface="Trebuchet MS"/>
                <a:cs typeface="Trebuchet MS"/>
              </a:rPr>
              <a:t>операторы</a:t>
            </a:r>
            <a:r>
              <a:rPr sz="1800" spc="25" dirty="0">
                <a:latin typeface="Georgia"/>
                <a:cs typeface="Georgia"/>
              </a:rPr>
              <a:t>,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2714" y="1307084"/>
            <a:ext cx="4432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пользователи </a:t>
            </a:r>
            <a:r>
              <a:rPr sz="1800" spc="100" dirty="0">
                <a:latin typeface="Trebuchet MS"/>
                <a:cs typeface="Trebuchet MS"/>
              </a:rPr>
              <a:t>и </a:t>
            </a:r>
            <a:r>
              <a:rPr sz="1800" spc="25" dirty="0">
                <a:latin typeface="Trebuchet MS"/>
                <a:cs typeface="Trebuchet MS"/>
              </a:rPr>
              <a:t>конечные</a:t>
            </a:r>
            <a:r>
              <a:rPr sz="1800" spc="-385" dirty="0">
                <a:latin typeface="Trebuchet MS"/>
                <a:cs typeface="Trebuchet MS"/>
              </a:rPr>
              <a:t> </a:t>
            </a:r>
            <a:r>
              <a:rPr sz="1800" spc="30" dirty="0">
                <a:latin typeface="Trebuchet MS"/>
                <a:cs typeface="Trebuchet MS"/>
              </a:rPr>
              <a:t>бенефициары</a:t>
            </a:r>
            <a:r>
              <a:rPr sz="1800" spc="30" dirty="0">
                <a:latin typeface="Georgia"/>
                <a:cs typeface="Georgia"/>
              </a:rPr>
              <a:t>;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2714" y="1712467"/>
            <a:ext cx="4208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16480" algn="l"/>
              </a:tabLst>
            </a:pPr>
            <a:r>
              <a:rPr sz="1800" dirty="0">
                <a:latin typeface="Trebuchet MS"/>
                <a:cs typeface="Trebuchet MS"/>
              </a:rPr>
              <a:t>технологическая	</a:t>
            </a:r>
            <a:r>
              <a:rPr sz="1800" spc="45" dirty="0">
                <a:latin typeface="Trebuchet MS"/>
                <a:cs typeface="Trebuchet MS"/>
              </a:rPr>
              <a:t>инфраструктура</a:t>
            </a:r>
            <a:r>
              <a:rPr sz="1800" spc="45" dirty="0">
                <a:latin typeface="Georgia"/>
                <a:cs typeface="Georgia"/>
              </a:rPr>
              <a:t>,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54252" y="1712467"/>
            <a:ext cx="1437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5" dirty="0">
                <a:latin typeface="Trebuchet MS"/>
                <a:cs typeface="Trebuchet MS"/>
              </a:rPr>
              <a:t>включающая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72714" y="1980691"/>
            <a:ext cx="6118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Trebuchet MS"/>
                <a:cs typeface="Trebuchet MS"/>
              </a:rPr>
              <a:t>средства </a:t>
            </a:r>
            <a:r>
              <a:rPr sz="1800" spc="-10" dirty="0">
                <a:latin typeface="Trebuchet MS"/>
                <a:cs typeface="Trebuchet MS"/>
              </a:rPr>
              <a:t>сбора</a:t>
            </a:r>
            <a:r>
              <a:rPr sz="1800" spc="-10" dirty="0">
                <a:latin typeface="Georgia"/>
                <a:cs typeface="Georgia"/>
              </a:rPr>
              <a:t>, </a:t>
            </a:r>
            <a:r>
              <a:rPr sz="1800" spc="35" dirty="0">
                <a:latin typeface="Trebuchet MS"/>
                <a:cs typeface="Trebuchet MS"/>
              </a:rPr>
              <a:t>хранения </a:t>
            </a:r>
            <a:r>
              <a:rPr sz="1800" spc="100" dirty="0">
                <a:latin typeface="Trebuchet MS"/>
                <a:cs typeface="Trebuchet MS"/>
              </a:rPr>
              <a:t>и </a:t>
            </a:r>
            <a:r>
              <a:rPr sz="1800" spc="60" dirty="0">
                <a:latin typeface="Trebuchet MS"/>
                <a:cs typeface="Trebuchet MS"/>
              </a:rPr>
              <a:t>дистрибуции </a:t>
            </a:r>
            <a:r>
              <a:rPr sz="1800" spc="5" dirty="0">
                <a:latin typeface="Trebuchet MS"/>
                <a:cs typeface="Trebuchet MS"/>
              </a:rPr>
              <a:t>образцов</a:t>
            </a:r>
            <a:r>
              <a:rPr sz="1800" spc="5" dirty="0">
                <a:latin typeface="Georgia"/>
                <a:cs typeface="Georgia"/>
              </a:rPr>
              <a:t>,</a:t>
            </a:r>
            <a:r>
              <a:rPr sz="1800" spc="409" dirty="0">
                <a:latin typeface="Georgia"/>
                <a:cs typeface="Georgia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а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72714" y="2258059"/>
            <a:ext cx="6118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3915" algn="l"/>
                <a:tab pos="3075940" algn="l"/>
                <a:tab pos="4135120" algn="l"/>
                <a:tab pos="4720590" algn="l"/>
                <a:tab pos="5960745" algn="l"/>
              </a:tabLst>
            </a:pPr>
            <a:r>
              <a:rPr sz="1800" spc="40" dirty="0">
                <a:latin typeface="Trebuchet MS"/>
                <a:cs typeface="Trebuchet MS"/>
              </a:rPr>
              <a:t>т</a:t>
            </a:r>
            <a:r>
              <a:rPr sz="1800" spc="10" dirty="0">
                <a:latin typeface="Trebuchet MS"/>
                <a:cs typeface="Trebuchet MS"/>
              </a:rPr>
              <a:t>а</a:t>
            </a:r>
            <a:r>
              <a:rPr sz="1800" spc="5" dirty="0">
                <a:latin typeface="Trebuchet MS"/>
                <a:cs typeface="Trebuchet MS"/>
              </a:rPr>
              <a:t>к</a:t>
            </a:r>
            <a:r>
              <a:rPr sz="1800" spc="-5" dirty="0">
                <a:latin typeface="Trebuchet MS"/>
                <a:cs typeface="Trebuchet MS"/>
              </a:rPr>
              <a:t>ж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95" dirty="0">
                <a:latin typeface="Trebuchet MS"/>
                <a:cs typeface="Trebuchet MS"/>
              </a:rPr>
              <a:t>ф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20" dirty="0">
                <a:latin typeface="Trebuchet MS"/>
                <a:cs typeface="Trebuchet MS"/>
              </a:rPr>
              <a:t>м</a:t>
            </a:r>
            <a:r>
              <a:rPr sz="1800" spc="45" dirty="0">
                <a:latin typeface="Trebuchet MS"/>
                <a:cs typeface="Trebuchet MS"/>
              </a:rPr>
              <a:t>ац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125" dirty="0">
                <a:latin typeface="Trebuchet MS"/>
                <a:cs typeface="Trebuchet MS"/>
              </a:rPr>
              <a:t>нн</a:t>
            </a:r>
            <a:r>
              <a:rPr sz="1800" spc="100" dirty="0">
                <a:latin typeface="Trebuchet MS"/>
                <a:cs typeface="Trebuchet MS"/>
              </a:rPr>
              <a:t>у</a:t>
            </a:r>
            <a:r>
              <a:rPr sz="1800" spc="135" dirty="0">
                <a:latin typeface="Trebuchet MS"/>
                <a:cs typeface="Trebuchet MS"/>
              </a:rPr>
              <a:t>ю</a:t>
            </a:r>
            <a:r>
              <a:rPr sz="1800" dirty="0">
                <a:latin typeface="Trebuchet MS"/>
                <a:cs typeface="Trebuchet MS"/>
              </a:rPr>
              <a:t>	си</a:t>
            </a:r>
            <a:r>
              <a:rPr sz="1800" spc="-25" dirty="0">
                <a:latin typeface="Trebuchet MS"/>
                <a:cs typeface="Trebuchet MS"/>
              </a:rPr>
              <a:t>с</a:t>
            </a:r>
            <a:r>
              <a:rPr sz="1800" spc="-30" dirty="0">
                <a:latin typeface="Trebuchet MS"/>
                <a:cs typeface="Trebuchet MS"/>
              </a:rPr>
              <a:t>т</a:t>
            </a:r>
            <a:r>
              <a:rPr sz="1800" dirty="0">
                <a:latin typeface="Trebuchet MS"/>
                <a:cs typeface="Trebuchet MS"/>
              </a:rPr>
              <a:t>ему	</a:t>
            </a:r>
            <a:r>
              <a:rPr sz="1800" spc="-15" dirty="0">
                <a:latin typeface="Trebuchet MS"/>
                <a:cs typeface="Trebuchet MS"/>
              </a:rPr>
              <a:t>дл</a:t>
            </a:r>
            <a:r>
              <a:rPr sz="1800" spc="5" dirty="0">
                <a:latin typeface="Trebuchet MS"/>
                <a:cs typeface="Trebuchet MS"/>
              </a:rPr>
              <a:t>я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5" dirty="0">
                <a:latin typeface="Trebuchet MS"/>
                <a:cs typeface="Trebuchet MS"/>
              </a:rPr>
              <a:t>х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50" dirty="0">
                <a:latin typeface="Trebuchet MS"/>
                <a:cs typeface="Trebuchet MS"/>
              </a:rPr>
              <a:t>ан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5" dirty="0">
                <a:latin typeface="Trebuchet MS"/>
                <a:cs typeface="Trebuchet MS"/>
              </a:rPr>
              <a:t>я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72714" y="2538476"/>
            <a:ext cx="6118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36370" algn="l"/>
                <a:tab pos="2719070" algn="l"/>
                <a:tab pos="3129915" algn="l"/>
                <a:tab pos="4311015" algn="l"/>
                <a:tab pos="4741545" algn="l"/>
              </a:tabLst>
            </a:pPr>
            <a:r>
              <a:rPr sz="1800" spc="35" dirty="0">
                <a:latin typeface="Trebuchet MS"/>
                <a:cs typeface="Trebuchet MS"/>
              </a:rPr>
              <a:t>обработки	</a:t>
            </a:r>
            <a:r>
              <a:rPr sz="1800" spc="-10" dirty="0">
                <a:latin typeface="Trebuchet MS"/>
                <a:cs typeface="Trebuchet MS"/>
              </a:rPr>
              <a:t>сведений	</a:t>
            </a:r>
            <a:r>
              <a:rPr sz="1800" spc="15" dirty="0">
                <a:latin typeface="Trebuchet MS"/>
                <a:cs typeface="Trebuchet MS"/>
              </a:rPr>
              <a:t>о	</a:t>
            </a:r>
            <a:r>
              <a:rPr sz="1800" spc="30" dirty="0">
                <a:latin typeface="Trebuchet MS"/>
                <a:cs typeface="Trebuchet MS"/>
              </a:rPr>
              <a:t>донорах	</a:t>
            </a:r>
            <a:r>
              <a:rPr sz="1800" spc="100" dirty="0">
                <a:latin typeface="Trebuchet MS"/>
                <a:cs typeface="Trebuchet MS"/>
              </a:rPr>
              <a:t>и	</a:t>
            </a:r>
            <a:r>
              <a:rPr sz="1800" spc="-5" dirty="0">
                <a:latin typeface="Trebuchet MS"/>
                <a:cs typeface="Trebuchet MS"/>
              </a:rPr>
              <a:t>обеспечения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72714" y="2803652"/>
            <a:ext cx="4746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rebuchet MS"/>
                <a:cs typeface="Trebuchet MS"/>
              </a:rPr>
              <a:t>пользователям </a:t>
            </a:r>
            <a:r>
              <a:rPr sz="1800" spc="30" dirty="0">
                <a:latin typeface="Trebuchet MS"/>
                <a:cs typeface="Trebuchet MS"/>
              </a:rPr>
              <a:t>биобанка </a:t>
            </a:r>
            <a:r>
              <a:rPr sz="1800" spc="15" dirty="0">
                <a:latin typeface="Trebuchet MS"/>
                <a:cs typeface="Trebuchet MS"/>
              </a:rPr>
              <a:t>доступа </a:t>
            </a:r>
            <a:r>
              <a:rPr sz="1800" spc="45" dirty="0">
                <a:latin typeface="Trebuchet MS"/>
                <a:cs typeface="Trebuchet MS"/>
              </a:rPr>
              <a:t>к</a:t>
            </a:r>
            <a:r>
              <a:rPr sz="1800" spc="-400" dirty="0">
                <a:latin typeface="Trebuchet MS"/>
                <a:cs typeface="Trebuchet MS"/>
              </a:rPr>
              <a:t> </a:t>
            </a:r>
            <a:r>
              <a:rPr sz="1800" spc="30" dirty="0">
                <a:latin typeface="Trebuchet MS"/>
                <a:cs typeface="Trebuchet MS"/>
              </a:rPr>
              <a:t>данным</a:t>
            </a:r>
            <a:r>
              <a:rPr sz="1800" spc="30" dirty="0">
                <a:latin typeface="Georgia"/>
                <a:cs typeface="Georgia"/>
              </a:rPr>
              <a:t>;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72714" y="3212084"/>
            <a:ext cx="6118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25220" algn="l"/>
                <a:tab pos="3414395" algn="l"/>
                <a:tab pos="5382895" algn="l"/>
              </a:tabLst>
            </a:pPr>
            <a:r>
              <a:rPr sz="1800" spc="15" dirty="0">
                <a:latin typeface="Trebuchet MS"/>
                <a:cs typeface="Trebuchet MS"/>
              </a:rPr>
              <a:t>мо</a:t>
            </a:r>
            <a:r>
              <a:rPr sz="1800" spc="-20" dirty="0">
                <a:latin typeface="Trebuchet MS"/>
                <a:cs typeface="Trebuchet MS"/>
              </a:rPr>
              <a:t>д</a:t>
            </a:r>
            <a:r>
              <a:rPr sz="1800" spc="-50" dirty="0">
                <a:latin typeface="Trebuchet MS"/>
                <a:cs typeface="Trebuchet MS"/>
              </a:rPr>
              <a:t>ель	</a:t>
            </a:r>
            <a:r>
              <a:rPr sz="1800" spc="95" dirty="0">
                <a:latin typeface="Trebuchet MS"/>
                <a:cs typeface="Trebuchet MS"/>
              </a:rPr>
              <a:t>ф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50" dirty="0">
                <a:latin typeface="Trebuchet MS"/>
                <a:cs typeface="Trebuchet MS"/>
              </a:rPr>
              <a:t>ан</a:t>
            </a:r>
            <a:r>
              <a:rPr sz="1800" spc="-100" dirty="0">
                <a:latin typeface="Trebuchet MS"/>
                <a:cs typeface="Trebuchet MS"/>
              </a:rPr>
              <a:t>с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45" dirty="0">
                <a:latin typeface="Trebuchet MS"/>
                <a:cs typeface="Trebuchet MS"/>
              </a:rPr>
              <a:t>в</a:t>
            </a:r>
            <a:r>
              <a:rPr sz="1800" spc="50" dirty="0">
                <a:latin typeface="Trebuchet MS"/>
                <a:cs typeface="Trebuchet MS"/>
              </a:rPr>
              <a:t>ан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5" dirty="0">
                <a:latin typeface="Trebuchet MS"/>
                <a:cs typeface="Trebuchet MS"/>
              </a:rPr>
              <a:t>я</a:t>
            </a:r>
            <a:r>
              <a:rPr sz="1800" spc="-40" dirty="0">
                <a:latin typeface="Georgia"/>
                <a:cs typeface="Georgia"/>
              </a:rPr>
              <a:t>,</a:t>
            </a:r>
            <a:r>
              <a:rPr sz="1800" dirty="0">
                <a:latin typeface="Georgia"/>
                <a:cs typeface="Georgia"/>
              </a:rPr>
              <a:t>	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114" dirty="0">
                <a:latin typeface="Trebuchet MS"/>
                <a:cs typeface="Trebuchet MS"/>
              </a:rPr>
              <a:t>п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20" dirty="0">
                <a:latin typeface="Trebuchet MS"/>
                <a:cs typeface="Trebuchet MS"/>
              </a:rPr>
              <a:t>д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5" dirty="0">
                <a:latin typeface="Trebuchet MS"/>
                <a:cs typeface="Trebuchet MS"/>
              </a:rPr>
              <a:t>л</a:t>
            </a:r>
            <a:r>
              <a:rPr sz="1800" spc="5" dirty="0">
                <a:latin typeface="Trebuchet MS"/>
                <a:cs typeface="Trebuchet MS"/>
              </a:rPr>
              <a:t>я</a:t>
            </a:r>
            <a:r>
              <a:rPr sz="1800" spc="130" dirty="0">
                <a:latin typeface="Trebuchet MS"/>
                <a:cs typeface="Trebuchet MS"/>
              </a:rPr>
              <a:t>ю</a:t>
            </a:r>
            <a:r>
              <a:rPr sz="1800" spc="195" dirty="0">
                <a:latin typeface="Trebuchet MS"/>
                <a:cs typeface="Trebuchet MS"/>
              </a:rPr>
              <a:t>щ</a:t>
            </a:r>
            <a:r>
              <a:rPr sz="1800" spc="-10" dirty="0">
                <a:latin typeface="Trebuchet MS"/>
                <a:cs typeface="Trebuchet MS"/>
              </a:rPr>
              <a:t>ая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10" dirty="0">
                <a:latin typeface="Trebuchet MS"/>
                <a:cs typeface="Trebuchet MS"/>
              </a:rPr>
              <a:t>с</a:t>
            </a:r>
            <a:r>
              <a:rPr sz="1800" spc="5" dirty="0">
                <a:latin typeface="Trebuchet MS"/>
                <a:cs typeface="Trebuchet MS"/>
              </a:rPr>
              <a:t>п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40" dirty="0">
                <a:latin typeface="Trebuchet MS"/>
                <a:cs typeface="Trebuchet MS"/>
              </a:rPr>
              <a:t>со</a:t>
            </a:r>
            <a:r>
              <a:rPr sz="1800" spc="20" dirty="0">
                <a:latin typeface="Trebuchet MS"/>
                <a:cs typeface="Trebuchet MS"/>
              </a:rPr>
              <a:t>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72714" y="3489452"/>
            <a:ext cx="61182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latin typeface="Trebuchet MS"/>
                <a:cs typeface="Trebuchet MS"/>
              </a:rPr>
              <a:t>экономического </a:t>
            </a:r>
            <a:r>
              <a:rPr sz="1800" spc="-5" dirty="0">
                <a:latin typeface="Trebuchet MS"/>
                <a:cs typeface="Trebuchet MS"/>
              </a:rPr>
              <a:t>воспроизводства</a:t>
            </a:r>
            <a:r>
              <a:rPr sz="1800" spc="530" dirty="0">
                <a:latin typeface="Trebuchet MS"/>
                <a:cs typeface="Trebuchet MS"/>
              </a:rPr>
              <a:t> </a:t>
            </a:r>
            <a:r>
              <a:rPr sz="1800" spc="30" dirty="0">
                <a:latin typeface="Trebuchet MS"/>
                <a:cs typeface="Trebuchet MS"/>
              </a:rPr>
              <a:t>биобанка </a:t>
            </a:r>
            <a:r>
              <a:rPr sz="1800" spc="100" dirty="0">
                <a:latin typeface="Trebuchet MS"/>
                <a:cs typeface="Trebuchet MS"/>
              </a:rPr>
              <a:t>и  </a:t>
            </a:r>
            <a:r>
              <a:rPr sz="1800" spc="15" dirty="0">
                <a:latin typeface="Trebuchet MS"/>
                <a:cs typeface="Trebuchet MS"/>
              </a:rPr>
              <a:t>являющаяся </a:t>
            </a:r>
            <a:r>
              <a:rPr sz="1800" spc="30" dirty="0">
                <a:latin typeface="Trebuchet MS"/>
                <a:cs typeface="Trebuchet MS"/>
              </a:rPr>
              <a:t>основным </a:t>
            </a:r>
            <a:r>
              <a:rPr sz="1800" spc="45" dirty="0">
                <a:latin typeface="Trebuchet MS"/>
                <a:cs typeface="Trebuchet MS"/>
              </a:rPr>
              <a:t>источником </a:t>
            </a:r>
            <a:r>
              <a:rPr sz="1800" spc="50" dirty="0">
                <a:latin typeface="Trebuchet MS"/>
                <a:cs typeface="Trebuchet MS"/>
              </a:rPr>
              <a:t>ограничений </a:t>
            </a:r>
            <a:r>
              <a:rPr sz="1800" spc="-35" dirty="0">
                <a:latin typeface="Trebuchet MS"/>
                <a:cs typeface="Trebuchet MS"/>
              </a:rPr>
              <a:t>его  </a:t>
            </a:r>
            <a:r>
              <a:rPr sz="1800" spc="15" dirty="0">
                <a:latin typeface="Trebuchet MS"/>
                <a:cs typeface="Trebuchet MS"/>
              </a:rPr>
              <a:t>масштаба </a:t>
            </a:r>
            <a:r>
              <a:rPr sz="1800" spc="100" dirty="0">
                <a:latin typeface="Trebuchet MS"/>
                <a:cs typeface="Trebuchet MS"/>
              </a:rPr>
              <a:t>и </a:t>
            </a:r>
            <a:r>
              <a:rPr sz="1800" spc="15" dirty="0">
                <a:latin typeface="Trebuchet MS"/>
                <a:cs typeface="Trebuchet MS"/>
              </a:rPr>
              <a:t>стратегии</a:t>
            </a:r>
            <a:r>
              <a:rPr sz="1800" spc="-395" dirty="0">
                <a:latin typeface="Trebuchet MS"/>
                <a:cs typeface="Trebuchet MS"/>
              </a:rPr>
              <a:t> </a:t>
            </a:r>
            <a:r>
              <a:rPr sz="1800" spc="5" dirty="0">
                <a:latin typeface="Trebuchet MS"/>
                <a:cs typeface="Trebuchet MS"/>
              </a:rPr>
              <a:t>развития</a:t>
            </a:r>
            <a:r>
              <a:rPr sz="1800" spc="5" dirty="0">
                <a:latin typeface="Georgia"/>
                <a:cs typeface="Georgia"/>
              </a:rPr>
              <a:t>;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72714" y="4443476"/>
            <a:ext cx="611822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  <a:tabLst>
                <a:tab pos="1203960" algn="l"/>
                <a:tab pos="3260725" algn="l"/>
                <a:tab pos="5024120" algn="l"/>
              </a:tabLst>
            </a:pPr>
            <a:r>
              <a:rPr sz="1800" dirty="0">
                <a:latin typeface="Trebuchet MS"/>
                <a:cs typeface="Trebuchet MS"/>
              </a:rPr>
              <a:t>си</a:t>
            </a:r>
            <a:r>
              <a:rPr sz="1800" spc="-25" dirty="0">
                <a:latin typeface="Trebuchet MS"/>
                <a:cs typeface="Trebuchet MS"/>
              </a:rPr>
              <a:t>с</a:t>
            </a:r>
            <a:r>
              <a:rPr sz="1800" spc="-30" dirty="0">
                <a:latin typeface="Trebuchet MS"/>
                <a:cs typeface="Trebuchet MS"/>
              </a:rPr>
              <a:t>т</a:t>
            </a:r>
            <a:r>
              <a:rPr sz="1800" spc="-45" dirty="0">
                <a:latin typeface="Trebuchet MS"/>
                <a:cs typeface="Trebuchet MS"/>
              </a:rPr>
              <a:t>ема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dirty="0">
                <a:latin typeface="Trebuchet MS"/>
                <a:cs typeface="Trebuchet MS"/>
              </a:rPr>
              <a:t>г</a:t>
            </a:r>
            <a:r>
              <a:rPr sz="1800" spc="100" dirty="0">
                <a:latin typeface="Trebuchet MS"/>
                <a:cs typeface="Trebuchet MS"/>
              </a:rPr>
              <a:t>у</a:t>
            </a:r>
            <a:r>
              <a:rPr sz="1800" spc="-5" dirty="0">
                <a:latin typeface="Trebuchet MS"/>
                <a:cs typeface="Trebuchet MS"/>
              </a:rPr>
              <a:t>л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45" dirty="0">
                <a:latin typeface="Trebuchet MS"/>
                <a:cs typeface="Trebuchet MS"/>
              </a:rPr>
              <a:t>в</a:t>
            </a:r>
            <a:r>
              <a:rPr sz="1800" spc="50" dirty="0">
                <a:latin typeface="Trebuchet MS"/>
                <a:cs typeface="Trebuchet MS"/>
              </a:rPr>
              <a:t>ан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5" dirty="0">
                <a:latin typeface="Trebuchet MS"/>
                <a:cs typeface="Trebuchet MS"/>
              </a:rPr>
              <a:t>я</a:t>
            </a:r>
            <a:r>
              <a:rPr sz="1800" spc="-40" dirty="0">
                <a:latin typeface="Georgia"/>
                <a:cs typeface="Georgia"/>
              </a:rPr>
              <a:t>,</a:t>
            </a:r>
            <a:r>
              <a:rPr sz="1800" dirty="0">
                <a:latin typeface="Georgia"/>
                <a:cs typeface="Georgia"/>
              </a:rPr>
              <a:t>	</a:t>
            </a:r>
            <a:r>
              <a:rPr sz="1800" spc="-45" dirty="0">
                <a:latin typeface="Trebuchet MS"/>
                <a:cs typeface="Trebuchet MS"/>
              </a:rPr>
              <a:t>в</a:t>
            </a:r>
            <a:r>
              <a:rPr sz="1800" spc="40" dirty="0">
                <a:latin typeface="Trebuchet MS"/>
                <a:cs typeface="Trebuchet MS"/>
              </a:rPr>
              <a:t>к</a:t>
            </a:r>
            <a:r>
              <a:rPr sz="1800" spc="-5" dirty="0">
                <a:latin typeface="Trebuchet MS"/>
                <a:cs typeface="Trebuchet MS"/>
              </a:rPr>
              <a:t>л</a:t>
            </a:r>
            <a:r>
              <a:rPr sz="1800" spc="130" dirty="0">
                <a:latin typeface="Trebuchet MS"/>
                <a:cs typeface="Trebuchet MS"/>
              </a:rPr>
              <a:t>ю</a:t>
            </a:r>
            <a:r>
              <a:rPr sz="1800" spc="65" dirty="0">
                <a:latin typeface="Trebuchet MS"/>
                <a:cs typeface="Trebuchet MS"/>
              </a:rPr>
              <a:t>ч</a:t>
            </a:r>
            <a:r>
              <a:rPr sz="1800" spc="45" dirty="0">
                <a:latin typeface="Trebuchet MS"/>
                <a:cs typeface="Trebuchet MS"/>
              </a:rPr>
              <a:t>а</a:t>
            </a:r>
            <a:r>
              <a:rPr sz="1800" spc="60" dirty="0">
                <a:latin typeface="Trebuchet MS"/>
                <a:cs typeface="Trebuchet MS"/>
              </a:rPr>
              <a:t>ю</a:t>
            </a:r>
            <a:r>
              <a:rPr sz="1800" spc="195" dirty="0">
                <a:latin typeface="Trebuchet MS"/>
                <a:cs typeface="Trebuchet MS"/>
              </a:rPr>
              <a:t>щ</a:t>
            </a:r>
            <a:r>
              <a:rPr sz="1800" spc="-10" dirty="0">
                <a:latin typeface="Trebuchet MS"/>
                <a:cs typeface="Trebuchet MS"/>
              </a:rPr>
              <a:t>ая</a:t>
            </a:r>
            <a:r>
              <a:rPr sz="1800" dirty="0">
                <a:latin typeface="Trebuchet MS"/>
                <a:cs typeface="Trebuchet MS"/>
              </a:rPr>
              <a:t>	э</a:t>
            </a:r>
            <a:r>
              <a:rPr sz="1800" spc="-5" dirty="0">
                <a:latin typeface="Trebuchet MS"/>
                <a:cs typeface="Trebuchet MS"/>
              </a:rPr>
              <a:t>т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65" dirty="0">
                <a:latin typeface="Trebuchet MS"/>
                <a:cs typeface="Trebuchet MS"/>
              </a:rPr>
              <a:t>ч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100" dirty="0">
                <a:latin typeface="Trebuchet MS"/>
                <a:cs typeface="Trebuchet MS"/>
              </a:rPr>
              <a:t>с</a:t>
            </a:r>
            <a:r>
              <a:rPr sz="1800" spc="40" dirty="0">
                <a:latin typeface="Trebuchet MS"/>
                <a:cs typeface="Trebuchet MS"/>
              </a:rPr>
              <a:t>к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-90" dirty="0">
                <a:latin typeface="Trebuchet MS"/>
                <a:cs typeface="Trebuchet MS"/>
              </a:rPr>
              <a:t>е  </a:t>
            </a:r>
            <a:r>
              <a:rPr sz="1800" spc="15" dirty="0">
                <a:latin typeface="Trebuchet MS"/>
                <a:cs typeface="Trebuchet MS"/>
              </a:rPr>
              <a:t>стандарты</a:t>
            </a:r>
            <a:r>
              <a:rPr sz="1800" spc="15" dirty="0">
                <a:latin typeface="Georgia"/>
                <a:cs typeface="Georgia"/>
              </a:rPr>
              <a:t>,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05732" y="4708652"/>
            <a:ext cx="4585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9865" algn="l"/>
                <a:tab pos="4427855" algn="l"/>
              </a:tabLst>
            </a:pP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20" dirty="0">
                <a:latin typeface="Trebuchet MS"/>
                <a:cs typeface="Trebuchet MS"/>
              </a:rPr>
              <a:t>м</a:t>
            </a:r>
            <a:r>
              <a:rPr sz="1800" spc="10" dirty="0">
                <a:latin typeface="Trebuchet MS"/>
                <a:cs typeface="Trebuchet MS"/>
              </a:rPr>
              <a:t>а</a:t>
            </a:r>
            <a:r>
              <a:rPr sz="1800" spc="5" dirty="0">
                <a:latin typeface="Trebuchet MS"/>
                <a:cs typeface="Trebuchet MS"/>
              </a:rPr>
              <a:t>т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-45" dirty="0">
                <a:latin typeface="Trebuchet MS"/>
                <a:cs typeface="Trebuchet MS"/>
              </a:rPr>
              <a:t>в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20" dirty="0">
                <a:latin typeface="Trebuchet MS"/>
                <a:cs typeface="Trebuchet MS"/>
              </a:rPr>
              <a:t>о</a:t>
            </a:r>
            <a:r>
              <a:rPr sz="1800" spc="-75" dirty="0">
                <a:latin typeface="Georgia"/>
                <a:cs typeface="Georgia"/>
              </a:rPr>
              <a:t>-</a:t>
            </a:r>
            <a:r>
              <a:rPr sz="1800" spc="114" dirty="0">
                <a:latin typeface="Trebuchet MS"/>
                <a:cs typeface="Trebuchet MS"/>
              </a:rPr>
              <a:t>п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-40" dirty="0">
                <a:latin typeface="Trebuchet MS"/>
                <a:cs typeface="Trebuchet MS"/>
              </a:rPr>
              <a:t>а</a:t>
            </a:r>
            <a:r>
              <a:rPr sz="1800" spc="-35" dirty="0">
                <a:latin typeface="Trebuchet MS"/>
                <a:cs typeface="Trebuchet MS"/>
              </a:rPr>
              <a:t>в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45" dirty="0">
                <a:latin typeface="Trebuchet MS"/>
                <a:cs typeface="Trebuchet MS"/>
              </a:rPr>
              <a:t>в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10" dirty="0">
                <a:latin typeface="Trebuchet MS"/>
                <a:cs typeface="Trebuchet MS"/>
              </a:rPr>
              <a:t>б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100" dirty="0">
                <a:latin typeface="Trebuchet MS"/>
                <a:cs typeface="Trebuchet MS"/>
              </a:rPr>
              <a:t>с</a:t>
            </a:r>
            <a:r>
              <a:rPr sz="1800" spc="114" dirty="0">
                <a:latin typeface="Trebuchet MS"/>
                <a:cs typeface="Trebuchet MS"/>
              </a:rPr>
              <a:t>п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65" dirty="0">
                <a:latin typeface="Trebuchet MS"/>
                <a:cs typeface="Trebuchet MS"/>
              </a:rPr>
              <a:t>ч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72714" y="4989067"/>
            <a:ext cx="6117590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  <a:tabLst>
                <a:tab pos="1596390" algn="l"/>
                <a:tab pos="3244215" algn="l"/>
              </a:tabLst>
            </a:pPr>
            <a:r>
              <a:rPr sz="1800" spc="15" dirty="0">
                <a:latin typeface="Trebuchet MS"/>
                <a:cs typeface="Trebuchet MS"/>
              </a:rPr>
              <a:t>механизмы	</a:t>
            </a:r>
            <a:r>
              <a:rPr sz="1800" spc="25" dirty="0">
                <a:latin typeface="Trebuchet MS"/>
                <a:cs typeface="Trebuchet MS"/>
              </a:rPr>
              <a:t>реализации	</a:t>
            </a:r>
            <a:r>
              <a:rPr sz="1800" spc="30" dirty="0">
                <a:latin typeface="Trebuchet MS"/>
                <a:cs typeface="Trebuchet MS"/>
              </a:rPr>
              <a:t>социально</a:t>
            </a:r>
            <a:r>
              <a:rPr sz="1800" spc="30" dirty="0">
                <a:latin typeface="Georgia"/>
                <a:cs typeface="Georgia"/>
              </a:rPr>
              <a:t>-</a:t>
            </a:r>
            <a:r>
              <a:rPr sz="1800" spc="30" dirty="0">
                <a:latin typeface="Trebuchet MS"/>
                <a:cs typeface="Trebuchet MS"/>
              </a:rPr>
              <a:t>гуманитарного  </a:t>
            </a:r>
            <a:r>
              <a:rPr sz="1800" spc="15" dirty="0">
                <a:latin typeface="Trebuchet MS"/>
                <a:cs typeface="Trebuchet MS"/>
              </a:rPr>
              <a:t>сопровождения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spc="60" dirty="0">
                <a:latin typeface="Trebuchet MS"/>
                <a:cs typeface="Trebuchet MS"/>
              </a:rPr>
              <a:t>функционирования</a:t>
            </a:r>
            <a:r>
              <a:rPr sz="1800" spc="60" dirty="0">
                <a:latin typeface="Georgia"/>
                <a:cs typeface="Georgia"/>
              </a:rPr>
              <a:t>.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77315"/>
            <a:ext cx="4812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Болезнь </a:t>
            </a:r>
            <a:r>
              <a:rPr spc="-95" dirty="0"/>
              <a:t>в </a:t>
            </a:r>
            <a:r>
              <a:rPr spc="-30" dirty="0">
                <a:latin typeface="Georgia"/>
                <a:cs typeface="Georgia"/>
              </a:rPr>
              <a:t>4</a:t>
            </a:r>
            <a:r>
              <a:rPr spc="-30" dirty="0"/>
              <a:t>п</a:t>
            </a:r>
            <a:r>
              <a:rPr spc="-819" dirty="0"/>
              <a:t> </a:t>
            </a:r>
            <a:r>
              <a:rPr spc="-5" dirty="0"/>
              <a:t>медицине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9927" y="1937004"/>
            <a:ext cx="8017509" cy="2729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4400">
              <a:lnSpc>
                <a:spcPct val="100000"/>
              </a:lnSpc>
              <a:spcBef>
                <a:spcPts val="100"/>
              </a:spcBef>
              <a:tabLst>
                <a:tab pos="1830070" algn="l"/>
                <a:tab pos="2842260" algn="l"/>
                <a:tab pos="3104515" algn="l"/>
                <a:tab pos="4640580" algn="l"/>
                <a:tab pos="6261100" algn="l"/>
                <a:tab pos="6525895" algn="l"/>
                <a:tab pos="7600315" algn="l"/>
              </a:tabLst>
            </a:pPr>
            <a:r>
              <a:rPr sz="2000" spc="110" dirty="0">
                <a:latin typeface="Trebuchet MS"/>
                <a:cs typeface="Trebuchet MS"/>
              </a:rPr>
              <a:t>С</a:t>
            </a:r>
            <a:r>
              <a:rPr sz="2000" spc="135" dirty="0">
                <a:latin typeface="Trebuchet MS"/>
                <a:cs typeface="Trebuchet MS"/>
              </a:rPr>
              <a:t>м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-30" dirty="0">
                <a:latin typeface="Trebuchet MS"/>
                <a:cs typeface="Trebuchet MS"/>
              </a:rPr>
              <a:t>а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70" dirty="0">
                <a:latin typeface="Trebuchet MS"/>
                <a:cs typeface="Trebuchet MS"/>
              </a:rPr>
              <a:t>оп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55" dirty="0">
                <a:latin typeface="Trebuchet MS"/>
                <a:cs typeface="Trebuchet MS"/>
              </a:rPr>
              <a:t>в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ии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-5" dirty="0">
                <a:latin typeface="Trebuchet MS"/>
                <a:cs typeface="Trebuchet MS"/>
              </a:rPr>
              <a:t>а</a:t>
            </a:r>
            <a:r>
              <a:rPr sz="2000" spc="-10" dirty="0">
                <a:latin typeface="Trebuchet MS"/>
                <a:cs typeface="Trebuchet MS"/>
              </a:rPr>
              <a:t>б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5" dirty="0">
                <a:latin typeface="Trebuchet MS"/>
                <a:cs typeface="Trebuchet MS"/>
              </a:rPr>
              <a:t>я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290" dirty="0">
                <a:latin typeface="Georgia"/>
                <a:cs typeface="Georgia"/>
              </a:rPr>
              <a:t>–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15" dirty="0">
                <a:latin typeface="Trebuchet MS"/>
                <a:cs typeface="Trebuchet MS"/>
              </a:rPr>
              <a:t>бо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-25" dirty="0">
                <a:latin typeface="Trebuchet MS"/>
                <a:cs typeface="Trebuchet MS"/>
              </a:rPr>
              <a:t>ь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10" dirty="0">
                <a:latin typeface="Trebuchet MS"/>
                <a:cs typeface="Trebuchet MS"/>
              </a:rPr>
              <a:t>ак  </a:t>
            </a:r>
            <a:r>
              <a:rPr sz="2000" spc="-15" dirty="0">
                <a:latin typeface="Trebuchet MS"/>
                <a:cs typeface="Trebuchet MS"/>
              </a:rPr>
              <a:t>каскад </a:t>
            </a:r>
            <a:r>
              <a:rPr sz="2000" spc="30" dirty="0">
                <a:latin typeface="Trebuchet MS"/>
                <a:cs typeface="Trebuchet MS"/>
              </a:rPr>
              <a:t>биохимических событий</a:t>
            </a:r>
            <a:r>
              <a:rPr sz="2000" spc="30" dirty="0">
                <a:latin typeface="Georgia"/>
                <a:cs typeface="Georgia"/>
              </a:rPr>
              <a:t>, </a:t>
            </a:r>
            <a:r>
              <a:rPr sz="2000" spc="25" dirty="0">
                <a:latin typeface="Trebuchet MS"/>
                <a:cs typeface="Trebuchet MS"/>
              </a:rPr>
              <a:t>разворачивающихся </a:t>
            </a:r>
            <a:r>
              <a:rPr sz="2000" spc="-25" dirty="0">
                <a:latin typeface="Trebuchet MS"/>
                <a:cs typeface="Trebuchet MS"/>
              </a:rPr>
              <a:t>во</a:t>
            </a:r>
            <a:r>
              <a:rPr sz="2000" spc="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времени</a:t>
            </a:r>
            <a:r>
              <a:rPr sz="200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  <a:p>
            <a:pPr marL="12700" marR="5080" indent="914400">
              <a:lnSpc>
                <a:spcPct val="100000"/>
              </a:lnSpc>
              <a:spcBef>
                <a:spcPts val="980"/>
              </a:spcBef>
              <a:tabLst>
                <a:tab pos="1893570" algn="l"/>
                <a:tab pos="2286635" algn="l"/>
                <a:tab pos="2649855" algn="l"/>
                <a:tab pos="4747260" algn="l"/>
                <a:tab pos="5153025" algn="l"/>
                <a:tab pos="6270625" algn="l"/>
                <a:tab pos="6602730" algn="l"/>
                <a:tab pos="6866890" algn="l"/>
                <a:tab pos="7171690" algn="l"/>
              </a:tabLst>
            </a:pPr>
            <a:r>
              <a:rPr sz="2000" spc="110" dirty="0">
                <a:latin typeface="Trebuchet MS"/>
                <a:cs typeface="Trebuchet MS"/>
              </a:rPr>
              <a:t>С</a:t>
            </a:r>
            <a:r>
              <a:rPr sz="2000" spc="135" dirty="0">
                <a:latin typeface="Trebuchet MS"/>
                <a:cs typeface="Trebuchet MS"/>
              </a:rPr>
              <a:t>м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45" dirty="0">
                <a:latin typeface="Trebuchet MS"/>
                <a:cs typeface="Trebuchet MS"/>
              </a:rPr>
              <a:t>щ</a:t>
            </a:r>
            <a:r>
              <a:rPr sz="2000" spc="40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dirty="0">
                <a:latin typeface="Trebuchet MS"/>
                <a:cs typeface="Trebuchet MS"/>
              </a:rPr>
              <a:t>		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0" dirty="0">
                <a:latin typeface="Trebuchet MS"/>
                <a:cs typeface="Trebuchet MS"/>
              </a:rPr>
              <a:t>а</a:t>
            </a:r>
            <a:r>
              <a:rPr sz="2000" spc="-15" dirty="0">
                <a:latin typeface="Trebuchet MS"/>
                <a:cs typeface="Trebuchet MS"/>
              </a:rPr>
              <a:t>г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0" dirty="0">
                <a:latin typeface="Trebuchet MS"/>
                <a:cs typeface="Trebuchet MS"/>
              </a:rPr>
              <a:t>х</a:t>
            </a:r>
            <a:r>
              <a:rPr sz="2000" dirty="0">
                <a:latin typeface="Trebuchet MS"/>
                <a:cs typeface="Trebuchet MS"/>
              </a:rPr>
              <a:t>		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0" dirty="0">
                <a:latin typeface="Trebuchet MS"/>
                <a:cs typeface="Trebuchet MS"/>
              </a:rPr>
              <a:t>ак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dirty="0">
                <a:latin typeface="Trebuchet MS"/>
                <a:cs typeface="Trebuchet MS"/>
              </a:rPr>
              <a:t>		</a:t>
            </a:r>
            <a:r>
              <a:rPr sz="2000" spc="-110" dirty="0">
                <a:latin typeface="Trebuchet MS"/>
                <a:cs typeface="Trebuchet MS"/>
              </a:rPr>
              <a:t>с</a:t>
            </a:r>
            <a:r>
              <a:rPr sz="2000" dirty="0">
                <a:latin typeface="Trebuchet MS"/>
                <a:cs typeface="Trebuchet MS"/>
              </a:rPr>
              <a:t>		</a:t>
            </a:r>
            <a:r>
              <a:rPr sz="2000" spc="70" dirty="0">
                <a:latin typeface="Trebuchet MS"/>
                <a:cs typeface="Trebuchet MS"/>
              </a:rPr>
              <a:t>по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35" dirty="0">
                <a:latin typeface="Trebuchet MS"/>
                <a:cs typeface="Trebuchet MS"/>
              </a:rPr>
              <a:t>с</a:t>
            </a:r>
            <a:r>
              <a:rPr sz="2000" spc="-30" dirty="0">
                <a:latin typeface="Trebuchet MS"/>
                <a:cs typeface="Trebuchet MS"/>
              </a:rPr>
              <a:t>к</a:t>
            </a:r>
            <a:r>
              <a:rPr sz="2000" spc="-20" dirty="0">
                <a:latin typeface="Trebuchet MS"/>
                <a:cs typeface="Trebuchet MS"/>
              </a:rPr>
              <a:t>а  </a:t>
            </a:r>
            <a:r>
              <a:rPr sz="2000" spc="15" dirty="0">
                <a:latin typeface="Trebuchet MS"/>
                <a:cs typeface="Trebuchet MS"/>
              </a:rPr>
              <a:t>б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25" dirty="0">
                <a:latin typeface="Trebuchet MS"/>
                <a:cs typeface="Trebuchet MS"/>
              </a:rPr>
              <a:t>ар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55" dirty="0">
                <a:latin typeface="Trebuchet MS"/>
                <a:cs typeface="Trebuchet MS"/>
              </a:rPr>
              <a:t>в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85" dirty="0">
                <a:latin typeface="Georgia"/>
                <a:cs typeface="Georgia"/>
              </a:rPr>
              <a:t>-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10" dirty="0">
                <a:latin typeface="Trebuchet MS"/>
                <a:cs typeface="Trebuchet MS"/>
              </a:rPr>
              <a:t>ато</a:t>
            </a:r>
            <a:r>
              <a:rPr sz="2000" dirty="0">
                <a:latin typeface="Trebuchet MS"/>
                <a:cs typeface="Trebuchet MS"/>
              </a:rPr>
              <a:t>г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0" dirty="0">
                <a:latin typeface="Trebuchet MS"/>
                <a:cs typeface="Trebuchet MS"/>
              </a:rPr>
              <a:t>х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10" dirty="0">
                <a:latin typeface="Trebuchet MS"/>
                <a:cs typeface="Trebuchet MS"/>
              </a:rPr>
              <a:t>а</a:t>
            </a:r>
            <a:r>
              <a:rPr sz="2000" spc="-15" dirty="0">
                <a:latin typeface="Trebuchet MS"/>
                <a:cs typeface="Trebuchet MS"/>
              </a:rPr>
              <a:t>г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55" dirty="0">
                <a:latin typeface="Trebuchet MS"/>
                <a:cs typeface="Trebuchet MS"/>
              </a:rPr>
              <a:t>в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55" dirty="0">
                <a:latin typeface="Trebuchet MS"/>
                <a:cs typeface="Trebuchet MS"/>
              </a:rPr>
              <a:t>на</a:t>
            </a:r>
            <a:r>
              <a:rPr sz="2000" dirty="0">
                <a:latin typeface="Trebuchet MS"/>
                <a:cs typeface="Trebuchet MS"/>
              </a:rPr>
              <a:t>		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tabLst>
                <a:tab pos="1715135" algn="l"/>
                <a:tab pos="2700655" algn="l"/>
                <a:tab pos="2941320" algn="l"/>
                <a:tab pos="4374515" algn="l"/>
                <a:tab pos="5772150" algn="l"/>
                <a:tab pos="6041390" algn="l"/>
              </a:tabLst>
            </a:pPr>
            <a:r>
              <a:rPr sz="2000" spc="-165" dirty="0">
                <a:latin typeface="Georgia"/>
                <a:cs typeface="Georgia"/>
              </a:rPr>
              <a:t>«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dirty="0">
                <a:latin typeface="Trebuchet MS"/>
                <a:cs typeface="Trebuchet MS"/>
              </a:rPr>
              <a:t>г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-15" dirty="0">
                <a:latin typeface="Trebuchet MS"/>
                <a:cs typeface="Trebuchet MS"/>
              </a:rPr>
              <a:t>ал</a:t>
            </a:r>
            <a:r>
              <a:rPr sz="2000" spc="-30" dirty="0">
                <a:latin typeface="Trebuchet MS"/>
                <a:cs typeface="Trebuchet MS"/>
              </a:rPr>
              <a:t>ь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10" dirty="0">
                <a:latin typeface="Trebuchet MS"/>
                <a:cs typeface="Trebuchet MS"/>
              </a:rPr>
              <a:t>х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120" dirty="0">
                <a:latin typeface="Trebuchet MS"/>
                <a:cs typeface="Trebuchet MS"/>
              </a:rPr>
              <a:t>у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114" dirty="0">
                <a:latin typeface="Trebuchet MS"/>
                <a:cs typeface="Trebuchet MS"/>
              </a:rPr>
              <a:t>й</a:t>
            </a:r>
            <a:r>
              <a:rPr sz="2000" spc="-165" dirty="0">
                <a:latin typeface="Georgia"/>
                <a:cs typeface="Georgia"/>
              </a:rPr>
              <a:t>»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-85" dirty="0">
                <a:latin typeface="Georgia"/>
                <a:cs typeface="Georgia"/>
              </a:rPr>
              <a:t>-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105" dirty="0">
                <a:latin typeface="Trebuchet MS"/>
                <a:cs typeface="Trebuchet MS"/>
              </a:rPr>
              <a:t>пр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30" dirty="0">
                <a:latin typeface="Trebuchet MS"/>
                <a:cs typeface="Trebuchet MS"/>
              </a:rPr>
              <a:t>ц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-75" dirty="0">
                <a:latin typeface="Trebuchet MS"/>
                <a:cs typeface="Trebuchet MS"/>
              </a:rPr>
              <a:t>ссо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-40" dirty="0">
                <a:latin typeface="Georgia"/>
                <a:cs typeface="Georgia"/>
              </a:rPr>
              <a:t>,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dirty="0">
                <a:latin typeface="Trebuchet MS"/>
                <a:cs typeface="Trebuchet MS"/>
              </a:rPr>
              <a:t>я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10" dirty="0">
                <a:latin typeface="Trebuchet MS"/>
                <a:cs typeface="Trebuchet MS"/>
              </a:rPr>
              <a:t>х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110" dirty="0">
                <a:latin typeface="Trebuchet MS"/>
                <a:cs typeface="Trebuchet MS"/>
              </a:rPr>
              <a:t>с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-65" dirty="0">
                <a:latin typeface="Trebuchet MS"/>
                <a:cs typeface="Trebuchet MS"/>
              </a:rPr>
              <a:t>а</a:t>
            </a:r>
            <a:r>
              <a:rPr sz="2000" spc="-50" dirty="0">
                <a:latin typeface="Trebuchet MS"/>
                <a:cs typeface="Trebuchet MS"/>
              </a:rPr>
              <a:t>з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0" dirty="0">
                <a:latin typeface="Trebuchet MS"/>
                <a:cs typeface="Trebuchet MS"/>
              </a:rPr>
              <a:t>м  </a:t>
            </a:r>
            <a:r>
              <a:rPr sz="2000" spc="45" dirty="0">
                <a:latin typeface="Trebuchet MS"/>
                <a:cs typeface="Trebuchet MS"/>
              </a:rPr>
              <a:t>патологии </a:t>
            </a:r>
            <a:r>
              <a:rPr sz="2000" spc="75" dirty="0">
                <a:latin typeface="Trebuchet MS"/>
                <a:cs typeface="Trebuchet MS"/>
              </a:rPr>
              <a:t>внутри</a:t>
            </a:r>
            <a:r>
              <a:rPr sz="2000" spc="-254" dirty="0">
                <a:latin typeface="Trebuchet MS"/>
                <a:cs typeface="Trebuchet MS"/>
              </a:rPr>
              <a:t> </a:t>
            </a:r>
            <a:r>
              <a:rPr sz="2000" spc="10" dirty="0">
                <a:latin typeface="Trebuchet MS"/>
                <a:cs typeface="Trebuchet MS"/>
              </a:rPr>
              <a:t>клетки</a:t>
            </a:r>
            <a:r>
              <a:rPr sz="2000" spc="1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  <a:p>
            <a:pPr marL="12700" marR="5080" indent="914400">
              <a:lnSpc>
                <a:spcPct val="100000"/>
              </a:lnSpc>
              <a:spcBef>
                <a:spcPts val="1105"/>
              </a:spcBef>
              <a:tabLst>
                <a:tab pos="3406140" algn="l"/>
                <a:tab pos="6379845" algn="l"/>
              </a:tabLst>
            </a:pPr>
            <a:r>
              <a:rPr sz="2000" spc="114" dirty="0">
                <a:latin typeface="Trebuchet MS"/>
                <a:cs typeface="Trebuchet MS"/>
              </a:rPr>
              <a:t>Н</a:t>
            </a:r>
            <a:r>
              <a:rPr sz="2000" spc="100" dirty="0">
                <a:latin typeface="Trebuchet MS"/>
                <a:cs typeface="Trebuchet MS"/>
              </a:rPr>
              <a:t>е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5" dirty="0">
                <a:latin typeface="Trebuchet MS"/>
                <a:cs typeface="Trebuchet MS"/>
              </a:rPr>
              <a:t>б</a:t>
            </a:r>
            <a:r>
              <a:rPr sz="2000" spc="20" dirty="0">
                <a:latin typeface="Trebuchet MS"/>
                <a:cs typeface="Trebuchet MS"/>
              </a:rPr>
              <a:t>х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20" dirty="0">
                <a:latin typeface="Trebuchet MS"/>
                <a:cs typeface="Trebuchet MS"/>
              </a:rPr>
              <a:t>м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110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-25" dirty="0">
                <a:latin typeface="Trebuchet MS"/>
                <a:cs typeface="Trebuchet MS"/>
              </a:rPr>
              <a:t>ь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240" dirty="0">
                <a:latin typeface="Trebuchet MS"/>
                <a:cs typeface="Trebuchet MS"/>
              </a:rPr>
              <a:t>ш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5" dirty="0">
                <a:latin typeface="Trebuchet MS"/>
                <a:cs typeface="Trebuchet MS"/>
              </a:rPr>
              <a:t>я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70" dirty="0">
                <a:latin typeface="Trebuchet MS"/>
                <a:cs typeface="Trebuchet MS"/>
              </a:rPr>
              <a:t>м</a:t>
            </a:r>
            <a:r>
              <a:rPr sz="2000" spc="-45" dirty="0">
                <a:latin typeface="Trebuchet MS"/>
                <a:cs typeface="Trebuchet MS"/>
              </a:rPr>
              <a:t>е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30" dirty="0">
                <a:latin typeface="Trebuchet MS"/>
                <a:cs typeface="Trebuchet MS"/>
              </a:rPr>
              <a:t>ц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-35" dirty="0">
                <a:latin typeface="Trebuchet MS"/>
                <a:cs typeface="Trebuchet MS"/>
              </a:rPr>
              <a:t>с</a:t>
            </a:r>
            <a:r>
              <a:rPr sz="2000" spc="-30" dirty="0">
                <a:latin typeface="Trebuchet MS"/>
                <a:cs typeface="Trebuchet MS"/>
              </a:rPr>
              <a:t>к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0" dirty="0">
                <a:latin typeface="Trebuchet MS"/>
                <a:cs typeface="Trebuchet MS"/>
              </a:rPr>
              <a:t>х  </a:t>
            </a:r>
            <a:r>
              <a:rPr sz="2000" spc="25" dirty="0">
                <a:latin typeface="Trebuchet MS"/>
                <a:cs typeface="Trebuchet MS"/>
              </a:rPr>
              <a:t>нозологий</a:t>
            </a:r>
            <a:r>
              <a:rPr sz="2000" spc="25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63937" y="6329362"/>
            <a:ext cx="5222875" cy="377825"/>
          </a:xfrm>
          <a:prstGeom prst="rect">
            <a:avLst/>
          </a:prstGeom>
          <a:solidFill>
            <a:srgbClr val="7A7A7A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Times New Roman"/>
              <a:cs typeface="Times New Roman"/>
            </a:endParaRPr>
          </a:p>
          <a:p>
            <a:pPr marR="85090" algn="r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3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2179" rIns="0" bIns="0" rtlCol="0">
            <a:spAutoFit/>
          </a:bodyPr>
          <a:lstStyle/>
          <a:p>
            <a:pPr marL="146050" marR="5080">
              <a:lnSpc>
                <a:spcPct val="102200"/>
              </a:lnSpc>
              <a:spcBef>
                <a:spcPts val="5"/>
              </a:spcBef>
            </a:pPr>
            <a:r>
              <a:rPr spc="545" dirty="0"/>
              <a:t>ИИ</a:t>
            </a:r>
            <a:r>
              <a:rPr spc="-330" dirty="0"/>
              <a:t> </a:t>
            </a:r>
            <a:r>
              <a:rPr spc="450" dirty="0"/>
              <a:t>КАК</a:t>
            </a:r>
            <a:r>
              <a:rPr spc="-335" dirty="0"/>
              <a:t> </a:t>
            </a:r>
            <a:r>
              <a:rPr spc="305" dirty="0"/>
              <a:t>ЭКСПЕРТНЫЕ</a:t>
            </a:r>
            <a:r>
              <a:rPr spc="-335" dirty="0"/>
              <a:t> </a:t>
            </a:r>
            <a:r>
              <a:rPr spc="350" dirty="0"/>
              <a:t>СИСТЕМЫ  </a:t>
            </a:r>
            <a:r>
              <a:rPr spc="190" dirty="0"/>
              <a:t>ДЛЯ</a:t>
            </a:r>
            <a:r>
              <a:rPr spc="-320" dirty="0"/>
              <a:t> </a:t>
            </a:r>
            <a:r>
              <a:rPr spc="440" dirty="0"/>
              <a:t>МЕДИЦИНЫ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8852" y="1543812"/>
            <a:ext cx="7474584" cy="422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35" dirty="0">
                <a:latin typeface="Trebuchet MS"/>
                <a:cs typeface="Trebuchet MS"/>
              </a:rPr>
              <a:t>Экспертные</a:t>
            </a:r>
            <a:r>
              <a:rPr sz="2000" spc="67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системы </a:t>
            </a:r>
            <a:r>
              <a:rPr sz="2000" spc="40" dirty="0">
                <a:latin typeface="Trebuchet MS"/>
                <a:cs typeface="Trebuchet MS"/>
              </a:rPr>
              <a:t>применяются </a:t>
            </a:r>
            <a:r>
              <a:rPr sz="2000" spc="-10" dirty="0">
                <a:latin typeface="Trebuchet MS"/>
                <a:cs typeface="Trebuchet MS"/>
              </a:rPr>
              <a:t>для </a:t>
            </a:r>
            <a:r>
              <a:rPr sz="2000" spc="45" dirty="0">
                <a:latin typeface="Trebuchet MS"/>
                <a:cs typeface="Trebuchet MS"/>
              </a:rPr>
              <a:t>решения  </a:t>
            </a:r>
            <a:r>
              <a:rPr sz="2000" spc="30" dirty="0">
                <a:latin typeface="Trebuchet MS"/>
                <a:cs typeface="Trebuchet MS"/>
              </a:rPr>
              <a:t>неформализованных </a:t>
            </a:r>
            <a:r>
              <a:rPr sz="2000" spc="10" dirty="0">
                <a:latin typeface="Trebuchet MS"/>
                <a:cs typeface="Trebuchet MS"/>
              </a:rPr>
              <a:t>проблем</a:t>
            </a:r>
            <a:r>
              <a:rPr sz="2000" spc="10" dirty="0">
                <a:latin typeface="Georgia"/>
                <a:cs typeface="Georgia"/>
              </a:rPr>
              <a:t>, </a:t>
            </a:r>
            <a:r>
              <a:rPr sz="2000" spc="50" dirty="0">
                <a:latin typeface="Trebuchet MS"/>
                <a:cs typeface="Trebuchet MS"/>
              </a:rPr>
              <a:t>к </a:t>
            </a:r>
            <a:r>
              <a:rPr sz="2000" spc="45" dirty="0">
                <a:latin typeface="Trebuchet MS"/>
                <a:cs typeface="Trebuchet MS"/>
              </a:rPr>
              <a:t>которым </a:t>
            </a:r>
            <a:r>
              <a:rPr sz="2000" spc="5" dirty="0">
                <a:latin typeface="Trebuchet MS"/>
                <a:cs typeface="Trebuchet MS"/>
              </a:rPr>
              <a:t>относятся </a:t>
            </a:r>
            <a:r>
              <a:rPr sz="2000" spc="-55" dirty="0">
                <a:latin typeface="Trebuchet MS"/>
                <a:cs typeface="Trebuchet MS"/>
              </a:rPr>
              <a:t>в  </a:t>
            </a:r>
            <a:r>
              <a:rPr sz="2000" spc="30" dirty="0">
                <a:latin typeface="Trebuchet MS"/>
                <a:cs typeface="Trebuchet MS"/>
              </a:rPr>
              <a:t>медицине </a:t>
            </a:r>
            <a:r>
              <a:rPr sz="2000" spc="-5" dirty="0">
                <a:latin typeface="Trebuchet MS"/>
                <a:cs typeface="Trebuchet MS"/>
              </a:rPr>
              <a:t>задачи</a:t>
            </a:r>
            <a:r>
              <a:rPr sz="2000" spc="-5" dirty="0">
                <a:latin typeface="Georgia"/>
                <a:cs typeface="Georgia"/>
              </a:rPr>
              <a:t>, </a:t>
            </a:r>
            <a:r>
              <a:rPr sz="2000" spc="30" dirty="0">
                <a:latin typeface="Trebuchet MS"/>
                <a:cs typeface="Trebuchet MS"/>
              </a:rPr>
              <a:t>обладающие </a:t>
            </a:r>
            <a:r>
              <a:rPr sz="2000" spc="50" dirty="0">
                <a:latin typeface="Trebuchet MS"/>
                <a:cs typeface="Trebuchet MS"/>
              </a:rPr>
              <a:t>одной </a:t>
            </a:r>
            <a:r>
              <a:rPr sz="2000" spc="75" dirty="0">
                <a:latin typeface="Trebuchet MS"/>
                <a:cs typeface="Trebuchet MS"/>
              </a:rPr>
              <a:t>или </a:t>
            </a:r>
            <a:r>
              <a:rPr sz="2000" spc="20" dirty="0">
                <a:latin typeface="Trebuchet MS"/>
                <a:cs typeface="Trebuchet MS"/>
              </a:rPr>
              <a:t>несколькими </a:t>
            </a:r>
            <a:r>
              <a:rPr sz="2000" spc="10" dirty="0">
                <a:latin typeface="Trebuchet MS"/>
                <a:cs typeface="Trebuchet MS"/>
              </a:rPr>
              <a:t>из  </a:t>
            </a:r>
            <a:r>
              <a:rPr sz="2000" spc="35" dirty="0">
                <a:latin typeface="Trebuchet MS"/>
                <a:cs typeface="Trebuchet MS"/>
              </a:rPr>
              <a:t>следующих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10" dirty="0">
                <a:latin typeface="Trebuchet MS"/>
                <a:cs typeface="Trebuchet MS"/>
              </a:rPr>
              <a:t>характеристик</a:t>
            </a:r>
            <a:r>
              <a:rPr sz="2000" spc="10" dirty="0">
                <a:latin typeface="Georgia"/>
                <a:cs typeface="Georgia"/>
              </a:rPr>
              <a:t>:</a:t>
            </a:r>
            <a:endParaRPr sz="2000">
              <a:latin typeface="Georgia"/>
              <a:cs typeface="Georgia"/>
            </a:endParaRPr>
          </a:p>
          <a:p>
            <a:pPr marL="330200" indent="-317500" algn="just">
              <a:lnSpc>
                <a:spcPct val="100000"/>
              </a:lnSpc>
              <a:spcBef>
                <a:spcPts val="1005"/>
              </a:spcBef>
              <a:buFont typeface="Georgia"/>
              <a:buChar char="—"/>
              <a:tabLst>
                <a:tab pos="330200" algn="l"/>
              </a:tabLst>
            </a:pPr>
            <a:r>
              <a:rPr sz="2000" dirty="0">
                <a:latin typeface="Trebuchet MS"/>
                <a:cs typeface="Trebuchet MS"/>
              </a:rPr>
              <a:t>задачи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не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40" dirty="0">
                <a:latin typeface="Trebuchet MS"/>
                <a:cs typeface="Trebuchet MS"/>
              </a:rPr>
              <a:t>могут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35" dirty="0">
                <a:latin typeface="Trebuchet MS"/>
                <a:cs typeface="Trebuchet MS"/>
              </a:rPr>
              <a:t>быть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представлены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-55" dirty="0">
                <a:latin typeface="Trebuchet MS"/>
                <a:cs typeface="Trebuchet MS"/>
              </a:rPr>
              <a:t>в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15" dirty="0">
                <a:latin typeface="Trebuchet MS"/>
                <a:cs typeface="Trebuchet MS"/>
              </a:rPr>
              <a:t>числовой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форме</a:t>
            </a:r>
            <a:r>
              <a:rPr sz="2000" spc="-10" dirty="0">
                <a:latin typeface="Georgia"/>
                <a:cs typeface="Georgia"/>
              </a:rPr>
              <a:t>;</a:t>
            </a:r>
            <a:endParaRPr sz="2000">
              <a:latin typeface="Georgia"/>
              <a:cs typeface="Georgia"/>
            </a:endParaRPr>
          </a:p>
          <a:p>
            <a:pPr marL="12700" marR="5080" algn="just">
              <a:lnSpc>
                <a:spcPct val="100000"/>
              </a:lnSpc>
              <a:spcBef>
                <a:spcPts val="1105"/>
              </a:spcBef>
              <a:buFont typeface="Georgia"/>
              <a:buChar char="—"/>
              <a:tabLst>
                <a:tab pos="494030" algn="l"/>
                <a:tab pos="2341245" algn="l"/>
                <a:tab pos="5847715" algn="l"/>
              </a:tabLst>
            </a:pPr>
            <a:r>
              <a:rPr sz="2000" spc="10" dirty="0">
                <a:latin typeface="Trebuchet MS"/>
                <a:cs typeface="Trebuchet MS"/>
              </a:rPr>
              <a:t>исходные</a:t>
            </a:r>
            <a:r>
              <a:rPr sz="2000" spc="620" dirty="0">
                <a:latin typeface="Trebuchet MS"/>
                <a:cs typeface="Trebuchet MS"/>
              </a:rPr>
              <a:t> </a:t>
            </a:r>
            <a:r>
              <a:rPr sz="2000" spc="30" dirty="0">
                <a:latin typeface="Trebuchet MS"/>
                <a:cs typeface="Trebuchet MS"/>
              </a:rPr>
              <a:t>данные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45" dirty="0">
                <a:latin typeface="Trebuchet MS"/>
                <a:cs typeface="Trebuchet MS"/>
              </a:rPr>
              <a:t>знания </a:t>
            </a:r>
            <a:r>
              <a:rPr sz="2000" spc="15" dirty="0">
                <a:latin typeface="Trebuchet MS"/>
                <a:cs typeface="Trebuchet MS"/>
              </a:rPr>
              <a:t>о </a:t>
            </a:r>
            <a:r>
              <a:rPr sz="2000" spc="25" dirty="0">
                <a:latin typeface="Trebuchet MS"/>
                <a:cs typeface="Trebuchet MS"/>
              </a:rPr>
              <a:t>предметной </a:t>
            </a:r>
            <a:r>
              <a:rPr sz="2000" spc="5" dirty="0">
                <a:latin typeface="Trebuchet MS"/>
                <a:cs typeface="Trebuchet MS"/>
              </a:rPr>
              <a:t>области  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5" dirty="0">
                <a:latin typeface="Trebuchet MS"/>
                <a:cs typeface="Trebuchet MS"/>
              </a:rPr>
              <a:t>б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25" dirty="0">
                <a:latin typeface="Trebuchet MS"/>
                <a:cs typeface="Trebuchet MS"/>
              </a:rPr>
              <a:t>ад</a:t>
            </a:r>
            <a:r>
              <a:rPr sz="2000" spc="60" dirty="0">
                <a:latin typeface="Trebuchet MS"/>
                <a:cs typeface="Trebuchet MS"/>
              </a:rPr>
              <a:t>ают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20" dirty="0">
                <a:latin typeface="Trebuchet MS"/>
                <a:cs typeface="Trebuchet MS"/>
              </a:rPr>
              <a:t>ач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-30" dirty="0">
                <a:latin typeface="Trebuchet MS"/>
                <a:cs typeface="Trebuchet MS"/>
              </a:rPr>
              <a:t>ь</a:t>
            </a:r>
            <a:r>
              <a:rPr sz="2000" spc="155" dirty="0">
                <a:latin typeface="Trebuchet MS"/>
                <a:cs typeface="Trebuchet MS"/>
              </a:rPr>
              <a:t>ю</a:t>
            </a:r>
            <a:r>
              <a:rPr sz="2000" spc="-40" dirty="0">
                <a:latin typeface="Georgia"/>
                <a:cs typeface="Georgia"/>
              </a:rPr>
              <a:t>,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-30" dirty="0">
                <a:latin typeface="Trebuchet MS"/>
                <a:cs typeface="Trebuchet MS"/>
              </a:rPr>
              <a:t>ь</a:t>
            </a:r>
            <a:r>
              <a:rPr sz="2000" spc="155" dirty="0">
                <a:latin typeface="Trebuchet MS"/>
                <a:cs typeface="Trebuchet MS"/>
              </a:rPr>
              <a:t>ю</a:t>
            </a:r>
            <a:r>
              <a:rPr sz="2000" spc="-40" dirty="0">
                <a:latin typeface="Georgia"/>
                <a:cs typeface="Georgia"/>
              </a:rPr>
              <a:t>,  </a:t>
            </a:r>
            <a:r>
              <a:rPr sz="2000" spc="20" dirty="0">
                <a:latin typeface="Trebuchet MS"/>
                <a:cs typeface="Trebuchet MS"/>
              </a:rPr>
              <a:t>противоречивостью</a:t>
            </a:r>
            <a:r>
              <a:rPr sz="2000" spc="20" dirty="0">
                <a:latin typeface="Georgia"/>
                <a:cs typeface="Georgia"/>
              </a:rPr>
              <a:t>;</a:t>
            </a:r>
            <a:endParaRPr sz="2000">
              <a:latin typeface="Georgia"/>
              <a:cs typeface="Georgia"/>
            </a:endParaRPr>
          </a:p>
          <a:p>
            <a:pPr marL="12700" marR="6350" algn="just">
              <a:lnSpc>
                <a:spcPct val="100000"/>
              </a:lnSpc>
              <a:spcBef>
                <a:spcPts val="1080"/>
              </a:spcBef>
              <a:buFont typeface="Georgia"/>
              <a:buChar char="—"/>
              <a:tabLst>
                <a:tab pos="418465" algn="l"/>
              </a:tabLst>
            </a:pPr>
            <a:r>
              <a:rPr sz="2000" spc="25" dirty="0">
                <a:latin typeface="Trebuchet MS"/>
                <a:cs typeface="Trebuchet MS"/>
              </a:rPr>
              <a:t>цели </a:t>
            </a:r>
            <a:r>
              <a:rPr sz="2000" spc="-20" dirty="0">
                <a:latin typeface="Trebuchet MS"/>
                <a:cs typeface="Trebuchet MS"/>
              </a:rPr>
              <a:t>нельзя </a:t>
            </a:r>
            <a:r>
              <a:rPr sz="2000" spc="20" dirty="0">
                <a:latin typeface="Trebuchet MS"/>
                <a:cs typeface="Trebuchet MS"/>
              </a:rPr>
              <a:t>выразить </a:t>
            </a:r>
            <a:r>
              <a:rPr sz="2000" spc="-110" dirty="0">
                <a:latin typeface="Trebuchet MS"/>
                <a:cs typeface="Trebuchet MS"/>
              </a:rPr>
              <a:t>с </a:t>
            </a:r>
            <a:r>
              <a:rPr sz="2000" spc="70" dirty="0">
                <a:latin typeface="Trebuchet MS"/>
                <a:cs typeface="Trebuchet MS"/>
              </a:rPr>
              <a:t>помощью </a:t>
            </a:r>
            <a:r>
              <a:rPr sz="2000" spc="10" dirty="0">
                <a:latin typeface="Trebuchet MS"/>
                <a:cs typeface="Trebuchet MS"/>
              </a:rPr>
              <a:t>четко </a:t>
            </a:r>
            <a:r>
              <a:rPr sz="2000" spc="15" dirty="0">
                <a:latin typeface="Trebuchet MS"/>
                <a:cs typeface="Trebuchet MS"/>
              </a:rPr>
              <a:t>определенной  </a:t>
            </a:r>
            <a:r>
              <a:rPr sz="2000" spc="-10" dirty="0">
                <a:latin typeface="Trebuchet MS"/>
                <a:cs typeface="Trebuchet MS"/>
              </a:rPr>
              <a:t>целевой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80" dirty="0">
                <a:latin typeface="Trebuchet MS"/>
                <a:cs typeface="Trebuchet MS"/>
              </a:rPr>
              <a:t>функции</a:t>
            </a:r>
            <a:r>
              <a:rPr sz="2000" spc="80" dirty="0">
                <a:latin typeface="Georgia"/>
                <a:cs typeface="Georgia"/>
              </a:rPr>
              <a:t>;</a:t>
            </a:r>
            <a:endParaRPr sz="2000">
              <a:latin typeface="Georgia"/>
              <a:cs typeface="Georgia"/>
            </a:endParaRPr>
          </a:p>
          <a:p>
            <a:pPr marL="12700" marR="5080" algn="just">
              <a:lnSpc>
                <a:spcPct val="100000"/>
              </a:lnSpc>
              <a:spcBef>
                <a:spcPts val="1105"/>
              </a:spcBef>
              <a:buFont typeface="Georgia"/>
              <a:buChar char="—"/>
              <a:tabLst>
                <a:tab pos="393065" algn="l"/>
              </a:tabLst>
            </a:pPr>
            <a:r>
              <a:rPr sz="2000" dirty="0">
                <a:latin typeface="Trebuchet MS"/>
                <a:cs typeface="Trebuchet MS"/>
              </a:rPr>
              <a:t>не существует </a:t>
            </a:r>
            <a:r>
              <a:rPr sz="2000" spc="35" dirty="0">
                <a:latin typeface="Trebuchet MS"/>
                <a:cs typeface="Trebuchet MS"/>
              </a:rPr>
              <a:t>однозначного </a:t>
            </a:r>
            <a:r>
              <a:rPr sz="2000" spc="15" dirty="0">
                <a:latin typeface="Trebuchet MS"/>
                <a:cs typeface="Trebuchet MS"/>
              </a:rPr>
              <a:t>алгоритмического </a:t>
            </a:r>
            <a:r>
              <a:rPr sz="2000" spc="45" dirty="0">
                <a:latin typeface="Trebuchet MS"/>
                <a:cs typeface="Trebuchet MS"/>
              </a:rPr>
              <a:t>решения  </a:t>
            </a:r>
            <a:r>
              <a:rPr sz="2000" spc="-5" dirty="0">
                <a:latin typeface="Trebuchet MS"/>
                <a:cs typeface="Trebuchet MS"/>
              </a:rPr>
              <a:t>задачи</a:t>
            </a:r>
            <a:r>
              <a:rPr sz="2000" spc="-5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46050" marR="5080">
              <a:lnSpc>
                <a:spcPts val="3790"/>
              </a:lnSpc>
              <a:spcBef>
                <a:spcPts val="265"/>
              </a:spcBef>
            </a:pPr>
            <a:r>
              <a:rPr sz="3200" spc="375" dirty="0"/>
              <a:t>АНАЛИЗ</a:t>
            </a:r>
            <a:r>
              <a:rPr sz="3200" spc="-345" dirty="0"/>
              <a:t> </a:t>
            </a:r>
            <a:r>
              <a:rPr sz="3200" spc="375" dirty="0"/>
              <a:t>МЕДИЦИНСКИХ  </a:t>
            </a:r>
            <a:r>
              <a:rPr sz="3200" spc="305" dirty="0"/>
              <a:t>ИЗОБРАЖЕНИЙ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56577" y="1650492"/>
            <a:ext cx="781875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15" dirty="0">
                <a:latin typeface="Trebuchet MS"/>
                <a:cs typeface="Trebuchet MS"/>
              </a:rPr>
              <a:t>ИИ</a:t>
            </a:r>
            <a:r>
              <a:rPr sz="2000" spc="-190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определяет </a:t>
            </a:r>
            <a:r>
              <a:rPr sz="2000" spc="45" dirty="0">
                <a:latin typeface="Trebuchet MS"/>
                <a:cs typeface="Trebuchet MS"/>
              </a:rPr>
              <a:t>патологии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15" dirty="0">
                <a:latin typeface="Trebuchet MS"/>
                <a:cs typeface="Trebuchet MS"/>
              </a:rPr>
              <a:t>рентгенологических </a:t>
            </a:r>
            <a:r>
              <a:rPr sz="2000" spc="-10" dirty="0">
                <a:latin typeface="Trebuchet MS"/>
                <a:cs typeface="Trebuchet MS"/>
              </a:rPr>
              <a:t>исследованиях</a:t>
            </a:r>
            <a:r>
              <a:rPr sz="2000" spc="-10" dirty="0">
                <a:latin typeface="Georgia"/>
                <a:cs typeface="Georgia"/>
              </a:rPr>
              <a:t>, </a:t>
            </a:r>
            <a:r>
              <a:rPr sz="2000" spc="55" dirty="0">
                <a:latin typeface="Trebuchet MS"/>
                <a:cs typeface="Trebuchet MS"/>
              </a:rPr>
              <a:t>КТ</a:t>
            </a:r>
            <a:r>
              <a:rPr sz="2000" spc="55" dirty="0">
                <a:latin typeface="Georgia"/>
                <a:cs typeface="Georgia"/>
              </a:rPr>
              <a:t>, </a:t>
            </a:r>
            <a:r>
              <a:rPr sz="2000" spc="105" dirty="0">
                <a:latin typeface="Trebuchet MS"/>
                <a:cs typeface="Trebuchet MS"/>
              </a:rPr>
              <a:t>МРТ</a:t>
            </a:r>
            <a:r>
              <a:rPr sz="2000" spc="105" dirty="0">
                <a:latin typeface="Georgia"/>
                <a:cs typeface="Georgia"/>
              </a:rPr>
              <a:t>,</a:t>
            </a:r>
            <a:r>
              <a:rPr sz="2000" spc="-110" dirty="0">
                <a:latin typeface="Georgia"/>
                <a:cs typeface="Georgia"/>
              </a:rPr>
              <a:t> </a:t>
            </a:r>
            <a:r>
              <a:rPr sz="2000" spc="25" dirty="0">
                <a:latin typeface="Trebuchet MS"/>
                <a:cs typeface="Trebuchet MS"/>
              </a:rPr>
              <a:t>флюорограммах</a:t>
            </a:r>
            <a:r>
              <a:rPr sz="2000" spc="25" dirty="0">
                <a:latin typeface="Georgia"/>
                <a:cs typeface="Georgia"/>
              </a:rPr>
              <a:t>,  </a:t>
            </a:r>
            <a:r>
              <a:rPr sz="2000" spc="5" dirty="0">
                <a:latin typeface="Trebuchet MS"/>
                <a:cs typeface="Trebuchet MS"/>
              </a:rPr>
              <a:t>маммограммах</a:t>
            </a:r>
            <a:r>
              <a:rPr sz="2000" spc="5" dirty="0">
                <a:latin typeface="Georgia"/>
                <a:cs typeface="Georgia"/>
              </a:rPr>
              <a:t>, </a:t>
            </a:r>
            <a:r>
              <a:rPr sz="2000" spc="25" dirty="0">
                <a:latin typeface="Trebuchet MS"/>
                <a:cs typeface="Trebuchet MS"/>
              </a:rPr>
              <a:t>снимках </a:t>
            </a:r>
            <a:r>
              <a:rPr sz="2000" spc="5" dirty="0">
                <a:latin typeface="Trebuchet MS"/>
                <a:cs typeface="Trebuchet MS"/>
              </a:rPr>
              <a:t>клеток </a:t>
            </a:r>
            <a:r>
              <a:rPr sz="2000" spc="25" dirty="0">
                <a:latin typeface="Trebuchet MS"/>
                <a:cs typeface="Trebuchet MS"/>
              </a:rPr>
              <a:t>крови</a:t>
            </a:r>
            <a:r>
              <a:rPr sz="2000" spc="25" dirty="0">
                <a:latin typeface="Georgia"/>
                <a:cs typeface="Georgia"/>
              </a:rPr>
              <a:t>, </a:t>
            </a:r>
            <a:r>
              <a:rPr sz="2000" spc="40" dirty="0">
                <a:latin typeface="Trebuchet MS"/>
                <a:cs typeface="Trebuchet MS"/>
              </a:rPr>
              <a:t>фотографиях кожи </a:t>
            </a:r>
            <a:r>
              <a:rPr sz="2000" spc="114" dirty="0">
                <a:latin typeface="Trebuchet MS"/>
                <a:cs typeface="Trebuchet MS"/>
              </a:rPr>
              <a:t>и  </a:t>
            </a:r>
            <a:r>
              <a:rPr sz="2000" spc="-25" dirty="0">
                <a:latin typeface="Trebuchet MS"/>
                <a:cs typeface="Trebuchet MS"/>
              </a:rPr>
              <a:t>множестве </a:t>
            </a:r>
            <a:r>
              <a:rPr sz="2000" spc="50" dirty="0">
                <a:latin typeface="Trebuchet MS"/>
                <a:cs typeface="Trebuchet MS"/>
              </a:rPr>
              <a:t>других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20" dirty="0">
                <a:latin typeface="Trebuchet MS"/>
                <a:cs typeface="Trebuchet MS"/>
              </a:rPr>
              <a:t>изображении</a:t>
            </a:r>
            <a:r>
              <a:rPr sz="2000" spc="20" dirty="0">
                <a:latin typeface="Times New Roman"/>
                <a:cs typeface="Times New Roman"/>
              </a:rPr>
              <a:t>̆</a:t>
            </a:r>
            <a:r>
              <a:rPr sz="2000" spc="2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772412"/>
            <a:ext cx="744347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35" dirty="0">
                <a:latin typeface="Trebuchet MS"/>
                <a:cs typeface="Trebuchet MS"/>
              </a:rPr>
              <a:t>Первая </a:t>
            </a:r>
            <a:r>
              <a:rPr sz="2000" spc="30" dirty="0">
                <a:latin typeface="Trebuchet MS"/>
                <a:cs typeface="Trebuchet MS"/>
              </a:rPr>
              <a:t>программа </a:t>
            </a:r>
            <a:r>
              <a:rPr sz="2000" spc="55" dirty="0">
                <a:latin typeface="Trebuchet MS"/>
                <a:cs typeface="Trebuchet MS"/>
              </a:rPr>
              <a:t>на </a:t>
            </a:r>
            <a:r>
              <a:rPr sz="2000" spc="-60" dirty="0">
                <a:latin typeface="Trebuchet MS"/>
                <a:cs typeface="Trebuchet MS"/>
              </a:rPr>
              <a:t>базе </a:t>
            </a:r>
            <a:r>
              <a:rPr sz="2000" spc="30" dirty="0">
                <a:latin typeface="Trebuchet MS"/>
                <a:cs typeface="Trebuchet MS"/>
              </a:rPr>
              <a:t>технологий </a:t>
            </a:r>
            <a:r>
              <a:rPr sz="2000" spc="5" dirty="0">
                <a:latin typeface="Trebuchet MS"/>
                <a:cs typeface="Trebuchet MS"/>
              </a:rPr>
              <a:t>искусственного  интеллекта</a:t>
            </a:r>
            <a:r>
              <a:rPr sz="2000" spc="5" dirty="0">
                <a:latin typeface="Georgia"/>
                <a:cs typeface="Georgia"/>
              </a:rPr>
              <a:t>, </a:t>
            </a:r>
            <a:r>
              <a:rPr sz="2000" spc="30" dirty="0">
                <a:latin typeface="Trebuchet MS"/>
                <a:cs typeface="Trebuchet MS"/>
              </a:rPr>
              <a:t>включенная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-25" dirty="0">
                <a:latin typeface="Trebuchet MS"/>
                <a:cs typeface="Trebuchet MS"/>
              </a:rPr>
              <a:t>Реестр </a:t>
            </a:r>
            <a:r>
              <a:rPr sz="2000" spc="-5" dirty="0">
                <a:latin typeface="Trebuchet MS"/>
                <a:cs typeface="Trebuchet MS"/>
              </a:rPr>
              <a:t>отечественного </a:t>
            </a:r>
            <a:r>
              <a:rPr sz="2000" spc="175" dirty="0">
                <a:latin typeface="Trebuchet MS"/>
                <a:cs typeface="Trebuchet MS"/>
              </a:rPr>
              <a:t>ПО</a:t>
            </a:r>
            <a:r>
              <a:rPr sz="2000" spc="175" dirty="0">
                <a:latin typeface="Georgia"/>
                <a:cs typeface="Georgia"/>
              </a:rPr>
              <a:t>, </a:t>
            </a:r>
            <a:r>
              <a:rPr sz="2000" spc="-35" dirty="0">
                <a:latin typeface="Trebuchet MS"/>
                <a:cs typeface="Trebuchet MS"/>
              </a:rPr>
              <a:t>сервис  </a:t>
            </a:r>
            <a:r>
              <a:rPr sz="2000" dirty="0">
                <a:latin typeface="Trebuchet MS"/>
                <a:cs typeface="Trebuchet MS"/>
              </a:rPr>
              <a:t>Цельс</a:t>
            </a:r>
            <a:r>
              <a:rPr sz="2000" dirty="0">
                <a:latin typeface="Georgia"/>
                <a:cs typeface="Georgia"/>
              </a:rPr>
              <a:t>, </a:t>
            </a:r>
            <a:r>
              <a:rPr sz="2000" spc="45" dirty="0">
                <a:latin typeface="Trebuchet MS"/>
                <a:cs typeface="Trebuchet MS"/>
              </a:rPr>
              <a:t>разработанный </a:t>
            </a:r>
            <a:r>
              <a:rPr sz="2000" spc="15" dirty="0">
                <a:latin typeface="Trebuchet MS"/>
                <a:cs typeface="Trebuchet MS"/>
              </a:rPr>
              <a:t>российской </a:t>
            </a:r>
            <a:r>
              <a:rPr sz="2000" spc="45" dirty="0">
                <a:latin typeface="Trebuchet MS"/>
                <a:cs typeface="Trebuchet MS"/>
              </a:rPr>
              <a:t>компанией</a:t>
            </a:r>
            <a:r>
              <a:rPr sz="2000" spc="-360" dirty="0">
                <a:latin typeface="Trebuchet MS"/>
                <a:cs typeface="Trebuchet MS"/>
              </a:rPr>
              <a:t> </a:t>
            </a:r>
            <a:r>
              <a:rPr sz="2000" spc="40" dirty="0">
                <a:latin typeface="Georgia"/>
                <a:cs typeface="Georgia"/>
              </a:rPr>
              <a:t>«</a:t>
            </a:r>
            <a:r>
              <a:rPr sz="2000" spc="40" dirty="0">
                <a:latin typeface="Trebuchet MS"/>
                <a:cs typeface="Trebuchet MS"/>
              </a:rPr>
              <a:t>Медицинские  </a:t>
            </a:r>
            <a:r>
              <a:rPr sz="2000" spc="65" dirty="0">
                <a:latin typeface="Trebuchet MS"/>
                <a:cs typeface="Trebuchet MS"/>
              </a:rPr>
              <a:t>скрининг </a:t>
            </a:r>
            <a:r>
              <a:rPr sz="2000" spc="-30" dirty="0">
                <a:latin typeface="Trebuchet MS"/>
                <a:cs typeface="Trebuchet MS"/>
              </a:rPr>
              <a:t>системы</a:t>
            </a:r>
            <a:r>
              <a:rPr sz="2000" spc="-30" dirty="0">
                <a:latin typeface="Georgia"/>
                <a:cs typeface="Georgia"/>
              </a:rPr>
              <a:t>» </a:t>
            </a:r>
            <a:r>
              <a:rPr sz="2000" spc="55" dirty="0">
                <a:latin typeface="Georgia"/>
                <a:cs typeface="Georgia"/>
              </a:rPr>
              <a:t>(</a:t>
            </a:r>
            <a:r>
              <a:rPr sz="2000" spc="55" dirty="0">
                <a:latin typeface="Trebuchet MS"/>
                <a:cs typeface="Trebuchet MS"/>
              </a:rPr>
              <a:t>Приказ </a:t>
            </a:r>
            <a:r>
              <a:rPr sz="2000" spc="50" dirty="0">
                <a:latin typeface="Trebuchet MS"/>
                <a:cs typeface="Trebuchet MS"/>
              </a:rPr>
              <a:t>Минкомсвязи </a:t>
            </a:r>
            <a:r>
              <a:rPr sz="2000" spc="15" dirty="0">
                <a:latin typeface="Trebuchet MS"/>
                <a:cs typeface="Trebuchet MS"/>
              </a:rPr>
              <a:t>России </a:t>
            </a:r>
            <a:r>
              <a:rPr sz="2000" spc="30" dirty="0">
                <a:latin typeface="Trebuchet MS"/>
                <a:cs typeface="Trebuchet MS"/>
              </a:rPr>
              <a:t>от  </a:t>
            </a:r>
            <a:r>
              <a:rPr sz="2000" spc="-114" dirty="0">
                <a:latin typeface="Georgia"/>
                <a:cs typeface="Georgia"/>
              </a:rPr>
              <a:t>31.08.2020</a:t>
            </a:r>
            <a:r>
              <a:rPr sz="2000" spc="10" dirty="0">
                <a:latin typeface="Georgia"/>
                <a:cs typeface="Georgia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№</a:t>
            </a:r>
            <a:r>
              <a:rPr sz="2000" spc="-25" dirty="0">
                <a:latin typeface="Georgia"/>
                <a:cs typeface="Georgia"/>
              </a:rPr>
              <a:t>429).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48436" y="3605572"/>
            <a:ext cx="4735063" cy="2511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8839" rIns="0" bIns="0" rtlCol="0">
            <a:spAutoFit/>
          </a:bodyPr>
          <a:lstStyle/>
          <a:p>
            <a:pPr marL="299720" marR="5080">
              <a:lnSpc>
                <a:spcPts val="3790"/>
              </a:lnSpc>
              <a:spcBef>
                <a:spcPts val="265"/>
              </a:spcBef>
            </a:pPr>
            <a:r>
              <a:rPr sz="3200" spc="375" dirty="0"/>
              <a:t>АНАЛИЗ МЕДИЦИНСКИХ  </a:t>
            </a:r>
            <a:r>
              <a:rPr sz="3200" spc="250" dirty="0"/>
              <a:t>ИЗОБРАЖЕНИЙ:</a:t>
            </a:r>
            <a:r>
              <a:rPr sz="3200" spc="-360" dirty="0"/>
              <a:t> </a:t>
            </a:r>
            <a:r>
              <a:rPr sz="3200" b="1" spc="-210" dirty="0">
                <a:latin typeface="Georgia"/>
                <a:cs typeface="Georgia"/>
              </a:rPr>
              <a:t>CELSUS.AI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3565" y="275845"/>
            <a:ext cx="7342505" cy="197358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2038350">
              <a:lnSpc>
                <a:spcPts val="3790"/>
              </a:lnSpc>
              <a:spcBef>
                <a:spcPts val="265"/>
              </a:spcBef>
            </a:pPr>
            <a:r>
              <a:rPr sz="3200" spc="375" dirty="0"/>
              <a:t>АНАЛИЗ</a:t>
            </a:r>
            <a:r>
              <a:rPr sz="3200" spc="-345" dirty="0"/>
              <a:t> </a:t>
            </a:r>
            <a:r>
              <a:rPr sz="3200" spc="375" dirty="0"/>
              <a:t>МЕДИЦИНСКИХ  </a:t>
            </a:r>
            <a:r>
              <a:rPr sz="3200" spc="250" dirty="0"/>
              <a:t>ИЗОБРАЖЕНИЙ:</a:t>
            </a:r>
            <a:endParaRPr sz="3200"/>
          </a:p>
          <a:p>
            <a:pPr marL="3670300" marR="5080" indent="914400">
              <a:lnSpc>
                <a:spcPts val="3820"/>
              </a:lnSpc>
              <a:spcBef>
                <a:spcPts val="75"/>
              </a:spcBef>
            </a:pPr>
            <a:r>
              <a:rPr sz="3200" b="1" spc="-175" dirty="0">
                <a:latin typeface="Georgia"/>
                <a:cs typeface="Georgia"/>
              </a:rPr>
              <a:t>BOTKIN.AI  </a:t>
            </a:r>
            <a:r>
              <a:rPr sz="3200" b="1" spc="-20" dirty="0">
                <a:latin typeface="Georgia"/>
                <a:cs typeface="Georgia"/>
              </a:rPr>
              <a:t>C</a:t>
            </a:r>
            <a:r>
              <a:rPr sz="3200" b="1" spc="-25" dirty="0">
                <a:latin typeface="Georgia"/>
                <a:cs typeface="Georgia"/>
              </a:rPr>
              <a:t>A</a:t>
            </a:r>
            <a:r>
              <a:rPr sz="3200" b="1" spc="-375" dirty="0">
                <a:latin typeface="Georgia"/>
                <a:cs typeface="Georgia"/>
              </a:rPr>
              <a:t>R</a:t>
            </a:r>
            <a:r>
              <a:rPr sz="3200" b="1" spc="-350" dirty="0">
                <a:latin typeface="Georgia"/>
                <a:cs typeface="Georgia"/>
              </a:rPr>
              <a:t>E</a:t>
            </a:r>
            <a:r>
              <a:rPr sz="3200" b="1" spc="-140" dirty="0">
                <a:latin typeface="Georgia"/>
                <a:cs typeface="Georgia"/>
              </a:rPr>
              <a:t>M</a:t>
            </a:r>
            <a:r>
              <a:rPr sz="3200" b="1" spc="-420" dirty="0">
                <a:latin typeface="Georgia"/>
                <a:cs typeface="Georgia"/>
              </a:rPr>
              <a:t>E</a:t>
            </a:r>
            <a:r>
              <a:rPr sz="3200" b="1" spc="-90" dirty="0">
                <a:latin typeface="Georgia"/>
                <a:cs typeface="Georgia"/>
              </a:rPr>
              <a:t>N</a:t>
            </a:r>
            <a:r>
              <a:rPr sz="3200" b="1" spc="-70" dirty="0">
                <a:latin typeface="Georgia"/>
                <a:cs typeface="Georgia"/>
              </a:rPr>
              <a:t>T</a:t>
            </a:r>
            <a:r>
              <a:rPr sz="3200" b="1" spc="-75" dirty="0">
                <a:latin typeface="Georgia"/>
                <a:cs typeface="Georgia"/>
              </a:rPr>
              <a:t>O</a:t>
            </a:r>
            <a:r>
              <a:rPr sz="3200" b="1" spc="-300" dirty="0">
                <a:latin typeface="Georgia"/>
                <a:cs typeface="Georgia"/>
              </a:rPr>
              <a:t>R</a:t>
            </a:r>
            <a:r>
              <a:rPr sz="3200" b="1" spc="-310" dirty="0">
                <a:latin typeface="Georgia"/>
                <a:cs typeface="Georgia"/>
              </a:rPr>
              <a:t>.</a:t>
            </a:r>
            <a:r>
              <a:rPr sz="3200" b="1" spc="-270" dirty="0">
                <a:latin typeface="Georgia"/>
                <a:cs typeface="Georgia"/>
              </a:rPr>
              <a:t>RU</a:t>
            </a:r>
            <a:endParaRPr sz="3200">
              <a:latin typeface="Georgia"/>
              <a:cs typeface="Georg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1300" y="1454150"/>
            <a:ext cx="8534400" cy="4875530"/>
            <a:chOff x="241300" y="1454150"/>
            <a:chExt cx="8534400" cy="4875530"/>
          </a:xfrm>
        </p:grpSpPr>
        <p:sp>
          <p:nvSpPr>
            <p:cNvPr id="5" name="object 5"/>
            <p:cNvSpPr/>
            <p:nvPr/>
          </p:nvSpPr>
          <p:spPr>
            <a:xfrm>
              <a:off x="241300" y="1454150"/>
              <a:ext cx="2746375" cy="206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79700" y="2697162"/>
              <a:ext cx="6096000" cy="3632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309116"/>
            <a:ext cx="5495925" cy="88519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000" spc="50" dirty="0">
                <a:latin typeface="Trebuchet MS"/>
                <a:cs typeface="Trebuchet MS"/>
              </a:rPr>
              <a:t>Санкт</a:t>
            </a:r>
            <a:r>
              <a:rPr sz="2000" spc="50" dirty="0">
                <a:latin typeface="Georgia"/>
                <a:cs typeface="Georgia"/>
              </a:rPr>
              <a:t>-</a:t>
            </a:r>
            <a:r>
              <a:rPr sz="2000" spc="50" dirty="0">
                <a:latin typeface="Trebuchet MS"/>
                <a:cs typeface="Trebuchet MS"/>
              </a:rPr>
              <a:t>Петербург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  <a:tabLst>
                <a:tab pos="1852295" algn="l"/>
                <a:tab pos="3628390" algn="l"/>
              </a:tabLst>
            </a:pPr>
            <a:r>
              <a:rPr sz="2000" spc="10" dirty="0">
                <a:latin typeface="Trebuchet MS"/>
                <a:cs typeface="Trebuchet MS"/>
              </a:rPr>
              <a:t>Совместная	разработка	</a:t>
            </a:r>
            <a:r>
              <a:rPr sz="2000" spc="-35" dirty="0">
                <a:latin typeface="Trebuchet MS"/>
                <a:cs typeface="Trebuchet MS"/>
              </a:rPr>
              <a:t>исследователей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0965" y="1863852"/>
            <a:ext cx="15468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1995" algn="l"/>
              </a:tabLst>
            </a:pPr>
            <a:r>
              <a:rPr sz="2000" spc="10" dirty="0">
                <a:latin typeface="Trebuchet MS"/>
                <a:cs typeface="Trebuchet MS"/>
              </a:rPr>
              <a:t>из	</a:t>
            </a:r>
            <a:r>
              <a:rPr sz="2000" spc="229" dirty="0">
                <a:latin typeface="Trebuchet MS"/>
                <a:cs typeface="Trebuchet MS"/>
              </a:rPr>
              <a:t>С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50" dirty="0">
                <a:latin typeface="Trebuchet MS"/>
                <a:cs typeface="Trebuchet MS"/>
              </a:rPr>
              <a:t>кт</a:t>
            </a:r>
            <a:r>
              <a:rPr sz="2000" spc="-85" dirty="0">
                <a:latin typeface="Georgia"/>
                <a:cs typeface="Georgia"/>
              </a:rPr>
              <a:t>-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2168652"/>
            <a:ext cx="64084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6630" algn="l"/>
                <a:tab pos="4768215" algn="l"/>
              </a:tabLst>
            </a:pPr>
            <a:r>
              <a:rPr sz="2000" spc="30" dirty="0">
                <a:latin typeface="Trebuchet MS"/>
                <a:cs typeface="Trebuchet MS"/>
              </a:rPr>
              <a:t>Петербургского	</a:t>
            </a:r>
            <a:r>
              <a:rPr sz="2000" spc="20" dirty="0">
                <a:latin typeface="Trebuchet MS"/>
                <a:cs typeface="Trebuchet MS"/>
              </a:rPr>
              <a:t>политехнического	</a:t>
            </a:r>
            <a:r>
              <a:rPr sz="2000" spc="15" dirty="0">
                <a:latin typeface="Trebuchet MS"/>
                <a:cs typeface="Trebuchet MS"/>
              </a:rPr>
              <a:t>университета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1540" y="2168652"/>
            <a:ext cx="7562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10" dirty="0">
                <a:latin typeface="Trebuchet MS"/>
                <a:cs typeface="Trebuchet MS"/>
              </a:rPr>
              <a:t>П</a:t>
            </a:r>
            <a:r>
              <a:rPr sz="2000" spc="105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-30" dirty="0">
                <a:latin typeface="Trebuchet MS"/>
                <a:cs typeface="Trebuchet MS"/>
              </a:rPr>
              <a:t>а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2473452"/>
            <a:ext cx="7462520" cy="2798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2788285" algn="l"/>
                <a:tab pos="5859145" algn="l"/>
              </a:tabLst>
            </a:pPr>
            <a:r>
              <a:rPr sz="2000" spc="15" dirty="0">
                <a:latin typeface="Trebuchet MS"/>
                <a:cs typeface="Trebuchet MS"/>
              </a:rPr>
              <a:t>Великого </a:t>
            </a:r>
            <a:r>
              <a:rPr sz="2000" spc="145" dirty="0">
                <a:latin typeface="Georgia"/>
                <a:cs typeface="Georgia"/>
              </a:rPr>
              <a:t>(</a:t>
            </a:r>
            <a:r>
              <a:rPr sz="2000" spc="145" dirty="0">
                <a:latin typeface="Trebuchet MS"/>
                <a:cs typeface="Trebuchet MS"/>
              </a:rPr>
              <a:t>СПбПУ</a:t>
            </a:r>
            <a:r>
              <a:rPr sz="2000" spc="145" dirty="0">
                <a:latin typeface="Georgia"/>
                <a:cs typeface="Georgia"/>
              </a:rPr>
              <a:t>)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65" dirty="0">
                <a:latin typeface="Trebuchet MS"/>
                <a:cs typeface="Trebuchet MS"/>
              </a:rPr>
              <a:t>Национального </a:t>
            </a:r>
            <a:r>
              <a:rPr sz="2000" spc="25" dirty="0">
                <a:latin typeface="Trebuchet MS"/>
                <a:cs typeface="Trebuchet MS"/>
              </a:rPr>
              <a:t>медицинского  </a:t>
            </a:r>
            <a:r>
              <a:rPr sz="2000" spc="-30" dirty="0">
                <a:latin typeface="Trebuchet MS"/>
                <a:cs typeface="Trebuchet MS"/>
              </a:rPr>
              <a:t>исследовательского </a:t>
            </a:r>
            <a:r>
              <a:rPr sz="2000" spc="40" dirty="0">
                <a:latin typeface="Trebuchet MS"/>
                <a:cs typeface="Trebuchet MS"/>
              </a:rPr>
              <a:t>центра </a:t>
            </a:r>
            <a:r>
              <a:rPr sz="2000" spc="30" dirty="0">
                <a:latin typeface="Trebuchet MS"/>
                <a:cs typeface="Trebuchet MS"/>
              </a:rPr>
              <a:t>им</a:t>
            </a:r>
            <a:r>
              <a:rPr sz="2000" spc="30" dirty="0">
                <a:latin typeface="Georgia"/>
                <a:cs typeface="Georgia"/>
              </a:rPr>
              <a:t>. </a:t>
            </a:r>
            <a:r>
              <a:rPr sz="2000" spc="155" dirty="0">
                <a:latin typeface="Trebuchet MS"/>
                <a:cs typeface="Trebuchet MS"/>
              </a:rPr>
              <a:t>А</a:t>
            </a:r>
            <a:r>
              <a:rPr sz="2000" spc="155" dirty="0">
                <a:latin typeface="Georgia"/>
                <a:cs typeface="Georgia"/>
              </a:rPr>
              <a:t>.</a:t>
            </a:r>
            <a:r>
              <a:rPr sz="2000" spc="155" dirty="0">
                <a:latin typeface="Trebuchet MS"/>
                <a:cs typeface="Trebuchet MS"/>
              </a:rPr>
              <a:t>А</a:t>
            </a:r>
            <a:r>
              <a:rPr sz="2000" spc="155" dirty="0">
                <a:latin typeface="Georgia"/>
                <a:cs typeface="Georgia"/>
              </a:rPr>
              <a:t>. </a:t>
            </a:r>
            <a:r>
              <a:rPr sz="2000" spc="20" dirty="0">
                <a:latin typeface="Trebuchet MS"/>
                <a:cs typeface="Trebuchet MS"/>
              </a:rPr>
              <a:t>Алмазова позволит  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-15" dirty="0">
                <a:latin typeface="Trebuchet MS"/>
                <a:cs typeface="Trebuchet MS"/>
              </a:rPr>
              <a:t>ал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10" dirty="0">
                <a:latin typeface="Trebuchet MS"/>
                <a:cs typeface="Trebuchet MS"/>
              </a:rPr>
              <a:t>ат</a:t>
            </a:r>
            <a:r>
              <a:rPr sz="2000" spc="-25" dirty="0">
                <a:latin typeface="Trebuchet MS"/>
                <a:cs typeface="Trebuchet MS"/>
              </a:rPr>
              <a:t>ь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35" dirty="0">
                <a:latin typeface="Trebuchet MS"/>
                <a:cs typeface="Trebuchet MS"/>
              </a:rPr>
              <a:t>э</a:t>
            </a:r>
            <a:r>
              <a:rPr sz="2000" spc="45" dirty="0">
                <a:latin typeface="Trebuchet MS"/>
                <a:cs typeface="Trebuchet MS"/>
              </a:rPr>
              <a:t>н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-50" dirty="0">
                <a:latin typeface="Trebuchet MS"/>
                <a:cs typeface="Trebuchet MS"/>
              </a:rPr>
              <a:t>ос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70" dirty="0">
                <a:latin typeface="Trebuchet MS"/>
                <a:cs typeface="Trebuchet MS"/>
              </a:rPr>
              <a:t>оп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5" dirty="0">
                <a:latin typeface="Trebuchet MS"/>
                <a:cs typeface="Trebuchet MS"/>
              </a:rPr>
              <a:t>б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-10" dirty="0">
                <a:latin typeface="Trebuchet MS"/>
                <a:cs typeface="Trebuchet MS"/>
              </a:rPr>
              <a:t>а</a:t>
            </a:r>
            <a:r>
              <a:rPr sz="2000" spc="-20" dirty="0">
                <a:latin typeface="Trebuchet MS"/>
                <a:cs typeface="Trebuchet MS"/>
              </a:rPr>
              <a:t>ж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dirty="0">
                <a:latin typeface="Trebuchet MS"/>
                <a:cs typeface="Trebuchet MS"/>
              </a:rPr>
              <a:t>я  </a:t>
            </a:r>
            <a:r>
              <a:rPr sz="2000" dirty="0">
                <a:latin typeface="Georgia"/>
                <a:cs typeface="Georgia"/>
              </a:rPr>
              <a:t>(</a:t>
            </a:r>
            <a:r>
              <a:rPr sz="2000" dirty="0">
                <a:latin typeface="Trebuchet MS"/>
                <a:cs typeface="Trebuchet MS"/>
              </a:rPr>
              <a:t>слизистых </a:t>
            </a:r>
            <a:r>
              <a:rPr sz="2000" spc="5" dirty="0">
                <a:latin typeface="Trebuchet MS"/>
                <a:cs typeface="Trebuchet MS"/>
              </a:rPr>
              <a:t>оболочек</a:t>
            </a:r>
            <a:r>
              <a:rPr sz="2000" spc="-20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органов</a:t>
            </a:r>
            <a:r>
              <a:rPr sz="2000" dirty="0">
                <a:latin typeface="Georgia"/>
                <a:cs typeface="Georgia"/>
              </a:rPr>
              <a:t>).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2400">
              <a:latin typeface="Georgia"/>
              <a:cs typeface="Georgia"/>
            </a:endParaRPr>
          </a:p>
          <a:p>
            <a:pPr marL="12700" algn="just">
              <a:lnSpc>
                <a:spcPct val="100000"/>
              </a:lnSpc>
              <a:spcBef>
                <a:spcPts val="1775"/>
              </a:spcBef>
            </a:pPr>
            <a:r>
              <a:rPr sz="1600" b="1" spc="55" dirty="0">
                <a:latin typeface="Trebuchet MS"/>
                <a:cs typeface="Trebuchet MS"/>
              </a:rPr>
              <a:t>Информация </a:t>
            </a:r>
            <a:r>
              <a:rPr sz="1600" b="1" spc="-5" dirty="0">
                <a:latin typeface="Trebuchet MS"/>
                <a:cs typeface="Trebuchet MS"/>
              </a:rPr>
              <a:t>взята </a:t>
            </a:r>
            <a:r>
              <a:rPr sz="1600" b="1" spc="-120" dirty="0">
                <a:latin typeface="Trebuchet MS"/>
                <a:cs typeface="Trebuchet MS"/>
              </a:rPr>
              <a:t>с</a:t>
            </a:r>
            <a:r>
              <a:rPr sz="1600" b="1" spc="-300" dirty="0">
                <a:latin typeface="Trebuchet MS"/>
                <a:cs typeface="Trebuchet MS"/>
              </a:rPr>
              <a:t> </a:t>
            </a:r>
            <a:r>
              <a:rPr sz="1600" b="1" spc="10" dirty="0">
                <a:latin typeface="Trebuchet MS"/>
                <a:cs typeface="Trebuchet MS"/>
              </a:rPr>
              <a:t>портала</a:t>
            </a:r>
            <a:endParaRPr sz="1600">
              <a:latin typeface="Trebuchet MS"/>
              <a:cs typeface="Trebuchet MS"/>
            </a:endParaRPr>
          </a:p>
          <a:p>
            <a:pPr marL="63500" marR="4891405" indent="-50800">
              <a:lnSpc>
                <a:spcPct val="151300"/>
              </a:lnSpc>
            </a:pPr>
            <a:r>
              <a:rPr sz="1600" b="1" spc="20" dirty="0">
                <a:latin typeface="Georgia"/>
                <a:cs typeface="Georgia"/>
              </a:rPr>
              <a:t>«</a:t>
            </a:r>
            <a:r>
              <a:rPr sz="1600" b="1" spc="20" dirty="0">
                <a:latin typeface="Trebuchet MS"/>
                <a:cs typeface="Trebuchet MS"/>
              </a:rPr>
              <a:t>Научная </a:t>
            </a:r>
            <a:r>
              <a:rPr sz="1600" b="1" spc="-40" dirty="0">
                <a:latin typeface="Trebuchet MS"/>
                <a:cs typeface="Trebuchet MS"/>
              </a:rPr>
              <a:t>Россия</a:t>
            </a:r>
            <a:r>
              <a:rPr sz="1600" b="1" spc="-40" dirty="0">
                <a:latin typeface="Georgia"/>
                <a:cs typeface="Georgia"/>
              </a:rPr>
              <a:t>»  </a:t>
            </a:r>
            <a:r>
              <a:rPr sz="1600" b="1" spc="-135" dirty="0">
                <a:latin typeface="Georgia"/>
                <a:cs typeface="Georgia"/>
              </a:rPr>
              <a:t>(https://scientificrussia.ru/)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80772"/>
            <a:ext cx="5308600" cy="99821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3820"/>
              </a:lnSpc>
              <a:spcBef>
                <a:spcPts val="240"/>
              </a:spcBef>
            </a:pPr>
            <a:r>
              <a:rPr sz="3200" spc="375" dirty="0"/>
              <a:t>АНАЛИЗ</a:t>
            </a:r>
            <a:r>
              <a:rPr sz="3200" spc="-345" dirty="0"/>
              <a:t> </a:t>
            </a:r>
            <a:r>
              <a:rPr sz="3200" spc="375" dirty="0"/>
              <a:t>МЕДИЦИНСКИХ  </a:t>
            </a:r>
            <a:r>
              <a:rPr sz="3200" spc="305" dirty="0"/>
              <a:t>ИЗОБРАЖЕНИЙ</a:t>
            </a:r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551362" y="3635375"/>
            <a:ext cx="3887787" cy="2592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57557"/>
            <a:ext cx="5360035" cy="2458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0"/>
              </a:spcBef>
            </a:pPr>
            <a:r>
              <a:rPr sz="3200" spc="305" dirty="0"/>
              <a:t>УРОВНИ </a:t>
            </a:r>
            <a:r>
              <a:rPr sz="3200" spc="254" dirty="0"/>
              <a:t>ЭТИЧЕСКОГО  </a:t>
            </a:r>
            <a:r>
              <a:rPr sz="3200" spc="260" dirty="0"/>
              <a:t>РЕГУЛИРОВАНИЯ  </a:t>
            </a:r>
            <a:r>
              <a:rPr sz="3200" spc="315" dirty="0"/>
              <a:t>ВЫСОКОРИСКОВАННЫХ  </a:t>
            </a:r>
            <a:r>
              <a:rPr sz="3200" spc="355" dirty="0"/>
              <a:t>НАПРАВЛЕНИЙ</a:t>
            </a:r>
            <a:r>
              <a:rPr sz="3200" spc="-305" dirty="0"/>
              <a:t> </a:t>
            </a:r>
            <a:r>
              <a:rPr sz="3200" spc="445" dirty="0"/>
              <a:t>НАУКИ</a:t>
            </a:r>
            <a:r>
              <a:rPr sz="3200" spc="-305" dirty="0"/>
              <a:t> </a:t>
            </a:r>
            <a:r>
              <a:rPr sz="3200" spc="509" dirty="0"/>
              <a:t>И  </a:t>
            </a:r>
            <a:r>
              <a:rPr sz="3200" spc="245" dirty="0"/>
              <a:t>ТЕХНОЛОГИЙ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834389" y="3015996"/>
            <a:ext cx="7164070" cy="2732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100"/>
              </a:spcBef>
              <a:buFont typeface="Georgia"/>
              <a:buAutoNum type="arabicPeriod"/>
              <a:tabLst>
                <a:tab pos="469900" algn="l"/>
              </a:tabLst>
            </a:pPr>
            <a:r>
              <a:rPr sz="2000" spc="15" dirty="0">
                <a:latin typeface="Trebuchet MS"/>
                <a:cs typeface="Trebuchet MS"/>
              </a:rPr>
              <a:t>уровень </a:t>
            </a:r>
            <a:r>
              <a:rPr sz="2000" spc="-290" dirty="0">
                <a:latin typeface="Georgia"/>
                <a:cs typeface="Georgia"/>
              </a:rPr>
              <a:t>– </a:t>
            </a:r>
            <a:r>
              <a:rPr sz="2000" spc="-10" dirty="0">
                <a:latin typeface="Trebuchet MS"/>
                <a:cs typeface="Trebuchet MS"/>
              </a:rPr>
              <a:t>определение </a:t>
            </a:r>
            <a:r>
              <a:rPr sz="2000" spc="30" dirty="0">
                <a:latin typeface="Trebuchet MS"/>
                <a:cs typeface="Trebuchet MS"/>
              </a:rPr>
              <a:t>набора </a:t>
            </a:r>
            <a:r>
              <a:rPr sz="2000" spc="20" dirty="0">
                <a:latin typeface="Trebuchet MS"/>
                <a:cs typeface="Trebuchet MS"/>
              </a:rPr>
              <a:t>ключевых </a:t>
            </a:r>
            <a:r>
              <a:rPr sz="2000" spc="10" dirty="0">
                <a:latin typeface="Trebuchet MS"/>
                <a:cs typeface="Trebuchet MS"/>
              </a:rPr>
              <a:t>этических  </a:t>
            </a:r>
            <a:r>
              <a:rPr sz="2000" spc="85" dirty="0">
                <a:latin typeface="Trebuchet MS"/>
                <a:cs typeface="Trebuchet MS"/>
              </a:rPr>
              <a:t>принципов </a:t>
            </a:r>
            <a:r>
              <a:rPr sz="2000" spc="20" dirty="0">
                <a:latin typeface="Georgia"/>
                <a:cs typeface="Georgia"/>
              </a:rPr>
              <a:t>(</a:t>
            </a:r>
            <a:r>
              <a:rPr sz="2000" spc="20" dirty="0">
                <a:latin typeface="Trebuchet MS"/>
                <a:cs typeface="Trebuchet MS"/>
              </a:rPr>
              <a:t>ориентиров</a:t>
            </a:r>
            <a:r>
              <a:rPr sz="2000" spc="20" dirty="0">
                <a:latin typeface="Georgia"/>
                <a:cs typeface="Georgia"/>
              </a:rPr>
              <a:t>)  </a:t>
            </a:r>
            <a:r>
              <a:rPr sz="2000" spc="25" dirty="0">
                <a:latin typeface="Trebuchet MS"/>
                <a:cs typeface="Trebuchet MS"/>
              </a:rPr>
              <a:t>развития </a:t>
            </a:r>
            <a:r>
              <a:rPr sz="2000" spc="315" dirty="0">
                <a:latin typeface="Trebuchet MS"/>
                <a:cs typeface="Trebuchet MS"/>
              </a:rPr>
              <a:t>ИИ </a:t>
            </a:r>
            <a:r>
              <a:rPr sz="2000" spc="-10" dirty="0">
                <a:latin typeface="Trebuchet MS"/>
                <a:cs typeface="Trebuchet MS"/>
              </a:rPr>
              <a:t>для  </a:t>
            </a:r>
            <a:r>
              <a:rPr sz="2000" spc="-5" dirty="0">
                <a:latin typeface="Trebuchet MS"/>
                <a:cs typeface="Trebuchet MS"/>
              </a:rPr>
              <a:t>обеспечения </a:t>
            </a:r>
            <a:r>
              <a:rPr sz="2000" spc="20" dirty="0">
                <a:latin typeface="Trebuchet MS"/>
                <a:cs typeface="Trebuchet MS"/>
              </a:rPr>
              <a:t>человекоцентричного </a:t>
            </a:r>
            <a:r>
              <a:rPr sz="2000" spc="25" dirty="0">
                <a:latin typeface="Trebuchet MS"/>
                <a:cs typeface="Trebuchet MS"/>
              </a:rPr>
              <a:t>развития</a:t>
            </a:r>
            <a:r>
              <a:rPr sz="2000" spc="-335" dirty="0">
                <a:latin typeface="Trebuchet MS"/>
                <a:cs typeface="Trebuchet MS"/>
              </a:rPr>
              <a:t> </a:t>
            </a:r>
            <a:r>
              <a:rPr sz="2000" spc="315" dirty="0">
                <a:latin typeface="Trebuchet MS"/>
                <a:cs typeface="Trebuchet MS"/>
              </a:rPr>
              <a:t>ИИ</a:t>
            </a:r>
            <a:endParaRPr sz="2000">
              <a:latin typeface="Trebuchet MS"/>
              <a:cs typeface="Trebuchet MS"/>
            </a:endParaRPr>
          </a:p>
          <a:p>
            <a:pPr marL="469900" marR="5715" indent="-457200" algn="just">
              <a:lnSpc>
                <a:spcPct val="100000"/>
              </a:lnSpc>
              <a:spcBef>
                <a:spcPts val="1005"/>
              </a:spcBef>
              <a:buFont typeface="Georgia"/>
              <a:buAutoNum type="arabicPeriod"/>
              <a:tabLst>
                <a:tab pos="469900" algn="l"/>
              </a:tabLst>
            </a:pPr>
            <a:r>
              <a:rPr sz="2000" spc="15" dirty="0">
                <a:latin typeface="Trebuchet MS"/>
                <a:cs typeface="Trebuchet MS"/>
              </a:rPr>
              <a:t>уровень </a:t>
            </a:r>
            <a:r>
              <a:rPr sz="2000" spc="-290" dirty="0">
                <a:latin typeface="Georgia"/>
                <a:cs typeface="Georgia"/>
              </a:rPr>
              <a:t>– </a:t>
            </a:r>
            <a:r>
              <a:rPr sz="2000" spc="-5" dirty="0">
                <a:latin typeface="Trebuchet MS"/>
                <a:cs typeface="Trebuchet MS"/>
              </a:rPr>
              <a:t>этические </a:t>
            </a:r>
            <a:r>
              <a:rPr sz="2000" spc="-10" dirty="0">
                <a:latin typeface="Trebuchet MS"/>
                <a:cs typeface="Trebuchet MS"/>
              </a:rPr>
              <a:t>кодексы </a:t>
            </a:r>
            <a:r>
              <a:rPr sz="2000" spc="40" dirty="0">
                <a:latin typeface="Trebuchet MS"/>
                <a:cs typeface="Trebuchet MS"/>
              </a:rPr>
              <a:t>разработчиков</a:t>
            </a:r>
            <a:r>
              <a:rPr sz="2000" spc="40" dirty="0">
                <a:latin typeface="Georgia"/>
                <a:cs typeface="Georgia"/>
              </a:rPr>
              <a:t>/ </a:t>
            </a:r>
            <a:r>
              <a:rPr sz="2000" spc="50" dirty="0">
                <a:latin typeface="Trebuchet MS"/>
                <a:cs typeface="Trebuchet MS"/>
              </a:rPr>
              <a:t>лиц</a:t>
            </a:r>
            <a:r>
              <a:rPr sz="2000" spc="50" dirty="0">
                <a:latin typeface="Georgia"/>
                <a:cs typeface="Georgia"/>
              </a:rPr>
              <a:t>,  </a:t>
            </a:r>
            <a:r>
              <a:rPr sz="2000" spc="95" dirty="0">
                <a:latin typeface="Trebuchet MS"/>
                <a:cs typeface="Trebuchet MS"/>
              </a:rPr>
              <a:t>принимающих </a:t>
            </a:r>
            <a:r>
              <a:rPr sz="2000" spc="45" dirty="0">
                <a:latin typeface="Trebuchet MS"/>
                <a:cs typeface="Trebuchet MS"/>
              </a:rPr>
              <a:t>решения</a:t>
            </a:r>
            <a:r>
              <a:rPr sz="2000" spc="-430" dirty="0">
                <a:latin typeface="Trebuchet MS"/>
                <a:cs typeface="Trebuchet MS"/>
              </a:rPr>
              <a:t> </a:t>
            </a:r>
            <a:r>
              <a:rPr sz="2000" spc="15" dirty="0">
                <a:latin typeface="Trebuchet MS"/>
                <a:cs typeface="Trebuchet MS"/>
              </a:rPr>
              <a:t>об </a:t>
            </a:r>
            <a:r>
              <a:rPr sz="2000" spc="25" dirty="0">
                <a:latin typeface="Trebuchet MS"/>
                <a:cs typeface="Trebuchet MS"/>
              </a:rPr>
              <a:t>использовании</a:t>
            </a:r>
            <a:endParaRPr sz="2000">
              <a:latin typeface="Trebuchet MS"/>
              <a:cs typeface="Trebuchet MS"/>
            </a:endParaRPr>
          </a:p>
          <a:p>
            <a:pPr marL="469900" marR="5080" indent="-457200" algn="just">
              <a:lnSpc>
                <a:spcPct val="100000"/>
              </a:lnSpc>
              <a:spcBef>
                <a:spcPts val="1105"/>
              </a:spcBef>
              <a:buFont typeface="Georgia"/>
              <a:buAutoNum type="arabicPeriod"/>
              <a:tabLst>
                <a:tab pos="469900" algn="l"/>
              </a:tabLst>
            </a:pPr>
            <a:r>
              <a:rPr sz="2000" spc="15" dirty="0">
                <a:latin typeface="Trebuchet MS"/>
                <a:cs typeface="Trebuchet MS"/>
              </a:rPr>
              <a:t>уровень </a:t>
            </a:r>
            <a:r>
              <a:rPr sz="2000" spc="-290" dirty="0">
                <a:latin typeface="Georgia"/>
                <a:cs typeface="Georgia"/>
              </a:rPr>
              <a:t>– </a:t>
            </a:r>
            <a:r>
              <a:rPr sz="2000" spc="-10" dirty="0">
                <a:latin typeface="Trebuchet MS"/>
                <a:cs typeface="Trebuchet MS"/>
              </a:rPr>
              <a:t>секторальное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20" dirty="0">
                <a:latin typeface="Trebuchet MS"/>
                <a:cs typeface="Trebuchet MS"/>
              </a:rPr>
              <a:t>проектное </a:t>
            </a:r>
            <a:r>
              <a:rPr sz="2000" spc="-5" dirty="0">
                <a:latin typeface="Trebuchet MS"/>
                <a:cs typeface="Trebuchet MS"/>
              </a:rPr>
              <a:t>рассмотрение  </a:t>
            </a:r>
            <a:r>
              <a:rPr sz="2000" spc="20" dirty="0">
                <a:latin typeface="Trebuchet MS"/>
                <a:cs typeface="Trebuchet MS"/>
              </a:rPr>
              <a:t>этико</a:t>
            </a:r>
            <a:r>
              <a:rPr sz="2000" spc="20" dirty="0">
                <a:latin typeface="Georgia"/>
                <a:cs typeface="Georgia"/>
              </a:rPr>
              <a:t>-</a:t>
            </a:r>
            <a:r>
              <a:rPr sz="2000" spc="20" dirty="0">
                <a:latin typeface="Trebuchet MS"/>
                <a:cs typeface="Trebuchet MS"/>
              </a:rPr>
              <a:t>философских </a:t>
            </a:r>
            <a:r>
              <a:rPr sz="2000" spc="30" dirty="0">
                <a:latin typeface="Georgia"/>
                <a:cs typeface="Georgia"/>
              </a:rPr>
              <a:t>(</a:t>
            </a:r>
            <a:r>
              <a:rPr sz="2000" spc="30" dirty="0">
                <a:latin typeface="Trebuchet MS"/>
                <a:cs typeface="Trebuchet MS"/>
              </a:rPr>
              <a:t>социо</a:t>
            </a:r>
            <a:r>
              <a:rPr sz="2000" spc="30" dirty="0">
                <a:latin typeface="Georgia"/>
                <a:cs typeface="Georgia"/>
              </a:rPr>
              <a:t>-</a:t>
            </a:r>
            <a:r>
              <a:rPr sz="2000" spc="30" dirty="0">
                <a:latin typeface="Trebuchet MS"/>
                <a:cs typeface="Trebuchet MS"/>
              </a:rPr>
              <a:t>гуманитарных</a:t>
            </a:r>
            <a:r>
              <a:rPr sz="2000" spc="30" dirty="0">
                <a:latin typeface="Georgia"/>
                <a:cs typeface="Georgia"/>
              </a:rPr>
              <a:t>) </a:t>
            </a:r>
            <a:r>
              <a:rPr sz="2000" spc="-10" dirty="0">
                <a:latin typeface="Trebuchet MS"/>
                <a:cs typeface="Trebuchet MS"/>
              </a:rPr>
              <a:t>аспектов  </a:t>
            </a:r>
            <a:r>
              <a:rPr sz="2000" spc="50" dirty="0">
                <a:latin typeface="Trebuchet MS"/>
                <a:cs typeface="Trebuchet MS"/>
              </a:rPr>
              <a:t>конкретных </a:t>
            </a:r>
            <a:r>
              <a:rPr sz="2000" spc="30" dirty="0">
                <a:latin typeface="Trebuchet MS"/>
                <a:cs typeface="Trebuchet MS"/>
              </a:rPr>
              <a:t>технологий</a:t>
            </a:r>
            <a:r>
              <a:rPr sz="2000" spc="-254" dirty="0">
                <a:latin typeface="Trebuchet MS"/>
                <a:cs typeface="Trebuchet MS"/>
              </a:rPr>
              <a:t> </a:t>
            </a:r>
            <a:r>
              <a:rPr sz="2000" spc="315" dirty="0">
                <a:latin typeface="Trebuchet MS"/>
                <a:cs typeface="Trebuchet MS"/>
              </a:rPr>
              <a:t>ИИ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90" y="3268979"/>
            <a:ext cx="8194040" cy="2857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40" dirty="0">
                <a:latin typeface="Georgia"/>
                <a:cs typeface="Georgia"/>
              </a:rPr>
              <a:t>«</a:t>
            </a:r>
            <a:r>
              <a:rPr sz="2000" spc="-40" dirty="0">
                <a:latin typeface="Trebuchet MS"/>
                <a:cs typeface="Trebuchet MS"/>
              </a:rPr>
              <a:t>В </a:t>
            </a:r>
            <a:r>
              <a:rPr sz="2000" spc="-35" dirty="0">
                <a:latin typeface="Trebuchet MS"/>
                <a:cs typeface="Trebuchet MS"/>
              </a:rPr>
              <a:t>ходе </a:t>
            </a:r>
            <a:r>
              <a:rPr sz="2000" spc="25" dirty="0">
                <a:latin typeface="Trebuchet MS"/>
                <a:cs typeface="Trebuchet MS"/>
              </a:rPr>
              <a:t>работ </a:t>
            </a:r>
            <a:r>
              <a:rPr sz="2000" spc="60" dirty="0">
                <a:latin typeface="Trebuchet MS"/>
                <a:cs typeface="Trebuchet MS"/>
              </a:rPr>
              <a:t>мы </a:t>
            </a:r>
            <a:r>
              <a:rPr sz="2000" spc="20" dirty="0">
                <a:latin typeface="Trebuchet MS"/>
                <a:cs typeface="Trebuchet MS"/>
              </a:rPr>
              <a:t>провели </a:t>
            </a:r>
            <a:r>
              <a:rPr sz="2000" spc="-50" dirty="0">
                <a:latin typeface="Trebuchet MS"/>
                <a:cs typeface="Trebuchet MS"/>
              </a:rPr>
              <a:t>более </a:t>
            </a:r>
            <a:r>
              <a:rPr sz="2000" spc="-105" dirty="0">
                <a:latin typeface="Georgia"/>
                <a:cs typeface="Georgia"/>
              </a:rPr>
              <a:t>100 </a:t>
            </a:r>
            <a:r>
              <a:rPr sz="2000" spc="5" dirty="0">
                <a:latin typeface="Trebuchet MS"/>
                <a:cs typeface="Trebuchet MS"/>
              </a:rPr>
              <a:t>экспериментов</a:t>
            </a:r>
            <a:r>
              <a:rPr sz="2000" spc="5" dirty="0">
                <a:latin typeface="Georgia"/>
                <a:cs typeface="Georgia"/>
              </a:rPr>
              <a:t>.  </a:t>
            </a:r>
            <a:r>
              <a:rPr sz="2000" spc="5" dirty="0">
                <a:latin typeface="Trebuchet MS"/>
                <a:cs typeface="Trebuchet MS"/>
              </a:rPr>
              <a:t>Использовались </a:t>
            </a:r>
            <a:r>
              <a:rPr sz="2000" spc="-10" dirty="0">
                <a:latin typeface="Trebuchet MS"/>
                <a:cs typeface="Trebuchet MS"/>
              </a:rPr>
              <a:t>собственные </a:t>
            </a:r>
            <a:r>
              <a:rPr sz="2000" spc="40" dirty="0">
                <a:latin typeface="Trebuchet MS"/>
                <a:cs typeface="Trebuchet MS"/>
              </a:rPr>
              <a:t>оригинальные </a:t>
            </a:r>
            <a:r>
              <a:rPr sz="2000" spc="-5" dirty="0">
                <a:latin typeface="Trebuchet MS"/>
                <a:cs typeface="Trebuchet MS"/>
              </a:rPr>
              <a:t>методы</a:t>
            </a:r>
            <a:r>
              <a:rPr sz="2000" spc="-5" dirty="0">
                <a:latin typeface="Georgia"/>
                <a:cs typeface="Georgia"/>
              </a:rPr>
              <a:t>,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-25" dirty="0">
                <a:latin typeface="Trebuchet MS"/>
                <a:cs typeface="Trebuchet MS"/>
              </a:rPr>
              <a:t>основе  </a:t>
            </a:r>
            <a:r>
              <a:rPr sz="2000" spc="45" dirty="0">
                <a:latin typeface="Trebuchet MS"/>
                <a:cs typeface="Trebuchet MS"/>
              </a:rPr>
              <a:t>которых </a:t>
            </a:r>
            <a:r>
              <a:rPr sz="2000" spc="5" dirty="0">
                <a:latin typeface="Trebuchet MS"/>
                <a:cs typeface="Trebuchet MS"/>
              </a:rPr>
              <a:t>лежит </a:t>
            </a:r>
            <a:r>
              <a:rPr sz="2000" spc="20" dirty="0">
                <a:latin typeface="Trebuchet MS"/>
                <a:cs typeface="Trebuchet MS"/>
              </a:rPr>
              <a:t>подход </a:t>
            </a:r>
            <a:r>
              <a:rPr sz="2000" spc="50" dirty="0">
                <a:latin typeface="Trebuchet MS"/>
                <a:cs typeface="Trebuchet MS"/>
              </a:rPr>
              <a:t>к </a:t>
            </a:r>
            <a:r>
              <a:rPr sz="2000" spc="10" dirty="0">
                <a:latin typeface="Trebuchet MS"/>
                <a:cs typeface="Trebuchet MS"/>
              </a:rPr>
              <a:t>обработке </a:t>
            </a:r>
            <a:r>
              <a:rPr sz="2000" spc="40" dirty="0">
                <a:latin typeface="Trebuchet MS"/>
                <a:cs typeface="Trebuchet MS"/>
              </a:rPr>
              <a:t>МРТ</a:t>
            </a:r>
            <a:r>
              <a:rPr sz="2000" spc="40" dirty="0">
                <a:latin typeface="Georgia"/>
                <a:cs typeface="Georgia"/>
              </a:rPr>
              <a:t>-</a:t>
            </a:r>
            <a:r>
              <a:rPr sz="2000" spc="40" dirty="0">
                <a:latin typeface="Trebuchet MS"/>
                <a:cs typeface="Trebuchet MS"/>
              </a:rPr>
              <a:t>снимков</a:t>
            </a:r>
            <a:r>
              <a:rPr sz="2000" spc="40" dirty="0">
                <a:latin typeface="Georgia"/>
                <a:cs typeface="Georgia"/>
              </a:rPr>
              <a:t>, </a:t>
            </a:r>
            <a:r>
              <a:rPr sz="2000" spc="60" dirty="0">
                <a:latin typeface="Trebuchet MS"/>
                <a:cs typeface="Trebuchet MS"/>
              </a:rPr>
              <a:t>использующий  </a:t>
            </a:r>
            <a:r>
              <a:rPr sz="2000" spc="10" dirty="0">
                <a:latin typeface="Trebuchet MS"/>
                <a:cs typeface="Trebuchet MS"/>
              </a:rPr>
              <a:t>основные </a:t>
            </a:r>
            <a:r>
              <a:rPr sz="2000" spc="-10" dirty="0">
                <a:latin typeface="Trebuchet MS"/>
                <a:cs typeface="Trebuchet MS"/>
              </a:rPr>
              <a:t>последовательности </a:t>
            </a:r>
            <a:r>
              <a:rPr sz="2000" spc="65" dirty="0">
                <a:latin typeface="Trebuchet MS"/>
                <a:cs typeface="Trebuchet MS"/>
              </a:rPr>
              <a:t>Т</a:t>
            </a:r>
            <a:r>
              <a:rPr sz="2000" spc="65" dirty="0">
                <a:latin typeface="Georgia"/>
                <a:cs typeface="Georgia"/>
              </a:rPr>
              <a:t>1-</a:t>
            </a:r>
            <a:r>
              <a:rPr sz="2000" spc="65" dirty="0">
                <a:latin typeface="Trebuchet MS"/>
                <a:cs typeface="Trebuchet MS"/>
              </a:rPr>
              <a:t>ВИ</a:t>
            </a:r>
            <a:r>
              <a:rPr sz="2000" spc="65" dirty="0">
                <a:latin typeface="Georgia"/>
                <a:cs typeface="Georgia"/>
              </a:rPr>
              <a:t>, </a:t>
            </a:r>
            <a:r>
              <a:rPr sz="2000" spc="20" dirty="0">
                <a:latin typeface="Trebuchet MS"/>
                <a:cs typeface="Trebuchet MS"/>
              </a:rPr>
              <a:t>Т</a:t>
            </a:r>
            <a:r>
              <a:rPr sz="2000" spc="20" dirty="0">
                <a:latin typeface="Georgia"/>
                <a:cs typeface="Georgia"/>
              </a:rPr>
              <a:t>1-</a:t>
            </a:r>
            <a:r>
              <a:rPr sz="2000" spc="20" dirty="0">
                <a:latin typeface="Trebuchet MS"/>
                <a:cs typeface="Trebuchet MS"/>
              </a:rPr>
              <a:t>контраст</a:t>
            </a:r>
            <a:r>
              <a:rPr sz="2000" spc="20" dirty="0">
                <a:latin typeface="Georgia"/>
                <a:cs typeface="Georgia"/>
              </a:rPr>
              <a:t>, </a:t>
            </a:r>
            <a:r>
              <a:rPr sz="2000" spc="35" dirty="0">
                <a:latin typeface="Georgia"/>
                <a:cs typeface="Georgia"/>
              </a:rPr>
              <a:t>T2-</a:t>
            </a:r>
            <a:r>
              <a:rPr sz="2000" spc="35" dirty="0">
                <a:latin typeface="Trebuchet MS"/>
                <a:cs typeface="Trebuchet MS"/>
              </a:rPr>
              <a:t>ВИ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-75" dirty="0">
                <a:latin typeface="Georgia"/>
                <a:cs typeface="Georgia"/>
              </a:rPr>
              <a:t>T2-  </a:t>
            </a:r>
            <a:r>
              <a:rPr sz="2000" spc="-45" dirty="0">
                <a:latin typeface="Georgia"/>
                <a:cs typeface="Georgia"/>
              </a:rPr>
              <a:t>Flair», </a:t>
            </a:r>
            <a:r>
              <a:rPr sz="2000" spc="60" dirty="0">
                <a:latin typeface="Georgia"/>
                <a:cs typeface="Georgia"/>
              </a:rPr>
              <a:t>—</a:t>
            </a:r>
            <a:r>
              <a:rPr sz="2000" spc="60" dirty="0">
                <a:latin typeface="Trebuchet MS"/>
                <a:cs typeface="Trebuchet MS"/>
              </a:rPr>
              <a:t>заведующий </a:t>
            </a:r>
            <a:r>
              <a:rPr sz="2000" spc="25" dirty="0">
                <a:latin typeface="Trebuchet MS"/>
                <a:cs typeface="Trebuchet MS"/>
              </a:rPr>
              <a:t>лабораторией </a:t>
            </a:r>
            <a:r>
              <a:rPr sz="2000" spc="60" dirty="0">
                <a:latin typeface="Trebuchet MS"/>
                <a:cs typeface="Trebuchet MS"/>
              </a:rPr>
              <a:t>аналитики </a:t>
            </a:r>
            <a:r>
              <a:rPr sz="2000" spc="35" dirty="0">
                <a:latin typeface="Trebuchet MS"/>
                <a:cs typeface="Trebuchet MS"/>
              </a:rPr>
              <a:t>потоковых </a:t>
            </a:r>
            <a:r>
              <a:rPr sz="2000" spc="55" dirty="0">
                <a:latin typeface="Trebuchet MS"/>
                <a:cs typeface="Trebuchet MS"/>
              </a:rPr>
              <a:t>данных  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70" dirty="0">
                <a:latin typeface="Trebuchet MS"/>
                <a:cs typeface="Trebuchet MS"/>
              </a:rPr>
              <a:t>машинного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40" dirty="0">
                <a:latin typeface="Trebuchet MS"/>
                <a:cs typeface="Trebuchet MS"/>
              </a:rPr>
              <a:t>обучения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340" dirty="0">
                <a:latin typeface="Trebuchet MS"/>
                <a:cs typeface="Trebuchet MS"/>
              </a:rPr>
              <a:t>ММФ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225" dirty="0">
                <a:latin typeface="Trebuchet MS"/>
                <a:cs typeface="Trebuchet MS"/>
              </a:rPr>
              <a:t>НГУ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65" dirty="0">
                <a:latin typeface="Trebuchet MS"/>
                <a:cs typeface="Trebuchet MS"/>
              </a:rPr>
              <a:t>Баир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40" dirty="0">
                <a:latin typeface="Trebuchet MS"/>
                <a:cs typeface="Trebuchet MS"/>
              </a:rPr>
              <a:t>Тучинов</a:t>
            </a:r>
            <a:r>
              <a:rPr sz="2000" spc="4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>
              <a:latin typeface="Georgia"/>
              <a:cs typeface="Georgia"/>
            </a:endParaRPr>
          </a:p>
          <a:p>
            <a:pPr marL="57150" marR="3926204" indent="-44450">
              <a:lnSpc>
                <a:spcPct val="155700"/>
              </a:lnSpc>
              <a:tabLst>
                <a:tab pos="2696845" algn="l"/>
              </a:tabLst>
            </a:pPr>
            <a:r>
              <a:rPr sz="1400" b="1" spc="45" dirty="0">
                <a:latin typeface="Trebuchet MS"/>
                <a:cs typeface="Trebuchet MS"/>
              </a:rPr>
              <a:t>Информация </a:t>
            </a:r>
            <a:r>
              <a:rPr sz="1400" b="1" spc="-5" dirty="0">
                <a:latin typeface="Trebuchet MS"/>
                <a:cs typeface="Trebuchet MS"/>
              </a:rPr>
              <a:t>взята</a:t>
            </a:r>
            <a:r>
              <a:rPr sz="1400" b="1" spc="-185" dirty="0">
                <a:latin typeface="Trebuchet MS"/>
                <a:cs typeface="Trebuchet MS"/>
              </a:rPr>
              <a:t> </a:t>
            </a:r>
            <a:r>
              <a:rPr sz="1400" b="1" spc="-105" dirty="0">
                <a:latin typeface="Trebuchet MS"/>
                <a:cs typeface="Trebuchet MS"/>
              </a:rPr>
              <a:t>с</a:t>
            </a:r>
            <a:r>
              <a:rPr sz="1400" b="1" spc="-65" dirty="0">
                <a:latin typeface="Trebuchet MS"/>
                <a:cs typeface="Trebuchet MS"/>
              </a:rPr>
              <a:t> </a:t>
            </a:r>
            <a:r>
              <a:rPr sz="1400" b="1" spc="5" dirty="0">
                <a:latin typeface="Trebuchet MS"/>
                <a:cs typeface="Trebuchet MS"/>
              </a:rPr>
              <a:t>портала	</a:t>
            </a:r>
            <a:r>
              <a:rPr sz="1400" b="1" spc="15" dirty="0">
                <a:latin typeface="Georgia"/>
                <a:cs typeface="Georgia"/>
              </a:rPr>
              <a:t>«</a:t>
            </a:r>
            <a:r>
              <a:rPr sz="1400" b="1" spc="15" dirty="0">
                <a:latin typeface="Trebuchet MS"/>
                <a:cs typeface="Trebuchet MS"/>
              </a:rPr>
              <a:t>Научная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40" dirty="0">
                <a:latin typeface="Trebuchet MS"/>
                <a:cs typeface="Trebuchet MS"/>
              </a:rPr>
              <a:t>Россия</a:t>
            </a:r>
            <a:r>
              <a:rPr sz="1400" b="1" spc="-40" dirty="0">
                <a:latin typeface="Georgia"/>
                <a:cs typeface="Georgia"/>
              </a:rPr>
              <a:t>»  </a:t>
            </a:r>
            <a:r>
              <a:rPr sz="1400" b="1" spc="-120" dirty="0">
                <a:latin typeface="Georgia"/>
                <a:cs typeface="Georgia"/>
              </a:rPr>
              <a:t>(https://scientificrussia.ru/)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590" y="167132"/>
            <a:ext cx="6127750" cy="25450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50495" marR="5080">
              <a:lnSpc>
                <a:spcPct val="102200"/>
              </a:lnSpc>
              <a:spcBef>
                <a:spcPts val="5"/>
              </a:spcBef>
            </a:pPr>
            <a:r>
              <a:rPr spc="430" dirty="0"/>
              <a:t>АНАЛИЗ</a:t>
            </a:r>
            <a:r>
              <a:rPr spc="-355" dirty="0"/>
              <a:t> </a:t>
            </a:r>
            <a:r>
              <a:rPr spc="430" dirty="0"/>
              <a:t>МЕДИЦИНСКИХ  </a:t>
            </a:r>
            <a:r>
              <a:rPr spc="355" dirty="0"/>
              <a:t>ИЗОБРАЖЕНИЙ</a:t>
            </a:r>
          </a:p>
          <a:p>
            <a:pPr marL="12700" marR="1164590">
              <a:lnSpc>
                <a:spcPct val="144000"/>
              </a:lnSpc>
              <a:spcBef>
                <a:spcPts val="735"/>
              </a:spcBef>
            </a:pPr>
            <a:r>
              <a:rPr sz="2000" spc="35" dirty="0">
                <a:solidFill>
                  <a:srgbClr val="000000"/>
                </a:solidFill>
              </a:rPr>
              <a:t>Новосибирские </a:t>
            </a:r>
            <a:r>
              <a:rPr sz="2000" spc="25" dirty="0">
                <a:solidFill>
                  <a:srgbClr val="000000"/>
                </a:solidFill>
              </a:rPr>
              <a:t>ученые </a:t>
            </a:r>
            <a:r>
              <a:rPr sz="2000" spc="15" dirty="0">
                <a:solidFill>
                  <a:srgbClr val="000000"/>
                </a:solidFill>
              </a:rPr>
              <a:t>разработали  </a:t>
            </a:r>
            <a:r>
              <a:rPr sz="2000" spc="5" dirty="0">
                <a:solidFill>
                  <a:srgbClr val="000000"/>
                </a:solidFill>
              </a:rPr>
              <a:t>методы</a:t>
            </a:r>
            <a:r>
              <a:rPr sz="2000" spc="-114" dirty="0">
                <a:solidFill>
                  <a:srgbClr val="000000"/>
                </a:solidFill>
              </a:rPr>
              <a:t> </a:t>
            </a:r>
            <a:r>
              <a:rPr sz="2000" spc="114" dirty="0">
                <a:solidFill>
                  <a:srgbClr val="000000"/>
                </a:solidFill>
              </a:rPr>
              <a:t>и</a:t>
            </a:r>
            <a:r>
              <a:rPr sz="2000" spc="-105" dirty="0">
                <a:solidFill>
                  <a:srgbClr val="000000"/>
                </a:solidFill>
              </a:rPr>
              <a:t> </a:t>
            </a:r>
            <a:r>
              <a:rPr sz="2000" spc="30" dirty="0">
                <a:solidFill>
                  <a:srgbClr val="000000"/>
                </a:solidFill>
              </a:rPr>
              <a:t>подходы</a:t>
            </a:r>
            <a:r>
              <a:rPr sz="2000" spc="-105" dirty="0">
                <a:solidFill>
                  <a:srgbClr val="000000"/>
                </a:solidFill>
              </a:rPr>
              <a:t> </a:t>
            </a:r>
            <a:r>
              <a:rPr sz="2000" spc="30" dirty="0">
                <a:solidFill>
                  <a:srgbClr val="000000"/>
                </a:solidFill>
              </a:rPr>
              <a:t>раннего</a:t>
            </a:r>
            <a:r>
              <a:rPr sz="2000" spc="-114" dirty="0">
                <a:solidFill>
                  <a:srgbClr val="000000"/>
                </a:solidFill>
              </a:rPr>
              <a:t> </a:t>
            </a:r>
            <a:r>
              <a:rPr sz="2000" spc="40" dirty="0">
                <a:solidFill>
                  <a:srgbClr val="000000"/>
                </a:solidFill>
              </a:rPr>
              <a:t>обнаружения  </a:t>
            </a:r>
            <a:r>
              <a:rPr sz="2000" spc="114" dirty="0">
                <a:solidFill>
                  <a:srgbClr val="000000"/>
                </a:solidFill>
              </a:rPr>
              <a:t>и </a:t>
            </a:r>
            <a:r>
              <a:rPr sz="2000" spc="40" dirty="0">
                <a:solidFill>
                  <a:srgbClr val="000000"/>
                </a:solidFill>
              </a:rPr>
              <a:t>классификации</a:t>
            </a:r>
            <a:r>
              <a:rPr sz="2000" spc="-325" dirty="0">
                <a:solidFill>
                  <a:srgbClr val="000000"/>
                </a:solidFill>
              </a:rPr>
              <a:t> </a:t>
            </a:r>
            <a:r>
              <a:rPr sz="2000" spc="20" dirty="0">
                <a:solidFill>
                  <a:srgbClr val="000000"/>
                </a:solidFill>
              </a:rPr>
              <a:t>новообразований</a:t>
            </a:r>
            <a:r>
              <a:rPr sz="2000" spc="20" dirty="0">
                <a:solidFill>
                  <a:srgbClr val="000000"/>
                </a:solidFill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22950" y="844550"/>
            <a:ext cx="3252787" cy="2439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1628775"/>
            </a:xfrm>
            <a:custGeom>
              <a:avLst/>
              <a:gdLst/>
              <a:ahLst/>
              <a:cxnLst/>
              <a:rect l="l" t="t" r="r" b="b"/>
              <a:pathLst>
                <a:path w="9144000" h="1628775">
                  <a:moveTo>
                    <a:pt x="7218362" y="833450"/>
                  </a:moveTo>
                  <a:lnTo>
                    <a:pt x="0" y="833450"/>
                  </a:lnTo>
                  <a:lnTo>
                    <a:pt x="0" y="1628775"/>
                  </a:lnTo>
                  <a:lnTo>
                    <a:pt x="7218362" y="1628775"/>
                  </a:lnTo>
                  <a:lnTo>
                    <a:pt x="7218362" y="833450"/>
                  </a:lnTo>
                  <a:close/>
                </a:path>
                <a:path w="9144000" h="1628775">
                  <a:moveTo>
                    <a:pt x="9144000" y="0"/>
                  </a:moveTo>
                  <a:lnTo>
                    <a:pt x="7218362" y="0"/>
                  </a:lnTo>
                  <a:lnTo>
                    <a:pt x="0" y="0"/>
                  </a:lnTo>
                  <a:lnTo>
                    <a:pt x="0" y="795350"/>
                  </a:lnTo>
                  <a:lnTo>
                    <a:pt x="7218362" y="795350"/>
                  </a:lnTo>
                  <a:lnTo>
                    <a:pt x="9144000" y="79535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18362" y="833438"/>
              <a:ext cx="1925955" cy="795655"/>
            </a:xfrm>
            <a:custGeom>
              <a:avLst/>
              <a:gdLst/>
              <a:ahLst/>
              <a:cxnLst/>
              <a:rect l="l" t="t" r="r" b="b"/>
              <a:pathLst>
                <a:path w="1925954" h="795655">
                  <a:moveTo>
                    <a:pt x="0" y="795336"/>
                  </a:moveTo>
                  <a:lnTo>
                    <a:pt x="1925637" y="795336"/>
                  </a:lnTo>
                  <a:lnTo>
                    <a:pt x="1925637" y="0"/>
                  </a:lnTo>
                  <a:lnTo>
                    <a:pt x="0" y="0"/>
                  </a:lnTo>
                  <a:lnTo>
                    <a:pt x="0" y="795336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628775"/>
              <a:ext cx="7218680" cy="549275"/>
            </a:xfrm>
            <a:custGeom>
              <a:avLst/>
              <a:gdLst/>
              <a:ahLst/>
              <a:cxnLst/>
              <a:rect l="l" t="t" r="r" b="b"/>
              <a:pathLst>
                <a:path w="7218680" h="549275">
                  <a:moveTo>
                    <a:pt x="7218362" y="0"/>
                  </a:moveTo>
                  <a:lnTo>
                    <a:pt x="0" y="0"/>
                  </a:lnTo>
                  <a:lnTo>
                    <a:pt x="0" y="549275"/>
                  </a:lnTo>
                  <a:lnTo>
                    <a:pt x="7218362" y="549275"/>
                  </a:lnTo>
                  <a:lnTo>
                    <a:pt x="7218362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18362" y="1628775"/>
              <a:ext cx="1925955" cy="549275"/>
            </a:xfrm>
            <a:custGeom>
              <a:avLst/>
              <a:gdLst/>
              <a:ahLst/>
              <a:cxnLst/>
              <a:rect l="l" t="t" r="r" b="b"/>
              <a:pathLst>
                <a:path w="1925954" h="549275">
                  <a:moveTo>
                    <a:pt x="1925637" y="0"/>
                  </a:moveTo>
                  <a:lnTo>
                    <a:pt x="0" y="0"/>
                  </a:lnTo>
                  <a:lnTo>
                    <a:pt x="0" y="549275"/>
                  </a:lnTo>
                  <a:lnTo>
                    <a:pt x="1925637" y="549275"/>
                  </a:lnTo>
                  <a:lnTo>
                    <a:pt x="192563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178050"/>
              <a:ext cx="7218680" cy="935355"/>
            </a:xfrm>
            <a:custGeom>
              <a:avLst/>
              <a:gdLst/>
              <a:ahLst/>
              <a:cxnLst/>
              <a:rect l="l" t="t" r="r" b="b"/>
              <a:pathLst>
                <a:path w="7218680" h="935355">
                  <a:moveTo>
                    <a:pt x="7218362" y="0"/>
                  </a:moveTo>
                  <a:lnTo>
                    <a:pt x="0" y="0"/>
                  </a:lnTo>
                  <a:lnTo>
                    <a:pt x="0" y="935037"/>
                  </a:lnTo>
                  <a:lnTo>
                    <a:pt x="7218362" y="935037"/>
                  </a:lnTo>
                  <a:lnTo>
                    <a:pt x="7218362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18362" y="2178050"/>
              <a:ext cx="1925955" cy="935355"/>
            </a:xfrm>
            <a:custGeom>
              <a:avLst/>
              <a:gdLst/>
              <a:ahLst/>
              <a:cxnLst/>
              <a:rect l="l" t="t" r="r" b="b"/>
              <a:pathLst>
                <a:path w="1925954" h="935355">
                  <a:moveTo>
                    <a:pt x="1925637" y="0"/>
                  </a:moveTo>
                  <a:lnTo>
                    <a:pt x="0" y="0"/>
                  </a:lnTo>
                  <a:lnTo>
                    <a:pt x="0" y="935037"/>
                  </a:lnTo>
                  <a:lnTo>
                    <a:pt x="1925637" y="935037"/>
                  </a:lnTo>
                  <a:lnTo>
                    <a:pt x="1925637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113087"/>
              <a:ext cx="7218680" cy="793750"/>
            </a:xfrm>
            <a:custGeom>
              <a:avLst/>
              <a:gdLst/>
              <a:ahLst/>
              <a:cxnLst/>
              <a:rect l="l" t="t" r="r" b="b"/>
              <a:pathLst>
                <a:path w="7218680" h="793750">
                  <a:moveTo>
                    <a:pt x="7218362" y="0"/>
                  </a:moveTo>
                  <a:lnTo>
                    <a:pt x="0" y="0"/>
                  </a:lnTo>
                  <a:lnTo>
                    <a:pt x="0" y="793750"/>
                  </a:lnTo>
                  <a:lnTo>
                    <a:pt x="7218362" y="793750"/>
                  </a:lnTo>
                  <a:lnTo>
                    <a:pt x="7218362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18362" y="3113087"/>
              <a:ext cx="1925955" cy="793750"/>
            </a:xfrm>
            <a:custGeom>
              <a:avLst/>
              <a:gdLst/>
              <a:ahLst/>
              <a:cxnLst/>
              <a:rect l="l" t="t" r="r" b="b"/>
              <a:pathLst>
                <a:path w="1925954" h="793750">
                  <a:moveTo>
                    <a:pt x="1925637" y="0"/>
                  </a:moveTo>
                  <a:lnTo>
                    <a:pt x="0" y="0"/>
                  </a:lnTo>
                  <a:lnTo>
                    <a:pt x="0" y="793750"/>
                  </a:lnTo>
                  <a:lnTo>
                    <a:pt x="1925637" y="793750"/>
                  </a:lnTo>
                  <a:lnTo>
                    <a:pt x="192563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3906837"/>
              <a:ext cx="7218680" cy="814705"/>
            </a:xfrm>
            <a:custGeom>
              <a:avLst/>
              <a:gdLst/>
              <a:ahLst/>
              <a:cxnLst/>
              <a:rect l="l" t="t" r="r" b="b"/>
              <a:pathLst>
                <a:path w="7218680" h="814704">
                  <a:moveTo>
                    <a:pt x="7218362" y="0"/>
                  </a:moveTo>
                  <a:lnTo>
                    <a:pt x="0" y="0"/>
                  </a:lnTo>
                  <a:lnTo>
                    <a:pt x="0" y="814387"/>
                  </a:lnTo>
                  <a:lnTo>
                    <a:pt x="7218362" y="814387"/>
                  </a:lnTo>
                  <a:lnTo>
                    <a:pt x="7218362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18362" y="3906837"/>
              <a:ext cx="1925955" cy="814705"/>
            </a:xfrm>
            <a:custGeom>
              <a:avLst/>
              <a:gdLst/>
              <a:ahLst/>
              <a:cxnLst/>
              <a:rect l="l" t="t" r="r" b="b"/>
              <a:pathLst>
                <a:path w="1925954" h="814704">
                  <a:moveTo>
                    <a:pt x="1925637" y="0"/>
                  </a:moveTo>
                  <a:lnTo>
                    <a:pt x="0" y="0"/>
                  </a:lnTo>
                  <a:lnTo>
                    <a:pt x="0" y="814387"/>
                  </a:lnTo>
                  <a:lnTo>
                    <a:pt x="1925637" y="814387"/>
                  </a:lnTo>
                  <a:lnTo>
                    <a:pt x="1925637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721225"/>
              <a:ext cx="7218680" cy="487680"/>
            </a:xfrm>
            <a:custGeom>
              <a:avLst/>
              <a:gdLst/>
              <a:ahLst/>
              <a:cxnLst/>
              <a:rect l="l" t="t" r="r" b="b"/>
              <a:pathLst>
                <a:path w="7218680" h="487679">
                  <a:moveTo>
                    <a:pt x="7218362" y="0"/>
                  </a:moveTo>
                  <a:lnTo>
                    <a:pt x="0" y="0"/>
                  </a:lnTo>
                  <a:lnTo>
                    <a:pt x="0" y="487362"/>
                  </a:lnTo>
                  <a:lnTo>
                    <a:pt x="7218362" y="487362"/>
                  </a:lnTo>
                  <a:lnTo>
                    <a:pt x="7218362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218362" y="4721225"/>
              <a:ext cx="1925955" cy="487680"/>
            </a:xfrm>
            <a:custGeom>
              <a:avLst/>
              <a:gdLst/>
              <a:ahLst/>
              <a:cxnLst/>
              <a:rect l="l" t="t" r="r" b="b"/>
              <a:pathLst>
                <a:path w="1925954" h="487679">
                  <a:moveTo>
                    <a:pt x="1925637" y="0"/>
                  </a:moveTo>
                  <a:lnTo>
                    <a:pt x="0" y="0"/>
                  </a:lnTo>
                  <a:lnTo>
                    <a:pt x="0" y="487362"/>
                  </a:lnTo>
                  <a:lnTo>
                    <a:pt x="1925637" y="487362"/>
                  </a:lnTo>
                  <a:lnTo>
                    <a:pt x="192563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5208590"/>
              <a:ext cx="7218680" cy="549275"/>
            </a:xfrm>
            <a:custGeom>
              <a:avLst/>
              <a:gdLst/>
              <a:ahLst/>
              <a:cxnLst/>
              <a:rect l="l" t="t" r="r" b="b"/>
              <a:pathLst>
                <a:path w="7218680" h="549275">
                  <a:moveTo>
                    <a:pt x="7218362" y="0"/>
                  </a:moveTo>
                  <a:lnTo>
                    <a:pt x="0" y="0"/>
                  </a:lnTo>
                  <a:lnTo>
                    <a:pt x="0" y="549275"/>
                  </a:lnTo>
                  <a:lnTo>
                    <a:pt x="7218362" y="549275"/>
                  </a:lnTo>
                  <a:lnTo>
                    <a:pt x="7218362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18362" y="5208590"/>
              <a:ext cx="1925955" cy="549275"/>
            </a:xfrm>
            <a:custGeom>
              <a:avLst/>
              <a:gdLst/>
              <a:ahLst/>
              <a:cxnLst/>
              <a:rect l="l" t="t" r="r" b="b"/>
              <a:pathLst>
                <a:path w="1925954" h="549275">
                  <a:moveTo>
                    <a:pt x="1925637" y="0"/>
                  </a:moveTo>
                  <a:lnTo>
                    <a:pt x="0" y="0"/>
                  </a:lnTo>
                  <a:lnTo>
                    <a:pt x="0" y="549275"/>
                  </a:lnTo>
                  <a:lnTo>
                    <a:pt x="1925637" y="549275"/>
                  </a:lnTo>
                  <a:lnTo>
                    <a:pt x="1925637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5757865"/>
              <a:ext cx="7218680" cy="549275"/>
            </a:xfrm>
            <a:custGeom>
              <a:avLst/>
              <a:gdLst/>
              <a:ahLst/>
              <a:cxnLst/>
              <a:rect l="l" t="t" r="r" b="b"/>
              <a:pathLst>
                <a:path w="7218680" h="549275">
                  <a:moveTo>
                    <a:pt x="7218362" y="0"/>
                  </a:moveTo>
                  <a:lnTo>
                    <a:pt x="0" y="0"/>
                  </a:lnTo>
                  <a:lnTo>
                    <a:pt x="0" y="549274"/>
                  </a:lnTo>
                  <a:lnTo>
                    <a:pt x="7218362" y="549274"/>
                  </a:lnTo>
                  <a:lnTo>
                    <a:pt x="7218362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18362" y="5757865"/>
              <a:ext cx="1925955" cy="549275"/>
            </a:xfrm>
            <a:custGeom>
              <a:avLst/>
              <a:gdLst/>
              <a:ahLst/>
              <a:cxnLst/>
              <a:rect l="l" t="t" r="r" b="b"/>
              <a:pathLst>
                <a:path w="1925954" h="549275">
                  <a:moveTo>
                    <a:pt x="1925637" y="0"/>
                  </a:moveTo>
                  <a:lnTo>
                    <a:pt x="0" y="0"/>
                  </a:lnTo>
                  <a:lnTo>
                    <a:pt x="0" y="549274"/>
                  </a:lnTo>
                  <a:lnTo>
                    <a:pt x="1925637" y="549274"/>
                  </a:lnTo>
                  <a:lnTo>
                    <a:pt x="192563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6307139"/>
              <a:ext cx="7218680" cy="549275"/>
            </a:xfrm>
            <a:custGeom>
              <a:avLst/>
              <a:gdLst/>
              <a:ahLst/>
              <a:cxnLst/>
              <a:rect l="l" t="t" r="r" b="b"/>
              <a:pathLst>
                <a:path w="7218680" h="549275">
                  <a:moveTo>
                    <a:pt x="7218362" y="0"/>
                  </a:moveTo>
                  <a:lnTo>
                    <a:pt x="0" y="0"/>
                  </a:lnTo>
                  <a:lnTo>
                    <a:pt x="0" y="549275"/>
                  </a:lnTo>
                  <a:lnTo>
                    <a:pt x="7218362" y="549275"/>
                  </a:lnTo>
                  <a:lnTo>
                    <a:pt x="7218362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218362" y="6307139"/>
              <a:ext cx="1925955" cy="549275"/>
            </a:xfrm>
            <a:custGeom>
              <a:avLst/>
              <a:gdLst/>
              <a:ahLst/>
              <a:cxnLst/>
              <a:rect l="l" t="t" r="r" b="b"/>
              <a:pathLst>
                <a:path w="1925954" h="549275">
                  <a:moveTo>
                    <a:pt x="1925637" y="0"/>
                  </a:moveTo>
                  <a:lnTo>
                    <a:pt x="0" y="0"/>
                  </a:lnTo>
                  <a:lnTo>
                    <a:pt x="0" y="549275"/>
                  </a:lnTo>
                  <a:lnTo>
                    <a:pt x="1925637" y="549275"/>
                  </a:lnTo>
                  <a:lnTo>
                    <a:pt x="1925637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0" y="12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3987" y="0"/>
                  </a:moveTo>
                  <a:lnTo>
                    <a:pt x="9137650" y="0"/>
                  </a:lnTo>
                  <a:lnTo>
                    <a:pt x="9137650" y="6350"/>
                  </a:lnTo>
                  <a:lnTo>
                    <a:pt x="9137650" y="795337"/>
                  </a:lnTo>
                  <a:lnTo>
                    <a:pt x="9137650" y="6850062"/>
                  </a:lnTo>
                  <a:lnTo>
                    <a:pt x="7224712" y="6850062"/>
                  </a:lnTo>
                  <a:lnTo>
                    <a:pt x="7224712" y="6313487"/>
                  </a:lnTo>
                  <a:lnTo>
                    <a:pt x="9137650" y="6313487"/>
                  </a:lnTo>
                  <a:lnTo>
                    <a:pt x="9137650" y="6300787"/>
                  </a:lnTo>
                  <a:lnTo>
                    <a:pt x="7224712" y="6300787"/>
                  </a:lnTo>
                  <a:lnTo>
                    <a:pt x="7224712" y="5764212"/>
                  </a:lnTo>
                  <a:lnTo>
                    <a:pt x="9137650" y="5764212"/>
                  </a:lnTo>
                  <a:lnTo>
                    <a:pt x="9137650" y="5751512"/>
                  </a:lnTo>
                  <a:lnTo>
                    <a:pt x="7224712" y="5751512"/>
                  </a:lnTo>
                  <a:lnTo>
                    <a:pt x="7224712" y="5214937"/>
                  </a:lnTo>
                  <a:lnTo>
                    <a:pt x="9137650" y="5214937"/>
                  </a:lnTo>
                  <a:lnTo>
                    <a:pt x="9137650" y="5202237"/>
                  </a:lnTo>
                  <a:lnTo>
                    <a:pt x="7224712" y="5202237"/>
                  </a:lnTo>
                  <a:lnTo>
                    <a:pt x="7224712" y="4727575"/>
                  </a:lnTo>
                  <a:lnTo>
                    <a:pt x="9137650" y="4727575"/>
                  </a:lnTo>
                  <a:lnTo>
                    <a:pt x="9137650" y="4714875"/>
                  </a:lnTo>
                  <a:lnTo>
                    <a:pt x="7224712" y="4714875"/>
                  </a:lnTo>
                  <a:lnTo>
                    <a:pt x="7224712" y="3913187"/>
                  </a:lnTo>
                  <a:lnTo>
                    <a:pt x="9137650" y="3913187"/>
                  </a:lnTo>
                  <a:lnTo>
                    <a:pt x="9137650" y="3900487"/>
                  </a:lnTo>
                  <a:lnTo>
                    <a:pt x="7224712" y="3900487"/>
                  </a:lnTo>
                  <a:lnTo>
                    <a:pt x="7224712" y="3119437"/>
                  </a:lnTo>
                  <a:lnTo>
                    <a:pt x="9137650" y="3119437"/>
                  </a:lnTo>
                  <a:lnTo>
                    <a:pt x="9137650" y="3106737"/>
                  </a:lnTo>
                  <a:lnTo>
                    <a:pt x="7224712" y="3106737"/>
                  </a:lnTo>
                  <a:lnTo>
                    <a:pt x="7224712" y="2184400"/>
                  </a:lnTo>
                  <a:lnTo>
                    <a:pt x="9137650" y="2184400"/>
                  </a:lnTo>
                  <a:lnTo>
                    <a:pt x="9137650" y="2171700"/>
                  </a:lnTo>
                  <a:lnTo>
                    <a:pt x="7224712" y="2171700"/>
                  </a:lnTo>
                  <a:lnTo>
                    <a:pt x="7224712" y="1635125"/>
                  </a:lnTo>
                  <a:lnTo>
                    <a:pt x="9137650" y="1635125"/>
                  </a:lnTo>
                  <a:lnTo>
                    <a:pt x="9137650" y="1622425"/>
                  </a:lnTo>
                  <a:lnTo>
                    <a:pt x="7224712" y="1622425"/>
                  </a:lnTo>
                  <a:lnTo>
                    <a:pt x="7224712" y="833437"/>
                  </a:lnTo>
                  <a:lnTo>
                    <a:pt x="9137650" y="833437"/>
                  </a:lnTo>
                  <a:lnTo>
                    <a:pt x="9137650" y="795337"/>
                  </a:lnTo>
                  <a:lnTo>
                    <a:pt x="7224712" y="795337"/>
                  </a:lnTo>
                  <a:lnTo>
                    <a:pt x="7224712" y="6350"/>
                  </a:lnTo>
                  <a:lnTo>
                    <a:pt x="9137650" y="6350"/>
                  </a:lnTo>
                  <a:lnTo>
                    <a:pt x="9137650" y="0"/>
                  </a:lnTo>
                  <a:lnTo>
                    <a:pt x="7224712" y="0"/>
                  </a:lnTo>
                  <a:lnTo>
                    <a:pt x="7212012" y="0"/>
                  </a:lnTo>
                  <a:lnTo>
                    <a:pt x="7212012" y="6350"/>
                  </a:lnTo>
                  <a:lnTo>
                    <a:pt x="7212012" y="6850062"/>
                  </a:lnTo>
                  <a:lnTo>
                    <a:pt x="6350" y="6850062"/>
                  </a:lnTo>
                  <a:lnTo>
                    <a:pt x="6350" y="6313487"/>
                  </a:lnTo>
                  <a:lnTo>
                    <a:pt x="7212012" y="6313487"/>
                  </a:lnTo>
                  <a:lnTo>
                    <a:pt x="7212012" y="6300787"/>
                  </a:lnTo>
                  <a:lnTo>
                    <a:pt x="6350" y="6300787"/>
                  </a:lnTo>
                  <a:lnTo>
                    <a:pt x="6350" y="5764212"/>
                  </a:lnTo>
                  <a:lnTo>
                    <a:pt x="7212012" y="5764212"/>
                  </a:lnTo>
                  <a:lnTo>
                    <a:pt x="7212012" y="5751512"/>
                  </a:lnTo>
                  <a:lnTo>
                    <a:pt x="6350" y="5751512"/>
                  </a:lnTo>
                  <a:lnTo>
                    <a:pt x="6350" y="5214937"/>
                  </a:lnTo>
                  <a:lnTo>
                    <a:pt x="7212012" y="5214937"/>
                  </a:lnTo>
                  <a:lnTo>
                    <a:pt x="7212012" y="5202237"/>
                  </a:lnTo>
                  <a:lnTo>
                    <a:pt x="6350" y="5202237"/>
                  </a:lnTo>
                  <a:lnTo>
                    <a:pt x="6350" y="4727575"/>
                  </a:lnTo>
                  <a:lnTo>
                    <a:pt x="7212012" y="4727575"/>
                  </a:lnTo>
                  <a:lnTo>
                    <a:pt x="7212012" y="4714875"/>
                  </a:lnTo>
                  <a:lnTo>
                    <a:pt x="6350" y="4714875"/>
                  </a:lnTo>
                  <a:lnTo>
                    <a:pt x="6350" y="3913187"/>
                  </a:lnTo>
                  <a:lnTo>
                    <a:pt x="7212012" y="3913187"/>
                  </a:lnTo>
                  <a:lnTo>
                    <a:pt x="7212012" y="3900487"/>
                  </a:lnTo>
                  <a:lnTo>
                    <a:pt x="6350" y="3900487"/>
                  </a:lnTo>
                  <a:lnTo>
                    <a:pt x="6350" y="3119437"/>
                  </a:lnTo>
                  <a:lnTo>
                    <a:pt x="7212012" y="3119437"/>
                  </a:lnTo>
                  <a:lnTo>
                    <a:pt x="7212012" y="3106737"/>
                  </a:lnTo>
                  <a:lnTo>
                    <a:pt x="6350" y="3106737"/>
                  </a:lnTo>
                  <a:lnTo>
                    <a:pt x="6350" y="2184400"/>
                  </a:lnTo>
                  <a:lnTo>
                    <a:pt x="7212012" y="2184400"/>
                  </a:lnTo>
                  <a:lnTo>
                    <a:pt x="7212012" y="2171700"/>
                  </a:lnTo>
                  <a:lnTo>
                    <a:pt x="6350" y="2171700"/>
                  </a:lnTo>
                  <a:lnTo>
                    <a:pt x="6350" y="1635125"/>
                  </a:lnTo>
                  <a:lnTo>
                    <a:pt x="7212012" y="1635125"/>
                  </a:lnTo>
                  <a:lnTo>
                    <a:pt x="7212012" y="1622425"/>
                  </a:lnTo>
                  <a:lnTo>
                    <a:pt x="6350" y="1622425"/>
                  </a:lnTo>
                  <a:lnTo>
                    <a:pt x="6350" y="833437"/>
                  </a:lnTo>
                  <a:lnTo>
                    <a:pt x="7212012" y="833437"/>
                  </a:lnTo>
                  <a:lnTo>
                    <a:pt x="7212012" y="795337"/>
                  </a:lnTo>
                  <a:lnTo>
                    <a:pt x="6350" y="795337"/>
                  </a:lnTo>
                  <a:lnTo>
                    <a:pt x="6350" y="6350"/>
                  </a:lnTo>
                  <a:lnTo>
                    <a:pt x="7212012" y="6350"/>
                  </a:lnTo>
                  <a:lnTo>
                    <a:pt x="7212012" y="0"/>
                  </a:lnTo>
                  <a:lnTo>
                    <a:pt x="635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6857987"/>
                  </a:lnTo>
                  <a:lnTo>
                    <a:pt x="6350" y="6857987"/>
                  </a:lnTo>
                  <a:lnTo>
                    <a:pt x="7212012" y="6857987"/>
                  </a:lnTo>
                  <a:lnTo>
                    <a:pt x="7224712" y="6857987"/>
                  </a:lnTo>
                  <a:lnTo>
                    <a:pt x="9137650" y="6857987"/>
                  </a:lnTo>
                  <a:lnTo>
                    <a:pt x="9143987" y="6857987"/>
                  </a:lnTo>
                  <a:lnTo>
                    <a:pt x="9143987" y="6850062"/>
                  </a:lnTo>
                  <a:lnTo>
                    <a:pt x="9143987" y="6350"/>
                  </a:lnTo>
                  <a:lnTo>
                    <a:pt x="91439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4705" y="172212"/>
            <a:ext cx="699325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Botkin.ai.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Платформа предназначена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для </a:t>
            </a:r>
            <a:r>
              <a:rPr sz="1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автоматического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выявления патологических  проявлений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рентгенологических исследованиях, КТ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МРТ,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а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также</a:t>
            </a:r>
            <a:r>
              <a:rPr sz="14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маммограмм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33069" y="278891"/>
            <a:ext cx="11722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u="sng" spc="-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  <a:hlinkClick r:id="rId2"/>
              </a:rPr>
              <a:t>http://botkin.ai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705" y="879347"/>
            <a:ext cx="7013575" cy="6686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SberMedAi.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Платформа,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целью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которой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является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объединение прорывных технологий 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стыке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медицины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алгоритмов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машинного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обучения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области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диагностики 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заболеваний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33069" y="1095756"/>
            <a:ext cx="13449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</a:rPr>
              <a:t>https://sbermed.ai/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705" y="1668780"/>
            <a:ext cx="705167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Celsus.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Система,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которая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позволяет выявлять патологические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очаги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рентгенографии 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компьютерной</a:t>
            </a:r>
            <a:r>
              <a:rPr sz="1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томографии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33069" y="1775460"/>
            <a:ext cx="1178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</a:rPr>
              <a:t>https://celsus.ai/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705" y="2193036"/>
            <a:ext cx="6988175" cy="8883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Третье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мнение. </a:t>
            </a:r>
            <a:r>
              <a:rPr sz="1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Компания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сотрудничестве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с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онкологическими клиниками развивает  интерфейс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по распознаванию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типов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клеток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крови,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а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также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разрабатывает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софт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для  анализа медицинских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изображений рентгенографии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легких,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маммографии, 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компьютерной томографии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140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УЗИ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33069" y="2519172"/>
            <a:ext cx="1392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</a:rPr>
              <a:t>https://3opinion.ru/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705" y="3168396"/>
            <a:ext cx="6909434" cy="6686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Care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Mentor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AI.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Система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искусственного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интеллекта для интерпретации </a:t>
            </a:r>
            <a:r>
              <a:rPr sz="1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результатов 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лучевых исследований (рентгенологических, </a:t>
            </a:r>
            <a:r>
              <a:rPr sz="14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КТ,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МРТ и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маммографии)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с целью  оптимизации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обнаружения различных патологических состояний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на ранней</a:t>
            </a:r>
            <a:r>
              <a:rPr sz="14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стадии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33069" y="3381755"/>
            <a:ext cx="14814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1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  <a:hlinkClick r:id="rId3"/>
              </a:rPr>
              <a:t>http://carementor.ru/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705" y="3970020"/>
            <a:ext cx="6412865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RADLogics.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Основанная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ИИ программная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платформа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анализа медицинских 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изображений,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существенно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повышающая скорость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точность работы </a:t>
            </a:r>
            <a:r>
              <a:rPr sz="1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врачей- 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радиологов.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233069" y="4186428"/>
            <a:ext cx="14135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</a:rPr>
              <a:t>https://radlogics.ru/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705" y="4728972"/>
            <a:ext cx="6746240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Diagnocat. Система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распознаёт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томографические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стоматологические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исследования, 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помогает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поставить диагноз и даёт </a:t>
            </a:r>
            <a:r>
              <a:rPr sz="1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врачам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рекомендации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по</a:t>
            </a:r>
            <a:r>
              <a:rPr sz="14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лечению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33069" y="4838700"/>
            <a:ext cx="16116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</a:rPr>
              <a:t>https://diagnocat.com/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705" y="5247132"/>
            <a:ext cx="5899150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Pirogov.AI.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Диагностика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ото,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рино и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ларинго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эндоскопическим </a:t>
            </a:r>
            <a:r>
              <a:rPr sz="1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фото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и 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видеоизображениям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33069" y="5356860"/>
            <a:ext cx="12827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1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</a:rPr>
              <a:t>https://pirogov.ai/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705" y="5798820"/>
            <a:ext cx="6598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Доктор </a:t>
            </a:r>
            <a:r>
              <a:rPr sz="14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Томо.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Интеллектуальная технология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ранней диагностики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онкопатологий 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легких на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базе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данных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компьютерной</a:t>
            </a:r>
            <a:r>
              <a:rPr sz="1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томографии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233069" y="5905500"/>
            <a:ext cx="15652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  <a:hlinkClick r:id="rId4"/>
              </a:rPr>
              <a:t>http://doctor-tomo.ru/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705" y="6347460"/>
            <a:ext cx="669607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Анализ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флюорограм.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Сервис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умеет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анализировать цифровые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флюорографические 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снимки и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выявлять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в них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патологические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очаги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233069" y="6347460"/>
            <a:ext cx="1860550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u="sng" spc="-1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  <a:hlinkClick r:id="rId5"/>
              </a:rPr>
              <a:t>http://www.ftizisbiomed.r </a:t>
            </a:r>
            <a:r>
              <a:rPr sz="1400" spc="-10" dirty="0">
                <a:solidFill>
                  <a:srgbClr val="CC9900"/>
                </a:solidFill>
                <a:latin typeface="Times New Roman"/>
                <a:cs typeface="Times New Roman"/>
              </a:rPr>
              <a:t> </a:t>
            </a:r>
            <a:r>
              <a:rPr sz="1400" u="sng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</a:rPr>
              <a:t>u/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01125" y="1371600"/>
            <a:ext cx="142875" cy="3810"/>
          </a:xfrm>
          <a:custGeom>
            <a:avLst/>
            <a:gdLst/>
            <a:ahLst/>
            <a:cxnLst/>
            <a:rect l="l" t="t" r="r" b="b"/>
            <a:pathLst>
              <a:path w="142875" h="3809">
                <a:moveTo>
                  <a:pt x="0" y="3566"/>
                </a:moveTo>
                <a:lnTo>
                  <a:pt x="142875" y="3566"/>
                </a:lnTo>
                <a:lnTo>
                  <a:pt x="142875" y="0"/>
                </a:lnTo>
                <a:lnTo>
                  <a:pt x="0" y="0"/>
                </a:lnTo>
                <a:lnTo>
                  <a:pt x="0" y="35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1599" y="0"/>
            <a:ext cx="9042400" cy="6858000"/>
            <a:chOff x="101599" y="0"/>
            <a:chExt cx="9042400" cy="6858000"/>
          </a:xfrm>
        </p:grpSpPr>
        <p:sp>
          <p:nvSpPr>
            <p:cNvPr id="4" name="object 4"/>
            <p:cNvSpPr/>
            <p:nvPr/>
          </p:nvSpPr>
          <p:spPr>
            <a:xfrm>
              <a:off x="107950" y="0"/>
              <a:ext cx="9036050" cy="916940"/>
            </a:xfrm>
            <a:custGeom>
              <a:avLst/>
              <a:gdLst/>
              <a:ahLst/>
              <a:cxnLst/>
              <a:rect l="l" t="t" r="r" b="b"/>
              <a:pathLst>
                <a:path w="9036050" h="916940">
                  <a:moveTo>
                    <a:pt x="7304138" y="477278"/>
                  </a:moveTo>
                  <a:lnTo>
                    <a:pt x="0" y="477278"/>
                  </a:lnTo>
                  <a:lnTo>
                    <a:pt x="0" y="916432"/>
                  </a:lnTo>
                  <a:lnTo>
                    <a:pt x="7304138" y="916432"/>
                  </a:lnTo>
                  <a:lnTo>
                    <a:pt x="7304138" y="477278"/>
                  </a:lnTo>
                  <a:close/>
                </a:path>
                <a:path w="9036050" h="916940">
                  <a:moveTo>
                    <a:pt x="9036050" y="0"/>
                  </a:moveTo>
                  <a:lnTo>
                    <a:pt x="7304138" y="0"/>
                  </a:lnTo>
                  <a:lnTo>
                    <a:pt x="0" y="0"/>
                  </a:lnTo>
                  <a:lnTo>
                    <a:pt x="0" y="439178"/>
                  </a:lnTo>
                  <a:lnTo>
                    <a:pt x="7304138" y="439178"/>
                  </a:lnTo>
                  <a:lnTo>
                    <a:pt x="9036050" y="439178"/>
                  </a:lnTo>
                  <a:lnTo>
                    <a:pt x="9036050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12088" y="477268"/>
              <a:ext cx="1732280" cy="439420"/>
            </a:xfrm>
            <a:custGeom>
              <a:avLst/>
              <a:gdLst/>
              <a:ahLst/>
              <a:cxnLst/>
              <a:rect l="l" t="t" r="r" b="b"/>
              <a:pathLst>
                <a:path w="1732279" h="439419">
                  <a:moveTo>
                    <a:pt x="0" y="439163"/>
                  </a:moveTo>
                  <a:lnTo>
                    <a:pt x="1731911" y="439163"/>
                  </a:lnTo>
                  <a:lnTo>
                    <a:pt x="1731911" y="0"/>
                  </a:lnTo>
                  <a:lnTo>
                    <a:pt x="0" y="0"/>
                  </a:lnTo>
                  <a:lnTo>
                    <a:pt x="0" y="439163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7949" y="916433"/>
              <a:ext cx="7304405" cy="459105"/>
            </a:xfrm>
            <a:custGeom>
              <a:avLst/>
              <a:gdLst/>
              <a:ahLst/>
              <a:cxnLst/>
              <a:rect l="l" t="t" r="r" b="b"/>
              <a:pathLst>
                <a:path w="7304405" h="459105">
                  <a:moveTo>
                    <a:pt x="7304138" y="0"/>
                  </a:moveTo>
                  <a:lnTo>
                    <a:pt x="0" y="0"/>
                  </a:lnTo>
                  <a:lnTo>
                    <a:pt x="0" y="458735"/>
                  </a:lnTo>
                  <a:lnTo>
                    <a:pt x="7304138" y="458735"/>
                  </a:lnTo>
                  <a:lnTo>
                    <a:pt x="7304138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412088" y="916433"/>
              <a:ext cx="1732280" cy="459105"/>
            </a:xfrm>
            <a:custGeom>
              <a:avLst/>
              <a:gdLst/>
              <a:ahLst/>
              <a:cxnLst/>
              <a:rect l="l" t="t" r="r" b="b"/>
              <a:pathLst>
                <a:path w="1732279" h="459105">
                  <a:moveTo>
                    <a:pt x="1731911" y="0"/>
                  </a:moveTo>
                  <a:lnTo>
                    <a:pt x="0" y="0"/>
                  </a:lnTo>
                  <a:lnTo>
                    <a:pt x="0" y="458735"/>
                  </a:lnTo>
                  <a:lnTo>
                    <a:pt x="1731911" y="458735"/>
                  </a:lnTo>
                  <a:lnTo>
                    <a:pt x="1731911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7949" y="1375166"/>
              <a:ext cx="7304405" cy="458470"/>
            </a:xfrm>
            <a:custGeom>
              <a:avLst/>
              <a:gdLst/>
              <a:ahLst/>
              <a:cxnLst/>
              <a:rect l="l" t="t" r="r" b="b"/>
              <a:pathLst>
                <a:path w="7304405" h="458469">
                  <a:moveTo>
                    <a:pt x="7304138" y="0"/>
                  </a:moveTo>
                  <a:lnTo>
                    <a:pt x="0" y="0"/>
                  </a:lnTo>
                  <a:lnTo>
                    <a:pt x="0" y="458218"/>
                  </a:lnTo>
                  <a:lnTo>
                    <a:pt x="7304138" y="458218"/>
                  </a:lnTo>
                  <a:lnTo>
                    <a:pt x="7304138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12088" y="1375166"/>
              <a:ext cx="1732280" cy="458470"/>
            </a:xfrm>
            <a:custGeom>
              <a:avLst/>
              <a:gdLst/>
              <a:ahLst/>
              <a:cxnLst/>
              <a:rect l="l" t="t" r="r" b="b"/>
              <a:pathLst>
                <a:path w="1732279" h="458469">
                  <a:moveTo>
                    <a:pt x="1731911" y="0"/>
                  </a:moveTo>
                  <a:lnTo>
                    <a:pt x="0" y="0"/>
                  </a:lnTo>
                  <a:lnTo>
                    <a:pt x="0" y="458218"/>
                  </a:lnTo>
                  <a:lnTo>
                    <a:pt x="1731911" y="458218"/>
                  </a:lnTo>
                  <a:lnTo>
                    <a:pt x="1731911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949" y="1833394"/>
              <a:ext cx="7304405" cy="458470"/>
            </a:xfrm>
            <a:custGeom>
              <a:avLst/>
              <a:gdLst/>
              <a:ahLst/>
              <a:cxnLst/>
              <a:rect l="l" t="t" r="r" b="b"/>
              <a:pathLst>
                <a:path w="7304405" h="458469">
                  <a:moveTo>
                    <a:pt x="7304138" y="0"/>
                  </a:moveTo>
                  <a:lnTo>
                    <a:pt x="0" y="0"/>
                  </a:lnTo>
                  <a:lnTo>
                    <a:pt x="0" y="458218"/>
                  </a:lnTo>
                  <a:lnTo>
                    <a:pt x="7304138" y="458218"/>
                  </a:lnTo>
                  <a:lnTo>
                    <a:pt x="7304138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12088" y="1833394"/>
              <a:ext cx="1732280" cy="458470"/>
            </a:xfrm>
            <a:custGeom>
              <a:avLst/>
              <a:gdLst/>
              <a:ahLst/>
              <a:cxnLst/>
              <a:rect l="l" t="t" r="r" b="b"/>
              <a:pathLst>
                <a:path w="1732279" h="458469">
                  <a:moveTo>
                    <a:pt x="1731911" y="0"/>
                  </a:moveTo>
                  <a:lnTo>
                    <a:pt x="0" y="0"/>
                  </a:lnTo>
                  <a:lnTo>
                    <a:pt x="0" y="458218"/>
                  </a:lnTo>
                  <a:lnTo>
                    <a:pt x="1731911" y="458218"/>
                  </a:lnTo>
                  <a:lnTo>
                    <a:pt x="1731911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7949" y="2291609"/>
              <a:ext cx="7304405" cy="678815"/>
            </a:xfrm>
            <a:custGeom>
              <a:avLst/>
              <a:gdLst/>
              <a:ahLst/>
              <a:cxnLst/>
              <a:rect l="l" t="t" r="r" b="b"/>
              <a:pathLst>
                <a:path w="7304405" h="678814">
                  <a:moveTo>
                    <a:pt x="7304138" y="0"/>
                  </a:moveTo>
                  <a:lnTo>
                    <a:pt x="0" y="0"/>
                  </a:lnTo>
                  <a:lnTo>
                    <a:pt x="0" y="678399"/>
                  </a:lnTo>
                  <a:lnTo>
                    <a:pt x="7304138" y="678399"/>
                  </a:lnTo>
                  <a:lnTo>
                    <a:pt x="7304138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12088" y="2291609"/>
              <a:ext cx="1732280" cy="678815"/>
            </a:xfrm>
            <a:custGeom>
              <a:avLst/>
              <a:gdLst/>
              <a:ahLst/>
              <a:cxnLst/>
              <a:rect l="l" t="t" r="r" b="b"/>
              <a:pathLst>
                <a:path w="1732279" h="678814">
                  <a:moveTo>
                    <a:pt x="1731911" y="0"/>
                  </a:moveTo>
                  <a:lnTo>
                    <a:pt x="0" y="0"/>
                  </a:lnTo>
                  <a:lnTo>
                    <a:pt x="0" y="678399"/>
                  </a:lnTo>
                  <a:lnTo>
                    <a:pt x="1731911" y="678399"/>
                  </a:lnTo>
                  <a:lnTo>
                    <a:pt x="1731911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7949" y="2970006"/>
              <a:ext cx="7304405" cy="458470"/>
            </a:xfrm>
            <a:custGeom>
              <a:avLst/>
              <a:gdLst/>
              <a:ahLst/>
              <a:cxnLst/>
              <a:rect l="l" t="t" r="r" b="b"/>
              <a:pathLst>
                <a:path w="7304405" h="458470">
                  <a:moveTo>
                    <a:pt x="7304138" y="0"/>
                  </a:moveTo>
                  <a:lnTo>
                    <a:pt x="0" y="0"/>
                  </a:lnTo>
                  <a:lnTo>
                    <a:pt x="0" y="458218"/>
                  </a:lnTo>
                  <a:lnTo>
                    <a:pt x="7304138" y="458218"/>
                  </a:lnTo>
                  <a:lnTo>
                    <a:pt x="7304138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12088" y="2970006"/>
              <a:ext cx="1732280" cy="458470"/>
            </a:xfrm>
            <a:custGeom>
              <a:avLst/>
              <a:gdLst/>
              <a:ahLst/>
              <a:cxnLst/>
              <a:rect l="l" t="t" r="r" b="b"/>
              <a:pathLst>
                <a:path w="1732279" h="458470">
                  <a:moveTo>
                    <a:pt x="1731911" y="0"/>
                  </a:moveTo>
                  <a:lnTo>
                    <a:pt x="0" y="0"/>
                  </a:lnTo>
                  <a:lnTo>
                    <a:pt x="0" y="458218"/>
                  </a:lnTo>
                  <a:lnTo>
                    <a:pt x="1731911" y="458218"/>
                  </a:lnTo>
                  <a:lnTo>
                    <a:pt x="1731911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7949" y="3428221"/>
              <a:ext cx="7304405" cy="678815"/>
            </a:xfrm>
            <a:custGeom>
              <a:avLst/>
              <a:gdLst/>
              <a:ahLst/>
              <a:cxnLst/>
              <a:rect l="l" t="t" r="r" b="b"/>
              <a:pathLst>
                <a:path w="7304405" h="678814">
                  <a:moveTo>
                    <a:pt x="7304138" y="0"/>
                  </a:moveTo>
                  <a:lnTo>
                    <a:pt x="0" y="0"/>
                  </a:lnTo>
                  <a:lnTo>
                    <a:pt x="0" y="678399"/>
                  </a:lnTo>
                  <a:lnTo>
                    <a:pt x="7304138" y="678399"/>
                  </a:lnTo>
                  <a:lnTo>
                    <a:pt x="7304138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12088" y="3428221"/>
              <a:ext cx="1732280" cy="678815"/>
            </a:xfrm>
            <a:custGeom>
              <a:avLst/>
              <a:gdLst/>
              <a:ahLst/>
              <a:cxnLst/>
              <a:rect l="l" t="t" r="r" b="b"/>
              <a:pathLst>
                <a:path w="1732279" h="678814">
                  <a:moveTo>
                    <a:pt x="1731911" y="0"/>
                  </a:moveTo>
                  <a:lnTo>
                    <a:pt x="0" y="0"/>
                  </a:lnTo>
                  <a:lnTo>
                    <a:pt x="0" y="678399"/>
                  </a:lnTo>
                  <a:lnTo>
                    <a:pt x="1731911" y="678399"/>
                  </a:lnTo>
                  <a:lnTo>
                    <a:pt x="1731911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7949" y="4106622"/>
              <a:ext cx="7304405" cy="459105"/>
            </a:xfrm>
            <a:custGeom>
              <a:avLst/>
              <a:gdLst/>
              <a:ahLst/>
              <a:cxnLst/>
              <a:rect l="l" t="t" r="r" b="b"/>
              <a:pathLst>
                <a:path w="7304405" h="459104">
                  <a:moveTo>
                    <a:pt x="7304138" y="0"/>
                  </a:moveTo>
                  <a:lnTo>
                    <a:pt x="0" y="0"/>
                  </a:lnTo>
                  <a:lnTo>
                    <a:pt x="0" y="458735"/>
                  </a:lnTo>
                  <a:lnTo>
                    <a:pt x="7304138" y="458735"/>
                  </a:lnTo>
                  <a:lnTo>
                    <a:pt x="7304138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12088" y="4106622"/>
              <a:ext cx="1732280" cy="459105"/>
            </a:xfrm>
            <a:custGeom>
              <a:avLst/>
              <a:gdLst/>
              <a:ahLst/>
              <a:cxnLst/>
              <a:rect l="l" t="t" r="r" b="b"/>
              <a:pathLst>
                <a:path w="1732279" h="459104">
                  <a:moveTo>
                    <a:pt x="1731911" y="0"/>
                  </a:moveTo>
                  <a:lnTo>
                    <a:pt x="0" y="0"/>
                  </a:lnTo>
                  <a:lnTo>
                    <a:pt x="0" y="458735"/>
                  </a:lnTo>
                  <a:lnTo>
                    <a:pt x="1731911" y="458735"/>
                  </a:lnTo>
                  <a:lnTo>
                    <a:pt x="1731911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7949" y="4565359"/>
              <a:ext cx="7304405" cy="459105"/>
            </a:xfrm>
            <a:custGeom>
              <a:avLst/>
              <a:gdLst/>
              <a:ahLst/>
              <a:cxnLst/>
              <a:rect l="l" t="t" r="r" b="b"/>
              <a:pathLst>
                <a:path w="7304405" h="459104">
                  <a:moveTo>
                    <a:pt x="7304138" y="0"/>
                  </a:moveTo>
                  <a:lnTo>
                    <a:pt x="0" y="0"/>
                  </a:lnTo>
                  <a:lnTo>
                    <a:pt x="0" y="458735"/>
                  </a:lnTo>
                  <a:lnTo>
                    <a:pt x="7304138" y="458735"/>
                  </a:lnTo>
                  <a:lnTo>
                    <a:pt x="7304138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12088" y="4565359"/>
              <a:ext cx="1732280" cy="459105"/>
            </a:xfrm>
            <a:custGeom>
              <a:avLst/>
              <a:gdLst/>
              <a:ahLst/>
              <a:cxnLst/>
              <a:rect l="l" t="t" r="r" b="b"/>
              <a:pathLst>
                <a:path w="1732279" h="459104">
                  <a:moveTo>
                    <a:pt x="1731911" y="0"/>
                  </a:moveTo>
                  <a:lnTo>
                    <a:pt x="0" y="0"/>
                  </a:lnTo>
                  <a:lnTo>
                    <a:pt x="0" y="458735"/>
                  </a:lnTo>
                  <a:lnTo>
                    <a:pt x="1731911" y="458735"/>
                  </a:lnTo>
                  <a:lnTo>
                    <a:pt x="1731911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7949" y="5024095"/>
              <a:ext cx="7304405" cy="459105"/>
            </a:xfrm>
            <a:custGeom>
              <a:avLst/>
              <a:gdLst/>
              <a:ahLst/>
              <a:cxnLst/>
              <a:rect l="l" t="t" r="r" b="b"/>
              <a:pathLst>
                <a:path w="7304405" h="459104">
                  <a:moveTo>
                    <a:pt x="7304138" y="0"/>
                  </a:moveTo>
                  <a:lnTo>
                    <a:pt x="0" y="0"/>
                  </a:lnTo>
                  <a:lnTo>
                    <a:pt x="0" y="458735"/>
                  </a:lnTo>
                  <a:lnTo>
                    <a:pt x="7304138" y="458735"/>
                  </a:lnTo>
                  <a:lnTo>
                    <a:pt x="7304138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12088" y="5024095"/>
              <a:ext cx="1732280" cy="459105"/>
            </a:xfrm>
            <a:custGeom>
              <a:avLst/>
              <a:gdLst/>
              <a:ahLst/>
              <a:cxnLst/>
              <a:rect l="l" t="t" r="r" b="b"/>
              <a:pathLst>
                <a:path w="1732279" h="459104">
                  <a:moveTo>
                    <a:pt x="1731911" y="0"/>
                  </a:moveTo>
                  <a:lnTo>
                    <a:pt x="0" y="0"/>
                  </a:lnTo>
                  <a:lnTo>
                    <a:pt x="0" y="458735"/>
                  </a:lnTo>
                  <a:lnTo>
                    <a:pt x="1731911" y="458735"/>
                  </a:lnTo>
                  <a:lnTo>
                    <a:pt x="1731911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7949" y="5482828"/>
              <a:ext cx="7304405" cy="458470"/>
            </a:xfrm>
            <a:custGeom>
              <a:avLst/>
              <a:gdLst/>
              <a:ahLst/>
              <a:cxnLst/>
              <a:rect l="l" t="t" r="r" b="b"/>
              <a:pathLst>
                <a:path w="7304405" h="458470">
                  <a:moveTo>
                    <a:pt x="7304138" y="0"/>
                  </a:moveTo>
                  <a:lnTo>
                    <a:pt x="0" y="0"/>
                  </a:lnTo>
                  <a:lnTo>
                    <a:pt x="0" y="458218"/>
                  </a:lnTo>
                  <a:lnTo>
                    <a:pt x="7304138" y="458218"/>
                  </a:lnTo>
                  <a:lnTo>
                    <a:pt x="7304138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12088" y="5482828"/>
              <a:ext cx="1732280" cy="458470"/>
            </a:xfrm>
            <a:custGeom>
              <a:avLst/>
              <a:gdLst/>
              <a:ahLst/>
              <a:cxnLst/>
              <a:rect l="l" t="t" r="r" b="b"/>
              <a:pathLst>
                <a:path w="1732279" h="458470">
                  <a:moveTo>
                    <a:pt x="1731911" y="0"/>
                  </a:moveTo>
                  <a:lnTo>
                    <a:pt x="0" y="0"/>
                  </a:lnTo>
                  <a:lnTo>
                    <a:pt x="0" y="458218"/>
                  </a:lnTo>
                  <a:lnTo>
                    <a:pt x="1731911" y="458218"/>
                  </a:lnTo>
                  <a:lnTo>
                    <a:pt x="1731911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949" y="5941047"/>
              <a:ext cx="7304405" cy="459105"/>
            </a:xfrm>
            <a:custGeom>
              <a:avLst/>
              <a:gdLst/>
              <a:ahLst/>
              <a:cxnLst/>
              <a:rect l="l" t="t" r="r" b="b"/>
              <a:pathLst>
                <a:path w="7304405" h="459104">
                  <a:moveTo>
                    <a:pt x="7304138" y="0"/>
                  </a:moveTo>
                  <a:lnTo>
                    <a:pt x="0" y="0"/>
                  </a:lnTo>
                  <a:lnTo>
                    <a:pt x="0" y="458735"/>
                  </a:lnTo>
                  <a:lnTo>
                    <a:pt x="7304138" y="458735"/>
                  </a:lnTo>
                  <a:lnTo>
                    <a:pt x="7304138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412088" y="5941047"/>
              <a:ext cx="1732280" cy="459105"/>
            </a:xfrm>
            <a:custGeom>
              <a:avLst/>
              <a:gdLst/>
              <a:ahLst/>
              <a:cxnLst/>
              <a:rect l="l" t="t" r="r" b="b"/>
              <a:pathLst>
                <a:path w="1732279" h="459104">
                  <a:moveTo>
                    <a:pt x="1731911" y="0"/>
                  </a:moveTo>
                  <a:lnTo>
                    <a:pt x="0" y="0"/>
                  </a:lnTo>
                  <a:lnTo>
                    <a:pt x="0" y="458735"/>
                  </a:lnTo>
                  <a:lnTo>
                    <a:pt x="1731911" y="458735"/>
                  </a:lnTo>
                  <a:lnTo>
                    <a:pt x="1731911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7949" y="6399782"/>
              <a:ext cx="7304405" cy="458470"/>
            </a:xfrm>
            <a:custGeom>
              <a:avLst/>
              <a:gdLst/>
              <a:ahLst/>
              <a:cxnLst/>
              <a:rect l="l" t="t" r="r" b="b"/>
              <a:pathLst>
                <a:path w="7304405" h="458470">
                  <a:moveTo>
                    <a:pt x="7304138" y="0"/>
                  </a:moveTo>
                  <a:lnTo>
                    <a:pt x="0" y="0"/>
                  </a:lnTo>
                  <a:lnTo>
                    <a:pt x="0" y="458218"/>
                  </a:lnTo>
                  <a:lnTo>
                    <a:pt x="7304138" y="458218"/>
                  </a:lnTo>
                  <a:lnTo>
                    <a:pt x="7304138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412088" y="6399782"/>
              <a:ext cx="1732280" cy="458470"/>
            </a:xfrm>
            <a:custGeom>
              <a:avLst/>
              <a:gdLst/>
              <a:ahLst/>
              <a:cxnLst/>
              <a:rect l="l" t="t" r="r" b="b"/>
              <a:pathLst>
                <a:path w="1732279" h="458470">
                  <a:moveTo>
                    <a:pt x="1731911" y="0"/>
                  </a:moveTo>
                  <a:lnTo>
                    <a:pt x="0" y="0"/>
                  </a:lnTo>
                  <a:lnTo>
                    <a:pt x="0" y="458218"/>
                  </a:lnTo>
                  <a:lnTo>
                    <a:pt x="1731911" y="458218"/>
                  </a:lnTo>
                  <a:lnTo>
                    <a:pt x="1731911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1587" y="12"/>
              <a:ext cx="9042400" cy="6858000"/>
            </a:xfrm>
            <a:custGeom>
              <a:avLst/>
              <a:gdLst/>
              <a:ahLst/>
              <a:cxnLst/>
              <a:rect l="l" t="t" r="r" b="b"/>
              <a:pathLst>
                <a:path w="9042400" h="6858000">
                  <a:moveTo>
                    <a:pt x="9042400" y="0"/>
                  </a:moveTo>
                  <a:lnTo>
                    <a:pt x="9036063" y="0"/>
                  </a:lnTo>
                  <a:lnTo>
                    <a:pt x="9036063" y="6350"/>
                  </a:lnTo>
                  <a:lnTo>
                    <a:pt x="9036063" y="439166"/>
                  </a:lnTo>
                  <a:lnTo>
                    <a:pt x="9036063" y="6851650"/>
                  </a:lnTo>
                  <a:lnTo>
                    <a:pt x="7316851" y="6851650"/>
                  </a:lnTo>
                  <a:lnTo>
                    <a:pt x="7316851" y="6406121"/>
                  </a:lnTo>
                  <a:lnTo>
                    <a:pt x="9036063" y="6406121"/>
                  </a:lnTo>
                  <a:lnTo>
                    <a:pt x="9036063" y="6393421"/>
                  </a:lnTo>
                  <a:lnTo>
                    <a:pt x="7316851" y="6393421"/>
                  </a:lnTo>
                  <a:lnTo>
                    <a:pt x="7316851" y="5947397"/>
                  </a:lnTo>
                  <a:lnTo>
                    <a:pt x="9036063" y="5947397"/>
                  </a:lnTo>
                  <a:lnTo>
                    <a:pt x="9036063" y="5934697"/>
                  </a:lnTo>
                  <a:lnTo>
                    <a:pt x="7316851" y="5934697"/>
                  </a:lnTo>
                  <a:lnTo>
                    <a:pt x="7316851" y="5489181"/>
                  </a:lnTo>
                  <a:lnTo>
                    <a:pt x="9036063" y="5489181"/>
                  </a:lnTo>
                  <a:lnTo>
                    <a:pt x="9036063" y="5476481"/>
                  </a:lnTo>
                  <a:lnTo>
                    <a:pt x="7316851" y="5476481"/>
                  </a:lnTo>
                  <a:lnTo>
                    <a:pt x="7316851" y="5030432"/>
                  </a:lnTo>
                  <a:lnTo>
                    <a:pt x="9036063" y="5030432"/>
                  </a:lnTo>
                  <a:lnTo>
                    <a:pt x="9036063" y="5017732"/>
                  </a:lnTo>
                  <a:lnTo>
                    <a:pt x="7316851" y="5017732"/>
                  </a:lnTo>
                  <a:lnTo>
                    <a:pt x="7316851" y="4571708"/>
                  </a:lnTo>
                  <a:lnTo>
                    <a:pt x="9036063" y="4571708"/>
                  </a:lnTo>
                  <a:lnTo>
                    <a:pt x="9036063" y="4559008"/>
                  </a:lnTo>
                  <a:lnTo>
                    <a:pt x="7316851" y="4559008"/>
                  </a:lnTo>
                  <a:lnTo>
                    <a:pt x="7316851" y="4112971"/>
                  </a:lnTo>
                  <a:lnTo>
                    <a:pt x="9036063" y="4112971"/>
                  </a:lnTo>
                  <a:lnTo>
                    <a:pt x="9036063" y="4100271"/>
                  </a:lnTo>
                  <a:lnTo>
                    <a:pt x="7316851" y="4100271"/>
                  </a:lnTo>
                  <a:lnTo>
                    <a:pt x="7316851" y="3434562"/>
                  </a:lnTo>
                  <a:lnTo>
                    <a:pt x="9036063" y="3434562"/>
                  </a:lnTo>
                  <a:lnTo>
                    <a:pt x="9036063" y="3421862"/>
                  </a:lnTo>
                  <a:lnTo>
                    <a:pt x="7316851" y="3421862"/>
                  </a:lnTo>
                  <a:lnTo>
                    <a:pt x="7316851" y="2976359"/>
                  </a:lnTo>
                  <a:lnTo>
                    <a:pt x="9036063" y="2976359"/>
                  </a:lnTo>
                  <a:lnTo>
                    <a:pt x="9036063" y="2963659"/>
                  </a:lnTo>
                  <a:lnTo>
                    <a:pt x="7316851" y="2963659"/>
                  </a:lnTo>
                  <a:lnTo>
                    <a:pt x="7316851" y="2297950"/>
                  </a:lnTo>
                  <a:lnTo>
                    <a:pt x="9036063" y="2297950"/>
                  </a:lnTo>
                  <a:lnTo>
                    <a:pt x="9036063" y="2285250"/>
                  </a:lnTo>
                  <a:lnTo>
                    <a:pt x="7316851" y="2285250"/>
                  </a:lnTo>
                  <a:lnTo>
                    <a:pt x="7316851" y="1839734"/>
                  </a:lnTo>
                  <a:lnTo>
                    <a:pt x="9036063" y="1839734"/>
                  </a:lnTo>
                  <a:lnTo>
                    <a:pt x="9036063" y="1827034"/>
                  </a:lnTo>
                  <a:lnTo>
                    <a:pt x="7316851" y="1827034"/>
                  </a:lnTo>
                  <a:lnTo>
                    <a:pt x="7316851" y="1381518"/>
                  </a:lnTo>
                  <a:lnTo>
                    <a:pt x="9036063" y="1381518"/>
                  </a:lnTo>
                  <a:lnTo>
                    <a:pt x="9036063" y="1368818"/>
                  </a:lnTo>
                  <a:lnTo>
                    <a:pt x="7316851" y="1368818"/>
                  </a:lnTo>
                  <a:lnTo>
                    <a:pt x="7316851" y="922782"/>
                  </a:lnTo>
                  <a:lnTo>
                    <a:pt x="9036063" y="922782"/>
                  </a:lnTo>
                  <a:lnTo>
                    <a:pt x="9036063" y="910082"/>
                  </a:lnTo>
                  <a:lnTo>
                    <a:pt x="7316851" y="910082"/>
                  </a:lnTo>
                  <a:lnTo>
                    <a:pt x="7316851" y="477266"/>
                  </a:lnTo>
                  <a:lnTo>
                    <a:pt x="9036063" y="477266"/>
                  </a:lnTo>
                  <a:lnTo>
                    <a:pt x="9036063" y="439166"/>
                  </a:lnTo>
                  <a:lnTo>
                    <a:pt x="7316851" y="439166"/>
                  </a:lnTo>
                  <a:lnTo>
                    <a:pt x="7316851" y="6350"/>
                  </a:lnTo>
                  <a:lnTo>
                    <a:pt x="9036063" y="6350"/>
                  </a:lnTo>
                  <a:lnTo>
                    <a:pt x="9036063" y="0"/>
                  </a:lnTo>
                  <a:lnTo>
                    <a:pt x="7316851" y="0"/>
                  </a:lnTo>
                  <a:lnTo>
                    <a:pt x="7304151" y="0"/>
                  </a:lnTo>
                  <a:lnTo>
                    <a:pt x="7304151" y="6350"/>
                  </a:lnTo>
                  <a:lnTo>
                    <a:pt x="7304151" y="6851650"/>
                  </a:lnTo>
                  <a:lnTo>
                    <a:pt x="12712" y="6851650"/>
                  </a:lnTo>
                  <a:lnTo>
                    <a:pt x="12712" y="6406121"/>
                  </a:lnTo>
                  <a:lnTo>
                    <a:pt x="7304151" y="6406121"/>
                  </a:lnTo>
                  <a:lnTo>
                    <a:pt x="7304151" y="6393421"/>
                  </a:lnTo>
                  <a:lnTo>
                    <a:pt x="12712" y="6393421"/>
                  </a:lnTo>
                  <a:lnTo>
                    <a:pt x="12712" y="5947397"/>
                  </a:lnTo>
                  <a:lnTo>
                    <a:pt x="7304151" y="5947397"/>
                  </a:lnTo>
                  <a:lnTo>
                    <a:pt x="7304151" y="5934697"/>
                  </a:lnTo>
                  <a:lnTo>
                    <a:pt x="12712" y="5934697"/>
                  </a:lnTo>
                  <a:lnTo>
                    <a:pt x="12712" y="5489181"/>
                  </a:lnTo>
                  <a:lnTo>
                    <a:pt x="7304151" y="5489181"/>
                  </a:lnTo>
                  <a:lnTo>
                    <a:pt x="7304151" y="5476481"/>
                  </a:lnTo>
                  <a:lnTo>
                    <a:pt x="12712" y="5476481"/>
                  </a:lnTo>
                  <a:lnTo>
                    <a:pt x="12712" y="5030432"/>
                  </a:lnTo>
                  <a:lnTo>
                    <a:pt x="7304151" y="5030432"/>
                  </a:lnTo>
                  <a:lnTo>
                    <a:pt x="7304151" y="5017732"/>
                  </a:lnTo>
                  <a:lnTo>
                    <a:pt x="12712" y="5017732"/>
                  </a:lnTo>
                  <a:lnTo>
                    <a:pt x="12712" y="4571708"/>
                  </a:lnTo>
                  <a:lnTo>
                    <a:pt x="7304151" y="4571708"/>
                  </a:lnTo>
                  <a:lnTo>
                    <a:pt x="7304151" y="4559008"/>
                  </a:lnTo>
                  <a:lnTo>
                    <a:pt x="12712" y="4559008"/>
                  </a:lnTo>
                  <a:lnTo>
                    <a:pt x="12712" y="4112971"/>
                  </a:lnTo>
                  <a:lnTo>
                    <a:pt x="7304151" y="4112971"/>
                  </a:lnTo>
                  <a:lnTo>
                    <a:pt x="7304151" y="4100271"/>
                  </a:lnTo>
                  <a:lnTo>
                    <a:pt x="12712" y="4100271"/>
                  </a:lnTo>
                  <a:lnTo>
                    <a:pt x="12712" y="3434562"/>
                  </a:lnTo>
                  <a:lnTo>
                    <a:pt x="7304151" y="3434562"/>
                  </a:lnTo>
                  <a:lnTo>
                    <a:pt x="7304151" y="3421862"/>
                  </a:lnTo>
                  <a:lnTo>
                    <a:pt x="12712" y="3421862"/>
                  </a:lnTo>
                  <a:lnTo>
                    <a:pt x="12712" y="2976359"/>
                  </a:lnTo>
                  <a:lnTo>
                    <a:pt x="7304151" y="2976359"/>
                  </a:lnTo>
                  <a:lnTo>
                    <a:pt x="7304151" y="2963659"/>
                  </a:lnTo>
                  <a:lnTo>
                    <a:pt x="12712" y="2963659"/>
                  </a:lnTo>
                  <a:lnTo>
                    <a:pt x="12712" y="2297950"/>
                  </a:lnTo>
                  <a:lnTo>
                    <a:pt x="7304151" y="2297950"/>
                  </a:lnTo>
                  <a:lnTo>
                    <a:pt x="7304151" y="2285250"/>
                  </a:lnTo>
                  <a:lnTo>
                    <a:pt x="12712" y="2285250"/>
                  </a:lnTo>
                  <a:lnTo>
                    <a:pt x="12712" y="1839734"/>
                  </a:lnTo>
                  <a:lnTo>
                    <a:pt x="7304151" y="1839734"/>
                  </a:lnTo>
                  <a:lnTo>
                    <a:pt x="7304151" y="1827034"/>
                  </a:lnTo>
                  <a:lnTo>
                    <a:pt x="12712" y="1827034"/>
                  </a:lnTo>
                  <a:lnTo>
                    <a:pt x="12712" y="1381518"/>
                  </a:lnTo>
                  <a:lnTo>
                    <a:pt x="7304151" y="1381518"/>
                  </a:lnTo>
                  <a:lnTo>
                    <a:pt x="7304151" y="1368818"/>
                  </a:lnTo>
                  <a:lnTo>
                    <a:pt x="12712" y="1368818"/>
                  </a:lnTo>
                  <a:lnTo>
                    <a:pt x="12712" y="922782"/>
                  </a:lnTo>
                  <a:lnTo>
                    <a:pt x="7304151" y="922782"/>
                  </a:lnTo>
                  <a:lnTo>
                    <a:pt x="7304151" y="910082"/>
                  </a:lnTo>
                  <a:lnTo>
                    <a:pt x="12712" y="910082"/>
                  </a:lnTo>
                  <a:lnTo>
                    <a:pt x="12712" y="477266"/>
                  </a:lnTo>
                  <a:lnTo>
                    <a:pt x="7304151" y="477266"/>
                  </a:lnTo>
                  <a:lnTo>
                    <a:pt x="7304151" y="439166"/>
                  </a:lnTo>
                  <a:lnTo>
                    <a:pt x="12712" y="439166"/>
                  </a:lnTo>
                  <a:lnTo>
                    <a:pt x="12712" y="6350"/>
                  </a:lnTo>
                  <a:lnTo>
                    <a:pt x="7304151" y="6350"/>
                  </a:lnTo>
                  <a:lnTo>
                    <a:pt x="7304151" y="0"/>
                  </a:lnTo>
                  <a:lnTo>
                    <a:pt x="12712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6857987"/>
                  </a:lnTo>
                  <a:lnTo>
                    <a:pt x="12712" y="6857987"/>
                  </a:lnTo>
                  <a:lnTo>
                    <a:pt x="7304151" y="6857987"/>
                  </a:lnTo>
                  <a:lnTo>
                    <a:pt x="7316851" y="6857987"/>
                  </a:lnTo>
                  <a:lnTo>
                    <a:pt x="9036063" y="6857987"/>
                  </a:lnTo>
                  <a:lnTo>
                    <a:pt x="9042400" y="6857987"/>
                  </a:lnTo>
                  <a:lnTo>
                    <a:pt x="9042400" y="6851650"/>
                  </a:lnTo>
                  <a:lnTo>
                    <a:pt x="9042400" y="6350"/>
                  </a:lnTo>
                  <a:lnTo>
                    <a:pt x="904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30341" y="0"/>
            <a:ext cx="652018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b="1" spc="-85" dirty="0">
                <a:solidFill>
                  <a:srgbClr val="FFFFFF"/>
                </a:solidFill>
                <a:latin typeface="Georgia"/>
                <a:cs typeface="Georgia"/>
              </a:rPr>
              <a:t>Doctor </a:t>
            </a:r>
            <a:r>
              <a:rPr sz="1100" b="1" spc="-60" dirty="0">
                <a:solidFill>
                  <a:srgbClr val="FFFFFF"/>
                </a:solidFill>
                <a:latin typeface="Georgia"/>
                <a:cs typeface="Georgia"/>
              </a:rPr>
              <a:t>AIzimov. </a:t>
            </a:r>
            <a:r>
              <a:rPr sz="1100" b="1" spc="20" dirty="0">
                <a:solidFill>
                  <a:srgbClr val="FFFFFF"/>
                </a:solidFill>
                <a:latin typeface="Trebuchet MS"/>
                <a:cs typeface="Trebuchet MS"/>
              </a:rPr>
              <a:t>Анализирует </a:t>
            </a:r>
            <a:r>
              <a:rPr sz="1100" b="1" spc="30" dirty="0">
                <a:solidFill>
                  <a:srgbClr val="FFFFFF"/>
                </a:solidFill>
                <a:latin typeface="Trebuchet MS"/>
                <a:cs typeface="Trebuchet MS"/>
              </a:rPr>
              <a:t>снимки </a:t>
            </a:r>
            <a:r>
              <a:rPr sz="1100" b="1" spc="25" dirty="0">
                <a:solidFill>
                  <a:srgbClr val="FFFFFF"/>
                </a:solidFill>
                <a:latin typeface="Trebuchet MS"/>
                <a:cs typeface="Trebuchet MS"/>
              </a:rPr>
              <a:t>компьютерной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томографии на </a:t>
            </a:r>
            <a:r>
              <a:rPr sz="1100" b="1" spc="-15" dirty="0">
                <a:solidFill>
                  <a:srgbClr val="FFFFFF"/>
                </a:solidFill>
                <a:latin typeface="Trebuchet MS"/>
                <a:cs typeface="Trebuchet MS"/>
              </a:rPr>
              <a:t>предмет</a:t>
            </a:r>
            <a:r>
              <a:rPr sz="1100" b="1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онкологической 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патологии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34478" y="143256"/>
            <a:ext cx="15367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u="sng" spc="1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rebuchet MS"/>
                <a:cs typeface="Trebuchet MS"/>
              </a:rPr>
              <a:t>Новость </a:t>
            </a:r>
            <a:r>
              <a:rPr sz="1100" b="1" u="sng" spc="1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rebuchet MS"/>
                <a:cs typeface="Trebuchet MS"/>
              </a:rPr>
              <a:t>на</a:t>
            </a:r>
            <a:r>
              <a:rPr sz="1100" b="1" u="sng" spc="-18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rebuchet MS"/>
                <a:cs typeface="Trebuchet MS"/>
              </a:rPr>
              <a:t> </a:t>
            </a:r>
            <a:r>
              <a:rPr sz="1100" b="1" u="sng" spc="-7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MedRussia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0341" y="445007"/>
            <a:ext cx="6326505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b="1" spc="-55" dirty="0">
                <a:solidFill>
                  <a:srgbClr val="FFFFFF"/>
                </a:solidFill>
                <a:latin typeface="Georgia"/>
                <a:cs typeface="Georgia"/>
              </a:rPr>
              <a:t>Check</a:t>
            </a:r>
            <a:r>
              <a:rPr sz="11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-85" dirty="0">
                <a:solidFill>
                  <a:srgbClr val="FFFFFF"/>
                </a:solidFill>
                <a:latin typeface="Georgia"/>
                <a:cs typeface="Georgia"/>
              </a:rPr>
              <a:t>Melanoma.</a:t>
            </a:r>
            <a:r>
              <a:rPr sz="11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20" dirty="0">
                <a:solidFill>
                  <a:srgbClr val="FFFFFF"/>
                </a:solidFill>
                <a:latin typeface="Trebuchet MS"/>
                <a:cs typeface="Trebuchet MS"/>
              </a:rPr>
              <a:t>Анализирует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фотографии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20" dirty="0">
                <a:solidFill>
                  <a:srgbClr val="FFFFFF"/>
                </a:solidFill>
                <a:latin typeface="Trebuchet MS"/>
                <a:cs typeface="Trebuchet MS"/>
              </a:rPr>
              <a:t>родинок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Trebuchet MS"/>
                <a:cs typeface="Trebuchet MS"/>
              </a:rPr>
              <a:t>предмет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25" dirty="0">
                <a:solidFill>
                  <a:srgbClr val="FFFFFF"/>
                </a:solidFill>
                <a:latin typeface="Trebuchet MS"/>
                <a:cs typeface="Trebuchet MS"/>
              </a:rPr>
              <a:t>выявления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подозрений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на  </a:t>
            </a:r>
            <a:r>
              <a:rPr sz="1100" b="1" spc="-5" dirty="0">
                <a:solidFill>
                  <a:srgbClr val="FFFFFF"/>
                </a:solidFill>
                <a:latin typeface="Trebuchet MS"/>
                <a:cs typeface="Trebuchet MS"/>
              </a:rPr>
              <a:t>злокачественные</a:t>
            </a:r>
            <a:r>
              <a:rPr sz="11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образования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34478" y="600456"/>
            <a:ext cx="12274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1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rebuchet MS"/>
                <a:cs typeface="Trebuchet MS"/>
              </a:rPr>
              <a:t>Новость </a:t>
            </a:r>
            <a:r>
              <a:rPr sz="1100" u="sng" spc="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rebuchet MS"/>
                <a:cs typeface="Trebuchet MS"/>
              </a:rPr>
              <a:t>о</a:t>
            </a:r>
            <a:r>
              <a:rPr sz="1100" u="sng" spc="-19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rebuchet MS"/>
                <a:cs typeface="Trebuchet MS"/>
              </a:rPr>
              <a:t> </a:t>
            </a:r>
            <a:r>
              <a:rPr sz="1100" u="sng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rebuchet MS"/>
                <a:cs typeface="Trebuchet MS"/>
              </a:rPr>
              <a:t>проекте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0341" y="1060703"/>
            <a:ext cx="56019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0" dirty="0">
                <a:solidFill>
                  <a:srgbClr val="FFFFFF"/>
                </a:solidFill>
                <a:latin typeface="Trebuchet MS"/>
                <a:cs typeface="Trebuchet MS"/>
              </a:rPr>
              <a:t>Прородинки</a:t>
            </a:r>
            <a:r>
              <a:rPr sz="1100" b="1" spc="30" dirty="0">
                <a:solidFill>
                  <a:srgbClr val="FFFFFF"/>
                </a:solidFill>
                <a:latin typeface="Georgia"/>
                <a:cs typeface="Georgia"/>
              </a:rPr>
              <a:t>.</a:t>
            </a:r>
            <a:r>
              <a:rPr sz="1100" b="1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20" dirty="0">
                <a:solidFill>
                  <a:srgbClr val="FFFFFF"/>
                </a:solidFill>
                <a:latin typeface="Trebuchet MS"/>
                <a:cs typeface="Trebuchet MS"/>
              </a:rPr>
              <a:t>Выявление</a:t>
            </a:r>
            <a:r>
              <a:rPr sz="11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злокачественных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образований</a:t>
            </a:r>
            <a:r>
              <a:rPr sz="11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5" dirty="0">
                <a:solidFill>
                  <a:srgbClr val="FFFFFF"/>
                </a:solidFill>
                <a:latin typeface="Trebuchet MS"/>
                <a:cs typeface="Trebuchet MS"/>
              </a:rPr>
              <a:t>кожий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30" dirty="0">
                <a:solidFill>
                  <a:srgbClr val="FFFFFF"/>
                </a:solidFill>
                <a:latin typeface="Trebuchet MS"/>
                <a:cs typeface="Trebuchet MS"/>
              </a:rPr>
              <a:t>по</a:t>
            </a:r>
            <a:r>
              <a:rPr sz="11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фотографиям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34478" y="902207"/>
            <a:ext cx="165100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u="sng" spc="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  <a:hlinkClick r:id="rId2"/>
              </a:rPr>
              <a:t>http://melanoma.academ </a:t>
            </a:r>
            <a:r>
              <a:rPr sz="1100" spc="5" dirty="0">
                <a:solidFill>
                  <a:srgbClr val="CC9900"/>
                </a:solidFill>
                <a:latin typeface="Georgia"/>
                <a:cs typeface="Georgia"/>
              </a:rPr>
              <a:t> </a:t>
            </a:r>
            <a:r>
              <a:rPr sz="1100" u="sng" spc="3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y/prorodinki/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0341" y="1365503"/>
            <a:ext cx="67887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299"/>
              </a:lnSpc>
              <a:spcBef>
                <a:spcPts val="100"/>
              </a:spcBef>
            </a:pPr>
            <a:r>
              <a:rPr sz="1100" b="1" spc="-75" dirty="0">
                <a:solidFill>
                  <a:srgbClr val="FFFFFF"/>
                </a:solidFill>
                <a:latin typeface="Georgia"/>
                <a:cs typeface="Georgia"/>
              </a:rPr>
              <a:t>CheckDerm.</a:t>
            </a:r>
            <a:r>
              <a:rPr sz="11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Высокотехнологичное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онлайн</a:t>
            </a:r>
            <a:r>
              <a:rPr sz="1100" b="1" spc="10" dirty="0">
                <a:solidFill>
                  <a:srgbClr val="FFFFFF"/>
                </a:solidFill>
                <a:latin typeface="Georgia"/>
                <a:cs typeface="Georgia"/>
              </a:rPr>
              <a:t>-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решение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для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оперативного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анализа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проблем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8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25" dirty="0">
                <a:solidFill>
                  <a:srgbClr val="FFFFFF"/>
                </a:solidFill>
                <a:latin typeface="Trebuchet MS"/>
                <a:cs typeface="Trebuchet MS"/>
              </a:rPr>
              <a:t>кожей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65" dirty="0">
                <a:solidFill>
                  <a:srgbClr val="FFFFFF"/>
                </a:solidFill>
                <a:latin typeface="Trebuchet MS"/>
                <a:cs typeface="Trebuchet MS"/>
              </a:rPr>
              <a:t>и 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распознавания</a:t>
            </a:r>
            <a:r>
              <a:rPr sz="11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Trebuchet MS"/>
                <a:cs typeface="Trebuchet MS"/>
              </a:rPr>
              <a:t>их</a:t>
            </a:r>
            <a:r>
              <a:rPr sz="11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5" dirty="0">
                <a:solidFill>
                  <a:srgbClr val="FFFFFF"/>
                </a:solidFill>
                <a:latin typeface="Trebuchet MS"/>
                <a:cs typeface="Trebuchet MS"/>
              </a:rPr>
              <a:t>при</a:t>
            </a:r>
            <a:r>
              <a:rPr sz="11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40" dirty="0">
                <a:solidFill>
                  <a:srgbClr val="FFFFFF"/>
                </a:solidFill>
                <a:latin typeface="Trebuchet MS"/>
                <a:cs typeface="Trebuchet MS"/>
              </a:rPr>
              <a:t>помощи</a:t>
            </a:r>
            <a:r>
              <a:rPr sz="11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Trebuchet MS"/>
                <a:cs typeface="Trebuchet MS"/>
              </a:rPr>
              <a:t>искусственного</a:t>
            </a:r>
            <a:r>
              <a:rPr sz="11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интеллекта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34478" y="1517903"/>
            <a:ext cx="14852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1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https://checkderm.ru/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0341" y="1819655"/>
            <a:ext cx="7115175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b="1" spc="-80" dirty="0">
                <a:solidFill>
                  <a:srgbClr val="FFFFFF"/>
                </a:solidFill>
                <a:latin typeface="Georgia"/>
                <a:cs typeface="Georgia"/>
              </a:rPr>
              <a:t>Osteoscan.</a:t>
            </a:r>
            <a:r>
              <a:rPr sz="1100" b="1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Помогает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rebuchet MS"/>
                <a:cs typeface="Trebuchet MS"/>
              </a:rPr>
              <a:t>определять</a:t>
            </a:r>
            <a:r>
              <a:rPr sz="1100" b="1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25" dirty="0">
                <a:solidFill>
                  <a:srgbClr val="FFFFFF"/>
                </a:solidFill>
                <a:latin typeface="Trebuchet MS"/>
                <a:cs typeface="Trebuchet MS"/>
              </a:rPr>
              <a:t>возможную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стадию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остеоартроза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20" dirty="0">
                <a:solidFill>
                  <a:srgbClr val="FFFFFF"/>
                </a:solidFill>
                <a:latin typeface="Trebuchet MS"/>
                <a:cs typeface="Trebuchet MS"/>
              </a:rPr>
              <a:t>коленных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суставов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основе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анализа  рентген</a:t>
            </a:r>
            <a:r>
              <a:rPr sz="1100" b="1" dirty="0">
                <a:solidFill>
                  <a:srgbClr val="FFFFFF"/>
                </a:solidFill>
                <a:latin typeface="Georgia"/>
                <a:cs typeface="Georgia"/>
              </a:rPr>
              <a:t>-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снимка </a:t>
            </a:r>
            <a:r>
              <a:rPr sz="1100" b="1" spc="-30" dirty="0">
                <a:solidFill>
                  <a:srgbClr val="FFFFFF"/>
                </a:solidFill>
                <a:latin typeface="Trebuchet MS"/>
                <a:cs typeface="Trebuchet MS"/>
              </a:rPr>
              <a:t>сустава </a:t>
            </a:r>
            <a:r>
              <a:rPr sz="1100" b="1" spc="6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100" b="1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сопутствующих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симптомов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434478" y="1975104"/>
            <a:ext cx="13995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1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https://osteoscan.ru/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0341" y="2279903"/>
            <a:ext cx="7196455" cy="675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b="1" spc="-45" dirty="0">
                <a:solidFill>
                  <a:srgbClr val="FFFFFF"/>
                </a:solidFill>
                <a:latin typeface="Georgia"/>
                <a:cs typeface="Georgia"/>
              </a:rPr>
              <a:t>OneCell.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Телемедицинский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комплекс </a:t>
            </a:r>
            <a:r>
              <a:rPr sz="1100" b="1" spc="-80" dirty="0">
                <a:solidFill>
                  <a:srgbClr val="FFFFFF"/>
                </a:solidFill>
                <a:latin typeface="Trebuchet MS"/>
                <a:cs typeface="Trebuchet MS"/>
              </a:rPr>
              <a:t>с </a:t>
            </a:r>
            <a:r>
              <a:rPr sz="1100" b="1" spc="150" dirty="0">
                <a:solidFill>
                  <a:srgbClr val="FFFFFF"/>
                </a:solidFill>
                <a:latin typeface="Trebuchet MS"/>
                <a:cs typeface="Trebuchet MS"/>
              </a:rPr>
              <a:t>ИИ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для патологоанатомических лабораторий</a:t>
            </a:r>
            <a:r>
              <a:rPr sz="1100" b="1" dirty="0">
                <a:solidFill>
                  <a:srgbClr val="FFFFFF"/>
                </a:solidFill>
                <a:latin typeface="Georgia"/>
                <a:cs typeface="Georgia"/>
              </a:rPr>
              <a:t>,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позволяет 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ускорить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Trebuchet MS"/>
                <a:cs typeface="Trebuchet MS"/>
              </a:rPr>
              <a:t>процесс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диагностики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онкозаболеваний</a:t>
            </a:r>
            <a:r>
              <a:rPr sz="1100" b="1" dirty="0">
                <a:solidFill>
                  <a:srgbClr val="FFFFFF"/>
                </a:solidFill>
                <a:latin typeface="Georgia"/>
                <a:cs typeface="Georgia"/>
              </a:rPr>
              <a:t>,</a:t>
            </a:r>
            <a:r>
              <a:rPr sz="11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rebuchet MS"/>
                <a:cs typeface="Trebuchet MS"/>
              </a:rPr>
              <a:t>сохраняя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30" dirty="0">
                <a:solidFill>
                  <a:srgbClr val="FFFFFF"/>
                </a:solidFill>
                <a:latin typeface="Trebuchet MS"/>
                <a:cs typeface="Trebuchet MS"/>
              </a:rPr>
              <a:t>высокий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уровень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Trebuchet MS"/>
                <a:cs typeface="Trebuchet MS"/>
              </a:rPr>
              <a:t>достоверности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Trebuchet MS"/>
                <a:cs typeface="Trebuchet MS"/>
              </a:rPr>
              <a:t>результатов  </a:t>
            </a:r>
            <a:r>
              <a:rPr sz="1100" b="1" spc="-35" dirty="0">
                <a:solidFill>
                  <a:srgbClr val="FFFFFF"/>
                </a:solidFill>
                <a:latin typeface="Trebuchet MS"/>
                <a:cs typeface="Trebuchet MS"/>
              </a:rPr>
              <a:t>за </a:t>
            </a: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счет </a:t>
            </a:r>
            <a:r>
              <a:rPr sz="1100" b="1" spc="-15" dirty="0">
                <a:solidFill>
                  <a:srgbClr val="FFFFFF"/>
                </a:solidFill>
                <a:latin typeface="Trebuchet MS"/>
                <a:cs typeface="Trebuchet MS"/>
              </a:rPr>
              <a:t>собственного </a:t>
            </a:r>
            <a:r>
              <a:rPr sz="1100" b="1" spc="-10" dirty="0">
                <a:solidFill>
                  <a:srgbClr val="FFFFFF"/>
                </a:solidFill>
                <a:latin typeface="Trebuchet MS"/>
                <a:cs typeface="Trebuchet MS"/>
              </a:rPr>
              <a:t>современного</a:t>
            </a:r>
            <a:r>
              <a:rPr sz="1100" b="1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Trebuchet MS"/>
                <a:cs typeface="Trebuchet MS"/>
              </a:rPr>
              <a:t>оборудования</a:t>
            </a:r>
            <a:r>
              <a:rPr sz="1100" b="1" spc="-5" dirty="0">
                <a:solidFill>
                  <a:srgbClr val="FFFFFF"/>
                </a:solidFill>
                <a:latin typeface="Georgia"/>
                <a:cs typeface="Georgia"/>
              </a:rPr>
              <a:t>.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34478" y="2545080"/>
            <a:ext cx="15932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2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https://</a:t>
            </a:r>
            <a:r>
              <a:rPr sz="1100" u="sng" spc="2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  <a:hlinkClick r:id="rId3"/>
              </a:rPr>
              <a:t>www.onecell.ai/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0341" y="2956560"/>
            <a:ext cx="7197725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b="1" spc="-60" dirty="0">
                <a:solidFill>
                  <a:srgbClr val="FFFFFF"/>
                </a:solidFill>
                <a:latin typeface="Georgia"/>
                <a:cs typeface="Georgia"/>
              </a:rPr>
              <a:t>iVenus.AI.</a:t>
            </a:r>
            <a:r>
              <a:rPr sz="11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Позволяет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провести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предварительную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диагностику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заболеваний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Trebuchet MS"/>
                <a:cs typeface="Trebuchet MS"/>
              </a:rPr>
              <a:t>вен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45" dirty="0">
                <a:solidFill>
                  <a:srgbClr val="FFFFFF"/>
                </a:solidFill>
                <a:latin typeface="Trebuchet MS"/>
                <a:cs typeface="Trebuchet MS"/>
              </a:rPr>
              <a:t>нижних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конечностей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на  </a:t>
            </a: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основе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анализа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фотографических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изображений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8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20" dirty="0">
                <a:solidFill>
                  <a:srgbClr val="FFFFFF"/>
                </a:solidFill>
                <a:latin typeface="Trebuchet MS"/>
                <a:cs typeface="Trebuchet MS"/>
              </a:rPr>
              <a:t>целью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Trebuchet MS"/>
                <a:cs typeface="Trebuchet MS"/>
              </a:rPr>
              <a:t>определить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20" dirty="0">
                <a:solidFill>
                  <a:srgbClr val="FFFFFF"/>
                </a:solidFill>
                <a:latin typeface="Trebuchet MS"/>
                <a:cs typeface="Trebuchet MS"/>
              </a:rPr>
              <a:t>наличие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6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класс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Trebuchet MS"/>
                <a:cs typeface="Trebuchet MS"/>
              </a:rPr>
              <a:t>заболевания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434478" y="3112008"/>
            <a:ext cx="11868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2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https://ivenus.ai/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0341" y="3416808"/>
            <a:ext cx="7078980" cy="675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b="1" spc="-55" dirty="0">
                <a:solidFill>
                  <a:srgbClr val="FFFFFF"/>
                </a:solidFill>
                <a:latin typeface="Georgia"/>
                <a:cs typeface="Georgia"/>
              </a:rPr>
              <a:t>UNIM. </a:t>
            </a:r>
            <a:r>
              <a:rPr sz="1100" b="1" spc="25" dirty="0">
                <a:solidFill>
                  <a:srgbClr val="FFFFFF"/>
                </a:solidFill>
                <a:latin typeface="Trebuchet MS"/>
                <a:cs typeface="Trebuchet MS"/>
              </a:rPr>
              <a:t>Компания</a:t>
            </a:r>
            <a:r>
              <a:rPr sz="1100" b="1" spc="25" dirty="0">
                <a:solidFill>
                  <a:srgbClr val="FFFFFF"/>
                </a:solidFill>
                <a:latin typeface="Georgia"/>
                <a:cs typeface="Georgia"/>
              </a:rPr>
              <a:t>, </a:t>
            </a:r>
            <a:r>
              <a:rPr sz="1100" b="1" spc="20" dirty="0">
                <a:solidFill>
                  <a:srgbClr val="FFFFFF"/>
                </a:solidFill>
                <a:latin typeface="Trebuchet MS"/>
                <a:cs typeface="Trebuchet MS"/>
              </a:rPr>
              <a:t>являющаяся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разработчиком </a:t>
            </a:r>
            <a:r>
              <a:rPr sz="1100" b="1" spc="20" dirty="0">
                <a:solidFill>
                  <a:srgbClr val="FFFFFF"/>
                </a:solidFill>
                <a:latin typeface="Trebuchet MS"/>
                <a:cs typeface="Trebuchet MS"/>
              </a:rPr>
              <a:t>программной </a:t>
            </a:r>
            <a:r>
              <a:rPr sz="1100" b="1" spc="25" dirty="0">
                <a:solidFill>
                  <a:srgbClr val="FFFFFF"/>
                </a:solidFill>
                <a:latin typeface="Trebuchet MS"/>
                <a:cs typeface="Trebuchet MS"/>
              </a:rPr>
              <a:t>платформы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для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патоморфологической 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диагностики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6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одновременно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5" dirty="0">
                <a:solidFill>
                  <a:srgbClr val="FFFFFF"/>
                </a:solidFill>
                <a:latin typeface="Trebuchet MS"/>
                <a:cs typeface="Trebuchet MS"/>
              </a:rPr>
              <a:t>крупным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диагностическим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rebuchet MS"/>
                <a:cs typeface="Trebuchet MS"/>
              </a:rPr>
              <a:t>оператором</a:t>
            </a:r>
            <a:r>
              <a:rPr sz="1100" b="1" spc="-10" dirty="0">
                <a:solidFill>
                  <a:srgbClr val="FFFFFF"/>
                </a:solidFill>
                <a:latin typeface="Georgia"/>
                <a:cs typeface="Georgia"/>
              </a:rPr>
              <a:t>.</a:t>
            </a:r>
            <a:r>
              <a:rPr sz="11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Использует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0" dirty="0">
                <a:solidFill>
                  <a:srgbClr val="FFFFFF"/>
                </a:solidFill>
                <a:latin typeface="Trebuchet MS"/>
                <a:cs typeface="Trebuchet MS"/>
              </a:rPr>
              <a:t>ИИ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для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поддержки  </a:t>
            </a:r>
            <a:r>
              <a:rPr sz="1100" b="1" spc="40" dirty="0">
                <a:solidFill>
                  <a:srgbClr val="FFFFFF"/>
                </a:solidFill>
                <a:latin typeface="Trebuchet MS"/>
                <a:cs typeface="Trebuchet MS"/>
              </a:rPr>
              <a:t>принятия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врачебных</a:t>
            </a:r>
            <a:r>
              <a:rPr sz="1100" b="1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решений</a:t>
            </a:r>
            <a:r>
              <a:rPr sz="1100" b="1" spc="10" dirty="0">
                <a:solidFill>
                  <a:srgbClr val="FFFFFF"/>
                </a:solidFill>
                <a:latin typeface="Georgia"/>
                <a:cs typeface="Georgia"/>
              </a:rPr>
              <a:t>.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434478" y="3681984"/>
            <a:ext cx="11372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2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https://unim.su/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0341" y="4093464"/>
            <a:ext cx="716788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b="1" spc="-60" dirty="0">
                <a:solidFill>
                  <a:srgbClr val="FFFFFF"/>
                </a:solidFill>
                <a:latin typeface="Georgia"/>
                <a:cs typeface="Georgia"/>
              </a:rPr>
              <a:t>Skychain</a:t>
            </a:r>
            <a:r>
              <a:rPr sz="11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-50" dirty="0">
                <a:solidFill>
                  <a:srgbClr val="FFFFFF"/>
                </a:solidFill>
                <a:latin typeface="Georgia"/>
                <a:cs typeface="Georgia"/>
              </a:rPr>
              <a:t>Global.</a:t>
            </a:r>
            <a:r>
              <a:rPr sz="11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20" dirty="0">
                <a:solidFill>
                  <a:srgbClr val="FFFFFF"/>
                </a:solidFill>
                <a:latin typeface="Trebuchet MS"/>
                <a:cs typeface="Trebuchet MS"/>
              </a:rPr>
              <a:t>Платформа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для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rebuchet MS"/>
                <a:cs typeface="Trebuchet MS"/>
              </a:rPr>
              <a:t>создания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25" dirty="0">
                <a:solidFill>
                  <a:srgbClr val="FFFFFF"/>
                </a:solidFill>
                <a:latin typeface="Trebuchet MS"/>
                <a:cs typeface="Trebuchet MS"/>
              </a:rPr>
              <a:t>решений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базе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0" dirty="0">
                <a:solidFill>
                  <a:srgbClr val="FFFFFF"/>
                </a:solidFill>
                <a:latin typeface="Trebuchet MS"/>
                <a:cs typeface="Trebuchet MS"/>
              </a:rPr>
              <a:t>ИИ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для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медицины</a:t>
            </a:r>
            <a:r>
              <a:rPr sz="1100" b="1" spc="15" dirty="0">
                <a:solidFill>
                  <a:srgbClr val="FFFFFF"/>
                </a:solidFill>
                <a:latin typeface="Georgia"/>
                <a:cs typeface="Georgia"/>
              </a:rPr>
              <a:t>,</a:t>
            </a:r>
            <a:r>
              <a:rPr sz="11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35" dirty="0">
                <a:solidFill>
                  <a:srgbClr val="FFFFFF"/>
                </a:solidFill>
                <a:latin typeface="Trebuchet MS"/>
                <a:cs typeface="Trebuchet MS"/>
              </a:rPr>
              <a:t>включая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анализ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данных  </a:t>
            </a:r>
            <a:r>
              <a:rPr sz="1100" b="1" spc="65" dirty="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выявление</a:t>
            </a:r>
            <a:r>
              <a:rPr sz="1100" b="1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патологий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434478" y="4093464"/>
            <a:ext cx="1659255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u="sng" spc="1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https://skychain.global/? </a:t>
            </a:r>
            <a:r>
              <a:rPr sz="1100" spc="10" dirty="0">
                <a:solidFill>
                  <a:srgbClr val="CC9900"/>
                </a:solidFill>
                <a:latin typeface="Georgia"/>
                <a:cs typeface="Georgia"/>
              </a:rPr>
              <a:t> </a:t>
            </a:r>
            <a:r>
              <a:rPr sz="1100" u="sng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lang=ru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0341" y="4550664"/>
            <a:ext cx="682625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b="1" spc="-40" dirty="0">
                <a:solidFill>
                  <a:srgbClr val="FFFFFF"/>
                </a:solidFill>
                <a:latin typeface="Georgia"/>
                <a:cs typeface="Georgia"/>
              </a:rPr>
              <a:t>ATP </a:t>
            </a:r>
            <a:r>
              <a:rPr sz="1100" b="1" spc="-55" dirty="0">
                <a:solidFill>
                  <a:srgbClr val="FFFFFF"/>
                </a:solidFill>
                <a:latin typeface="Georgia"/>
                <a:cs typeface="Georgia"/>
              </a:rPr>
              <a:t>Deep </a:t>
            </a:r>
            <a:r>
              <a:rPr sz="1100" b="1" spc="-85" dirty="0">
                <a:solidFill>
                  <a:srgbClr val="FFFFFF"/>
                </a:solidFill>
                <a:latin typeface="Georgia"/>
                <a:cs typeface="Georgia"/>
              </a:rPr>
              <a:t>Learning.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Онлайн</a:t>
            </a:r>
            <a:r>
              <a:rPr sz="1100" b="1" spc="5" dirty="0">
                <a:solidFill>
                  <a:srgbClr val="FFFFFF"/>
                </a:solidFill>
                <a:latin typeface="Georgia"/>
                <a:cs typeface="Georgia"/>
              </a:rPr>
              <a:t>-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сервис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для </a:t>
            </a:r>
            <a:r>
              <a:rPr sz="1100" b="1" spc="-5" dirty="0">
                <a:solidFill>
                  <a:srgbClr val="FFFFFF"/>
                </a:solidFill>
                <a:latin typeface="Trebuchet MS"/>
                <a:cs typeface="Trebuchet MS"/>
              </a:rPr>
              <a:t>определения степени </a:t>
            </a:r>
            <a:r>
              <a:rPr sz="1100" b="1" spc="20" dirty="0">
                <a:solidFill>
                  <a:srgbClr val="FFFFFF"/>
                </a:solidFill>
                <a:latin typeface="Trebuchet MS"/>
                <a:cs typeface="Trebuchet MS"/>
              </a:rPr>
              <a:t>поражения коронарных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артерий</a:t>
            </a:r>
            <a:r>
              <a:rPr sz="11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5" dirty="0">
                <a:solidFill>
                  <a:srgbClr val="FFFFFF"/>
                </a:solidFill>
                <a:latin typeface="Trebuchet MS"/>
                <a:cs typeface="Trebuchet MS"/>
              </a:rPr>
              <a:t>при  </a:t>
            </a:r>
            <a:r>
              <a:rPr sz="1100" b="1" spc="40" dirty="0">
                <a:solidFill>
                  <a:srgbClr val="FFFFFF"/>
                </a:solidFill>
                <a:latin typeface="Trebuchet MS"/>
                <a:cs typeface="Trebuchet MS"/>
              </a:rPr>
              <a:t>помощи </a:t>
            </a:r>
            <a:r>
              <a:rPr sz="1100" b="1" spc="25" dirty="0">
                <a:solidFill>
                  <a:srgbClr val="FFFFFF"/>
                </a:solidFill>
                <a:latin typeface="Trebuchet MS"/>
                <a:cs typeface="Trebuchet MS"/>
              </a:rPr>
              <a:t>нейронных</a:t>
            </a:r>
            <a:r>
              <a:rPr sz="1100" b="1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FFFFFF"/>
                </a:solidFill>
                <a:latin typeface="Trebuchet MS"/>
                <a:cs typeface="Trebuchet MS"/>
              </a:rPr>
              <a:t>сетей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434478" y="4550664"/>
            <a:ext cx="165227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u="sng" spc="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https://atpdeeplearning.r </a:t>
            </a:r>
            <a:r>
              <a:rPr sz="1100" spc="5" dirty="0">
                <a:solidFill>
                  <a:srgbClr val="CC9900"/>
                </a:solidFill>
                <a:latin typeface="Georgia"/>
                <a:cs typeface="Georgia"/>
              </a:rPr>
              <a:t> </a:t>
            </a:r>
            <a:r>
              <a:rPr sz="1100" u="sng" spc="8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u/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0341" y="5166360"/>
            <a:ext cx="58166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80" dirty="0">
                <a:solidFill>
                  <a:srgbClr val="FFFFFF"/>
                </a:solidFill>
                <a:latin typeface="Georgia"/>
                <a:cs typeface="Georgia"/>
              </a:rPr>
              <a:t>Respiro.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Сервис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акустической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диагностики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респираторных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заболеваний </a:t>
            </a:r>
            <a:r>
              <a:rPr sz="1100" b="1" spc="6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100" b="1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FFFFFF"/>
                </a:solidFill>
                <a:latin typeface="Georgia"/>
                <a:cs typeface="Georgia"/>
              </a:rPr>
              <a:t>COVID-19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434478" y="5010911"/>
            <a:ext cx="168021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u="heavy" spc="2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https://</a:t>
            </a:r>
            <a:r>
              <a:rPr sz="1100" u="heavy" spc="2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  <a:hlinkClick r:id="rId4"/>
              </a:rPr>
              <a:t>www.respiro.life/ </a:t>
            </a:r>
            <a:r>
              <a:rPr sz="1100" spc="20" dirty="0">
                <a:solidFill>
                  <a:srgbClr val="CC9900"/>
                </a:solidFill>
                <a:latin typeface="Georgia"/>
                <a:cs typeface="Georgia"/>
              </a:rPr>
              <a:t> </a:t>
            </a:r>
            <a:r>
              <a:rPr sz="1100" u="sng" spc="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ru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30341" y="5468111"/>
            <a:ext cx="715518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b="1" spc="-40" dirty="0">
                <a:solidFill>
                  <a:srgbClr val="FFFFFF"/>
                </a:solidFill>
                <a:latin typeface="Georgia"/>
                <a:cs typeface="Georgia"/>
              </a:rPr>
              <a:t>Celly.AI.</a:t>
            </a:r>
            <a:r>
              <a:rPr sz="1100" b="1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Trebuchet MS"/>
                <a:cs typeface="Trebuchet MS"/>
              </a:rPr>
              <a:t>Технологическое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решение</a:t>
            </a:r>
            <a:r>
              <a:rPr sz="11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основе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rebuchet MS"/>
                <a:cs typeface="Trebuchet MS"/>
              </a:rPr>
              <a:t>смартфона</a:t>
            </a:r>
            <a:r>
              <a:rPr sz="1100" b="1" spc="-10" dirty="0">
                <a:solidFill>
                  <a:srgbClr val="FFFFFF"/>
                </a:solidFill>
                <a:latin typeface="Georgia"/>
                <a:cs typeface="Georgia"/>
              </a:rPr>
              <a:t>,</a:t>
            </a:r>
            <a:r>
              <a:rPr sz="1100" b="1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Trebuchet MS"/>
                <a:cs typeface="Trebuchet MS"/>
              </a:rPr>
              <a:t>которое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подключается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70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100" b="1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20" dirty="0">
                <a:solidFill>
                  <a:srgbClr val="FFFFFF"/>
                </a:solidFill>
                <a:latin typeface="Trebuchet MS"/>
                <a:cs typeface="Trebuchet MS"/>
              </a:rPr>
              <a:t>окуляру</a:t>
            </a:r>
            <a:r>
              <a:rPr sz="11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микроскопа  </a:t>
            </a:r>
            <a:r>
              <a:rPr sz="1100" b="1" spc="6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100" b="1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rebuchet MS"/>
                <a:cs typeface="Trebuchet MS"/>
              </a:rPr>
              <a:t>помогает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анализировать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мазки </a:t>
            </a:r>
            <a:r>
              <a:rPr sz="1100" b="1" spc="30" dirty="0">
                <a:solidFill>
                  <a:srgbClr val="FFFFFF"/>
                </a:solidFill>
                <a:latin typeface="Trebuchet MS"/>
                <a:cs typeface="Trebuchet MS"/>
              </a:rPr>
              <a:t>крови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434478" y="5626608"/>
            <a:ext cx="10642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2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https://celly.ai/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0341" y="5931408"/>
            <a:ext cx="71520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299"/>
              </a:lnSpc>
              <a:spcBef>
                <a:spcPts val="100"/>
              </a:spcBef>
            </a:pPr>
            <a:r>
              <a:rPr sz="1100" b="1" spc="-70" dirty="0">
                <a:solidFill>
                  <a:srgbClr val="FFFFFF"/>
                </a:solidFill>
                <a:latin typeface="Georgia"/>
                <a:cs typeface="Georgia"/>
              </a:rPr>
              <a:t>PathVision.ai.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Поддержка </a:t>
            </a:r>
            <a:r>
              <a:rPr sz="1100" b="1" spc="40" dirty="0">
                <a:solidFill>
                  <a:srgbClr val="FFFFFF"/>
                </a:solidFill>
                <a:latin typeface="Trebuchet MS"/>
                <a:cs typeface="Trebuchet MS"/>
              </a:rPr>
              <a:t>принятия </a:t>
            </a:r>
            <a:r>
              <a:rPr sz="1100" b="1" spc="25" dirty="0">
                <a:solidFill>
                  <a:srgbClr val="FFFFFF"/>
                </a:solidFill>
                <a:latin typeface="Trebuchet MS"/>
                <a:cs typeface="Trebuchet MS"/>
              </a:rPr>
              <a:t>решений</a:t>
            </a:r>
            <a:r>
              <a:rPr sz="1100" b="1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Trebuchet MS"/>
                <a:cs typeface="Trebuchet MS"/>
              </a:rPr>
              <a:t>во время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проведения </a:t>
            </a:r>
            <a:r>
              <a:rPr sz="1100" b="1" spc="5" dirty="0">
                <a:solidFill>
                  <a:srgbClr val="FFFFFF"/>
                </a:solidFill>
                <a:latin typeface="Trebuchet MS"/>
                <a:cs typeface="Trebuchet MS"/>
              </a:rPr>
              <a:t>патоморфологической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диагностики  </a:t>
            </a:r>
            <a:r>
              <a:rPr sz="1100" b="1" spc="15" dirty="0">
                <a:solidFill>
                  <a:srgbClr val="FFFFFF"/>
                </a:solidFill>
                <a:latin typeface="Trebuchet MS"/>
                <a:cs typeface="Trebuchet MS"/>
              </a:rPr>
              <a:t>на </a:t>
            </a: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основе</a:t>
            </a:r>
            <a:r>
              <a:rPr sz="1100" b="1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50" dirty="0">
                <a:solidFill>
                  <a:srgbClr val="FFFFFF"/>
                </a:solidFill>
                <a:latin typeface="Trebuchet MS"/>
                <a:cs typeface="Trebuchet MS"/>
              </a:rPr>
              <a:t>ИИ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434478" y="6083808"/>
            <a:ext cx="16579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2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https://pathvision.ai/ru/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30341" y="6385559"/>
            <a:ext cx="7178675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100" b="1" spc="-95" dirty="0">
                <a:solidFill>
                  <a:srgbClr val="FFFFFF"/>
                </a:solidFill>
                <a:latin typeface="Georgia"/>
                <a:cs typeface="Georgia"/>
              </a:rPr>
              <a:t>Scanderm.</a:t>
            </a:r>
            <a:r>
              <a:rPr sz="11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100" b="1" spc="30" dirty="0">
                <a:solidFill>
                  <a:srgbClr val="FFFFFF"/>
                </a:solidFill>
                <a:latin typeface="Trebuchet MS"/>
                <a:cs typeface="Trebuchet MS"/>
              </a:rPr>
              <a:t>Медицинская</a:t>
            </a:r>
            <a:r>
              <a:rPr sz="11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интеллектуальная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FFFFFF"/>
                </a:solidFill>
                <a:latin typeface="Trebuchet MS"/>
                <a:cs typeface="Trebuchet MS"/>
              </a:rPr>
              <a:t>система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для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диагностики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заболеваний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50" dirty="0">
                <a:solidFill>
                  <a:srgbClr val="FFFFFF"/>
                </a:solidFill>
                <a:latin typeface="Trebuchet MS"/>
                <a:cs typeface="Trebuchet MS"/>
              </a:rPr>
              <a:t>кожи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8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1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Trebuchet MS"/>
                <a:cs typeface="Trebuchet MS"/>
              </a:rPr>
              <a:t>применением  </a:t>
            </a:r>
            <a:r>
              <a:rPr sz="1100" b="1" spc="150" dirty="0">
                <a:solidFill>
                  <a:srgbClr val="FFFFFF"/>
                </a:solidFill>
                <a:latin typeface="Trebuchet MS"/>
                <a:cs typeface="Trebuchet MS"/>
              </a:rPr>
              <a:t>ИИ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434478" y="6541007"/>
            <a:ext cx="14833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1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</a:rPr>
              <a:t>https://scanderm.pro/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77315"/>
            <a:ext cx="61144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0" dirty="0"/>
              <a:t>Нейронные</a:t>
            </a:r>
            <a:r>
              <a:rPr spc="-325" dirty="0"/>
              <a:t> </a:t>
            </a:r>
            <a:r>
              <a:rPr spc="-80" dirty="0"/>
              <a:t>сети</a:t>
            </a:r>
            <a:r>
              <a:rPr spc="-330" dirty="0"/>
              <a:t> </a:t>
            </a:r>
            <a:r>
              <a:rPr spc="204" dirty="0"/>
              <a:t>и</a:t>
            </a:r>
            <a:r>
              <a:rPr spc="-330" dirty="0"/>
              <a:t> </a:t>
            </a:r>
            <a:r>
              <a:rPr spc="20" dirty="0"/>
              <a:t>медицина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6689" y="1543812"/>
            <a:ext cx="8627110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125" algn="just">
              <a:lnSpc>
                <a:spcPct val="100000"/>
              </a:lnSpc>
              <a:spcBef>
                <a:spcPts val="100"/>
              </a:spcBef>
            </a:pPr>
            <a:r>
              <a:rPr sz="2000" b="1" spc="-120" dirty="0">
                <a:latin typeface="Georgia"/>
                <a:cs typeface="Georgia"/>
              </a:rPr>
              <a:t>IBM</a:t>
            </a:r>
            <a:r>
              <a:rPr sz="2000" b="1" spc="265" dirty="0">
                <a:latin typeface="Georgia"/>
                <a:cs typeface="Georgia"/>
              </a:rPr>
              <a:t> </a:t>
            </a:r>
            <a:r>
              <a:rPr sz="2000" b="1" spc="-105" dirty="0">
                <a:latin typeface="Georgia"/>
                <a:cs typeface="Georgia"/>
              </a:rPr>
              <a:t>Medical </a:t>
            </a:r>
            <a:r>
              <a:rPr sz="2000" b="1" spc="-90" dirty="0">
                <a:latin typeface="Georgia"/>
                <a:cs typeface="Georgia"/>
              </a:rPr>
              <a:t>Sieve </a:t>
            </a:r>
            <a:r>
              <a:rPr sz="2000" spc="285" dirty="0">
                <a:latin typeface="Georgia"/>
                <a:cs typeface="Georgia"/>
              </a:rPr>
              <a:t>— </a:t>
            </a:r>
            <a:r>
              <a:rPr sz="2000" dirty="0">
                <a:latin typeface="Trebuchet MS"/>
                <a:cs typeface="Trebuchet MS"/>
              </a:rPr>
              <a:t>это </a:t>
            </a:r>
            <a:r>
              <a:rPr sz="2000" spc="25" dirty="0">
                <a:latin typeface="Georgia"/>
                <a:cs typeface="Georgia"/>
              </a:rPr>
              <a:t>«</a:t>
            </a:r>
            <a:r>
              <a:rPr sz="2000" spc="25" dirty="0">
                <a:latin typeface="Trebuchet MS"/>
                <a:cs typeface="Trebuchet MS"/>
              </a:rPr>
              <a:t>большой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60" dirty="0">
                <a:latin typeface="Trebuchet MS"/>
                <a:cs typeface="Trebuchet MS"/>
              </a:rPr>
              <a:t>амбициозный </a:t>
            </a:r>
            <a:r>
              <a:rPr sz="2000" spc="35" dirty="0">
                <a:latin typeface="Trebuchet MS"/>
                <a:cs typeface="Trebuchet MS"/>
              </a:rPr>
              <a:t>долгосрочный  </a:t>
            </a:r>
            <a:r>
              <a:rPr sz="2000" spc="-20" dirty="0">
                <a:latin typeface="Trebuchet MS"/>
                <a:cs typeface="Trebuchet MS"/>
              </a:rPr>
              <a:t>исследовательский </a:t>
            </a:r>
            <a:r>
              <a:rPr sz="2000" spc="20" dirty="0">
                <a:latin typeface="Trebuchet MS"/>
                <a:cs typeface="Trebuchet MS"/>
              </a:rPr>
              <a:t>проект</a:t>
            </a:r>
            <a:r>
              <a:rPr sz="2000" spc="20" dirty="0">
                <a:latin typeface="Georgia"/>
                <a:cs typeface="Georgia"/>
              </a:rPr>
              <a:t>, </a:t>
            </a:r>
            <a:r>
              <a:rPr sz="2000" spc="60" dirty="0">
                <a:latin typeface="Trebuchet MS"/>
                <a:cs typeface="Trebuchet MS"/>
              </a:rPr>
              <a:t>который </a:t>
            </a:r>
            <a:r>
              <a:rPr sz="2000" spc="15" dirty="0">
                <a:latin typeface="Trebuchet MS"/>
                <a:cs typeface="Trebuchet MS"/>
              </a:rPr>
              <a:t>нацелен </a:t>
            </a:r>
            <a:r>
              <a:rPr sz="2000" spc="55" dirty="0">
                <a:latin typeface="Trebuchet MS"/>
                <a:cs typeface="Trebuchet MS"/>
              </a:rPr>
              <a:t>на </a:t>
            </a:r>
            <a:r>
              <a:rPr sz="2000" spc="-15" dirty="0">
                <a:latin typeface="Trebuchet MS"/>
                <a:cs typeface="Trebuchet MS"/>
              </a:rPr>
              <a:t>создание </a:t>
            </a:r>
            <a:r>
              <a:rPr sz="2000" spc="20" dirty="0">
                <a:latin typeface="Georgia"/>
                <a:cs typeface="Georgia"/>
              </a:rPr>
              <a:t>«</a:t>
            </a:r>
            <a:r>
              <a:rPr sz="2000" spc="20" dirty="0">
                <a:latin typeface="Trebuchet MS"/>
                <a:cs typeface="Trebuchet MS"/>
              </a:rPr>
              <a:t>умного  </a:t>
            </a:r>
            <a:r>
              <a:rPr sz="2000" spc="50" dirty="0">
                <a:latin typeface="Trebuchet MS"/>
                <a:cs typeface="Trebuchet MS"/>
              </a:rPr>
              <a:t>помощника</a:t>
            </a:r>
            <a:r>
              <a:rPr sz="2000" spc="50" dirty="0">
                <a:latin typeface="Georgia"/>
                <a:cs typeface="Georgia"/>
              </a:rPr>
              <a:t>» </a:t>
            </a:r>
            <a:r>
              <a:rPr sz="2000" spc="20" dirty="0">
                <a:latin typeface="Trebuchet MS"/>
                <a:cs typeface="Trebuchet MS"/>
              </a:rPr>
              <a:t>нового </a:t>
            </a:r>
            <a:r>
              <a:rPr sz="2000" spc="35" dirty="0">
                <a:latin typeface="Trebuchet MS"/>
                <a:cs typeface="Trebuchet MS"/>
              </a:rPr>
              <a:t>поколения </a:t>
            </a:r>
            <a:r>
              <a:rPr sz="2000" spc="-110" dirty="0">
                <a:latin typeface="Trebuchet MS"/>
                <a:cs typeface="Trebuchet MS"/>
              </a:rPr>
              <a:t>с </a:t>
            </a:r>
            <a:r>
              <a:rPr sz="2000" spc="35" dirty="0">
                <a:latin typeface="Trebuchet MS"/>
                <a:cs typeface="Trebuchet MS"/>
              </a:rPr>
              <a:t>многоуровневыми аналитическими  </a:t>
            </a:r>
            <a:r>
              <a:rPr sz="2000" spc="10" dirty="0">
                <a:latin typeface="Trebuchet MS"/>
                <a:cs typeface="Trebuchet MS"/>
              </a:rPr>
              <a:t>способностями</a:t>
            </a:r>
            <a:r>
              <a:rPr sz="2000" spc="10" dirty="0">
                <a:latin typeface="Georgia"/>
                <a:cs typeface="Georgia"/>
              </a:rPr>
              <a:t>, </a:t>
            </a:r>
            <a:r>
              <a:rPr sz="2000" spc="60" dirty="0">
                <a:latin typeface="Trebuchet MS"/>
                <a:cs typeface="Trebuchet MS"/>
              </a:rPr>
              <a:t>который</a:t>
            </a:r>
            <a:r>
              <a:rPr sz="2000" spc="720" dirty="0">
                <a:latin typeface="Trebuchet MS"/>
                <a:cs typeface="Trebuchet MS"/>
              </a:rPr>
              <a:t> </a:t>
            </a:r>
            <a:r>
              <a:rPr sz="2000" spc="60" dirty="0">
                <a:latin typeface="Trebuchet MS"/>
                <a:cs typeface="Trebuchet MS"/>
              </a:rPr>
              <a:t>бы  </a:t>
            </a:r>
            <a:r>
              <a:rPr sz="2000" spc="-5" dirty="0">
                <a:latin typeface="Trebuchet MS"/>
                <a:cs typeface="Trebuchet MS"/>
              </a:rPr>
              <a:t>имел </a:t>
            </a:r>
            <a:r>
              <a:rPr sz="2000" spc="30" dirty="0">
                <a:latin typeface="Trebuchet MS"/>
                <a:cs typeface="Trebuchet MS"/>
              </a:rPr>
              <a:t>доступ </a:t>
            </a:r>
            <a:r>
              <a:rPr sz="2000" spc="50" dirty="0">
                <a:latin typeface="Trebuchet MS"/>
                <a:cs typeface="Trebuchet MS"/>
              </a:rPr>
              <a:t>к накопленным </a:t>
            </a:r>
            <a:r>
              <a:rPr sz="2000" spc="-55" dirty="0">
                <a:latin typeface="Trebuchet MS"/>
                <a:cs typeface="Trebuchet MS"/>
              </a:rPr>
              <a:t>в  </a:t>
            </a:r>
            <a:r>
              <a:rPr sz="2000" spc="35" dirty="0">
                <a:latin typeface="Trebuchet MS"/>
                <a:cs typeface="Trebuchet MS"/>
              </a:rPr>
              <a:t>клинической </a:t>
            </a:r>
            <a:r>
              <a:rPr sz="2000" spc="40" dirty="0">
                <a:latin typeface="Trebuchet MS"/>
                <a:cs typeface="Trebuchet MS"/>
              </a:rPr>
              <a:t>практике знаниям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35" dirty="0">
                <a:latin typeface="Trebuchet MS"/>
                <a:cs typeface="Trebuchet MS"/>
              </a:rPr>
              <a:t>был </a:t>
            </a:r>
            <a:r>
              <a:rPr sz="2000" spc="60" dirty="0">
                <a:latin typeface="Trebuchet MS"/>
                <a:cs typeface="Trebuchet MS"/>
              </a:rPr>
              <a:t>бы </a:t>
            </a:r>
            <a:r>
              <a:rPr sz="2000" spc="-5" dirty="0">
                <a:latin typeface="Trebuchet MS"/>
                <a:cs typeface="Trebuchet MS"/>
              </a:rPr>
              <a:t>способен </a:t>
            </a:r>
            <a:r>
              <a:rPr sz="2000" spc="-10" dirty="0">
                <a:latin typeface="Trebuchet MS"/>
                <a:cs typeface="Trebuchet MS"/>
              </a:rPr>
              <a:t>рассуждать </a:t>
            </a:r>
            <a:r>
              <a:rPr sz="2000" spc="40" dirty="0">
                <a:latin typeface="Trebuchet MS"/>
                <a:cs typeface="Trebuchet MS"/>
              </a:rPr>
              <a:t>таким  </a:t>
            </a:r>
            <a:r>
              <a:rPr sz="2000" spc="-5" dirty="0">
                <a:latin typeface="Trebuchet MS"/>
                <a:cs typeface="Trebuchet MS"/>
              </a:rPr>
              <a:t>образом</a:t>
            </a:r>
            <a:r>
              <a:rPr sz="2000" spc="-5" dirty="0">
                <a:latin typeface="Georgia"/>
                <a:cs typeface="Georgia"/>
              </a:rPr>
              <a:t>,</a:t>
            </a:r>
            <a:r>
              <a:rPr sz="2000" spc="35" dirty="0">
                <a:latin typeface="Georgia"/>
                <a:cs typeface="Georgia"/>
              </a:rPr>
              <a:t> </a:t>
            </a:r>
            <a:r>
              <a:rPr sz="2000" spc="50" dirty="0">
                <a:latin typeface="Trebuchet MS"/>
                <a:cs typeface="Trebuchet MS"/>
              </a:rPr>
              <a:t>чтобы</a:t>
            </a:r>
            <a:r>
              <a:rPr sz="2000" spc="-8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это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25" dirty="0">
                <a:latin typeface="Trebuchet MS"/>
                <a:cs typeface="Trebuchet MS"/>
              </a:rPr>
              <a:t>помогло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65" dirty="0">
                <a:latin typeface="Trebuchet MS"/>
                <a:cs typeface="Trebuchet MS"/>
              </a:rPr>
              <a:t>принимать</a:t>
            </a:r>
            <a:r>
              <a:rPr sz="2000" spc="-85" dirty="0">
                <a:latin typeface="Trebuchet MS"/>
                <a:cs typeface="Trebuchet MS"/>
              </a:rPr>
              <a:t> </a:t>
            </a:r>
            <a:r>
              <a:rPr sz="2000" spc="45" dirty="0">
                <a:latin typeface="Trebuchet MS"/>
                <a:cs typeface="Trebuchet MS"/>
              </a:rPr>
              <a:t>решения</a:t>
            </a:r>
            <a:r>
              <a:rPr sz="2000" spc="-85" dirty="0">
                <a:latin typeface="Trebuchet MS"/>
                <a:cs typeface="Trebuchet MS"/>
              </a:rPr>
              <a:t> </a:t>
            </a:r>
            <a:r>
              <a:rPr sz="2000" spc="-55" dirty="0">
                <a:latin typeface="Trebuchet MS"/>
                <a:cs typeface="Trebuchet MS"/>
              </a:rPr>
              <a:t>в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5" dirty="0">
                <a:latin typeface="Trebuchet MS"/>
                <a:cs typeface="Trebuchet MS"/>
              </a:rPr>
              <a:t>области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spc="40" dirty="0">
                <a:latin typeface="Trebuchet MS"/>
                <a:cs typeface="Trebuchet MS"/>
              </a:rPr>
              <a:t>радиологии  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15" dirty="0">
                <a:latin typeface="Trebuchet MS"/>
                <a:cs typeface="Trebuchet MS"/>
              </a:rPr>
              <a:t>кардиологии</a:t>
            </a:r>
            <a:r>
              <a:rPr sz="2000" spc="15" dirty="0">
                <a:latin typeface="Georgia"/>
                <a:cs typeface="Georgia"/>
              </a:rPr>
              <a:t>».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44975" y="3859212"/>
            <a:ext cx="4514850" cy="22875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3712" y="2451100"/>
            <a:ext cx="6923087" cy="3694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1491995"/>
            <a:ext cx="3738245" cy="89154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45" dirty="0">
                <a:latin typeface="Trebuchet MS"/>
                <a:cs typeface="Trebuchet MS"/>
              </a:rPr>
              <a:t>Суперкомпьютер </a:t>
            </a:r>
            <a:r>
              <a:rPr sz="2000" b="1" spc="-120" dirty="0">
                <a:latin typeface="Georgia"/>
                <a:cs typeface="Georgia"/>
              </a:rPr>
              <a:t>IBM</a:t>
            </a:r>
            <a:r>
              <a:rPr sz="2000" b="1" spc="-195" dirty="0">
                <a:latin typeface="Georgia"/>
                <a:cs typeface="Georgia"/>
              </a:rPr>
              <a:t> </a:t>
            </a:r>
            <a:r>
              <a:rPr sz="2000" b="1" spc="-175" dirty="0">
                <a:latin typeface="Georgia"/>
                <a:cs typeface="Georgia"/>
              </a:rPr>
              <a:t>Watson</a:t>
            </a:r>
            <a:endParaRPr sz="20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000" b="1" dirty="0">
                <a:latin typeface="Trebuchet MS"/>
                <a:cs typeface="Trebuchet MS"/>
              </a:rPr>
              <a:t>модуль </a:t>
            </a:r>
            <a:r>
              <a:rPr sz="2000" b="1" spc="-175" dirty="0">
                <a:latin typeface="Georgia"/>
                <a:cs typeface="Georgia"/>
              </a:rPr>
              <a:t>Watson </a:t>
            </a:r>
            <a:r>
              <a:rPr sz="2000" b="1" spc="-145" dirty="0">
                <a:latin typeface="Georgia"/>
                <a:cs typeface="Georgia"/>
              </a:rPr>
              <a:t>for</a:t>
            </a:r>
            <a:r>
              <a:rPr sz="2000" b="1" spc="-315" dirty="0">
                <a:latin typeface="Georgia"/>
                <a:cs typeface="Georgia"/>
              </a:rPr>
              <a:t> </a:t>
            </a:r>
            <a:r>
              <a:rPr sz="2000" b="1" spc="-90" dirty="0">
                <a:latin typeface="Georgia"/>
                <a:cs typeface="Georgia"/>
              </a:rPr>
              <a:t>Oncology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877315"/>
            <a:ext cx="61144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0" dirty="0"/>
              <a:t>Нейронные</a:t>
            </a:r>
            <a:r>
              <a:rPr spc="-325" dirty="0"/>
              <a:t> </a:t>
            </a:r>
            <a:r>
              <a:rPr spc="-80" dirty="0"/>
              <a:t>сети</a:t>
            </a:r>
            <a:r>
              <a:rPr spc="-330" dirty="0"/>
              <a:t> </a:t>
            </a:r>
            <a:r>
              <a:rPr spc="204" dirty="0"/>
              <a:t>и</a:t>
            </a:r>
            <a:r>
              <a:rPr spc="-330" dirty="0"/>
              <a:t> </a:t>
            </a:r>
            <a:r>
              <a:rPr spc="20" dirty="0"/>
              <a:t>медицина</a:t>
            </a:r>
          </a:p>
        </p:txBody>
      </p:sp>
      <p:sp>
        <p:nvSpPr>
          <p:cNvPr id="5" name="object 5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446533"/>
            <a:ext cx="7729855" cy="13087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2425700">
              <a:lnSpc>
                <a:spcPts val="3820"/>
              </a:lnSpc>
              <a:spcBef>
                <a:spcPts val="240"/>
              </a:spcBef>
            </a:pPr>
            <a:r>
              <a:rPr sz="3200" spc="375" dirty="0">
                <a:solidFill>
                  <a:srgbClr val="D1282E"/>
                </a:solidFill>
                <a:latin typeface="Trebuchet MS"/>
                <a:cs typeface="Trebuchet MS"/>
              </a:rPr>
              <a:t>АНАЛИЗ</a:t>
            </a:r>
            <a:r>
              <a:rPr sz="3200" spc="-345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3200" spc="375" dirty="0">
                <a:solidFill>
                  <a:srgbClr val="D1282E"/>
                </a:solidFill>
                <a:latin typeface="Trebuchet MS"/>
                <a:cs typeface="Trebuchet MS"/>
              </a:rPr>
              <a:t>МЕДИЦИНСКИХ  </a:t>
            </a:r>
            <a:r>
              <a:rPr sz="3200" spc="305" dirty="0">
                <a:solidFill>
                  <a:srgbClr val="D1282E"/>
                </a:solidFill>
                <a:latin typeface="Trebuchet MS"/>
                <a:cs typeface="Trebuchet MS"/>
              </a:rPr>
              <a:t>ИЗОБРАЖЕНИЙ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ts val="2320"/>
              </a:lnSpc>
            </a:pPr>
            <a:r>
              <a:rPr sz="2000" spc="-20" dirty="0">
                <a:latin typeface="Georgia"/>
                <a:cs typeface="Georgia"/>
              </a:rPr>
              <a:t>AI-RAD</a:t>
            </a:r>
            <a:r>
              <a:rPr sz="2000" spc="-105" dirty="0">
                <a:latin typeface="Georgia"/>
                <a:cs typeface="Georgia"/>
              </a:rPr>
              <a:t> </a:t>
            </a:r>
            <a:r>
              <a:rPr sz="2000" spc="20" dirty="0">
                <a:latin typeface="Georgia"/>
                <a:cs typeface="Georgia"/>
              </a:rPr>
              <a:t>COMPANION</a:t>
            </a:r>
            <a:r>
              <a:rPr sz="2000" spc="-110" dirty="0">
                <a:latin typeface="Georgia"/>
                <a:cs typeface="Georgia"/>
              </a:rPr>
              <a:t> </a:t>
            </a:r>
            <a:r>
              <a:rPr sz="2000" spc="-35" dirty="0">
                <a:latin typeface="Georgia"/>
                <a:cs typeface="Georgia"/>
              </a:rPr>
              <a:t>BRAIN</a:t>
            </a:r>
            <a:r>
              <a:rPr sz="2000" spc="-105" dirty="0">
                <a:latin typeface="Georgia"/>
                <a:cs typeface="Georgia"/>
              </a:rPr>
              <a:t> </a:t>
            </a:r>
            <a:r>
              <a:rPr sz="2000" spc="-50" dirty="0">
                <a:latin typeface="Georgia"/>
                <a:cs typeface="Georgia"/>
              </a:rPr>
              <a:t>MR</a:t>
            </a:r>
            <a:r>
              <a:rPr sz="2000" spc="-110" dirty="0">
                <a:latin typeface="Georgia"/>
                <a:cs typeface="Georgia"/>
              </a:rPr>
              <a:t> </a:t>
            </a:r>
            <a:r>
              <a:rPr sz="2000" spc="-65" dirty="0">
                <a:latin typeface="Georgia"/>
                <a:cs typeface="Georgia"/>
              </a:rPr>
              <a:t>FOR</a:t>
            </a:r>
            <a:r>
              <a:rPr sz="2000" spc="-105" dirty="0">
                <a:latin typeface="Georgia"/>
                <a:cs typeface="Georgia"/>
              </a:rPr>
              <a:t> </a:t>
            </a:r>
            <a:r>
              <a:rPr sz="2000" spc="-45" dirty="0">
                <a:latin typeface="Georgia"/>
                <a:cs typeface="Georgia"/>
              </a:rPr>
              <a:t>MORPHOMETRY</a:t>
            </a:r>
            <a:r>
              <a:rPr sz="2000" spc="-10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ANALYSIS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034540"/>
            <a:ext cx="69684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latin typeface="Georgia"/>
                <a:cs typeface="Georgia"/>
              </a:rPr>
              <a:t>AI-RAD </a:t>
            </a:r>
            <a:r>
              <a:rPr sz="2000" spc="20" dirty="0">
                <a:latin typeface="Georgia"/>
                <a:cs typeface="Georgia"/>
              </a:rPr>
              <a:t>COMPANION</a:t>
            </a:r>
            <a:r>
              <a:rPr sz="2000" spc="-350" dirty="0">
                <a:latin typeface="Georgia"/>
                <a:cs typeface="Georgia"/>
              </a:rPr>
              <a:t> </a:t>
            </a:r>
            <a:r>
              <a:rPr sz="2000" spc="-55" dirty="0">
                <a:latin typeface="Georgia"/>
                <a:cs typeface="Georgia"/>
              </a:rPr>
              <a:t>PROSTATE </a:t>
            </a:r>
            <a:r>
              <a:rPr sz="2000" spc="-50" dirty="0">
                <a:latin typeface="Georgia"/>
                <a:cs typeface="Georgia"/>
              </a:rPr>
              <a:t>MR </a:t>
            </a:r>
            <a:r>
              <a:rPr sz="2000" spc="-65" dirty="0">
                <a:latin typeface="Georgia"/>
                <a:cs typeface="Georgia"/>
              </a:rPr>
              <a:t>FOR </a:t>
            </a:r>
            <a:r>
              <a:rPr sz="2000" spc="-70" dirty="0">
                <a:latin typeface="Georgia"/>
                <a:cs typeface="Georgia"/>
              </a:rPr>
              <a:t>BIOPSY </a:t>
            </a:r>
            <a:r>
              <a:rPr sz="2000" spc="-60" dirty="0">
                <a:latin typeface="Georgia"/>
                <a:cs typeface="Georgia"/>
              </a:rPr>
              <a:t>SUPPORT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6562" y="2420937"/>
            <a:ext cx="6529387" cy="3671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2179" rIns="0" bIns="0" rtlCol="0">
            <a:spAutoFit/>
          </a:bodyPr>
          <a:lstStyle/>
          <a:p>
            <a:pPr marL="146050" marR="5080">
              <a:lnSpc>
                <a:spcPct val="102200"/>
              </a:lnSpc>
              <a:spcBef>
                <a:spcPts val="5"/>
              </a:spcBef>
            </a:pPr>
            <a:r>
              <a:rPr spc="545" dirty="0"/>
              <a:t>ИИ</a:t>
            </a:r>
            <a:r>
              <a:rPr spc="-320" dirty="0"/>
              <a:t> </a:t>
            </a:r>
            <a:r>
              <a:rPr spc="575" dirty="0"/>
              <a:t>И</a:t>
            </a:r>
            <a:r>
              <a:rPr spc="-320" dirty="0"/>
              <a:t> </a:t>
            </a:r>
            <a:r>
              <a:rPr spc="215" dirty="0"/>
              <a:t>ТАРГЕТНЫЕ</a:t>
            </a:r>
            <a:r>
              <a:rPr spc="-325" dirty="0"/>
              <a:t> </a:t>
            </a:r>
            <a:r>
              <a:rPr spc="229" dirty="0"/>
              <a:t>СРЕДСТВА  </a:t>
            </a:r>
            <a:r>
              <a:rPr spc="340" dirty="0"/>
              <a:t>ЛЕЧЕНИЯ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8490" y="1583436"/>
            <a:ext cx="7684134" cy="21717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914400" algn="just">
              <a:lnSpc>
                <a:spcPct val="100699"/>
              </a:lnSpc>
              <a:spcBef>
                <a:spcPts val="80"/>
              </a:spcBef>
            </a:pPr>
            <a:r>
              <a:rPr sz="2000" spc="5" dirty="0">
                <a:latin typeface="Trebuchet MS"/>
                <a:cs typeface="Trebuchet MS"/>
              </a:rPr>
              <a:t>Таргетная </a:t>
            </a:r>
            <a:r>
              <a:rPr sz="2000" spc="30" dirty="0">
                <a:latin typeface="Trebuchet MS"/>
                <a:cs typeface="Trebuchet MS"/>
              </a:rPr>
              <a:t>терапия </a:t>
            </a:r>
            <a:r>
              <a:rPr sz="2000" spc="75" dirty="0">
                <a:latin typeface="Trebuchet MS"/>
                <a:cs typeface="Trebuchet MS"/>
              </a:rPr>
              <a:t>или </a:t>
            </a:r>
            <a:r>
              <a:rPr sz="2000" spc="25" dirty="0">
                <a:latin typeface="Trebuchet MS"/>
                <a:cs typeface="Trebuchet MS"/>
              </a:rPr>
              <a:t>молекулярно</a:t>
            </a:r>
            <a:r>
              <a:rPr sz="2000" spc="25" dirty="0">
                <a:latin typeface="Georgia"/>
                <a:cs typeface="Georgia"/>
              </a:rPr>
              <a:t>-</a:t>
            </a:r>
            <a:r>
              <a:rPr sz="2000" spc="25" dirty="0">
                <a:latin typeface="Trebuchet MS"/>
                <a:cs typeface="Trebuchet MS"/>
              </a:rPr>
              <a:t>прицельная  </a:t>
            </a:r>
            <a:r>
              <a:rPr sz="2000" spc="30" dirty="0">
                <a:latin typeface="Trebuchet MS"/>
                <a:cs typeface="Trebuchet MS"/>
              </a:rPr>
              <a:t>терапия </a:t>
            </a:r>
            <a:r>
              <a:rPr sz="2000" spc="-5" dirty="0">
                <a:latin typeface="Georgia"/>
                <a:cs typeface="Georgia"/>
              </a:rPr>
              <a:t>(</a:t>
            </a:r>
            <a:r>
              <a:rPr sz="2000" spc="-5" dirty="0">
                <a:latin typeface="Trebuchet MS"/>
                <a:cs typeface="Trebuchet MS"/>
              </a:rPr>
              <a:t>англ</a:t>
            </a:r>
            <a:r>
              <a:rPr sz="2000" spc="-5" dirty="0">
                <a:latin typeface="Georgia"/>
                <a:cs typeface="Georgia"/>
              </a:rPr>
              <a:t>. </a:t>
            </a:r>
            <a:r>
              <a:rPr sz="2000" spc="-10" dirty="0">
                <a:latin typeface="Georgia"/>
                <a:cs typeface="Georgia"/>
              </a:rPr>
              <a:t>target </a:t>
            </a:r>
            <a:r>
              <a:rPr sz="2000" spc="-40" dirty="0">
                <a:latin typeface="Georgia"/>
                <a:cs typeface="Georgia"/>
              </a:rPr>
              <a:t>«</a:t>
            </a:r>
            <a:r>
              <a:rPr sz="2000" spc="-40" dirty="0">
                <a:latin typeface="Trebuchet MS"/>
                <a:cs typeface="Trebuchet MS"/>
              </a:rPr>
              <a:t>цель</a:t>
            </a:r>
            <a:r>
              <a:rPr sz="2000" spc="-40" dirty="0">
                <a:latin typeface="Georgia"/>
                <a:cs typeface="Georgia"/>
              </a:rPr>
              <a:t>, </a:t>
            </a:r>
            <a:r>
              <a:rPr sz="2000" spc="10" dirty="0">
                <a:latin typeface="Trebuchet MS"/>
                <a:cs typeface="Trebuchet MS"/>
              </a:rPr>
              <a:t>мишень</a:t>
            </a:r>
            <a:r>
              <a:rPr sz="2000" spc="10" dirty="0">
                <a:latin typeface="Georgia"/>
                <a:cs typeface="Georgia"/>
              </a:rPr>
              <a:t>») </a:t>
            </a:r>
            <a:r>
              <a:rPr sz="2000" spc="25" dirty="0">
                <a:latin typeface="Trebuchet MS"/>
                <a:cs typeface="Trebuchet MS"/>
              </a:rPr>
              <a:t>как </a:t>
            </a:r>
            <a:r>
              <a:rPr sz="2000" spc="20" dirty="0">
                <a:latin typeface="Trebuchet MS"/>
                <a:cs typeface="Trebuchet MS"/>
              </a:rPr>
              <a:t>направление  </a:t>
            </a:r>
            <a:r>
              <a:rPr sz="2000" spc="10" dirty="0">
                <a:latin typeface="Trebuchet MS"/>
                <a:cs typeface="Trebuchet MS"/>
              </a:rPr>
              <a:t>медикаментозного</a:t>
            </a:r>
            <a:r>
              <a:rPr sz="2000" spc="620" dirty="0">
                <a:latin typeface="Trebuchet MS"/>
                <a:cs typeface="Trebuchet MS"/>
              </a:rPr>
              <a:t> </a:t>
            </a:r>
            <a:r>
              <a:rPr sz="2000" spc="10" dirty="0">
                <a:latin typeface="Trebuchet MS"/>
                <a:cs typeface="Trebuchet MS"/>
              </a:rPr>
              <a:t>лечения  </a:t>
            </a:r>
            <a:r>
              <a:rPr sz="2000" spc="15" dirty="0">
                <a:latin typeface="Trebuchet MS"/>
                <a:cs typeface="Trebuchet MS"/>
              </a:rPr>
              <a:t>онкозаболеваний </a:t>
            </a:r>
            <a:r>
              <a:rPr sz="2000" spc="5" dirty="0">
                <a:latin typeface="Trebuchet MS"/>
                <a:cs typeface="Trebuchet MS"/>
              </a:rPr>
              <a:t>предполагает  </a:t>
            </a:r>
            <a:r>
              <a:rPr sz="2000" spc="25" dirty="0">
                <a:latin typeface="Trebuchet MS"/>
                <a:cs typeface="Trebuchet MS"/>
              </a:rPr>
              <a:t>накопление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15" dirty="0">
                <a:latin typeface="Trebuchet MS"/>
                <a:cs typeface="Trebuchet MS"/>
              </a:rPr>
              <a:t>анализ </a:t>
            </a:r>
            <a:r>
              <a:rPr sz="2000" spc="30" dirty="0">
                <a:latin typeface="Trebuchet MS"/>
                <a:cs typeface="Trebuchet MS"/>
              </a:rPr>
              <a:t>большого </a:t>
            </a:r>
            <a:r>
              <a:rPr sz="2000" spc="-35" dirty="0">
                <a:latin typeface="Trebuchet MS"/>
                <a:cs typeface="Trebuchet MS"/>
              </a:rPr>
              <a:t>объема </a:t>
            </a:r>
            <a:r>
              <a:rPr sz="2000" spc="20" dirty="0">
                <a:latin typeface="Trebuchet MS"/>
                <a:cs typeface="Trebuchet MS"/>
              </a:rPr>
              <a:t>биологических </a:t>
            </a:r>
            <a:r>
              <a:rPr sz="2000" spc="55" dirty="0">
                <a:latin typeface="Trebuchet MS"/>
                <a:cs typeface="Trebuchet MS"/>
              </a:rPr>
              <a:t>данных  </a:t>
            </a:r>
            <a:r>
              <a:rPr sz="2000" spc="15" dirty="0">
                <a:latin typeface="Trebuchet MS"/>
                <a:cs typeface="Trebuchet MS"/>
              </a:rPr>
              <a:t>об </a:t>
            </a:r>
            <a:r>
              <a:rPr sz="2000" spc="50" dirty="0">
                <a:latin typeface="Trebuchet MS"/>
                <a:cs typeface="Trebuchet MS"/>
              </a:rPr>
              <a:t>индивидуальных </a:t>
            </a:r>
            <a:r>
              <a:rPr sz="2000" dirty="0">
                <a:latin typeface="Trebuchet MS"/>
                <a:cs typeface="Trebuchet MS"/>
              </a:rPr>
              <a:t>особенностях </a:t>
            </a:r>
            <a:r>
              <a:rPr sz="2000" spc="40" dirty="0">
                <a:latin typeface="Trebuchet MS"/>
                <a:cs typeface="Trebuchet MS"/>
              </a:rPr>
              <a:t>протекания </a:t>
            </a:r>
            <a:r>
              <a:rPr sz="2000" spc="45" dirty="0">
                <a:latin typeface="Trebuchet MS"/>
                <a:cs typeface="Trebuchet MS"/>
              </a:rPr>
              <a:t>патологии </a:t>
            </a:r>
            <a:r>
              <a:rPr sz="2000" spc="114" dirty="0">
                <a:latin typeface="Trebuchet MS"/>
                <a:cs typeface="Trebuchet MS"/>
              </a:rPr>
              <a:t>у  </a:t>
            </a:r>
            <a:r>
              <a:rPr sz="2000" spc="40" dirty="0">
                <a:latin typeface="Trebuchet MS"/>
                <a:cs typeface="Trebuchet MS"/>
              </a:rPr>
              <a:t>миллионов </a:t>
            </a:r>
            <a:r>
              <a:rPr sz="2000" spc="35" dirty="0">
                <a:latin typeface="Trebuchet MS"/>
                <a:cs typeface="Trebuchet MS"/>
              </a:rPr>
              <a:t>больных 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10" dirty="0">
                <a:latin typeface="Trebuchet MS"/>
                <a:cs typeface="Trebuchet MS"/>
              </a:rPr>
              <a:t>сопоставлении </a:t>
            </a:r>
            <a:r>
              <a:rPr sz="2000" spc="-110" dirty="0">
                <a:latin typeface="Trebuchet MS"/>
                <a:cs typeface="Trebuchet MS"/>
              </a:rPr>
              <a:t>с </a:t>
            </a:r>
            <a:r>
              <a:rPr sz="2000" spc="45" dirty="0">
                <a:latin typeface="Trebuchet MS"/>
                <a:cs typeface="Trebuchet MS"/>
              </a:rPr>
              <a:t>клиническими  </a:t>
            </a:r>
            <a:r>
              <a:rPr sz="2000" spc="50" dirty="0">
                <a:latin typeface="Trebuchet MS"/>
                <a:cs typeface="Trebuchet MS"/>
              </a:rPr>
              <a:t>данными</a:t>
            </a:r>
            <a:r>
              <a:rPr sz="2000" spc="5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28676"/>
            <a:ext cx="4795520" cy="11353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"/>
              </a:spcBef>
            </a:pPr>
            <a:r>
              <a:rPr spc="545" dirty="0"/>
              <a:t>ИИ </a:t>
            </a:r>
            <a:r>
              <a:rPr spc="575" dirty="0"/>
              <a:t>И </a:t>
            </a:r>
            <a:r>
              <a:rPr spc="215" dirty="0"/>
              <a:t>ТАРГЕТНЫЕ  </a:t>
            </a:r>
            <a:r>
              <a:rPr spc="229" dirty="0"/>
              <a:t>СРЕДСТВА</a:t>
            </a:r>
            <a:r>
              <a:rPr spc="-385" dirty="0"/>
              <a:t> </a:t>
            </a:r>
            <a:r>
              <a:rPr spc="340" dirty="0"/>
              <a:t>ЛЕЧЕНИЯ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95628"/>
            <a:ext cx="817118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45" dirty="0">
                <a:latin typeface="Georgia"/>
                <a:cs typeface="Georgia"/>
              </a:rPr>
              <a:t>«</a:t>
            </a:r>
            <a:r>
              <a:rPr sz="2000" spc="45" dirty="0">
                <a:latin typeface="Trebuchet MS"/>
                <a:cs typeface="Trebuchet MS"/>
              </a:rPr>
              <a:t>Общая </a:t>
            </a:r>
            <a:r>
              <a:rPr sz="2000" dirty="0">
                <a:latin typeface="Trebuchet MS"/>
                <a:cs typeface="Trebuchet MS"/>
              </a:rPr>
              <a:t>стоимость </a:t>
            </a:r>
            <a:r>
              <a:rPr sz="2000" spc="25" dirty="0">
                <a:latin typeface="Trebuchet MS"/>
                <a:cs typeface="Trebuchet MS"/>
              </a:rPr>
              <a:t>разработки поиска </a:t>
            </a:r>
            <a:r>
              <a:rPr sz="2000" spc="65" dirty="0">
                <a:latin typeface="Trebuchet MS"/>
                <a:cs typeface="Trebuchet MS"/>
              </a:rPr>
              <a:t>мишени</a:t>
            </a:r>
            <a:r>
              <a:rPr sz="2000" spc="65" dirty="0">
                <a:latin typeface="Georgia"/>
                <a:cs typeface="Georgia"/>
              </a:rPr>
              <a:t>, </a:t>
            </a:r>
            <a:r>
              <a:rPr sz="2000" spc="40" dirty="0">
                <a:latin typeface="Trebuchet MS"/>
                <a:cs typeface="Trebuchet MS"/>
              </a:rPr>
              <a:t>новой </a:t>
            </a:r>
            <a:r>
              <a:rPr sz="2000" spc="20" dirty="0">
                <a:latin typeface="Trebuchet MS"/>
                <a:cs typeface="Trebuchet MS"/>
              </a:rPr>
              <a:t>молекулы </a:t>
            </a:r>
            <a:r>
              <a:rPr sz="2000" spc="114" dirty="0">
                <a:latin typeface="Trebuchet MS"/>
                <a:cs typeface="Trebuchet MS"/>
              </a:rPr>
              <a:t>и  </a:t>
            </a:r>
            <a:r>
              <a:rPr sz="2000" spc="10" dirty="0">
                <a:latin typeface="Trebuchet MS"/>
                <a:cs typeface="Trebuchet MS"/>
              </a:rPr>
              <a:t>проведения</a:t>
            </a:r>
            <a:r>
              <a:rPr sz="2000" spc="620" dirty="0">
                <a:latin typeface="Trebuchet MS"/>
                <a:cs typeface="Trebuchet MS"/>
              </a:rPr>
              <a:t> </a:t>
            </a:r>
            <a:r>
              <a:rPr sz="2000" spc="-45" dirty="0">
                <a:latin typeface="Trebuchet MS"/>
                <a:cs typeface="Trebuchet MS"/>
              </a:rPr>
              <a:t>через </a:t>
            </a:r>
            <a:r>
              <a:rPr sz="2000" spc="25" dirty="0">
                <a:latin typeface="Trebuchet MS"/>
                <a:cs typeface="Trebuchet MS"/>
              </a:rPr>
              <a:t>различные </a:t>
            </a:r>
            <a:r>
              <a:rPr sz="2000" spc="20" dirty="0">
                <a:latin typeface="Trebuchet MS"/>
                <a:cs typeface="Trebuchet MS"/>
              </a:rPr>
              <a:t>фазы </a:t>
            </a:r>
            <a:r>
              <a:rPr sz="2000" spc="35" dirty="0">
                <a:latin typeface="Trebuchet MS"/>
                <a:cs typeface="Trebuchet MS"/>
              </a:rPr>
              <a:t>клинических  </a:t>
            </a:r>
            <a:r>
              <a:rPr sz="2000" spc="70" dirty="0">
                <a:latin typeface="Trebuchet MS"/>
                <a:cs typeface="Trebuchet MS"/>
              </a:rPr>
              <a:t>испытаний  </a:t>
            </a:r>
            <a:r>
              <a:rPr sz="2000" spc="-35" dirty="0">
                <a:latin typeface="Trebuchet MS"/>
                <a:cs typeface="Trebuchet MS"/>
              </a:rPr>
              <a:t>составляет </a:t>
            </a:r>
            <a:r>
              <a:rPr sz="2000" spc="-50" dirty="0">
                <a:latin typeface="Trebuchet MS"/>
                <a:cs typeface="Trebuchet MS"/>
              </a:rPr>
              <a:t>более </a:t>
            </a:r>
            <a:r>
              <a:rPr sz="2000" spc="-100" dirty="0">
                <a:latin typeface="Georgia"/>
                <a:cs typeface="Georgia"/>
              </a:rPr>
              <a:t>2.6 </a:t>
            </a:r>
            <a:r>
              <a:rPr sz="2000" spc="15" dirty="0">
                <a:latin typeface="Trebuchet MS"/>
                <a:cs typeface="Trebuchet MS"/>
              </a:rPr>
              <a:t>млрд </a:t>
            </a:r>
            <a:r>
              <a:rPr sz="2000" spc="-5" dirty="0">
                <a:latin typeface="Trebuchet MS"/>
                <a:cs typeface="Trebuchet MS"/>
              </a:rPr>
              <a:t>долларов</a:t>
            </a:r>
            <a:r>
              <a:rPr sz="2000" spc="-5" dirty="0">
                <a:latin typeface="Georgia"/>
                <a:cs typeface="Georgia"/>
              </a:rPr>
              <a:t>. </a:t>
            </a:r>
            <a:r>
              <a:rPr sz="2000" spc="85" dirty="0">
                <a:latin typeface="Trebuchet MS"/>
                <a:cs typeface="Trebuchet MS"/>
              </a:rPr>
              <a:t>Этот </a:t>
            </a:r>
            <a:r>
              <a:rPr sz="2000" dirty="0">
                <a:latin typeface="Trebuchet MS"/>
                <a:cs typeface="Trebuchet MS"/>
              </a:rPr>
              <a:t>процесс </a:t>
            </a:r>
            <a:r>
              <a:rPr sz="2000" spc="35" dirty="0">
                <a:latin typeface="Trebuchet MS"/>
                <a:cs typeface="Trebuchet MS"/>
              </a:rPr>
              <a:t>долгий </a:t>
            </a:r>
            <a:r>
              <a:rPr sz="2000" spc="114" dirty="0">
                <a:latin typeface="Trebuchet MS"/>
                <a:cs typeface="Trebuchet MS"/>
              </a:rPr>
              <a:t>и  </a:t>
            </a:r>
            <a:r>
              <a:rPr sz="2000" spc="40" dirty="0">
                <a:latin typeface="Trebuchet MS"/>
                <a:cs typeface="Trebuchet MS"/>
              </a:rPr>
              <a:t>рискованный</a:t>
            </a:r>
            <a:r>
              <a:rPr sz="2000" spc="40" dirty="0">
                <a:latin typeface="Georgia"/>
                <a:cs typeface="Georgia"/>
              </a:rPr>
              <a:t>. </a:t>
            </a:r>
            <a:r>
              <a:rPr sz="2000" spc="40" dirty="0">
                <a:latin typeface="Trebuchet MS"/>
                <a:cs typeface="Trebuchet MS"/>
              </a:rPr>
              <a:t>Искусственный </a:t>
            </a:r>
            <a:r>
              <a:rPr sz="2000" spc="15" dirty="0">
                <a:latin typeface="Trebuchet MS"/>
                <a:cs typeface="Trebuchet MS"/>
              </a:rPr>
              <a:t>интеллект </a:t>
            </a:r>
            <a:r>
              <a:rPr sz="2000" spc="-10" dirty="0">
                <a:latin typeface="Trebuchet MS"/>
                <a:cs typeface="Trebuchet MS"/>
              </a:rPr>
              <a:t>может </a:t>
            </a:r>
            <a:r>
              <a:rPr sz="2000" spc="35" dirty="0">
                <a:latin typeface="Trebuchet MS"/>
                <a:cs typeface="Trebuchet MS"/>
              </a:rPr>
              <a:t>помочь </a:t>
            </a:r>
            <a:r>
              <a:rPr sz="2000" spc="10" dirty="0">
                <a:latin typeface="Trebuchet MS"/>
                <a:cs typeface="Trebuchet MS"/>
              </a:rPr>
              <a:t>очень  </a:t>
            </a:r>
            <a:r>
              <a:rPr sz="2000" spc="20" dirty="0">
                <a:latin typeface="Trebuchet MS"/>
                <a:cs typeface="Trebuchet MS"/>
              </a:rPr>
              <a:t>сильно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20" dirty="0">
                <a:latin typeface="Trebuchet MS"/>
                <a:cs typeface="Trebuchet MS"/>
              </a:rPr>
              <a:t>каждой </a:t>
            </a:r>
            <a:r>
              <a:rPr sz="2000" spc="-40" dirty="0">
                <a:latin typeface="Trebuchet MS"/>
                <a:cs typeface="Trebuchet MS"/>
              </a:rPr>
              <a:t>фазе</a:t>
            </a:r>
            <a:r>
              <a:rPr sz="2000" spc="-40" dirty="0">
                <a:latin typeface="Georgia"/>
                <a:cs typeface="Georgia"/>
              </a:rPr>
              <a:t>... </a:t>
            </a:r>
            <a:r>
              <a:rPr sz="2000" spc="315" dirty="0">
                <a:latin typeface="Trebuchet MS"/>
                <a:cs typeface="Trebuchet MS"/>
              </a:rPr>
              <a:t>ИИ </a:t>
            </a:r>
            <a:r>
              <a:rPr sz="2000" spc="-10" dirty="0">
                <a:latin typeface="Trebuchet MS"/>
                <a:cs typeface="Trebuchet MS"/>
              </a:rPr>
              <a:t>может </a:t>
            </a:r>
            <a:r>
              <a:rPr sz="2000" spc="-35" dirty="0">
                <a:latin typeface="Trebuchet MS"/>
                <a:cs typeface="Trebuchet MS"/>
              </a:rPr>
              <a:t>создавать </a:t>
            </a:r>
            <a:r>
              <a:rPr sz="2000" spc="10" dirty="0">
                <a:latin typeface="Trebuchet MS"/>
                <a:cs typeface="Trebuchet MS"/>
              </a:rPr>
              <a:t>новые </a:t>
            </a:r>
            <a:r>
              <a:rPr sz="2000" spc="20" dirty="0">
                <a:latin typeface="Trebuchet MS"/>
                <a:cs typeface="Trebuchet MS"/>
              </a:rPr>
              <a:t>молекулярные  </a:t>
            </a:r>
            <a:r>
              <a:rPr sz="2000" spc="60" dirty="0">
                <a:latin typeface="Trebuchet MS"/>
                <a:cs typeface="Trebuchet MS"/>
              </a:rPr>
              <a:t>структуры </a:t>
            </a:r>
            <a:r>
              <a:rPr sz="2000" spc="-10" dirty="0">
                <a:latin typeface="Trebuchet MS"/>
                <a:cs typeface="Trebuchet MS"/>
              </a:rPr>
              <a:t>для </a:t>
            </a:r>
            <a:r>
              <a:rPr sz="2000" dirty="0">
                <a:latin typeface="Trebuchet MS"/>
                <a:cs typeface="Trebuchet MS"/>
              </a:rPr>
              <a:t>известных </a:t>
            </a:r>
            <a:r>
              <a:rPr sz="2000" spc="50" dirty="0">
                <a:latin typeface="Trebuchet MS"/>
                <a:cs typeface="Trebuchet MS"/>
              </a:rPr>
              <a:t>мишеней </a:t>
            </a:r>
            <a:r>
              <a:rPr sz="2000" spc="-60" dirty="0">
                <a:latin typeface="Trebuchet MS"/>
                <a:cs typeface="Trebuchet MS"/>
              </a:rPr>
              <a:t>всего за </a:t>
            </a:r>
            <a:r>
              <a:rPr sz="2000" spc="-135" dirty="0">
                <a:latin typeface="Georgia"/>
                <a:cs typeface="Georgia"/>
              </a:rPr>
              <a:t>46</a:t>
            </a:r>
            <a:r>
              <a:rPr sz="2000" spc="-95" dirty="0">
                <a:latin typeface="Georgia"/>
                <a:cs typeface="Georgia"/>
              </a:rPr>
              <a:t> </a:t>
            </a:r>
            <a:r>
              <a:rPr sz="2000" spc="-15" dirty="0">
                <a:latin typeface="Trebuchet MS"/>
                <a:cs typeface="Trebuchet MS"/>
              </a:rPr>
              <a:t>дней</a:t>
            </a:r>
            <a:r>
              <a:rPr sz="2000" spc="-15" dirty="0">
                <a:latin typeface="Georgia"/>
                <a:cs typeface="Georgia"/>
              </a:rPr>
              <a:t>»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4285995"/>
            <a:ext cx="8171180" cy="17322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99200"/>
              </a:lnSpc>
              <a:spcBef>
                <a:spcPts val="114"/>
              </a:spcBef>
            </a:pPr>
            <a:r>
              <a:rPr sz="1600" spc="95" dirty="0">
                <a:latin typeface="Trebuchet MS"/>
                <a:cs typeface="Trebuchet MS"/>
              </a:rPr>
              <a:t>Из </a:t>
            </a:r>
            <a:r>
              <a:rPr sz="1600" spc="20" dirty="0">
                <a:latin typeface="Trebuchet MS"/>
                <a:cs typeface="Trebuchet MS"/>
              </a:rPr>
              <a:t>выступления </a:t>
            </a:r>
            <a:r>
              <a:rPr sz="1600" spc="25" dirty="0">
                <a:latin typeface="Trebuchet MS"/>
                <a:cs typeface="Trebuchet MS"/>
              </a:rPr>
              <a:t>Александра Жаворонкова</a:t>
            </a:r>
            <a:r>
              <a:rPr sz="1600" spc="25" dirty="0">
                <a:latin typeface="Georgia"/>
                <a:cs typeface="Georgia"/>
              </a:rPr>
              <a:t>, </a:t>
            </a:r>
            <a:r>
              <a:rPr sz="1600" spc="15" dirty="0">
                <a:latin typeface="Trebuchet MS"/>
                <a:cs typeface="Trebuchet MS"/>
              </a:rPr>
              <a:t>директора </a:t>
            </a:r>
            <a:r>
              <a:rPr sz="1600" spc="5" dirty="0">
                <a:latin typeface="Georgia"/>
                <a:cs typeface="Georgia"/>
              </a:rPr>
              <a:t>Biogerontology  </a:t>
            </a:r>
            <a:r>
              <a:rPr sz="1600" spc="-20" dirty="0">
                <a:latin typeface="Georgia"/>
                <a:cs typeface="Georgia"/>
              </a:rPr>
              <a:t>Research  </a:t>
            </a:r>
            <a:r>
              <a:rPr sz="1600" spc="-5" dirty="0">
                <a:latin typeface="Georgia"/>
                <a:cs typeface="Georgia"/>
              </a:rPr>
              <a:t>Foundation, </a:t>
            </a:r>
            <a:r>
              <a:rPr sz="1600" spc="10" dirty="0">
                <a:latin typeface="Trebuchet MS"/>
                <a:cs typeface="Trebuchet MS"/>
              </a:rPr>
              <a:t>главного </a:t>
            </a:r>
            <a:r>
              <a:rPr sz="1600" spc="20" dirty="0">
                <a:latin typeface="Trebuchet MS"/>
                <a:cs typeface="Trebuchet MS"/>
              </a:rPr>
              <a:t>исполнительного </a:t>
            </a:r>
            <a:r>
              <a:rPr sz="1600" spc="15" dirty="0">
                <a:latin typeface="Trebuchet MS"/>
                <a:cs typeface="Trebuchet MS"/>
              </a:rPr>
              <a:t>директора биотехнологической </a:t>
            </a:r>
            <a:r>
              <a:rPr sz="1600" spc="55" dirty="0">
                <a:latin typeface="Trebuchet MS"/>
                <a:cs typeface="Trebuchet MS"/>
              </a:rPr>
              <a:t>компании  </a:t>
            </a:r>
            <a:r>
              <a:rPr sz="1600" spc="-20" dirty="0">
                <a:latin typeface="Georgia"/>
                <a:cs typeface="Georgia"/>
              </a:rPr>
              <a:t>Insilico </a:t>
            </a:r>
            <a:r>
              <a:rPr sz="1600" spc="-5" dirty="0">
                <a:latin typeface="Georgia"/>
                <a:cs typeface="Georgia"/>
              </a:rPr>
              <a:t>Medicine, </a:t>
            </a:r>
            <a:r>
              <a:rPr sz="1600" spc="-10" dirty="0">
                <a:latin typeface="Trebuchet MS"/>
                <a:cs typeface="Trebuchet MS"/>
              </a:rPr>
              <a:t>декабрь </a:t>
            </a:r>
            <a:r>
              <a:rPr sz="1600" spc="-140" dirty="0">
                <a:latin typeface="Georgia"/>
                <a:cs typeface="Georgia"/>
              </a:rPr>
              <a:t>2020 </a:t>
            </a:r>
            <a:r>
              <a:rPr sz="1600" spc="50" dirty="0">
                <a:latin typeface="Trebuchet MS"/>
                <a:cs typeface="Trebuchet MS"/>
              </a:rPr>
              <a:t>онлайн круглый </a:t>
            </a:r>
            <a:r>
              <a:rPr sz="1600" spc="-10" dirty="0">
                <a:latin typeface="Trebuchet MS"/>
                <a:cs typeface="Trebuchet MS"/>
              </a:rPr>
              <a:t>стол </a:t>
            </a:r>
            <a:r>
              <a:rPr sz="1600" spc="45" dirty="0">
                <a:latin typeface="Trebuchet MS"/>
                <a:cs typeface="Trebuchet MS"/>
              </a:rPr>
              <a:t>на </a:t>
            </a:r>
            <a:r>
              <a:rPr sz="1600" spc="5" dirty="0">
                <a:latin typeface="Trebuchet MS"/>
                <a:cs typeface="Trebuchet MS"/>
              </a:rPr>
              <a:t>тему </a:t>
            </a:r>
            <a:r>
              <a:rPr sz="1600" dirty="0">
                <a:latin typeface="Georgia"/>
                <a:cs typeface="Georgia"/>
              </a:rPr>
              <a:t>«COVID-19 </a:t>
            </a:r>
            <a:r>
              <a:rPr sz="1600" spc="15" dirty="0">
                <a:latin typeface="Trebuchet MS"/>
                <a:cs typeface="Trebuchet MS"/>
              </a:rPr>
              <a:t>как </a:t>
            </a:r>
            <a:r>
              <a:rPr sz="1600" spc="5" dirty="0">
                <a:latin typeface="Trebuchet MS"/>
                <a:cs typeface="Trebuchet MS"/>
              </a:rPr>
              <a:t>драйвер  </a:t>
            </a:r>
            <a:r>
              <a:rPr sz="1600" dirty="0">
                <a:latin typeface="Trebuchet MS"/>
                <a:cs typeface="Trebuchet MS"/>
              </a:rPr>
              <a:t>роста</a:t>
            </a:r>
            <a:r>
              <a:rPr sz="1600" spc="-85" dirty="0">
                <a:latin typeface="Trebuchet MS"/>
                <a:cs typeface="Trebuchet MS"/>
              </a:rPr>
              <a:t> </a:t>
            </a:r>
            <a:r>
              <a:rPr sz="1600" spc="50" dirty="0">
                <a:latin typeface="Trebuchet MS"/>
                <a:cs typeface="Trebuchet MS"/>
              </a:rPr>
              <a:t>рынка</a:t>
            </a:r>
            <a:r>
              <a:rPr sz="1600" spc="-85" dirty="0">
                <a:latin typeface="Trebuchet MS"/>
                <a:cs typeface="Trebuchet MS"/>
              </a:rPr>
              <a:t> </a:t>
            </a:r>
            <a:r>
              <a:rPr sz="1600" spc="45" dirty="0">
                <a:latin typeface="Trebuchet MS"/>
                <a:cs typeface="Trebuchet MS"/>
              </a:rPr>
              <a:t>решений</a:t>
            </a:r>
            <a:r>
              <a:rPr sz="1600" spc="-75" dirty="0">
                <a:latin typeface="Trebuchet MS"/>
                <a:cs typeface="Trebuchet MS"/>
              </a:rPr>
              <a:t> </a:t>
            </a:r>
            <a:r>
              <a:rPr sz="1600" spc="-90" dirty="0">
                <a:latin typeface="Trebuchet MS"/>
                <a:cs typeface="Trebuchet MS"/>
              </a:rPr>
              <a:t>с</a:t>
            </a:r>
            <a:r>
              <a:rPr sz="1600" spc="-80" dirty="0">
                <a:latin typeface="Trebuchet MS"/>
                <a:cs typeface="Trebuchet MS"/>
              </a:rPr>
              <a:t> </a:t>
            </a:r>
            <a:r>
              <a:rPr sz="1600" spc="5" dirty="0">
                <a:latin typeface="Trebuchet MS"/>
                <a:cs typeface="Trebuchet MS"/>
              </a:rPr>
              <a:t>использованием</a:t>
            </a:r>
            <a:r>
              <a:rPr sz="1600" spc="-75" dirty="0">
                <a:latin typeface="Trebuchet MS"/>
                <a:cs typeface="Trebuchet MS"/>
              </a:rPr>
              <a:t> </a:t>
            </a:r>
            <a:r>
              <a:rPr sz="1600" spc="5" dirty="0">
                <a:latin typeface="Trebuchet MS"/>
                <a:cs typeface="Trebuchet MS"/>
              </a:rPr>
              <a:t>искусственного</a:t>
            </a:r>
            <a:r>
              <a:rPr sz="1600" spc="-85" dirty="0">
                <a:latin typeface="Trebuchet MS"/>
                <a:cs typeface="Trebuchet MS"/>
              </a:rPr>
              <a:t> </a:t>
            </a:r>
            <a:r>
              <a:rPr sz="1600" spc="5" dirty="0">
                <a:latin typeface="Trebuchet MS"/>
                <a:cs typeface="Trebuchet MS"/>
              </a:rPr>
              <a:t>интеллекта</a:t>
            </a:r>
            <a:r>
              <a:rPr sz="1600" spc="-80" dirty="0">
                <a:latin typeface="Trebuchet MS"/>
                <a:cs typeface="Trebuchet MS"/>
              </a:rPr>
              <a:t> </a:t>
            </a:r>
            <a:r>
              <a:rPr sz="1600" spc="-45" dirty="0">
                <a:latin typeface="Trebuchet MS"/>
                <a:cs typeface="Trebuchet MS"/>
              </a:rPr>
              <a:t>в</a:t>
            </a:r>
            <a:r>
              <a:rPr sz="1600" spc="-80" dirty="0">
                <a:latin typeface="Trebuchet MS"/>
                <a:cs typeface="Trebuchet MS"/>
              </a:rPr>
              <a:t> </a:t>
            </a:r>
            <a:r>
              <a:rPr sz="1600" dirty="0">
                <a:latin typeface="Trebuchet MS"/>
                <a:cs typeface="Trebuchet MS"/>
              </a:rPr>
              <a:t>медицине</a:t>
            </a:r>
            <a:r>
              <a:rPr sz="1600" dirty="0">
                <a:latin typeface="Georgia"/>
                <a:cs typeface="Georgia"/>
              </a:rPr>
              <a:t>».</a:t>
            </a:r>
            <a:endParaRPr sz="16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1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Georgia"/>
              <a:cs typeface="Georgia"/>
            </a:endParaRPr>
          </a:p>
          <a:p>
            <a:pPr marL="12700" algn="just">
              <a:lnSpc>
                <a:spcPct val="100000"/>
              </a:lnSpc>
            </a:pPr>
            <a:r>
              <a:rPr sz="1600" spc="70" dirty="0">
                <a:latin typeface="Trebuchet MS"/>
                <a:cs typeface="Trebuchet MS"/>
              </a:rPr>
              <a:t>Информация </a:t>
            </a:r>
            <a:r>
              <a:rPr sz="1600" spc="-25" dirty="0">
                <a:latin typeface="Trebuchet MS"/>
                <a:cs typeface="Trebuchet MS"/>
              </a:rPr>
              <a:t>взята </a:t>
            </a:r>
            <a:r>
              <a:rPr sz="1600" spc="-90" dirty="0">
                <a:latin typeface="Trebuchet MS"/>
                <a:cs typeface="Trebuchet MS"/>
              </a:rPr>
              <a:t>с </a:t>
            </a:r>
            <a:r>
              <a:rPr sz="1600" spc="20" dirty="0">
                <a:latin typeface="Trebuchet MS"/>
                <a:cs typeface="Trebuchet MS"/>
              </a:rPr>
              <a:t>портала </a:t>
            </a:r>
            <a:r>
              <a:rPr sz="1600" spc="45" dirty="0">
                <a:latin typeface="Georgia"/>
                <a:cs typeface="Georgia"/>
              </a:rPr>
              <a:t>«</a:t>
            </a:r>
            <a:r>
              <a:rPr sz="1600" spc="45" dirty="0">
                <a:latin typeface="Trebuchet MS"/>
                <a:cs typeface="Trebuchet MS"/>
              </a:rPr>
              <a:t>Научная</a:t>
            </a:r>
            <a:r>
              <a:rPr sz="1600" spc="-345" dirty="0">
                <a:latin typeface="Trebuchet MS"/>
                <a:cs typeface="Trebuchet MS"/>
              </a:rPr>
              <a:t> </a:t>
            </a:r>
            <a:r>
              <a:rPr sz="1600" spc="-20" dirty="0">
                <a:latin typeface="Trebuchet MS"/>
                <a:cs typeface="Trebuchet MS"/>
              </a:rPr>
              <a:t>Россия</a:t>
            </a:r>
            <a:r>
              <a:rPr sz="1600" spc="-20" dirty="0">
                <a:latin typeface="Georgia"/>
                <a:cs typeface="Georgia"/>
              </a:rPr>
              <a:t>» </a:t>
            </a:r>
            <a:r>
              <a:rPr sz="1600" dirty="0">
                <a:latin typeface="Georgia"/>
                <a:cs typeface="Georgia"/>
              </a:rPr>
              <a:t>(https://scientificrussia.ru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511555"/>
            <a:ext cx="3169920" cy="952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70" dirty="0"/>
              <a:t>ПРИМЕРЫ</a:t>
            </a:r>
            <a:r>
              <a:rPr spc="-365" dirty="0"/>
              <a:t> </a:t>
            </a:r>
            <a:r>
              <a:rPr spc="254" dirty="0"/>
              <a:t>РФ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400" dirty="0"/>
              <a:t>НА</a:t>
            </a:r>
            <a:r>
              <a:rPr sz="2400" spc="-254" dirty="0"/>
              <a:t> </a:t>
            </a:r>
            <a:r>
              <a:rPr sz="2400" spc="160" dirty="0"/>
              <a:t>ЯНВАРЬ</a:t>
            </a:r>
            <a:r>
              <a:rPr sz="2400" spc="-250" dirty="0"/>
              <a:t> </a:t>
            </a:r>
            <a:r>
              <a:rPr sz="2400" spc="-105" dirty="0"/>
              <a:t>2022</a:t>
            </a:r>
            <a:endParaRPr sz="2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88937" y="1766887"/>
          <a:ext cx="8372475" cy="4489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70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832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479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250">
                        <a:latin typeface="Times New Roman"/>
                        <a:cs typeface="Times New Roman"/>
                      </a:endParaRPr>
                    </a:p>
                    <a:p>
                      <a:pPr marL="94615">
                        <a:lnSpc>
                          <a:spcPts val="2050"/>
                        </a:lnSpc>
                      </a:pPr>
                      <a:r>
                        <a:rPr sz="2000" spc="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Инсилико</a:t>
                      </a:r>
                      <a:r>
                        <a:rPr sz="2000" spc="45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.</a:t>
                      </a:r>
                      <a:r>
                        <a:rPr sz="2000" spc="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Система 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собирает</a:t>
                      </a:r>
                      <a:r>
                        <a:rPr sz="2000" spc="-25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омиксные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  <a:p>
                      <a:pPr marL="94615">
                        <a:lnSpc>
                          <a:spcPts val="1705"/>
                        </a:lnSpc>
                      </a:pPr>
                      <a:r>
                        <a:rPr sz="2000" spc="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данные</a:t>
                      </a:r>
                      <a:r>
                        <a:rPr sz="2000" spc="2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, </a:t>
                      </a:r>
                      <a:r>
                        <a:rPr sz="20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а </a:t>
                      </a:r>
                      <a:r>
                        <a:rPr sz="20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затем </a:t>
                      </a:r>
                      <a:r>
                        <a:rPr sz="20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с </a:t>
                      </a:r>
                      <a:r>
                        <a:rPr sz="2000" spc="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помощью</a:t>
                      </a:r>
                      <a:r>
                        <a:rPr sz="2000" spc="-2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глубокого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  <a:p>
                      <a:pPr marL="94615">
                        <a:lnSpc>
                          <a:spcPts val="1689"/>
                        </a:lnSpc>
                      </a:pPr>
                      <a:r>
                        <a:rPr sz="2000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обучения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используется </a:t>
                      </a:r>
                      <a:r>
                        <a:rPr sz="20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для</a:t>
                      </a:r>
                      <a:r>
                        <a:rPr sz="2000" spc="-3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оценки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  <a:p>
                      <a:pPr marL="94615">
                        <a:lnSpc>
                          <a:spcPts val="1689"/>
                        </a:lnSpc>
                      </a:pPr>
                      <a:r>
                        <a:rPr sz="20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токсичности</a:t>
                      </a:r>
                      <a:r>
                        <a:rPr sz="2000" spc="3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,</a:t>
                      </a:r>
                      <a:r>
                        <a:rPr sz="2000" spc="15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фармакокинетических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  <a:p>
                      <a:pPr marL="94615" marR="773430">
                        <a:lnSpc>
                          <a:spcPct val="71000"/>
                        </a:lnSpc>
                        <a:spcBef>
                          <a:spcPts val="350"/>
                        </a:spcBef>
                      </a:pPr>
                      <a:r>
                        <a:rPr sz="20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свойств </a:t>
                      </a:r>
                      <a:r>
                        <a:rPr sz="2000" spc="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 </a:t>
                      </a:r>
                      <a:r>
                        <a:rPr sz="20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воздействия</a:t>
                      </a:r>
                      <a:r>
                        <a:rPr sz="2000" spc="-3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лекарственных  </a:t>
                      </a:r>
                      <a:r>
                        <a:rPr sz="2000" spc="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кандидатов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94615">
                        <a:lnSpc>
                          <a:spcPct val="100000"/>
                        </a:lnSpc>
                      </a:pPr>
                      <a:r>
                        <a:rPr sz="2000" b="1" u="sng" spc="-180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Georgia"/>
                          <a:cs typeface="Georgia"/>
                        </a:rPr>
                        <a:t>https://insilico.com/</a:t>
                      </a:r>
                      <a:r>
                        <a:rPr sz="2000" b="1" spc="-18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/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7A7A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61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250">
                        <a:latin typeface="Times New Roman"/>
                        <a:cs typeface="Times New Roman"/>
                      </a:endParaRPr>
                    </a:p>
                    <a:p>
                      <a:pPr marL="94615">
                        <a:lnSpc>
                          <a:spcPts val="2050"/>
                        </a:lnSpc>
                        <a:spcBef>
                          <a:spcPts val="5"/>
                        </a:spcBef>
                      </a:pPr>
                      <a:r>
                        <a:rPr sz="2000" spc="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Сипапс</a:t>
                      </a:r>
                      <a:r>
                        <a:rPr sz="2000" spc="6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. </a:t>
                      </a:r>
                      <a:r>
                        <a:rPr sz="2000" spc="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Цифровая</a:t>
                      </a:r>
                      <a:r>
                        <a:rPr sz="2000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медицинская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  <a:p>
                      <a:pPr marL="94615">
                        <a:lnSpc>
                          <a:spcPts val="1705"/>
                        </a:lnSpc>
                      </a:pPr>
                      <a:r>
                        <a:rPr sz="2000" spc="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платформа </a:t>
                      </a:r>
                      <a:r>
                        <a:rPr sz="20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для</a:t>
                      </a:r>
                      <a:r>
                        <a:rPr sz="2000" spc="-25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автоматизации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  <a:p>
                      <a:pPr marL="94615" marR="266700">
                        <a:lnSpc>
                          <a:spcPct val="70000"/>
                        </a:lnSpc>
                        <a:spcBef>
                          <a:spcPts val="370"/>
                        </a:spcBef>
                      </a:pPr>
                      <a:r>
                        <a:rPr sz="20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проведения </a:t>
                      </a:r>
                      <a:r>
                        <a:rPr sz="2000" spc="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клинических 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исследований</a:t>
                      </a:r>
                      <a:r>
                        <a:rPr sz="2000" spc="-3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 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сбора</a:t>
                      </a:r>
                      <a:r>
                        <a:rPr sz="20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данных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  <a:p>
                      <a:pPr marL="94615">
                        <a:lnSpc>
                          <a:spcPct val="100000"/>
                        </a:lnSpc>
                      </a:pPr>
                      <a:r>
                        <a:rPr sz="2000" b="1" u="sng" spc="-110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Georgia"/>
                          <a:cs typeface="Georgia"/>
                          <a:hlinkClick r:id="rId2"/>
                        </a:rPr>
                        <a:t>http://</a:t>
                      </a:r>
                      <a:r>
                        <a:rPr sz="2000" b="1" u="sng" spc="-110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rebuchet MS"/>
                          <a:cs typeface="Trebuchet MS"/>
                          <a:hlinkClick r:id="rId2"/>
                        </a:rPr>
                        <a:t>синапс</a:t>
                      </a:r>
                      <a:r>
                        <a:rPr sz="2000" b="1" u="sng" spc="-110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Georgia"/>
                          <a:cs typeface="Georgia"/>
                          <a:hlinkClick r:id="rId2"/>
                        </a:rPr>
                        <a:t>.</a:t>
                      </a:r>
                      <a:r>
                        <a:rPr sz="2000" b="1" u="sng" spc="-110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rebuchet MS"/>
                          <a:cs typeface="Trebuchet MS"/>
                          <a:hlinkClick r:id="rId2"/>
                        </a:rPr>
                        <a:t>рф</a:t>
                      </a:r>
                      <a:r>
                        <a:rPr sz="2000" b="1" u="sng" spc="-110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Georgia"/>
                          <a:cs typeface="Georgia"/>
                          <a:hlinkClick r:id="rId2"/>
                        </a:rPr>
                        <a:t>/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A7A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64821"/>
            <a:ext cx="4516120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65"/>
              </a:spcBef>
            </a:pPr>
            <a:r>
              <a:rPr sz="3200" spc="60" dirty="0"/>
              <a:t>Проект </a:t>
            </a:r>
            <a:r>
              <a:rPr sz="3200" spc="10" dirty="0"/>
              <a:t>«Атлас</a:t>
            </a:r>
            <a:r>
              <a:rPr sz="3200" spc="-675" dirty="0"/>
              <a:t> </a:t>
            </a:r>
            <a:r>
              <a:rPr sz="3200" spc="-30" dirty="0"/>
              <a:t>ракового  </a:t>
            </a:r>
            <a:r>
              <a:rPr sz="3200" spc="-60" dirty="0"/>
              <a:t>генома»</a:t>
            </a:r>
            <a:r>
              <a:rPr sz="3200" spc="-290" dirty="0"/>
              <a:t> </a:t>
            </a:r>
            <a:r>
              <a:rPr sz="3200" spc="509" dirty="0"/>
              <a:t>США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258127" y="1595628"/>
            <a:ext cx="30308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latin typeface="Georgia"/>
                <a:cs typeface="Georgia"/>
              </a:rPr>
              <a:t>The </a:t>
            </a:r>
            <a:r>
              <a:rPr sz="2000" spc="5" dirty="0">
                <a:latin typeface="Georgia"/>
                <a:cs typeface="Georgia"/>
              </a:rPr>
              <a:t>Cancer Genome </a:t>
            </a:r>
            <a:r>
              <a:rPr sz="2000" spc="15" dirty="0">
                <a:latin typeface="Georgia"/>
                <a:cs typeface="Georgia"/>
              </a:rPr>
              <a:t>Atlas,  </a:t>
            </a:r>
            <a:r>
              <a:rPr sz="2000" spc="35" dirty="0">
                <a:latin typeface="Georgia"/>
                <a:cs typeface="Georgia"/>
              </a:rPr>
              <a:t>(TCGA)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27" y="3220212"/>
            <a:ext cx="39243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25" dirty="0">
                <a:latin typeface="Trebuchet MS"/>
                <a:cs typeface="Trebuchet MS"/>
              </a:rPr>
              <a:t>Создание</a:t>
            </a:r>
            <a:r>
              <a:rPr sz="2000" spc="-135" dirty="0">
                <a:latin typeface="Trebuchet MS"/>
                <a:cs typeface="Trebuchet MS"/>
              </a:rPr>
              <a:t> </a:t>
            </a:r>
            <a:r>
              <a:rPr sz="2000" spc="45" dirty="0">
                <a:latin typeface="Georgia"/>
                <a:cs typeface="Georgia"/>
              </a:rPr>
              <a:t>«</a:t>
            </a:r>
            <a:r>
              <a:rPr sz="2000" spc="45" dirty="0">
                <a:latin typeface="Trebuchet MS"/>
                <a:cs typeface="Trebuchet MS"/>
              </a:rPr>
              <a:t>геоинформационнои  </a:t>
            </a:r>
            <a:r>
              <a:rPr sz="2000" spc="-30" dirty="0">
                <a:latin typeface="Trebuchet MS"/>
                <a:cs typeface="Trebuchet MS"/>
              </a:rPr>
              <a:t>системы</a:t>
            </a:r>
            <a:r>
              <a:rPr sz="2000" spc="-30" dirty="0">
                <a:latin typeface="Georgia"/>
                <a:cs typeface="Georgia"/>
              </a:rPr>
              <a:t>» </a:t>
            </a:r>
            <a:r>
              <a:rPr sz="2000" spc="85" dirty="0">
                <a:latin typeface="Georgia"/>
                <a:cs typeface="Georgia"/>
              </a:rPr>
              <a:t>(</a:t>
            </a:r>
            <a:r>
              <a:rPr sz="2000" spc="85" dirty="0">
                <a:latin typeface="Trebuchet MS"/>
                <a:cs typeface="Trebuchet MS"/>
              </a:rPr>
              <a:t>ГИС</a:t>
            </a:r>
            <a:r>
              <a:rPr sz="2000" spc="85" dirty="0">
                <a:latin typeface="Georgia"/>
                <a:cs typeface="Georgia"/>
              </a:rPr>
              <a:t>)</a:t>
            </a:r>
            <a:r>
              <a:rPr sz="2000" spc="45" dirty="0">
                <a:latin typeface="Georgia"/>
                <a:cs typeface="Georgia"/>
              </a:rPr>
              <a:t> </a:t>
            </a:r>
            <a:r>
              <a:rPr sz="2000" spc="20" dirty="0">
                <a:latin typeface="Trebuchet MS"/>
                <a:cs typeface="Trebuchet MS"/>
              </a:rPr>
              <a:t>рака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54575" y="1325562"/>
            <a:ext cx="3810000" cy="477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127" y="20828"/>
            <a:ext cx="8373745" cy="1851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0" dirty="0"/>
              <a:t>1</a:t>
            </a:r>
            <a:r>
              <a:rPr sz="2400" spc="-250" dirty="0"/>
              <a:t> </a:t>
            </a:r>
            <a:r>
              <a:rPr sz="2400" spc="150" dirty="0"/>
              <a:t>УРОВЕНЬ</a:t>
            </a:r>
            <a:endParaRPr sz="2400"/>
          </a:p>
          <a:p>
            <a:pPr marL="12700" marR="5080">
              <a:lnSpc>
                <a:spcPct val="99400"/>
              </a:lnSpc>
              <a:spcBef>
                <a:spcPts val="40"/>
              </a:spcBef>
            </a:pPr>
            <a:r>
              <a:rPr sz="2400" spc="245" dirty="0"/>
              <a:t>РЕКОМЕНДАЦИИ </a:t>
            </a:r>
            <a:r>
              <a:rPr sz="2400" spc="155" dirty="0"/>
              <a:t>ОБ </a:t>
            </a:r>
            <a:r>
              <a:rPr sz="2400" spc="204" dirty="0"/>
              <a:t>ЭТИЧЕСКИХ </a:t>
            </a:r>
            <a:r>
              <a:rPr sz="2400" spc="225" dirty="0"/>
              <a:t>АСПЕКТАХ  </a:t>
            </a:r>
            <a:r>
              <a:rPr sz="2400" spc="195" dirty="0"/>
              <a:t>ИСКУССТВЕННОГО </a:t>
            </a:r>
            <a:r>
              <a:rPr sz="2400" spc="155" dirty="0"/>
              <a:t>ИНТЕЛЛЕКТА </a:t>
            </a:r>
            <a:r>
              <a:rPr sz="2400" spc="160" dirty="0"/>
              <a:t>// </a:t>
            </a:r>
            <a:r>
              <a:rPr sz="2400" spc="210" dirty="0"/>
              <a:t>РЕШЕНИЕ  </a:t>
            </a:r>
            <a:r>
              <a:rPr sz="2400" spc="180" dirty="0"/>
              <a:t>ГЕНЕРАЛЬНОЙ</a:t>
            </a:r>
            <a:r>
              <a:rPr sz="2400" spc="-245" dirty="0"/>
              <a:t> </a:t>
            </a:r>
            <a:r>
              <a:rPr sz="2400" spc="245" dirty="0"/>
              <a:t>АССАМБЛЕИ</a:t>
            </a:r>
            <a:r>
              <a:rPr sz="2400" spc="-245" dirty="0"/>
              <a:t> </a:t>
            </a:r>
            <a:r>
              <a:rPr sz="2400" spc="280" dirty="0"/>
              <a:t>ЮНЕСКО</a:t>
            </a:r>
            <a:r>
              <a:rPr sz="2400" spc="300" dirty="0"/>
              <a:t> </a:t>
            </a:r>
            <a:r>
              <a:rPr sz="2400" spc="95" dirty="0"/>
              <a:t>ОТ</a:t>
            </a:r>
            <a:r>
              <a:rPr sz="2400" spc="-240" dirty="0"/>
              <a:t> </a:t>
            </a:r>
            <a:r>
              <a:rPr sz="2400" spc="-95" dirty="0"/>
              <a:t>14</a:t>
            </a:r>
            <a:r>
              <a:rPr sz="2400" spc="-245" dirty="0"/>
              <a:t> </a:t>
            </a:r>
            <a:r>
              <a:rPr sz="2400" spc="120" dirty="0"/>
              <a:t>СЕНТЯБРЯ  </a:t>
            </a:r>
            <a:r>
              <a:rPr sz="2400" spc="-110" dirty="0"/>
              <a:t>20021</a:t>
            </a:r>
            <a:r>
              <a:rPr sz="2400" spc="-250" dirty="0"/>
              <a:t> </a:t>
            </a:r>
            <a:r>
              <a:rPr sz="2400" spc="180" dirty="0"/>
              <a:t>ГОДА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58127" y="1937004"/>
            <a:ext cx="4806950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b="1" spc="190" dirty="0">
                <a:latin typeface="Trebuchet MS"/>
                <a:cs typeface="Trebuchet MS"/>
              </a:rPr>
              <a:t>К</a:t>
            </a:r>
            <a:r>
              <a:rPr sz="1400" b="1" spc="-70" dirty="0">
                <a:latin typeface="Trebuchet MS"/>
                <a:cs typeface="Trebuchet MS"/>
              </a:rPr>
              <a:t> </a:t>
            </a:r>
            <a:r>
              <a:rPr sz="1400" b="1" spc="20" dirty="0">
                <a:latin typeface="Trebuchet MS"/>
                <a:cs typeface="Trebuchet MS"/>
              </a:rPr>
              <a:t>ценностным</a:t>
            </a:r>
            <a:r>
              <a:rPr sz="1400" b="1" spc="-7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установкам</a:t>
            </a:r>
            <a:r>
              <a:rPr sz="1400" b="1" spc="-70" dirty="0">
                <a:latin typeface="Trebuchet MS"/>
                <a:cs typeface="Trebuchet MS"/>
              </a:rPr>
              <a:t> </a:t>
            </a:r>
            <a:r>
              <a:rPr sz="1400" b="1" spc="80" dirty="0">
                <a:latin typeface="Trebuchet MS"/>
                <a:cs typeface="Trebuchet MS"/>
              </a:rPr>
              <a:t>и</a:t>
            </a:r>
            <a:r>
              <a:rPr sz="1400" b="1" spc="-70" dirty="0">
                <a:latin typeface="Trebuchet MS"/>
                <a:cs typeface="Trebuchet MS"/>
              </a:rPr>
              <a:t> </a:t>
            </a:r>
            <a:r>
              <a:rPr sz="1400" b="1" spc="50" dirty="0">
                <a:latin typeface="Trebuchet MS"/>
                <a:cs typeface="Trebuchet MS"/>
              </a:rPr>
              <a:t>принципам</a:t>
            </a:r>
            <a:r>
              <a:rPr sz="1400" b="1" spc="-75" dirty="0">
                <a:latin typeface="Trebuchet MS"/>
                <a:cs typeface="Trebuchet MS"/>
              </a:rPr>
              <a:t> </a:t>
            </a:r>
            <a:r>
              <a:rPr sz="1400" b="1" spc="-15" dirty="0">
                <a:latin typeface="Trebuchet MS"/>
                <a:cs typeface="Trebuchet MS"/>
              </a:rPr>
              <a:t>деятельности  </a:t>
            </a:r>
            <a:r>
              <a:rPr sz="1400" b="1" spc="-25" dirty="0">
                <a:latin typeface="Trebuchet MS"/>
                <a:cs typeface="Trebuchet MS"/>
              </a:rPr>
              <a:t>отнесено</a:t>
            </a:r>
            <a:r>
              <a:rPr sz="1400" b="1" spc="-85" dirty="0">
                <a:latin typeface="Trebuchet MS"/>
                <a:cs typeface="Trebuchet MS"/>
              </a:rPr>
              <a:t> </a:t>
            </a:r>
            <a:r>
              <a:rPr sz="1400" b="1" spc="-20" dirty="0">
                <a:latin typeface="Trebuchet MS"/>
                <a:cs typeface="Trebuchet MS"/>
              </a:rPr>
              <a:t>следующее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27" y="2483611"/>
            <a:ext cx="5300345" cy="42316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84150" marR="5080" indent="-171450">
              <a:lnSpc>
                <a:spcPts val="1390"/>
              </a:lnSpc>
              <a:spcBef>
                <a:spcPts val="185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dirty="0">
                <a:latin typeface="Trebuchet MS"/>
                <a:cs typeface="Trebuchet MS"/>
              </a:rPr>
              <a:t>Уважение,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15" dirty="0">
                <a:latin typeface="Trebuchet MS"/>
                <a:cs typeface="Trebuchet MS"/>
              </a:rPr>
              <a:t>защита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15" dirty="0">
                <a:latin typeface="Trebuchet MS"/>
                <a:cs typeface="Trebuchet MS"/>
              </a:rPr>
              <a:t>поощрение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20" dirty="0">
                <a:latin typeface="Trebuchet MS"/>
                <a:cs typeface="Trebuchet MS"/>
              </a:rPr>
              <a:t>прав</a:t>
            </a:r>
            <a:r>
              <a:rPr sz="1200" b="1" spc="-55" dirty="0">
                <a:latin typeface="Trebuchet MS"/>
                <a:cs typeface="Trebuchet MS"/>
              </a:rPr>
              <a:t> </a:t>
            </a:r>
            <a:r>
              <a:rPr sz="1200" b="1" spc="-10" dirty="0">
                <a:latin typeface="Trebuchet MS"/>
                <a:cs typeface="Trebuchet MS"/>
              </a:rPr>
              <a:t>человека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70" dirty="0">
                <a:latin typeface="Trebuchet MS"/>
                <a:cs typeface="Trebuchet MS"/>
              </a:rPr>
              <a:t> </a:t>
            </a:r>
            <a:r>
              <a:rPr sz="1200" b="1" spc="10" dirty="0">
                <a:latin typeface="Trebuchet MS"/>
                <a:cs typeface="Trebuchet MS"/>
              </a:rPr>
              <a:t>основных</a:t>
            </a:r>
            <a:r>
              <a:rPr sz="1200" b="1" spc="-60" dirty="0">
                <a:latin typeface="Trebuchet MS"/>
                <a:cs typeface="Trebuchet MS"/>
              </a:rPr>
              <a:t> </a:t>
            </a:r>
            <a:r>
              <a:rPr sz="1200" b="1" spc="-30" dirty="0">
                <a:latin typeface="Trebuchet MS"/>
                <a:cs typeface="Trebuchet MS"/>
              </a:rPr>
              <a:t>свобод</a:t>
            </a:r>
            <a:r>
              <a:rPr sz="1200" b="1" spc="-70" dirty="0">
                <a:latin typeface="Trebuchet MS"/>
                <a:cs typeface="Trebuchet MS"/>
              </a:rPr>
              <a:t> </a:t>
            </a:r>
            <a:r>
              <a:rPr sz="1200" b="1" spc="70" dirty="0">
                <a:latin typeface="Trebuchet MS"/>
                <a:cs typeface="Trebuchet MS"/>
              </a:rPr>
              <a:t>и  </a:t>
            </a:r>
            <a:r>
              <a:rPr sz="1200" b="1" spc="-15" dirty="0">
                <a:latin typeface="Trebuchet MS"/>
                <a:cs typeface="Trebuchet MS"/>
              </a:rPr>
              <a:t>человеческого</a:t>
            </a:r>
            <a:r>
              <a:rPr sz="1200" b="1" spc="-75" dirty="0">
                <a:latin typeface="Trebuchet MS"/>
                <a:cs typeface="Trebuchet MS"/>
              </a:rPr>
              <a:t> </a:t>
            </a:r>
            <a:r>
              <a:rPr sz="1200" b="1" spc="-25" dirty="0">
                <a:latin typeface="Trebuchet MS"/>
                <a:cs typeface="Trebuchet MS"/>
              </a:rPr>
              <a:t>достоинства.</a:t>
            </a:r>
            <a:endParaRPr sz="1200">
              <a:latin typeface="Trebuchet MS"/>
              <a:cs typeface="Trebuchet MS"/>
            </a:endParaRPr>
          </a:p>
          <a:p>
            <a:pPr marL="184150" indent="-171450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spc="15" dirty="0">
                <a:latin typeface="Trebuchet MS"/>
                <a:cs typeface="Trebuchet MS"/>
              </a:rPr>
              <a:t>Благополучие</a:t>
            </a:r>
            <a:r>
              <a:rPr sz="1200" b="1" spc="-70" dirty="0">
                <a:latin typeface="Trebuchet MS"/>
                <a:cs typeface="Trebuchet MS"/>
              </a:rPr>
              <a:t> </a:t>
            </a:r>
            <a:r>
              <a:rPr sz="1200" b="1" spc="35" dirty="0">
                <a:latin typeface="Trebuchet MS"/>
                <a:cs typeface="Trebuchet MS"/>
              </a:rPr>
              <a:t>окружающей</a:t>
            </a:r>
            <a:r>
              <a:rPr sz="1200" b="1" spc="-70" dirty="0">
                <a:latin typeface="Trebuchet MS"/>
                <a:cs typeface="Trebuchet MS"/>
              </a:rPr>
              <a:t> </a:t>
            </a:r>
            <a:r>
              <a:rPr sz="1200" b="1" spc="-20" dirty="0">
                <a:latin typeface="Trebuchet MS"/>
                <a:cs typeface="Trebuchet MS"/>
              </a:rPr>
              <a:t>среды</a:t>
            </a:r>
            <a:r>
              <a:rPr sz="1200" b="1" spc="-60" dirty="0">
                <a:latin typeface="Trebuchet MS"/>
                <a:cs typeface="Trebuchet MS"/>
              </a:rPr>
              <a:t>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70" dirty="0">
                <a:latin typeface="Trebuchet MS"/>
                <a:cs typeface="Trebuchet MS"/>
              </a:rPr>
              <a:t> </a:t>
            </a:r>
            <a:r>
              <a:rPr sz="1200" b="1" spc="-35" dirty="0">
                <a:latin typeface="Trebuchet MS"/>
                <a:cs typeface="Trebuchet MS"/>
              </a:rPr>
              <a:t>экосистем.</a:t>
            </a:r>
            <a:endParaRPr sz="1200">
              <a:latin typeface="Trebuchet MS"/>
              <a:cs typeface="Trebuchet MS"/>
            </a:endParaRPr>
          </a:p>
          <a:p>
            <a:pPr marL="184150" indent="-17145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spc="-5" dirty="0">
                <a:latin typeface="Trebuchet MS"/>
                <a:cs typeface="Trebuchet MS"/>
              </a:rPr>
              <a:t>Обеспечение </a:t>
            </a:r>
            <a:r>
              <a:rPr sz="1200" b="1" dirty="0">
                <a:latin typeface="Trebuchet MS"/>
                <a:cs typeface="Trebuchet MS"/>
              </a:rPr>
              <a:t>разнообразия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195" dirty="0">
                <a:latin typeface="Trebuchet MS"/>
                <a:cs typeface="Trebuchet MS"/>
              </a:rPr>
              <a:t> </a:t>
            </a:r>
            <a:r>
              <a:rPr sz="1200" b="1" spc="35" dirty="0">
                <a:latin typeface="Trebuchet MS"/>
                <a:cs typeface="Trebuchet MS"/>
              </a:rPr>
              <a:t>инклюзивности</a:t>
            </a:r>
            <a:endParaRPr sz="1200">
              <a:latin typeface="Trebuchet MS"/>
              <a:cs typeface="Trebuchet MS"/>
            </a:endParaRPr>
          </a:p>
          <a:p>
            <a:pPr marL="184150" indent="-17145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spc="60" dirty="0">
                <a:latin typeface="Trebuchet MS"/>
                <a:cs typeface="Trebuchet MS"/>
              </a:rPr>
              <a:t>Жизнь</a:t>
            </a:r>
            <a:r>
              <a:rPr sz="1200" b="1" spc="-70" dirty="0">
                <a:latin typeface="Trebuchet MS"/>
                <a:cs typeface="Trebuchet MS"/>
              </a:rPr>
              <a:t> </a:t>
            </a:r>
            <a:r>
              <a:rPr sz="1200" b="1" spc="15" dirty="0">
                <a:latin typeface="Trebuchet MS"/>
                <a:cs typeface="Trebuchet MS"/>
              </a:rPr>
              <a:t>в</a:t>
            </a:r>
            <a:r>
              <a:rPr sz="1200" b="1" spc="-60" dirty="0">
                <a:latin typeface="Trebuchet MS"/>
                <a:cs typeface="Trebuchet MS"/>
              </a:rPr>
              <a:t> </a:t>
            </a:r>
            <a:r>
              <a:rPr sz="1200" b="1" spc="10" dirty="0">
                <a:latin typeface="Trebuchet MS"/>
                <a:cs typeface="Trebuchet MS"/>
              </a:rPr>
              <a:t>мирных,</a:t>
            </a:r>
            <a:r>
              <a:rPr sz="1200" b="1" spc="-70" dirty="0">
                <a:latin typeface="Trebuchet MS"/>
                <a:cs typeface="Trebuchet MS"/>
              </a:rPr>
              <a:t> </a:t>
            </a:r>
            <a:r>
              <a:rPr sz="1200" b="1" dirty="0">
                <a:latin typeface="Trebuchet MS"/>
                <a:cs typeface="Trebuchet MS"/>
              </a:rPr>
              <a:t>справедливых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75" dirty="0">
                <a:latin typeface="Trebuchet MS"/>
                <a:cs typeface="Trebuchet MS"/>
              </a:rPr>
              <a:t> </a:t>
            </a:r>
            <a:r>
              <a:rPr sz="1200" b="1" spc="5" dirty="0">
                <a:latin typeface="Trebuchet MS"/>
                <a:cs typeface="Trebuchet MS"/>
              </a:rPr>
              <a:t>взаимосвязанных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-20" dirty="0">
                <a:latin typeface="Trebuchet MS"/>
                <a:cs typeface="Trebuchet MS"/>
              </a:rPr>
              <a:t>обществах</a:t>
            </a:r>
            <a:endParaRPr sz="1200">
              <a:latin typeface="Trebuchet MS"/>
              <a:cs typeface="Trebuchet MS"/>
            </a:endParaRPr>
          </a:p>
          <a:p>
            <a:pPr marL="184150" indent="-171450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dirty="0">
                <a:latin typeface="Trebuchet MS"/>
                <a:cs typeface="Trebuchet MS"/>
              </a:rPr>
              <a:t>Соразмерность</a:t>
            </a:r>
            <a:r>
              <a:rPr sz="1200" b="1" spc="-70" dirty="0">
                <a:latin typeface="Trebuchet MS"/>
                <a:cs typeface="Trebuchet MS"/>
              </a:rPr>
              <a:t>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70" dirty="0">
                <a:latin typeface="Trebuchet MS"/>
                <a:cs typeface="Trebuchet MS"/>
              </a:rPr>
              <a:t> </a:t>
            </a:r>
            <a:r>
              <a:rPr sz="1200" b="1" spc="-10" dirty="0">
                <a:latin typeface="Trebuchet MS"/>
                <a:cs typeface="Trebuchet MS"/>
              </a:rPr>
              <a:t>не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30" dirty="0">
                <a:latin typeface="Trebuchet MS"/>
                <a:cs typeface="Trebuchet MS"/>
              </a:rPr>
              <a:t>причинение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-30" dirty="0">
                <a:latin typeface="Trebuchet MS"/>
                <a:cs typeface="Trebuchet MS"/>
              </a:rPr>
              <a:t>вреда</a:t>
            </a:r>
            <a:endParaRPr sz="1200">
              <a:latin typeface="Trebuchet MS"/>
              <a:cs typeface="Trebuchet MS"/>
            </a:endParaRPr>
          </a:p>
          <a:p>
            <a:pPr marL="184150" indent="-171450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spc="-15" dirty="0">
                <a:latin typeface="Trebuchet MS"/>
                <a:cs typeface="Trebuchet MS"/>
              </a:rPr>
              <a:t>Безопасность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120" dirty="0">
                <a:latin typeface="Trebuchet MS"/>
                <a:cs typeface="Trebuchet MS"/>
              </a:rPr>
              <a:t> </a:t>
            </a:r>
            <a:r>
              <a:rPr sz="1200" b="1" spc="15" dirty="0">
                <a:latin typeface="Trebuchet MS"/>
                <a:cs typeface="Trebuchet MS"/>
              </a:rPr>
              <a:t>защищённость</a:t>
            </a:r>
            <a:endParaRPr sz="1200">
              <a:latin typeface="Trebuchet MS"/>
              <a:cs typeface="Trebuchet MS"/>
            </a:endParaRPr>
          </a:p>
          <a:p>
            <a:pPr marL="184150" indent="-17145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spc="5" dirty="0">
                <a:latin typeface="Trebuchet MS"/>
                <a:cs typeface="Trebuchet MS"/>
              </a:rPr>
              <a:t>Справедливость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270" dirty="0">
                <a:latin typeface="Trebuchet MS"/>
                <a:cs typeface="Trebuchet MS"/>
              </a:rPr>
              <a:t> </a:t>
            </a:r>
            <a:r>
              <a:rPr sz="1200" b="1" dirty="0">
                <a:latin typeface="Trebuchet MS"/>
                <a:cs typeface="Trebuchet MS"/>
              </a:rPr>
              <a:t>отказ </a:t>
            </a:r>
            <a:r>
              <a:rPr sz="1200" b="1" spc="-5" dirty="0">
                <a:latin typeface="Trebuchet MS"/>
                <a:cs typeface="Trebuchet MS"/>
              </a:rPr>
              <a:t>от </a:t>
            </a:r>
            <a:r>
              <a:rPr sz="1200" b="1" spc="30" dirty="0">
                <a:latin typeface="Trebuchet MS"/>
                <a:cs typeface="Trebuchet MS"/>
              </a:rPr>
              <a:t>дискриминации</a:t>
            </a:r>
            <a:endParaRPr sz="1200">
              <a:latin typeface="Trebuchet MS"/>
              <a:cs typeface="Trebuchet MS"/>
            </a:endParaRPr>
          </a:p>
          <a:p>
            <a:pPr marL="184150" indent="-17145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spc="10" dirty="0">
                <a:latin typeface="Trebuchet MS"/>
                <a:cs typeface="Trebuchet MS"/>
              </a:rPr>
              <a:t>Устойчивость</a:t>
            </a:r>
            <a:endParaRPr sz="1200">
              <a:latin typeface="Trebuchet MS"/>
              <a:cs typeface="Trebuchet MS"/>
            </a:endParaRPr>
          </a:p>
          <a:p>
            <a:pPr marL="184150" indent="-17145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spc="35" dirty="0">
                <a:latin typeface="Trebuchet MS"/>
                <a:cs typeface="Trebuchet MS"/>
              </a:rPr>
              <a:t>Право</a:t>
            </a:r>
            <a:r>
              <a:rPr sz="1200" b="1" spc="-70" dirty="0">
                <a:latin typeface="Trebuchet MS"/>
                <a:cs typeface="Trebuchet MS"/>
              </a:rPr>
              <a:t> </a:t>
            </a:r>
            <a:r>
              <a:rPr sz="1200" b="1" spc="15" dirty="0">
                <a:latin typeface="Trebuchet MS"/>
                <a:cs typeface="Trebuchet MS"/>
              </a:rPr>
              <a:t>на</a:t>
            </a:r>
            <a:r>
              <a:rPr sz="1200" b="1" spc="-60" dirty="0">
                <a:latin typeface="Trebuchet MS"/>
                <a:cs typeface="Trebuchet MS"/>
              </a:rPr>
              <a:t> </a:t>
            </a:r>
            <a:r>
              <a:rPr sz="1200" b="1" spc="5" dirty="0">
                <a:latin typeface="Trebuchet MS"/>
                <a:cs typeface="Trebuchet MS"/>
              </a:rPr>
              <a:t>неприкосновенность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10" dirty="0">
                <a:latin typeface="Trebuchet MS"/>
                <a:cs typeface="Trebuchet MS"/>
              </a:rPr>
              <a:t>частной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50" dirty="0">
                <a:latin typeface="Trebuchet MS"/>
                <a:cs typeface="Trebuchet MS"/>
              </a:rPr>
              <a:t>жизни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70" dirty="0">
                <a:latin typeface="Trebuchet MS"/>
                <a:cs typeface="Trebuchet MS"/>
              </a:rPr>
              <a:t> </a:t>
            </a:r>
            <a:r>
              <a:rPr sz="1200" b="1" spc="15" dirty="0">
                <a:latin typeface="Trebuchet MS"/>
                <a:cs typeface="Trebuchet MS"/>
              </a:rPr>
              <a:t>защита</a:t>
            </a:r>
            <a:r>
              <a:rPr sz="1200" b="1" spc="-60" dirty="0">
                <a:latin typeface="Trebuchet MS"/>
                <a:cs typeface="Trebuchet MS"/>
              </a:rPr>
              <a:t> </a:t>
            </a:r>
            <a:r>
              <a:rPr sz="1200" b="1" spc="15" dirty="0">
                <a:latin typeface="Trebuchet MS"/>
                <a:cs typeface="Trebuchet MS"/>
              </a:rPr>
              <a:t>данных</a:t>
            </a:r>
            <a:endParaRPr sz="1200">
              <a:latin typeface="Trebuchet MS"/>
              <a:cs typeface="Trebuchet MS"/>
            </a:endParaRPr>
          </a:p>
          <a:p>
            <a:pPr marL="184150" indent="-17145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spc="15" dirty="0">
                <a:latin typeface="Trebuchet MS"/>
                <a:cs typeface="Trebuchet MS"/>
              </a:rPr>
              <a:t>Подконтрольность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225" dirty="0">
                <a:latin typeface="Trebuchet MS"/>
                <a:cs typeface="Trebuchet MS"/>
              </a:rPr>
              <a:t> </a:t>
            </a:r>
            <a:r>
              <a:rPr sz="1200" b="1" spc="10" dirty="0">
                <a:latin typeface="Trebuchet MS"/>
                <a:cs typeface="Trebuchet MS"/>
              </a:rPr>
              <a:t>подчиненность </a:t>
            </a:r>
            <a:r>
              <a:rPr sz="1200" b="1" dirty="0">
                <a:latin typeface="Trebuchet MS"/>
                <a:cs typeface="Trebuchet MS"/>
              </a:rPr>
              <a:t>человеку</a:t>
            </a:r>
            <a:endParaRPr sz="1200">
              <a:latin typeface="Trebuchet MS"/>
              <a:cs typeface="Trebuchet MS"/>
            </a:endParaRPr>
          </a:p>
          <a:p>
            <a:pPr marL="184150" indent="-17145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spc="15" dirty="0">
                <a:latin typeface="Trebuchet MS"/>
                <a:cs typeface="Trebuchet MS"/>
              </a:rPr>
              <a:t>Прозрачность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sz="1200" b="1" spc="-10" dirty="0">
                <a:latin typeface="Trebuchet MS"/>
                <a:cs typeface="Trebuchet MS"/>
              </a:rPr>
              <a:t>объяснимость</a:t>
            </a:r>
            <a:endParaRPr sz="1200">
              <a:latin typeface="Trebuchet MS"/>
              <a:cs typeface="Trebuchet MS"/>
            </a:endParaRPr>
          </a:p>
          <a:p>
            <a:pPr marL="184150" indent="-17145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dirty="0">
                <a:latin typeface="Trebuchet MS"/>
                <a:cs typeface="Trebuchet MS"/>
              </a:rPr>
              <a:t>Ответственность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140" dirty="0">
                <a:latin typeface="Trebuchet MS"/>
                <a:cs typeface="Trebuchet MS"/>
              </a:rPr>
              <a:t> </a:t>
            </a:r>
            <a:r>
              <a:rPr sz="1200" b="1" spc="-5" dirty="0">
                <a:latin typeface="Trebuchet MS"/>
                <a:cs typeface="Trebuchet MS"/>
              </a:rPr>
              <a:t>подотчётность</a:t>
            </a:r>
            <a:endParaRPr sz="1200">
              <a:latin typeface="Trebuchet MS"/>
              <a:cs typeface="Trebuchet MS"/>
            </a:endParaRPr>
          </a:p>
          <a:p>
            <a:pPr marL="184150" indent="-171450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spc="-5" dirty="0">
                <a:latin typeface="Trebuchet MS"/>
                <a:cs typeface="Trebuchet MS"/>
              </a:rPr>
              <a:t>Осведомленность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135" dirty="0">
                <a:latin typeface="Trebuchet MS"/>
                <a:cs typeface="Trebuchet MS"/>
              </a:rPr>
              <a:t> </a:t>
            </a:r>
            <a:r>
              <a:rPr sz="1200" b="1" spc="-5" dirty="0">
                <a:latin typeface="Trebuchet MS"/>
                <a:cs typeface="Trebuchet MS"/>
              </a:rPr>
              <a:t>грамотность</a:t>
            </a:r>
            <a:endParaRPr sz="1200">
              <a:latin typeface="Trebuchet MS"/>
              <a:cs typeface="Trebuchet MS"/>
            </a:endParaRPr>
          </a:p>
          <a:p>
            <a:pPr marL="184150" indent="-17145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spc="10" dirty="0">
                <a:latin typeface="Trebuchet MS"/>
                <a:cs typeface="Trebuchet MS"/>
              </a:rPr>
              <a:t>Многостороннее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70" dirty="0">
                <a:latin typeface="Trebuchet MS"/>
                <a:cs typeface="Trebuchet MS"/>
              </a:rPr>
              <a:t> </a:t>
            </a:r>
            <a:r>
              <a:rPr sz="1200" b="1" dirty="0">
                <a:latin typeface="Trebuchet MS"/>
                <a:cs typeface="Trebuchet MS"/>
              </a:rPr>
              <a:t>адаптивное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5" dirty="0">
                <a:latin typeface="Trebuchet MS"/>
                <a:cs typeface="Trebuchet MS"/>
              </a:rPr>
              <a:t>управление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70" dirty="0">
                <a:latin typeface="Trebuchet MS"/>
                <a:cs typeface="Trebuchet MS"/>
              </a:rPr>
              <a:t>и</a:t>
            </a:r>
            <a:r>
              <a:rPr sz="1200" b="1" spc="-65" dirty="0">
                <a:latin typeface="Trebuchet MS"/>
                <a:cs typeface="Trebuchet MS"/>
              </a:rPr>
              <a:t> </a:t>
            </a:r>
            <a:r>
              <a:rPr sz="1200" b="1" spc="-15" dirty="0">
                <a:latin typeface="Trebuchet MS"/>
                <a:cs typeface="Trebuchet MS"/>
              </a:rPr>
              <a:t>взаимодействие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19165" y="3162300"/>
            <a:ext cx="2289810" cy="10896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  <a:tabLst>
                <a:tab pos="708660" algn="l"/>
                <a:tab pos="1980564" algn="l"/>
              </a:tabLst>
            </a:pPr>
            <a:r>
              <a:rPr sz="1400" spc="155" dirty="0">
                <a:latin typeface="Trebuchet MS"/>
                <a:cs typeface="Trebuchet MS"/>
              </a:rPr>
              <a:t>О </a:t>
            </a:r>
            <a:r>
              <a:rPr sz="1400" spc="-5" dirty="0">
                <a:latin typeface="Trebuchet MS"/>
                <a:cs typeface="Trebuchet MS"/>
              </a:rPr>
              <a:t>деятельности </a:t>
            </a:r>
            <a:r>
              <a:rPr sz="1400" spc="190" dirty="0">
                <a:latin typeface="Trebuchet MS"/>
                <a:cs typeface="Trebuchet MS"/>
              </a:rPr>
              <a:t>ЮНЕСКО  </a:t>
            </a:r>
            <a:r>
              <a:rPr sz="1400" spc="-40" dirty="0">
                <a:latin typeface="Trebuchet MS"/>
                <a:cs typeface="Trebuchet MS"/>
              </a:rPr>
              <a:t>в</a:t>
            </a:r>
            <a:r>
              <a:rPr sz="1400" dirty="0">
                <a:latin typeface="Trebuchet MS"/>
                <a:cs typeface="Trebuchet MS"/>
              </a:rPr>
              <a:t>	</a:t>
            </a:r>
            <a:r>
              <a:rPr sz="1400" spc="5" dirty="0">
                <a:latin typeface="Trebuchet MS"/>
                <a:cs typeface="Trebuchet MS"/>
              </a:rPr>
              <a:t>о</a:t>
            </a:r>
            <a:r>
              <a:rPr sz="1400" spc="10" dirty="0">
                <a:latin typeface="Trebuchet MS"/>
                <a:cs typeface="Trebuchet MS"/>
              </a:rPr>
              <a:t>б</a:t>
            </a:r>
            <a:r>
              <a:rPr sz="1400" spc="-5" dirty="0">
                <a:latin typeface="Trebuchet MS"/>
                <a:cs typeface="Trebuchet MS"/>
              </a:rPr>
              <a:t>л</a:t>
            </a:r>
            <a:r>
              <a:rPr sz="1400" spc="-50" dirty="0">
                <a:latin typeface="Trebuchet MS"/>
                <a:cs typeface="Trebuchet MS"/>
              </a:rPr>
              <a:t>ас</a:t>
            </a:r>
            <a:r>
              <a:rPr sz="1400" spc="35" dirty="0">
                <a:latin typeface="Trebuchet MS"/>
                <a:cs typeface="Trebuchet MS"/>
              </a:rPr>
              <a:t>т</a:t>
            </a:r>
            <a:r>
              <a:rPr sz="1400" spc="80" dirty="0">
                <a:latin typeface="Trebuchet MS"/>
                <a:cs typeface="Trebuchet MS"/>
              </a:rPr>
              <a:t>и</a:t>
            </a:r>
            <a:r>
              <a:rPr sz="1400" dirty="0">
                <a:latin typeface="Trebuchet MS"/>
                <a:cs typeface="Trebuchet MS"/>
              </a:rPr>
              <a:t>	</a:t>
            </a:r>
            <a:r>
              <a:rPr sz="1400" spc="155" dirty="0">
                <a:latin typeface="Trebuchet MS"/>
                <a:cs typeface="Trebuchet MS"/>
              </a:rPr>
              <a:t>ИИ  </a:t>
            </a:r>
            <a:r>
              <a:rPr sz="1400" spc="5" dirty="0">
                <a:latin typeface="Trebuchet MS"/>
                <a:cs typeface="Trebuchet MS"/>
              </a:rPr>
              <a:t>https://russiancouncil.ru/a  </a:t>
            </a:r>
            <a:r>
              <a:rPr sz="1400" spc="-10" dirty="0">
                <a:latin typeface="Trebuchet MS"/>
                <a:cs typeface="Trebuchet MS"/>
              </a:rPr>
              <a:t>nalytics-and-  </a:t>
            </a:r>
            <a:r>
              <a:rPr sz="1400" spc="-5" dirty="0">
                <a:latin typeface="Trebuchet MS"/>
                <a:cs typeface="Trebuchet MS"/>
              </a:rPr>
              <a:t>comments/analytics/etika-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19165" y="4229100"/>
            <a:ext cx="2264410" cy="94741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80"/>
              </a:spcBef>
            </a:pPr>
            <a:r>
              <a:rPr sz="1400" spc="-5" dirty="0">
                <a:latin typeface="Trebuchet MS"/>
                <a:cs typeface="Trebuchet MS"/>
              </a:rPr>
              <a:t>iskusstvennogo-intellekta-v-  deyatelnosti-yunesko-  </a:t>
            </a:r>
            <a:r>
              <a:rPr sz="1400" spc="5" dirty="0">
                <a:latin typeface="Trebuchet MS"/>
                <a:cs typeface="Trebuchet MS"/>
              </a:rPr>
              <a:t>voprosy-politiki-prava-i-  perspektivy-ravnopra</a:t>
            </a:r>
            <a:r>
              <a:rPr sz="1800" spc="5" dirty="0">
                <a:latin typeface="Arial"/>
                <a:cs typeface="Arial"/>
              </a:rPr>
              <a:t>/?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0"/>
            <a:ext cx="3643629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65"/>
              </a:spcBef>
            </a:pPr>
            <a:r>
              <a:rPr sz="3200" spc="300" dirty="0"/>
              <a:t>ЦИФРОВАЯ  </a:t>
            </a:r>
            <a:r>
              <a:rPr sz="3200" spc="415" dirty="0"/>
              <a:t>О</a:t>
            </a:r>
            <a:r>
              <a:rPr sz="3200" spc="380" dirty="0"/>
              <a:t>П</a:t>
            </a:r>
            <a:r>
              <a:rPr sz="3200" spc="145" dirty="0"/>
              <a:t>Е</a:t>
            </a:r>
            <a:r>
              <a:rPr sz="3200" spc="85" dirty="0"/>
              <a:t>Р</a:t>
            </a:r>
            <a:r>
              <a:rPr sz="3200" spc="459" dirty="0"/>
              <a:t>А</a:t>
            </a:r>
            <a:r>
              <a:rPr sz="3200" spc="505" dirty="0"/>
              <a:t>Ц</a:t>
            </a:r>
            <a:r>
              <a:rPr sz="3200" spc="450" dirty="0"/>
              <a:t>И</a:t>
            </a:r>
            <a:r>
              <a:rPr sz="3200" spc="405" dirty="0"/>
              <a:t>О</a:t>
            </a:r>
            <a:r>
              <a:rPr sz="3200" spc="395" dirty="0"/>
              <a:t>Н</a:t>
            </a:r>
            <a:r>
              <a:rPr sz="3200" spc="509" dirty="0"/>
              <a:t>Н</a:t>
            </a:r>
            <a:r>
              <a:rPr sz="3200" spc="340" dirty="0"/>
              <a:t>АЯ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74027" y="1217676"/>
            <a:ext cx="813371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0"/>
              </a:spcBef>
              <a:tabLst>
                <a:tab pos="7170420" algn="l"/>
              </a:tabLst>
            </a:pPr>
            <a:r>
              <a:rPr sz="2000" spc="50" dirty="0">
                <a:latin typeface="Trebuchet MS"/>
                <a:cs typeface="Trebuchet MS"/>
              </a:rPr>
              <a:t>Ученые </a:t>
            </a:r>
            <a:r>
              <a:rPr sz="2000" spc="30" dirty="0">
                <a:latin typeface="Trebuchet MS"/>
                <a:cs typeface="Trebuchet MS"/>
              </a:rPr>
              <a:t>Университета </a:t>
            </a:r>
            <a:r>
              <a:rPr sz="2000" spc="80" dirty="0">
                <a:latin typeface="Trebuchet MS"/>
                <a:cs typeface="Trebuchet MS"/>
              </a:rPr>
              <a:t>Иннополис </a:t>
            </a:r>
            <a:r>
              <a:rPr sz="2000" spc="15" dirty="0">
                <a:latin typeface="Trebuchet MS"/>
                <a:cs typeface="Trebuchet MS"/>
              </a:rPr>
              <a:t>разработали </a:t>
            </a:r>
            <a:r>
              <a:rPr sz="2000" spc="45" dirty="0">
                <a:latin typeface="Trebuchet MS"/>
                <a:cs typeface="Trebuchet MS"/>
              </a:rPr>
              <a:t>первую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15" dirty="0">
                <a:latin typeface="Trebuchet MS"/>
                <a:cs typeface="Trebuchet MS"/>
              </a:rPr>
              <a:t>России  </a:t>
            </a:r>
            <a:r>
              <a:rPr sz="2000" spc="80" dirty="0">
                <a:latin typeface="Trebuchet MS"/>
                <a:cs typeface="Trebuchet MS"/>
              </a:rPr>
              <a:t>цифровую </a:t>
            </a:r>
            <a:r>
              <a:rPr sz="2000" spc="70" dirty="0">
                <a:latin typeface="Trebuchet MS"/>
                <a:cs typeface="Trebuchet MS"/>
              </a:rPr>
              <a:t>операционную </a:t>
            </a:r>
            <a:r>
              <a:rPr sz="2000" spc="285" dirty="0">
                <a:latin typeface="Georgia"/>
                <a:cs typeface="Georgia"/>
              </a:rPr>
              <a:t>— </a:t>
            </a:r>
            <a:r>
              <a:rPr sz="2000" spc="30" dirty="0">
                <a:latin typeface="Georgia"/>
                <a:cs typeface="Georgia"/>
              </a:rPr>
              <a:t>HLOIA. </a:t>
            </a:r>
            <a:r>
              <a:rPr sz="2000" spc="-35" dirty="0">
                <a:latin typeface="Georgia"/>
                <a:cs typeface="Georgia"/>
              </a:rPr>
              <a:t>3D-</a:t>
            </a:r>
            <a:r>
              <a:rPr sz="2000" spc="-35" dirty="0">
                <a:latin typeface="Trebuchet MS"/>
                <a:cs typeface="Trebuchet MS"/>
              </a:rPr>
              <a:t>модель </a:t>
            </a:r>
            <a:r>
              <a:rPr sz="2000" spc="30" dirty="0">
                <a:latin typeface="Trebuchet MS"/>
                <a:cs typeface="Trebuchet MS"/>
              </a:rPr>
              <a:t>органа </a:t>
            </a:r>
            <a:r>
              <a:rPr sz="2000" spc="55" dirty="0">
                <a:latin typeface="Trebuchet MS"/>
                <a:cs typeface="Trebuchet MS"/>
              </a:rPr>
              <a:t>на </a:t>
            </a:r>
            <a:r>
              <a:rPr sz="2000" spc="-25" dirty="0">
                <a:latin typeface="Trebuchet MS"/>
                <a:cs typeface="Trebuchet MS"/>
              </a:rPr>
              <a:t>основе  </a:t>
            </a:r>
            <a:r>
              <a:rPr sz="2000" spc="55" dirty="0">
                <a:latin typeface="Trebuchet MS"/>
                <a:cs typeface="Trebuchet MS"/>
              </a:rPr>
              <a:t>данных </a:t>
            </a:r>
            <a:r>
              <a:rPr sz="2000" spc="160" dirty="0">
                <a:latin typeface="Trebuchet MS"/>
                <a:cs typeface="Trebuchet MS"/>
              </a:rPr>
              <a:t>МРТ</a:t>
            </a:r>
            <a:r>
              <a:rPr sz="2000" spc="-34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появляется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50" dirty="0">
                <a:latin typeface="Trebuchet MS"/>
                <a:cs typeface="Trebuchet MS"/>
              </a:rPr>
              <a:t>дополненной </a:t>
            </a:r>
            <a:r>
              <a:rPr sz="2000" spc="10" dirty="0">
                <a:latin typeface="Trebuchet MS"/>
                <a:cs typeface="Trebuchet MS"/>
              </a:rPr>
              <a:t>реальности </a:t>
            </a:r>
            <a:r>
              <a:rPr sz="2000" spc="20" dirty="0">
                <a:latin typeface="Trebuchet MS"/>
                <a:cs typeface="Trebuchet MS"/>
              </a:rPr>
              <a:t>очках </a:t>
            </a:r>
            <a:r>
              <a:rPr sz="2000" spc="40" dirty="0">
                <a:latin typeface="Trebuchet MS"/>
                <a:cs typeface="Trebuchet MS"/>
              </a:rPr>
              <a:t>хирурга</a:t>
            </a:r>
            <a:r>
              <a:rPr sz="2000" spc="40" dirty="0">
                <a:latin typeface="Georgia"/>
                <a:cs typeface="Georgia"/>
              </a:rPr>
              <a:t>,  </a:t>
            </a:r>
            <a:r>
              <a:rPr sz="2000" spc="30" dirty="0">
                <a:latin typeface="Trebuchet MS"/>
                <a:cs typeface="Trebuchet MS"/>
              </a:rPr>
              <a:t>то</a:t>
            </a:r>
            <a:r>
              <a:rPr sz="2000" spc="75" dirty="0">
                <a:latin typeface="Trebuchet MS"/>
                <a:cs typeface="Trebuchet MS"/>
              </a:rPr>
              <a:t>ч</a:t>
            </a:r>
            <a:r>
              <a:rPr sz="2000" spc="80" dirty="0">
                <a:latin typeface="Trebuchet MS"/>
                <a:cs typeface="Trebuchet MS"/>
              </a:rPr>
              <a:t>н</a:t>
            </a:r>
            <a:r>
              <a:rPr sz="2000" spc="70" dirty="0">
                <a:latin typeface="Trebuchet MS"/>
                <a:cs typeface="Trebuchet MS"/>
              </a:rPr>
              <a:t>о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15" dirty="0">
                <a:latin typeface="Trebuchet MS"/>
                <a:cs typeface="Trebuchet MS"/>
              </a:rPr>
              <a:t>ть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-15" dirty="0">
                <a:latin typeface="Trebuchet MS"/>
                <a:cs typeface="Trebuchet MS"/>
              </a:rPr>
              <a:t>ал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-30" dirty="0">
                <a:latin typeface="Trebuchet MS"/>
                <a:cs typeface="Trebuchet MS"/>
              </a:rPr>
              <a:t>а</a:t>
            </a:r>
            <a:endParaRPr sz="2000">
              <a:latin typeface="Trebuchet MS"/>
              <a:cs typeface="Trebuchet MS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dirty="0">
                <a:latin typeface="Trebuchet MS"/>
                <a:cs typeface="Trebuchet MS"/>
              </a:rPr>
              <a:t>сопоставления </a:t>
            </a:r>
            <a:r>
              <a:rPr sz="2000" spc="-5" dirty="0">
                <a:latin typeface="Trebuchet MS"/>
                <a:cs typeface="Trebuchet MS"/>
              </a:rPr>
              <a:t>модели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15" dirty="0">
                <a:latin typeface="Trebuchet MS"/>
                <a:cs typeface="Trebuchet MS"/>
              </a:rPr>
              <a:t>живого </a:t>
            </a:r>
            <a:r>
              <a:rPr sz="2000" spc="30" dirty="0">
                <a:latin typeface="Trebuchet MS"/>
                <a:cs typeface="Trebuchet MS"/>
              </a:rPr>
              <a:t>органа </a:t>
            </a:r>
            <a:r>
              <a:rPr sz="2000" spc="-20" dirty="0">
                <a:latin typeface="Trebuchet MS"/>
                <a:cs typeface="Trebuchet MS"/>
              </a:rPr>
              <a:t>обеспечена </a:t>
            </a:r>
            <a:r>
              <a:rPr sz="2000" spc="195" dirty="0">
                <a:latin typeface="Trebuchet MS"/>
                <a:cs typeface="Trebuchet MS"/>
              </a:rPr>
              <a:t>ИИ</a:t>
            </a:r>
            <a:r>
              <a:rPr sz="2000" spc="195" dirty="0">
                <a:latin typeface="Georgia"/>
                <a:cs typeface="Georgia"/>
              </a:rPr>
              <a:t>. </a:t>
            </a:r>
            <a:r>
              <a:rPr sz="2000" spc="240" dirty="0">
                <a:latin typeface="Trebuchet MS"/>
                <a:cs typeface="Trebuchet MS"/>
              </a:rPr>
              <a:t>С  </a:t>
            </a:r>
            <a:r>
              <a:rPr sz="2000" spc="70" dirty="0">
                <a:latin typeface="Trebuchet MS"/>
                <a:cs typeface="Trebuchet MS"/>
              </a:rPr>
              <a:t>помощью  </a:t>
            </a:r>
            <a:r>
              <a:rPr sz="2000" spc="-40" dirty="0">
                <a:latin typeface="Trebuchet MS"/>
                <a:cs typeface="Trebuchet MS"/>
              </a:rPr>
              <a:t>жестов </a:t>
            </a:r>
            <a:r>
              <a:rPr sz="2000" spc="520" dirty="0">
                <a:latin typeface="Trebuchet MS"/>
                <a:cs typeface="Trebuchet MS"/>
              </a:rPr>
              <a:t> </a:t>
            </a:r>
            <a:r>
              <a:rPr sz="2000" spc="15" dirty="0">
                <a:latin typeface="Trebuchet MS"/>
                <a:cs typeface="Trebuchet MS"/>
              </a:rPr>
              <a:t>врач   </a:t>
            </a:r>
            <a:r>
              <a:rPr sz="2000" spc="-5" dirty="0">
                <a:latin typeface="Trebuchet MS"/>
                <a:cs typeface="Trebuchet MS"/>
              </a:rPr>
              <a:t>запускает   </a:t>
            </a:r>
            <a:r>
              <a:rPr sz="2000" spc="30" dirty="0">
                <a:latin typeface="Trebuchet MS"/>
                <a:cs typeface="Trebuchet MS"/>
              </a:rPr>
              <a:t>приложение   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530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сопоставляет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027" y="3046476"/>
            <a:ext cx="34334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256155" algn="l"/>
                <a:tab pos="2649220" algn="l"/>
                <a:tab pos="2711450" algn="l"/>
              </a:tabLst>
            </a:pPr>
            <a:r>
              <a:rPr sz="2000" spc="25" dirty="0">
                <a:latin typeface="Trebuchet MS"/>
                <a:cs typeface="Trebuchet MS"/>
              </a:rPr>
              <a:t>смоделированный		</a:t>
            </a:r>
            <a:r>
              <a:rPr sz="2000" spc="40" dirty="0">
                <a:latin typeface="Trebuchet MS"/>
                <a:cs typeface="Trebuchet MS"/>
              </a:rPr>
              <a:t>орган  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10" dirty="0">
                <a:latin typeface="Trebuchet MS"/>
                <a:cs typeface="Trebuchet MS"/>
              </a:rPr>
              <a:t>ат</a:t>
            </a:r>
            <a:r>
              <a:rPr sz="2000" spc="-30" dirty="0">
                <a:latin typeface="Trebuchet MS"/>
                <a:cs typeface="Trebuchet MS"/>
              </a:rPr>
              <a:t>ь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" dirty="0">
                <a:latin typeface="Trebuchet MS"/>
                <a:cs typeface="Trebuchet MS"/>
              </a:rPr>
              <a:t>я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25" dirty="0">
                <a:latin typeface="Trebuchet MS"/>
                <a:cs typeface="Trebuchet MS"/>
              </a:rPr>
              <a:t>в</a:t>
            </a:r>
            <a:r>
              <a:rPr sz="2000" spc="-20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		</a:t>
            </a:r>
            <a:r>
              <a:rPr sz="2000" spc="10" dirty="0">
                <a:latin typeface="Trebuchet MS"/>
                <a:cs typeface="Trebuchet MS"/>
              </a:rPr>
              <a:t>вр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5" dirty="0">
                <a:latin typeface="Trebuchet MS"/>
                <a:cs typeface="Trebuchet MS"/>
              </a:rPr>
              <a:t>я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73778" y="3046476"/>
            <a:ext cx="21437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6845">
              <a:lnSpc>
                <a:spcPct val="100000"/>
              </a:lnSpc>
              <a:spcBef>
                <a:spcPts val="100"/>
              </a:spcBef>
              <a:tabLst>
                <a:tab pos="712470" algn="l"/>
                <a:tab pos="1442085" algn="l"/>
              </a:tabLst>
            </a:pPr>
            <a:r>
              <a:rPr sz="2000" spc="-110" dirty="0">
                <a:latin typeface="Trebuchet MS"/>
                <a:cs typeface="Trebuchet MS"/>
              </a:rPr>
              <a:t>с	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-70" dirty="0">
                <a:latin typeface="Trebuchet MS"/>
                <a:cs typeface="Trebuchet MS"/>
              </a:rPr>
              <a:t>а</a:t>
            </a:r>
            <a:r>
              <a:rPr sz="2000" spc="-75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я</a:t>
            </a:r>
            <a:r>
              <a:rPr sz="2000" spc="215" dirty="0">
                <a:latin typeface="Trebuchet MS"/>
                <a:cs typeface="Trebuchet MS"/>
              </a:rPr>
              <a:t>щ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-40" dirty="0">
                <a:latin typeface="Georgia"/>
                <a:cs typeface="Georgia"/>
              </a:rPr>
              <a:t>.  </a:t>
            </a:r>
            <a:r>
              <a:rPr sz="2000" spc="35" dirty="0">
                <a:latin typeface="Trebuchet MS"/>
                <a:cs typeface="Trebuchet MS"/>
              </a:rPr>
              <a:t>операций</a:t>
            </a:r>
            <a:r>
              <a:rPr sz="2000" spc="35" dirty="0">
                <a:latin typeface="Times New Roman"/>
                <a:cs typeface="Times New Roman"/>
              </a:rPr>
              <a:t>̆</a:t>
            </a:r>
            <a:r>
              <a:rPr sz="2000" spc="35" dirty="0">
                <a:latin typeface="Georgia"/>
                <a:cs typeface="Georgia"/>
              </a:rPr>
              <a:t>,	</a:t>
            </a:r>
            <a:r>
              <a:rPr sz="2000" dirty="0">
                <a:latin typeface="Trebuchet MS"/>
                <a:cs typeface="Trebuchet MS"/>
              </a:rPr>
              <a:t>когда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953" y="3046476"/>
            <a:ext cx="22517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6700">
              <a:lnSpc>
                <a:spcPct val="100000"/>
              </a:lnSpc>
              <a:spcBef>
                <a:spcPts val="100"/>
              </a:spcBef>
              <a:tabLst>
                <a:tab pos="563880" algn="l"/>
                <a:tab pos="1148080" algn="l"/>
              </a:tabLst>
            </a:pPr>
            <a:r>
              <a:rPr sz="2000" spc="150" dirty="0">
                <a:latin typeface="Trebuchet MS"/>
                <a:cs typeface="Trebuchet MS"/>
              </a:rPr>
              <a:t>Э</a:t>
            </a:r>
            <a:r>
              <a:rPr sz="2000" spc="120" dirty="0">
                <a:latin typeface="Trebuchet MS"/>
                <a:cs typeface="Trebuchet MS"/>
              </a:rPr>
              <a:t>т</a:t>
            </a:r>
            <a:r>
              <a:rPr sz="2000" spc="15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г</a:t>
            </a:r>
            <a:r>
              <a:rPr sz="2000" spc="-85" dirty="0">
                <a:latin typeface="Trebuchet MS"/>
                <a:cs typeface="Trebuchet MS"/>
              </a:rPr>
              <a:t>ае</a:t>
            </a:r>
            <a:r>
              <a:rPr sz="2000" spc="40" dirty="0">
                <a:latin typeface="Trebuchet MS"/>
                <a:cs typeface="Trebuchet MS"/>
              </a:rPr>
              <a:t>т  </a:t>
            </a:r>
            <a:r>
              <a:rPr sz="2000" spc="-85" dirty="0">
                <a:latin typeface="Trebuchet MS"/>
                <a:cs typeface="Trebuchet MS"/>
              </a:rPr>
              <a:t>вс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114" dirty="0">
                <a:latin typeface="Trebuchet MS"/>
                <a:cs typeface="Trebuchet MS"/>
              </a:rPr>
              <a:t>у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dirty="0">
                <a:latin typeface="Trebuchet MS"/>
                <a:cs typeface="Trebuchet MS"/>
              </a:rPr>
              <a:t>я</a:t>
            </a:r>
            <a:r>
              <a:rPr sz="2000" spc="130" dirty="0">
                <a:latin typeface="Trebuchet MS"/>
                <a:cs typeface="Trebuchet MS"/>
              </a:rPr>
              <a:t>ц</a:t>
            </a:r>
            <a:r>
              <a:rPr sz="2000" spc="114" dirty="0">
                <a:latin typeface="Trebuchet MS"/>
                <a:cs typeface="Trebuchet MS"/>
              </a:rPr>
              <a:t>ии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4027" y="3656076"/>
            <a:ext cx="81324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10" dirty="0">
                <a:latin typeface="Trebuchet MS"/>
                <a:cs typeface="Trebuchet MS"/>
              </a:rPr>
              <a:t>проводятся </a:t>
            </a:r>
            <a:r>
              <a:rPr sz="2000" spc="40" dirty="0">
                <a:latin typeface="Trebuchet MS"/>
                <a:cs typeface="Trebuchet MS"/>
              </a:rPr>
              <a:t>под </a:t>
            </a:r>
            <a:r>
              <a:rPr sz="2000" spc="5" dirty="0">
                <a:latin typeface="Trebuchet MS"/>
                <a:cs typeface="Trebuchet MS"/>
              </a:rPr>
              <a:t>кожей </a:t>
            </a:r>
            <a:r>
              <a:rPr sz="2000" spc="-45" dirty="0">
                <a:latin typeface="Trebuchet MS"/>
                <a:cs typeface="Trebuchet MS"/>
              </a:rPr>
              <a:t>через </a:t>
            </a:r>
            <a:r>
              <a:rPr sz="2000" spc="25" dirty="0">
                <a:latin typeface="Trebuchet MS"/>
                <a:cs typeface="Trebuchet MS"/>
              </a:rPr>
              <a:t>небольшие </a:t>
            </a:r>
            <a:r>
              <a:rPr sz="2000" dirty="0">
                <a:latin typeface="Trebuchet MS"/>
                <a:cs typeface="Trebuchet MS"/>
              </a:rPr>
              <a:t>надрезы</a:t>
            </a:r>
            <a:r>
              <a:rPr sz="2000" dirty="0">
                <a:latin typeface="Georgia"/>
                <a:cs typeface="Georgia"/>
              </a:rPr>
              <a:t>. </a:t>
            </a:r>
            <a:r>
              <a:rPr sz="2000" spc="30" dirty="0">
                <a:latin typeface="Trebuchet MS"/>
                <a:cs typeface="Trebuchet MS"/>
              </a:rPr>
              <a:t>Технологию </a:t>
            </a:r>
            <a:r>
              <a:rPr sz="2000" spc="-10" dirty="0">
                <a:latin typeface="Trebuchet MS"/>
                <a:cs typeface="Trebuchet MS"/>
              </a:rPr>
              <a:t>уже  </a:t>
            </a:r>
            <a:r>
              <a:rPr sz="2000" spc="65" dirty="0">
                <a:latin typeface="Trebuchet MS"/>
                <a:cs typeface="Trebuchet MS"/>
              </a:rPr>
              <a:t>применили </a:t>
            </a:r>
            <a:r>
              <a:rPr sz="2000" spc="-25" dirty="0">
                <a:latin typeface="Trebuchet MS"/>
                <a:cs typeface="Trebuchet MS"/>
              </a:rPr>
              <a:t>во </a:t>
            </a:r>
            <a:r>
              <a:rPr sz="2000" spc="-20" dirty="0">
                <a:latin typeface="Trebuchet MS"/>
                <a:cs typeface="Trebuchet MS"/>
              </a:rPr>
              <a:t>время </a:t>
            </a:r>
            <a:r>
              <a:rPr sz="2000" spc="-170" dirty="0">
                <a:latin typeface="Georgia"/>
                <a:cs typeface="Georgia"/>
              </a:rPr>
              <a:t>30 </a:t>
            </a:r>
            <a:r>
              <a:rPr sz="2000" spc="45" dirty="0">
                <a:latin typeface="Trebuchet MS"/>
                <a:cs typeface="Trebuchet MS"/>
              </a:rPr>
              <a:t>операций</a:t>
            </a:r>
            <a:r>
              <a:rPr sz="2000" spc="45" dirty="0">
                <a:latin typeface="Times New Roman"/>
                <a:cs typeface="Times New Roman"/>
              </a:rPr>
              <a:t>̆  </a:t>
            </a:r>
            <a:r>
              <a:rPr sz="2000" spc="-55" dirty="0">
                <a:latin typeface="Trebuchet MS"/>
                <a:cs typeface="Trebuchet MS"/>
              </a:rPr>
              <a:t>в  </a:t>
            </a:r>
            <a:r>
              <a:rPr sz="2000" spc="-190" dirty="0">
                <a:latin typeface="Trebuchet MS"/>
                <a:cs typeface="Trebuchet MS"/>
              </a:rPr>
              <a:t>урологии  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40" dirty="0">
                <a:latin typeface="Trebuchet MS"/>
                <a:cs typeface="Trebuchet MS"/>
              </a:rPr>
              <a:t>онкологии</a:t>
            </a:r>
            <a:r>
              <a:rPr sz="2000" spc="4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57200" y="4729162"/>
            <a:ext cx="6017895" cy="13716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21920" rIns="0" bIns="0" rtlCol="0">
            <a:spAutoFit/>
          </a:bodyPr>
          <a:lstStyle/>
          <a:p>
            <a:pPr marL="95250" marR="238125">
              <a:lnSpc>
                <a:spcPct val="100400"/>
              </a:lnSpc>
              <a:spcBef>
                <a:spcPts val="960"/>
              </a:spcBef>
            </a:pPr>
            <a:r>
              <a:rPr sz="1800" b="1" spc="-10" dirty="0">
                <a:solidFill>
                  <a:srgbClr val="3F3F3F"/>
                </a:solidFill>
                <a:latin typeface="Carlito"/>
                <a:cs typeface="Carlito"/>
              </a:rPr>
              <a:t>Lexema-Medicine. </a:t>
            </a:r>
            <a:r>
              <a:rPr sz="1800" spc="-5" dirty="0">
                <a:solidFill>
                  <a:srgbClr val="3F3F3F"/>
                </a:solidFill>
                <a:latin typeface="Carlito"/>
                <a:cs typeface="Carlito"/>
              </a:rPr>
              <a:t>Специализированная система принятия  </a:t>
            </a:r>
            <a:r>
              <a:rPr sz="1800" dirty="0">
                <a:solidFill>
                  <a:srgbClr val="3F3F3F"/>
                </a:solidFill>
                <a:latin typeface="Carlito"/>
                <a:cs typeface="Carlito"/>
              </a:rPr>
              <a:t>врачебных решений </a:t>
            </a:r>
            <a:r>
              <a:rPr sz="1800" spc="-10" dirty="0">
                <a:solidFill>
                  <a:srgbClr val="3F3F3F"/>
                </a:solidFill>
                <a:latin typeface="Carlito"/>
                <a:cs typeface="Carlito"/>
              </a:rPr>
              <a:t>для </a:t>
            </a:r>
            <a:r>
              <a:rPr sz="1800" spc="-5" dirty="0">
                <a:solidFill>
                  <a:srgbClr val="3F3F3F"/>
                </a:solidFill>
                <a:latin typeface="Carlito"/>
                <a:cs typeface="Carlito"/>
              </a:rPr>
              <a:t>назначения  персонализированной терапии </a:t>
            </a:r>
            <a:r>
              <a:rPr sz="1800" dirty="0">
                <a:solidFill>
                  <a:srgbClr val="3F3F3F"/>
                </a:solidFill>
                <a:latin typeface="Carlito"/>
                <a:cs typeface="Carlito"/>
              </a:rPr>
              <a:t>с </a:t>
            </a:r>
            <a:r>
              <a:rPr sz="1800" spc="-5" dirty="0">
                <a:solidFill>
                  <a:srgbClr val="3F3F3F"/>
                </a:solidFill>
                <a:latin typeface="Carlito"/>
                <a:cs typeface="Carlito"/>
              </a:rPr>
              <a:t>использованием  алгоритмов искусственного</a:t>
            </a:r>
            <a:r>
              <a:rPr sz="1800" spc="10" dirty="0">
                <a:solidFill>
                  <a:srgbClr val="3F3F3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3F3F3F"/>
                </a:solidFill>
                <a:latin typeface="Carlito"/>
                <a:cs typeface="Carlito"/>
              </a:rPr>
              <a:t>интеллекта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4723" y="4729162"/>
            <a:ext cx="2212340" cy="13716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imes New Roman"/>
              <a:cs typeface="Times New Roman"/>
            </a:endParaRPr>
          </a:p>
          <a:p>
            <a:pPr marL="95250" marR="95250">
              <a:lnSpc>
                <a:spcPct val="100000"/>
              </a:lnSpc>
            </a:pPr>
            <a:r>
              <a:rPr sz="1800" u="sng" spc="-1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h</a:t>
            </a:r>
            <a:r>
              <a:rPr sz="1800" u="sng" spc="-3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t</a:t>
            </a:r>
            <a:r>
              <a:rPr sz="1800" u="sng" spc="-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t</a:t>
            </a:r>
            <a:r>
              <a:rPr sz="1800" u="sng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p</a:t>
            </a:r>
            <a:r>
              <a:rPr sz="1800" u="sng" spc="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:</a:t>
            </a:r>
            <a:r>
              <a:rPr sz="1800" u="sng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//l</a:t>
            </a:r>
            <a:r>
              <a:rPr sz="1800" u="sng" spc="-2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e</a:t>
            </a:r>
            <a:r>
              <a:rPr sz="1800" u="sng" spc="-5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x</a:t>
            </a:r>
            <a:r>
              <a:rPr sz="1800" u="sng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e</a:t>
            </a:r>
            <a:r>
              <a:rPr sz="1800" u="sng" spc="-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m</a:t>
            </a:r>
            <a:r>
              <a:rPr sz="1800" u="sng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a</a:t>
            </a:r>
            <a:r>
              <a:rPr sz="1800" u="sng" spc="-1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.</a:t>
            </a:r>
            <a:r>
              <a:rPr sz="1800" u="sng" spc="-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r</a:t>
            </a:r>
            <a:r>
              <a:rPr sz="1800" u="sng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u</a:t>
            </a:r>
            <a:r>
              <a:rPr sz="1800" u="sng" spc="-3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/</a:t>
            </a:r>
            <a:r>
              <a:rPr sz="1800" u="sng" spc="-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s</a:t>
            </a:r>
            <a:r>
              <a:rPr sz="1800" u="sng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  <a:hlinkClick r:id="rId2"/>
              </a:rPr>
              <a:t>olu </a:t>
            </a:r>
            <a:r>
              <a:rPr sz="1800" dirty="0">
                <a:solidFill>
                  <a:srgbClr val="CC9900"/>
                </a:solidFill>
                <a:latin typeface="Carlito"/>
                <a:cs typeface="Carlito"/>
              </a:rPr>
              <a:t> </a:t>
            </a:r>
            <a:r>
              <a:rPr sz="1800" u="sng" spc="-1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</a:rPr>
              <a:t>tions/lexema- </a:t>
            </a:r>
            <a:r>
              <a:rPr sz="1800" spc="-10" dirty="0">
                <a:solidFill>
                  <a:srgbClr val="CC9900"/>
                </a:solidFill>
                <a:latin typeface="Carlito"/>
                <a:cs typeface="Carlito"/>
              </a:rPr>
              <a:t> </a:t>
            </a:r>
            <a:r>
              <a:rPr sz="1800" u="sng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</a:rPr>
              <a:t>medicine/</a:t>
            </a:r>
            <a:r>
              <a:rPr sz="1800" dirty="0">
                <a:solidFill>
                  <a:srgbClr val="3F3F3F"/>
                </a:solidFill>
                <a:latin typeface="Carlito"/>
                <a:cs typeface="Carlito"/>
              </a:rPr>
              <a:t>/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28676"/>
            <a:ext cx="4051300" cy="11353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"/>
              </a:spcBef>
            </a:pPr>
            <a:r>
              <a:rPr spc="545" dirty="0"/>
              <a:t>ИИ</a:t>
            </a:r>
            <a:r>
              <a:rPr spc="-335" dirty="0"/>
              <a:t> </a:t>
            </a:r>
            <a:r>
              <a:rPr spc="204" dirty="0"/>
              <a:t>и</a:t>
            </a:r>
            <a:r>
              <a:rPr spc="-345" dirty="0"/>
              <a:t> </a:t>
            </a:r>
            <a:r>
              <a:rPr spc="-10" dirty="0"/>
              <a:t>медицинская  </a:t>
            </a:r>
            <a:r>
              <a:rPr spc="10" dirty="0"/>
              <a:t>документация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42677" y="2458212"/>
            <a:ext cx="1873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38910" algn="l"/>
              </a:tabLst>
            </a:pPr>
            <a:r>
              <a:rPr sz="2000" spc="5" dirty="0">
                <a:latin typeface="Trebuchet MS"/>
                <a:cs typeface="Trebuchet MS"/>
              </a:rPr>
              <a:t>б</a:t>
            </a:r>
            <a:r>
              <a:rPr sz="2000" spc="10" dirty="0">
                <a:latin typeface="Trebuchet MS"/>
                <a:cs typeface="Trebuchet MS"/>
              </a:rPr>
              <a:t>ло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-35" dirty="0">
                <a:latin typeface="Trebuchet MS"/>
                <a:cs typeface="Trebuchet MS"/>
              </a:rPr>
              <a:t>ч</a:t>
            </a:r>
            <a:r>
              <a:rPr sz="2000" spc="-30" dirty="0">
                <a:latin typeface="Trebuchet MS"/>
                <a:cs typeface="Trebuchet MS"/>
              </a:rPr>
              <a:t>е</a:t>
            </a:r>
            <a:r>
              <a:rPr sz="2000" spc="114" dirty="0">
                <a:latin typeface="Trebuchet MS"/>
                <a:cs typeface="Trebuchet MS"/>
              </a:rPr>
              <a:t>й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10" dirty="0">
                <a:latin typeface="Trebuchet MS"/>
                <a:cs typeface="Trebuchet MS"/>
              </a:rPr>
              <a:t>для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42677" y="2153412"/>
            <a:ext cx="50266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1943735" algn="l"/>
                <a:tab pos="3569970" algn="l"/>
              </a:tabLst>
            </a:pPr>
            <a:r>
              <a:rPr sz="2000" spc="-50" dirty="0">
                <a:latin typeface="Georgia"/>
                <a:cs typeface="Georgia"/>
              </a:rPr>
              <a:t>«</a:t>
            </a:r>
            <a:r>
              <a:rPr sz="2000" spc="-85" dirty="0">
                <a:latin typeface="Georgia"/>
                <a:cs typeface="Georgia"/>
              </a:rPr>
              <a:t>M</a:t>
            </a:r>
            <a:r>
              <a:rPr sz="2000" spc="-10" dirty="0">
                <a:latin typeface="Georgia"/>
                <a:cs typeface="Georgia"/>
              </a:rPr>
              <a:t>e</a:t>
            </a:r>
            <a:r>
              <a:rPr sz="2000" spc="70" dirty="0">
                <a:latin typeface="Georgia"/>
                <a:cs typeface="Georgia"/>
              </a:rPr>
              <a:t>d</a:t>
            </a:r>
            <a:r>
              <a:rPr sz="2000" dirty="0">
                <a:latin typeface="Georgia"/>
                <a:cs typeface="Georgia"/>
              </a:rPr>
              <a:t>i</a:t>
            </a:r>
            <a:r>
              <a:rPr sz="2000" spc="-30" dirty="0">
                <a:latin typeface="Georgia"/>
                <a:cs typeface="Georgia"/>
              </a:rPr>
              <a:t>c</a:t>
            </a:r>
            <a:r>
              <a:rPr sz="2000" dirty="0">
                <a:latin typeface="Georgia"/>
                <a:cs typeface="Georgia"/>
              </a:rPr>
              <a:t>a</a:t>
            </a:r>
            <a:r>
              <a:rPr sz="2000" spc="5" dirty="0">
                <a:latin typeface="Georgia"/>
                <a:cs typeface="Georgia"/>
              </a:rPr>
              <a:t>l</a:t>
            </a:r>
            <a:r>
              <a:rPr sz="2000" spc="-30" dirty="0">
                <a:latin typeface="Georgia"/>
                <a:cs typeface="Georgia"/>
              </a:rPr>
              <a:t>c</a:t>
            </a:r>
            <a:r>
              <a:rPr sz="2000" spc="-5" dirty="0">
                <a:latin typeface="Georgia"/>
                <a:cs typeface="Georgia"/>
              </a:rPr>
              <a:t>h</a:t>
            </a:r>
            <a:r>
              <a:rPr sz="2000" spc="-10" dirty="0">
                <a:latin typeface="Georgia"/>
                <a:cs typeface="Georgia"/>
              </a:rPr>
              <a:t>a</a:t>
            </a:r>
            <a:r>
              <a:rPr sz="2000" dirty="0">
                <a:latin typeface="Georgia"/>
                <a:cs typeface="Georgia"/>
              </a:rPr>
              <a:t>i</a:t>
            </a:r>
            <a:r>
              <a:rPr sz="2000" spc="-20" dirty="0">
                <a:latin typeface="Georgia"/>
                <a:cs typeface="Georgia"/>
              </a:rPr>
              <a:t>n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5" dirty="0">
                <a:latin typeface="Trebuchet MS"/>
                <a:cs typeface="Trebuchet MS"/>
              </a:rPr>
              <a:t>и</a:t>
            </a:r>
            <a:r>
              <a:rPr sz="2000" spc="-5" dirty="0">
                <a:latin typeface="Trebuchet MS"/>
                <a:cs typeface="Trebuchet MS"/>
              </a:rPr>
              <a:t>с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5" dirty="0">
                <a:latin typeface="Trebuchet MS"/>
                <a:cs typeface="Trebuchet MS"/>
              </a:rPr>
              <a:t>о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30" dirty="0">
                <a:latin typeface="Trebuchet MS"/>
                <a:cs typeface="Trebuchet MS"/>
              </a:rPr>
              <a:t>ь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14" dirty="0">
                <a:latin typeface="Trebuchet MS"/>
                <a:cs typeface="Trebuchet MS"/>
              </a:rPr>
              <a:t>у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45" dirty="0">
                <a:latin typeface="Trebuchet MS"/>
                <a:cs typeface="Trebuchet MS"/>
              </a:rPr>
              <a:t>те</a:t>
            </a:r>
            <a:r>
              <a:rPr sz="2000" spc="15" dirty="0">
                <a:latin typeface="Trebuchet MS"/>
                <a:cs typeface="Trebuchet MS"/>
              </a:rPr>
              <a:t>х</a:t>
            </a:r>
            <a:r>
              <a:rPr sz="2000" spc="80" dirty="0">
                <a:latin typeface="Trebuchet MS"/>
                <a:cs typeface="Trebuchet MS"/>
              </a:rPr>
              <a:t>н</a:t>
            </a:r>
            <a:r>
              <a:rPr sz="2000" spc="70" dirty="0">
                <a:latin typeface="Trebuchet MS"/>
                <a:cs typeface="Trebuchet MS"/>
              </a:rPr>
              <a:t>о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г</a:t>
            </a:r>
            <a:r>
              <a:rPr sz="2000" spc="135" dirty="0">
                <a:latin typeface="Trebuchet MS"/>
                <a:cs typeface="Trebuchet MS"/>
              </a:rPr>
              <a:t>ию</a:t>
            </a:r>
            <a:endParaRPr sz="20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tabLst>
                <a:tab pos="1727835" algn="l"/>
              </a:tabLst>
            </a:pPr>
            <a:r>
              <a:rPr sz="2000" spc="15" dirty="0">
                <a:latin typeface="Trebuchet MS"/>
                <a:cs typeface="Trebuchet MS"/>
              </a:rPr>
              <a:t>б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-70" dirty="0">
                <a:latin typeface="Trebuchet MS"/>
                <a:cs typeface="Trebuchet MS"/>
              </a:rPr>
              <a:t>а</a:t>
            </a:r>
            <a:r>
              <a:rPr sz="2000" spc="-75" dirty="0">
                <a:latin typeface="Trebuchet MS"/>
                <a:cs typeface="Trebuchet MS"/>
              </a:rPr>
              <a:t>с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г</a:t>
            </a:r>
            <a:r>
              <a:rPr sz="2000" spc="15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5" dirty="0">
                <a:latin typeface="Trebuchet MS"/>
                <a:cs typeface="Trebuchet MS"/>
              </a:rPr>
              <a:t>х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5" dirty="0">
                <a:latin typeface="Trebuchet MS"/>
                <a:cs typeface="Trebuchet MS"/>
              </a:rPr>
              <a:t>я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42677" y="2763012"/>
            <a:ext cx="5027295" cy="3444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2455545" algn="l"/>
                <a:tab pos="4852670" algn="l"/>
              </a:tabLst>
            </a:pPr>
            <a:r>
              <a:rPr sz="2000" spc="40" dirty="0">
                <a:latin typeface="Trebuchet MS"/>
                <a:cs typeface="Trebuchet MS"/>
              </a:rPr>
              <a:t>медицинских карт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20" dirty="0">
                <a:latin typeface="Trebuchet MS"/>
                <a:cs typeface="Trebuchet MS"/>
              </a:rPr>
              <a:t>сохранения </a:t>
            </a:r>
            <a:r>
              <a:rPr sz="2000" spc="35" dirty="0">
                <a:latin typeface="Trebuchet MS"/>
                <a:cs typeface="Trebuchet MS"/>
              </a:rPr>
              <a:t>единой  </a:t>
            </a:r>
            <a:r>
              <a:rPr sz="2000" spc="5" dirty="0">
                <a:latin typeface="Trebuchet MS"/>
                <a:cs typeface="Trebuchet MS"/>
              </a:rPr>
              <a:t>достоверной </a:t>
            </a:r>
            <a:r>
              <a:rPr sz="2000" spc="70" dirty="0">
                <a:latin typeface="Trebuchet MS"/>
                <a:cs typeface="Trebuchet MS"/>
              </a:rPr>
              <a:t>информации</a:t>
            </a:r>
            <a:r>
              <a:rPr sz="2000" spc="70" dirty="0">
                <a:latin typeface="Georgia"/>
                <a:cs typeface="Georgia"/>
              </a:rPr>
              <a:t>. </a:t>
            </a:r>
            <a:r>
              <a:rPr sz="2000" spc="30" dirty="0">
                <a:latin typeface="Trebuchet MS"/>
                <a:cs typeface="Trebuchet MS"/>
              </a:rPr>
              <a:t>Различные  </a:t>
            </a:r>
            <a:r>
              <a:rPr sz="2000" spc="45" dirty="0">
                <a:latin typeface="Trebuchet MS"/>
                <a:cs typeface="Trebuchet MS"/>
              </a:rPr>
              <a:t>организации</a:t>
            </a:r>
            <a:r>
              <a:rPr sz="2000" spc="45" dirty="0">
                <a:latin typeface="Georgia"/>
                <a:cs typeface="Georgia"/>
              </a:rPr>
              <a:t>, </a:t>
            </a:r>
            <a:r>
              <a:rPr sz="2000" spc="25" dirty="0">
                <a:latin typeface="Trebuchet MS"/>
                <a:cs typeface="Trebuchet MS"/>
              </a:rPr>
              <a:t>включая </a:t>
            </a:r>
            <a:r>
              <a:rPr sz="2000" dirty="0">
                <a:latin typeface="Trebuchet MS"/>
                <a:cs typeface="Trebuchet MS"/>
              </a:rPr>
              <a:t>врачей</a:t>
            </a:r>
            <a:r>
              <a:rPr sz="2000" dirty="0">
                <a:latin typeface="Georgia"/>
                <a:cs typeface="Georgia"/>
              </a:rPr>
              <a:t>,</a:t>
            </a:r>
            <a:r>
              <a:rPr sz="2000" spc="-175" dirty="0">
                <a:latin typeface="Georgia"/>
                <a:cs typeface="Georgia"/>
              </a:rPr>
              <a:t> </a:t>
            </a:r>
            <a:r>
              <a:rPr sz="2000" spc="50" dirty="0">
                <a:latin typeface="Trebuchet MS"/>
                <a:cs typeface="Trebuchet MS"/>
              </a:rPr>
              <a:t>больницы</a:t>
            </a:r>
            <a:r>
              <a:rPr sz="2000" spc="50" dirty="0">
                <a:latin typeface="Georgia"/>
                <a:cs typeface="Georgia"/>
              </a:rPr>
              <a:t>,  </a:t>
            </a:r>
            <a:r>
              <a:rPr sz="2000" spc="-5" dirty="0">
                <a:latin typeface="Trebuchet MS"/>
                <a:cs typeface="Trebuchet MS"/>
              </a:rPr>
              <a:t>ла</a:t>
            </a:r>
            <a:r>
              <a:rPr sz="2000" spc="-10" dirty="0">
                <a:latin typeface="Trebuchet MS"/>
                <a:cs typeface="Trebuchet MS"/>
              </a:rPr>
              <a:t>б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0" dirty="0">
                <a:latin typeface="Trebuchet MS"/>
                <a:cs typeface="Trebuchet MS"/>
              </a:rPr>
              <a:t>ато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14" dirty="0">
                <a:latin typeface="Trebuchet MS"/>
                <a:cs typeface="Trebuchet MS"/>
              </a:rPr>
              <a:t>ии</a:t>
            </a:r>
            <a:r>
              <a:rPr sz="2000" spc="-40" dirty="0">
                <a:latin typeface="Georgia"/>
                <a:cs typeface="Georgia"/>
              </a:rPr>
              <a:t>,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100" dirty="0">
                <a:latin typeface="Trebuchet MS"/>
                <a:cs typeface="Trebuchet MS"/>
              </a:rPr>
              <a:t>ф</a:t>
            </a:r>
            <a:r>
              <a:rPr sz="2000" spc="25" dirty="0">
                <a:latin typeface="Trebuchet MS"/>
                <a:cs typeface="Trebuchet MS"/>
              </a:rPr>
              <a:t>ар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50" dirty="0">
                <a:latin typeface="Trebuchet MS"/>
                <a:cs typeface="Trebuchet MS"/>
              </a:rPr>
              <a:t>ац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55" dirty="0">
                <a:latin typeface="Trebuchet MS"/>
                <a:cs typeface="Trebuchet MS"/>
              </a:rPr>
              <a:t>в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75" dirty="0">
                <a:latin typeface="Trebuchet MS"/>
                <a:cs typeface="Trebuchet MS"/>
              </a:rPr>
              <a:t>и  </a:t>
            </a:r>
            <a:r>
              <a:rPr sz="2000" spc="40" dirty="0">
                <a:latin typeface="Trebuchet MS"/>
                <a:cs typeface="Trebuchet MS"/>
              </a:rPr>
              <a:t>медицинских </a:t>
            </a:r>
            <a:r>
              <a:rPr sz="2000" spc="20" dirty="0">
                <a:latin typeface="Trebuchet MS"/>
                <a:cs typeface="Trebuchet MS"/>
              </a:rPr>
              <a:t>страховщиков</a:t>
            </a:r>
            <a:r>
              <a:rPr sz="2000" spc="20" dirty="0">
                <a:latin typeface="Georgia"/>
                <a:cs typeface="Georgia"/>
              </a:rPr>
              <a:t>,  </a:t>
            </a:r>
            <a:r>
              <a:rPr sz="2000" spc="40" dirty="0">
                <a:latin typeface="Trebuchet MS"/>
                <a:cs typeface="Trebuchet MS"/>
              </a:rPr>
              <a:t>могут  </a:t>
            </a:r>
            <a:r>
              <a:rPr sz="2000" spc="15" dirty="0">
                <a:latin typeface="Trebuchet MS"/>
                <a:cs typeface="Trebuchet MS"/>
              </a:rPr>
              <a:t>запросить </a:t>
            </a:r>
            <a:r>
              <a:rPr sz="2000" spc="10" dirty="0">
                <a:latin typeface="Trebuchet MS"/>
                <a:cs typeface="Trebuchet MS"/>
              </a:rPr>
              <a:t>разрешение </a:t>
            </a:r>
            <a:r>
              <a:rPr sz="2000" spc="55" dirty="0">
                <a:latin typeface="Trebuchet MS"/>
                <a:cs typeface="Trebuchet MS"/>
              </a:rPr>
              <a:t>на </a:t>
            </a:r>
            <a:r>
              <a:rPr sz="2000" spc="30" dirty="0">
                <a:latin typeface="Trebuchet MS"/>
                <a:cs typeface="Trebuchet MS"/>
              </a:rPr>
              <a:t>доступ </a:t>
            </a:r>
            <a:r>
              <a:rPr sz="2000" spc="50" dirty="0">
                <a:latin typeface="Trebuchet MS"/>
                <a:cs typeface="Trebuchet MS"/>
              </a:rPr>
              <a:t>к  </a:t>
            </a:r>
            <a:r>
              <a:rPr sz="2000" spc="40" dirty="0">
                <a:latin typeface="Trebuchet MS"/>
                <a:cs typeface="Trebuchet MS"/>
              </a:rPr>
              <a:t>медицинской </a:t>
            </a:r>
            <a:r>
              <a:rPr sz="2000" spc="5" dirty="0">
                <a:latin typeface="Trebuchet MS"/>
                <a:cs typeface="Trebuchet MS"/>
              </a:rPr>
              <a:t>карте </a:t>
            </a:r>
            <a:r>
              <a:rPr sz="2000" spc="45" dirty="0">
                <a:latin typeface="Trebuchet MS"/>
                <a:cs typeface="Trebuchet MS"/>
              </a:rPr>
              <a:t>пациента </a:t>
            </a:r>
            <a:r>
              <a:rPr sz="2000" spc="-10" dirty="0">
                <a:latin typeface="Trebuchet MS"/>
                <a:cs typeface="Trebuchet MS"/>
              </a:rPr>
              <a:t>для  </a:t>
            </a:r>
            <a:r>
              <a:rPr sz="2000" spc="15" dirty="0">
                <a:latin typeface="Trebuchet MS"/>
                <a:cs typeface="Trebuchet MS"/>
              </a:rPr>
              <a:t>достижения определённых </a:t>
            </a:r>
            <a:r>
              <a:rPr sz="2000" spc="-5" dirty="0">
                <a:latin typeface="Trebuchet MS"/>
                <a:cs typeface="Trebuchet MS"/>
              </a:rPr>
              <a:t>целей </a:t>
            </a:r>
            <a:r>
              <a:rPr sz="2000" spc="114" dirty="0">
                <a:latin typeface="Trebuchet MS"/>
                <a:cs typeface="Trebuchet MS"/>
              </a:rPr>
              <a:t>и  </a:t>
            </a:r>
            <a:r>
              <a:rPr sz="2000" spc="20" dirty="0">
                <a:latin typeface="Trebuchet MS"/>
                <a:cs typeface="Trebuchet MS"/>
              </a:rPr>
              <a:t>записи </a:t>
            </a:r>
            <a:r>
              <a:rPr sz="2000" spc="55" dirty="0">
                <a:latin typeface="Trebuchet MS"/>
                <a:cs typeface="Trebuchet MS"/>
              </a:rPr>
              <a:t>транзакций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5" dirty="0">
                <a:latin typeface="Trebuchet MS"/>
                <a:cs typeface="Trebuchet MS"/>
              </a:rPr>
              <a:t>распределённой  </a:t>
            </a:r>
            <a:r>
              <a:rPr sz="2000" spc="-5" dirty="0">
                <a:latin typeface="Trebuchet MS"/>
                <a:cs typeface="Trebuchet MS"/>
              </a:rPr>
              <a:t>книге</a:t>
            </a:r>
            <a:r>
              <a:rPr sz="2000" spc="-5" dirty="0">
                <a:latin typeface="Georgia"/>
                <a:cs typeface="Georgia"/>
              </a:rPr>
              <a:t>».</a:t>
            </a:r>
            <a:endParaRPr sz="20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600" b="1" spc="-135" dirty="0">
                <a:latin typeface="Georgia"/>
                <a:cs typeface="Georgia"/>
              </a:rPr>
              <a:t>https://medicalchain.com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71550" y="1989137"/>
            <a:ext cx="2162175" cy="3216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1344" rIns="0" bIns="0" rtlCol="0">
            <a:spAutoFit/>
          </a:bodyPr>
          <a:lstStyle/>
          <a:p>
            <a:pPr marL="146050" marR="5080">
              <a:lnSpc>
                <a:spcPts val="3790"/>
              </a:lnSpc>
              <a:spcBef>
                <a:spcPts val="265"/>
              </a:spcBef>
            </a:pPr>
            <a:r>
              <a:rPr sz="3200" spc="330" dirty="0"/>
              <a:t>СИСТЕМА </a:t>
            </a:r>
            <a:r>
              <a:rPr sz="3200" spc="229" dirty="0"/>
              <a:t>ЗДРАВООХРАНЕНИЯ:  </a:t>
            </a:r>
            <a:r>
              <a:rPr sz="3200" spc="325" dirty="0"/>
              <a:t>ПРИМЕРЫ</a:t>
            </a:r>
            <a:r>
              <a:rPr sz="3200" spc="-295" dirty="0"/>
              <a:t> </a:t>
            </a:r>
            <a:r>
              <a:rPr sz="3200" spc="330" dirty="0"/>
              <a:t>РОССИЙСКИХ</a:t>
            </a:r>
            <a:r>
              <a:rPr sz="3200" spc="-290" dirty="0"/>
              <a:t> </a:t>
            </a:r>
            <a:r>
              <a:rPr sz="3200" spc="350" dirty="0"/>
              <a:t>РЕШЕНИЙ</a:t>
            </a:r>
            <a:endParaRPr sz="32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3187" y="1839912"/>
          <a:ext cx="8799830" cy="4331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853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40000">
                <a:tc>
                  <a:txBody>
                    <a:bodyPr/>
                    <a:lstStyle/>
                    <a:p>
                      <a:pPr marL="34925" marR="343535">
                        <a:lnSpc>
                          <a:spcPts val="1900"/>
                        </a:lnSpc>
                        <a:spcBef>
                          <a:spcPts val="1425"/>
                        </a:spcBef>
                      </a:pPr>
                      <a:r>
                        <a:rPr sz="1600" b="1" spc="-120" dirty="0">
                          <a:solidFill>
                            <a:srgbClr val="3F3F3F"/>
                          </a:solidFill>
                          <a:latin typeface="Georgia"/>
                          <a:cs typeface="Georgia"/>
                        </a:rPr>
                        <a:t>Webiomed.</a:t>
                      </a:r>
                      <a:r>
                        <a:rPr sz="1600" b="1" spc="-10" dirty="0">
                          <a:solidFill>
                            <a:srgbClr val="3F3F3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600" spc="5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Платформа</a:t>
                      </a:r>
                      <a:r>
                        <a:rPr sz="1600" spc="-8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прогнозной</a:t>
                      </a:r>
                      <a:r>
                        <a:rPr sz="1600" spc="-7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аналитики</a:t>
                      </a:r>
                      <a:r>
                        <a:rPr sz="1600" spc="-8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9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600" spc="-8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управление</a:t>
                      </a:r>
                      <a:r>
                        <a:rPr sz="1600" spc="-8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рисками</a:t>
                      </a:r>
                      <a:r>
                        <a:rPr sz="1600" spc="-8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4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в  </a:t>
                      </a:r>
                      <a:r>
                        <a:rPr sz="1600" spc="2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здравоохранении </a:t>
                      </a:r>
                      <a:r>
                        <a:rPr sz="1600" spc="4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на </a:t>
                      </a:r>
                      <a:r>
                        <a:rPr sz="1600" spc="-2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основе </a:t>
                      </a:r>
                      <a:r>
                        <a:rPr sz="1600" spc="6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машинного </a:t>
                      </a:r>
                      <a:r>
                        <a:rPr sz="1600" spc="2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обучения</a:t>
                      </a:r>
                      <a:r>
                        <a:rPr sz="1600" spc="25" dirty="0">
                          <a:solidFill>
                            <a:srgbClr val="3F3F3F"/>
                          </a:solidFill>
                          <a:latin typeface="Georgia"/>
                          <a:cs typeface="Georgia"/>
                        </a:rPr>
                        <a:t>. </a:t>
                      </a:r>
                      <a:r>
                        <a:rPr sz="1600" spc="3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Первая </a:t>
                      </a:r>
                      <a:r>
                        <a:rPr sz="1600" spc="-4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в </a:t>
                      </a:r>
                      <a:r>
                        <a:rPr sz="1600" spc="1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России  </a:t>
                      </a:r>
                      <a:r>
                        <a:rPr sz="1600" spc="-2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система </a:t>
                      </a:r>
                      <a:r>
                        <a:rPr sz="1600" spc="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искусственного </a:t>
                      </a:r>
                      <a:r>
                        <a:rPr sz="160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интеллекта</a:t>
                      </a:r>
                      <a:r>
                        <a:rPr sz="1600" dirty="0">
                          <a:solidFill>
                            <a:srgbClr val="3F3F3F"/>
                          </a:solidFill>
                          <a:latin typeface="Georgia"/>
                          <a:cs typeface="Georgia"/>
                        </a:rPr>
                        <a:t>, </a:t>
                      </a:r>
                      <a:r>
                        <a:rPr sz="1600" spc="1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зарегистрированная  </a:t>
                      </a:r>
                      <a:r>
                        <a:rPr sz="160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Росздравнадзором</a:t>
                      </a:r>
                      <a:r>
                        <a:rPr sz="1600" spc="-8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как</a:t>
                      </a:r>
                      <a:r>
                        <a:rPr sz="1600" spc="-9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программное</a:t>
                      </a:r>
                      <a:r>
                        <a:rPr sz="1600" spc="-9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медицинское</a:t>
                      </a:r>
                      <a:r>
                        <a:rPr sz="1600" spc="-9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изделие</a:t>
                      </a:r>
                      <a:r>
                        <a:rPr sz="1600" spc="-20" dirty="0">
                          <a:solidFill>
                            <a:srgbClr val="3F3F3F"/>
                          </a:solidFill>
                          <a:latin typeface="Georgia"/>
                          <a:cs typeface="Georgia"/>
                        </a:rPr>
                        <a:t>.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T="1809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  <a:spcBef>
                          <a:spcPts val="1310"/>
                        </a:spcBef>
                      </a:pPr>
                      <a:r>
                        <a:rPr sz="1600" u="sng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</a:rPr>
                        <a:t>https://webiomed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600" u="sng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</a:rPr>
                        <a:t>.ai/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41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34925" marR="246379">
                        <a:lnSpc>
                          <a:spcPct val="100299"/>
                        </a:lnSpc>
                      </a:pPr>
                      <a:r>
                        <a:rPr sz="1600" b="1" spc="-80" dirty="0">
                          <a:solidFill>
                            <a:srgbClr val="3F3F3F"/>
                          </a:solidFill>
                          <a:latin typeface="Georgia"/>
                          <a:cs typeface="Georgia"/>
                        </a:rPr>
                        <a:t>MeDiCase. </a:t>
                      </a:r>
                      <a:r>
                        <a:rPr sz="1600" spc="1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Система доврачебной </a:t>
                      </a:r>
                      <a:r>
                        <a:rPr sz="1600" spc="3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диагностики </a:t>
                      </a:r>
                      <a:r>
                        <a:rPr sz="1600" spc="2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острых </a:t>
                      </a:r>
                      <a:r>
                        <a:rPr sz="1600" spc="9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и </a:t>
                      </a:r>
                      <a:r>
                        <a:rPr sz="1600" spc="2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хронических  </a:t>
                      </a:r>
                      <a:r>
                        <a:rPr sz="1600" spc="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заболеваний </a:t>
                      </a:r>
                      <a:r>
                        <a:rPr sz="1600" spc="-9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с </a:t>
                      </a:r>
                      <a:r>
                        <a:rPr sz="1600" spc="2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применением </a:t>
                      </a:r>
                      <a:r>
                        <a:rPr sz="1600" spc="-1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методов </a:t>
                      </a:r>
                      <a:r>
                        <a:rPr sz="1600" spc="16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ИИ</a:t>
                      </a:r>
                      <a:r>
                        <a:rPr sz="1600" spc="160" dirty="0">
                          <a:solidFill>
                            <a:srgbClr val="3F3F3F"/>
                          </a:solidFill>
                          <a:latin typeface="Georgia"/>
                          <a:cs typeface="Georgia"/>
                        </a:rPr>
                        <a:t>, </a:t>
                      </a:r>
                      <a:r>
                        <a:rPr sz="1600" spc="4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помогающая </a:t>
                      </a:r>
                      <a:r>
                        <a:rPr sz="1600" spc="2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проводить  </a:t>
                      </a:r>
                      <a:r>
                        <a:rPr sz="1600" spc="2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первичное</a:t>
                      </a:r>
                      <a:r>
                        <a:rPr sz="1600" spc="-9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обследование</a:t>
                      </a:r>
                      <a:r>
                        <a:rPr sz="1600" spc="-8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пациента</a:t>
                      </a:r>
                      <a:r>
                        <a:rPr sz="1600" spc="25" dirty="0">
                          <a:solidFill>
                            <a:srgbClr val="3F3F3F"/>
                          </a:solidFill>
                          <a:latin typeface="Georgia"/>
                          <a:cs typeface="Georgia"/>
                        </a:rPr>
                        <a:t>,</a:t>
                      </a:r>
                      <a:r>
                        <a:rPr sz="1600" spc="15" dirty="0">
                          <a:solidFill>
                            <a:srgbClr val="3F3F3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600" spc="4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принятие</a:t>
                      </a:r>
                      <a:r>
                        <a:rPr sz="1600" spc="-8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решений</a:t>
                      </a:r>
                      <a:r>
                        <a:rPr sz="1600" spc="-7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spc="-8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необходимости  </a:t>
                      </a:r>
                      <a:r>
                        <a:rPr sz="1600" spc="-3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его </a:t>
                      </a:r>
                      <a:r>
                        <a:rPr sz="1600" spc="3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очного </a:t>
                      </a:r>
                      <a:r>
                        <a:rPr sz="1600" spc="-1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обследования</a:t>
                      </a:r>
                      <a:r>
                        <a:rPr sz="1600" spc="-10" dirty="0">
                          <a:solidFill>
                            <a:srgbClr val="3F3F3F"/>
                          </a:solidFill>
                          <a:latin typeface="Georgia"/>
                          <a:cs typeface="Georgia"/>
                        </a:rPr>
                        <a:t>, </a:t>
                      </a:r>
                      <a:r>
                        <a:rPr sz="1600" spc="-1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вызова </a:t>
                      </a:r>
                      <a:r>
                        <a:rPr sz="1600" spc="2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скорой </a:t>
                      </a:r>
                      <a:r>
                        <a:rPr sz="1600" spc="5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помощи</a:t>
                      </a:r>
                      <a:r>
                        <a:rPr sz="1600" spc="50" dirty="0">
                          <a:solidFill>
                            <a:srgbClr val="3F3F3F"/>
                          </a:solidFill>
                          <a:latin typeface="Georgia"/>
                          <a:cs typeface="Georgia"/>
                        </a:rPr>
                        <a:t>, </a:t>
                      </a:r>
                      <a:r>
                        <a:rPr sz="1600" spc="4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мониторинга </a:t>
                      </a:r>
                      <a:r>
                        <a:rPr sz="1600" spc="1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течения  </a:t>
                      </a:r>
                      <a:r>
                        <a:rPr sz="1600" spc="2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хронических</a:t>
                      </a:r>
                      <a:r>
                        <a:rPr sz="1600" spc="-9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болезней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34925" marR="56515">
                        <a:lnSpc>
                          <a:spcPct val="103699"/>
                        </a:lnSpc>
                      </a:pPr>
                      <a:r>
                        <a:rPr sz="1600" u="sng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  <a:hlinkClick r:id="rId2"/>
                        </a:rPr>
                        <a:t>h</a:t>
                      </a:r>
                      <a:r>
                        <a:rPr sz="1600" u="sng" spc="5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  <a:hlinkClick r:id="rId2"/>
                        </a:rPr>
                        <a:t>tt</a:t>
                      </a:r>
                      <a:r>
                        <a:rPr sz="1600" u="sng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  <a:hlinkClick r:id="rId2"/>
                        </a:rPr>
                        <a:t>p</a:t>
                      </a:r>
                      <a:r>
                        <a:rPr sz="1600" u="sng" spc="5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  <a:hlinkClick r:id="rId2"/>
                        </a:rPr>
                        <a:t>://m</a:t>
                      </a:r>
                      <a:r>
                        <a:rPr sz="1600" u="sng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  <a:hlinkClick r:id="rId2"/>
                        </a:rPr>
                        <a:t>ed</a:t>
                      </a:r>
                      <a:r>
                        <a:rPr sz="1600" u="sng" spc="5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  <a:hlinkClick r:id="rId2"/>
                        </a:rPr>
                        <a:t>i</a:t>
                      </a:r>
                      <a:r>
                        <a:rPr sz="1600" u="sng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  <a:hlinkClick r:id="rId2"/>
                        </a:rPr>
                        <a:t>case.n </a:t>
                      </a:r>
                      <a:r>
                        <a:rPr sz="1600" dirty="0">
                          <a:solidFill>
                            <a:srgbClr val="CC99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u="sng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</a:rPr>
                        <a:t>ewdiamed.ru/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39610">
                <a:tc>
                  <a:txBody>
                    <a:bodyPr/>
                    <a:lstStyle/>
                    <a:p>
                      <a:pPr marL="34925" marR="334645">
                        <a:lnSpc>
                          <a:spcPct val="99200"/>
                        </a:lnSpc>
                        <a:spcBef>
                          <a:spcPts val="955"/>
                        </a:spcBef>
                      </a:pPr>
                      <a:r>
                        <a:rPr sz="1600" b="1" spc="-105" dirty="0">
                          <a:solidFill>
                            <a:srgbClr val="3F3F3F"/>
                          </a:solidFill>
                          <a:latin typeface="Georgia"/>
                          <a:cs typeface="Georgia"/>
                        </a:rPr>
                        <a:t>Sapia. </a:t>
                      </a:r>
                      <a:r>
                        <a:rPr sz="1600" spc="1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Система поддержки </a:t>
                      </a:r>
                      <a:r>
                        <a:rPr sz="1600" spc="6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принятия </a:t>
                      </a:r>
                      <a:r>
                        <a:rPr sz="1600" spc="1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врачебных </a:t>
                      </a:r>
                      <a:r>
                        <a:rPr sz="1600" spc="4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решений </a:t>
                      </a:r>
                      <a:r>
                        <a:rPr sz="1600" spc="-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для </a:t>
                      </a:r>
                      <a:r>
                        <a:rPr sz="1600" spc="4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оценки  </a:t>
                      </a:r>
                      <a:r>
                        <a:rPr sz="1600" spc="-1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тяжести</a:t>
                      </a:r>
                      <a:r>
                        <a:rPr sz="1600" spc="-7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острого</a:t>
                      </a:r>
                      <a:r>
                        <a:rPr sz="1600" spc="-7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панкреатита</a:t>
                      </a:r>
                      <a:r>
                        <a:rPr sz="1600" spc="20" dirty="0">
                          <a:solidFill>
                            <a:srgbClr val="3F3F3F"/>
                          </a:solidFill>
                          <a:latin typeface="Georgia"/>
                          <a:cs typeface="Georgia"/>
                        </a:rPr>
                        <a:t>. </a:t>
                      </a:r>
                      <a:r>
                        <a:rPr sz="1600" spc="1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Позволяет</a:t>
                      </a:r>
                      <a:r>
                        <a:rPr sz="1600" spc="-8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3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оценить</a:t>
                      </a:r>
                      <a:r>
                        <a:rPr sz="1600" spc="-8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тяжесть</a:t>
                      </a:r>
                      <a:r>
                        <a:rPr sz="1600" spc="-8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заболевания</a:t>
                      </a:r>
                      <a:r>
                        <a:rPr sz="1600" spc="-8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4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в  </a:t>
                      </a:r>
                      <a:r>
                        <a:rPr sz="1600" spc="4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ранние </a:t>
                      </a:r>
                      <a:r>
                        <a:rPr sz="1600" spc="2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сроки </a:t>
                      </a:r>
                      <a:r>
                        <a:rPr sz="1600" spc="3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поступления </a:t>
                      </a:r>
                      <a:r>
                        <a:rPr sz="1600" spc="1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больного </a:t>
                      </a:r>
                      <a:r>
                        <a:rPr sz="1600" spc="-4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в </a:t>
                      </a:r>
                      <a:r>
                        <a:rPr sz="1600" spc="3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стационар </a:t>
                      </a:r>
                      <a:r>
                        <a:rPr sz="1600" spc="5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по </a:t>
                      </a:r>
                      <a:r>
                        <a:rPr sz="1600" spc="4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данным  </a:t>
                      </a:r>
                      <a:r>
                        <a:rPr sz="1600" spc="3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лабораторных</a:t>
                      </a:r>
                      <a:r>
                        <a:rPr sz="1600" spc="-90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" dirty="0">
                          <a:solidFill>
                            <a:srgbClr val="3F3F3F"/>
                          </a:solidFill>
                          <a:latin typeface="Trebuchet MS"/>
                          <a:cs typeface="Trebuchet MS"/>
                        </a:rPr>
                        <a:t>обследований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34925" marR="171450">
                        <a:lnSpc>
                          <a:spcPct val="103699"/>
                        </a:lnSpc>
                      </a:pPr>
                      <a:r>
                        <a:rPr sz="1600" u="sng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  <a:hlinkClick r:id="rId3"/>
                        </a:rPr>
                        <a:t>http://rd- </a:t>
                      </a:r>
                      <a:r>
                        <a:rPr sz="1600" dirty="0">
                          <a:solidFill>
                            <a:srgbClr val="CC99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u="sng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</a:rPr>
                        <a:t>sc</a:t>
                      </a:r>
                      <a:r>
                        <a:rPr sz="1600" u="sng" spc="5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600" u="sng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</a:rPr>
                        <a:t>ence.co</a:t>
                      </a:r>
                      <a:r>
                        <a:rPr sz="1600" u="sng" spc="5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</a:rPr>
                        <a:t>m/</a:t>
                      </a:r>
                      <a:r>
                        <a:rPr sz="1600" u="sng" dirty="0">
                          <a:solidFill>
                            <a:srgbClr val="CC9900"/>
                          </a:solidFill>
                          <a:uFill>
                            <a:solidFill>
                              <a:srgbClr val="CC9900"/>
                            </a:solidFill>
                          </a:uFill>
                          <a:latin typeface="Times New Roman"/>
                          <a:cs typeface="Times New Roman"/>
                        </a:rPr>
                        <a:t>ru/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2179" rIns="0" bIns="0" rtlCol="0">
            <a:spAutoFit/>
          </a:bodyPr>
          <a:lstStyle/>
          <a:p>
            <a:pPr marL="146050" marR="5080">
              <a:lnSpc>
                <a:spcPct val="102200"/>
              </a:lnSpc>
              <a:spcBef>
                <a:spcPts val="5"/>
              </a:spcBef>
            </a:pPr>
            <a:r>
              <a:rPr spc="545" dirty="0"/>
              <a:t>ИИ</a:t>
            </a:r>
            <a:r>
              <a:rPr spc="-320" dirty="0"/>
              <a:t> </a:t>
            </a:r>
            <a:r>
              <a:rPr spc="204" dirty="0"/>
              <a:t>и</a:t>
            </a:r>
            <a:r>
              <a:rPr spc="-330" dirty="0"/>
              <a:t> </a:t>
            </a:r>
            <a:r>
              <a:rPr spc="-10" dirty="0"/>
              <a:t>медицинская</a:t>
            </a:r>
            <a:r>
              <a:rPr spc="-320" dirty="0"/>
              <a:t> </a:t>
            </a:r>
            <a:r>
              <a:rPr spc="-10" dirty="0"/>
              <a:t>документация</a:t>
            </a:r>
            <a:r>
              <a:rPr spc="-10" dirty="0">
                <a:latin typeface="Georgia"/>
                <a:cs typeface="Georgia"/>
              </a:rPr>
              <a:t>:  </a:t>
            </a:r>
            <a:r>
              <a:rPr spc="-50" dirty="0"/>
              <a:t>Российская</a:t>
            </a:r>
            <a:r>
              <a:rPr spc="-305" dirty="0"/>
              <a:t> </a:t>
            </a:r>
            <a:r>
              <a:rPr spc="-10" dirty="0"/>
              <a:t>Федерация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9565" y="1544828"/>
            <a:ext cx="8340090" cy="31680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400"/>
              </a:lnSpc>
              <a:spcBef>
                <a:spcPts val="110"/>
              </a:spcBef>
            </a:pPr>
            <a:r>
              <a:rPr sz="1800" spc="215" dirty="0">
                <a:latin typeface="Trebuchet MS"/>
                <a:cs typeface="Trebuchet MS"/>
              </a:rPr>
              <a:t>С </a:t>
            </a:r>
            <a:r>
              <a:rPr sz="1800" dirty="0">
                <a:latin typeface="Trebuchet MS"/>
                <a:cs typeface="Trebuchet MS"/>
              </a:rPr>
              <a:t>завершением </a:t>
            </a:r>
            <a:r>
              <a:rPr sz="1800" spc="45" dirty="0">
                <a:latin typeface="Trebuchet MS"/>
                <a:cs typeface="Trebuchet MS"/>
              </a:rPr>
              <a:t>формирования </a:t>
            </a:r>
            <a:r>
              <a:rPr sz="1800" spc="35" dirty="0">
                <a:latin typeface="Trebuchet MS"/>
                <a:cs typeface="Trebuchet MS"/>
              </a:rPr>
              <a:t>единой </a:t>
            </a:r>
            <a:r>
              <a:rPr sz="1800" spc="15" dirty="0">
                <a:latin typeface="Trebuchet MS"/>
                <a:cs typeface="Trebuchet MS"/>
              </a:rPr>
              <a:t>государственной </a:t>
            </a:r>
            <a:r>
              <a:rPr sz="1800" spc="70" dirty="0">
                <a:latin typeface="Trebuchet MS"/>
                <a:cs typeface="Trebuchet MS"/>
              </a:rPr>
              <a:t>информационной  </a:t>
            </a:r>
            <a:r>
              <a:rPr sz="1800" spc="-10" dirty="0">
                <a:latin typeface="Trebuchet MS"/>
                <a:cs typeface="Trebuchet MS"/>
              </a:rPr>
              <a:t>системы </a:t>
            </a:r>
            <a:r>
              <a:rPr sz="1800" spc="-50" dirty="0">
                <a:latin typeface="Trebuchet MS"/>
                <a:cs typeface="Trebuchet MS"/>
              </a:rPr>
              <a:t>в </a:t>
            </a:r>
            <a:r>
              <a:rPr sz="1800" spc="-35" dirty="0">
                <a:latin typeface="Trebuchet MS"/>
                <a:cs typeface="Trebuchet MS"/>
              </a:rPr>
              <a:t>сфере </a:t>
            </a:r>
            <a:r>
              <a:rPr sz="1800" spc="15" dirty="0">
                <a:latin typeface="Trebuchet MS"/>
                <a:cs typeface="Trebuchet MS"/>
              </a:rPr>
              <a:t>здравоохранения </a:t>
            </a:r>
            <a:r>
              <a:rPr sz="1800" spc="80" dirty="0">
                <a:latin typeface="Georgia"/>
                <a:cs typeface="Georgia"/>
              </a:rPr>
              <a:t>(</a:t>
            </a:r>
            <a:r>
              <a:rPr sz="1800" spc="80" dirty="0">
                <a:latin typeface="Trebuchet MS"/>
                <a:cs typeface="Trebuchet MS"/>
              </a:rPr>
              <a:t>ЕГИСЗ</a:t>
            </a:r>
            <a:r>
              <a:rPr sz="1800" spc="80" dirty="0">
                <a:latin typeface="Georgia"/>
                <a:cs typeface="Georgia"/>
              </a:rPr>
              <a:t>) </a:t>
            </a:r>
            <a:r>
              <a:rPr sz="1800" spc="-5" dirty="0">
                <a:latin typeface="Trebuchet MS"/>
                <a:cs typeface="Trebuchet MS"/>
              </a:rPr>
              <a:t>до </a:t>
            </a:r>
            <a:r>
              <a:rPr sz="1800" spc="-135" dirty="0">
                <a:latin typeface="Georgia"/>
                <a:cs typeface="Georgia"/>
              </a:rPr>
              <a:t>2024 </a:t>
            </a:r>
            <a:r>
              <a:rPr sz="1800" spc="-10" dirty="0">
                <a:latin typeface="Trebuchet MS"/>
                <a:cs typeface="Trebuchet MS"/>
              </a:rPr>
              <a:t>года </a:t>
            </a:r>
            <a:r>
              <a:rPr sz="1800" spc="20" dirty="0">
                <a:latin typeface="Trebuchet MS"/>
                <a:cs typeface="Trebuchet MS"/>
              </a:rPr>
              <a:t>электронные </a:t>
            </a:r>
            <a:r>
              <a:rPr sz="1800" spc="45" dirty="0">
                <a:latin typeface="Trebuchet MS"/>
                <a:cs typeface="Trebuchet MS"/>
              </a:rPr>
              <a:t>карты  </a:t>
            </a:r>
            <a:r>
              <a:rPr sz="1800" spc="30" dirty="0">
                <a:latin typeface="Trebuchet MS"/>
                <a:cs typeface="Trebuchet MS"/>
              </a:rPr>
              <a:t>пациентов</a:t>
            </a:r>
            <a:r>
              <a:rPr sz="1800" spc="30" dirty="0">
                <a:latin typeface="Georgia"/>
                <a:cs typeface="Georgia"/>
              </a:rPr>
              <a:t>, </a:t>
            </a:r>
            <a:r>
              <a:rPr sz="1800" spc="25" dirty="0">
                <a:latin typeface="Trebuchet MS"/>
                <a:cs typeface="Trebuchet MS"/>
              </a:rPr>
              <a:t>центральные </a:t>
            </a:r>
            <a:r>
              <a:rPr sz="1800" spc="35" dirty="0">
                <a:latin typeface="Trebuchet MS"/>
                <a:cs typeface="Trebuchet MS"/>
              </a:rPr>
              <a:t>архивы медицинских </a:t>
            </a:r>
            <a:r>
              <a:rPr sz="1800" spc="25" dirty="0">
                <a:latin typeface="Trebuchet MS"/>
                <a:cs typeface="Trebuchet MS"/>
              </a:rPr>
              <a:t>изображений </a:t>
            </a:r>
            <a:r>
              <a:rPr sz="1800" spc="100" dirty="0">
                <a:latin typeface="Trebuchet MS"/>
                <a:cs typeface="Trebuchet MS"/>
              </a:rPr>
              <a:t>и </a:t>
            </a:r>
            <a:r>
              <a:rPr sz="1800" spc="10" dirty="0">
                <a:latin typeface="Trebuchet MS"/>
                <a:cs typeface="Trebuchet MS"/>
              </a:rPr>
              <a:t>единые  </a:t>
            </a:r>
            <a:r>
              <a:rPr sz="1800" spc="25" dirty="0">
                <a:latin typeface="Trebuchet MS"/>
                <a:cs typeface="Trebuchet MS"/>
              </a:rPr>
              <a:t>лабораторные </a:t>
            </a:r>
            <a:r>
              <a:rPr sz="1800" spc="-10" dirty="0">
                <a:latin typeface="Trebuchet MS"/>
                <a:cs typeface="Trebuchet MS"/>
              </a:rPr>
              <a:t>системы </a:t>
            </a:r>
            <a:r>
              <a:rPr sz="1800" spc="35" dirty="0">
                <a:latin typeface="Trebuchet MS"/>
                <a:cs typeface="Trebuchet MS"/>
              </a:rPr>
              <a:t>должны </a:t>
            </a:r>
            <a:r>
              <a:rPr sz="1800" spc="-15" dirty="0">
                <a:latin typeface="Trebuchet MS"/>
                <a:cs typeface="Trebuchet MS"/>
              </a:rPr>
              <a:t>стать </a:t>
            </a:r>
            <a:r>
              <a:rPr sz="1800" spc="45" dirty="0">
                <a:latin typeface="Trebuchet MS"/>
                <a:cs typeface="Trebuchet MS"/>
              </a:rPr>
              <a:t>доступны </a:t>
            </a:r>
            <a:r>
              <a:rPr sz="1800" spc="-5" dirty="0">
                <a:latin typeface="Trebuchet MS"/>
                <a:cs typeface="Trebuchet MS"/>
              </a:rPr>
              <a:t>для </a:t>
            </a:r>
            <a:r>
              <a:rPr sz="1800" spc="-65" dirty="0">
                <a:latin typeface="Trebuchet MS"/>
                <a:cs typeface="Trebuchet MS"/>
              </a:rPr>
              <a:t>всех </a:t>
            </a:r>
            <a:r>
              <a:rPr sz="1800" spc="15" dirty="0">
                <a:latin typeface="Trebuchet MS"/>
                <a:cs typeface="Trebuchet MS"/>
              </a:rPr>
              <a:t>медучреждений  </a:t>
            </a:r>
            <a:r>
              <a:rPr sz="1800" spc="25" dirty="0">
                <a:latin typeface="Trebuchet MS"/>
                <a:cs typeface="Trebuchet MS"/>
              </a:rPr>
              <a:t>страны</a:t>
            </a:r>
            <a:r>
              <a:rPr sz="1800" spc="25" dirty="0">
                <a:latin typeface="Georgia"/>
                <a:cs typeface="Georgia"/>
              </a:rPr>
              <a:t>. </a:t>
            </a:r>
            <a:r>
              <a:rPr sz="1800" spc="-50" dirty="0">
                <a:latin typeface="Trebuchet MS"/>
                <a:cs typeface="Trebuchet MS"/>
              </a:rPr>
              <a:t>Все </a:t>
            </a:r>
            <a:r>
              <a:rPr sz="1800" dirty="0">
                <a:latin typeface="Trebuchet MS"/>
                <a:cs typeface="Trebuchet MS"/>
              </a:rPr>
              <a:t>государственные </a:t>
            </a:r>
            <a:r>
              <a:rPr sz="1800" spc="5" dirty="0">
                <a:latin typeface="Trebuchet MS"/>
                <a:cs typeface="Trebuchet MS"/>
              </a:rPr>
              <a:t>медучреждения </a:t>
            </a:r>
            <a:r>
              <a:rPr sz="1800" spc="35" dirty="0">
                <a:latin typeface="Trebuchet MS"/>
                <a:cs typeface="Trebuchet MS"/>
              </a:rPr>
              <a:t>должны </a:t>
            </a:r>
            <a:r>
              <a:rPr sz="1800" spc="45" dirty="0">
                <a:latin typeface="Trebuchet MS"/>
                <a:cs typeface="Trebuchet MS"/>
              </a:rPr>
              <a:t>будут </a:t>
            </a:r>
            <a:r>
              <a:rPr sz="1800" dirty="0">
                <a:latin typeface="Trebuchet MS"/>
                <a:cs typeface="Trebuchet MS"/>
              </a:rPr>
              <a:t>обеспечить  </a:t>
            </a:r>
            <a:r>
              <a:rPr sz="1800" spc="25" dirty="0">
                <a:latin typeface="Trebuchet MS"/>
                <a:cs typeface="Trebuchet MS"/>
              </a:rPr>
              <a:t>доступ </a:t>
            </a:r>
            <a:r>
              <a:rPr sz="1800" spc="20" dirty="0">
                <a:latin typeface="Trebuchet MS"/>
                <a:cs typeface="Trebuchet MS"/>
              </a:rPr>
              <a:t>граждан </a:t>
            </a:r>
            <a:r>
              <a:rPr sz="1800" spc="45" dirty="0">
                <a:latin typeface="Trebuchet MS"/>
                <a:cs typeface="Trebuchet MS"/>
              </a:rPr>
              <a:t>к </a:t>
            </a:r>
            <a:r>
              <a:rPr sz="1800" dirty="0">
                <a:latin typeface="Trebuchet MS"/>
                <a:cs typeface="Trebuchet MS"/>
              </a:rPr>
              <a:t>своим </a:t>
            </a:r>
            <a:r>
              <a:rPr sz="1800" spc="30" dirty="0">
                <a:latin typeface="Trebuchet MS"/>
                <a:cs typeface="Trebuchet MS"/>
              </a:rPr>
              <a:t>электронным </a:t>
            </a:r>
            <a:r>
              <a:rPr sz="1800" spc="35" dirty="0">
                <a:latin typeface="Trebuchet MS"/>
                <a:cs typeface="Trebuchet MS"/>
              </a:rPr>
              <a:t>медицинским </a:t>
            </a:r>
            <a:r>
              <a:rPr sz="1800" spc="20" dirty="0">
                <a:latin typeface="Trebuchet MS"/>
                <a:cs typeface="Trebuchet MS"/>
              </a:rPr>
              <a:t>документам </a:t>
            </a:r>
            <a:r>
              <a:rPr sz="1800" spc="-35" dirty="0">
                <a:latin typeface="Trebuchet MS"/>
                <a:cs typeface="Trebuchet MS"/>
              </a:rPr>
              <a:t>через  </a:t>
            </a:r>
            <a:r>
              <a:rPr sz="1800" spc="85" dirty="0">
                <a:latin typeface="Trebuchet MS"/>
                <a:cs typeface="Trebuchet MS"/>
              </a:rPr>
              <a:t>Единый </a:t>
            </a:r>
            <a:r>
              <a:rPr sz="1800" spc="35" dirty="0">
                <a:latin typeface="Trebuchet MS"/>
                <a:cs typeface="Trebuchet MS"/>
              </a:rPr>
              <a:t>портал</a:t>
            </a:r>
            <a:r>
              <a:rPr sz="1800" spc="-2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госуслуг</a:t>
            </a:r>
            <a:r>
              <a:rPr sz="1800" dirty="0">
                <a:latin typeface="Georgia"/>
                <a:cs typeface="Georgia"/>
              </a:rPr>
              <a:t>.</a:t>
            </a:r>
            <a:endParaRPr sz="1800">
              <a:latin typeface="Georgia"/>
              <a:cs typeface="Georgia"/>
            </a:endParaRPr>
          </a:p>
          <a:p>
            <a:pPr marL="12700" marR="5080" algn="just">
              <a:lnSpc>
                <a:spcPct val="100000"/>
              </a:lnSpc>
              <a:spcBef>
                <a:spcPts val="1055"/>
              </a:spcBef>
            </a:pPr>
            <a:r>
              <a:rPr sz="1800" spc="215" dirty="0">
                <a:latin typeface="Trebuchet MS"/>
                <a:cs typeface="Trebuchet MS"/>
              </a:rPr>
              <a:t>С </a:t>
            </a:r>
            <a:r>
              <a:rPr sz="1800" spc="5" dirty="0">
                <a:latin typeface="Trebuchet MS"/>
                <a:cs typeface="Trebuchet MS"/>
              </a:rPr>
              <a:t>развитием </a:t>
            </a:r>
            <a:r>
              <a:rPr sz="1800" spc="100" dirty="0">
                <a:latin typeface="Trebuchet MS"/>
                <a:cs typeface="Trebuchet MS"/>
              </a:rPr>
              <a:t>и </a:t>
            </a:r>
            <a:r>
              <a:rPr sz="1800" dirty="0">
                <a:latin typeface="Trebuchet MS"/>
                <a:cs typeface="Trebuchet MS"/>
              </a:rPr>
              <a:t>внедрением </a:t>
            </a:r>
            <a:r>
              <a:rPr sz="1800" spc="30" dirty="0">
                <a:latin typeface="Trebuchet MS"/>
                <a:cs typeface="Trebuchet MS"/>
              </a:rPr>
              <a:t>технологий </a:t>
            </a:r>
            <a:r>
              <a:rPr sz="1800" spc="5" dirty="0">
                <a:latin typeface="Trebuchet MS"/>
                <a:cs typeface="Trebuchet MS"/>
              </a:rPr>
              <a:t>искусственного интеллекта  </a:t>
            </a:r>
            <a:r>
              <a:rPr sz="1800" spc="-5" dirty="0">
                <a:latin typeface="Trebuchet MS"/>
                <a:cs typeface="Trebuchet MS"/>
              </a:rPr>
              <a:t>связывают </a:t>
            </a:r>
            <a:r>
              <a:rPr sz="1800" spc="10" dirty="0">
                <a:latin typeface="Trebuchet MS"/>
                <a:cs typeface="Trebuchet MS"/>
              </a:rPr>
              <a:t>возможности  </a:t>
            </a:r>
            <a:r>
              <a:rPr sz="1800" spc="35" dirty="0">
                <a:latin typeface="Trebuchet MS"/>
                <a:cs typeface="Trebuchet MS"/>
              </a:rPr>
              <a:t>обработки </a:t>
            </a:r>
            <a:r>
              <a:rPr sz="1800" spc="10" dirty="0">
                <a:latin typeface="Trebuchet MS"/>
                <a:cs typeface="Trebuchet MS"/>
              </a:rPr>
              <a:t>максимального</a:t>
            </a:r>
            <a:r>
              <a:rPr sz="1800" spc="56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количества </a:t>
            </a:r>
            <a:r>
              <a:rPr sz="1800" spc="50" dirty="0">
                <a:latin typeface="Trebuchet MS"/>
                <a:cs typeface="Trebuchet MS"/>
              </a:rPr>
              <a:t>данных  </a:t>
            </a:r>
            <a:r>
              <a:rPr sz="1800" spc="15" dirty="0">
                <a:latin typeface="Trebuchet MS"/>
                <a:cs typeface="Trebuchet MS"/>
              </a:rPr>
              <a:t>о </a:t>
            </a:r>
            <a:r>
              <a:rPr sz="1800" spc="30" dirty="0">
                <a:latin typeface="Trebuchet MS"/>
                <a:cs typeface="Trebuchet MS"/>
              </a:rPr>
              <a:t>пациенте </a:t>
            </a:r>
            <a:r>
              <a:rPr sz="1800" spc="100" dirty="0">
                <a:latin typeface="Trebuchet MS"/>
                <a:cs typeface="Trebuchet MS"/>
              </a:rPr>
              <a:t>и </a:t>
            </a:r>
            <a:r>
              <a:rPr sz="1800" spc="40" dirty="0">
                <a:latin typeface="Trebuchet MS"/>
                <a:cs typeface="Trebuchet MS"/>
              </a:rPr>
              <a:t>похожих </a:t>
            </a:r>
            <a:r>
              <a:rPr sz="1800" spc="5" dirty="0">
                <a:latin typeface="Trebuchet MS"/>
                <a:cs typeface="Trebuchet MS"/>
              </a:rPr>
              <a:t>случаях </a:t>
            </a:r>
            <a:r>
              <a:rPr sz="1800" spc="100" dirty="0">
                <a:latin typeface="Trebuchet MS"/>
                <a:cs typeface="Trebuchet MS"/>
              </a:rPr>
              <a:t>и </a:t>
            </a:r>
            <a:r>
              <a:rPr sz="1800" spc="20" dirty="0">
                <a:latin typeface="Trebuchet MS"/>
                <a:cs typeface="Trebuchet MS"/>
              </a:rPr>
              <a:t>сокращение </a:t>
            </a:r>
            <a:r>
              <a:rPr sz="1800" dirty="0">
                <a:latin typeface="Trebuchet MS"/>
                <a:cs typeface="Trebuchet MS"/>
              </a:rPr>
              <a:t>сроков </a:t>
            </a:r>
            <a:r>
              <a:rPr sz="1800" spc="70" dirty="0">
                <a:latin typeface="Trebuchet MS"/>
                <a:cs typeface="Trebuchet MS"/>
              </a:rPr>
              <a:t>принятия </a:t>
            </a:r>
            <a:r>
              <a:rPr sz="1800" spc="-45" dirty="0">
                <a:latin typeface="Trebuchet MS"/>
                <a:cs typeface="Trebuchet MS"/>
              </a:rPr>
              <a:t>более  </a:t>
            </a:r>
            <a:r>
              <a:rPr sz="1800" spc="25" dirty="0">
                <a:latin typeface="Trebuchet MS"/>
                <a:cs typeface="Trebuchet MS"/>
              </a:rPr>
              <a:t>обоснованных</a:t>
            </a:r>
            <a:r>
              <a:rPr sz="1800" spc="25" dirty="0">
                <a:latin typeface="Georgia"/>
                <a:cs typeface="Georgia"/>
              </a:rPr>
              <a:t>, </a:t>
            </a:r>
            <a:r>
              <a:rPr sz="1800" spc="30" dirty="0">
                <a:latin typeface="Trebuchet MS"/>
                <a:cs typeface="Trebuchet MS"/>
              </a:rPr>
              <a:t>непротиворечивых 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-3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доказательных </a:t>
            </a:r>
            <a:r>
              <a:rPr sz="1800" spc="45" dirty="0">
                <a:latin typeface="Trebuchet MS"/>
                <a:cs typeface="Trebuchet MS"/>
              </a:rPr>
              <a:t>решений</a:t>
            </a:r>
            <a:r>
              <a:rPr sz="1800" spc="45" dirty="0">
                <a:latin typeface="Georgia"/>
                <a:cs typeface="Georgia"/>
              </a:rPr>
              <a:t>.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57187" y="4941887"/>
            <a:ext cx="6118860" cy="13874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Times New Roman"/>
              <a:cs typeface="Times New Roman"/>
            </a:endParaRPr>
          </a:p>
          <a:p>
            <a:pPr marL="95250" marR="375920">
              <a:lnSpc>
                <a:spcPct val="99400"/>
              </a:lnSpc>
            </a:pPr>
            <a:r>
              <a:rPr sz="1800" b="1" spc="-10" dirty="0">
                <a:solidFill>
                  <a:srgbClr val="3F3F3F"/>
                </a:solidFill>
                <a:latin typeface="Carlito"/>
                <a:cs typeface="Carlito"/>
              </a:rPr>
              <a:t>Российская разработка: </a:t>
            </a:r>
            <a:r>
              <a:rPr sz="1800" b="1" spc="-35" dirty="0">
                <a:solidFill>
                  <a:srgbClr val="3F3F3F"/>
                </a:solidFill>
                <a:latin typeface="Carlito"/>
                <a:cs typeface="Carlito"/>
              </a:rPr>
              <a:t>ЦРТ. </a:t>
            </a:r>
            <a:r>
              <a:rPr sz="1800" spc="-10" dirty="0">
                <a:solidFill>
                  <a:srgbClr val="3F3F3F"/>
                </a:solidFill>
                <a:latin typeface="Carlito"/>
                <a:cs typeface="Carlito"/>
              </a:rPr>
              <a:t>Используют технологии </a:t>
            </a:r>
            <a:r>
              <a:rPr sz="1800" spc="-5" dirty="0">
                <a:solidFill>
                  <a:srgbClr val="3F3F3F"/>
                </a:solidFill>
                <a:latin typeface="Carlito"/>
                <a:cs typeface="Carlito"/>
              </a:rPr>
              <a:t>ИИ  для автоматизации </a:t>
            </a:r>
            <a:r>
              <a:rPr sz="1800" spc="-10" dirty="0">
                <a:solidFill>
                  <a:srgbClr val="3F3F3F"/>
                </a:solidFill>
                <a:latin typeface="Carlito"/>
                <a:cs typeface="Carlito"/>
              </a:rPr>
              <a:t>ведения </a:t>
            </a:r>
            <a:r>
              <a:rPr sz="1800" spc="-5" dirty="0">
                <a:solidFill>
                  <a:srgbClr val="3F3F3F"/>
                </a:solidFill>
                <a:latin typeface="Carlito"/>
                <a:cs typeface="Carlito"/>
              </a:rPr>
              <a:t>электронной </a:t>
            </a:r>
            <a:r>
              <a:rPr sz="1800" spc="-10" dirty="0">
                <a:solidFill>
                  <a:srgbClr val="3F3F3F"/>
                </a:solidFill>
                <a:latin typeface="Carlito"/>
                <a:cs typeface="Carlito"/>
              </a:rPr>
              <a:t>медицинской  </a:t>
            </a:r>
            <a:r>
              <a:rPr sz="1800" spc="-5" dirty="0">
                <a:solidFill>
                  <a:srgbClr val="3F3F3F"/>
                </a:solidFill>
                <a:latin typeface="Carlito"/>
                <a:cs typeface="Carlito"/>
              </a:rPr>
              <a:t>карты </a:t>
            </a:r>
            <a:r>
              <a:rPr sz="1800" dirty="0">
                <a:solidFill>
                  <a:srgbClr val="3F3F3F"/>
                </a:solidFill>
                <a:latin typeface="Carlito"/>
                <a:cs typeface="Carlito"/>
              </a:rPr>
              <a:t>с помощью </a:t>
            </a:r>
            <a:r>
              <a:rPr sz="1800" spc="-5" dirty="0">
                <a:solidFill>
                  <a:srgbClr val="3F3F3F"/>
                </a:solidFill>
                <a:latin typeface="Carlito"/>
                <a:cs typeface="Carlito"/>
              </a:rPr>
              <a:t>автоматического распознавания</a:t>
            </a:r>
            <a:r>
              <a:rPr sz="1800" spc="15" dirty="0">
                <a:solidFill>
                  <a:srgbClr val="3F3F3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3F3F3F"/>
                </a:solidFill>
                <a:latin typeface="Carlito"/>
                <a:cs typeface="Carlito"/>
              </a:rPr>
              <a:t>голоса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5910" y="4941887"/>
            <a:ext cx="2417445" cy="13874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750">
              <a:latin typeface="Times New Roman"/>
              <a:cs typeface="Times New Roman"/>
            </a:endParaRPr>
          </a:p>
          <a:p>
            <a:pPr marL="94615">
              <a:lnSpc>
                <a:spcPts val="2125"/>
              </a:lnSpc>
            </a:pPr>
            <a:r>
              <a:rPr sz="1800" u="sng" spc="-1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</a:rPr>
              <a:t>https://www.speechpro</a:t>
            </a:r>
            <a:endParaRPr sz="1800">
              <a:latin typeface="Carlito"/>
              <a:cs typeface="Carlito"/>
            </a:endParaRPr>
          </a:p>
          <a:p>
            <a:pPr marL="94615">
              <a:lnSpc>
                <a:spcPts val="2125"/>
              </a:lnSpc>
            </a:pPr>
            <a:r>
              <a:rPr sz="1800" u="sng" spc="-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rlito"/>
                <a:cs typeface="Carlito"/>
              </a:rPr>
              <a:t>.ru/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850387"/>
            <a:ext cx="4658995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spc="770" dirty="0">
                <a:latin typeface="Trebuchet MS"/>
                <a:cs typeface="Trebuchet MS"/>
              </a:rPr>
              <a:t>ЧАСТЬ</a:t>
            </a:r>
            <a:r>
              <a:rPr sz="8800" spc="-710" dirty="0">
                <a:latin typeface="Trebuchet MS"/>
                <a:cs typeface="Trebuchet MS"/>
              </a:rPr>
              <a:t> </a:t>
            </a:r>
            <a:r>
              <a:rPr sz="8800" spc="-215" dirty="0">
                <a:latin typeface="Trebuchet MS"/>
                <a:cs typeface="Trebuchet MS"/>
              </a:rPr>
              <a:t>3</a:t>
            </a:r>
            <a:endParaRPr sz="8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348995"/>
            <a:ext cx="7275830" cy="89154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spc="280" dirty="0">
                <a:solidFill>
                  <a:srgbClr val="D1282E"/>
                </a:solidFill>
                <a:latin typeface="Trebuchet MS"/>
                <a:cs typeface="Trebuchet MS"/>
              </a:rPr>
              <a:t>ЧЕЛОВЕК </a:t>
            </a:r>
            <a:r>
              <a:rPr sz="2000" spc="320" dirty="0">
                <a:solidFill>
                  <a:srgbClr val="D1282E"/>
                </a:solidFill>
                <a:latin typeface="Trebuchet MS"/>
                <a:cs typeface="Trebuchet MS"/>
              </a:rPr>
              <a:t>И</a:t>
            </a:r>
            <a:r>
              <a:rPr sz="2000" spc="-15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000" spc="225" dirty="0">
                <a:solidFill>
                  <a:srgbClr val="D1282E"/>
                </a:solidFill>
                <a:latin typeface="Trebuchet MS"/>
                <a:cs typeface="Trebuchet MS"/>
              </a:rPr>
              <a:t>ЗДОРОВЬЕ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000" spc="330" dirty="0">
                <a:solidFill>
                  <a:srgbClr val="D1282E"/>
                </a:solidFill>
                <a:latin typeface="Trebuchet MS"/>
                <a:cs typeface="Trebuchet MS"/>
              </a:rPr>
              <a:t>ГРАЖДАНСКИЕ </a:t>
            </a:r>
            <a:r>
              <a:rPr sz="2000" spc="335" dirty="0">
                <a:solidFill>
                  <a:srgbClr val="D1282E"/>
                </a:solidFill>
                <a:latin typeface="Trebuchet MS"/>
                <a:cs typeface="Trebuchet MS"/>
              </a:rPr>
              <a:t>ПРАКТИКИ </a:t>
            </a:r>
            <a:r>
              <a:rPr sz="2000" spc="85" dirty="0">
                <a:solidFill>
                  <a:srgbClr val="D1282E"/>
                </a:solidFill>
                <a:latin typeface="Trebuchet MS"/>
                <a:cs typeface="Trebuchet MS"/>
              </a:rPr>
              <a:t>В</a:t>
            </a:r>
            <a:r>
              <a:rPr sz="2000" spc="-250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2000" spc="330" dirty="0">
                <a:solidFill>
                  <a:srgbClr val="D1282E"/>
                </a:solidFill>
                <a:latin typeface="Trebuchet MS"/>
                <a:cs typeface="Trebuchet MS"/>
              </a:rPr>
              <a:t>ЗДРАВООХРАНЕНИИ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64821"/>
            <a:ext cx="5252720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65"/>
              </a:spcBef>
            </a:pPr>
            <a:r>
              <a:rPr sz="3200" spc="5" dirty="0"/>
              <a:t>Искусственный </a:t>
            </a:r>
            <a:r>
              <a:rPr sz="3200" spc="-30" dirty="0"/>
              <a:t>интеллект</a:t>
            </a:r>
            <a:r>
              <a:rPr sz="3200" spc="-635" dirty="0"/>
              <a:t> </a:t>
            </a:r>
            <a:r>
              <a:rPr sz="3200" spc="185" dirty="0"/>
              <a:t>и  </a:t>
            </a:r>
            <a:r>
              <a:rPr sz="3200" spc="-50" dirty="0"/>
              <a:t>психическое</a:t>
            </a:r>
            <a:r>
              <a:rPr sz="3200" spc="-290" dirty="0"/>
              <a:t> </a:t>
            </a:r>
            <a:r>
              <a:rPr sz="3200" spc="-95" dirty="0"/>
              <a:t>здоровье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827087" y="1838325"/>
            <a:ext cx="3292475" cy="3998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34840" y="1857756"/>
            <a:ext cx="3385185" cy="1372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84580">
              <a:lnSpc>
                <a:spcPct val="100000"/>
              </a:lnSpc>
              <a:spcBef>
                <a:spcPts val="100"/>
              </a:spcBef>
            </a:pPr>
            <a:r>
              <a:rPr sz="2000" spc="45" dirty="0">
                <a:latin typeface="Trebuchet MS"/>
                <a:cs typeface="Trebuchet MS"/>
              </a:rPr>
              <a:t>Всемирный</a:t>
            </a:r>
            <a:r>
              <a:rPr sz="2000" spc="-170" dirty="0">
                <a:latin typeface="Trebuchet MS"/>
                <a:cs typeface="Trebuchet MS"/>
              </a:rPr>
              <a:t> </a:t>
            </a:r>
            <a:r>
              <a:rPr sz="2000" spc="30" dirty="0">
                <a:latin typeface="Trebuchet MS"/>
                <a:cs typeface="Trebuchet MS"/>
              </a:rPr>
              <a:t>проект  </a:t>
            </a:r>
            <a:r>
              <a:rPr sz="2000" spc="5" dirty="0">
                <a:latin typeface="Trebuchet MS"/>
                <a:cs typeface="Trebuchet MS"/>
              </a:rPr>
              <a:t>благосостояния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005"/>
              </a:spcBef>
            </a:pPr>
            <a:r>
              <a:rPr sz="2000" spc="20" dirty="0">
                <a:latin typeface="Georgia"/>
                <a:cs typeface="Georgia"/>
              </a:rPr>
              <a:t>World </a:t>
            </a:r>
            <a:r>
              <a:rPr sz="2000" spc="-10" dirty="0">
                <a:latin typeface="Georgia"/>
                <a:cs typeface="Georgia"/>
              </a:rPr>
              <a:t>Well-BEING</a:t>
            </a:r>
            <a:r>
              <a:rPr sz="2000" spc="-55" dirty="0">
                <a:latin typeface="Georgia"/>
                <a:cs typeface="Georgia"/>
              </a:rPr>
              <a:t> </a:t>
            </a:r>
            <a:r>
              <a:rPr sz="2000" spc="-50" dirty="0">
                <a:latin typeface="Georgia"/>
                <a:cs typeface="Georgia"/>
              </a:rPr>
              <a:t>PROJECT  </a:t>
            </a:r>
            <a:r>
              <a:rPr sz="2000" spc="-30" dirty="0">
                <a:latin typeface="Georgia"/>
                <a:cs typeface="Georgia"/>
              </a:rPr>
              <a:t>(WWBP)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64821"/>
            <a:ext cx="5252720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65"/>
              </a:spcBef>
            </a:pPr>
            <a:r>
              <a:rPr sz="3200" spc="5" dirty="0"/>
              <a:t>Искусственный </a:t>
            </a:r>
            <a:r>
              <a:rPr sz="3200" spc="-30" dirty="0"/>
              <a:t>интеллект</a:t>
            </a:r>
            <a:r>
              <a:rPr sz="3200" spc="-635" dirty="0"/>
              <a:t> </a:t>
            </a:r>
            <a:r>
              <a:rPr sz="3200" spc="185" dirty="0"/>
              <a:t>и  </a:t>
            </a:r>
            <a:r>
              <a:rPr sz="3200" spc="-50" dirty="0"/>
              <a:t>психическое</a:t>
            </a:r>
            <a:r>
              <a:rPr sz="3200" spc="-290" dirty="0"/>
              <a:t> </a:t>
            </a:r>
            <a:r>
              <a:rPr sz="3200" spc="-95" dirty="0"/>
              <a:t>здоровье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067175" y="1479550"/>
            <a:ext cx="4176712" cy="4773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9565" y="1623059"/>
            <a:ext cx="3332479" cy="4791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1931670" algn="l"/>
                <a:tab pos="2888615" algn="l"/>
              </a:tabLst>
            </a:pPr>
            <a:r>
              <a:rPr sz="2000" spc="5" dirty="0">
                <a:latin typeface="Georgia"/>
                <a:cs typeface="Georgia"/>
              </a:rPr>
              <a:t>Physical </a:t>
            </a:r>
            <a:r>
              <a:rPr sz="2000" spc="10" dirty="0">
                <a:latin typeface="Georgia"/>
                <a:cs typeface="Georgia"/>
              </a:rPr>
              <a:t>and </a:t>
            </a:r>
            <a:r>
              <a:rPr sz="2000" spc="-15" dirty="0">
                <a:latin typeface="Georgia"/>
                <a:cs typeface="Georgia"/>
              </a:rPr>
              <a:t>mental </a:t>
            </a:r>
            <a:r>
              <a:rPr sz="2000" spc="-10" dirty="0">
                <a:latin typeface="Georgia"/>
                <a:cs typeface="Georgia"/>
              </a:rPr>
              <a:t>health  </a:t>
            </a:r>
            <a:r>
              <a:rPr sz="2000" spc="-20" dirty="0">
                <a:latin typeface="Georgia"/>
                <a:cs typeface="Georgia"/>
              </a:rPr>
              <a:t>are </a:t>
            </a:r>
            <a:r>
              <a:rPr sz="2000" spc="-5" dirty="0">
                <a:latin typeface="Georgia"/>
                <a:cs typeface="Georgia"/>
              </a:rPr>
              <a:t>intrinsically </a:t>
            </a:r>
            <a:r>
              <a:rPr sz="2000" spc="5" dirty="0">
                <a:latin typeface="Georgia"/>
                <a:cs typeface="Georgia"/>
              </a:rPr>
              <a:t>linked, </a:t>
            </a:r>
            <a:r>
              <a:rPr sz="2000" spc="25" dirty="0">
                <a:latin typeface="Georgia"/>
                <a:cs typeface="Georgia"/>
              </a:rPr>
              <a:t>yet  </a:t>
            </a:r>
            <a:r>
              <a:rPr sz="2000" spc="-25" dirty="0">
                <a:latin typeface="Georgia"/>
                <a:cs typeface="Georgia"/>
              </a:rPr>
              <a:t>treatment </a:t>
            </a:r>
            <a:r>
              <a:rPr sz="2000" spc="-10" dirty="0">
                <a:latin typeface="Georgia"/>
                <a:cs typeface="Georgia"/>
              </a:rPr>
              <a:t>continues </a:t>
            </a:r>
            <a:r>
              <a:rPr sz="2000" spc="-15" dirty="0">
                <a:latin typeface="Georgia"/>
                <a:cs typeface="Georgia"/>
              </a:rPr>
              <a:t>to </a:t>
            </a:r>
            <a:r>
              <a:rPr sz="2000" spc="-10" dirty="0">
                <a:latin typeface="Georgia"/>
                <a:cs typeface="Georgia"/>
              </a:rPr>
              <a:t>be  </a:t>
            </a:r>
            <a:r>
              <a:rPr sz="2000" spc="10" dirty="0">
                <a:latin typeface="Georgia"/>
                <a:cs typeface="Georgia"/>
              </a:rPr>
              <a:t>siloed and </a:t>
            </a:r>
            <a:r>
              <a:rPr sz="2000" spc="-15" dirty="0">
                <a:latin typeface="Georgia"/>
                <a:cs typeface="Georgia"/>
              </a:rPr>
              <a:t>mental healthcare  </a:t>
            </a:r>
            <a:r>
              <a:rPr sz="2000" spc="-35" dirty="0">
                <a:latin typeface="Georgia"/>
                <a:cs typeface="Georgia"/>
              </a:rPr>
              <a:t>r</a:t>
            </a:r>
            <a:r>
              <a:rPr sz="2000" spc="-10" dirty="0">
                <a:latin typeface="Georgia"/>
                <a:cs typeface="Georgia"/>
              </a:rPr>
              <a:t>e</a:t>
            </a:r>
            <a:r>
              <a:rPr sz="2000" spc="-5" dirty="0">
                <a:latin typeface="Georgia"/>
                <a:cs typeface="Georgia"/>
              </a:rPr>
              <a:t>m</a:t>
            </a:r>
            <a:r>
              <a:rPr sz="2000" spc="-10" dirty="0">
                <a:latin typeface="Georgia"/>
                <a:cs typeface="Georgia"/>
              </a:rPr>
              <a:t>a</a:t>
            </a:r>
            <a:r>
              <a:rPr sz="2000" dirty="0">
                <a:latin typeface="Georgia"/>
                <a:cs typeface="Georgia"/>
              </a:rPr>
              <a:t>i</a:t>
            </a:r>
            <a:r>
              <a:rPr sz="2000" spc="-25" dirty="0">
                <a:latin typeface="Georgia"/>
                <a:cs typeface="Georgia"/>
              </a:rPr>
              <a:t>n</a:t>
            </a:r>
            <a:r>
              <a:rPr sz="2000" spc="-20" dirty="0">
                <a:latin typeface="Georgia"/>
                <a:cs typeface="Georgia"/>
              </a:rPr>
              <a:t>s</a:t>
            </a:r>
            <a:r>
              <a:rPr sz="2000" dirty="0">
                <a:latin typeface="Georgia"/>
                <a:cs typeface="Georgia"/>
              </a:rPr>
              <a:t>	i</a:t>
            </a:r>
            <a:r>
              <a:rPr sz="2000" spc="-25" dirty="0">
                <a:latin typeface="Georgia"/>
                <a:cs typeface="Georgia"/>
              </a:rPr>
              <a:t>n</a:t>
            </a:r>
            <a:r>
              <a:rPr sz="2000" spc="-15" dirty="0">
                <a:latin typeface="Georgia"/>
                <a:cs typeface="Georgia"/>
              </a:rPr>
              <a:t>a</a:t>
            </a:r>
            <a:r>
              <a:rPr sz="2000" spc="-20" dirty="0">
                <a:latin typeface="Georgia"/>
                <a:cs typeface="Georgia"/>
              </a:rPr>
              <a:t>c</a:t>
            </a:r>
            <a:r>
              <a:rPr sz="2000" spc="-30" dirty="0">
                <a:latin typeface="Georgia"/>
                <a:cs typeface="Georgia"/>
              </a:rPr>
              <a:t>c</a:t>
            </a:r>
            <a:r>
              <a:rPr sz="2000" spc="-10" dirty="0">
                <a:latin typeface="Georgia"/>
                <a:cs typeface="Georgia"/>
              </a:rPr>
              <a:t>e</a:t>
            </a:r>
            <a:r>
              <a:rPr sz="2000" spc="-20" dirty="0">
                <a:latin typeface="Georgia"/>
                <a:cs typeface="Georgia"/>
              </a:rPr>
              <a:t>ss</a:t>
            </a:r>
            <a:r>
              <a:rPr sz="2000" dirty="0">
                <a:latin typeface="Georgia"/>
                <a:cs typeface="Georgia"/>
              </a:rPr>
              <a:t>i</a:t>
            </a:r>
            <a:r>
              <a:rPr sz="2000" spc="-25" dirty="0">
                <a:latin typeface="Georgia"/>
                <a:cs typeface="Georgia"/>
              </a:rPr>
              <a:t>b</a:t>
            </a:r>
            <a:r>
              <a:rPr sz="2000" spc="10" dirty="0">
                <a:latin typeface="Georgia"/>
                <a:cs typeface="Georgia"/>
              </a:rPr>
              <a:t>l</a:t>
            </a:r>
            <a:r>
              <a:rPr sz="2000" spc="-10" dirty="0">
                <a:latin typeface="Georgia"/>
                <a:cs typeface="Georgia"/>
              </a:rPr>
              <a:t>e</a:t>
            </a:r>
            <a:r>
              <a:rPr sz="2000" spc="-40" dirty="0">
                <a:latin typeface="Georgia"/>
                <a:cs typeface="Georgia"/>
              </a:rPr>
              <a:t>,  </a:t>
            </a:r>
            <a:r>
              <a:rPr sz="2000" spc="45" dirty="0">
                <a:latin typeface="Georgia"/>
                <a:cs typeface="Georgia"/>
              </a:rPr>
              <a:t>u</a:t>
            </a:r>
            <a:r>
              <a:rPr sz="2000" spc="-25" dirty="0">
                <a:latin typeface="Georgia"/>
                <a:cs typeface="Georgia"/>
              </a:rPr>
              <a:t>n</a:t>
            </a:r>
            <a:r>
              <a:rPr sz="2000" dirty="0">
                <a:latin typeface="Georgia"/>
                <a:cs typeface="Georgia"/>
              </a:rPr>
              <a:t>a</a:t>
            </a:r>
            <a:r>
              <a:rPr sz="2000" spc="-5" dirty="0">
                <a:latin typeface="Georgia"/>
                <a:cs typeface="Georgia"/>
              </a:rPr>
              <a:t>f</a:t>
            </a:r>
            <a:r>
              <a:rPr sz="2000" spc="10" dirty="0">
                <a:latin typeface="Georgia"/>
                <a:cs typeface="Georgia"/>
              </a:rPr>
              <a:t>f</a:t>
            </a:r>
            <a:r>
              <a:rPr sz="2000" spc="5" dirty="0">
                <a:latin typeface="Georgia"/>
                <a:cs typeface="Georgia"/>
              </a:rPr>
              <a:t>o</a:t>
            </a:r>
            <a:r>
              <a:rPr sz="2000" spc="-35" dirty="0">
                <a:latin typeface="Georgia"/>
                <a:cs typeface="Georgia"/>
              </a:rPr>
              <a:t>r</a:t>
            </a:r>
            <a:r>
              <a:rPr sz="2000" spc="70" dirty="0">
                <a:latin typeface="Georgia"/>
                <a:cs typeface="Georgia"/>
              </a:rPr>
              <a:t>d</a:t>
            </a:r>
            <a:r>
              <a:rPr sz="2000" spc="-15" dirty="0">
                <a:latin typeface="Georgia"/>
                <a:cs typeface="Georgia"/>
              </a:rPr>
              <a:t>a</a:t>
            </a:r>
            <a:r>
              <a:rPr sz="2000" spc="-10" dirty="0">
                <a:latin typeface="Georgia"/>
                <a:cs typeface="Georgia"/>
              </a:rPr>
              <a:t>b</a:t>
            </a:r>
            <a:r>
              <a:rPr sz="2000" spc="10" dirty="0">
                <a:latin typeface="Georgia"/>
                <a:cs typeface="Georgia"/>
              </a:rPr>
              <a:t>l</a:t>
            </a:r>
            <a:r>
              <a:rPr sz="2000" spc="-10" dirty="0">
                <a:latin typeface="Georgia"/>
                <a:cs typeface="Georgia"/>
              </a:rPr>
              <a:t>e</a:t>
            </a:r>
            <a:r>
              <a:rPr sz="2000" spc="-40" dirty="0">
                <a:latin typeface="Georgia"/>
                <a:cs typeface="Georgia"/>
              </a:rPr>
              <a:t>,</a:t>
            </a:r>
            <a:r>
              <a:rPr sz="2000" dirty="0">
                <a:latin typeface="Georgia"/>
                <a:cs typeface="Georgia"/>
              </a:rPr>
              <a:t>		</a:t>
            </a:r>
            <a:r>
              <a:rPr sz="2000" spc="-15" dirty="0">
                <a:latin typeface="Georgia"/>
                <a:cs typeface="Georgia"/>
              </a:rPr>
              <a:t>a</a:t>
            </a:r>
            <a:r>
              <a:rPr sz="2000" spc="-20" dirty="0">
                <a:latin typeface="Georgia"/>
                <a:cs typeface="Georgia"/>
              </a:rPr>
              <a:t>n</a:t>
            </a:r>
            <a:r>
              <a:rPr sz="2000" spc="40" dirty="0">
                <a:latin typeface="Georgia"/>
                <a:cs typeface="Georgia"/>
              </a:rPr>
              <a:t>d  </a:t>
            </a:r>
            <a:r>
              <a:rPr sz="2000" spc="10" dirty="0">
                <a:latin typeface="Georgia"/>
                <a:cs typeface="Georgia"/>
              </a:rPr>
              <a:t>stigmatized. </a:t>
            </a:r>
            <a:r>
              <a:rPr sz="2000" dirty="0">
                <a:latin typeface="Georgia"/>
                <a:cs typeface="Georgia"/>
              </a:rPr>
              <a:t>That’s </a:t>
            </a:r>
            <a:r>
              <a:rPr sz="2000" spc="25" dirty="0">
                <a:latin typeface="Georgia"/>
                <a:cs typeface="Georgia"/>
              </a:rPr>
              <a:t>where </a:t>
            </a:r>
            <a:r>
              <a:rPr sz="2000" spc="80" dirty="0">
                <a:latin typeface="Georgia"/>
                <a:cs typeface="Georgia"/>
              </a:rPr>
              <a:t>we  </a:t>
            </a:r>
            <a:r>
              <a:rPr sz="2000" spc="-10" dirty="0">
                <a:latin typeface="Georgia"/>
                <a:cs typeface="Georgia"/>
              </a:rPr>
              <a:t>come in </a:t>
            </a:r>
            <a:r>
              <a:rPr sz="2000" spc="285" dirty="0">
                <a:latin typeface="Georgia"/>
                <a:cs typeface="Georgia"/>
              </a:rPr>
              <a:t>— </a:t>
            </a:r>
            <a:r>
              <a:rPr sz="2000" spc="5" dirty="0">
                <a:latin typeface="Georgia"/>
                <a:cs typeface="Georgia"/>
              </a:rPr>
              <a:t>through  </a:t>
            </a:r>
            <a:r>
              <a:rPr sz="2000" spc="10" dirty="0">
                <a:latin typeface="Georgia"/>
                <a:cs typeface="Georgia"/>
              </a:rPr>
              <a:t>technology and </a:t>
            </a:r>
            <a:r>
              <a:rPr sz="2000" dirty="0">
                <a:latin typeface="Georgia"/>
                <a:cs typeface="Georgia"/>
              </a:rPr>
              <a:t>services </a:t>
            </a:r>
            <a:r>
              <a:rPr sz="2000" spc="80" dirty="0">
                <a:latin typeface="Georgia"/>
                <a:cs typeface="Georgia"/>
              </a:rPr>
              <a:t>we  </a:t>
            </a:r>
            <a:r>
              <a:rPr sz="2000" spc="15" dirty="0">
                <a:latin typeface="Georgia"/>
                <a:cs typeface="Georgia"/>
              </a:rPr>
              <a:t>effectively </a:t>
            </a:r>
            <a:r>
              <a:rPr sz="2000" spc="-10" dirty="0">
                <a:latin typeface="Georgia"/>
                <a:cs typeface="Georgia"/>
              </a:rPr>
              <a:t>integrate </a:t>
            </a:r>
            <a:r>
              <a:rPr sz="2000" spc="-15" dirty="0">
                <a:latin typeface="Georgia"/>
                <a:cs typeface="Georgia"/>
              </a:rPr>
              <a:t>mental  healthcare to </a:t>
            </a:r>
            <a:r>
              <a:rPr sz="2000" spc="20" dirty="0">
                <a:latin typeface="Georgia"/>
                <a:cs typeface="Georgia"/>
              </a:rPr>
              <a:t>improve  </a:t>
            </a:r>
            <a:r>
              <a:rPr sz="2000" spc="-10" dirty="0">
                <a:latin typeface="Georgia"/>
                <a:cs typeface="Georgia"/>
              </a:rPr>
              <a:t>patient </a:t>
            </a:r>
            <a:r>
              <a:rPr sz="2000" spc="-15" dirty="0">
                <a:latin typeface="Georgia"/>
                <a:cs typeface="Georgia"/>
              </a:rPr>
              <a:t>health, </a:t>
            </a:r>
            <a:r>
              <a:rPr sz="2000" spc="15" dirty="0">
                <a:latin typeface="Georgia"/>
                <a:cs typeface="Georgia"/>
              </a:rPr>
              <a:t>quality </a:t>
            </a:r>
            <a:r>
              <a:rPr sz="2000" spc="10" dirty="0">
                <a:latin typeface="Georgia"/>
                <a:cs typeface="Georgia"/>
              </a:rPr>
              <a:t>of </a:t>
            </a:r>
            <a:r>
              <a:rPr sz="2000" spc="-5" dirty="0">
                <a:latin typeface="Georgia"/>
                <a:cs typeface="Georgia"/>
              </a:rPr>
              <a:t>life,  </a:t>
            </a:r>
            <a:r>
              <a:rPr sz="2000" spc="10" dirty="0">
                <a:latin typeface="Georgia"/>
                <a:cs typeface="Georgia"/>
              </a:rPr>
              <a:t>and </a:t>
            </a:r>
            <a:r>
              <a:rPr sz="2000" spc="-20" dirty="0">
                <a:latin typeface="Georgia"/>
                <a:cs typeface="Georgia"/>
              </a:rPr>
              <a:t>cost </a:t>
            </a:r>
            <a:r>
              <a:rPr sz="2000" spc="10" dirty="0">
                <a:latin typeface="Georgia"/>
                <a:cs typeface="Georgia"/>
              </a:rPr>
              <a:t>of</a:t>
            </a:r>
            <a:r>
              <a:rPr sz="2000" spc="45" dirty="0">
                <a:latin typeface="Georgia"/>
                <a:cs typeface="Georgia"/>
              </a:rPr>
              <a:t> </a:t>
            </a:r>
            <a:r>
              <a:rPr sz="2000" spc="-25" dirty="0">
                <a:latin typeface="Georgia"/>
                <a:cs typeface="Georgia"/>
              </a:rPr>
              <a:t>care.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24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600" spc="20" dirty="0">
                <a:latin typeface="Georgia"/>
                <a:cs typeface="Georgia"/>
              </a:rPr>
              <a:t>https://</a:t>
            </a:r>
            <a:r>
              <a:rPr sz="1600" spc="20" dirty="0">
                <a:latin typeface="Georgia"/>
                <a:cs typeface="Georgia"/>
                <a:hlinkClick r:id="rId3"/>
              </a:rPr>
              <a:t>www.quartethealth.com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64821"/>
            <a:ext cx="5252720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65"/>
              </a:spcBef>
            </a:pPr>
            <a:r>
              <a:rPr sz="3200" spc="5" dirty="0"/>
              <a:t>Искусственный </a:t>
            </a:r>
            <a:r>
              <a:rPr sz="3200" spc="-30" dirty="0"/>
              <a:t>интеллект</a:t>
            </a:r>
            <a:r>
              <a:rPr sz="3200" spc="-635" dirty="0"/>
              <a:t> </a:t>
            </a:r>
            <a:r>
              <a:rPr sz="3200" spc="185" dirty="0"/>
              <a:t>и  </a:t>
            </a:r>
            <a:r>
              <a:rPr sz="3200" spc="-50" dirty="0"/>
              <a:t>психическое</a:t>
            </a:r>
            <a:r>
              <a:rPr sz="3200" spc="-290" dirty="0"/>
              <a:t> </a:t>
            </a:r>
            <a:r>
              <a:rPr sz="3200" spc="-95" dirty="0"/>
              <a:t>здоровье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32777" y="2049780"/>
            <a:ext cx="31337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63245" algn="l"/>
                <a:tab pos="655320" algn="l"/>
                <a:tab pos="1059815" algn="l"/>
                <a:tab pos="1850389" algn="l"/>
                <a:tab pos="2142490" algn="l"/>
                <a:tab pos="2509520" algn="l"/>
              </a:tabLst>
            </a:pPr>
            <a:r>
              <a:rPr sz="2000" spc="-165" dirty="0">
                <a:latin typeface="Georgia"/>
                <a:cs typeface="Georgia"/>
              </a:rPr>
              <a:t>«</a:t>
            </a:r>
            <a:r>
              <a:rPr sz="2000" spc="105" dirty="0">
                <a:latin typeface="Georgia"/>
                <a:cs typeface="Georgia"/>
              </a:rPr>
              <a:t>A</a:t>
            </a:r>
            <a:r>
              <a:rPr sz="2000" spc="55" dirty="0">
                <a:latin typeface="Georgia"/>
                <a:cs typeface="Georgia"/>
              </a:rPr>
              <a:t>t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-25" dirty="0">
                <a:latin typeface="Georgia"/>
                <a:cs typeface="Georgia"/>
              </a:rPr>
              <a:t>th</a:t>
            </a:r>
            <a:r>
              <a:rPr sz="2000" spc="-20" dirty="0">
                <a:latin typeface="Georgia"/>
                <a:cs typeface="Georgia"/>
              </a:rPr>
              <a:t>e</a:t>
            </a:r>
            <a:r>
              <a:rPr sz="2000" dirty="0">
                <a:latin typeface="Georgia"/>
                <a:cs typeface="Georgia"/>
              </a:rPr>
              <a:t>	mo</a:t>
            </a:r>
            <a:r>
              <a:rPr sz="2000" spc="-10" dirty="0">
                <a:latin typeface="Georgia"/>
                <a:cs typeface="Georgia"/>
              </a:rPr>
              <a:t>m</a:t>
            </a:r>
            <a:r>
              <a:rPr sz="2000" dirty="0">
                <a:latin typeface="Georgia"/>
                <a:cs typeface="Georgia"/>
              </a:rPr>
              <a:t>e</a:t>
            </a:r>
            <a:r>
              <a:rPr sz="2000" spc="-25" dirty="0">
                <a:latin typeface="Georgia"/>
                <a:cs typeface="Georgia"/>
              </a:rPr>
              <a:t>n</a:t>
            </a:r>
            <a:r>
              <a:rPr sz="2000" spc="-40" dirty="0">
                <a:latin typeface="Georgia"/>
                <a:cs typeface="Georgia"/>
              </a:rPr>
              <a:t>t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10" dirty="0">
                <a:latin typeface="Georgia"/>
                <a:cs typeface="Georgia"/>
              </a:rPr>
              <a:t>of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-20" dirty="0">
                <a:latin typeface="Georgia"/>
                <a:cs typeface="Georgia"/>
              </a:rPr>
              <a:t>n</a:t>
            </a:r>
            <a:r>
              <a:rPr sz="2000" spc="-15" dirty="0">
                <a:latin typeface="Georgia"/>
                <a:cs typeface="Georgia"/>
              </a:rPr>
              <a:t>e</a:t>
            </a:r>
            <a:r>
              <a:rPr sz="2000" spc="-10" dirty="0">
                <a:latin typeface="Georgia"/>
                <a:cs typeface="Georgia"/>
              </a:rPr>
              <a:t>e</a:t>
            </a:r>
            <a:r>
              <a:rPr sz="2000" spc="70" dirty="0">
                <a:latin typeface="Georgia"/>
                <a:cs typeface="Georgia"/>
              </a:rPr>
              <a:t>d</a:t>
            </a:r>
            <a:r>
              <a:rPr sz="2000" spc="-40" dirty="0">
                <a:latin typeface="Georgia"/>
                <a:cs typeface="Georgia"/>
              </a:rPr>
              <a:t>,  </a:t>
            </a:r>
            <a:r>
              <a:rPr sz="2000" spc="100" dirty="0">
                <a:latin typeface="Georgia"/>
                <a:cs typeface="Georgia"/>
              </a:rPr>
              <a:t>w</a:t>
            </a:r>
            <a:r>
              <a:rPr sz="2000" spc="70" dirty="0">
                <a:latin typeface="Georgia"/>
                <a:cs typeface="Georgia"/>
              </a:rPr>
              <a:t>e</a:t>
            </a:r>
            <a:r>
              <a:rPr sz="2000" dirty="0">
                <a:latin typeface="Georgia"/>
                <a:cs typeface="Georgia"/>
              </a:rPr>
              <a:t>		</a:t>
            </a:r>
            <a:r>
              <a:rPr sz="2000" spc="5" dirty="0">
                <a:latin typeface="Georgia"/>
                <a:cs typeface="Georgia"/>
              </a:rPr>
              <a:t>pro</a:t>
            </a:r>
            <a:r>
              <a:rPr sz="2000" spc="125" dirty="0">
                <a:latin typeface="Georgia"/>
                <a:cs typeface="Georgia"/>
              </a:rPr>
              <a:t>v</a:t>
            </a:r>
            <a:r>
              <a:rPr sz="2000" dirty="0">
                <a:latin typeface="Georgia"/>
                <a:cs typeface="Georgia"/>
              </a:rPr>
              <a:t>i</a:t>
            </a:r>
            <a:r>
              <a:rPr sz="2000" spc="70" dirty="0">
                <a:latin typeface="Georgia"/>
                <a:cs typeface="Georgia"/>
              </a:rPr>
              <a:t>d</a:t>
            </a:r>
            <a:r>
              <a:rPr sz="2000" spc="-10" dirty="0">
                <a:latin typeface="Georgia"/>
                <a:cs typeface="Georgia"/>
              </a:rPr>
              <a:t>e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-35" dirty="0">
                <a:latin typeface="Georgia"/>
                <a:cs typeface="Georgia"/>
              </a:rPr>
              <a:t>s</a:t>
            </a:r>
            <a:r>
              <a:rPr sz="2000" spc="-30" dirty="0">
                <a:latin typeface="Georgia"/>
                <a:cs typeface="Georgia"/>
              </a:rPr>
              <a:t>t</a:t>
            </a:r>
            <a:r>
              <a:rPr sz="2000" dirty="0">
                <a:latin typeface="Georgia"/>
                <a:cs typeface="Georgia"/>
              </a:rPr>
              <a:t>i</a:t>
            </a:r>
            <a:r>
              <a:rPr sz="2000" spc="85" dirty="0">
                <a:latin typeface="Georgia"/>
                <a:cs typeface="Georgia"/>
              </a:rPr>
              <a:t>g</a:t>
            </a:r>
            <a:r>
              <a:rPr sz="2000" spc="-5" dirty="0">
                <a:latin typeface="Georgia"/>
                <a:cs typeface="Georgia"/>
              </a:rPr>
              <a:t>m</a:t>
            </a:r>
            <a:r>
              <a:rPr sz="2000" spc="-15" dirty="0">
                <a:latin typeface="Georgia"/>
                <a:cs typeface="Georgia"/>
              </a:rPr>
              <a:t>a</a:t>
            </a:r>
            <a:r>
              <a:rPr sz="2000" spc="-90" dirty="0">
                <a:latin typeface="Georgia"/>
                <a:cs typeface="Georgia"/>
              </a:rPr>
              <a:t>-</a:t>
            </a:r>
            <a:r>
              <a:rPr sz="2000" spc="-15" dirty="0">
                <a:latin typeface="Georgia"/>
                <a:cs typeface="Georgia"/>
              </a:rPr>
              <a:t>fr</a:t>
            </a:r>
            <a:r>
              <a:rPr sz="2000" spc="-10" dirty="0">
                <a:latin typeface="Georgia"/>
                <a:cs typeface="Georgia"/>
              </a:rPr>
              <a:t>ee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777" y="2659380"/>
            <a:ext cx="31337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06170" algn="l"/>
                <a:tab pos="1729739" algn="l"/>
              </a:tabLst>
            </a:pPr>
            <a:r>
              <a:rPr sz="2000" spc="-15" dirty="0">
                <a:latin typeface="Georgia"/>
                <a:cs typeface="Georgia"/>
              </a:rPr>
              <a:t>a</a:t>
            </a:r>
            <a:r>
              <a:rPr sz="2000" spc="-20" dirty="0">
                <a:latin typeface="Georgia"/>
                <a:cs typeface="Georgia"/>
              </a:rPr>
              <a:t>c</a:t>
            </a:r>
            <a:r>
              <a:rPr sz="2000" spc="-30" dirty="0">
                <a:latin typeface="Georgia"/>
                <a:cs typeface="Georgia"/>
              </a:rPr>
              <a:t>c</a:t>
            </a:r>
            <a:r>
              <a:rPr sz="2000" spc="-10" dirty="0">
                <a:latin typeface="Georgia"/>
                <a:cs typeface="Georgia"/>
              </a:rPr>
              <a:t>e</a:t>
            </a:r>
            <a:r>
              <a:rPr sz="2000" spc="-20" dirty="0">
                <a:latin typeface="Georgia"/>
                <a:cs typeface="Georgia"/>
              </a:rPr>
              <a:t>ss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-15" dirty="0">
                <a:latin typeface="Georgia"/>
                <a:cs typeface="Georgia"/>
              </a:rPr>
              <a:t>to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-10" dirty="0">
                <a:latin typeface="Georgia"/>
                <a:cs typeface="Georgia"/>
              </a:rPr>
              <a:t>h</a:t>
            </a:r>
            <a:r>
              <a:rPr sz="2000" spc="-5" dirty="0">
                <a:latin typeface="Georgia"/>
                <a:cs typeface="Georgia"/>
              </a:rPr>
              <a:t>i</a:t>
            </a:r>
            <a:r>
              <a:rPr sz="2000" spc="90" dirty="0">
                <a:latin typeface="Georgia"/>
                <a:cs typeface="Georgia"/>
              </a:rPr>
              <a:t>g</a:t>
            </a:r>
            <a:r>
              <a:rPr sz="2000" spc="-5" dirty="0">
                <a:latin typeface="Georgia"/>
                <a:cs typeface="Georgia"/>
              </a:rPr>
              <a:t>h</a:t>
            </a:r>
            <a:r>
              <a:rPr sz="2000" spc="-90" dirty="0">
                <a:latin typeface="Georgia"/>
                <a:cs typeface="Georgia"/>
              </a:rPr>
              <a:t>-</a:t>
            </a:r>
            <a:r>
              <a:rPr sz="2000" dirty="0">
                <a:latin typeface="Georgia"/>
                <a:cs typeface="Georgia"/>
              </a:rPr>
              <a:t>q</a:t>
            </a:r>
            <a:r>
              <a:rPr sz="2000" spc="45" dirty="0">
                <a:latin typeface="Georgia"/>
                <a:cs typeface="Georgia"/>
              </a:rPr>
              <a:t>u</a:t>
            </a:r>
            <a:r>
              <a:rPr sz="2000" dirty="0">
                <a:latin typeface="Georgia"/>
                <a:cs typeface="Georgia"/>
              </a:rPr>
              <a:t>a</a:t>
            </a:r>
            <a:r>
              <a:rPr sz="2000" spc="5" dirty="0">
                <a:latin typeface="Georgia"/>
                <a:cs typeface="Georgia"/>
              </a:rPr>
              <a:t>l</a:t>
            </a:r>
            <a:r>
              <a:rPr sz="2000" dirty="0">
                <a:latin typeface="Georgia"/>
                <a:cs typeface="Georgia"/>
              </a:rPr>
              <a:t>i</a:t>
            </a:r>
            <a:r>
              <a:rPr sz="2000" spc="-45" dirty="0">
                <a:latin typeface="Georgia"/>
                <a:cs typeface="Georgia"/>
              </a:rPr>
              <a:t>t</a:t>
            </a:r>
            <a:r>
              <a:rPr sz="2000" spc="80" dirty="0">
                <a:latin typeface="Georgia"/>
                <a:cs typeface="Georgia"/>
              </a:rPr>
              <a:t>y  </a:t>
            </a:r>
            <a:r>
              <a:rPr sz="2000" spc="-15" dirty="0">
                <a:latin typeface="Georgia"/>
                <a:cs typeface="Georgia"/>
              </a:rPr>
              <a:t>coaches,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10714" y="2964180"/>
            <a:ext cx="18554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12240" algn="l"/>
              </a:tabLst>
            </a:pPr>
            <a:r>
              <a:rPr sz="2000" spc="-30" dirty="0">
                <a:latin typeface="Georgia"/>
                <a:cs typeface="Georgia"/>
              </a:rPr>
              <a:t>c</a:t>
            </a:r>
            <a:r>
              <a:rPr sz="2000" spc="10" dirty="0">
                <a:latin typeface="Georgia"/>
                <a:cs typeface="Georgia"/>
              </a:rPr>
              <a:t>l</a:t>
            </a:r>
            <a:r>
              <a:rPr sz="2000" dirty="0">
                <a:latin typeface="Georgia"/>
                <a:cs typeface="Georgia"/>
              </a:rPr>
              <a:t>i</a:t>
            </a:r>
            <a:r>
              <a:rPr sz="2000" spc="-25" dirty="0">
                <a:latin typeface="Georgia"/>
                <a:cs typeface="Georgia"/>
              </a:rPr>
              <a:t>n</a:t>
            </a:r>
            <a:r>
              <a:rPr sz="2000" dirty="0">
                <a:latin typeface="Georgia"/>
                <a:cs typeface="Georgia"/>
              </a:rPr>
              <a:t>i</a:t>
            </a:r>
            <a:r>
              <a:rPr sz="2000" spc="-30" dirty="0">
                <a:latin typeface="Georgia"/>
                <a:cs typeface="Georgia"/>
              </a:rPr>
              <a:t>c</a:t>
            </a:r>
            <a:r>
              <a:rPr sz="2000" dirty="0">
                <a:latin typeface="Georgia"/>
                <a:cs typeface="Georgia"/>
              </a:rPr>
              <a:t>i</a:t>
            </a:r>
            <a:r>
              <a:rPr sz="2000" spc="-15" dirty="0">
                <a:latin typeface="Georgia"/>
                <a:cs typeface="Georgia"/>
              </a:rPr>
              <a:t>a</a:t>
            </a:r>
            <a:r>
              <a:rPr sz="2000" spc="-20" dirty="0">
                <a:latin typeface="Georgia"/>
                <a:cs typeface="Georgia"/>
              </a:rPr>
              <a:t>ns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-15" dirty="0">
                <a:latin typeface="Georgia"/>
                <a:cs typeface="Georgia"/>
              </a:rPr>
              <a:t>a</a:t>
            </a:r>
            <a:r>
              <a:rPr sz="2000" spc="-20" dirty="0">
                <a:latin typeface="Georgia"/>
                <a:cs typeface="Georgia"/>
              </a:rPr>
              <a:t>n</a:t>
            </a:r>
            <a:r>
              <a:rPr sz="2000" spc="70" dirty="0">
                <a:latin typeface="Georgia"/>
                <a:cs typeface="Georgia"/>
              </a:rPr>
              <a:t>d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2777" y="3268979"/>
            <a:ext cx="31343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Georgia"/>
                <a:cs typeface="Georgia"/>
              </a:rPr>
              <a:t>content. </a:t>
            </a:r>
            <a:r>
              <a:rPr sz="2000" spc="15" dirty="0">
                <a:latin typeface="Georgia"/>
                <a:cs typeface="Georgia"/>
              </a:rPr>
              <a:t>We’re </a:t>
            </a:r>
            <a:r>
              <a:rPr sz="2000" spc="20" dirty="0">
                <a:latin typeface="Georgia"/>
                <a:cs typeface="Georgia"/>
              </a:rPr>
              <a:t>coupling  </a:t>
            </a:r>
            <a:r>
              <a:rPr sz="2000" dirty="0">
                <a:latin typeface="Georgia"/>
                <a:cs typeface="Georgia"/>
              </a:rPr>
              <a:t>data </a:t>
            </a:r>
            <a:r>
              <a:rPr sz="2000" spc="-15" dirty="0">
                <a:latin typeface="Georgia"/>
                <a:cs typeface="Georgia"/>
              </a:rPr>
              <a:t>science </a:t>
            </a:r>
            <a:r>
              <a:rPr sz="2000" spc="10" dirty="0">
                <a:latin typeface="Georgia"/>
                <a:cs typeface="Georgia"/>
              </a:rPr>
              <a:t>and virtual  </a:t>
            </a:r>
            <a:r>
              <a:rPr sz="2000" spc="-20" dirty="0">
                <a:latin typeface="Georgia"/>
                <a:cs typeface="Georgia"/>
              </a:rPr>
              <a:t>care </a:t>
            </a:r>
            <a:r>
              <a:rPr sz="2000" spc="-15" dirty="0">
                <a:latin typeface="Georgia"/>
                <a:cs typeface="Georgia"/>
              </a:rPr>
              <a:t>to </a:t>
            </a:r>
            <a:r>
              <a:rPr sz="2000" dirty="0">
                <a:latin typeface="Georgia"/>
                <a:cs typeface="Georgia"/>
              </a:rPr>
              <a:t>reinvent </a:t>
            </a:r>
            <a:r>
              <a:rPr sz="2000" spc="60" dirty="0">
                <a:latin typeface="Georgia"/>
                <a:cs typeface="Georgia"/>
              </a:rPr>
              <a:t>how </a:t>
            </a:r>
            <a:r>
              <a:rPr sz="2000" spc="-25" dirty="0">
                <a:latin typeface="Georgia"/>
                <a:cs typeface="Georgia"/>
              </a:rPr>
              <a:t>the  </a:t>
            </a:r>
            <a:r>
              <a:rPr sz="2000" spc="45" dirty="0">
                <a:latin typeface="Georgia"/>
                <a:cs typeface="Georgia"/>
              </a:rPr>
              <a:t>world </a:t>
            </a:r>
            <a:r>
              <a:rPr sz="2000" spc="5" dirty="0">
                <a:latin typeface="Georgia"/>
                <a:cs typeface="Georgia"/>
              </a:rPr>
              <a:t>gets </a:t>
            </a:r>
            <a:r>
              <a:rPr sz="2000" spc="-15" dirty="0">
                <a:latin typeface="Georgia"/>
                <a:cs typeface="Georgia"/>
              </a:rPr>
              <a:t>mental </a:t>
            </a:r>
            <a:r>
              <a:rPr sz="2000" spc="-10" dirty="0">
                <a:latin typeface="Georgia"/>
                <a:cs typeface="Georgia"/>
              </a:rPr>
              <a:t>health  </a:t>
            </a:r>
            <a:r>
              <a:rPr sz="2000" spc="-15" dirty="0">
                <a:latin typeface="Georgia"/>
                <a:cs typeface="Georgia"/>
              </a:rPr>
              <a:t>support».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2777" y="5654547"/>
            <a:ext cx="21463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35" dirty="0">
                <a:latin typeface="Georgia"/>
                <a:cs typeface="Georgia"/>
              </a:rPr>
              <a:t>https://</a:t>
            </a:r>
            <a:r>
              <a:rPr sz="1600" spc="35" dirty="0">
                <a:latin typeface="Georgia"/>
                <a:cs typeface="Georgia"/>
                <a:hlinkClick r:id="rId2"/>
              </a:rPr>
              <a:t>www.ginger.io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47590" y="1911350"/>
            <a:ext cx="3574046" cy="4235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64821"/>
            <a:ext cx="5252720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65"/>
              </a:spcBef>
            </a:pPr>
            <a:r>
              <a:rPr sz="3200" spc="5" dirty="0"/>
              <a:t>Искусственный </a:t>
            </a:r>
            <a:r>
              <a:rPr sz="3200" spc="-30" dirty="0"/>
              <a:t>интеллект</a:t>
            </a:r>
            <a:r>
              <a:rPr sz="3200" spc="-635" dirty="0"/>
              <a:t> </a:t>
            </a:r>
            <a:r>
              <a:rPr sz="3200" spc="185" dirty="0"/>
              <a:t>и  </a:t>
            </a:r>
            <a:r>
              <a:rPr sz="3200" spc="-50" dirty="0"/>
              <a:t>психическое</a:t>
            </a:r>
            <a:r>
              <a:rPr sz="3200" spc="-290" dirty="0"/>
              <a:t> </a:t>
            </a:r>
            <a:r>
              <a:rPr sz="3200" spc="-95" dirty="0"/>
              <a:t>здоровье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28002" y="2004060"/>
            <a:ext cx="3134360" cy="3508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latin typeface="Georgia"/>
                <a:cs typeface="Georgia"/>
              </a:rPr>
              <a:t>«It’s </a:t>
            </a:r>
            <a:r>
              <a:rPr sz="2000" spc="5" dirty="0">
                <a:latin typeface="Georgia"/>
                <a:cs typeface="Georgia"/>
              </a:rPr>
              <a:t>hard </a:t>
            </a:r>
            <a:r>
              <a:rPr sz="2000" spc="-15" dirty="0">
                <a:latin typeface="Georgia"/>
                <a:cs typeface="Georgia"/>
              </a:rPr>
              <a:t>to </a:t>
            </a:r>
            <a:r>
              <a:rPr sz="2000" spc="5" dirty="0">
                <a:latin typeface="Georgia"/>
                <a:cs typeface="Georgia"/>
              </a:rPr>
              <a:t>manage </a:t>
            </a:r>
            <a:r>
              <a:rPr sz="2000" spc="30" dirty="0">
                <a:latin typeface="Georgia"/>
                <a:cs typeface="Georgia"/>
              </a:rPr>
              <a:t>what  </a:t>
            </a:r>
            <a:r>
              <a:rPr sz="2000" spc="60" dirty="0">
                <a:latin typeface="Georgia"/>
                <a:cs typeface="Georgia"/>
              </a:rPr>
              <a:t>you </a:t>
            </a:r>
            <a:r>
              <a:rPr sz="2000" spc="-5" dirty="0">
                <a:latin typeface="Georgia"/>
                <a:cs typeface="Georgia"/>
              </a:rPr>
              <a:t>can’t </a:t>
            </a:r>
            <a:r>
              <a:rPr sz="2000" spc="-10" dirty="0">
                <a:latin typeface="Georgia"/>
                <a:cs typeface="Georgia"/>
              </a:rPr>
              <a:t>measure. </a:t>
            </a:r>
            <a:r>
              <a:rPr sz="2000" dirty="0">
                <a:latin typeface="Georgia"/>
                <a:cs typeface="Georgia"/>
              </a:rPr>
              <a:t>That’s  </a:t>
            </a:r>
            <a:r>
              <a:rPr sz="2000" spc="100" dirty="0">
                <a:latin typeface="Georgia"/>
                <a:cs typeface="Georgia"/>
              </a:rPr>
              <a:t>why </a:t>
            </a:r>
            <a:r>
              <a:rPr sz="2000" spc="-20" dirty="0">
                <a:latin typeface="Georgia"/>
                <a:cs typeface="Georgia"/>
              </a:rPr>
              <a:t>care </a:t>
            </a:r>
            <a:r>
              <a:rPr sz="2000" spc="15" dirty="0">
                <a:latin typeface="Georgia"/>
                <a:cs typeface="Georgia"/>
              </a:rPr>
              <a:t>improves </a:t>
            </a:r>
            <a:r>
              <a:rPr sz="2000" spc="10" dirty="0">
                <a:latin typeface="Georgia"/>
                <a:cs typeface="Georgia"/>
              </a:rPr>
              <a:t>and  </a:t>
            </a:r>
            <a:r>
              <a:rPr sz="2000" spc="-20" dirty="0">
                <a:latin typeface="Georgia"/>
                <a:cs typeface="Georgia"/>
              </a:rPr>
              <a:t>costs </a:t>
            </a:r>
            <a:r>
              <a:rPr sz="2000" spc="25" dirty="0">
                <a:latin typeface="Georgia"/>
                <a:cs typeface="Georgia"/>
              </a:rPr>
              <a:t>drop </a:t>
            </a:r>
            <a:r>
              <a:rPr sz="2000" spc="35" dirty="0">
                <a:latin typeface="Georgia"/>
                <a:cs typeface="Georgia"/>
              </a:rPr>
              <a:t>when </a:t>
            </a:r>
            <a:r>
              <a:rPr sz="2000" spc="-10" dirty="0">
                <a:latin typeface="Georgia"/>
                <a:cs typeface="Georgia"/>
              </a:rPr>
              <a:t>objective  </a:t>
            </a:r>
            <a:r>
              <a:rPr sz="2000" dirty="0">
                <a:latin typeface="Georgia"/>
                <a:cs typeface="Georgia"/>
              </a:rPr>
              <a:t>data </a:t>
            </a:r>
            <a:r>
              <a:rPr sz="2000" spc="-10" dirty="0">
                <a:latin typeface="Georgia"/>
                <a:cs typeface="Georgia"/>
              </a:rPr>
              <a:t>informs </a:t>
            </a:r>
            <a:r>
              <a:rPr sz="2000" spc="-5" dirty="0">
                <a:latin typeface="Georgia"/>
                <a:cs typeface="Georgia"/>
              </a:rPr>
              <a:t>decisions.  </a:t>
            </a:r>
            <a:r>
              <a:rPr sz="2000" spc="80" dirty="0">
                <a:latin typeface="Georgia"/>
                <a:cs typeface="Georgia"/>
              </a:rPr>
              <a:t>And </a:t>
            </a:r>
            <a:r>
              <a:rPr sz="2000" spc="-5" dirty="0">
                <a:latin typeface="Georgia"/>
                <a:cs typeface="Georgia"/>
              </a:rPr>
              <a:t>that’s </a:t>
            </a:r>
            <a:r>
              <a:rPr sz="2000" spc="-20" dirty="0">
                <a:latin typeface="Georgia"/>
                <a:cs typeface="Georgia"/>
              </a:rPr>
              <a:t>the </a:t>
            </a:r>
            <a:r>
              <a:rPr sz="2000" dirty="0">
                <a:latin typeface="Georgia"/>
                <a:cs typeface="Georgia"/>
              </a:rPr>
              <a:t>data </a:t>
            </a:r>
            <a:r>
              <a:rPr sz="2000" spc="60" dirty="0">
                <a:latin typeface="Georgia"/>
                <a:cs typeface="Georgia"/>
              </a:rPr>
              <a:t>you </a:t>
            </a:r>
            <a:r>
              <a:rPr sz="2000" spc="15" dirty="0">
                <a:latin typeface="Georgia"/>
                <a:cs typeface="Georgia"/>
              </a:rPr>
              <a:t>get  </a:t>
            </a:r>
            <a:r>
              <a:rPr sz="2000" spc="-5" dirty="0">
                <a:latin typeface="Georgia"/>
                <a:cs typeface="Georgia"/>
              </a:rPr>
              <a:t>from </a:t>
            </a:r>
            <a:r>
              <a:rPr sz="2000" spc="-20" dirty="0">
                <a:latin typeface="Georgia"/>
                <a:cs typeface="Georgia"/>
              </a:rPr>
              <a:t>the </a:t>
            </a:r>
            <a:r>
              <a:rPr sz="2000" spc="20" dirty="0">
                <a:latin typeface="Georgia"/>
                <a:cs typeface="Georgia"/>
              </a:rPr>
              <a:t>Companion™  </a:t>
            </a:r>
            <a:r>
              <a:rPr sz="2000" spc="-15" dirty="0">
                <a:latin typeface="Georgia"/>
                <a:cs typeface="Georgia"/>
              </a:rPr>
              <a:t>mental </a:t>
            </a:r>
            <a:r>
              <a:rPr sz="2000" spc="-10" dirty="0">
                <a:latin typeface="Georgia"/>
                <a:cs typeface="Georgia"/>
              </a:rPr>
              <a:t>health </a:t>
            </a:r>
            <a:r>
              <a:rPr sz="2000" spc="-5" dirty="0">
                <a:latin typeface="Georgia"/>
                <a:cs typeface="Georgia"/>
              </a:rPr>
              <a:t>monitoring  </a:t>
            </a:r>
            <a:r>
              <a:rPr sz="2000" spc="-20" dirty="0">
                <a:latin typeface="Georgia"/>
                <a:cs typeface="Georgia"/>
              </a:rPr>
              <a:t>system».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600" spc="10" dirty="0">
                <a:latin typeface="Georgia"/>
                <a:cs typeface="Georgia"/>
              </a:rPr>
              <a:t>https://companionmx.com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00562" y="1630362"/>
            <a:ext cx="3167062" cy="4525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77315"/>
            <a:ext cx="19608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4" dirty="0">
                <a:latin typeface="Georgia"/>
                <a:cs typeface="Georgia"/>
              </a:rPr>
              <a:t>RE</a:t>
            </a:r>
            <a:r>
              <a:rPr spc="-85" dirty="0">
                <a:latin typeface="Georgia"/>
                <a:cs typeface="Georgia"/>
              </a:rPr>
              <a:t>P</a:t>
            </a:r>
            <a:r>
              <a:rPr spc="-40" dirty="0">
                <a:latin typeface="Georgia"/>
                <a:cs typeface="Georgia"/>
              </a:rPr>
              <a:t>L</a:t>
            </a:r>
            <a:r>
              <a:rPr spc="-254" dirty="0">
                <a:latin typeface="Georgia"/>
                <a:cs typeface="Georgia"/>
              </a:rPr>
              <a:t>I</a:t>
            </a:r>
            <a:r>
              <a:rPr spc="45" dirty="0">
                <a:latin typeface="Georgia"/>
                <a:cs typeface="Georgia"/>
              </a:rPr>
              <a:t>K</a:t>
            </a:r>
            <a:r>
              <a:rPr spc="385" dirty="0">
                <a:latin typeface="Georgia"/>
                <a:cs typeface="Georgia"/>
              </a:rPr>
              <a:t>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4138" y="692150"/>
            <a:ext cx="8555355" cy="5247005"/>
            <a:chOff x="84138" y="692150"/>
            <a:chExt cx="8555355" cy="5247005"/>
          </a:xfrm>
        </p:grpSpPr>
        <p:sp>
          <p:nvSpPr>
            <p:cNvPr id="4" name="object 4"/>
            <p:cNvSpPr/>
            <p:nvPr/>
          </p:nvSpPr>
          <p:spPr>
            <a:xfrm>
              <a:off x="84138" y="1589087"/>
              <a:ext cx="4643436" cy="43497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11637" y="692150"/>
              <a:ext cx="4427537" cy="41497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28676"/>
            <a:ext cx="4573270" cy="1135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5" dirty="0">
                <a:latin typeface="Georgia"/>
                <a:cs typeface="Georgia"/>
              </a:rPr>
              <a:t>2</a:t>
            </a:r>
            <a:r>
              <a:rPr spc="-95" dirty="0">
                <a:latin typeface="Georgia"/>
                <a:cs typeface="Georgia"/>
              </a:rPr>
              <a:t> </a:t>
            </a:r>
            <a:r>
              <a:rPr spc="254" dirty="0"/>
              <a:t>УРОВЕНЬ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300" dirty="0"/>
              <a:t>КОДЕКС</a:t>
            </a:r>
            <a:r>
              <a:rPr spc="-350" dirty="0"/>
              <a:t> </a:t>
            </a:r>
            <a:r>
              <a:rPr spc="340" dirty="0"/>
              <a:t>ЭТИКИ</a:t>
            </a:r>
            <a:r>
              <a:rPr spc="-340" dirty="0"/>
              <a:t> </a:t>
            </a:r>
            <a:r>
              <a:rPr spc="545" dirty="0"/>
              <a:t>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9927" y="1732788"/>
            <a:ext cx="7459980" cy="3619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320">
              <a:lnSpc>
                <a:spcPct val="100000"/>
              </a:lnSpc>
              <a:spcBef>
                <a:spcPts val="100"/>
              </a:spcBef>
            </a:pPr>
            <a:r>
              <a:rPr sz="2000" spc="20" dirty="0">
                <a:latin typeface="Trebuchet MS"/>
                <a:cs typeface="Trebuchet MS"/>
              </a:rPr>
              <a:t>Разработан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55" dirty="0">
                <a:latin typeface="Trebuchet MS"/>
                <a:cs typeface="Trebuchet MS"/>
              </a:rPr>
              <a:t>на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основе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65" dirty="0">
                <a:latin typeface="Georgia"/>
                <a:cs typeface="Georgia"/>
              </a:rPr>
              <a:t>"</a:t>
            </a:r>
            <a:r>
              <a:rPr sz="2000" spc="65" dirty="0">
                <a:latin typeface="Trebuchet MS"/>
                <a:cs typeface="Trebuchet MS"/>
              </a:rPr>
              <a:t>Национальной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15" dirty="0">
                <a:latin typeface="Trebuchet MS"/>
                <a:cs typeface="Trebuchet MS"/>
              </a:rPr>
              <a:t>стратегии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25" dirty="0">
                <a:latin typeface="Trebuchet MS"/>
                <a:cs typeface="Trebuchet MS"/>
              </a:rPr>
              <a:t>развития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315" dirty="0">
                <a:latin typeface="Trebuchet MS"/>
                <a:cs typeface="Trebuchet MS"/>
              </a:rPr>
              <a:t>ИИ  </a:t>
            </a:r>
            <a:r>
              <a:rPr sz="2000" spc="55" dirty="0">
                <a:latin typeface="Trebuchet MS"/>
                <a:cs typeface="Trebuchet MS"/>
              </a:rPr>
              <a:t>на </a:t>
            </a:r>
            <a:r>
              <a:rPr sz="2000" spc="30" dirty="0">
                <a:latin typeface="Trebuchet MS"/>
                <a:cs typeface="Trebuchet MS"/>
              </a:rPr>
              <a:t>период </a:t>
            </a:r>
            <a:r>
              <a:rPr sz="2000" spc="-5" dirty="0">
                <a:latin typeface="Trebuchet MS"/>
                <a:cs typeface="Trebuchet MS"/>
              </a:rPr>
              <a:t>до</a:t>
            </a:r>
            <a:r>
              <a:rPr sz="2000" spc="-225" dirty="0">
                <a:latin typeface="Trebuchet MS"/>
                <a:cs typeface="Trebuchet MS"/>
              </a:rPr>
              <a:t> </a:t>
            </a:r>
            <a:r>
              <a:rPr sz="2000" spc="-170" dirty="0">
                <a:latin typeface="Georgia"/>
                <a:cs typeface="Georgia"/>
              </a:rPr>
              <a:t>2030 </a:t>
            </a:r>
            <a:r>
              <a:rPr sz="2000" spc="-30" dirty="0">
                <a:latin typeface="Trebuchet MS"/>
                <a:cs typeface="Trebuchet MS"/>
              </a:rPr>
              <a:t>года</a:t>
            </a:r>
            <a:r>
              <a:rPr sz="2000" spc="-30" dirty="0">
                <a:latin typeface="Georgia"/>
                <a:cs typeface="Georgia"/>
              </a:rPr>
              <a:t>".</a:t>
            </a:r>
            <a:endParaRPr sz="20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2000" spc="90" dirty="0">
                <a:latin typeface="Trebuchet MS"/>
                <a:cs typeface="Trebuchet MS"/>
              </a:rPr>
              <a:t>Авторы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-40" dirty="0">
                <a:latin typeface="Trebuchet MS"/>
                <a:cs typeface="Trebuchet MS"/>
              </a:rPr>
              <a:t>кодекса</a:t>
            </a:r>
            <a:r>
              <a:rPr sz="2000" spc="-40" dirty="0">
                <a:latin typeface="Georgia"/>
                <a:cs typeface="Georgia"/>
              </a:rPr>
              <a:t>:</a:t>
            </a:r>
            <a:endParaRPr sz="2000">
              <a:latin typeface="Georgia"/>
              <a:cs typeface="Georgia"/>
            </a:endParaRPr>
          </a:p>
          <a:p>
            <a:pPr marL="12700" marR="1757680">
              <a:lnSpc>
                <a:spcPct val="100000"/>
              </a:lnSpc>
              <a:spcBef>
                <a:spcPts val="1105"/>
              </a:spcBef>
            </a:pPr>
            <a:r>
              <a:rPr sz="2000" spc="60" dirty="0">
                <a:latin typeface="Trebuchet MS"/>
                <a:cs typeface="Trebuchet MS"/>
              </a:rPr>
              <a:t>Альянс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-55" dirty="0">
                <a:latin typeface="Trebuchet MS"/>
                <a:cs typeface="Trebuchet MS"/>
              </a:rPr>
              <a:t>в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-40" dirty="0">
                <a:latin typeface="Trebuchet MS"/>
                <a:cs typeface="Trebuchet MS"/>
              </a:rPr>
              <a:t>сфере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5" dirty="0">
                <a:latin typeface="Trebuchet MS"/>
                <a:cs typeface="Trebuchet MS"/>
              </a:rPr>
              <a:t>искусственного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10" dirty="0">
                <a:latin typeface="Trebuchet MS"/>
                <a:cs typeface="Trebuchet MS"/>
              </a:rPr>
              <a:t>интеллекта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90" dirty="0">
                <a:latin typeface="Trebuchet MS"/>
                <a:cs typeface="Trebuchet MS"/>
              </a:rPr>
              <a:t>РФ</a:t>
            </a:r>
            <a:r>
              <a:rPr sz="2000" spc="90" dirty="0">
                <a:latin typeface="Georgia"/>
                <a:cs typeface="Georgia"/>
              </a:rPr>
              <a:t>,  </a:t>
            </a:r>
            <a:r>
              <a:rPr sz="2000" spc="65" dirty="0">
                <a:latin typeface="Trebuchet MS"/>
                <a:cs typeface="Trebuchet MS"/>
              </a:rPr>
              <a:t>Аналитический </a:t>
            </a:r>
            <a:r>
              <a:rPr sz="2000" spc="55" dirty="0">
                <a:latin typeface="Trebuchet MS"/>
                <a:cs typeface="Trebuchet MS"/>
              </a:rPr>
              <a:t>центр </a:t>
            </a:r>
            <a:r>
              <a:rPr sz="2000" spc="105" dirty="0">
                <a:latin typeface="Trebuchet MS"/>
                <a:cs typeface="Trebuchet MS"/>
              </a:rPr>
              <a:t>при </a:t>
            </a:r>
            <a:r>
              <a:rPr sz="2000" spc="-10" dirty="0">
                <a:latin typeface="Trebuchet MS"/>
                <a:cs typeface="Trebuchet MS"/>
              </a:rPr>
              <a:t>правительстве </a:t>
            </a:r>
            <a:r>
              <a:rPr sz="2000" spc="90" dirty="0">
                <a:latin typeface="Trebuchet MS"/>
                <a:cs typeface="Trebuchet MS"/>
              </a:rPr>
              <a:t>РФ</a:t>
            </a:r>
            <a:r>
              <a:rPr sz="2000" spc="90" dirty="0">
                <a:latin typeface="Georgia"/>
                <a:cs typeface="Georgia"/>
              </a:rPr>
              <a:t>,  </a:t>
            </a:r>
            <a:r>
              <a:rPr sz="2000" spc="60" dirty="0">
                <a:latin typeface="Trebuchet MS"/>
                <a:cs typeface="Trebuchet MS"/>
              </a:rPr>
              <a:t>Минэкономразвития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825"/>
              </a:spcBef>
            </a:pPr>
            <a:r>
              <a:rPr sz="2000" spc="-50" dirty="0">
                <a:latin typeface="Trebuchet MS"/>
                <a:cs typeface="Trebuchet MS"/>
              </a:rPr>
              <a:t>Текст</a:t>
            </a:r>
            <a:r>
              <a:rPr sz="2000" spc="-50" dirty="0">
                <a:latin typeface="Georgia"/>
                <a:cs typeface="Georgia"/>
              </a:rPr>
              <a:t>:  </a:t>
            </a:r>
            <a:r>
              <a:rPr sz="2000" spc="15" dirty="0">
                <a:latin typeface="Georgia"/>
                <a:cs typeface="Georgia"/>
              </a:rPr>
              <a:t>https://</a:t>
            </a:r>
            <a:r>
              <a:rPr sz="2000" spc="15" dirty="0">
                <a:latin typeface="Georgia"/>
                <a:cs typeface="Georgia"/>
                <a:hlinkClick r:id="rId2"/>
              </a:rPr>
              <a:t>www.aiethic.ru/code?fbclid=IwAR3M_uQfBTahEohklC4 </a:t>
            </a:r>
            <a:r>
              <a:rPr sz="2000" spc="15" dirty="0">
                <a:latin typeface="Georgia"/>
                <a:cs typeface="Georgia"/>
              </a:rPr>
              <a:t> </a:t>
            </a:r>
            <a:r>
              <a:rPr sz="2000" spc="-20" dirty="0">
                <a:latin typeface="Georgia"/>
                <a:cs typeface="Georgia"/>
              </a:rPr>
              <a:t>vDmASjt2oFKSJn09NvgKzfgEN_D9RdmphdFDiL90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77315"/>
            <a:ext cx="4403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" dirty="0"/>
              <a:t>Робот </a:t>
            </a:r>
            <a:r>
              <a:rPr spc="-50" dirty="0"/>
              <a:t>для</a:t>
            </a:r>
            <a:r>
              <a:rPr spc="-680" dirty="0"/>
              <a:t> </a:t>
            </a:r>
            <a:r>
              <a:rPr spc="15" dirty="0"/>
              <a:t>пациентов</a:t>
            </a:r>
          </a:p>
        </p:txBody>
      </p:sp>
      <p:sp>
        <p:nvSpPr>
          <p:cNvPr id="3" name="object 3"/>
          <p:cNvSpPr/>
          <p:nvPr/>
        </p:nvSpPr>
        <p:spPr>
          <a:xfrm>
            <a:off x="900112" y="1773237"/>
            <a:ext cx="3030537" cy="4505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77927" y="2226564"/>
            <a:ext cx="21024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" dirty="0">
                <a:latin typeface="Trebuchet MS"/>
                <a:cs typeface="Trebuchet MS"/>
              </a:rPr>
              <a:t>здравоохранения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34840" y="2226564"/>
            <a:ext cx="14890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47370" algn="l"/>
              </a:tabLst>
            </a:pPr>
            <a:r>
              <a:rPr sz="2000" spc="85" dirty="0">
                <a:latin typeface="Trebuchet MS"/>
                <a:cs typeface="Trebuchet MS"/>
              </a:rPr>
              <a:t>В	</a:t>
            </a:r>
            <a:r>
              <a:rPr sz="2000" spc="-5" dirty="0">
                <a:latin typeface="Trebuchet MS"/>
                <a:cs typeface="Trebuchet MS"/>
              </a:rPr>
              <a:t>с</a:t>
            </a:r>
            <a:r>
              <a:rPr sz="2000" spc="5" dirty="0">
                <a:latin typeface="Trebuchet MS"/>
                <a:cs typeface="Trebuchet MS"/>
              </a:rPr>
              <a:t>и</a:t>
            </a:r>
            <a:r>
              <a:rPr sz="2000" spc="-35" dirty="0">
                <a:latin typeface="Trebuchet MS"/>
                <a:cs typeface="Trebuchet MS"/>
              </a:rPr>
              <a:t>с</a:t>
            </a:r>
            <a:r>
              <a:rPr sz="2000" spc="-30" dirty="0">
                <a:latin typeface="Trebuchet MS"/>
                <a:cs typeface="Trebuchet MS"/>
              </a:rPr>
              <a:t>т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-50" dirty="0">
                <a:latin typeface="Trebuchet MS"/>
                <a:cs typeface="Trebuchet MS"/>
              </a:rPr>
              <a:t>ме  </a:t>
            </a:r>
            <a:r>
              <a:rPr sz="2000" spc="55" dirty="0">
                <a:latin typeface="Trebuchet MS"/>
                <a:cs typeface="Trebuchet MS"/>
              </a:rPr>
              <a:t>понимание  </a:t>
            </a:r>
            <a:r>
              <a:rPr sz="2000" spc="10" dirty="0">
                <a:latin typeface="Trebuchet MS"/>
                <a:cs typeface="Trebuchet MS"/>
              </a:rPr>
              <a:t>включает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34840" y="3140964"/>
            <a:ext cx="16256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" dirty="0">
                <a:latin typeface="Trebuchet MS"/>
                <a:cs typeface="Trebuchet MS"/>
              </a:rPr>
              <a:t>об</a:t>
            </a:r>
            <a:r>
              <a:rPr sz="2000" spc="-85" dirty="0">
                <a:latin typeface="Trebuchet MS"/>
                <a:cs typeface="Trebuchet MS"/>
              </a:rPr>
              <a:t>ъ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кт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35" dirty="0">
                <a:latin typeface="Trebuchet MS"/>
                <a:cs typeface="Trebuchet MS"/>
              </a:rPr>
              <a:t>в</a:t>
            </a:r>
            <a:r>
              <a:rPr sz="2000" spc="45" dirty="0">
                <a:latin typeface="Trebuchet MS"/>
                <a:cs typeface="Trebuchet MS"/>
              </a:rPr>
              <a:t>н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114" dirty="0">
                <a:latin typeface="Trebuchet MS"/>
                <a:cs typeface="Trebuchet MS"/>
              </a:rPr>
              <a:t>й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79502" y="2531364"/>
            <a:ext cx="10433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555" marR="5080" indent="-110489">
              <a:lnSpc>
                <a:spcPct val="100000"/>
              </a:lnSpc>
              <a:spcBef>
                <a:spcPts val="100"/>
              </a:spcBef>
            </a:pP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20" dirty="0">
                <a:latin typeface="Trebuchet MS"/>
                <a:cs typeface="Trebuchet MS"/>
              </a:rPr>
              <a:t>ач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-20" dirty="0">
                <a:latin typeface="Trebuchet MS"/>
                <a:cs typeface="Trebuchet MS"/>
              </a:rPr>
              <a:t>а  </a:t>
            </a:r>
            <a:r>
              <a:rPr sz="2000" dirty="0">
                <a:latin typeface="Trebuchet MS"/>
                <a:cs typeface="Trebuchet MS"/>
              </a:rPr>
              <a:t>не  </a:t>
            </a:r>
            <a:r>
              <a:rPr sz="2000" spc="-15" dirty="0">
                <a:latin typeface="Trebuchet MS"/>
                <a:cs typeface="Trebuchet MS"/>
              </a:rPr>
              <a:t>аспект</a:t>
            </a:r>
            <a:r>
              <a:rPr sz="2000" spc="-15" dirty="0">
                <a:latin typeface="Georgia"/>
                <a:cs typeface="Georgia"/>
              </a:rPr>
              <a:t>,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49515" y="2531364"/>
            <a:ext cx="8312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750" algn="just">
              <a:lnSpc>
                <a:spcPct val="100000"/>
              </a:lnSpc>
              <a:spcBef>
                <a:spcPts val="100"/>
              </a:spcBef>
            </a:pPr>
            <a:r>
              <a:rPr sz="2000" spc="60" dirty="0">
                <a:latin typeface="Trebuchet MS"/>
                <a:cs typeface="Trebuchet MS"/>
              </a:rPr>
              <a:t>ж</a:t>
            </a:r>
            <a:r>
              <a:rPr sz="2000" spc="50" dirty="0">
                <a:latin typeface="Trebuchet MS"/>
                <a:cs typeface="Trebuchet MS"/>
              </a:rPr>
              <a:t>и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75" dirty="0">
                <a:latin typeface="Trebuchet MS"/>
                <a:cs typeface="Trebuchet MS"/>
              </a:rPr>
              <a:t>и  </a:t>
            </a:r>
            <a:r>
              <a:rPr sz="2000" spc="30" dirty="0">
                <a:latin typeface="Trebuchet MS"/>
                <a:cs typeface="Trebuchet MS"/>
              </a:rPr>
              <a:t>то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30" dirty="0">
                <a:latin typeface="Trebuchet MS"/>
                <a:cs typeface="Trebuchet MS"/>
              </a:rPr>
              <a:t>ь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10" dirty="0">
                <a:latin typeface="Trebuchet MS"/>
                <a:cs typeface="Trebuchet MS"/>
              </a:rPr>
              <a:t>о  </a:t>
            </a:r>
            <a:r>
              <a:rPr sz="2000" spc="75" dirty="0">
                <a:latin typeface="Trebuchet MS"/>
                <a:cs typeface="Trebuchet MS"/>
              </a:rPr>
              <a:t>но</a:t>
            </a:r>
            <a:r>
              <a:rPr sz="2000" spc="650" dirty="0">
                <a:latin typeface="Trebuchet MS"/>
                <a:cs typeface="Trebuchet MS"/>
              </a:rPr>
              <a:t> 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34840" y="3445764"/>
            <a:ext cx="1805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" dirty="0">
                <a:latin typeface="Trebuchet MS"/>
                <a:cs typeface="Trebuchet MS"/>
              </a:rPr>
              <a:t>субъективный</a:t>
            </a:r>
            <a:r>
              <a:rPr sz="2000" spc="2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2860"/>
            <a:ext cx="7393940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65"/>
              </a:spcBef>
            </a:pPr>
            <a:r>
              <a:rPr sz="3200" b="1" spc="229" dirty="0">
                <a:latin typeface="Trebuchet MS"/>
                <a:cs typeface="Trebuchet MS"/>
              </a:rPr>
              <a:t>ЧЕЛОВЕК </a:t>
            </a:r>
            <a:r>
              <a:rPr sz="3200" b="1" spc="220" dirty="0">
                <a:latin typeface="Trebuchet MS"/>
                <a:cs typeface="Trebuchet MS"/>
              </a:rPr>
              <a:t>В </a:t>
            </a:r>
            <a:r>
              <a:rPr sz="3200" b="1" spc="254" dirty="0">
                <a:latin typeface="Trebuchet MS"/>
                <a:cs typeface="Trebuchet MS"/>
              </a:rPr>
              <a:t>УСЛОВИЯХ  ЦИФРОВИЗАЦИИ</a:t>
            </a:r>
            <a:r>
              <a:rPr sz="3200" b="1" spc="254" dirty="0">
                <a:latin typeface="Georgia"/>
                <a:cs typeface="Georgia"/>
              </a:rPr>
              <a:t>: </a:t>
            </a:r>
            <a:r>
              <a:rPr sz="3200" b="1" spc="-300" dirty="0">
                <a:latin typeface="Georgia"/>
                <a:cs typeface="Georgia"/>
              </a:rPr>
              <a:t>SELF-</a:t>
            </a:r>
            <a:r>
              <a:rPr sz="3200" b="1" spc="-525" dirty="0">
                <a:latin typeface="Georgia"/>
                <a:cs typeface="Georgia"/>
              </a:rPr>
              <a:t> </a:t>
            </a:r>
            <a:r>
              <a:rPr sz="3200" b="1" spc="-114" dirty="0">
                <a:latin typeface="Georgia"/>
                <a:cs typeface="Georgia"/>
              </a:rPr>
              <a:t>TRACKING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772412"/>
            <a:ext cx="74625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35" dirty="0">
                <a:latin typeface="Trebuchet MS"/>
                <a:cs typeface="Trebuchet MS"/>
              </a:rPr>
              <a:t>Селф</a:t>
            </a:r>
            <a:r>
              <a:rPr sz="2000" spc="35" dirty="0">
                <a:latin typeface="Georgia"/>
                <a:cs typeface="Georgia"/>
              </a:rPr>
              <a:t>-</a:t>
            </a:r>
            <a:r>
              <a:rPr sz="2000" spc="35" dirty="0">
                <a:latin typeface="Trebuchet MS"/>
                <a:cs typeface="Trebuchet MS"/>
              </a:rPr>
              <a:t>трекинг </a:t>
            </a:r>
            <a:r>
              <a:rPr sz="2000" spc="-25" dirty="0">
                <a:latin typeface="Trebuchet MS"/>
                <a:cs typeface="Trebuchet MS"/>
              </a:rPr>
              <a:t>развивается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-5" dirty="0">
                <a:latin typeface="Trebuchet MS"/>
                <a:cs typeface="Trebuchet MS"/>
              </a:rPr>
              <a:t>контексте </a:t>
            </a:r>
            <a:r>
              <a:rPr sz="2000" spc="20" dirty="0">
                <a:latin typeface="Trebuchet MS"/>
                <a:cs typeface="Trebuchet MS"/>
              </a:rPr>
              <a:t>самонаблюдения </a:t>
            </a:r>
            <a:r>
              <a:rPr sz="2000" spc="114" dirty="0">
                <a:latin typeface="Trebuchet MS"/>
                <a:cs typeface="Trebuchet MS"/>
              </a:rPr>
              <a:t>и  </a:t>
            </a:r>
            <a:r>
              <a:rPr sz="2000" spc="15" dirty="0">
                <a:latin typeface="Trebuchet MS"/>
                <a:cs typeface="Trebuchet MS"/>
              </a:rPr>
              <a:t>самоконтроля</a:t>
            </a:r>
            <a:r>
              <a:rPr sz="2000" spc="15" dirty="0">
                <a:latin typeface="Georgia"/>
                <a:cs typeface="Georgia"/>
              </a:rPr>
              <a:t>, </a:t>
            </a:r>
            <a:r>
              <a:rPr sz="2000" spc="30" dirty="0">
                <a:latin typeface="Trebuchet MS"/>
                <a:cs typeface="Trebuchet MS"/>
              </a:rPr>
              <a:t>ставших </a:t>
            </a:r>
            <a:r>
              <a:rPr sz="2000" spc="10" dirty="0">
                <a:latin typeface="Trebuchet MS"/>
                <a:cs typeface="Trebuchet MS"/>
              </a:rPr>
              <a:t>очень </a:t>
            </a:r>
            <a:r>
              <a:rPr sz="2000" spc="45" dirty="0">
                <a:latin typeface="Trebuchet MS"/>
                <a:cs typeface="Trebuchet MS"/>
              </a:rPr>
              <a:t>актуальными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10" dirty="0">
                <a:latin typeface="Georgia"/>
                <a:cs typeface="Georgia"/>
              </a:rPr>
              <a:t>21 </a:t>
            </a:r>
            <a:r>
              <a:rPr sz="2000" spc="-70" dirty="0">
                <a:latin typeface="Trebuchet MS"/>
                <a:cs typeface="Trebuchet MS"/>
              </a:rPr>
              <a:t>веке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-30" dirty="0">
                <a:latin typeface="Trebuchet MS"/>
                <a:cs typeface="Trebuchet MS"/>
              </a:rPr>
              <a:t>связи </a:t>
            </a:r>
            <a:r>
              <a:rPr sz="2000" spc="-110" dirty="0">
                <a:latin typeface="Trebuchet MS"/>
                <a:cs typeface="Trebuchet MS"/>
              </a:rPr>
              <a:t>с  </a:t>
            </a:r>
            <a:r>
              <a:rPr sz="2000" spc="5" dirty="0">
                <a:latin typeface="Trebuchet MS"/>
                <a:cs typeface="Trebuchet MS"/>
              </a:rPr>
              <a:t>появление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30" dirty="0">
                <a:latin typeface="Trebuchet MS"/>
                <a:cs typeface="Trebuchet MS"/>
              </a:rPr>
              <a:t>медицине </a:t>
            </a:r>
            <a:r>
              <a:rPr sz="2000" spc="-5" dirty="0">
                <a:latin typeface="Trebuchet MS"/>
                <a:cs typeface="Trebuchet MS"/>
              </a:rPr>
              <a:t>возможностей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65" dirty="0">
                <a:latin typeface="Trebuchet MS"/>
                <a:cs typeface="Trebuchet MS"/>
              </a:rPr>
              <a:t>практик </a:t>
            </a:r>
            <a:r>
              <a:rPr sz="2000" spc="10" dirty="0">
                <a:latin typeface="Trebuchet MS"/>
                <a:cs typeface="Trebuchet MS"/>
              </a:rPr>
              <a:t>длительного  </a:t>
            </a:r>
            <a:r>
              <a:rPr sz="2000" spc="-15" dirty="0">
                <a:latin typeface="Trebuchet MS"/>
                <a:cs typeface="Trebuchet MS"/>
              </a:rPr>
              <a:t>ведения </a:t>
            </a:r>
            <a:r>
              <a:rPr sz="2000" spc="40" dirty="0">
                <a:latin typeface="Trebuchet MS"/>
                <a:cs typeface="Trebuchet MS"/>
              </a:rPr>
              <a:t>пациентов </a:t>
            </a:r>
            <a:r>
              <a:rPr sz="2000" spc="-110" dirty="0">
                <a:latin typeface="Trebuchet MS"/>
                <a:cs typeface="Trebuchet MS"/>
              </a:rPr>
              <a:t>с </a:t>
            </a:r>
            <a:r>
              <a:rPr sz="2000" spc="40" dirty="0">
                <a:latin typeface="Trebuchet MS"/>
                <a:cs typeface="Trebuchet MS"/>
              </a:rPr>
              <a:t>хроническими </a:t>
            </a:r>
            <a:r>
              <a:rPr sz="2000" dirty="0">
                <a:latin typeface="Trebuchet MS"/>
                <a:cs typeface="Trebuchet MS"/>
              </a:rPr>
              <a:t>заболеваниями</a:t>
            </a:r>
            <a:r>
              <a:rPr sz="2000" dirty="0">
                <a:latin typeface="Georgia"/>
                <a:cs typeface="Georgia"/>
              </a:rPr>
              <a:t>,  </a:t>
            </a:r>
            <a:r>
              <a:rPr sz="2000" spc="25" dirty="0">
                <a:latin typeface="Trebuchet MS"/>
                <a:cs typeface="Trebuchet MS"/>
              </a:rPr>
              <a:t>поддержания </a:t>
            </a:r>
            <a:r>
              <a:rPr sz="2000" spc="-25" dirty="0">
                <a:latin typeface="Trebuchet MS"/>
                <a:cs typeface="Trebuchet MS"/>
              </a:rPr>
              <a:t>качества </a:t>
            </a:r>
            <a:r>
              <a:rPr sz="2000" spc="55" dirty="0">
                <a:latin typeface="Trebuchet MS"/>
                <a:cs typeface="Trebuchet MS"/>
              </a:rPr>
              <a:t>жизни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-5" dirty="0">
                <a:latin typeface="Trebuchet MS"/>
                <a:cs typeface="Trebuchet MS"/>
              </a:rPr>
              <a:t>течение </a:t>
            </a:r>
            <a:r>
              <a:rPr sz="2000" spc="20" dirty="0">
                <a:latin typeface="Trebuchet MS"/>
                <a:cs typeface="Trebuchet MS"/>
              </a:rPr>
              <a:t>продолжительного  </a:t>
            </a:r>
            <a:r>
              <a:rPr sz="2000" dirty="0">
                <a:latin typeface="Trebuchet MS"/>
                <a:cs typeface="Trebuchet MS"/>
              </a:rPr>
              <a:t>времени</a:t>
            </a:r>
            <a:r>
              <a:rPr sz="200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7525" y="3871912"/>
            <a:ext cx="3850004" cy="1876425"/>
            <a:chOff x="517525" y="3871912"/>
            <a:chExt cx="3850004" cy="1876425"/>
          </a:xfrm>
        </p:grpSpPr>
        <p:sp>
          <p:nvSpPr>
            <p:cNvPr id="5" name="object 5"/>
            <p:cNvSpPr/>
            <p:nvPr/>
          </p:nvSpPr>
          <p:spPr>
            <a:xfrm>
              <a:off x="517525" y="4124940"/>
              <a:ext cx="2074862" cy="1439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92375" y="3871912"/>
              <a:ext cx="1874837" cy="18764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567237" y="3902075"/>
            <a:ext cx="2019300" cy="1638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80521" y="3817937"/>
            <a:ext cx="1191726" cy="1930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95675" y="6264275"/>
            <a:ext cx="5222875" cy="376555"/>
          </a:xfrm>
          <a:prstGeom prst="rect">
            <a:avLst/>
          </a:prstGeom>
          <a:solidFill>
            <a:srgbClr val="7A7A7A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Times New Roman"/>
              <a:cs typeface="Times New Roman"/>
            </a:endParaRPr>
          </a:p>
          <a:p>
            <a:pPr marR="85090" algn="r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3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952500"/>
            <a:ext cx="31857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80" dirty="0"/>
              <a:t>СЕЛФ-ТРЕКИНГ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1772412"/>
            <a:ext cx="7462520" cy="2424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20" dirty="0">
                <a:latin typeface="Georgia"/>
                <a:cs typeface="Georgia"/>
              </a:rPr>
              <a:t>«</a:t>
            </a:r>
            <a:r>
              <a:rPr sz="2000" spc="20" dirty="0">
                <a:latin typeface="Trebuchet MS"/>
                <a:cs typeface="Trebuchet MS"/>
              </a:rPr>
              <a:t>Селф</a:t>
            </a:r>
            <a:r>
              <a:rPr sz="2000" spc="20" dirty="0">
                <a:latin typeface="Georgia"/>
                <a:cs typeface="Georgia"/>
              </a:rPr>
              <a:t>-</a:t>
            </a:r>
            <a:r>
              <a:rPr sz="2000" spc="20" dirty="0">
                <a:latin typeface="Trebuchet MS"/>
                <a:cs typeface="Trebuchet MS"/>
              </a:rPr>
              <a:t>трекинг </a:t>
            </a:r>
            <a:r>
              <a:rPr sz="2000" spc="-290" dirty="0">
                <a:latin typeface="Georgia"/>
                <a:cs typeface="Georgia"/>
              </a:rPr>
              <a:t>– </a:t>
            </a:r>
            <a:r>
              <a:rPr sz="2000" spc="55" dirty="0">
                <a:latin typeface="Trebuchet MS"/>
                <a:cs typeface="Trebuchet MS"/>
              </a:rPr>
              <a:t>постоянный </a:t>
            </a:r>
            <a:r>
              <a:rPr sz="2000" dirty="0">
                <a:latin typeface="Trebuchet MS"/>
                <a:cs typeface="Trebuchet MS"/>
              </a:rPr>
              <a:t>сбор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25" dirty="0">
                <a:latin typeface="Trebuchet MS"/>
                <a:cs typeface="Trebuchet MS"/>
              </a:rPr>
              <a:t>оценка </a:t>
            </a:r>
            <a:r>
              <a:rPr sz="2000" spc="10" dirty="0">
                <a:latin typeface="Trebuchet MS"/>
                <a:cs typeface="Trebuchet MS"/>
              </a:rPr>
              <a:t>связанных </a:t>
            </a:r>
            <a:r>
              <a:rPr sz="2000" spc="-110" dirty="0">
                <a:latin typeface="Trebuchet MS"/>
                <a:cs typeface="Trebuchet MS"/>
              </a:rPr>
              <a:t>с  </a:t>
            </a:r>
            <a:r>
              <a:rPr sz="2000" dirty="0">
                <a:latin typeface="Trebuchet MS"/>
                <a:cs typeface="Trebuchet MS"/>
              </a:rPr>
              <a:t>самим </a:t>
            </a:r>
            <a:r>
              <a:rPr sz="2000" spc="5" dirty="0">
                <a:latin typeface="Trebuchet MS"/>
                <a:cs typeface="Trebuchet MS"/>
              </a:rPr>
              <a:t>собой </a:t>
            </a:r>
            <a:r>
              <a:rPr sz="2000" spc="55" dirty="0">
                <a:latin typeface="Trebuchet MS"/>
                <a:cs typeface="Trebuchet MS"/>
              </a:rPr>
              <a:t>данных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dirty="0">
                <a:latin typeface="Trebuchet MS"/>
                <a:cs typeface="Trebuchet MS"/>
              </a:rPr>
              <a:t>повседневной </a:t>
            </a:r>
            <a:r>
              <a:rPr sz="2000" spc="55" dirty="0">
                <a:latin typeface="Trebuchet MS"/>
                <a:cs typeface="Trebuchet MS"/>
              </a:rPr>
              <a:t>жизни </a:t>
            </a:r>
            <a:r>
              <a:rPr sz="2000" spc="-85" dirty="0">
                <a:latin typeface="Georgia"/>
                <a:cs typeface="Georgia"/>
              </a:rPr>
              <a:t>- </a:t>
            </a:r>
            <a:r>
              <a:rPr sz="2000" spc="20" dirty="0">
                <a:latin typeface="Trebuchet MS"/>
                <a:cs typeface="Trebuchet MS"/>
              </a:rPr>
              <a:t>будь </a:t>
            </a:r>
            <a:r>
              <a:rPr sz="2000" spc="35" dirty="0">
                <a:latin typeface="Trebuchet MS"/>
                <a:cs typeface="Trebuchet MS"/>
              </a:rPr>
              <a:t>то  </a:t>
            </a:r>
            <a:r>
              <a:rPr sz="2000" dirty="0">
                <a:latin typeface="Trebuchet MS"/>
                <a:cs typeface="Trebuchet MS"/>
              </a:rPr>
              <a:t>количество </a:t>
            </a:r>
            <a:r>
              <a:rPr sz="2000" spc="20" dirty="0">
                <a:latin typeface="Trebuchet MS"/>
                <a:cs typeface="Trebuchet MS"/>
              </a:rPr>
              <a:t>шагов</a:t>
            </a:r>
            <a:r>
              <a:rPr sz="2000" spc="20" dirty="0">
                <a:latin typeface="Georgia"/>
                <a:cs typeface="Georgia"/>
              </a:rPr>
              <a:t>, </a:t>
            </a:r>
            <a:r>
              <a:rPr sz="2000" spc="15" dirty="0">
                <a:latin typeface="Trebuchet MS"/>
                <a:cs typeface="Trebuchet MS"/>
              </a:rPr>
              <a:t>сожженных </a:t>
            </a:r>
            <a:r>
              <a:rPr sz="2000" spc="35" dirty="0">
                <a:latin typeface="Trebuchet MS"/>
                <a:cs typeface="Trebuchet MS"/>
              </a:rPr>
              <a:t>калорий</a:t>
            </a:r>
            <a:r>
              <a:rPr sz="2000" spc="35" dirty="0">
                <a:latin typeface="Georgia"/>
                <a:cs typeface="Georgia"/>
              </a:rPr>
              <a:t>, </a:t>
            </a:r>
            <a:r>
              <a:rPr sz="2000" dirty="0">
                <a:latin typeface="Trebuchet MS"/>
                <a:cs typeface="Trebuchet MS"/>
              </a:rPr>
              <a:t>частота сердечных  </a:t>
            </a:r>
            <a:r>
              <a:rPr sz="2000" spc="35" dirty="0">
                <a:latin typeface="Trebuchet MS"/>
                <a:cs typeface="Trebuchet MS"/>
              </a:rPr>
              <a:t>сокращений</a:t>
            </a:r>
            <a:r>
              <a:rPr sz="2000" spc="35" dirty="0">
                <a:latin typeface="Georgia"/>
                <a:cs typeface="Georgia"/>
              </a:rPr>
              <a:t>, </a:t>
            </a:r>
            <a:r>
              <a:rPr sz="2000" spc="10" dirty="0">
                <a:latin typeface="Trebuchet MS"/>
                <a:cs typeface="Trebuchet MS"/>
              </a:rPr>
              <a:t>характер </a:t>
            </a:r>
            <a:r>
              <a:rPr sz="2000" dirty="0">
                <a:latin typeface="Trebuchet MS"/>
                <a:cs typeface="Trebuchet MS"/>
              </a:rPr>
              <a:t>сна </a:t>
            </a:r>
            <a:r>
              <a:rPr sz="2000" spc="75" dirty="0">
                <a:latin typeface="Trebuchet MS"/>
                <a:cs typeface="Trebuchet MS"/>
              </a:rPr>
              <a:t>или </a:t>
            </a:r>
            <a:r>
              <a:rPr sz="2000" spc="10" dirty="0">
                <a:latin typeface="Trebuchet MS"/>
                <a:cs typeface="Trebuchet MS"/>
              </a:rPr>
              <a:t>настроение </a:t>
            </a:r>
            <a:r>
              <a:rPr sz="2000" spc="-85" dirty="0">
                <a:latin typeface="Georgia"/>
                <a:cs typeface="Georgia"/>
              </a:rPr>
              <a:t>- </a:t>
            </a:r>
            <a:r>
              <a:rPr sz="2000" spc="-110" dirty="0">
                <a:latin typeface="Trebuchet MS"/>
                <a:cs typeface="Trebuchet MS"/>
              </a:rPr>
              <a:t>с  </a:t>
            </a:r>
            <a:r>
              <a:rPr sz="2000" spc="5" dirty="0">
                <a:latin typeface="Trebuchet MS"/>
                <a:cs typeface="Trebuchet MS"/>
              </a:rPr>
              <a:t>использованием </a:t>
            </a:r>
            <a:r>
              <a:rPr sz="2000" spc="60" dirty="0">
                <a:latin typeface="Trebuchet MS"/>
                <a:cs typeface="Trebuchet MS"/>
              </a:rPr>
              <a:t>цифровых</a:t>
            </a:r>
            <a:r>
              <a:rPr sz="2000" spc="-215" dirty="0">
                <a:latin typeface="Trebuchet MS"/>
                <a:cs typeface="Trebuchet MS"/>
              </a:rPr>
              <a:t> </a:t>
            </a:r>
            <a:r>
              <a:rPr sz="2000" spc="15" dirty="0">
                <a:latin typeface="Trebuchet MS"/>
                <a:cs typeface="Trebuchet MS"/>
              </a:rPr>
              <a:t>технологий</a:t>
            </a:r>
            <a:r>
              <a:rPr sz="2000" spc="15" dirty="0">
                <a:latin typeface="Georgia"/>
                <a:cs typeface="Georgia"/>
              </a:rPr>
              <a:t>»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50">
              <a:latin typeface="Georgia"/>
              <a:cs typeface="Georgia"/>
            </a:endParaRPr>
          </a:p>
          <a:p>
            <a:pPr marL="12700" marR="168910">
              <a:lnSpc>
                <a:spcPts val="1610"/>
              </a:lnSpc>
              <a:spcBef>
                <a:spcPts val="5"/>
              </a:spcBef>
            </a:pPr>
            <a:r>
              <a:rPr sz="1400" b="1" spc="-95" dirty="0">
                <a:latin typeface="Georgia"/>
                <a:cs typeface="Georgia"/>
              </a:rPr>
              <a:t>Heyen, </a:t>
            </a:r>
            <a:r>
              <a:rPr sz="1400" b="1" spc="-85" dirty="0">
                <a:latin typeface="Georgia"/>
                <a:cs typeface="Georgia"/>
              </a:rPr>
              <a:t>NB. </a:t>
            </a:r>
            <a:r>
              <a:rPr sz="1400" b="1" spc="-160" dirty="0">
                <a:latin typeface="Georgia"/>
                <a:cs typeface="Georgia"/>
              </a:rPr>
              <a:t>From </a:t>
            </a:r>
            <a:r>
              <a:rPr sz="1400" b="1" spc="-85" dirty="0">
                <a:latin typeface="Georgia"/>
                <a:cs typeface="Georgia"/>
              </a:rPr>
              <a:t>self-tracking </a:t>
            </a:r>
            <a:r>
              <a:rPr sz="1400" b="1" spc="-105" dirty="0">
                <a:latin typeface="Georgia"/>
                <a:cs typeface="Georgia"/>
              </a:rPr>
              <a:t>to </a:t>
            </a:r>
            <a:r>
              <a:rPr sz="1400" b="1" spc="-95" dirty="0">
                <a:latin typeface="Georgia"/>
                <a:cs typeface="Georgia"/>
              </a:rPr>
              <a:t>self-expertise: </a:t>
            </a:r>
            <a:r>
              <a:rPr sz="1400" b="1" spc="-80" dirty="0">
                <a:latin typeface="Georgia"/>
                <a:cs typeface="Georgia"/>
              </a:rPr>
              <a:t>The </a:t>
            </a:r>
            <a:r>
              <a:rPr sz="1400" b="1" spc="-105" dirty="0">
                <a:latin typeface="Georgia"/>
                <a:cs typeface="Georgia"/>
              </a:rPr>
              <a:t>production </a:t>
            </a:r>
            <a:r>
              <a:rPr sz="1400" b="1" spc="-65" dirty="0">
                <a:latin typeface="Georgia"/>
                <a:cs typeface="Georgia"/>
              </a:rPr>
              <a:t>of </a:t>
            </a:r>
            <a:r>
              <a:rPr sz="1400" b="1" spc="-85" dirty="0">
                <a:latin typeface="Georgia"/>
                <a:cs typeface="Georgia"/>
              </a:rPr>
              <a:t>self-related </a:t>
            </a:r>
            <a:r>
              <a:rPr sz="1400" b="1" spc="-75" dirty="0">
                <a:latin typeface="Georgia"/>
                <a:cs typeface="Georgia"/>
              </a:rPr>
              <a:t>knowledge  </a:t>
            </a:r>
            <a:r>
              <a:rPr sz="1400" b="1" spc="-35" dirty="0">
                <a:latin typeface="Georgia"/>
                <a:cs typeface="Georgia"/>
              </a:rPr>
              <a:t>by </a:t>
            </a:r>
            <a:r>
              <a:rPr sz="1400" b="1" spc="-80" dirty="0">
                <a:latin typeface="Georgia"/>
                <a:cs typeface="Georgia"/>
              </a:rPr>
              <a:t>doing </a:t>
            </a:r>
            <a:r>
              <a:rPr sz="1400" b="1" spc="-105" dirty="0">
                <a:latin typeface="Georgia"/>
                <a:cs typeface="Georgia"/>
              </a:rPr>
              <a:t>personal </a:t>
            </a:r>
            <a:r>
              <a:rPr sz="1400" b="1" spc="-135" dirty="0">
                <a:latin typeface="Georgia"/>
                <a:cs typeface="Georgia"/>
              </a:rPr>
              <a:t>science// </a:t>
            </a:r>
            <a:r>
              <a:rPr sz="1400" b="1" spc="-80" dirty="0">
                <a:latin typeface="Georgia"/>
                <a:cs typeface="Georgia"/>
              </a:rPr>
              <a:t>Public </a:t>
            </a:r>
            <a:r>
              <a:rPr sz="1400" b="1" spc="-110" dirty="0">
                <a:latin typeface="Georgia"/>
                <a:cs typeface="Georgia"/>
              </a:rPr>
              <a:t>Underst </a:t>
            </a:r>
            <a:r>
              <a:rPr sz="1400" b="1" spc="-100" dirty="0">
                <a:latin typeface="Georgia"/>
                <a:cs typeface="Georgia"/>
              </a:rPr>
              <a:t>Science. </a:t>
            </a:r>
            <a:r>
              <a:rPr sz="1400" b="1" spc="-220" dirty="0">
                <a:latin typeface="Georgia"/>
                <a:cs typeface="Georgia"/>
              </a:rPr>
              <a:t>2020; </a:t>
            </a:r>
            <a:r>
              <a:rPr sz="1400" b="1" spc="-70" dirty="0">
                <a:latin typeface="Georgia"/>
                <a:cs typeface="Georgia"/>
              </a:rPr>
              <a:t>vol. </a:t>
            </a:r>
            <a:r>
              <a:rPr sz="1400" b="1" spc="-170" dirty="0">
                <a:latin typeface="Georgia"/>
                <a:cs typeface="Georgia"/>
              </a:rPr>
              <a:t>29(2), </a:t>
            </a:r>
            <a:r>
              <a:rPr sz="1400" b="1" spc="-20" dirty="0">
                <a:latin typeface="Trebuchet MS"/>
                <a:cs typeface="Trebuchet MS"/>
              </a:rPr>
              <a:t>рр</a:t>
            </a:r>
            <a:r>
              <a:rPr sz="1400" b="1" spc="-20" dirty="0">
                <a:latin typeface="Georgia"/>
                <a:cs typeface="Georgia"/>
              </a:rPr>
              <a:t>.</a:t>
            </a:r>
            <a:r>
              <a:rPr sz="1400" b="1" spc="100" dirty="0">
                <a:latin typeface="Georgia"/>
                <a:cs typeface="Georgia"/>
              </a:rPr>
              <a:t> </a:t>
            </a:r>
            <a:r>
              <a:rPr sz="1400" b="1" spc="-125" dirty="0">
                <a:latin typeface="Georgia"/>
                <a:cs typeface="Georgia"/>
              </a:rPr>
              <a:t>124-138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162" y="658812"/>
            <a:ext cx="3883025" cy="2581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4027" y="3665220"/>
            <a:ext cx="50260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70" dirty="0">
                <a:latin typeface="Trebuchet MS"/>
                <a:cs typeface="Trebuchet MS"/>
              </a:rPr>
              <a:t>Проект </a:t>
            </a:r>
            <a:r>
              <a:rPr sz="2000" dirty="0">
                <a:latin typeface="Georgia"/>
                <a:cs typeface="Georgia"/>
              </a:rPr>
              <a:t>MyLifeBits </a:t>
            </a:r>
            <a:r>
              <a:rPr sz="2000" spc="35" dirty="0">
                <a:latin typeface="Trebuchet MS"/>
                <a:cs typeface="Trebuchet MS"/>
              </a:rPr>
              <a:t>Гордона </a:t>
            </a:r>
            <a:r>
              <a:rPr sz="2000" spc="-35" dirty="0">
                <a:latin typeface="Trebuchet MS"/>
                <a:cs typeface="Trebuchet MS"/>
              </a:rPr>
              <a:t>Белла</a:t>
            </a:r>
            <a:r>
              <a:rPr sz="2000" spc="-35" dirty="0">
                <a:latin typeface="Georgia"/>
                <a:cs typeface="Georgia"/>
              </a:rPr>
              <a:t>: </a:t>
            </a:r>
            <a:r>
              <a:rPr sz="2000" spc="-175" dirty="0">
                <a:latin typeface="Georgia"/>
                <a:cs typeface="Georgia"/>
              </a:rPr>
              <a:t>20 </a:t>
            </a:r>
            <a:r>
              <a:rPr sz="2000" spc="-35" dirty="0">
                <a:latin typeface="Trebuchet MS"/>
                <a:cs typeface="Trebuchet MS"/>
              </a:rPr>
              <a:t>лет</a:t>
            </a:r>
            <a:r>
              <a:rPr sz="2000" spc="-35" dirty="0">
                <a:latin typeface="Georgia"/>
                <a:cs typeface="Georgia"/>
              </a:rPr>
              <a:t>,  </a:t>
            </a:r>
            <a:r>
              <a:rPr sz="2000" spc="-50" dirty="0">
                <a:latin typeface="Georgia"/>
                <a:cs typeface="Georgia"/>
              </a:rPr>
              <a:t>150 </a:t>
            </a:r>
            <a:r>
              <a:rPr sz="2000" spc="20" dirty="0">
                <a:latin typeface="Trebuchet MS"/>
                <a:cs typeface="Trebuchet MS"/>
              </a:rPr>
              <a:t>тысяч </a:t>
            </a:r>
            <a:r>
              <a:rPr sz="2000" spc="25" dirty="0">
                <a:latin typeface="Trebuchet MS"/>
                <a:cs typeface="Trebuchet MS"/>
              </a:rPr>
              <a:t>фото</a:t>
            </a:r>
            <a:r>
              <a:rPr sz="2000" spc="25" dirty="0">
                <a:latin typeface="Georgia"/>
                <a:cs typeface="Georgia"/>
              </a:rPr>
              <a:t>, </a:t>
            </a:r>
            <a:r>
              <a:rPr sz="2000" spc="-100" dirty="0">
                <a:latin typeface="Georgia"/>
                <a:cs typeface="Georgia"/>
              </a:rPr>
              <a:t>750 </a:t>
            </a:r>
            <a:r>
              <a:rPr sz="2000" spc="20" dirty="0">
                <a:latin typeface="Trebuchet MS"/>
                <a:cs typeface="Trebuchet MS"/>
              </a:rPr>
              <a:t>тысяч </a:t>
            </a:r>
            <a:r>
              <a:rPr sz="2000" spc="60" dirty="0">
                <a:latin typeface="Trebuchet MS"/>
                <a:cs typeface="Trebuchet MS"/>
              </a:rPr>
              <a:t>оцифрованных  </a:t>
            </a:r>
            <a:r>
              <a:rPr sz="2000" spc="55" dirty="0">
                <a:latin typeface="Trebuchet MS"/>
                <a:cs typeface="Trebuchet MS"/>
              </a:rPr>
              <a:t>страниц </a:t>
            </a:r>
            <a:r>
              <a:rPr sz="2000" spc="-20" dirty="0">
                <a:latin typeface="Trebuchet MS"/>
                <a:cs typeface="Trebuchet MS"/>
              </a:rPr>
              <a:t>текста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-175" dirty="0">
                <a:latin typeface="Georgia"/>
                <a:cs typeface="Georgia"/>
              </a:rPr>
              <a:t>20 </a:t>
            </a:r>
            <a:r>
              <a:rPr sz="2000" spc="20" dirty="0">
                <a:latin typeface="Trebuchet MS"/>
                <a:cs typeface="Trebuchet MS"/>
              </a:rPr>
              <a:t>тысяч </a:t>
            </a:r>
            <a:r>
              <a:rPr sz="2000" spc="40" dirty="0">
                <a:latin typeface="Trebuchet MS"/>
                <a:cs typeface="Trebuchet MS"/>
              </a:rPr>
              <a:t>сообщений  </a:t>
            </a:r>
            <a:r>
              <a:rPr sz="2000" spc="35" dirty="0">
                <a:latin typeface="Trebuchet MS"/>
                <a:cs typeface="Trebuchet MS"/>
              </a:rPr>
              <a:t>электронной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50" dirty="0">
                <a:latin typeface="Trebuchet MS"/>
                <a:cs typeface="Trebuchet MS"/>
              </a:rPr>
              <a:t>почты</a:t>
            </a:r>
            <a:r>
              <a:rPr sz="2000" spc="5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44973" y="1007609"/>
            <a:ext cx="3148188" cy="4832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952500"/>
            <a:ext cx="43656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85" dirty="0"/>
              <a:t>СЕЛФ-ТРЕКИНГ</a:t>
            </a:r>
            <a:r>
              <a:rPr sz="3200" spc="-325" dirty="0"/>
              <a:t> </a:t>
            </a:r>
            <a:r>
              <a:rPr sz="3200" spc="509" dirty="0"/>
              <a:t>И</a:t>
            </a:r>
            <a:r>
              <a:rPr sz="3200" spc="-315" dirty="0"/>
              <a:t> </a:t>
            </a:r>
            <a:r>
              <a:rPr sz="3200" spc="450" dirty="0"/>
              <a:t>ИИ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718740" y="2048872"/>
            <a:ext cx="3645222" cy="2043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20765" y="1543812"/>
            <a:ext cx="91249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0" dirty="0">
                <a:latin typeface="Trebuchet MS"/>
                <a:cs typeface="Trebuchet MS"/>
              </a:rPr>
              <a:t>у</a:t>
            </a:r>
            <a:r>
              <a:rPr sz="2000" spc="95" dirty="0">
                <a:latin typeface="Trebuchet MS"/>
                <a:cs typeface="Trebuchet MS"/>
              </a:rPr>
              <a:t>ч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10" dirty="0">
                <a:latin typeface="Trebuchet MS"/>
                <a:cs typeface="Trebuchet MS"/>
              </a:rPr>
              <a:t>х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90802" y="1543812"/>
            <a:ext cx="9169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0" dirty="0">
                <a:latin typeface="Trebuchet MS"/>
                <a:cs typeface="Trebuchet MS"/>
              </a:rPr>
              <a:t>Центра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0865" y="1543812"/>
            <a:ext cx="163766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45" dirty="0">
                <a:latin typeface="Trebuchet MS"/>
                <a:cs typeface="Trebuchet MS"/>
              </a:rPr>
              <a:t>Команда  </a:t>
            </a:r>
            <a:r>
              <a:rPr sz="2000" spc="30" dirty="0">
                <a:latin typeface="Trebuchet MS"/>
                <a:cs typeface="Trebuchet MS"/>
              </a:rPr>
              <a:t>ко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130" dirty="0">
                <a:latin typeface="Trebuchet MS"/>
                <a:cs typeface="Trebuchet MS"/>
              </a:rPr>
              <a:t>п</a:t>
            </a:r>
            <a:r>
              <a:rPr sz="2000" spc="-45" dirty="0">
                <a:latin typeface="Trebuchet MS"/>
                <a:cs typeface="Trebuchet MS"/>
              </a:rPr>
              <a:t>ет</a:t>
            </a:r>
            <a:r>
              <a:rPr sz="2000" dirty="0">
                <a:latin typeface="Trebuchet MS"/>
                <a:cs typeface="Trebuchet MS"/>
              </a:rPr>
              <a:t>ен</a:t>
            </a:r>
            <a:r>
              <a:rPr sz="2000" spc="130" dirty="0">
                <a:latin typeface="Trebuchet MS"/>
                <a:cs typeface="Trebuchet MS"/>
              </a:rPr>
              <a:t>ц</a:t>
            </a:r>
            <a:r>
              <a:rPr sz="2000" spc="114" dirty="0">
                <a:latin typeface="Trebuchet MS"/>
                <a:cs typeface="Trebuchet MS"/>
              </a:rPr>
              <a:t>ий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02323" y="1848612"/>
            <a:ext cx="22040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8855" algn="l"/>
                <a:tab pos="1694814" algn="l"/>
              </a:tabLst>
            </a:pPr>
            <a:r>
              <a:rPr sz="2000" spc="210" dirty="0">
                <a:latin typeface="Trebuchet MS"/>
                <a:cs typeface="Trebuchet MS"/>
              </a:rPr>
              <a:t>НТ</a:t>
            </a:r>
            <a:r>
              <a:rPr sz="2000" spc="225" dirty="0">
                <a:latin typeface="Trebuchet MS"/>
                <a:cs typeface="Trebuchet MS"/>
              </a:rPr>
              <a:t>И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55" dirty="0">
                <a:latin typeface="Trebuchet MS"/>
                <a:cs typeface="Trebuchet MS"/>
              </a:rPr>
              <a:t>на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5" dirty="0">
                <a:latin typeface="Trebuchet MS"/>
                <a:cs typeface="Trebuchet MS"/>
              </a:rPr>
              <a:t>б</a:t>
            </a:r>
            <a:r>
              <a:rPr sz="2000" spc="-65" dirty="0">
                <a:latin typeface="Trebuchet MS"/>
                <a:cs typeface="Trebuchet MS"/>
              </a:rPr>
              <a:t>а</a:t>
            </a:r>
            <a:r>
              <a:rPr sz="2000" spc="-50" dirty="0">
                <a:latin typeface="Trebuchet MS"/>
                <a:cs typeface="Trebuchet MS"/>
              </a:rPr>
              <a:t>з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0865" y="2153412"/>
            <a:ext cx="422656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2358390" algn="l"/>
              </a:tabLst>
            </a:pPr>
            <a:r>
              <a:rPr sz="2000" spc="20" dirty="0">
                <a:latin typeface="Trebuchet MS"/>
                <a:cs typeface="Trebuchet MS"/>
              </a:rPr>
              <a:t>Сколтеха </a:t>
            </a:r>
            <a:r>
              <a:rPr sz="2000" spc="40" dirty="0">
                <a:latin typeface="Trebuchet MS"/>
                <a:cs typeface="Trebuchet MS"/>
              </a:rPr>
              <a:t>под </a:t>
            </a:r>
            <a:r>
              <a:rPr sz="2000" spc="5" dirty="0">
                <a:latin typeface="Trebuchet MS"/>
                <a:cs typeface="Trebuchet MS"/>
              </a:rPr>
              <a:t>руководством  </a:t>
            </a:r>
            <a:r>
              <a:rPr sz="2000" dirty="0">
                <a:latin typeface="Trebuchet MS"/>
                <a:cs typeface="Trebuchet MS"/>
              </a:rPr>
              <a:t>профессора </a:t>
            </a:r>
            <a:r>
              <a:rPr sz="2000" spc="70" dirty="0">
                <a:latin typeface="Trebuchet MS"/>
                <a:cs typeface="Trebuchet MS"/>
              </a:rPr>
              <a:t>Дмитрия </a:t>
            </a:r>
            <a:r>
              <a:rPr sz="2000" spc="20" dirty="0">
                <a:latin typeface="Trebuchet MS"/>
                <a:cs typeface="Trebuchet MS"/>
              </a:rPr>
              <a:t>Дылова </a:t>
            </a:r>
            <a:r>
              <a:rPr sz="2000" spc="-110" dirty="0">
                <a:latin typeface="Trebuchet MS"/>
                <a:cs typeface="Trebuchet MS"/>
              </a:rPr>
              <a:t>с  </a:t>
            </a:r>
            <a:r>
              <a:rPr sz="2000" spc="70" dirty="0">
                <a:latin typeface="Trebuchet MS"/>
                <a:cs typeface="Trebuchet MS"/>
              </a:rPr>
              <a:t>по</a:t>
            </a:r>
            <a:r>
              <a:rPr sz="2000" spc="15" dirty="0">
                <a:latin typeface="Trebuchet MS"/>
                <a:cs typeface="Trebuchet MS"/>
              </a:rPr>
              <a:t>мо</a:t>
            </a:r>
            <a:r>
              <a:rPr sz="2000" spc="215" dirty="0">
                <a:latin typeface="Trebuchet MS"/>
                <a:cs typeface="Trebuchet MS"/>
              </a:rPr>
              <a:t>щ</a:t>
            </a:r>
            <a:r>
              <a:rPr sz="2000" spc="45" dirty="0">
                <a:latin typeface="Trebuchet MS"/>
                <a:cs typeface="Trebuchet MS"/>
              </a:rPr>
              <a:t>ь</a:t>
            </a:r>
            <a:r>
              <a:rPr sz="2000" spc="75" dirty="0">
                <a:latin typeface="Trebuchet MS"/>
                <a:cs typeface="Trebuchet MS"/>
              </a:rPr>
              <a:t>ю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5" dirty="0">
                <a:latin typeface="Trebuchet MS"/>
                <a:cs typeface="Trebuchet MS"/>
              </a:rPr>
              <a:t>и</a:t>
            </a:r>
            <a:r>
              <a:rPr sz="2000" spc="-5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114" dirty="0">
                <a:latin typeface="Trebuchet MS"/>
                <a:cs typeface="Trebuchet MS"/>
              </a:rPr>
              <a:t>у</a:t>
            </a:r>
            <a:r>
              <a:rPr sz="2000" spc="-114" dirty="0">
                <a:latin typeface="Trebuchet MS"/>
                <a:cs typeface="Trebuchet MS"/>
              </a:rPr>
              <a:t>сс</a:t>
            </a:r>
            <a:r>
              <a:rPr sz="2000" dirty="0">
                <a:latin typeface="Trebuchet MS"/>
                <a:cs typeface="Trebuchet MS"/>
              </a:rPr>
              <a:t>т</a:t>
            </a:r>
            <a:r>
              <a:rPr sz="2000" spc="-10" dirty="0">
                <a:latin typeface="Trebuchet MS"/>
                <a:cs typeface="Trebuchet MS"/>
              </a:rPr>
              <a:t>в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00" dirty="0">
                <a:latin typeface="Trebuchet MS"/>
                <a:cs typeface="Trebuchet MS"/>
              </a:rPr>
              <a:t>нн</a:t>
            </a:r>
            <a:r>
              <a:rPr sz="2000" spc="85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г</a:t>
            </a:r>
            <a:r>
              <a:rPr sz="2000" spc="10" dirty="0">
                <a:latin typeface="Trebuchet MS"/>
                <a:cs typeface="Trebuchet MS"/>
              </a:rPr>
              <a:t>о  интеллекта </a:t>
            </a:r>
            <a:r>
              <a:rPr sz="2000" spc="50" dirty="0">
                <a:latin typeface="Trebuchet MS"/>
                <a:cs typeface="Trebuchet MS"/>
              </a:rPr>
              <a:t>получила</a:t>
            </a:r>
            <a:r>
              <a:rPr sz="200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возможность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0865" y="3372611"/>
            <a:ext cx="26797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15" dirty="0">
                <a:latin typeface="Trebuchet MS"/>
                <a:cs typeface="Trebuchet MS"/>
              </a:rPr>
              <a:t>максимально  </a:t>
            </a:r>
            <a:r>
              <a:rPr sz="2000" spc="-5" dirty="0">
                <a:latin typeface="Trebuchet MS"/>
                <a:cs typeface="Trebuchet MS"/>
              </a:rPr>
              <a:t>использовать  </a:t>
            </a:r>
            <a:r>
              <a:rPr sz="2000" spc="100" dirty="0">
                <a:latin typeface="Trebuchet MS"/>
                <a:cs typeface="Trebuchet MS"/>
              </a:rPr>
              <a:t>ф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г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35" dirty="0">
                <a:latin typeface="Trebuchet MS"/>
                <a:cs typeface="Trebuchet MS"/>
              </a:rPr>
              <a:t>а</a:t>
            </a:r>
            <a:r>
              <a:rPr sz="2000" spc="40" dirty="0">
                <a:latin typeface="Trebuchet MS"/>
                <a:cs typeface="Trebuchet MS"/>
              </a:rPr>
              <a:t>ф</a:t>
            </a:r>
            <a:r>
              <a:rPr sz="2000" spc="114" dirty="0">
                <a:latin typeface="Trebuchet MS"/>
                <a:cs typeface="Trebuchet MS"/>
              </a:rPr>
              <a:t>ии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19365" y="3372611"/>
            <a:ext cx="98869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025" marR="5080" indent="-60325" algn="r">
              <a:lnSpc>
                <a:spcPct val="100000"/>
              </a:lnSpc>
              <a:spcBef>
                <a:spcPts val="100"/>
              </a:spcBef>
            </a:pPr>
            <a:r>
              <a:rPr sz="2000" spc="70" dirty="0">
                <a:latin typeface="Trebuchet MS"/>
                <a:cs typeface="Trebuchet MS"/>
              </a:rPr>
              <a:t>по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" dirty="0">
                <a:latin typeface="Trebuchet MS"/>
                <a:cs typeface="Trebuchet MS"/>
              </a:rPr>
              <a:t>о  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endParaRPr sz="20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</a:pPr>
            <a:r>
              <a:rPr sz="2000" spc="-10" dirty="0">
                <a:latin typeface="Trebuchet MS"/>
                <a:cs typeface="Trebuchet MS"/>
              </a:rPr>
              <a:t>для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0865" y="4287011"/>
            <a:ext cx="42271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47520" algn="l"/>
                <a:tab pos="2920365" algn="l"/>
              </a:tabLst>
            </a:pPr>
            <a:r>
              <a:rPr sz="2000" spc="45" dirty="0">
                <a:latin typeface="Trebuchet MS"/>
                <a:cs typeface="Trebuchet MS"/>
              </a:rPr>
              <a:t>уменьшения	</a:t>
            </a:r>
            <a:r>
              <a:rPr sz="2000" spc="90" dirty="0">
                <a:latin typeface="Trebuchet MS"/>
                <a:cs typeface="Trebuchet MS"/>
              </a:rPr>
              <a:t>ошибки	</a:t>
            </a:r>
            <a:r>
              <a:rPr sz="2000" spc="10" dirty="0">
                <a:latin typeface="Trebuchet MS"/>
                <a:cs typeface="Trebuchet MS"/>
              </a:rPr>
              <a:t>измерения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51828" y="4591811"/>
            <a:ext cx="18561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18310" algn="l"/>
              </a:tabLst>
            </a:pP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-40" dirty="0">
                <a:latin typeface="Trebuchet MS"/>
                <a:cs typeface="Trebuchet MS"/>
              </a:rPr>
              <a:t>а</a:t>
            </a:r>
            <a:r>
              <a:rPr sz="2000" spc="-45" dirty="0">
                <a:latin typeface="Trebuchet MS"/>
                <a:cs typeface="Trebuchet MS"/>
              </a:rPr>
              <a:t>в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5" dirty="0">
                <a:latin typeface="Trebuchet MS"/>
                <a:cs typeface="Trebuchet MS"/>
              </a:rPr>
              <a:t>я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55" dirty="0">
                <a:latin typeface="Trebuchet MS"/>
                <a:cs typeface="Trebuchet MS"/>
              </a:rPr>
              <a:t>в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0865" y="4591811"/>
            <a:ext cx="23799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20" dirty="0">
                <a:latin typeface="Trebuchet MS"/>
                <a:cs typeface="Trebuchet MS"/>
              </a:rPr>
              <a:t>артериального  </a:t>
            </a:r>
            <a:r>
              <a:rPr sz="2000" spc="40" dirty="0">
                <a:latin typeface="Trebuchet MS"/>
                <a:cs typeface="Trebuchet MS"/>
              </a:rPr>
              <a:t>носимых</a:t>
            </a:r>
            <a:r>
              <a:rPr sz="2000" spc="-145" dirty="0">
                <a:latin typeface="Trebuchet MS"/>
                <a:cs typeface="Trebuchet MS"/>
              </a:rPr>
              <a:t> </a:t>
            </a:r>
            <a:r>
              <a:rPr sz="2000" spc="40" dirty="0">
                <a:latin typeface="Trebuchet MS"/>
                <a:cs typeface="Trebuchet MS"/>
              </a:rPr>
              <a:t>приборах</a:t>
            </a:r>
            <a:r>
              <a:rPr sz="2000" spc="4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0865" y="5479796"/>
            <a:ext cx="31692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Информация </a:t>
            </a:r>
            <a:r>
              <a:rPr sz="1800" spc="-10" dirty="0">
                <a:latin typeface="Arial"/>
                <a:cs typeface="Arial"/>
              </a:rPr>
              <a:t>взята </a:t>
            </a:r>
            <a:r>
              <a:rPr sz="1800" dirty="0">
                <a:latin typeface="Arial"/>
                <a:cs typeface="Arial"/>
              </a:rPr>
              <a:t>с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портала</a:t>
            </a:r>
            <a:endParaRPr sz="1800">
              <a:latin typeface="Arial"/>
              <a:cs typeface="Arial"/>
            </a:endParaRPr>
          </a:p>
          <a:p>
            <a:pPr marL="12700" marR="494030">
              <a:lnSpc>
                <a:spcPts val="2110"/>
              </a:lnSpc>
              <a:spcBef>
                <a:spcPts val="160"/>
              </a:spcBef>
            </a:pPr>
            <a:r>
              <a:rPr sz="1800" spc="-5" dirty="0">
                <a:latin typeface="Arial"/>
                <a:cs typeface="Arial"/>
              </a:rPr>
              <a:t>«Научная </a:t>
            </a:r>
            <a:r>
              <a:rPr sz="1800" spc="-15" dirty="0">
                <a:latin typeface="Arial"/>
                <a:cs typeface="Arial"/>
              </a:rPr>
              <a:t>Россия»  </a:t>
            </a:r>
            <a:r>
              <a:rPr sz="1800" spc="-5" dirty="0">
                <a:latin typeface="Arial"/>
                <a:cs typeface="Arial"/>
              </a:rPr>
              <a:t>(https://scientificrussia.ru/)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28676"/>
            <a:ext cx="408812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65" dirty="0"/>
              <a:t>ПРОФИЛАКТИКА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34840" y="1087627"/>
            <a:ext cx="1515745" cy="1101725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800" spc="-135" dirty="0">
                <a:latin typeface="Georgia"/>
                <a:cs typeface="Georgia"/>
              </a:rPr>
              <a:t>2022</a:t>
            </a:r>
            <a:r>
              <a:rPr sz="1800" spc="5" dirty="0">
                <a:latin typeface="Georgia"/>
                <a:cs typeface="Georgia"/>
              </a:rPr>
              <a:t> </a:t>
            </a:r>
            <a:r>
              <a:rPr sz="1800" dirty="0">
                <a:latin typeface="Trebuchet MS"/>
                <a:cs typeface="Trebuchet MS"/>
              </a:rPr>
              <a:t>год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ts val="2090"/>
              </a:lnSpc>
              <a:spcBef>
                <a:spcPts val="1160"/>
              </a:spcBef>
            </a:pPr>
            <a:r>
              <a:rPr sz="1800" spc="25" dirty="0">
                <a:latin typeface="Trebuchet MS"/>
                <a:cs typeface="Trebuchet MS"/>
              </a:rPr>
              <a:t>Профессор</a:t>
            </a:r>
            <a:r>
              <a:rPr sz="1800" spc="25" dirty="0">
                <a:latin typeface="Georgia"/>
                <a:cs typeface="Georgia"/>
              </a:rPr>
              <a:t>,  </a:t>
            </a:r>
            <a:r>
              <a:rPr sz="1800" dirty="0">
                <a:latin typeface="Trebuchet MS"/>
                <a:cs typeface="Trebuchet MS"/>
              </a:rPr>
              <a:t>г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100" dirty="0">
                <a:latin typeface="Trebuchet MS"/>
                <a:cs typeface="Trebuchet MS"/>
              </a:rPr>
              <a:t>с</a:t>
            </a:r>
            <a:r>
              <a:rPr sz="1800" spc="114" dirty="0">
                <a:latin typeface="Trebuchet MS"/>
                <a:cs typeface="Trebuchet MS"/>
              </a:rPr>
              <a:t>п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40" dirty="0">
                <a:latin typeface="Trebuchet MS"/>
                <a:cs typeface="Trebuchet MS"/>
              </a:rPr>
              <a:t>т</a:t>
            </a:r>
            <a:r>
              <a:rPr sz="1800" spc="-15" dirty="0">
                <a:latin typeface="Trebuchet MS"/>
                <a:cs typeface="Trebuchet MS"/>
              </a:rPr>
              <a:t>ал</a:t>
            </a:r>
            <a:r>
              <a:rPr sz="1800" spc="-30" dirty="0">
                <a:latin typeface="Trebuchet MS"/>
                <a:cs typeface="Trebuchet MS"/>
              </a:rPr>
              <a:t>ь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100" dirty="0">
                <a:latin typeface="Trebuchet MS"/>
                <a:cs typeface="Trebuchet MS"/>
              </a:rPr>
              <a:t>й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6302" y="1624076"/>
            <a:ext cx="139128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160" algn="r">
              <a:lnSpc>
                <a:spcPts val="2125"/>
              </a:lnSpc>
              <a:spcBef>
                <a:spcPts val="100"/>
              </a:spcBef>
            </a:pPr>
            <a:r>
              <a:rPr sz="1800" spc="-85" dirty="0">
                <a:latin typeface="Trebuchet MS"/>
                <a:cs typeface="Trebuchet MS"/>
              </a:rPr>
              <a:t>з</a:t>
            </a:r>
            <a:r>
              <a:rPr sz="1800" spc="-40" dirty="0">
                <a:latin typeface="Trebuchet MS"/>
                <a:cs typeface="Trebuchet MS"/>
              </a:rPr>
              <a:t>а</a:t>
            </a:r>
            <a:r>
              <a:rPr sz="1800" spc="-35" dirty="0">
                <a:latin typeface="Trebuchet MS"/>
                <a:cs typeface="Trebuchet MS"/>
              </a:rPr>
              <a:t>в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20" dirty="0">
                <a:latin typeface="Trebuchet MS"/>
                <a:cs typeface="Trebuchet MS"/>
              </a:rPr>
              <a:t>д</a:t>
            </a:r>
            <a:r>
              <a:rPr sz="1800" spc="100" dirty="0">
                <a:latin typeface="Trebuchet MS"/>
                <a:cs typeface="Trebuchet MS"/>
              </a:rPr>
              <a:t>у</a:t>
            </a:r>
            <a:r>
              <a:rPr sz="1800" spc="130" dirty="0">
                <a:latin typeface="Trebuchet MS"/>
                <a:cs typeface="Trebuchet MS"/>
              </a:rPr>
              <a:t>ю</a:t>
            </a:r>
            <a:r>
              <a:rPr sz="1800" spc="195" dirty="0">
                <a:latin typeface="Trebuchet MS"/>
                <a:cs typeface="Trebuchet MS"/>
              </a:rPr>
              <a:t>щ</a:t>
            </a:r>
            <a:r>
              <a:rPr sz="1800" spc="100" dirty="0">
                <a:latin typeface="Trebuchet MS"/>
                <a:cs typeface="Trebuchet MS"/>
              </a:rPr>
              <a:t>ий</a:t>
            </a:r>
            <a:endParaRPr sz="1800">
              <a:latin typeface="Trebuchet MS"/>
              <a:cs typeface="Trebuchet MS"/>
            </a:endParaRPr>
          </a:p>
          <a:p>
            <a:pPr marR="5080" algn="r">
              <a:lnSpc>
                <a:spcPts val="2125"/>
              </a:lnSpc>
            </a:pPr>
            <a:r>
              <a:rPr sz="1800" spc="40" dirty="0">
                <a:latin typeface="Trebuchet MS"/>
                <a:cs typeface="Trebuchet MS"/>
              </a:rPr>
              <a:t>т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45" dirty="0">
                <a:latin typeface="Trebuchet MS"/>
                <a:cs typeface="Trebuchet MS"/>
              </a:rPr>
              <a:t>а</a:t>
            </a:r>
            <a:r>
              <a:rPr sz="1800" spc="40" dirty="0">
                <a:latin typeface="Trebuchet MS"/>
                <a:cs typeface="Trebuchet MS"/>
              </a:rPr>
              <a:t>п</a:t>
            </a:r>
            <a:r>
              <a:rPr sz="1800" spc="100" dirty="0">
                <a:latin typeface="Trebuchet MS"/>
                <a:cs typeface="Trebuchet MS"/>
              </a:rPr>
              <a:t>ии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05077" y="1624076"/>
            <a:ext cx="110172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66700" marR="5080" indent="-254000">
              <a:lnSpc>
                <a:spcPts val="2090"/>
              </a:lnSpc>
              <a:spcBef>
                <a:spcPts val="225"/>
              </a:spcBef>
            </a:pPr>
            <a:r>
              <a:rPr sz="1800" spc="40" dirty="0">
                <a:latin typeface="Trebuchet MS"/>
                <a:cs typeface="Trebuchet MS"/>
              </a:rPr>
              <a:t>к</a:t>
            </a:r>
            <a:r>
              <a:rPr sz="1800" spc="30" dirty="0">
                <a:latin typeface="Trebuchet MS"/>
                <a:cs typeface="Trebuchet MS"/>
              </a:rPr>
              <a:t>а</a:t>
            </a:r>
            <a:r>
              <a:rPr sz="1800" spc="40" dirty="0">
                <a:latin typeface="Trebuchet MS"/>
                <a:cs typeface="Trebuchet MS"/>
              </a:rPr>
              <a:t>ф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20" dirty="0">
                <a:latin typeface="Trebuchet MS"/>
                <a:cs typeface="Trebuchet MS"/>
              </a:rPr>
              <a:t>д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70" dirty="0">
                <a:latin typeface="Trebuchet MS"/>
                <a:cs typeface="Trebuchet MS"/>
              </a:rPr>
              <a:t>й  </a:t>
            </a:r>
            <a:r>
              <a:rPr sz="1800" spc="260" dirty="0">
                <a:latin typeface="Trebuchet MS"/>
                <a:cs typeface="Trebuchet MS"/>
              </a:rPr>
              <a:t>СП</a:t>
            </a:r>
            <a:r>
              <a:rPr sz="1800" spc="30" dirty="0">
                <a:latin typeface="Trebuchet MS"/>
                <a:cs typeface="Trebuchet MS"/>
              </a:rPr>
              <a:t>б</a:t>
            </a:r>
            <a:r>
              <a:rPr sz="1800" spc="35" dirty="0">
                <a:latin typeface="Trebuchet MS"/>
                <a:cs typeface="Trebuchet MS"/>
              </a:rPr>
              <a:t>Г</a:t>
            </a:r>
            <a:r>
              <a:rPr sz="1800" spc="245" dirty="0">
                <a:latin typeface="Trebuchet MS"/>
                <a:cs typeface="Trebuchet MS"/>
              </a:rPr>
              <a:t>У</a:t>
            </a:r>
            <a:r>
              <a:rPr sz="1800" spc="-40" dirty="0">
                <a:latin typeface="Georgia"/>
                <a:cs typeface="Georgia"/>
              </a:rPr>
              <a:t>,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34840" y="2169667"/>
            <a:ext cx="4272280" cy="22174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99800"/>
              </a:lnSpc>
              <a:spcBef>
                <a:spcPts val="105"/>
              </a:spcBef>
              <a:tabLst>
                <a:tab pos="2360295" algn="l"/>
              </a:tabLst>
            </a:pPr>
            <a:r>
              <a:rPr sz="1800" spc="35" dirty="0">
                <a:latin typeface="Trebuchet MS"/>
                <a:cs typeface="Trebuchet MS"/>
              </a:rPr>
              <a:t>главный </a:t>
            </a:r>
            <a:r>
              <a:rPr sz="1800" spc="20" dirty="0">
                <a:latin typeface="Trebuchet MS"/>
                <a:cs typeface="Trebuchet MS"/>
              </a:rPr>
              <a:t>врач </a:t>
            </a:r>
            <a:r>
              <a:rPr sz="1800" spc="85" dirty="0">
                <a:latin typeface="Trebuchet MS"/>
                <a:cs typeface="Trebuchet MS"/>
              </a:rPr>
              <a:t>группы </a:t>
            </a:r>
            <a:r>
              <a:rPr sz="1800" spc="70" dirty="0">
                <a:latin typeface="Trebuchet MS"/>
                <a:cs typeface="Trebuchet MS"/>
              </a:rPr>
              <a:t>клиник </a:t>
            </a:r>
            <a:r>
              <a:rPr sz="1800" spc="-5" dirty="0">
                <a:latin typeface="Georgia"/>
                <a:cs typeface="Georgia"/>
              </a:rPr>
              <a:t>«</a:t>
            </a:r>
            <a:r>
              <a:rPr sz="1800" spc="-5" dirty="0">
                <a:latin typeface="Trebuchet MS"/>
                <a:cs typeface="Trebuchet MS"/>
              </a:rPr>
              <a:t>Согаз  </a:t>
            </a:r>
            <a:r>
              <a:rPr sz="1800" spc="15" dirty="0">
                <a:latin typeface="Trebuchet MS"/>
                <a:cs typeface="Trebuchet MS"/>
              </a:rPr>
              <a:t>медицина</a:t>
            </a:r>
            <a:r>
              <a:rPr sz="1800" spc="15" dirty="0">
                <a:latin typeface="Georgia"/>
                <a:cs typeface="Georgia"/>
              </a:rPr>
              <a:t>» </a:t>
            </a:r>
            <a:r>
              <a:rPr sz="1800" spc="80" dirty="0">
                <a:latin typeface="Trebuchet MS"/>
                <a:cs typeface="Trebuchet MS"/>
              </a:rPr>
              <a:t>Андрей </a:t>
            </a:r>
            <a:r>
              <a:rPr sz="1800" spc="25" dirty="0">
                <a:latin typeface="Trebuchet MS"/>
                <a:cs typeface="Trebuchet MS"/>
              </a:rPr>
              <a:t>Обрезан </a:t>
            </a:r>
            <a:r>
              <a:rPr sz="1800" spc="100" dirty="0">
                <a:latin typeface="Trebuchet MS"/>
                <a:cs typeface="Trebuchet MS"/>
              </a:rPr>
              <a:t>и </a:t>
            </a:r>
            <a:r>
              <a:rPr sz="1800" dirty="0">
                <a:latin typeface="Trebuchet MS"/>
                <a:cs typeface="Trebuchet MS"/>
              </a:rPr>
              <a:t>врач</a:t>
            </a:r>
            <a:r>
              <a:rPr sz="1800" dirty="0">
                <a:latin typeface="Georgia"/>
                <a:cs typeface="Georgia"/>
              </a:rPr>
              <a:t>-  </a:t>
            </a:r>
            <a:r>
              <a:rPr sz="1800" spc="40" dirty="0">
                <a:latin typeface="Trebuchet MS"/>
                <a:cs typeface="Trebuchet MS"/>
              </a:rPr>
              <a:t>к</a:t>
            </a:r>
            <a:r>
              <a:rPr sz="1800" spc="25" dirty="0">
                <a:latin typeface="Trebuchet MS"/>
                <a:cs typeface="Trebuchet MS"/>
              </a:rPr>
              <a:t>а</a:t>
            </a:r>
            <a:r>
              <a:rPr sz="1800" spc="30" dirty="0">
                <a:latin typeface="Trebuchet MS"/>
                <a:cs typeface="Trebuchet MS"/>
              </a:rPr>
              <a:t>р</a:t>
            </a:r>
            <a:r>
              <a:rPr sz="1800" spc="-20" dirty="0">
                <a:latin typeface="Trebuchet MS"/>
                <a:cs typeface="Trebuchet MS"/>
              </a:rPr>
              <a:t>д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5" dirty="0">
                <a:latin typeface="Trebuchet MS"/>
                <a:cs typeface="Trebuchet MS"/>
              </a:rPr>
              <a:t>л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5" dirty="0">
                <a:latin typeface="Trebuchet MS"/>
                <a:cs typeface="Trebuchet MS"/>
              </a:rPr>
              <a:t>г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355" dirty="0">
                <a:latin typeface="Trebuchet MS"/>
                <a:cs typeface="Trebuchet MS"/>
              </a:rPr>
              <a:t>М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5" dirty="0">
                <a:latin typeface="Trebuchet MS"/>
                <a:cs typeface="Trebuchet MS"/>
              </a:rPr>
              <a:t>ж</a:t>
            </a:r>
            <a:r>
              <a:rPr sz="1800" spc="-20" dirty="0">
                <a:latin typeface="Trebuchet MS"/>
                <a:cs typeface="Trebuchet MS"/>
              </a:rPr>
              <a:t>д</a:t>
            </a:r>
            <a:r>
              <a:rPr sz="1800" spc="100" dirty="0">
                <a:latin typeface="Trebuchet MS"/>
                <a:cs typeface="Trebuchet MS"/>
              </a:rPr>
              <a:t>у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25" dirty="0">
                <a:latin typeface="Trebuchet MS"/>
                <a:cs typeface="Trebuchet MS"/>
              </a:rPr>
              <a:t>а</a:t>
            </a:r>
            <a:r>
              <a:rPr sz="1800" spc="30" dirty="0">
                <a:latin typeface="Trebuchet MS"/>
                <a:cs typeface="Trebuchet MS"/>
              </a:rPr>
              <a:t>р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20" dirty="0">
                <a:latin typeface="Trebuchet MS"/>
                <a:cs typeface="Trebuchet MS"/>
              </a:rPr>
              <a:t>д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dirty="0">
                <a:latin typeface="Trebuchet MS"/>
                <a:cs typeface="Trebuchet MS"/>
              </a:rPr>
              <a:t>г</a:t>
            </a:r>
            <a:r>
              <a:rPr sz="1800" spc="10" dirty="0">
                <a:latin typeface="Trebuchet MS"/>
                <a:cs typeface="Trebuchet MS"/>
              </a:rPr>
              <a:t>о  </a:t>
            </a:r>
            <a:r>
              <a:rPr sz="1800" spc="25" dirty="0">
                <a:latin typeface="Trebuchet MS"/>
                <a:cs typeface="Trebuchet MS"/>
              </a:rPr>
              <a:t>медицинского </a:t>
            </a:r>
            <a:r>
              <a:rPr sz="1800" spc="35" dirty="0">
                <a:latin typeface="Trebuchet MS"/>
                <a:cs typeface="Trebuchet MS"/>
              </a:rPr>
              <a:t>центра </a:t>
            </a:r>
            <a:r>
              <a:rPr sz="1800" spc="-25" dirty="0">
                <a:latin typeface="Georgia"/>
                <a:cs typeface="Georgia"/>
              </a:rPr>
              <a:t>«</a:t>
            </a:r>
            <a:r>
              <a:rPr sz="1800" spc="-25" dirty="0">
                <a:latin typeface="Trebuchet MS"/>
                <a:cs typeface="Trebuchet MS"/>
              </a:rPr>
              <a:t>Согаз</a:t>
            </a:r>
            <a:r>
              <a:rPr sz="1800" spc="-25" dirty="0">
                <a:latin typeface="Georgia"/>
                <a:cs typeface="Georgia"/>
              </a:rPr>
              <a:t>» </a:t>
            </a:r>
            <a:r>
              <a:rPr sz="1800" spc="55" dirty="0">
                <a:latin typeface="Trebuchet MS"/>
                <a:cs typeface="Trebuchet MS"/>
              </a:rPr>
              <a:t>Тимур  </a:t>
            </a:r>
            <a:r>
              <a:rPr sz="1800" spc="45" dirty="0">
                <a:latin typeface="Trebuchet MS"/>
                <a:cs typeface="Trebuchet MS"/>
              </a:rPr>
              <a:t>Абдуалимов </a:t>
            </a:r>
            <a:r>
              <a:rPr sz="1800" spc="25" dirty="0">
                <a:latin typeface="Trebuchet MS"/>
                <a:cs typeface="Trebuchet MS"/>
              </a:rPr>
              <a:t>предложили </a:t>
            </a:r>
            <a:r>
              <a:rPr sz="1800" spc="60" dirty="0">
                <a:latin typeface="Trebuchet MS"/>
                <a:cs typeface="Trebuchet MS"/>
              </a:rPr>
              <a:t>новый  </a:t>
            </a:r>
            <a:r>
              <a:rPr sz="1800" spc="-5" dirty="0">
                <a:latin typeface="Trebuchet MS"/>
                <a:cs typeface="Trebuchet MS"/>
              </a:rPr>
              <a:t>способ </a:t>
            </a:r>
            <a:r>
              <a:rPr sz="1800" spc="5" dirty="0">
                <a:latin typeface="Trebuchet MS"/>
                <a:cs typeface="Trebuchet MS"/>
              </a:rPr>
              <a:t>определения </a:t>
            </a:r>
            <a:r>
              <a:rPr sz="1800" spc="20" dirty="0">
                <a:latin typeface="Trebuchet MS"/>
                <a:cs typeface="Trebuchet MS"/>
              </a:rPr>
              <a:t>риска развития  </a:t>
            </a:r>
            <a:r>
              <a:rPr sz="1800" spc="25" dirty="0">
                <a:latin typeface="Trebuchet MS"/>
                <a:cs typeface="Trebuchet MS"/>
              </a:rPr>
              <a:t>осложнений </a:t>
            </a:r>
            <a:r>
              <a:rPr sz="1800" spc="105" dirty="0">
                <a:latin typeface="Trebuchet MS"/>
                <a:cs typeface="Trebuchet MS"/>
              </a:rPr>
              <a:t>у </a:t>
            </a:r>
            <a:r>
              <a:rPr sz="1800" spc="35" dirty="0">
                <a:latin typeface="Trebuchet MS"/>
                <a:cs typeface="Trebuchet MS"/>
              </a:rPr>
              <a:t>пациентов </a:t>
            </a:r>
            <a:r>
              <a:rPr sz="1800" spc="-100" dirty="0">
                <a:latin typeface="Trebuchet MS"/>
                <a:cs typeface="Trebuchet MS"/>
              </a:rPr>
              <a:t>с </a:t>
            </a:r>
            <a:r>
              <a:rPr sz="1800" spc="5" dirty="0">
                <a:latin typeface="Trebuchet MS"/>
                <a:cs typeface="Trebuchet MS"/>
              </a:rPr>
              <a:t>болезнями  </a:t>
            </a:r>
            <a:r>
              <a:rPr sz="1800" spc="-15" dirty="0">
                <a:latin typeface="Trebuchet MS"/>
                <a:cs typeface="Trebuchet MS"/>
              </a:rPr>
              <a:t>сердца</a:t>
            </a:r>
            <a:r>
              <a:rPr sz="1800" spc="-15" dirty="0">
                <a:latin typeface="Georgia"/>
                <a:cs typeface="Georgia"/>
              </a:rPr>
              <a:t>. </a:t>
            </a:r>
            <a:r>
              <a:rPr sz="1800" spc="160" dirty="0">
                <a:latin typeface="Trebuchet MS"/>
                <a:cs typeface="Trebuchet MS"/>
              </a:rPr>
              <a:t>Он </a:t>
            </a:r>
            <a:r>
              <a:rPr sz="1800" spc="15" dirty="0">
                <a:latin typeface="Trebuchet MS"/>
                <a:cs typeface="Trebuchet MS"/>
              </a:rPr>
              <a:t>основан </a:t>
            </a:r>
            <a:r>
              <a:rPr sz="1800" spc="50" dirty="0">
                <a:latin typeface="Trebuchet MS"/>
                <a:cs typeface="Trebuchet MS"/>
              </a:rPr>
              <a:t>на</a:t>
            </a:r>
            <a:r>
              <a:rPr sz="1800" spc="270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использовании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34840" y="4367276"/>
            <a:ext cx="427164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  <a:tabLst>
                <a:tab pos="1434465" algn="l"/>
                <a:tab pos="1957705" algn="l"/>
                <a:tab pos="2999740" algn="l"/>
              </a:tabLst>
            </a:pPr>
            <a:r>
              <a:rPr sz="1800" dirty="0">
                <a:latin typeface="Trebuchet MS"/>
                <a:cs typeface="Trebuchet MS"/>
              </a:rPr>
              <a:t>не</a:t>
            </a:r>
            <a:r>
              <a:rPr sz="1800" spc="90" dirty="0">
                <a:latin typeface="Trebuchet MS"/>
                <a:cs typeface="Trebuchet MS"/>
              </a:rPr>
              <a:t>й</a:t>
            </a:r>
            <a:r>
              <a:rPr sz="1800" spc="95" dirty="0">
                <a:latin typeface="Trebuchet MS"/>
                <a:cs typeface="Trebuchet MS"/>
              </a:rPr>
              <a:t>р</a:t>
            </a:r>
            <a:r>
              <a:rPr sz="1800" spc="20" dirty="0">
                <a:latin typeface="Trebuchet MS"/>
                <a:cs typeface="Trebuchet MS"/>
              </a:rPr>
              <a:t>о</a:t>
            </a:r>
            <a:r>
              <a:rPr sz="1800" spc="-100" dirty="0">
                <a:latin typeface="Trebuchet MS"/>
                <a:cs typeface="Trebuchet MS"/>
              </a:rPr>
              <a:t>с</a:t>
            </a:r>
            <a:r>
              <a:rPr sz="1800" spc="-130" dirty="0">
                <a:latin typeface="Trebuchet MS"/>
                <a:cs typeface="Trebuchet MS"/>
              </a:rPr>
              <a:t>е</a:t>
            </a:r>
            <a:r>
              <a:rPr sz="1800" spc="40" dirty="0">
                <a:latin typeface="Trebuchet MS"/>
                <a:cs typeface="Trebuchet MS"/>
              </a:rPr>
              <a:t>т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254" dirty="0">
                <a:latin typeface="Georgia"/>
                <a:cs typeface="Georgia"/>
              </a:rPr>
              <a:t>—</a:t>
            </a:r>
            <a:r>
              <a:rPr sz="1800" dirty="0">
                <a:latin typeface="Georgia"/>
                <a:cs typeface="Georgia"/>
              </a:rPr>
              <a:t>	</a:t>
            </a:r>
            <a:r>
              <a:rPr sz="1800" spc="-20" dirty="0">
                <a:latin typeface="Trebuchet MS"/>
                <a:cs typeface="Trebuchet MS"/>
              </a:rPr>
              <a:t>мет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20" dirty="0">
                <a:latin typeface="Trebuchet MS"/>
                <a:cs typeface="Trebuchet MS"/>
              </a:rPr>
              <a:t>д</a:t>
            </a:r>
            <a:r>
              <a:rPr sz="1800" spc="-25" dirty="0">
                <a:latin typeface="Trebuchet MS"/>
                <a:cs typeface="Trebuchet MS"/>
              </a:rPr>
              <a:t>а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20" dirty="0">
                <a:latin typeface="Trebuchet MS"/>
                <a:cs typeface="Trebuchet MS"/>
              </a:rPr>
              <a:t>м</a:t>
            </a:r>
            <a:r>
              <a:rPr sz="1800" spc="75" dirty="0">
                <a:latin typeface="Trebuchet MS"/>
                <a:cs typeface="Trebuchet MS"/>
              </a:rPr>
              <a:t>а</a:t>
            </a:r>
            <a:r>
              <a:rPr sz="1800" spc="120" dirty="0">
                <a:latin typeface="Trebuchet MS"/>
                <a:cs typeface="Trebuchet MS"/>
              </a:rPr>
              <a:t>ш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125" dirty="0">
                <a:latin typeface="Trebuchet MS"/>
                <a:cs typeface="Trebuchet MS"/>
              </a:rPr>
              <a:t>нн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dirty="0">
                <a:latin typeface="Trebuchet MS"/>
                <a:cs typeface="Trebuchet MS"/>
              </a:rPr>
              <a:t>г</a:t>
            </a:r>
            <a:r>
              <a:rPr sz="1800" spc="10" dirty="0">
                <a:latin typeface="Trebuchet MS"/>
                <a:cs typeface="Trebuchet MS"/>
              </a:rPr>
              <a:t>о  </a:t>
            </a:r>
            <a:r>
              <a:rPr sz="1800" spc="30" dirty="0">
                <a:latin typeface="Trebuchet MS"/>
                <a:cs typeface="Trebuchet MS"/>
              </a:rPr>
              <a:t>обучения</a:t>
            </a:r>
            <a:r>
              <a:rPr sz="1800" spc="30" dirty="0">
                <a:latin typeface="Georgia"/>
                <a:cs typeface="Georgia"/>
              </a:rPr>
              <a:t>,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58078" y="4632452"/>
            <a:ext cx="2749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77135" algn="l"/>
              </a:tabLst>
            </a:pPr>
            <a:r>
              <a:rPr sz="1800" spc="-100" dirty="0">
                <a:latin typeface="Trebuchet MS"/>
                <a:cs typeface="Trebuchet MS"/>
              </a:rPr>
              <a:t>с</a:t>
            </a:r>
            <a:r>
              <a:rPr sz="1800" spc="20" dirty="0">
                <a:latin typeface="Trebuchet MS"/>
                <a:cs typeface="Trebuchet MS"/>
              </a:rPr>
              <a:t>м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20" dirty="0">
                <a:latin typeface="Trebuchet MS"/>
                <a:cs typeface="Trebuchet MS"/>
              </a:rPr>
              <a:t>д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5" dirty="0">
                <a:latin typeface="Trebuchet MS"/>
                <a:cs typeface="Trebuchet MS"/>
              </a:rPr>
              <a:t>л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45" dirty="0">
                <a:latin typeface="Trebuchet MS"/>
                <a:cs typeface="Trebuchet MS"/>
              </a:rPr>
              <a:t>в</a:t>
            </a:r>
            <a:r>
              <a:rPr sz="1800" spc="50" dirty="0">
                <a:latin typeface="Trebuchet MS"/>
                <a:cs typeface="Trebuchet MS"/>
              </a:rPr>
              <a:t>ан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dirty="0">
                <a:latin typeface="Trebuchet MS"/>
                <a:cs typeface="Trebuchet MS"/>
              </a:rPr>
              <a:t>г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50" dirty="0">
                <a:latin typeface="Trebuchet MS"/>
                <a:cs typeface="Trebuchet MS"/>
              </a:rPr>
              <a:t>на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34840" y="4912867"/>
            <a:ext cx="4272280" cy="11525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  <a:tabLst>
                <a:tab pos="911225" algn="l"/>
                <a:tab pos="2229485" algn="l"/>
                <a:tab pos="3368040" algn="l"/>
              </a:tabLst>
            </a:pPr>
            <a:r>
              <a:rPr sz="1800" spc="-40" dirty="0">
                <a:latin typeface="Trebuchet MS"/>
                <a:cs typeface="Trebuchet MS"/>
              </a:rPr>
              <a:t>ос</a:t>
            </a:r>
            <a:r>
              <a:rPr sz="1800" spc="125" dirty="0">
                <a:latin typeface="Trebuchet MS"/>
                <a:cs typeface="Trebuchet MS"/>
              </a:rPr>
              <a:t>н</a:t>
            </a:r>
            <a:r>
              <a:rPr sz="1800" spc="-20" dirty="0">
                <a:latin typeface="Trebuchet MS"/>
                <a:cs typeface="Trebuchet MS"/>
              </a:rPr>
              <a:t>о</a:t>
            </a:r>
            <a:r>
              <a:rPr sz="1800" spc="-15" dirty="0">
                <a:latin typeface="Trebuchet MS"/>
                <a:cs typeface="Trebuchet MS"/>
              </a:rPr>
              <a:t>в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15" dirty="0">
                <a:latin typeface="Trebuchet MS"/>
                <a:cs typeface="Trebuchet MS"/>
              </a:rPr>
              <a:t>об</a:t>
            </a:r>
            <a:r>
              <a:rPr sz="1800" spc="80" dirty="0">
                <a:latin typeface="Trebuchet MS"/>
                <a:cs typeface="Trebuchet MS"/>
              </a:rPr>
              <a:t>р</a:t>
            </a:r>
            <a:r>
              <a:rPr sz="1800" spc="-5" dirty="0">
                <a:latin typeface="Trebuchet MS"/>
                <a:cs typeface="Trebuchet MS"/>
              </a:rPr>
              <a:t>а</a:t>
            </a:r>
            <a:r>
              <a:rPr sz="1800" spc="-10" dirty="0">
                <a:latin typeface="Trebuchet MS"/>
                <a:cs typeface="Trebuchet MS"/>
              </a:rPr>
              <a:t>б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40" dirty="0">
                <a:latin typeface="Trebuchet MS"/>
                <a:cs typeface="Trebuchet MS"/>
              </a:rPr>
              <a:t>тк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10" dirty="0">
                <a:latin typeface="Trebuchet MS"/>
                <a:cs typeface="Trebuchet MS"/>
              </a:rPr>
              <a:t>б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-5" dirty="0">
                <a:latin typeface="Trebuchet MS"/>
                <a:cs typeface="Trebuchet MS"/>
              </a:rPr>
              <a:t>л</a:t>
            </a:r>
            <a:r>
              <a:rPr sz="1800" spc="70" dirty="0">
                <a:latin typeface="Trebuchet MS"/>
                <a:cs typeface="Trebuchet MS"/>
              </a:rPr>
              <a:t>ь</a:t>
            </a:r>
            <a:r>
              <a:rPr sz="1800" spc="114" dirty="0">
                <a:latin typeface="Trebuchet MS"/>
                <a:cs typeface="Trebuchet MS"/>
              </a:rPr>
              <a:t>ш</a:t>
            </a:r>
            <a:r>
              <a:rPr sz="1800" spc="100" dirty="0">
                <a:latin typeface="Trebuchet MS"/>
                <a:cs typeface="Trebuchet MS"/>
              </a:rPr>
              <a:t>и</a:t>
            </a:r>
            <a:r>
              <a:rPr sz="1800" spc="10" dirty="0">
                <a:latin typeface="Trebuchet MS"/>
                <a:cs typeface="Trebuchet MS"/>
              </a:rPr>
              <a:t>х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15" dirty="0">
                <a:latin typeface="Trebuchet MS"/>
                <a:cs typeface="Trebuchet MS"/>
              </a:rPr>
              <a:t>о</a:t>
            </a:r>
            <a:r>
              <a:rPr sz="1800" spc="10" dirty="0">
                <a:latin typeface="Trebuchet MS"/>
                <a:cs typeface="Trebuchet MS"/>
              </a:rPr>
              <a:t>б</a:t>
            </a:r>
            <a:r>
              <a:rPr sz="1800" spc="-75" dirty="0">
                <a:latin typeface="Trebuchet MS"/>
                <a:cs typeface="Trebuchet MS"/>
              </a:rPr>
              <a:t>ъ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20" dirty="0">
                <a:latin typeface="Trebuchet MS"/>
                <a:cs typeface="Trebuchet MS"/>
              </a:rPr>
              <a:t>м</a:t>
            </a:r>
            <a:r>
              <a:rPr sz="1800" spc="-15" dirty="0">
                <a:latin typeface="Trebuchet MS"/>
                <a:cs typeface="Trebuchet MS"/>
              </a:rPr>
              <a:t>ов  </a:t>
            </a:r>
            <a:r>
              <a:rPr sz="1800" spc="65" dirty="0">
                <a:latin typeface="Trebuchet MS"/>
                <a:cs typeface="Trebuchet MS"/>
              </a:rPr>
              <a:t>информации</a:t>
            </a:r>
            <a:r>
              <a:rPr sz="1800" spc="65" dirty="0">
                <a:latin typeface="Georgia"/>
                <a:cs typeface="Georgia"/>
              </a:rPr>
              <a:t>.</a:t>
            </a:r>
            <a:endParaRPr sz="1800">
              <a:latin typeface="Georgia"/>
              <a:cs typeface="Georgia"/>
            </a:endParaRPr>
          </a:p>
          <a:p>
            <a:pPr marL="12700" marR="5080" indent="50800">
              <a:lnSpc>
                <a:spcPct val="100000"/>
              </a:lnSpc>
              <a:spcBef>
                <a:spcPts val="1180"/>
              </a:spcBef>
            </a:pPr>
            <a:r>
              <a:rPr sz="1400" b="1" spc="45" dirty="0">
                <a:latin typeface="Trebuchet MS"/>
                <a:cs typeface="Trebuchet MS"/>
              </a:rPr>
              <a:t>Информация </a:t>
            </a:r>
            <a:r>
              <a:rPr sz="1400" b="1" spc="-5" dirty="0">
                <a:latin typeface="Trebuchet MS"/>
                <a:cs typeface="Trebuchet MS"/>
              </a:rPr>
              <a:t>взята </a:t>
            </a:r>
            <a:r>
              <a:rPr sz="1400" b="1" spc="-105" dirty="0">
                <a:latin typeface="Trebuchet MS"/>
                <a:cs typeface="Trebuchet MS"/>
              </a:rPr>
              <a:t>с </a:t>
            </a:r>
            <a:r>
              <a:rPr sz="1400" b="1" spc="5" dirty="0">
                <a:latin typeface="Trebuchet MS"/>
                <a:cs typeface="Trebuchet MS"/>
              </a:rPr>
              <a:t>портала </a:t>
            </a:r>
            <a:r>
              <a:rPr sz="1400" b="1" spc="15" dirty="0">
                <a:latin typeface="Georgia"/>
                <a:cs typeface="Georgia"/>
              </a:rPr>
              <a:t>«</a:t>
            </a:r>
            <a:r>
              <a:rPr sz="1400" b="1" spc="15" dirty="0">
                <a:latin typeface="Trebuchet MS"/>
                <a:cs typeface="Trebuchet MS"/>
              </a:rPr>
              <a:t>Научная </a:t>
            </a:r>
            <a:r>
              <a:rPr sz="1400" b="1" spc="-40" dirty="0">
                <a:latin typeface="Trebuchet MS"/>
                <a:cs typeface="Trebuchet MS"/>
              </a:rPr>
              <a:t>Россия</a:t>
            </a:r>
            <a:r>
              <a:rPr sz="1400" b="1" spc="-40" dirty="0">
                <a:latin typeface="Georgia"/>
                <a:cs typeface="Georgia"/>
              </a:rPr>
              <a:t>»  </a:t>
            </a:r>
            <a:r>
              <a:rPr sz="1400" b="1" spc="-120" dirty="0">
                <a:latin typeface="Georgia"/>
                <a:cs typeface="Georgia"/>
              </a:rPr>
              <a:t>(https://scientificrussia.ru/)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7200" y="1196975"/>
            <a:ext cx="3663950" cy="2443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3937" y="0"/>
            <a:ext cx="5580380" cy="6858000"/>
            <a:chOff x="3563937" y="0"/>
            <a:chExt cx="5580380" cy="6858000"/>
          </a:xfrm>
        </p:grpSpPr>
        <p:sp>
          <p:nvSpPr>
            <p:cNvPr id="3" name="object 3"/>
            <p:cNvSpPr/>
            <p:nvPr/>
          </p:nvSpPr>
          <p:spPr>
            <a:xfrm>
              <a:off x="4140200" y="2292350"/>
              <a:ext cx="4887912" cy="32559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63937" y="6329362"/>
              <a:ext cx="5222875" cy="377825"/>
            </a:xfrm>
            <a:custGeom>
              <a:avLst/>
              <a:gdLst/>
              <a:ahLst/>
              <a:cxnLst/>
              <a:rect l="l" t="t" r="r" b="b"/>
              <a:pathLst>
                <a:path w="5222875" h="377825">
                  <a:moveTo>
                    <a:pt x="5222875" y="0"/>
                  </a:moveTo>
                  <a:lnTo>
                    <a:pt x="0" y="0"/>
                  </a:lnTo>
                  <a:lnTo>
                    <a:pt x="0" y="377825"/>
                  </a:lnTo>
                  <a:lnTo>
                    <a:pt x="5222875" y="377825"/>
                  </a:lnTo>
                  <a:lnTo>
                    <a:pt x="5222875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23962" y="998537"/>
            <a:ext cx="2916555" cy="1106805"/>
          </a:xfrm>
          <a:prstGeom prst="rect">
            <a:avLst/>
          </a:prstGeom>
          <a:solidFill>
            <a:srgbClr val="F8DED3"/>
          </a:solidFill>
        </p:spPr>
        <p:txBody>
          <a:bodyPr vert="horz" wrap="square" lIns="0" tIns="825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650"/>
              </a:spcBef>
            </a:pPr>
            <a:r>
              <a:rPr sz="1300" b="1" spc="100" dirty="0">
                <a:solidFill>
                  <a:srgbClr val="C00000"/>
                </a:solidFill>
                <a:latin typeface="Georgia"/>
                <a:cs typeface="Georgia"/>
              </a:rPr>
              <a:t>«</a:t>
            </a:r>
            <a:r>
              <a:rPr sz="1300" b="1" spc="100" dirty="0">
                <a:solidFill>
                  <a:srgbClr val="C00000"/>
                </a:solidFill>
                <a:latin typeface="Trebuchet MS"/>
                <a:cs typeface="Trebuchet MS"/>
              </a:rPr>
              <a:t>НАРОДНАЯ</a:t>
            </a:r>
            <a:r>
              <a:rPr sz="1300" b="1" spc="-7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300" b="1" spc="125" dirty="0">
                <a:solidFill>
                  <a:srgbClr val="C00000"/>
                </a:solidFill>
                <a:latin typeface="Trebuchet MS"/>
                <a:cs typeface="Trebuchet MS"/>
              </a:rPr>
              <a:t>НАУКА</a:t>
            </a:r>
            <a:r>
              <a:rPr sz="1300" b="1" spc="125" dirty="0">
                <a:solidFill>
                  <a:srgbClr val="C00000"/>
                </a:solidFill>
                <a:latin typeface="Georgia"/>
                <a:cs typeface="Georgia"/>
              </a:rPr>
              <a:t>»</a:t>
            </a:r>
            <a:endParaRPr sz="1300">
              <a:latin typeface="Georgia"/>
              <a:cs typeface="Georgia"/>
            </a:endParaRPr>
          </a:p>
          <a:p>
            <a:pPr marL="91440">
              <a:lnSpc>
                <a:spcPct val="100000"/>
              </a:lnSpc>
              <a:spcBef>
                <a:spcPts val="1225"/>
              </a:spcBef>
            </a:pPr>
            <a:r>
              <a:rPr sz="1300" b="1" spc="105" dirty="0">
                <a:solidFill>
                  <a:srgbClr val="C00000"/>
                </a:solidFill>
                <a:latin typeface="Georgia"/>
                <a:cs typeface="Georgia"/>
              </a:rPr>
              <a:t>«</a:t>
            </a:r>
            <a:r>
              <a:rPr sz="1300" b="1" spc="105" dirty="0">
                <a:solidFill>
                  <a:srgbClr val="C00000"/>
                </a:solidFill>
                <a:latin typeface="Trebuchet MS"/>
                <a:cs typeface="Trebuchet MS"/>
              </a:rPr>
              <a:t>ГРАЖДАНСКАЯ</a:t>
            </a:r>
            <a:r>
              <a:rPr sz="1300" b="1" spc="-7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300" b="1" spc="125" dirty="0">
                <a:solidFill>
                  <a:srgbClr val="C00000"/>
                </a:solidFill>
                <a:latin typeface="Trebuchet MS"/>
                <a:cs typeface="Trebuchet MS"/>
              </a:rPr>
              <a:t>НАУКА</a:t>
            </a:r>
            <a:r>
              <a:rPr sz="1300" b="1" spc="125" dirty="0">
                <a:solidFill>
                  <a:srgbClr val="C00000"/>
                </a:solidFill>
                <a:latin typeface="Georgia"/>
                <a:cs typeface="Georgia"/>
              </a:rPr>
              <a:t>»</a:t>
            </a:r>
            <a:endParaRPr sz="1300">
              <a:latin typeface="Georgia"/>
              <a:cs typeface="Georgia"/>
            </a:endParaRPr>
          </a:p>
          <a:p>
            <a:pPr marL="91440">
              <a:lnSpc>
                <a:spcPct val="100000"/>
              </a:lnSpc>
              <a:spcBef>
                <a:spcPts val="1250"/>
              </a:spcBef>
            </a:pPr>
            <a:r>
              <a:rPr sz="1300" b="1" spc="-50" dirty="0">
                <a:solidFill>
                  <a:srgbClr val="C00000"/>
                </a:solidFill>
                <a:latin typeface="Georgia"/>
                <a:cs typeface="Georgia"/>
              </a:rPr>
              <a:t>«</a:t>
            </a:r>
            <a:r>
              <a:rPr sz="1300" b="1" spc="-50" dirty="0">
                <a:solidFill>
                  <a:srgbClr val="C00000"/>
                </a:solidFill>
                <a:latin typeface="Trebuchet MS"/>
                <a:cs typeface="Trebuchet MS"/>
              </a:rPr>
              <a:t>С</a:t>
            </a:r>
            <a:r>
              <a:rPr sz="1300" b="1" spc="-50" dirty="0">
                <a:solidFill>
                  <a:srgbClr val="C00000"/>
                </a:solidFill>
                <a:latin typeface="Georgia"/>
                <a:cs typeface="Georgia"/>
              </a:rPr>
              <a:t>ITIZEN</a:t>
            </a:r>
            <a:r>
              <a:rPr sz="1300" b="1" spc="-10" dirty="0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sz="1300" b="1" spc="-70" dirty="0">
                <a:solidFill>
                  <a:srgbClr val="C00000"/>
                </a:solidFill>
                <a:latin typeface="Georgia"/>
                <a:cs typeface="Georgia"/>
              </a:rPr>
              <a:t>SCIENCE»</a:t>
            </a:r>
            <a:endParaRPr sz="13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75839" y="2311908"/>
            <a:ext cx="164083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21970">
              <a:lnSpc>
                <a:spcPct val="100000"/>
              </a:lnSpc>
              <a:spcBef>
                <a:spcPts val="100"/>
              </a:spcBef>
            </a:pPr>
            <a:r>
              <a:rPr sz="2000" spc="15" dirty="0">
                <a:latin typeface="Trebuchet MS"/>
                <a:cs typeface="Trebuchet MS"/>
              </a:rPr>
              <a:t>об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10" dirty="0">
                <a:latin typeface="Trebuchet MS"/>
                <a:cs typeface="Trebuchet MS"/>
              </a:rPr>
              <a:t>х  </a:t>
            </a:r>
            <a:r>
              <a:rPr sz="2000" spc="105" dirty="0">
                <a:latin typeface="Trebuchet MS"/>
                <a:cs typeface="Trebuchet MS"/>
              </a:rPr>
              <a:t>пр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-35" dirty="0">
                <a:latin typeface="Trebuchet MS"/>
                <a:cs typeface="Trebuchet MS"/>
              </a:rPr>
              <a:t>с</a:t>
            </a:r>
            <a:r>
              <a:rPr sz="2000" spc="-30" dirty="0">
                <a:latin typeface="Trebuchet MS"/>
                <a:cs typeface="Trebuchet MS"/>
              </a:rPr>
              <a:t>т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15" dirty="0">
                <a:latin typeface="Trebuchet MS"/>
                <a:cs typeface="Trebuchet MS"/>
              </a:rPr>
              <a:t>о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2590" y="2311908"/>
            <a:ext cx="17945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391920" algn="l"/>
              </a:tabLst>
            </a:pPr>
            <a:r>
              <a:rPr sz="2000" spc="50" dirty="0">
                <a:latin typeface="Trebuchet MS"/>
                <a:cs typeface="Trebuchet MS"/>
              </a:rPr>
              <a:t>В</a:t>
            </a:r>
            <a:r>
              <a:rPr sz="2000" spc="45" dirty="0">
                <a:latin typeface="Trebuchet MS"/>
                <a:cs typeface="Trebuchet MS"/>
              </a:rPr>
              <a:t>о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100" dirty="0">
                <a:latin typeface="Trebuchet MS"/>
                <a:cs typeface="Trebuchet MS"/>
              </a:rPr>
              <a:t>нн</a:t>
            </a:r>
            <a:r>
              <a:rPr sz="2000" spc="90" dirty="0">
                <a:latin typeface="Trebuchet MS"/>
                <a:cs typeface="Trebuchet MS"/>
              </a:rPr>
              <a:t>о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10" dirty="0">
                <a:latin typeface="Trebuchet MS"/>
                <a:cs typeface="Trebuchet MS"/>
              </a:rPr>
              <a:t>ть  </a:t>
            </a:r>
            <a:r>
              <a:rPr sz="2000" spc="20" dirty="0">
                <a:latin typeface="Trebuchet MS"/>
                <a:cs typeface="Trebuchet MS"/>
              </a:rPr>
              <a:t>граждан	</a:t>
            </a:r>
            <a:r>
              <a:rPr sz="2000" spc="-55" dirty="0">
                <a:latin typeface="Trebuchet MS"/>
                <a:cs typeface="Trebuchet MS"/>
              </a:rPr>
              <a:t>в  </a:t>
            </a:r>
            <a:r>
              <a:rPr sz="2000" spc="50" dirty="0">
                <a:latin typeface="Trebuchet MS"/>
                <a:cs typeface="Trebuchet MS"/>
              </a:rPr>
              <a:t>знаний</a:t>
            </a:r>
            <a:r>
              <a:rPr sz="2000" spc="50" dirty="0">
                <a:latin typeface="Georgia"/>
                <a:cs typeface="Georgia"/>
              </a:rPr>
              <a:t>,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48090" y="2921508"/>
            <a:ext cx="2578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latin typeface="Trebuchet MS"/>
                <a:cs typeface="Trebuchet MS"/>
              </a:rPr>
              <a:t>за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17214" y="2921508"/>
            <a:ext cx="7988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latin typeface="Trebuchet MS"/>
                <a:cs typeface="Trebuchet MS"/>
              </a:rPr>
              <a:t>сч</a:t>
            </a:r>
            <a:r>
              <a:rPr sz="2000" spc="-55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т</a:t>
            </a:r>
            <a:endParaRPr sz="2000">
              <a:latin typeface="Trebuchet MS"/>
              <a:cs typeface="Trebuchet MS"/>
            </a:endParaRPr>
          </a:p>
          <a:p>
            <a:pPr marL="12700" marR="5080" indent="612775" algn="r">
              <a:lnSpc>
                <a:spcPct val="100000"/>
              </a:lnSpc>
            </a:pPr>
            <a:r>
              <a:rPr sz="2000" spc="75" dirty="0">
                <a:latin typeface="Trebuchet MS"/>
                <a:cs typeface="Trebuchet MS"/>
              </a:rPr>
              <a:t>и  </a:t>
            </a:r>
            <a:r>
              <a:rPr sz="2000" spc="60" dirty="0">
                <a:latin typeface="Trebuchet MS"/>
                <a:cs typeface="Trebuchet MS"/>
              </a:rPr>
              <a:t>ж</a:t>
            </a:r>
            <a:r>
              <a:rPr sz="2000" spc="50" dirty="0">
                <a:latin typeface="Trebuchet MS"/>
                <a:cs typeface="Trebuchet MS"/>
              </a:rPr>
              <a:t>и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2590" y="3226308"/>
            <a:ext cx="21958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60" dirty="0">
                <a:latin typeface="Trebuchet MS"/>
                <a:cs typeface="Trebuchet MS"/>
              </a:rPr>
              <a:t>информатизации  цифровизации  </a:t>
            </a:r>
            <a:r>
              <a:rPr sz="2000" spc="5" dirty="0">
                <a:latin typeface="Trebuchet MS"/>
                <a:cs typeface="Trebuchet MS"/>
              </a:rPr>
              <a:t>каждого</a:t>
            </a:r>
            <a:r>
              <a:rPr sz="2000" spc="-195" dirty="0">
                <a:latin typeface="Trebuchet MS"/>
                <a:cs typeface="Trebuchet MS"/>
              </a:rPr>
              <a:t> </a:t>
            </a:r>
            <a:r>
              <a:rPr sz="2000" spc="-30" dirty="0">
                <a:latin typeface="Trebuchet MS"/>
                <a:cs typeface="Trebuchet MS"/>
              </a:rPr>
              <a:t>человека</a:t>
            </a:r>
            <a:r>
              <a:rPr sz="2000" spc="-3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542790" y="1276603"/>
            <a:ext cx="2385695" cy="76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330" dirty="0">
                <a:latin typeface="Trebuchet MS"/>
                <a:cs typeface="Trebuchet MS"/>
              </a:rPr>
              <a:t>НАУКА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00" b="1" spc="325" dirty="0">
                <a:latin typeface="Trebuchet MS"/>
                <a:cs typeface="Trebuchet MS"/>
              </a:rPr>
              <a:t>КАК</a:t>
            </a:r>
            <a:r>
              <a:rPr sz="2400" b="1" spc="-185" dirty="0">
                <a:latin typeface="Trebuchet MS"/>
                <a:cs typeface="Trebuchet MS"/>
              </a:rPr>
              <a:t> </a:t>
            </a:r>
            <a:r>
              <a:rPr sz="2400" b="1" spc="245" dirty="0">
                <a:latin typeface="Trebuchet MS"/>
                <a:cs typeface="Trebuchet MS"/>
              </a:rPr>
              <a:t>ПРОЦЕСС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04747"/>
            <a:ext cx="492569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spc="125" dirty="0">
                <a:solidFill>
                  <a:srgbClr val="D1282E"/>
                </a:solidFill>
                <a:latin typeface="Trebuchet MS"/>
                <a:cs typeface="Trebuchet MS"/>
              </a:rPr>
              <a:t>МОЛЕКУЛЯРНО</a:t>
            </a:r>
            <a:r>
              <a:rPr sz="1800" spc="125" dirty="0">
                <a:solidFill>
                  <a:srgbClr val="D1282E"/>
                </a:solidFill>
                <a:latin typeface="Georgia"/>
                <a:cs typeface="Georgia"/>
              </a:rPr>
              <a:t>-</a:t>
            </a:r>
            <a:r>
              <a:rPr sz="1800" spc="125" dirty="0">
                <a:solidFill>
                  <a:srgbClr val="D1282E"/>
                </a:solidFill>
                <a:latin typeface="Trebuchet MS"/>
                <a:cs typeface="Trebuchet MS"/>
              </a:rPr>
              <a:t>БИОЛОГИЧЕСКИЙ</a:t>
            </a:r>
            <a:r>
              <a:rPr sz="1800" spc="-254" dirty="0">
                <a:solidFill>
                  <a:srgbClr val="D1282E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D1282E"/>
                </a:solidFill>
                <a:latin typeface="Trebuchet MS"/>
                <a:cs typeface="Trebuchet MS"/>
              </a:rPr>
              <a:t>ПРОЕКТ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ts val="2125"/>
              </a:lnSpc>
            </a:pPr>
            <a:r>
              <a:rPr sz="1800" spc="-95" dirty="0">
                <a:solidFill>
                  <a:srgbClr val="D1282E"/>
                </a:solidFill>
                <a:latin typeface="Georgia"/>
                <a:cs typeface="Georgia"/>
              </a:rPr>
              <a:t>«ROSETTA@HOME»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19325" y="2227262"/>
            <a:ext cx="5387975" cy="3086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0112" y="0"/>
            <a:ext cx="7886700" cy="6823075"/>
            <a:chOff x="900112" y="0"/>
            <a:chExt cx="7886700" cy="6823075"/>
          </a:xfrm>
        </p:grpSpPr>
        <p:sp>
          <p:nvSpPr>
            <p:cNvPr id="3" name="object 3"/>
            <p:cNvSpPr/>
            <p:nvPr/>
          </p:nvSpPr>
          <p:spPr>
            <a:xfrm>
              <a:off x="900112" y="0"/>
              <a:ext cx="4464050" cy="68230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63937" y="6329362"/>
              <a:ext cx="5222875" cy="377825"/>
            </a:xfrm>
            <a:custGeom>
              <a:avLst/>
              <a:gdLst/>
              <a:ahLst/>
              <a:cxnLst/>
              <a:rect l="l" t="t" r="r" b="b"/>
              <a:pathLst>
                <a:path w="5222875" h="377825">
                  <a:moveTo>
                    <a:pt x="5222875" y="0"/>
                  </a:moveTo>
                  <a:lnTo>
                    <a:pt x="0" y="0"/>
                  </a:lnTo>
                  <a:lnTo>
                    <a:pt x="0" y="377825"/>
                  </a:lnTo>
                  <a:lnTo>
                    <a:pt x="5222875" y="377825"/>
                  </a:lnTo>
                  <a:lnTo>
                    <a:pt x="5222875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51500" y="260350"/>
            <a:ext cx="2665730" cy="1440180"/>
          </a:xfrm>
          <a:prstGeom prst="rect">
            <a:avLst/>
          </a:prstGeom>
          <a:solidFill>
            <a:srgbClr val="F8DED3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300" b="1" spc="100" dirty="0">
                <a:solidFill>
                  <a:srgbClr val="C00000"/>
                </a:solidFill>
                <a:latin typeface="Georgia"/>
                <a:cs typeface="Georgia"/>
              </a:rPr>
              <a:t>«</a:t>
            </a:r>
            <a:r>
              <a:rPr sz="1300" b="1" spc="100" dirty="0">
                <a:solidFill>
                  <a:srgbClr val="C00000"/>
                </a:solidFill>
                <a:latin typeface="Trebuchet MS"/>
                <a:cs typeface="Trebuchet MS"/>
              </a:rPr>
              <a:t>НАРОДНАЯ</a:t>
            </a:r>
            <a:r>
              <a:rPr sz="1300" b="1" spc="-7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300" b="1" spc="125" dirty="0">
                <a:solidFill>
                  <a:srgbClr val="C00000"/>
                </a:solidFill>
                <a:latin typeface="Trebuchet MS"/>
                <a:cs typeface="Trebuchet MS"/>
              </a:rPr>
              <a:t>НАУКА</a:t>
            </a:r>
            <a:r>
              <a:rPr sz="1300" b="1" spc="125" dirty="0">
                <a:solidFill>
                  <a:srgbClr val="C00000"/>
                </a:solidFill>
                <a:latin typeface="Georgia"/>
                <a:cs typeface="Georgia"/>
              </a:rPr>
              <a:t>»</a:t>
            </a:r>
            <a:endParaRPr sz="1300">
              <a:latin typeface="Georgia"/>
              <a:cs typeface="Georgia"/>
            </a:endParaRPr>
          </a:p>
          <a:p>
            <a:pPr marL="90805">
              <a:lnSpc>
                <a:spcPct val="100000"/>
              </a:lnSpc>
              <a:spcBef>
                <a:spcPts val="1250"/>
              </a:spcBef>
            </a:pPr>
            <a:r>
              <a:rPr sz="1300" b="1" spc="105" dirty="0">
                <a:solidFill>
                  <a:srgbClr val="C00000"/>
                </a:solidFill>
                <a:latin typeface="Georgia"/>
                <a:cs typeface="Georgia"/>
              </a:rPr>
              <a:t>«</a:t>
            </a:r>
            <a:r>
              <a:rPr sz="1300" b="1" spc="105" dirty="0">
                <a:solidFill>
                  <a:srgbClr val="C00000"/>
                </a:solidFill>
                <a:latin typeface="Trebuchet MS"/>
                <a:cs typeface="Trebuchet MS"/>
              </a:rPr>
              <a:t>ГРАЖДАНСКАЯ</a:t>
            </a:r>
            <a:r>
              <a:rPr sz="1300" b="1" spc="-8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300" b="1" spc="125" dirty="0">
                <a:solidFill>
                  <a:srgbClr val="C00000"/>
                </a:solidFill>
                <a:latin typeface="Trebuchet MS"/>
                <a:cs typeface="Trebuchet MS"/>
              </a:rPr>
              <a:t>НАУКА</a:t>
            </a:r>
            <a:r>
              <a:rPr sz="1300" b="1" spc="125" dirty="0">
                <a:solidFill>
                  <a:srgbClr val="C00000"/>
                </a:solidFill>
                <a:latin typeface="Georgia"/>
                <a:cs typeface="Georgia"/>
              </a:rPr>
              <a:t>»</a:t>
            </a:r>
            <a:endParaRPr sz="1300">
              <a:latin typeface="Georgia"/>
              <a:cs typeface="Georgia"/>
            </a:endParaRPr>
          </a:p>
          <a:p>
            <a:pPr marL="90805">
              <a:lnSpc>
                <a:spcPct val="100000"/>
              </a:lnSpc>
              <a:spcBef>
                <a:spcPts val="1245"/>
              </a:spcBef>
            </a:pPr>
            <a:r>
              <a:rPr sz="1300" b="1" spc="-50" dirty="0">
                <a:solidFill>
                  <a:srgbClr val="C00000"/>
                </a:solidFill>
                <a:latin typeface="Georgia"/>
                <a:cs typeface="Georgia"/>
              </a:rPr>
              <a:t>«</a:t>
            </a:r>
            <a:r>
              <a:rPr sz="1300" b="1" spc="-50" dirty="0">
                <a:solidFill>
                  <a:srgbClr val="C00000"/>
                </a:solidFill>
                <a:latin typeface="Trebuchet MS"/>
                <a:cs typeface="Trebuchet MS"/>
              </a:rPr>
              <a:t>С</a:t>
            </a:r>
            <a:r>
              <a:rPr sz="1300" b="1" spc="-50" dirty="0">
                <a:solidFill>
                  <a:srgbClr val="C00000"/>
                </a:solidFill>
                <a:latin typeface="Georgia"/>
                <a:cs typeface="Georgia"/>
              </a:rPr>
              <a:t>ITIZEN</a:t>
            </a:r>
            <a:r>
              <a:rPr sz="1300" b="1" spc="-10" dirty="0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sz="1300" b="1" spc="-70" dirty="0">
                <a:solidFill>
                  <a:srgbClr val="C00000"/>
                </a:solidFill>
                <a:latin typeface="Georgia"/>
                <a:cs typeface="Georgia"/>
              </a:rPr>
              <a:t>SCIENCE»</a:t>
            </a:r>
            <a:endParaRPr sz="13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12777"/>
            <a:ext cx="4686300" cy="13576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5"/>
              </a:spcBef>
            </a:pPr>
            <a:r>
              <a:rPr sz="2900" spc="290" dirty="0"/>
              <a:t>НАПРАВЛЕНИЯ  </a:t>
            </a:r>
            <a:r>
              <a:rPr sz="2900" spc="260" dirty="0"/>
              <a:t>ИСПОЛЬЗОВАНИЯ</a:t>
            </a:r>
            <a:r>
              <a:rPr sz="2900" spc="-335" dirty="0"/>
              <a:t> </a:t>
            </a:r>
            <a:r>
              <a:rPr sz="2900" spc="140" dirty="0"/>
              <a:t>СЕЛФ-  </a:t>
            </a:r>
            <a:r>
              <a:rPr sz="2900" spc="215" dirty="0"/>
              <a:t>ТРЕКИНГА</a:t>
            </a:r>
            <a:endParaRPr sz="2900"/>
          </a:p>
        </p:txBody>
      </p:sp>
      <p:sp>
        <p:nvSpPr>
          <p:cNvPr id="3" name="object 3"/>
          <p:cNvSpPr txBox="1"/>
          <p:nvPr/>
        </p:nvSpPr>
        <p:spPr>
          <a:xfrm>
            <a:off x="1442402" y="1863852"/>
            <a:ext cx="6664325" cy="1208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60" dirty="0">
                <a:latin typeface="Trebuchet MS"/>
                <a:cs typeface="Trebuchet MS"/>
              </a:rPr>
              <a:t>как </a:t>
            </a:r>
            <a:r>
              <a:rPr sz="2000" b="1" spc="20" dirty="0">
                <a:latin typeface="Trebuchet MS"/>
                <a:cs typeface="Trebuchet MS"/>
              </a:rPr>
              <a:t>инструмент</a:t>
            </a:r>
            <a:r>
              <a:rPr sz="2000" b="1" spc="-275" dirty="0">
                <a:latin typeface="Trebuchet MS"/>
                <a:cs typeface="Trebuchet MS"/>
              </a:rPr>
              <a:t> </a:t>
            </a:r>
            <a:r>
              <a:rPr sz="2000" b="1" spc="15" dirty="0">
                <a:latin typeface="Trebuchet MS"/>
                <a:cs typeface="Trebuchet MS"/>
              </a:rPr>
              <a:t>самомотивации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4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7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60" dirty="0">
                <a:latin typeface="Trebuchet MS"/>
                <a:cs typeface="Trebuchet MS"/>
              </a:rPr>
              <a:t>как</a:t>
            </a:r>
            <a:r>
              <a:rPr sz="2000" b="1" spc="-105" dirty="0">
                <a:latin typeface="Trebuchet MS"/>
                <a:cs typeface="Trebuchet MS"/>
              </a:rPr>
              <a:t> </a:t>
            </a:r>
            <a:r>
              <a:rPr sz="2000" b="1" spc="50" dirty="0">
                <a:latin typeface="Trebuchet MS"/>
                <a:cs typeface="Trebuchet MS"/>
              </a:rPr>
              <a:t>путь</a:t>
            </a:r>
            <a:r>
              <a:rPr sz="2000" b="1" spc="-105" dirty="0">
                <a:latin typeface="Trebuchet MS"/>
                <a:cs typeface="Trebuchet MS"/>
              </a:rPr>
              <a:t> </a:t>
            </a:r>
            <a:r>
              <a:rPr sz="2000" b="1" spc="125" dirty="0">
                <a:latin typeface="Trebuchet MS"/>
                <a:cs typeface="Trebuchet MS"/>
              </a:rPr>
              <a:t>к</a:t>
            </a:r>
            <a:r>
              <a:rPr sz="2000" b="1" spc="-105" dirty="0">
                <a:latin typeface="Trebuchet MS"/>
                <a:cs typeface="Trebuchet MS"/>
              </a:rPr>
              <a:t> </a:t>
            </a:r>
            <a:r>
              <a:rPr sz="2000" b="1" spc="5" dirty="0">
                <a:latin typeface="Trebuchet MS"/>
                <a:cs typeface="Trebuchet MS"/>
              </a:rPr>
              <a:t>созданию</a:t>
            </a:r>
            <a:r>
              <a:rPr sz="2000" b="1" spc="-110" dirty="0">
                <a:latin typeface="Trebuchet MS"/>
                <a:cs typeface="Trebuchet MS"/>
              </a:rPr>
              <a:t> </a:t>
            </a:r>
            <a:r>
              <a:rPr sz="2000" b="1" spc="50" dirty="0">
                <a:latin typeface="Trebuchet MS"/>
                <a:cs typeface="Trebuchet MS"/>
              </a:rPr>
              <a:t>цифровых</a:t>
            </a:r>
            <a:r>
              <a:rPr sz="2000" b="1" spc="-110" dirty="0">
                <a:latin typeface="Trebuchet MS"/>
                <a:cs typeface="Trebuchet MS"/>
              </a:rPr>
              <a:t> </a:t>
            </a:r>
            <a:r>
              <a:rPr sz="2000" b="1" spc="-15" dirty="0">
                <a:latin typeface="Trebuchet MS"/>
                <a:cs typeface="Trebuchet MS"/>
              </a:rPr>
              <a:t>аватаров</a:t>
            </a:r>
            <a:r>
              <a:rPr sz="2000" b="1" spc="-110" dirty="0">
                <a:latin typeface="Trebuchet MS"/>
                <a:cs typeface="Trebuchet MS"/>
              </a:rPr>
              <a:t> </a:t>
            </a:r>
            <a:r>
              <a:rPr sz="2000" b="1" spc="-15" dirty="0">
                <a:latin typeface="Trebuchet MS"/>
                <a:cs typeface="Trebuchet MS"/>
              </a:rPr>
              <a:t>человека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56237" y="3738562"/>
            <a:ext cx="3348037" cy="2509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2987" y="3865562"/>
            <a:ext cx="4092575" cy="2325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827" y="200659"/>
            <a:ext cx="4095115" cy="22263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0"/>
              </a:spcBef>
            </a:pPr>
            <a:r>
              <a:rPr sz="3600" spc="-190" dirty="0">
                <a:solidFill>
                  <a:srgbClr val="D1282E"/>
                </a:solidFill>
                <a:latin typeface="Georgia"/>
                <a:cs typeface="Georgia"/>
              </a:rPr>
              <a:t>3 </a:t>
            </a:r>
            <a:r>
              <a:rPr sz="3600" spc="254" dirty="0">
                <a:solidFill>
                  <a:srgbClr val="D1282E"/>
                </a:solidFill>
                <a:latin typeface="Trebuchet MS"/>
                <a:cs typeface="Trebuchet MS"/>
              </a:rPr>
              <a:t>УРОВЕНЬ  </a:t>
            </a:r>
            <a:r>
              <a:rPr sz="3600" spc="305" dirty="0">
                <a:solidFill>
                  <a:srgbClr val="D1282E"/>
                </a:solidFill>
                <a:latin typeface="Trebuchet MS"/>
                <a:cs typeface="Trebuchet MS"/>
              </a:rPr>
              <a:t>ПРОЕКТНОЕ</a:t>
            </a:r>
            <a:r>
              <a:rPr sz="3600" spc="305" dirty="0">
                <a:solidFill>
                  <a:srgbClr val="D1282E"/>
                </a:solidFill>
                <a:latin typeface="Georgia"/>
                <a:cs typeface="Georgia"/>
              </a:rPr>
              <a:t>/  </a:t>
            </a:r>
            <a:r>
              <a:rPr sz="3600" spc="260" dirty="0">
                <a:solidFill>
                  <a:srgbClr val="D1282E"/>
                </a:solidFill>
                <a:latin typeface="Trebuchet MS"/>
                <a:cs typeface="Trebuchet MS"/>
              </a:rPr>
              <a:t>СЕКТОРАЛЬНОЕ  </a:t>
            </a:r>
            <a:r>
              <a:rPr sz="3600" spc="180" dirty="0">
                <a:solidFill>
                  <a:srgbClr val="D1282E"/>
                </a:solidFill>
                <a:latin typeface="Trebuchet MS"/>
                <a:cs typeface="Trebuchet MS"/>
              </a:rPr>
              <a:t>РЕГУЛ</a:t>
            </a:r>
            <a:r>
              <a:rPr sz="3600" spc="515" dirty="0">
                <a:solidFill>
                  <a:srgbClr val="D1282E"/>
                </a:solidFill>
                <a:latin typeface="Trebuchet MS"/>
                <a:cs typeface="Trebuchet MS"/>
              </a:rPr>
              <a:t>И</a:t>
            </a:r>
            <a:r>
              <a:rPr sz="3600" spc="195" dirty="0">
                <a:solidFill>
                  <a:srgbClr val="D1282E"/>
                </a:solidFill>
                <a:latin typeface="Trebuchet MS"/>
                <a:cs typeface="Trebuchet MS"/>
              </a:rPr>
              <a:t>Р</a:t>
            </a:r>
            <a:r>
              <a:rPr sz="3600" spc="245" dirty="0">
                <a:solidFill>
                  <a:srgbClr val="D1282E"/>
                </a:solidFill>
                <a:latin typeface="Trebuchet MS"/>
                <a:cs typeface="Trebuchet MS"/>
              </a:rPr>
              <a:t>О</a:t>
            </a:r>
            <a:r>
              <a:rPr sz="3600" spc="425" dirty="0">
                <a:solidFill>
                  <a:srgbClr val="D1282E"/>
                </a:solidFill>
                <a:latin typeface="Trebuchet MS"/>
                <a:cs typeface="Trebuchet MS"/>
              </a:rPr>
              <a:t>ВАН</a:t>
            </a:r>
            <a:r>
              <a:rPr sz="3600" spc="515" dirty="0">
                <a:solidFill>
                  <a:srgbClr val="D1282E"/>
                </a:solidFill>
                <a:latin typeface="Trebuchet MS"/>
                <a:cs typeface="Trebuchet MS"/>
              </a:rPr>
              <a:t>И</a:t>
            </a:r>
            <a:r>
              <a:rPr sz="3600" spc="240" dirty="0">
                <a:solidFill>
                  <a:srgbClr val="D1282E"/>
                </a:solidFill>
                <a:latin typeface="Trebuchet MS"/>
                <a:cs typeface="Trebuchet MS"/>
              </a:rPr>
              <a:t>Е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2089" y="3015996"/>
            <a:ext cx="63347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75" dirty="0">
                <a:latin typeface="Trebuchet MS"/>
                <a:cs typeface="Trebuchet MS"/>
              </a:rPr>
              <a:t>Специфика</a:t>
            </a:r>
            <a:r>
              <a:rPr sz="2000" b="1" spc="-114" dirty="0">
                <a:latin typeface="Trebuchet MS"/>
                <a:cs typeface="Trebuchet MS"/>
              </a:rPr>
              <a:t> </a:t>
            </a:r>
            <a:r>
              <a:rPr sz="2000" b="1" spc="45" dirty="0">
                <a:latin typeface="Trebuchet MS"/>
                <a:cs typeface="Trebuchet MS"/>
              </a:rPr>
              <a:t>применения</a:t>
            </a:r>
            <a:r>
              <a:rPr sz="2000" b="1" spc="-110" dirty="0">
                <a:latin typeface="Trebuchet MS"/>
                <a:cs typeface="Trebuchet MS"/>
              </a:rPr>
              <a:t> </a:t>
            </a:r>
            <a:r>
              <a:rPr sz="2000" b="1" spc="-50" dirty="0">
                <a:latin typeface="Trebuchet MS"/>
                <a:cs typeface="Trebuchet MS"/>
              </a:rPr>
              <a:t>систем</a:t>
            </a:r>
            <a:r>
              <a:rPr sz="2000" b="1" spc="-105" dirty="0">
                <a:latin typeface="Trebuchet MS"/>
                <a:cs typeface="Trebuchet MS"/>
              </a:rPr>
              <a:t> </a:t>
            </a:r>
            <a:r>
              <a:rPr sz="2000" b="1" spc="275" dirty="0">
                <a:latin typeface="Trebuchet MS"/>
                <a:cs typeface="Trebuchet MS"/>
              </a:rPr>
              <a:t>ИИ</a:t>
            </a:r>
            <a:r>
              <a:rPr sz="2000" b="1" spc="-105" dirty="0">
                <a:latin typeface="Trebuchet MS"/>
                <a:cs typeface="Trebuchet MS"/>
              </a:rPr>
              <a:t> </a:t>
            </a:r>
            <a:r>
              <a:rPr sz="2000" b="1" spc="25" dirty="0">
                <a:latin typeface="Trebuchet MS"/>
                <a:cs typeface="Trebuchet MS"/>
              </a:rPr>
              <a:t>в</a:t>
            </a:r>
            <a:r>
              <a:rPr sz="2000" b="1" spc="-114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медицине</a:t>
            </a:r>
            <a:r>
              <a:rPr sz="2000" b="1" spc="-5" dirty="0">
                <a:latin typeface="Georgia"/>
                <a:cs typeface="Georgia"/>
              </a:rPr>
              <a:t>,</a:t>
            </a:r>
            <a:r>
              <a:rPr sz="2000" b="1" spc="-15" dirty="0">
                <a:latin typeface="Georgia"/>
                <a:cs typeface="Georgia"/>
              </a:rPr>
              <a:t> </a:t>
            </a:r>
            <a:r>
              <a:rPr sz="2000" b="1" spc="25" dirty="0">
                <a:latin typeface="Trebuchet MS"/>
                <a:cs typeface="Trebuchet MS"/>
              </a:rPr>
              <a:t>в  </a:t>
            </a:r>
            <a:r>
              <a:rPr sz="2000" b="1" spc="15" dirty="0">
                <a:latin typeface="Trebuchet MS"/>
                <a:cs typeface="Trebuchet MS"/>
              </a:rPr>
              <a:t>образовании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952500"/>
            <a:ext cx="31857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80" dirty="0"/>
              <a:t>СЕЛФ-ТРЕКИНГ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834389" y="1793748"/>
            <a:ext cx="7769859" cy="422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662430" algn="l"/>
                <a:tab pos="3603625" algn="l"/>
                <a:tab pos="4881880" algn="l"/>
                <a:tab pos="5965190" algn="l"/>
              </a:tabLst>
            </a:pPr>
            <a:r>
              <a:rPr sz="2000" spc="90" dirty="0">
                <a:latin typeface="Trebuchet MS"/>
                <a:cs typeface="Trebuchet MS"/>
              </a:rPr>
              <a:t>Р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14" dirty="0">
                <a:latin typeface="Trebuchet MS"/>
                <a:cs typeface="Trebuchet MS"/>
              </a:rPr>
              <a:t>у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30" dirty="0">
                <a:latin typeface="Trebuchet MS"/>
                <a:cs typeface="Trebuchet MS"/>
              </a:rPr>
              <a:t>ь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0" dirty="0">
                <a:latin typeface="Trebuchet MS"/>
                <a:cs typeface="Trebuchet MS"/>
              </a:rPr>
              <a:t>ато</a:t>
            </a:r>
            <a:r>
              <a:rPr sz="2000" spc="20" dirty="0">
                <a:latin typeface="Trebuchet MS"/>
                <a:cs typeface="Trebuchet MS"/>
              </a:rPr>
              <a:t>м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125" dirty="0">
                <a:latin typeface="Trebuchet MS"/>
                <a:cs typeface="Trebuchet MS"/>
              </a:rPr>
              <a:t>се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100" dirty="0">
                <a:latin typeface="Trebuchet MS"/>
                <a:cs typeface="Trebuchet MS"/>
              </a:rPr>
              <a:t>ф</a:t>
            </a:r>
            <a:r>
              <a:rPr sz="2000" spc="-90" dirty="0">
                <a:latin typeface="Georgia"/>
                <a:cs typeface="Georgia"/>
              </a:rPr>
              <a:t>-</a:t>
            </a:r>
            <a:r>
              <a:rPr sz="2000" spc="60" dirty="0">
                <a:latin typeface="Trebuchet MS"/>
                <a:cs typeface="Trebuchet MS"/>
              </a:rPr>
              <a:t>т</a:t>
            </a:r>
            <a:r>
              <a:rPr sz="2000" spc="70" dirty="0">
                <a:latin typeface="Trebuchet MS"/>
                <a:cs typeface="Trebuchet MS"/>
              </a:rPr>
              <a:t>р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95" dirty="0">
                <a:latin typeface="Trebuchet MS"/>
                <a:cs typeface="Trebuchet MS"/>
              </a:rPr>
              <a:t>ин</a:t>
            </a:r>
            <a:r>
              <a:rPr sz="2000" spc="65" dirty="0">
                <a:latin typeface="Trebuchet MS"/>
                <a:cs typeface="Trebuchet MS"/>
              </a:rPr>
              <a:t>г</a:t>
            </a:r>
            <a:r>
              <a:rPr sz="2000" spc="-30" dirty="0">
                <a:latin typeface="Trebuchet MS"/>
                <a:cs typeface="Trebuchet MS"/>
              </a:rPr>
              <a:t>а</a:t>
            </a:r>
            <a:r>
              <a:rPr sz="2000" dirty="0">
                <a:latin typeface="Trebuchet MS"/>
                <a:cs typeface="Trebuchet MS"/>
              </a:rPr>
              <a:t>	я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dirty="0">
                <a:latin typeface="Trebuchet MS"/>
                <a:cs typeface="Trebuchet MS"/>
              </a:rPr>
              <a:t>я</a:t>
            </a:r>
            <a:r>
              <a:rPr sz="2000" spc="100" dirty="0">
                <a:latin typeface="Trebuchet MS"/>
                <a:cs typeface="Trebuchet MS"/>
              </a:rPr>
              <a:t>ют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" dirty="0">
                <a:latin typeface="Trebuchet MS"/>
                <a:cs typeface="Trebuchet MS"/>
              </a:rPr>
              <a:t>я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dirty="0">
                <a:latin typeface="Trebuchet MS"/>
                <a:cs typeface="Trebuchet MS"/>
              </a:rPr>
              <a:t>я</a:t>
            </a:r>
            <a:r>
              <a:rPr sz="2000" spc="-40" dirty="0">
                <a:latin typeface="Georgia"/>
                <a:cs typeface="Georgia"/>
              </a:rPr>
              <a:t>,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105" dirty="0">
                <a:latin typeface="Trebuchet MS"/>
                <a:cs typeface="Trebuchet MS"/>
              </a:rPr>
              <a:t>аю</a:t>
            </a:r>
            <a:r>
              <a:rPr sz="2000" spc="125" dirty="0">
                <a:latin typeface="Trebuchet MS"/>
                <a:cs typeface="Trebuchet MS"/>
              </a:rPr>
              <a:t>щ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dirty="0">
                <a:latin typeface="Trebuchet MS"/>
                <a:cs typeface="Trebuchet MS"/>
              </a:rPr>
              <a:t>я  </a:t>
            </a:r>
            <a:r>
              <a:rPr sz="2000" spc="15" dirty="0">
                <a:latin typeface="Trebuchet MS"/>
                <a:cs typeface="Trebuchet MS"/>
              </a:rPr>
              <a:t>рядом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особенностей</a:t>
            </a:r>
            <a:r>
              <a:rPr sz="2000" spc="-10" dirty="0">
                <a:latin typeface="Georgia"/>
                <a:cs typeface="Georgia"/>
              </a:rPr>
              <a:t>:</a:t>
            </a:r>
            <a:endParaRPr sz="2000">
              <a:latin typeface="Georgia"/>
              <a:cs typeface="Georgia"/>
            </a:endParaRPr>
          </a:p>
          <a:p>
            <a:pPr marL="355600" marR="5715" indent="-342900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354965" algn="l"/>
                <a:tab pos="355600" algn="l"/>
                <a:tab pos="1412240" algn="l"/>
                <a:tab pos="2752725" algn="l"/>
                <a:tab pos="3023870" algn="l"/>
                <a:tab pos="4901565" algn="l"/>
                <a:tab pos="5761355" algn="l"/>
                <a:tab pos="6978015" algn="l"/>
              </a:tabLst>
            </a:pP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40" dirty="0">
                <a:latin typeface="Georgia"/>
                <a:cs typeface="Georgia"/>
              </a:rPr>
              <a:t>,	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dirty="0">
                <a:latin typeface="Trebuchet MS"/>
                <a:cs typeface="Trebuchet MS"/>
              </a:rPr>
              <a:t>я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110" dirty="0">
                <a:latin typeface="Trebuchet MS"/>
                <a:cs typeface="Trebuchet MS"/>
              </a:rPr>
              <a:t>с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50" dirty="0">
                <a:latin typeface="Trebuchet MS"/>
                <a:cs typeface="Trebuchet MS"/>
              </a:rPr>
              <a:t>со</a:t>
            </a:r>
            <a:r>
              <a:rPr sz="2000" spc="-15" dirty="0">
                <a:latin typeface="Trebuchet MS"/>
                <a:cs typeface="Trebuchet MS"/>
              </a:rPr>
              <a:t>бс</a:t>
            </a:r>
            <a:r>
              <a:rPr sz="2000" spc="-10" dirty="0">
                <a:latin typeface="Trebuchet MS"/>
                <a:cs typeface="Trebuchet MS"/>
              </a:rPr>
              <a:t>т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нн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70" dirty="0">
                <a:latin typeface="Trebuchet MS"/>
                <a:cs typeface="Trebuchet MS"/>
              </a:rPr>
              <a:t>м</a:t>
            </a:r>
            <a:r>
              <a:rPr sz="2000" spc="60" dirty="0">
                <a:latin typeface="Trebuchet MS"/>
                <a:cs typeface="Trebuchet MS"/>
              </a:rPr>
              <a:t>и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45" dirty="0">
                <a:latin typeface="Trebuchet MS"/>
                <a:cs typeface="Trebuchet MS"/>
              </a:rPr>
              <a:t>те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20" dirty="0">
                <a:latin typeface="Trebuchet MS"/>
                <a:cs typeface="Trebuchet MS"/>
              </a:rPr>
              <a:t>м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35" dirty="0">
                <a:latin typeface="Trebuchet MS"/>
                <a:cs typeface="Trebuchet MS"/>
              </a:rPr>
              <a:t>ч</a:t>
            </a:r>
            <a:r>
              <a:rPr sz="2000" spc="-30" dirty="0">
                <a:latin typeface="Trebuchet MS"/>
                <a:cs typeface="Trebuchet MS"/>
              </a:rPr>
              <a:t>е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-30" dirty="0">
                <a:latin typeface="Trebuchet MS"/>
                <a:cs typeface="Trebuchet MS"/>
              </a:rPr>
              <a:t>а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270" dirty="0">
                <a:latin typeface="Georgia"/>
                <a:cs typeface="Georgia"/>
              </a:rPr>
              <a:t>/</a:t>
            </a:r>
            <a:r>
              <a:rPr sz="2000" spc="55" dirty="0">
                <a:latin typeface="Trebuchet MS"/>
                <a:cs typeface="Trebuchet MS"/>
              </a:rPr>
              <a:t>ил</a:t>
            </a:r>
            <a:r>
              <a:rPr sz="2000" spc="75" dirty="0">
                <a:latin typeface="Trebuchet MS"/>
                <a:cs typeface="Trebuchet MS"/>
              </a:rPr>
              <a:t>и  </a:t>
            </a:r>
            <a:r>
              <a:rPr sz="2000" spc="50" dirty="0">
                <a:latin typeface="Trebuchet MS"/>
                <a:cs typeface="Trebuchet MS"/>
              </a:rPr>
              <a:t>миром </a:t>
            </a:r>
            <a:r>
              <a:rPr sz="2000" spc="55" dirty="0">
                <a:latin typeface="Trebuchet MS"/>
                <a:cs typeface="Trebuchet MS"/>
              </a:rPr>
              <a:t>жизни </a:t>
            </a:r>
            <a:r>
              <a:rPr sz="2000" spc="15" dirty="0">
                <a:latin typeface="Trebuchet MS"/>
                <a:cs typeface="Trebuchet MS"/>
              </a:rPr>
              <a:t>производителя</a:t>
            </a:r>
            <a:r>
              <a:rPr sz="2000" spc="-430" dirty="0">
                <a:latin typeface="Trebuchet MS"/>
                <a:cs typeface="Trebuchet MS"/>
              </a:rPr>
              <a:t> </a:t>
            </a:r>
            <a:r>
              <a:rPr sz="2000" spc="35" dirty="0">
                <a:latin typeface="Trebuchet MS"/>
                <a:cs typeface="Trebuchet MS"/>
              </a:rPr>
              <a:t>знаний</a:t>
            </a:r>
            <a:r>
              <a:rPr sz="2000" spc="35" dirty="0">
                <a:latin typeface="Georgia"/>
                <a:cs typeface="Georgia"/>
              </a:rPr>
              <a:t>;</a:t>
            </a:r>
            <a:endParaRPr sz="2000">
              <a:latin typeface="Georgia"/>
              <a:cs typeface="Georgia"/>
            </a:endParaRPr>
          </a:p>
          <a:p>
            <a:pPr marL="355600" marR="5080" indent="-342900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354965" algn="l"/>
                <a:tab pos="355600" algn="l"/>
                <a:tab pos="2324100" algn="l"/>
                <a:tab pos="3557904" algn="l"/>
                <a:tab pos="5026660" algn="l"/>
                <a:tab pos="5782945" algn="l"/>
              </a:tabLst>
            </a:pP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0" dirty="0">
                <a:latin typeface="Trebuchet MS"/>
                <a:cs typeface="Trebuchet MS"/>
              </a:rPr>
              <a:t>ак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40" dirty="0">
                <a:latin typeface="Georgia"/>
                <a:cs typeface="Georgia"/>
              </a:rPr>
              <a:t>,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20" dirty="0">
                <a:latin typeface="Trebuchet MS"/>
                <a:cs typeface="Trebuchet MS"/>
              </a:rPr>
              <a:t>ач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10" dirty="0">
                <a:latin typeface="Trebuchet MS"/>
                <a:cs typeface="Trebuchet MS"/>
              </a:rPr>
              <a:t>для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-5" dirty="0">
                <a:latin typeface="Trebuchet MS"/>
                <a:cs typeface="Trebuchet MS"/>
              </a:rPr>
              <a:t>а</a:t>
            </a:r>
            <a:r>
              <a:rPr sz="2000" spc="-10" dirty="0">
                <a:latin typeface="Trebuchet MS"/>
                <a:cs typeface="Trebuchet MS"/>
              </a:rPr>
              <a:t>м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14" dirty="0">
                <a:latin typeface="Trebuchet MS"/>
                <a:cs typeface="Trebuchet MS"/>
              </a:rPr>
              <a:t>у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-40" dirty="0">
                <a:latin typeface="Trebuchet MS"/>
                <a:cs typeface="Trebuchet MS"/>
              </a:rPr>
              <a:t>а</a:t>
            </a:r>
            <a:r>
              <a:rPr sz="2000" spc="-45" dirty="0">
                <a:latin typeface="Trebuchet MS"/>
                <a:cs typeface="Trebuchet MS"/>
              </a:rPr>
              <a:t>в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dirty="0">
                <a:latin typeface="Trebuchet MS"/>
                <a:cs typeface="Trebuchet MS"/>
              </a:rPr>
              <a:t>я  повседневным </a:t>
            </a:r>
            <a:r>
              <a:rPr sz="2000" spc="-5" dirty="0">
                <a:latin typeface="Trebuchet MS"/>
                <a:cs typeface="Trebuchet MS"/>
              </a:rPr>
              <a:t>поведением</a:t>
            </a:r>
            <a:r>
              <a:rPr sz="2000" spc="285" dirty="0">
                <a:latin typeface="Trebuchet MS"/>
                <a:cs typeface="Trebuchet MS"/>
              </a:rPr>
              <a:t> </a:t>
            </a:r>
            <a:r>
              <a:rPr sz="2000" spc="-30" dirty="0">
                <a:latin typeface="Trebuchet MS"/>
                <a:cs typeface="Trebuchet MS"/>
              </a:rPr>
              <a:t>субъекта</a:t>
            </a:r>
            <a:r>
              <a:rPr sz="2000" spc="-30" dirty="0">
                <a:latin typeface="Georgia"/>
                <a:cs typeface="Georgia"/>
              </a:rPr>
              <a:t>;</a:t>
            </a:r>
            <a:endParaRPr sz="2000">
              <a:latin typeface="Georgia"/>
              <a:cs typeface="Georgia"/>
            </a:endParaRPr>
          </a:p>
          <a:p>
            <a:pPr marL="355600" marR="5715" indent="-34290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354965" algn="l"/>
                <a:tab pos="355600" algn="l"/>
                <a:tab pos="1472565" algn="l"/>
                <a:tab pos="3275965" algn="l"/>
                <a:tab pos="4733290" algn="l"/>
                <a:tab pos="6568440" algn="l"/>
                <a:tab pos="7070090" algn="l"/>
              </a:tabLst>
            </a:pP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40" dirty="0">
                <a:latin typeface="Georgia"/>
                <a:cs typeface="Georgia"/>
              </a:rPr>
              <a:t>,	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05" dirty="0">
                <a:latin typeface="Trebuchet MS"/>
                <a:cs typeface="Trebuchet MS"/>
              </a:rPr>
              <a:t>аю</a:t>
            </a:r>
            <a:r>
              <a:rPr sz="2000" spc="125" dirty="0">
                <a:latin typeface="Trebuchet MS"/>
                <a:cs typeface="Trebuchet MS"/>
              </a:rPr>
              <a:t>щ</a:t>
            </a:r>
            <a:r>
              <a:rPr sz="2000" spc="-140" dirty="0">
                <a:latin typeface="Trebuchet MS"/>
                <a:cs typeface="Trebuchet MS"/>
              </a:rPr>
              <a:t>ее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" dirty="0">
                <a:latin typeface="Trebuchet MS"/>
                <a:cs typeface="Trebuchet MS"/>
              </a:rPr>
              <a:t>я</a:t>
            </a:r>
            <a:r>
              <a:rPr sz="2000" dirty="0">
                <a:latin typeface="Trebuchet MS"/>
                <a:cs typeface="Trebuchet MS"/>
              </a:rPr>
              <a:t>	с</a:t>
            </a:r>
            <a:r>
              <a:rPr sz="2000" spc="5" dirty="0">
                <a:latin typeface="Trebuchet MS"/>
                <a:cs typeface="Trebuchet MS"/>
              </a:rPr>
              <a:t>у</a:t>
            </a:r>
            <a:r>
              <a:rPr sz="2000" spc="-35" dirty="0">
                <a:latin typeface="Trebuchet MS"/>
                <a:cs typeface="Trebuchet MS"/>
              </a:rPr>
              <a:t>бъ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кт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20" dirty="0">
                <a:latin typeface="Trebuchet MS"/>
                <a:cs typeface="Trebuchet MS"/>
              </a:rPr>
              <a:t>м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5" dirty="0">
                <a:latin typeface="Trebuchet MS"/>
                <a:cs typeface="Trebuchet MS"/>
              </a:rPr>
              <a:t>об</a:t>
            </a:r>
            <a:r>
              <a:rPr sz="2000" spc="-85" dirty="0">
                <a:latin typeface="Trebuchet MS"/>
                <a:cs typeface="Trebuchet MS"/>
              </a:rPr>
              <a:t>ъ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кт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35" dirty="0">
                <a:latin typeface="Trebuchet MS"/>
                <a:cs typeface="Trebuchet MS"/>
              </a:rPr>
              <a:t>в</a:t>
            </a:r>
            <a:r>
              <a:rPr sz="2000" spc="45" dirty="0">
                <a:latin typeface="Trebuchet MS"/>
                <a:cs typeface="Trebuchet MS"/>
              </a:rPr>
              <a:t>н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20" dirty="0">
                <a:latin typeface="Trebuchet MS"/>
                <a:cs typeface="Trebuchet MS"/>
              </a:rPr>
              <a:t>м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5" dirty="0">
                <a:latin typeface="Trebuchet MS"/>
                <a:cs typeface="Trebuchet MS"/>
              </a:rPr>
              <a:t>до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0" dirty="0">
                <a:latin typeface="Trebuchet MS"/>
                <a:cs typeface="Trebuchet MS"/>
              </a:rPr>
              <a:t>ако</a:t>
            </a:r>
            <a:r>
              <a:rPr sz="2000" spc="75" dirty="0">
                <a:latin typeface="Trebuchet MS"/>
                <a:cs typeface="Trebuchet MS"/>
              </a:rPr>
              <a:t>й  </a:t>
            </a:r>
            <a:r>
              <a:rPr sz="2000" dirty="0">
                <a:latin typeface="Trebuchet MS"/>
                <a:cs typeface="Trebuchet MS"/>
              </a:rPr>
              <a:t>степени</a:t>
            </a:r>
            <a:r>
              <a:rPr sz="2000" dirty="0">
                <a:latin typeface="Georgia"/>
                <a:cs typeface="Georgia"/>
              </a:rPr>
              <a:t>, </a:t>
            </a:r>
            <a:r>
              <a:rPr sz="2000" spc="50" dirty="0">
                <a:latin typeface="Trebuchet MS"/>
                <a:cs typeface="Trebuchet MS"/>
              </a:rPr>
              <a:t>чтобы </a:t>
            </a:r>
            <a:r>
              <a:rPr sz="2000" spc="20" dirty="0">
                <a:latin typeface="Trebuchet MS"/>
                <a:cs typeface="Trebuchet MS"/>
              </a:rPr>
              <a:t>легитимизировать изменения</a:t>
            </a:r>
            <a:r>
              <a:rPr sz="2000" spc="-430" dirty="0">
                <a:latin typeface="Trebuchet MS"/>
                <a:cs typeface="Trebuchet MS"/>
              </a:rPr>
              <a:t>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10" dirty="0">
                <a:latin typeface="Trebuchet MS"/>
                <a:cs typeface="Trebuchet MS"/>
              </a:rPr>
              <a:t>поведении</a:t>
            </a:r>
            <a:r>
              <a:rPr sz="2000" spc="1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  <a:p>
            <a:pPr marL="12700" marR="5715">
              <a:lnSpc>
                <a:spcPct val="100000"/>
              </a:lnSpc>
              <a:spcBef>
                <a:spcPts val="1105"/>
              </a:spcBef>
              <a:tabLst>
                <a:tab pos="313055" algn="l"/>
                <a:tab pos="1061085" algn="l"/>
                <a:tab pos="2571750" algn="l"/>
                <a:tab pos="5413375" algn="l"/>
                <a:tab pos="6826884" algn="l"/>
                <a:tab pos="7259320" algn="l"/>
              </a:tabLst>
            </a:pPr>
            <a:r>
              <a:rPr sz="2000" spc="85" dirty="0">
                <a:latin typeface="Trebuchet MS"/>
                <a:cs typeface="Trebuchet MS"/>
              </a:rPr>
              <a:t>В	</a:t>
            </a:r>
            <a:r>
              <a:rPr sz="2000" spc="-85" dirty="0">
                <a:latin typeface="Trebuchet MS"/>
                <a:cs typeface="Trebuchet MS"/>
              </a:rPr>
              <a:t>св</a:t>
            </a:r>
            <a:r>
              <a:rPr sz="2000" spc="-135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10" dirty="0">
                <a:latin typeface="Trebuchet MS"/>
                <a:cs typeface="Trebuchet MS"/>
              </a:rPr>
              <a:t>п</a:t>
            </a:r>
            <a:r>
              <a:rPr sz="2000" dirty="0">
                <a:latin typeface="Trebuchet MS"/>
                <a:cs typeface="Trebuchet MS"/>
              </a:rPr>
              <a:t>е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-45" dirty="0">
                <a:latin typeface="Trebuchet MS"/>
                <a:cs typeface="Trebuchet MS"/>
              </a:rPr>
              <a:t>сп</a:t>
            </a:r>
            <a:r>
              <a:rPr sz="2000" spc="-35" dirty="0">
                <a:latin typeface="Trebuchet MS"/>
                <a:cs typeface="Trebuchet MS"/>
              </a:rPr>
              <a:t>е</a:t>
            </a:r>
            <a:r>
              <a:rPr sz="2000" spc="50" dirty="0">
                <a:latin typeface="Trebuchet MS"/>
                <a:cs typeface="Trebuchet MS"/>
              </a:rPr>
              <a:t>кт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55" dirty="0">
                <a:latin typeface="Trebuchet MS"/>
                <a:cs typeface="Trebuchet MS"/>
              </a:rPr>
              <a:t>в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-15" dirty="0">
                <a:latin typeface="Trebuchet MS"/>
                <a:cs typeface="Trebuchet MS"/>
              </a:rPr>
              <a:t>ал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90" dirty="0">
                <a:latin typeface="Trebuchet MS"/>
                <a:cs typeface="Trebuchet MS"/>
              </a:rPr>
              <a:t>з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14" dirty="0">
                <a:latin typeface="Trebuchet MS"/>
                <a:cs typeface="Trebuchet MS"/>
              </a:rPr>
              <a:t>й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70" dirty="0">
                <a:latin typeface="Trebuchet MS"/>
                <a:cs typeface="Trebuchet MS"/>
              </a:rPr>
              <a:t>м</a:t>
            </a:r>
            <a:r>
              <a:rPr sz="2000" spc="-45" dirty="0">
                <a:latin typeface="Trebuchet MS"/>
                <a:cs typeface="Trebuchet MS"/>
              </a:rPr>
              <a:t>е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30" dirty="0">
                <a:latin typeface="Trebuchet MS"/>
                <a:cs typeface="Trebuchet MS"/>
              </a:rPr>
              <a:t>ц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55" dirty="0">
                <a:latin typeface="Trebuchet MS"/>
                <a:cs typeface="Trebuchet MS"/>
              </a:rPr>
              <a:t>на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5" dirty="0">
                <a:latin typeface="Trebuchet MS"/>
                <a:cs typeface="Trebuchet MS"/>
              </a:rPr>
              <a:t>б</a:t>
            </a:r>
            <a:r>
              <a:rPr sz="2000" spc="-65" dirty="0">
                <a:latin typeface="Trebuchet MS"/>
                <a:cs typeface="Trebuchet MS"/>
              </a:rPr>
              <a:t>а</a:t>
            </a:r>
            <a:r>
              <a:rPr sz="2000" spc="-50" dirty="0">
                <a:latin typeface="Trebuchet MS"/>
                <a:cs typeface="Trebuchet MS"/>
              </a:rPr>
              <a:t>з</a:t>
            </a:r>
            <a:r>
              <a:rPr sz="2000" spc="-100" dirty="0">
                <a:latin typeface="Trebuchet MS"/>
                <a:cs typeface="Trebuchet MS"/>
              </a:rPr>
              <a:t>е  </a:t>
            </a:r>
            <a:r>
              <a:rPr sz="2000" dirty="0">
                <a:latin typeface="Trebuchet MS"/>
                <a:cs typeface="Trebuchet MS"/>
              </a:rPr>
              <a:t>селф</a:t>
            </a:r>
            <a:r>
              <a:rPr sz="2000" dirty="0">
                <a:latin typeface="Georgia"/>
                <a:cs typeface="Georgia"/>
              </a:rPr>
              <a:t>-</a:t>
            </a:r>
            <a:r>
              <a:rPr sz="2000" dirty="0">
                <a:latin typeface="Trebuchet MS"/>
                <a:cs typeface="Trebuchet MS"/>
              </a:rPr>
              <a:t>трекинга </a:t>
            </a:r>
            <a:r>
              <a:rPr sz="2000" spc="30" dirty="0">
                <a:latin typeface="Trebuchet MS"/>
                <a:cs typeface="Trebuchet MS"/>
              </a:rPr>
              <a:t>формируется </a:t>
            </a:r>
            <a:r>
              <a:rPr sz="2000" spc="-10" dirty="0">
                <a:latin typeface="Trebuchet MS"/>
                <a:cs typeface="Trebuchet MS"/>
              </a:rPr>
              <a:t>представление </a:t>
            </a:r>
            <a:r>
              <a:rPr sz="2000" spc="15" dirty="0">
                <a:latin typeface="Trebuchet MS"/>
                <a:cs typeface="Trebuchet MS"/>
              </a:rPr>
              <a:t>о </a:t>
            </a:r>
            <a:r>
              <a:rPr sz="2000" spc="25" dirty="0">
                <a:latin typeface="Trebuchet MS"/>
                <a:cs typeface="Trebuchet MS"/>
              </a:rPr>
              <a:t>так</a:t>
            </a:r>
            <a:r>
              <a:rPr sz="2000" spc="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называемых</a:t>
            </a:r>
            <a:endParaRPr sz="2000">
              <a:latin typeface="Trebuchet MS"/>
              <a:cs typeface="Trebuchet MS"/>
            </a:endParaRPr>
          </a:p>
          <a:p>
            <a:pPr marL="12700" marR="6350">
              <a:lnSpc>
                <a:spcPct val="100000"/>
              </a:lnSpc>
              <a:tabLst>
                <a:tab pos="1903095" algn="l"/>
                <a:tab pos="3545840" algn="l"/>
                <a:tab pos="4726940" algn="l"/>
                <a:tab pos="5179695" algn="l"/>
                <a:tab pos="5854065" algn="l"/>
                <a:tab pos="6184265" algn="l"/>
              </a:tabLst>
            </a:pPr>
            <a:r>
              <a:rPr sz="2000" spc="-165" dirty="0">
                <a:latin typeface="Georgia"/>
                <a:cs typeface="Georgia"/>
              </a:rPr>
              <a:t>«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0" dirty="0">
                <a:latin typeface="Trebuchet MS"/>
                <a:cs typeface="Trebuchet MS"/>
              </a:rPr>
              <a:t>х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dirty="0">
                <a:latin typeface="Trebuchet MS"/>
                <a:cs typeface="Trebuchet MS"/>
              </a:rPr>
              <a:t>я</a:t>
            </a:r>
            <a:r>
              <a:rPr sz="2000" spc="10" dirty="0">
                <a:latin typeface="Trebuchet MS"/>
                <a:cs typeface="Trebuchet MS"/>
              </a:rPr>
              <a:t>х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375" dirty="0">
                <a:latin typeface="Trebuchet MS"/>
                <a:cs typeface="Trebuchet MS"/>
              </a:rPr>
              <a:t>№</a:t>
            </a:r>
            <a:r>
              <a:rPr sz="2000" spc="-90" dirty="0">
                <a:latin typeface="Georgia"/>
                <a:cs typeface="Georgia"/>
              </a:rPr>
              <a:t>-</a:t>
            </a:r>
            <a:r>
              <a:rPr sz="2000" spc="5" dirty="0">
                <a:latin typeface="Georgia"/>
                <a:cs typeface="Georgia"/>
              </a:rPr>
              <a:t>of</a:t>
            </a:r>
            <a:r>
              <a:rPr sz="2000" spc="-90" dirty="0">
                <a:latin typeface="Georgia"/>
                <a:cs typeface="Georgia"/>
              </a:rPr>
              <a:t>-</a:t>
            </a:r>
            <a:r>
              <a:rPr sz="2000" spc="140" dirty="0">
                <a:latin typeface="Georgia"/>
                <a:cs typeface="Georgia"/>
              </a:rPr>
              <a:t>1</a:t>
            </a:r>
            <a:r>
              <a:rPr sz="2000" spc="-105" dirty="0">
                <a:latin typeface="Georgia"/>
                <a:cs typeface="Georgia"/>
              </a:rPr>
              <a:t>»,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35" dirty="0">
                <a:latin typeface="Trebuchet MS"/>
                <a:cs typeface="Trebuchet MS"/>
              </a:rPr>
              <a:t>то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130" dirty="0">
                <a:latin typeface="Trebuchet MS"/>
                <a:cs typeface="Trebuchet MS"/>
              </a:rPr>
              <a:t>е</a:t>
            </a:r>
            <a:r>
              <a:rPr sz="2000" spc="-125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-25" dirty="0">
                <a:latin typeface="Trebuchet MS"/>
                <a:cs typeface="Trebuchet MS"/>
              </a:rPr>
              <a:t>ь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5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20" dirty="0">
                <a:latin typeface="Trebuchet MS"/>
                <a:cs typeface="Trebuchet MS"/>
              </a:rPr>
              <a:t>кл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-130" dirty="0">
                <a:latin typeface="Trebuchet MS"/>
                <a:cs typeface="Trebuchet MS"/>
              </a:rPr>
              <a:t>е</a:t>
            </a:r>
            <a:r>
              <a:rPr sz="2000" spc="-125" dirty="0">
                <a:latin typeface="Trebuchet MS"/>
                <a:cs typeface="Trebuchet MS"/>
              </a:rPr>
              <a:t>с</a:t>
            </a:r>
            <a:r>
              <a:rPr sz="2000" spc="80" dirty="0">
                <a:latin typeface="Trebuchet MS"/>
                <a:cs typeface="Trebuchet MS"/>
              </a:rPr>
              <a:t>ки</a:t>
            </a:r>
            <a:r>
              <a:rPr sz="2000" spc="10" dirty="0">
                <a:latin typeface="Trebuchet MS"/>
                <a:cs typeface="Trebuchet MS"/>
              </a:rPr>
              <a:t>х  </a:t>
            </a:r>
            <a:r>
              <a:rPr sz="2000" spc="50" dirty="0">
                <a:latin typeface="Trebuchet MS"/>
                <a:cs typeface="Trebuchet MS"/>
              </a:rPr>
              <a:t>испытаниях </a:t>
            </a:r>
            <a:r>
              <a:rPr sz="2000" spc="55" dirty="0">
                <a:latin typeface="Trebuchet MS"/>
                <a:cs typeface="Trebuchet MS"/>
              </a:rPr>
              <a:t>на </a:t>
            </a:r>
            <a:r>
              <a:rPr sz="2000" spc="15" dirty="0">
                <a:latin typeface="Trebuchet MS"/>
                <a:cs typeface="Trebuchet MS"/>
              </a:rPr>
              <a:t>отдельных</a:t>
            </a:r>
            <a:r>
              <a:rPr sz="2000" spc="-415" dirty="0">
                <a:latin typeface="Trebuchet MS"/>
                <a:cs typeface="Trebuchet MS"/>
              </a:rPr>
              <a:t> </a:t>
            </a:r>
            <a:r>
              <a:rPr sz="2000" spc="45" dirty="0">
                <a:latin typeface="Trebuchet MS"/>
                <a:cs typeface="Trebuchet MS"/>
              </a:rPr>
              <a:t>лицах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64821"/>
            <a:ext cx="4662805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65"/>
              </a:spcBef>
            </a:pPr>
            <a:r>
              <a:rPr sz="3200" spc="135" dirty="0"/>
              <a:t>СЕЛФ-ТРЕКИНГ:  </a:t>
            </a:r>
            <a:r>
              <a:rPr sz="3200" spc="275" dirty="0"/>
              <a:t>ПРОБЛЕМЫ</a:t>
            </a:r>
            <a:r>
              <a:rPr sz="3200" spc="-325" dirty="0"/>
              <a:t> </a:t>
            </a:r>
            <a:r>
              <a:rPr sz="3200" spc="185" dirty="0"/>
              <a:t>СУБЪЕКТА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642677" y="1648459"/>
            <a:ext cx="4961255" cy="419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2135"/>
              </a:lnSpc>
              <a:spcBef>
                <a:spcPts val="100"/>
              </a:spcBef>
            </a:pPr>
            <a:r>
              <a:rPr sz="1800" b="1" spc="20" dirty="0">
                <a:latin typeface="Trebuchet MS"/>
                <a:cs typeface="Trebuchet MS"/>
              </a:rPr>
              <a:t>Самопознание </a:t>
            </a:r>
            <a:r>
              <a:rPr sz="1800" b="1" spc="-35" dirty="0">
                <a:latin typeface="Trebuchet MS"/>
                <a:cs typeface="Trebuchet MS"/>
              </a:rPr>
              <a:t>через</a:t>
            </a:r>
            <a:r>
              <a:rPr sz="1800" b="1" spc="-220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самоотслеживание</a:t>
            </a:r>
            <a:endParaRPr sz="1800">
              <a:latin typeface="Trebuchet MS"/>
              <a:cs typeface="Trebuchet MS"/>
            </a:endParaRPr>
          </a:p>
          <a:p>
            <a:pPr marL="12700" algn="just">
              <a:lnSpc>
                <a:spcPts val="2135"/>
              </a:lnSpc>
            </a:pPr>
            <a:r>
              <a:rPr sz="1800" b="1" spc="-80" dirty="0">
                <a:latin typeface="Georgia"/>
                <a:cs typeface="Georgia"/>
              </a:rPr>
              <a:t>“self-knowledge </a:t>
            </a:r>
            <a:r>
              <a:rPr sz="1800" b="1" spc="-135" dirty="0">
                <a:latin typeface="Georgia"/>
                <a:cs typeface="Georgia"/>
              </a:rPr>
              <a:t>through</a:t>
            </a:r>
            <a:r>
              <a:rPr sz="1800" b="1" spc="50" dirty="0">
                <a:latin typeface="Georgia"/>
                <a:cs typeface="Georgia"/>
              </a:rPr>
              <a:t> </a:t>
            </a:r>
            <a:r>
              <a:rPr sz="1800" b="1" spc="-100" dirty="0">
                <a:latin typeface="Georgia"/>
                <a:cs typeface="Georgia"/>
              </a:rPr>
              <a:t>self-tracking.”</a:t>
            </a:r>
            <a:endParaRPr sz="1800">
              <a:latin typeface="Georgia"/>
              <a:cs typeface="Georgia"/>
            </a:endParaRPr>
          </a:p>
          <a:p>
            <a:pPr marL="12700" marR="5080" algn="just">
              <a:lnSpc>
                <a:spcPct val="100000"/>
              </a:lnSpc>
              <a:spcBef>
                <a:spcPts val="1140"/>
              </a:spcBef>
            </a:pPr>
            <a:r>
              <a:rPr sz="2000" spc="5" dirty="0">
                <a:latin typeface="Georgia"/>
                <a:cs typeface="Georgia"/>
              </a:rPr>
              <a:t>«</a:t>
            </a:r>
            <a:r>
              <a:rPr sz="2000" spc="5" dirty="0">
                <a:latin typeface="Trebuchet MS"/>
                <a:cs typeface="Trebuchet MS"/>
              </a:rPr>
              <a:t>Когда </a:t>
            </a:r>
            <a:r>
              <a:rPr sz="2000" spc="60" dirty="0">
                <a:latin typeface="Trebuchet MS"/>
                <a:cs typeface="Trebuchet MS"/>
              </a:rPr>
              <a:t>мы </a:t>
            </a:r>
            <a:r>
              <a:rPr sz="2000" spc="10" dirty="0">
                <a:latin typeface="Trebuchet MS"/>
                <a:cs typeface="Trebuchet MS"/>
              </a:rPr>
              <a:t>количественно </a:t>
            </a:r>
            <a:r>
              <a:rPr sz="2000" spc="-20" dirty="0">
                <a:latin typeface="Trebuchet MS"/>
                <a:cs typeface="Trebuchet MS"/>
              </a:rPr>
              <a:t>определяем  </a:t>
            </a:r>
            <a:r>
              <a:rPr sz="2000" spc="-55" dirty="0">
                <a:latin typeface="Trebuchet MS"/>
                <a:cs typeface="Trebuchet MS"/>
              </a:rPr>
              <a:t>себя</a:t>
            </a:r>
            <a:r>
              <a:rPr sz="2000" spc="-55" dirty="0">
                <a:latin typeface="Georgia"/>
                <a:cs typeface="Georgia"/>
              </a:rPr>
              <a:t>, </a:t>
            </a:r>
            <a:r>
              <a:rPr sz="2000" spc="15" dirty="0">
                <a:latin typeface="Trebuchet MS"/>
                <a:cs typeface="Trebuchet MS"/>
              </a:rPr>
              <a:t>нет необходимости </a:t>
            </a:r>
            <a:r>
              <a:rPr sz="2000" spc="-15" dirty="0">
                <a:latin typeface="Trebuchet MS"/>
                <a:cs typeface="Trebuchet MS"/>
              </a:rPr>
              <a:t>видеть </a:t>
            </a:r>
            <a:r>
              <a:rPr sz="2000" spc="-40" dirty="0">
                <a:latin typeface="Trebuchet MS"/>
                <a:cs typeface="Trebuchet MS"/>
              </a:rPr>
              <a:t>сквозь  </a:t>
            </a:r>
            <a:r>
              <a:rPr sz="2000" spc="55" dirty="0">
                <a:latin typeface="Trebuchet MS"/>
                <a:cs typeface="Trebuchet MS"/>
              </a:rPr>
              <a:t>наше </a:t>
            </a:r>
            <a:r>
              <a:rPr sz="2000" spc="-20" dirty="0">
                <a:latin typeface="Trebuchet MS"/>
                <a:cs typeface="Trebuchet MS"/>
              </a:rPr>
              <a:t>повседневное </a:t>
            </a:r>
            <a:r>
              <a:rPr sz="2000" dirty="0">
                <a:latin typeface="Trebuchet MS"/>
                <a:cs typeface="Trebuchet MS"/>
              </a:rPr>
              <a:t>существование  </a:t>
            </a:r>
            <a:r>
              <a:rPr sz="2000" spc="55" dirty="0">
                <a:latin typeface="Trebuchet MS"/>
                <a:cs typeface="Trebuchet MS"/>
              </a:rPr>
              <a:t>истину</a:t>
            </a:r>
            <a:r>
              <a:rPr sz="2000" spc="55" dirty="0">
                <a:latin typeface="Georgia"/>
                <a:cs typeface="Georgia"/>
              </a:rPr>
              <a:t>, </a:t>
            </a:r>
            <a:r>
              <a:rPr sz="2000" spc="65" dirty="0">
                <a:latin typeface="Trebuchet MS"/>
                <a:cs typeface="Trebuchet MS"/>
              </a:rPr>
              <a:t>похороненную </a:t>
            </a:r>
            <a:r>
              <a:rPr sz="2000" spc="55" dirty="0">
                <a:latin typeface="Trebuchet MS"/>
                <a:cs typeface="Trebuchet MS"/>
              </a:rPr>
              <a:t>на </a:t>
            </a:r>
            <a:r>
              <a:rPr sz="2000" spc="-50" dirty="0">
                <a:latin typeface="Trebuchet MS"/>
                <a:cs typeface="Trebuchet MS"/>
              </a:rPr>
              <a:t>более  </a:t>
            </a:r>
            <a:r>
              <a:rPr sz="2000" spc="30" dirty="0">
                <a:latin typeface="Trebuchet MS"/>
                <a:cs typeface="Trebuchet MS"/>
              </a:rPr>
              <a:t>глубоком </a:t>
            </a:r>
            <a:r>
              <a:rPr sz="2000" spc="15" dirty="0">
                <a:latin typeface="Trebuchet MS"/>
                <a:cs typeface="Trebuchet MS"/>
              </a:rPr>
              <a:t>уровне</a:t>
            </a:r>
            <a:r>
              <a:rPr sz="2000" spc="15" dirty="0">
                <a:latin typeface="Georgia"/>
                <a:cs typeface="Georgia"/>
              </a:rPr>
              <a:t>. </a:t>
            </a:r>
            <a:r>
              <a:rPr sz="2000" spc="-15" dirty="0">
                <a:latin typeface="Trebuchet MS"/>
                <a:cs typeface="Trebuchet MS"/>
              </a:rPr>
              <a:t>Вместо </a:t>
            </a:r>
            <a:r>
              <a:rPr sz="2000" spc="5" dirty="0">
                <a:latin typeface="Trebuchet MS"/>
                <a:cs typeface="Trebuchet MS"/>
              </a:rPr>
              <a:t>этого </a:t>
            </a:r>
            <a:r>
              <a:rPr sz="2000" spc="-110" dirty="0">
                <a:latin typeface="Georgia"/>
                <a:cs typeface="Georgia"/>
              </a:rPr>
              <a:t>«</a:t>
            </a:r>
            <a:r>
              <a:rPr sz="2000" spc="-110" dirty="0">
                <a:latin typeface="Trebuchet MS"/>
                <a:cs typeface="Trebuchet MS"/>
              </a:rPr>
              <a:t>я</a:t>
            </a:r>
            <a:r>
              <a:rPr sz="2000" spc="-110" dirty="0">
                <a:latin typeface="Georgia"/>
                <a:cs typeface="Georgia"/>
              </a:rPr>
              <a:t>»  </a:t>
            </a:r>
            <a:r>
              <a:rPr sz="2000" spc="95" dirty="0">
                <a:latin typeface="Trebuchet MS"/>
                <a:cs typeface="Trebuchet MS"/>
              </a:rPr>
              <a:t>наших </a:t>
            </a:r>
            <a:r>
              <a:rPr sz="2000" spc="-5" dirty="0">
                <a:latin typeface="Trebuchet MS"/>
                <a:cs typeface="Trebuchet MS"/>
              </a:rPr>
              <a:t>самых </a:t>
            </a:r>
            <a:r>
              <a:rPr sz="2000" spc="45" dirty="0">
                <a:latin typeface="Trebuchet MS"/>
                <a:cs typeface="Trebuchet MS"/>
              </a:rPr>
              <a:t>тривиальных </a:t>
            </a:r>
            <a:r>
              <a:rPr sz="2000" spc="-5" dirty="0">
                <a:latin typeface="Trebuchet MS"/>
                <a:cs typeface="Trebuchet MS"/>
              </a:rPr>
              <a:t>мыслей </a:t>
            </a:r>
            <a:r>
              <a:rPr sz="2000" spc="114" dirty="0">
                <a:latin typeface="Trebuchet MS"/>
                <a:cs typeface="Trebuchet MS"/>
              </a:rPr>
              <a:t>и  </a:t>
            </a:r>
            <a:r>
              <a:rPr sz="2000" dirty="0">
                <a:latin typeface="Trebuchet MS"/>
                <a:cs typeface="Trebuchet MS"/>
              </a:rPr>
              <a:t>действий</a:t>
            </a:r>
            <a:r>
              <a:rPr sz="2000" dirty="0">
                <a:latin typeface="Georgia"/>
                <a:cs typeface="Georgia"/>
              </a:rPr>
              <a:t>, </a:t>
            </a:r>
            <a:r>
              <a:rPr sz="2000" spc="-95" dirty="0">
                <a:latin typeface="Georgia"/>
                <a:cs typeface="Georgia"/>
              </a:rPr>
              <a:t>«</a:t>
            </a:r>
            <a:r>
              <a:rPr sz="2000" spc="-95" dirty="0">
                <a:latin typeface="Trebuchet MS"/>
                <a:cs typeface="Trebuchet MS"/>
              </a:rPr>
              <a:t>я</a:t>
            </a:r>
            <a:r>
              <a:rPr sz="2000" spc="-95" dirty="0">
                <a:latin typeface="Georgia"/>
                <a:cs typeface="Georgia"/>
              </a:rPr>
              <a:t>», </a:t>
            </a:r>
            <a:r>
              <a:rPr sz="2000" spc="10" dirty="0">
                <a:latin typeface="Trebuchet MS"/>
                <a:cs typeface="Trebuchet MS"/>
              </a:rPr>
              <a:t>которое </a:t>
            </a:r>
            <a:r>
              <a:rPr sz="2000" spc="-70" dirty="0">
                <a:latin typeface="Trebuchet MS"/>
                <a:cs typeface="Trebuchet MS"/>
              </a:rPr>
              <a:t>без </a:t>
            </a:r>
            <a:r>
              <a:rPr sz="2000" spc="15" dirty="0">
                <a:latin typeface="Trebuchet MS"/>
                <a:cs typeface="Trebuchet MS"/>
              </a:rPr>
              <a:t>технической  </a:t>
            </a:r>
            <a:r>
              <a:rPr sz="2000" spc="65" dirty="0">
                <a:latin typeface="Trebuchet MS"/>
                <a:cs typeface="Trebuchet MS"/>
              </a:rPr>
              <a:t>помощи</a:t>
            </a:r>
            <a:r>
              <a:rPr sz="2000" spc="65" dirty="0">
                <a:latin typeface="Georgia"/>
                <a:cs typeface="Georgia"/>
              </a:rPr>
              <a:t>, </a:t>
            </a:r>
            <a:r>
              <a:rPr sz="2000" spc="10" dirty="0">
                <a:latin typeface="Trebuchet MS"/>
                <a:cs typeface="Trebuchet MS"/>
              </a:rPr>
              <a:t>которое </a:t>
            </a:r>
            <a:r>
              <a:rPr sz="2000" spc="60" dirty="0">
                <a:latin typeface="Trebuchet MS"/>
                <a:cs typeface="Trebuchet MS"/>
              </a:rPr>
              <a:t>мы </a:t>
            </a:r>
            <a:r>
              <a:rPr sz="2000" spc="-65" dirty="0">
                <a:latin typeface="Trebuchet MS"/>
                <a:cs typeface="Trebuchet MS"/>
              </a:rPr>
              <a:t>едва </a:t>
            </a:r>
            <a:r>
              <a:rPr sz="2000" spc="55" dirty="0">
                <a:latin typeface="Trebuchet MS"/>
                <a:cs typeface="Trebuchet MS"/>
              </a:rPr>
              <a:t>ли </a:t>
            </a:r>
            <a:r>
              <a:rPr sz="2000" spc="30" dirty="0">
                <a:latin typeface="Trebuchet MS"/>
                <a:cs typeface="Trebuchet MS"/>
              </a:rPr>
              <a:t>могли </a:t>
            </a:r>
            <a:r>
              <a:rPr sz="2000" spc="55" dirty="0">
                <a:latin typeface="Trebuchet MS"/>
                <a:cs typeface="Trebuchet MS"/>
              </a:rPr>
              <a:t>бы  </a:t>
            </a:r>
            <a:r>
              <a:rPr sz="2000" spc="-5" dirty="0">
                <a:latin typeface="Trebuchet MS"/>
                <a:cs typeface="Trebuchet MS"/>
              </a:rPr>
              <a:t>заметить </a:t>
            </a:r>
            <a:r>
              <a:rPr sz="2000" spc="75" dirty="0">
                <a:latin typeface="Trebuchet MS"/>
                <a:cs typeface="Trebuchet MS"/>
              </a:rPr>
              <a:t>или </a:t>
            </a:r>
            <a:r>
              <a:rPr sz="2000" spc="20" dirty="0">
                <a:latin typeface="Trebuchet MS"/>
                <a:cs typeface="Trebuchet MS"/>
              </a:rPr>
              <a:t>вспомнить</a:t>
            </a:r>
            <a:r>
              <a:rPr sz="2000" spc="20" dirty="0">
                <a:latin typeface="Georgia"/>
                <a:cs typeface="Georgia"/>
              </a:rPr>
              <a:t>, </a:t>
            </a:r>
            <a:r>
              <a:rPr sz="2000" spc="20" dirty="0">
                <a:latin typeface="Trebuchet MS"/>
                <a:cs typeface="Trebuchet MS"/>
              </a:rPr>
              <a:t>понимается</a:t>
            </a:r>
            <a:r>
              <a:rPr sz="2000" spc="-375" dirty="0">
                <a:latin typeface="Trebuchet MS"/>
                <a:cs typeface="Trebuchet MS"/>
              </a:rPr>
              <a:t> </a:t>
            </a:r>
            <a:r>
              <a:rPr sz="2000" spc="25" dirty="0">
                <a:latin typeface="Trebuchet MS"/>
                <a:cs typeface="Trebuchet MS"/>
              </a:rPr>
              <a:t>как</a:t>
            </a:r>
            <a:endParaRPr sz="200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</a:pPr>
            <a:r>
              <a:rPr sz="2000" spc="-95" dirty="0">
                <a:latin typeface="Georgia"/>
                <a:cs typeface="Georgia"/>
              </a:rPr>
              <a:t>«</a:t>
            </a:r>
            <a:r>
              <a:rPr sz="2000" spc="-95" dirty="0">
                <a:latin typeface="Trebuchet MS"/>
                <a:cs typeface="Trebuchet MS"/>
              </a:rPr>
              <a:t>я</a:t>
            </a:r>
            <a:r>
              <a:rPr sz="2000" spc="-95" dirty="0">
                <a:latin typeface="Georgia"/>
                <a:cs typeface="Georgia"/>
              </a:rPr>
              <a:t>», </a:t>
            </a:r>
            <a:r>
              <a:rPr sz="2000" spc="10" dirty="0">
                <a:latin typeface="Trebuchet MS"/>
                <a:cs typeface="Trebuchet MS"/>
              </a:rPr>
              <a:t>которое </a:t>
            </a:r>
            <a:r>
              <a:rPr sz="2000" spc="60" dirty="0">
                <a:latin typeface="Trebuchet MS"/>
                <a:cs typeface="Trebuchet MS"/>
              </a:rPr>
              <a:t>мы </a:t>
            </a:r>
            <a:r>
              <a:rPr sz="2000" spc="35" dirty="0">
                <a:latin typeface="Trebuchet MS"/>
                <a:cs typeface="Trebuchet MS"/>
              </a:rPr>
              <a:t>должны</a:t>
            </a:r>
            <a:r>
              <a:rPr sz="2000" spc="-27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узнать</a:t>
            </a:r>
            <a:r>
              <a:rPr sz="2000" dirty="0">
                <a:latin typeface="Georgia"/>
                <a:cs typeface="Georgia"/>
              </a:rPr>
              <a:t>»</a:t>
            </a:r>
            <a:endParaRPr sz="2000">
              <a:latin typeface="Georgia"/>
              <a:cs typeface="Georgia"/>
            </a:endParaRPr>
          </a:p>
          <a:p>
            <a:pPr marL="76200" algn="just">
              <a:lnSpc>
                <a:spcPct val="100000"/>
              </a:lnSpc>
              <a:spcBef>
                <a:spcPts val="985"/>
              </a:spcBef>
            </a:pPr>
            <a:r>
              <a:rPr sz="2000" dirty="0">
                <a:latin typeface="Georgia"/>
                <a:cs typeface="Georgia"/>
              </a:rPr>
              <a:t>H.Wolf,</a:t>
            </a:r>
            <a:r>
              <a:rPr sz="2000" spc="10" dirty="0">
                <a:latin typeface="Georgia"/>
                <a:cs typeface="Georgia"/>
              </a:rPr>
              <a:t> </a:t>
            </a:r>
            <a:r>
              <a:rPr sz="2000" spc="-110" dirty="0">
                <a:latin typeface="Georgia"/>
                <a:cs typeface="Georgia"/>
              </a:rPr>
              <a:t>2010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8312" y="1966912"/>
            <a:ext cx="3005137" cy="2254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3937" y="0"/>
            <a:ext cx="5580380" cy="6858000"/>
            <a:chOff x="3563937" y="0"/>
            <a:chExt cx="5580380" cy="6858000"/>
          </a:xfrm>
        </p:grpSpPr>
        <p:sp>
          <p:nvSpPr>
            <p:cNvPr id="3" name="object 3"/>
            <p:cNvSpPr/>
            <p:nvPr/>
          </p:nvSpPr>
          <p:spPr>
            <a:xfrm>
              <a:off x="5308600" y="2708275"/>
              <a:ext cx="3822700" cy="2133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63937" y="6329362"/>
              <a:ext cx="5222875" cy="377825"/>
            </a:xfrm>
            <a:custGeom>
              <a:avLst/>
              <a:gdLst/>
              <a:ahLst/>
              <a:cxnLst/>
              <a:rect l="l" t="t" r="r" b="b"/>
              <a:pathLst>
                <a:path w="5222875" h="377825">
                  <a:moveTo>
                    <a:pt x="5222875" y="0"/>
                  </a:moveTo>
                  <a:lnTo>
                    <a:pt x="0" y="0"/>
                  </a:lnTo>
                  <a:lnTo>
                    <a:pt x="0" y="377825"/>
                  </a:lnTo>
                  <a:lnTo>
                    <a:pt x="5222875" y="377825"/>
                  </a:lnTo>
                  <a:lnTo>
                    <a:pt x="5222875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1849" rIns="0" bIns="0" rtlCol="0">
            <a:spAutoFit/>
          </a:bodyPr>
          <a:lstStyle/>
          <a:p>
            <a:pPr marL="588645" marR="5080">
              <a:lnSpc>
                <a:spcPct val="100699"/>
              </a:lnSpc>
              <a:spcBef>
                <a:spcPts val="75"/>
              </a:spcBef>
            </a:pPr>
            <a:r>
              <a:rPr sz="2900" spc="114" dirty="0"/>
              <a:t>СЕЛФ-ТРЕКИНГ: </a:t>
            </a:r>
            <a:r>
              <a:rPr sz="2900" spc="250" dirty="0"/>
              <a:t>ПОДСТРОЙКА</a:t>
            </a:r>
            <a:r>
              <a:rPr sz="2900" spc="-650" dirty="0"/>
              <a:t> </a:t>
            </a:r>
            <a:r>
              <a:rPr sz="2900" spc="295" dirty="0"/>
              <a:t>ПОД  </a:t>
            </a:r>
            <a:r>
              <a:rPr sz="2900" spc="245" dirty="0"/>
              <a:t>КОЛИЧЕСТВЕННО </a:t>
            </a:r>
            <a:r>
              <a:rPr sz="2900" spc="310" dirty="0"/>
              <a:t>ЗАДАННЫЕ  </a:t>
            </a:r>
            <a:r>
              <a:rPr sz="2900" spc="285" dirty="0"/>
              <a:t>СОЦИАЛЬНЫЕ</a:t>
            </a:r>
            <a:r>
              <a:rPr sz="2900" spc="-275" dirty="0"/>
              <a:t> </a:t>
            </a:r>
            <a:r>
              <a:rPr sz="2900" spc="225" dirty="0"/>
              <a:t>СТАНДАРТЫ</a:t>
            </a:r>
            <a:endParaRPr sz="2900"/>
          </a:p>
        </p:txBody>
      </p:sp>
      <p:sp>
        <p:nvSpPr>
          <p:cNvPr id="7" name="object 7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8852" y="1937004"/>
            <a:ext cx="4161790" cy="429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2101215" algn="l"/>
              </a:tabLst>
            </a:pPr>
            <a:r>
              <a:rPr sz="2000" spc="5" dirty="0">
                <a:latin typeface="Trebuchet MS"/>
                <a:cs typeface="Trebuchet MS"/>
              </a:rPr>
              <a:t>Самостоятельное </a:t>
            </a:r>
            <a:r>
              <a:rPr sz="2000" spc="-5" dirty="0">
                <a:latin typeface="Trebuchet MS"/>
                <a:cs typeface="Trebuchet MS"/>
              </a:rPr>
              <a:t>отслеживание  </a:t>
            </a:r>
            <a:r>
              <a:rPr sz="2000" spc="-10" dirty="0">
                <a:latin typeface="Trebuchet MS"/>
                <a:cs typeface="Trebuchet MS"/>
              </a:rPr>
              <a:t>может </a:t>
            </a:r>
            <a:r>
              <a:rPr sz="2000" spc="35" dirty="0">
                <a:latin typeface="Trebuchet MS"/>
                <a:cs typeface="Trebuchet MS"/>
              </a:rPr>
              <a:t>быть </a:t>
            </a:r>
            <a:r>
              <a:rPr sz="2000" spc="10" dirty="0">
                <a:latin typeface="Trebuchet MS"/>
                <a:cs typeface="Trebuchet MS"/>
              </a:rPr>
              <a:t>настолько </a:t>
            </a:r>
            <a:r>
              <a:rPr sz="2000" spc="-75" dirty="0">
                <a:latin typeface="Trebuchet MS"/>
                <a:cs typeface="Trebuchet MS"/>
              </a:rPr>
              <a:t>же  </a:t>
            </a:r>
            <a:r>
              <a:rPr sz="2000" spc="-30" dirty="0">
                <a:latin typeface="Trebuchet MS"/>
                <a:cs typeface="Trebuchet MS"/>
              </a:rPr>
              <a:t>стрессовым</a:t>
            </a:r>
            <a:r>
              <a:rPr sz="2000" spc="-30" dirty="0">
                <a:latin typeface="Georgia"/>
                <a:cs typeface="Georgia"/>
              </a:rPr>
              <a:t>,	</a:t>
            </a:r>
            <a:r>
              <a:rPr sz="2000" spc="10" dirty="0">
                <a:latin typeface="Trebuchet MS"/>
                <a:cs typeface="Trebuchet MS"/>
              </a:rPr>
              <a:t>насколько </a:t>
            </a:r>
            <a:r>
              <a:rPr sz="2000" spc="114" dirty="0">
                <a:latin typeface="Trebuchet MS"/>
                <a:cs typeface="Trebuchet MS"/>
              </a:rPr>
              <a:t>и  </a:t>
            </a:r>
            <a:r>
              <a:rPr sz="2000" spc="15" dirty="0">
                <a:latin typeface="Trebuchet MS"/>
                <a:cs typeface="Trebuchet MS"/>
              </a:rPr>
              <a:t>полезным</a:t>
            </a:r>
            <a:r>
              <a:rPr sz="2000" spc="15" dirty="0">
                <a:latin typeface="Georgia"/>
                <a:cs typeface="Georgia"/>
              </a:rPr>
              <a:t>. </a:t>
            </a:r>
            <a:r>
              <a:rPr sz="2000" spc="50" dirty="0">
                <a:latin typeface="Trebuchet MS"/>
                <a:cs typeface="Trebuchet MS"/>
              </a:rPr>
              <a:t>Его </a:t>
            </a:r>
            <a:r>
              <a:rPr sz="2000" spc="10" dirty="0">
                <a:latin typeface="Trebuchet MS"/>
                <a:cs typeface="Trebuchet MS"/>
              </a:rPr>
              <a:t>результаты </a:t>
            </a:r>
            <a:r>
              <a:rPr sz="2000" spc="40" dirty="0">
                <a:latin typeface="Trebuchet MS"/>
                <a:cs typeface="Trebuchet MS"/>
              </a:rPr>
              <a:t>могут  </a:t>
            </a:r>
            <a:r>
              <a:rPr sz="2000" spc="25" dirty="0">
                <a:latin typeface="Trebuchet MS"/>
                <a:cs typeface="Trebuchet MS"/>
              </a:rPr>
              <a:t>как </a:t>
            </a:r>
            <a:r>
              <a:rPr sz="2000" spc="40" dirty="0">
                <a:latin typeface="Trebuchet MS"/>
                <a:cs typeface="Trebuchet MS"/>
              </a:rPr>
              <a:t>прояснить </a:t>
            </a:r>
            <a:r>
              <a:rPr sz="2000" dirty="0">
                <a:latin typeface="Trebuchet MS"/>
                <a:cs typeface="Trebuchet MS"/>
              </a:rPr>
              <a:t>определенные  </a:t>
            </a:r>
            <a:r>
              <a:rPr sz="2000" spc="50" dirty="0">
                <a:latin typeface="Trebuchet MS"/>
                <a:cs typeface="Trebuchet MS"/>
              </a:rPr>
              <a:t>ситуации</a:t>
            </a:r>
            <a:r>
              <a:rPr sz="2000" spc="50" dirty="0">
                <a:latin typeface="Georgia"/>
                <a:cs typeface="Georgia"/>
              </a:rPr>
              <a:t>, </a:t>
            </a:r>
            <a:r>
              <a:rPr sz="2000" spc="25" dirty="0">
                <a:latin typeface="Trebuchet MS"/>
                <a:cs typeface="Trebuchet MS"/>
              </a:rPr>
              <a:t>так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-35" dirty="0">
                <a:latin typeface="Trebuchet MS"/>
                <a:cs typeface="Trebuchet MS"/>
              </a:rPr>
              <a:t>ввести </a:t>
            </a:r>
            <a:r>
              <a:rPr sz="2000" spc="-55" dirty="0">
                <a:latin typeface="Trebuchet MS"/>
                <a:cs typeface="Trebuchet MS"/>
              </a:rPr>
              <a:t>в  </a:t>
            </a:r>
            <a:r>
              <a:rPr sz="2000" spc="-5" dirty="0">
                <a:latin typeface="Trebuchet MS"/>
                <a:cs typeface="Trebuchet MS"/>
              </a:rPr>
              <a:t>заблуждение </a:t>
            </a:r>
            <a:r>
              <a:rPr sz="2000" spc="105" dirty="0">
                <a:latin typeface="Trebuchet MS"/>
                <a:cs typeface="Trebuchet MS"/>
              </a:rPr>
              <a:t>при </a:t>
            </a:r>
            <a:r>
              <a:rPr sz="2000" spc="25" dirty="0">
                <a:latin typeface="Trebuchet MS"/>
                <a:cs typeface="Trebuchet MS"/>
              </a:rPr>
              <a:t>некритическом  </a:t>
            </a:r>
            <a:r>
              <a:rPr sz="2000" spc="35" dirty="0">
                <a:latin typeface="Trebuchet MS"/>
                <a:cs typeface="Trebuchet MS"/>
              </a:rPr>
              <a:t>восприятии</a:t>
            </a:r>
            <a:r>
              <a:rPr sz="2000" spc="35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Georgia"/>
              <a:cs typeface="Georgia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5" dirty="0">
                <a:latin typeface="Trebuchet MS"/>
                <a:cs typeface="Trebuchet MS"/>
              </a:rPr>
              <a:t>Человек подстраивает </a:t>
            </a:r>
            <a:r>
              <a:rPr sz="2000" spc="-75" dirty="0">
                <a:latin typeface="Trebuchet MS"/>
                <a:cs typeface="Trebuchet MS"/>
              </a:rPr>
              <a:t>свое  </a:t>
            </a:r>
            <a:r>
              <a:rPr sz="2000" spc="-10" dirty="0">
                <a:latin typeface="Trebuchet MS"/>
                <a:cs typeface="Trebuchet MS"/>
              </a:rPr>
              <a:t>поведение </a:t>
            </a:r>
            <a:r>
              <a:rPr sz="2000" spc="40" dirty="0">
                <a:latin typeface="Trebuchet MS"/>
                <a:cs typeface="Trebuchet MS"/>
              </a:rPr>
              <a:t>под </a:t>
            </a:r>
            <a:r>
              <a:rPr sz="2000" spc="10" dirty="0">
                <a:latin typeface="Trebuchet MS"/>
                <a:cs typeface="Trebuchet MS"/>
              </a:rPr>
              <a:t>количественно  заданные </a:t>
            </a:r>
            <a:r>
              <a:rPr sz="2000" spc="5" dirty="0">
                <a:latin typeface="Trebuchet MS"/>
                <a:cs typeface="Trebuchet MS"/>
              </a:rPr>
              <a:t>идеалы </a:t>
            </a:r>
            <a:r>
              <a:rPr sz="2000" spc="-15" dirty="0">
                <a:latin typeface="Trebuchet MS"/>
                <a:cs typeface="Trebuchet MS"/>
              </a:rPr>
              <a:t>здоровья</a:t>
            </a:r>
            <a:r>
              <a:rPr sz="2000" spc="-15" dirty="0">
                <a:latin typeface="Georgia"/>
                <a:cs typeface="Georgia"/>
              </a:rPr>
              <a:t>, </a:t>
            </a:r>
            <a:r>
              <a:rPr sz="2000" spc="40" dirty="0">
                <a:latin typeface="Trebuchet MS"/>
                <a:cs typeface="Trebuchet MS"/>
              </a:rPr>
              <a:t>под  </a:t>
            </a:r>
            <a:r>
              <a:rPr sz="2000" spc="10" dirty="0">
                <a:latin typeface="Trebuchet MS"/>
                <a:cs typeface="Trebuchet MS"/>
              </a:rPr>
              <a:t>заданные</a:t>
            </a:r>
            <a:r>
              <a:rPr sz="2000" spc="620" dirty="0">
                <a:latin typeface="Trebuchet MS"/>
                <a:cs typeface="Trebuchet MS"/>
              </a:rPr>
              <a:t> </a:t>
            </a:r>
            <a:r>
              <a:rPr sz="2000" spc="70" dirty="0">
                <a:latin typeface="Trebuchet MS"/>
                <a:cs typeface="Trebuchet MS"/>
              </a:rPr>
              <a:t>нормы </a:t>
            </a:r>
            <a:r>
              <a:rPr sz="2000" spc="30" dirty="0">
                <a:latin typeface="Trebuchet MS"/>
                <a:cs typeface="Trebuchet MS"/>
              </a:rPr>
              <a:t>хорошего  </a:t>
            </a:r>
            <a:r>
              <a:rPr sz="2000" spc="-5" dirty="0">
                <a:latin typeface="Trebuchet MS"/>
                <a:cs typeface="Trebuchet MS"/>
              </a:rPr>
              <a:t>самочувствия</a:t>
            </a:r>
            <a:r>
              <a:rPr sz="2000" spc="-5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4389" y="146304"/>
            <a:ext cx="5082540" cy="1357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114" dirty="0"/>
              <a:t>СЕЛФ-ТРЕКИНГ:</a:t>
            </a:r>
            <a:endParaRPr sz="2900"/>
          </a:p>
          <a:p>
            <a:pPr marL="12700" marR="5080">
              <a:lnSpc>
                <a:spcPct val="100699"/>
              </a:lnSpc>
            </a:pPr>
            <a:r>
              <a:rPr sz="2900" spc="-135" dirty="0"/>
              <a:t>«</a:t>
            </a:r>
            <a:r>
              <a:rPr sz="2900" spc="260" dirty="0"/>
              <a:t>К</a:t>
            </a:r>
            <a:r>
              <a:rPr sz="2900" spc="60" dirty="0"/>
              <a:t>В</a:t>
            </a:r>
            <a:r>
              <a:rPr sz="2900" spc="459" dirty="0"/>
              <a:t>А</a:t>
            </a:r>
            <a:r>
              <a:rPr sz="2900" spc="180" dirty="0"/>
              <a:t>НТ</a:t>
            </a:r>
            <a:r>
              <a:rPr sz="2900" spc="310" dirty="0"/>
              <a:t>И</a:t>
            </a:r>
            <a:r>
              <a:rPr sz="2900" spc="360" dirty="0"/>
              <a:t>Ф</a:t>
            </a:r>
            <a:r>
              <a:rPr sz="2900" spc="409" dirty="0"/>
              <a:t>И</a:t>
            </a:r>
            <a:r>
              <a:rPr sz="2900" spc="400" dirty="0"/>
              <a:t>Ц</a:t>
            </a:r>
            <a:r>
              <a:rPr sz="2900" spc="229" dirty="0"/>
              <a:t>ИР</a:t>
            </a:r>
            <a:r>
              <a:rPr sz="2900" spc="254" dirty="0"/>
              <a:t>О</a:t>
            </a:r>
            <a:r>
              <a:rPr sz="2900" spc="60" dirty="0"/>
              <a:t>В</a:t>
            </a:r>
            <a:r>
              <a:rPr sz="2900" spc="459" dirty="0"/>
              <a:t>А</a:t>
            </a:r>
            <a:r>
              <a:rPr sz="2900" spc="470" dirty="0"/>
              <a:t>НН</a:t>
            </a:r>
            <a:r>
              <a:rPr sz="2900" spc="415" dirty="0"/>
              <a:t>А</a:t>
            </a:r>
            <a:r>
              <a:rPr sz="2900" spc="135" dirty="0"/>
              <a:t>Я  </a:t>
            </a:r>
            <a:r>
              <a:rPr sz="2900" spc="220" dirty="0"/>
              <a:t>ИНДЕНТИЧНОСТЬ»</a:t>
            </a:r>
            <a:endParaRPr sz="2900"/>
          </a:p>
        </p:txBody>
      </p:sp>
      <p:sp>
        <p:nvSpPr>
          <p:cNvPr id="3" name="object 3"/>
          <p:cNvSpPr txBox="1"/>
          <p:nvPr/>
        </p:nvSpPr>
        <p:spPr>
          <a:xfrm>
            <a:off x="1194752" y="2296668"/>
            <a:ext cx="168528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Trebuchet MS"/>
                <a:cs typeface="Trebuchet MS"/>
              </a:rPr>
              <a:t>Рассмотрение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37204" y="2296668"/>
            <a:ext cx="55670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5405" algn="l"/>
                <a:tab pos="2914650" algn="l"/>
                <a:tab pos="3502660" algn="l"/>
                <a:tab pos="4352925" algn="l"/>
              </a:tabLst>
            </a:pPr>
            <a:r>
              <a:rPr sz="2000" spc="15" dirty="0">
                <a:latin typeface="Trebuchet MS"/>
                <a:cs typeface="Trebuchet MS"/>
              </a:rPr>
              <a:t>числовых	</a:t>
            </a:r>
            <a:r>
              <a:rPr sz="2000" spc="10" dirty="0">
                <a:latin typeface="Trebuchet MS"/>
                <a:cs typeface="Trebuchet MS"/>
              </a:rPr>
              <a:t>параметров	</a:t>
            </a:r>
            <a:r>
              <a:rPr sz="2000" spc="-20" dirty="0">
                <a:latin typeface="Trebuchet MS"/>
                <a:cs typeface="Trebuchet MS"/>
              </a:rPr>
              <a:t>вне	</a:t>
            </a:r>
            <a:r>
              <a:rPr sz="2000" spc="-50" dirty="0">
                <a:latin typeface="Trebuchet MS"/>
                <a:cs typeface="Trebuchet MS"/>
              </a:rPr>
              <a:t>более	</a:t>
            </a:r>
            <a:r>
              <a:rPr sz="2000" spc="65" dirty="0">
                <a:latin typeface="Trebuchet MS"/>
                <a:cs typeface="Trebuchet MS"/>
              </a:rPr>
              <a:t>широкого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4752" y="2601468"/>
            <a:ext cx="74085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6515" algn="l"/>
                <a:tab pos="3118485" algn="l"/>
                <a:tab pos="5167630" algn="l"/>
                <a:tab pos="7235190" algn="l"/>
              </a:tabLst>
            </a:pPr>
            <a:r>
              <a:rPr sz="2000" spc="30" dirty="0">
                <a:latin typeface="Trebuchet MS"/>
                <a:cs typeface="Trebuchet MS"/>
              </a:rPr>
              <a:t>ко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-65" dirty="0">
                <a:latin typeface="Trebuchet MS"/>
                <a:cs typeface="Trebuchet MS"/>
              </a:rPr>
              <a:t>ек</a:t>
            </a:r>
            <a:r>
              <a:rPr sz="2000" spc="-70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-30" dirty="0">
                <a:latin typeface="Trebuchet MS"/>
                <a:cs typeface="Trebuchet MS"/>
              </a:rPr>
              <a:t>а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90" dirty="0">
                <a:latin typeface="Georgia"/>
                <a:cs typeface="Georgia"/>
              </a:rPr>
              <a:t>(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114" dirty="0">
                <a:latin typeface="Trebuchet MS"/>
                <a:cs typeface="Trebuchet MS"/>
              </a:rPr>
              <a:t>у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-30" dirty="0">
                <a:latin typeface="Trebuchet MS"/>
                <a:cs typeface="Trebuchet MS"/>
              </a:rPr>
              <a:t>ь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14" dirty="0">
                <a:latin typeface="Trebuchet MS"/>
                <a:cs typeface="Trebuchet MS"/>
              </a:rPr>
              <a:t>у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5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г</a:t>
            </a:r>
            <a:r>
              <a:rPr sz="2000" spc="5" dirty="0">
                <a:latin typeface="Trebuchet MS"/>
                <a:cs typeface="Trebuchet MS"/>
              </a:rPr>
              <a:t>о</a:t>
            </a:r>
            <a:r>
              <a:rPr sz="2000" spc="-40" dirty="0">
                <a:latin typeface="Georgia"/>
                <a:cs typeface="Georgia"/>
              </a:rPr>
              <a:t>,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-5" dirty="0">
                <a:latin typeface="Trebuchet MS"/>
                <a:cs typeface="Trebuchet MS"/>
              </a:rPr>
              <a:t>э</a:t>
            </a:r>
            <a:r>
              <a:rPr sz="2000" dirty="0">
                <a:latin typeface="Trebuchet MS"/>
                <a:cs typeface="Trebuchet MS"/>
              </a:rPr>
              <a:t>ко</a:t>
            </a:r>
            <a:r>
              <a:rPr sz="2000" spc="5" dirty="0">
                <a:latin typeface="Trebuchet MS"/>
                <a:cs typeface="Trebuchet MS"/>
              </a:rPr>
              <a:t>лог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5" dirty="0">
                <a:latin typeface="Trebuchet MS"/>
                <a:cs typeface="Trebuchet MS"/>
              </a:rPr>
              <a:t>ог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40" dirty="0">
                <a:latin typeface="Georgia"/>
                <a:cs typeface="Georgia"/>
              </a:rPr>
              <a:t>,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-5" dirty="0">
                <a:latin typeface="Trebuchet MS"/>
                <a:cs typeface="Trebuchet MS"/>
              </a:rPr>
              <a:t>э</a:t>
            </a:r>
            <a:r>
              <a:rPr sz="2000" dirty="0">
                <a:latin typeface="Trebuchet MS"/>
                <a:cs typeface="Trebuchet MS"/>
              </a:rPr>
              <a:t>к</a:t>
            </a:r>
            <a:r>
              <a:rPr sz="2000" spc="70" dirty="0">
                <a:latin typeface="Trebuchet MS"/>
                <a:cs typeface="Trebuchet MS"/>
              </a:rPr>
              <a:t>о</a:t>
            </a:r>
            <a:r>
              <a:rPr sz="2000" spc="80" dirty="0">
                <a:latin typeface="Trebuchet MS"/>
                <a:cs typeface="Trebuchet MS"/>
              </a:rPr>
              <a:t>н</a:t>
            </a:r>
            <a:r>
              <a:rPr sz="2000" spc="15" dirty="0">
                <a:latin typeface="Trebuchet MS"/>
                <a:cs typeface="Trebuchet MS"/>
              </a:rPr>
              <a:t>ом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spc="-114" dirty="0">
                <a:latin typeface="Trebuchet MS"/>
                <a:cs typeface="Trebuchet MS"/>
              </a:rPr>
              <a:t>с</a:t>
            </a:r>
            <a:r>
              <a:rPr sz="2000" spc="50" dirty="0">
                <a:latin typeface="Trebuchet MS"/>
                <a:cs typeface="Trebuchet MS"/>
              </a:rPr>
              <a:t>к</a:t>
            </a:r>
            <a:r>
              <a:rPr sz="2000" spc="5" dirty="0">
                <a:latin typeface="Trebuchet MS"/>
                <a:cs typeface="Trebuchet MS"/>
              </a:rPr>
              <a:t>ог</a:t>
            </a:r>
            <a:r>
              <a:rPr sz="2000" spc="15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94752" y="2906268"/>
            <a:ext cx="63417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319530" algn="l"/>
                <a:tab pos="1595120" algn="l"/>
                <a:tab pos="2877820" algn="l"/>
                <a:tab pos="3260090" algn="l"/>
                <a:tab pos="4505960" algn="l"/>
                <a:tab pos="4801870" algn="l"/>
                <a:tab pos="5676265" algn="l"/>
                <a:tab pos="6190615" algn="l"/>
              </a:tabLst>
            </a:pPr>
            <a:r>
              <a:rPr sz="2000" spc="30" dirty="0">
                <a:latin typeface="Trebuchet MS"/>
                <a:cs typeface="Trebuchet MS"/>
              </a:rPr>
              <a:t>других</a:t>
            </a:r>
            <a:r>
              <a:rPr sz="2000" spc="30" dirty="0">
                <a:latin typeface="Georgia"/>
                <a:cs typeface="Georgia"/>
              </a:rPr>
              <a:t>)	</a:t>
            </a:r>
            <a:r>
              <a:rPr sz="2000" spc="55" dirty="0">
                <a:latin typeface="Trebuchet MS"/>
                <a:cs typeface="Trebuchet MS"/>
              </a:rPr>
              <a:t>упрощает	</a:t>
            </a:r>
            <a:r>
              <a:rPr sz="2000" spc="-5" dirty="0">
                <a:latin typeface="Trebuchet MS"/>
                <a:cs typeface="Trebuchet MS"/>
              </a:rPr>
              <a:t>сложность	</a:t>
            </a:r>
            <a:r>
              <a:rPr sz="2000" spc="-30" dirty="0">
                <a:latin typeface="Trebuchet MS"/>
                <a:cs typeface="Trebuchet MS"/>
              </a:rPr>
              <a:t>человеческого  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55" dirty="0">
                <a:latin typeface="Trebuchet MS"/>
                <a:cs typeface="Trebuchet MS"/>
              </a:rPr>
              <a:t>ан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spc="-140" dirty="0">
                <a:latin typeface="Trebuchet MS"/>
                <a:cs typeface="Trebuchet MS"/>
              </a:rPr>
              <a:t>е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-55" dirty="0">
                <a:latin typeface="Trebuchet MS"/>
                <a:cs typeface="Trebuchet MS"/>
              </a:rPr>
              <a:t>зд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80" dirty="0">
                <a:latin typeface="Trebuchet MS"/>
                <a:cs typeface="Trebuchet MS"/>
              </a:rPr>
              <a:t>р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60" dirty="0">
                <a:latin typeface="Trebuchet MS"/>
                <a:cs typeface="Trebuchet MS"/>
              </a:rPr>
              <a:t>в</a:t>
            </a:r>
            <a:r>
              <a:rPr sz="2000" spc="-30" dirty="0">
                <a:latin typeface="Trebuchet MS"/>
                <a:cs typeface="Trebuchet MS"/>
              </a:rPr>
              <a:t>ь</a:t>
            </a:r>
            <a:r>
              <a:rPr sz="2000" spc="5" dirty="0">
                <a:latin typeface="Trebuchet MS"/>
                <a:cs typeface="Trebuchet MS"/>
              </a:rPr>
              <a:t>я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125" dirty="0">
                <a:latin typeface="Trebuchet MS"/>
                <a:cs typeface="Trebuchet MS"/>
              </a:rPr>
              <a:t>п</a:t>
            </a:r>
            <a:r>
              <a:rPr sz="2000" spc="10" dirty="0">
                <a:latin typeface="Trebuchet MS"/>
                <a:cs typeface="Trebuchet MS"/>
              </a:rPr>
              <a:t>ато</a:t>
            </a:r>
            <a:r>
              <a:rPr sz="2000" spc="-5" dirty="0">
                <a:latin typeface="Trebuchet MS"/>
                <a:cs typeface="Trebuchet MS"/>
              </a:rPr>
              <a:t>л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dirty="0">
                <a:latin typeface="Trebuchet MS"/>
                <a:cs typeface="Trebuchet MS"/>
              </a:rPr>
              <a:t>г</a:t>
            </a:r>
            <a:r>
              <a:rPr sz="2000" spc="114" dirty="0">
                <a:latin typeface="Trebuchet MS"/>
                <a:cs typeface="Trebuchet MS"/>
              </a:rPr>
              <a:t>ии</a:t>
            </a:r>
            <a:r>
              <a:rPr sz="2000" spc="-40" dirty="0">
                <a:latin typeface="Georgia"/>
                <a:cs typeface="Georgia"/>
              </a:rPr>
              <a:t>,</a:t>
            </a:r>
            <a:r>
              <a:rPr sz="2000" dirty="0">
                <a:latin typeface="Georgia"/>
                <a:cs typeface="Georgia"/>
              </a:rPr>
              <a:t>	</a:t>
            </a:r>
            <a:r>
              <a:rPr sz="2000" spc="-85" dirty="0">
                <a:latin typeface="Trebuchet MS"/>
                <a:cs typeface="Trebuchet MS"/>
              </a:rPr>
              <a:t>св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-25" dirty="0">
                <a:latin typeface="Trebuchet MS"/>
                <a:cs typeface="Trebuchet MS"/>
              </a:rPr>
              <a:t>д</a:t>
            </a:r>
            <a:r>
              <a:rPr sz="2000" spc="5" dirty="0">
                <a:latin typeface="Trebuchet MS"/>
                <a:cs typeface="Trebuchet MS"/>
              </a:rPr>
              <a:t>я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65" dirty="0">
                <a:latin typeface="Trebuchet MS"/>
                <a:cs typeface="Trebuchet MS"/>
              </a:rPr>
              <a:t>их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50" dirty="0">
                <a:latin typeface="Trebuchet MS"/>
                <a:cs typeface="Trebuchet MS"/>
              </a:rPr>
              <a:t>к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33665" y="2906268"/>
            <a:ext cx="8699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925">
              <a:lnSpc>
                <a:spcPct val="100000"/>
              </a:lnSpc>
              <a:spcBef>
                <a:spcPts val="100"/>
              </a:spcBef>
            </a:pPr>
            <a:r>
              <a:rPr sz="2000" spc="50" dirty="0">
                <a:latin typeface="Trebuchet MS"/>
                <a:cs typeface="Trebuchet MS"/>
              </a:rPr>
              <a:t>б</a:t>
            </a:r>
            <a:r>
              <a:rPr sz="2000" spc="65" dirty="0">
                <a:latin typeface="Trebuchet MS"/>
                <a:cs typeface="Trebuchet MS"/>
              </a:rPr>
              <a:t>ы</a:t>
            </a:r>
            <a:r>
              <a:rPr sz="2000" spc="50" dirty="0">
                <a:latin typeface="Trebuchet MS"/>
                <a:cs typeface="Trebuchet MS"/>
              </a:rPr>
              <a:t>т</a:t>
            </a:r>
            <a:r>
              <a:rPr sz="2000" spc="114" dirty="0">
                <a:latin typeface="Trebuchet MS"/>
                <a:cs typeface="Trebuchet MS"/>
              </a:rPr>
              <a:t>и</a:t>
            </a:r>
            <a:r>
              <a:rPr sz="2000" dirty="0">
                <a:latin typeface="Trebuchet MS"/>
                <a:cs typeface="Trebuchet MS"/>
              </a:rPr>
              <a:t>я</a:t>
            </a:r>
            <a:r>
              <a:rPr sz="2000" spc="-40" dirty="0">
                <a:latin typeface="Georgia"/>
                <a:cs typeface="Georgia"/>
              </a:rPr>
              <a:t>,  </a:t>
            </a:r>
            <a:r>
              <a:rPr sz="2000" spc="-30" dirty="0">
                <a:latin typeface="Trebuchet MS"/>
                <a:cs typeface="Trebuchet MS"/>
              </a:rPr>
              <a:t>я</a:t>
            </a:r>
            <a:r>
              <a:rPr sz="2000" spc="-35" dirty="0">
                <a:latin typeface="Trebuchet MS"/>
                <a:cs typeface="Trebuchet MS"/>
              </a:rPr>
              <a:t>в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20" dirty="0">
                <a:latin typeface="Trebuchet MS"/>
                <a:cs typeface="Trebuchet MS"/>
              </a:rPr>
              <a:t>м</a:t>
            </a:r>
            <a:r>
              <a:rPr sz="2000" spc="-40" dirty="0">
                <a:latin typeface="Georgia"/>
                <a:cs typeface="Georgia"/>
              </a:rPr>
              <a:t>,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4752" y="3515867"/>
            <a:ext cx="58420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0" dirty="0">
                <a:latin typeface="Trebuchet MS"/>
                <a:cs typeface="Trebuchet MS"/>
              </a:rPr>
              <a:t>подлежащим </a:t>
            </a:r>
            <a:r>
              <a:rPr sz="2000" spc="60" dirty="0">
                <a:latin typeface="Trebuchet MS"/>
                <a:cs typeface="Trebuchet MS"/>
              </a:rPr>
              <a:t>фиксации </a:t>
            </a:r>
            <a:r>
              <a:rPr sz="2000" spc="15" dirty="0">
                <a:latin typeface="Trebuchet MS"/>
                <a:cs typeface="Trebuchet MS"/>
              </a:rPr>
              <a:t>отдельным</a:t>
            </a:r>
            <a:r>
              <a:rPr sz="2000" spc="-434" dirty="0">
                <a:latin typeface="Trebuchet MS"/>
                <a:cs typeface="Trebuchet MS"/>
              </a:rPr>
              <a:t> </a:t>
            </a:r>
            <a:r>
              <a:rPr sz="2000" spc="10" dirty="0">
                <a:latin typeface="Trebuchet MS"/>
                <a:cs typeface="Trebuchet MS"/>
              </a:rPr>
              <a:t>параметрам</a:t>
            </a:r>
            <a:r>
              <a:rPr sz="2000" spc="10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2089" y="952500"/>
            <a:ext cx="57994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40" dirty="0"/>
              <a:t>ЗДОРОВЬЕ </a:t>
            </a:r>
            <a:r>
              <a:rPr sz="3200" spc="509" dirty="0"/>
              <a:t>И</a:t>
            </a:r>
            <a:r>
              <a:rPr sz="3200" spc="-755" dirty="0"/>
              <a:t> </a:t>
            </a:r>
            <a:r>
              <a:rPr sz="3200" spc="180" dirty="0"/>
              <a:t>СЕЛФ-ТРЕКИНГ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23850" y="1844675"/>
            <a:ext cx="8463280" cy="4278630"/>
          </a:xfrm>
          <a:custGeom>
            <a:avLst/>
            <a:gdLst/>
            <a:ahLst/>
            <a:cxnLst/>
            <a:rect l="l" t="t" r="r" b="b"/>
            <a:pathLst>
              <a:path w="8463280" h="4278630">
                <a:moveTo>
                  <a:pt x="8462962" y="0"/>
                </a:moveTo>
                <a:lnTo>
                  <a:pt x="0" y="0"/>
                </a:lnTo>
                <a:lnTo>
                  <a:pt x="0" y="4278312"/>
                </a:lnTo>
                <a:lnTo>
                  <a:pt x="8462962" y="4278312"/>
                </a:lnTo>
                <a:lnTo>
                  <a:pt x="8462962" y="0"/>
                </a:lnTo>
                <a:close/>
              </a:path>
            </a:pathLst>
          </a:custGeom>
          <a:solidFill>
            <a:srgbClr val="F8DE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2590" y="2510028"/>
            <a:ext cx="830453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 algn="just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Georgia"/>
                <a:cs typeface="Georgia"/>
              </a:rPr>
              <a:t>«</a:t>
            </a:r>
            <a:r>
              <a:rPr sz="2000" spc="-25" dirty="0">
                <a:latin typeface="Trebuchet MS"/>
                <a:cs typeface="Trebuchet MS"/>
              </a:rPr>
              <a:t>Здоровье </a:t>
            </a:r>
            <a:r>
              <a:rPr sz="2000" spc="-30" dirty="0">
                <a:latin typeface="Trebuchet MS"/>
                <a:cs typeface="Trebuchet MS"/>
              </a:rPr>
              <a:t>перестает </a:t>
            </a:r>
            <a:r>
              <a:rPr sz="2000" spc="35" dirty="0">
                <a:latin typeface="Trebuchet MS"/>
                <a:cs typeface="Trebuchet MS"/>
              </a:rPr>
              <a:t>быть </a:t>
            </a:r>
            <a:r>
              <a:rPr sz="2000" spc="-5" dirty="0">
                <a:latin typeface="Trebuchet MS"/>
                <a:cs typeface="Trebuchet MS"/>
              </a:rPr>
              <a:t>состоянием</a:t>
            </a:r>
            <a:r>
              <a:rPr sz="2000" spc="-5" dirty="0">
                <a:latin typeface="Georgia"/>
                <a:cs typeface="Georgia"/>
              </a:rPr>
              <a:t>, </a:t>
            </a:r>
            <a:r>
              <a:rPr sz="2000" spc="10" dirty="0">
                <a:latin typeface="Trebuchet MS"/>
                <a:cs typeface="Trebuchet MS"/>
              </a:rPr>
              <a:t>которое </a:t>
            </a:r>
            <a:r>
              <a:rPr sz="2000" spc="-30" dirty="0">
                <a:latin typeface="Trebuchet MS"/>
                <a:cs typeface="Trebuchet MS"/>
              </a:rPr>
              <a:t>человек </a:t>
            </a:r>
            <a:r>
              <a:rPr sz="2000" spc="15" dirty="0">
                <a:latin typeface="Trebuchet MS"/>
                <a:cs typeface="Trebuchet MS"/>
              </a:rPr>
              <a:t>проживает  </a:t>
            </a:r>
            <a:r>
              <a:rPr sz="2000" spc="5" dirty="0">
                <a:latin typeface="Trebuchet MS"/>
                <a:cs typeface="Trebuchet MS"/>
              </a:rPr>
              <a:t>пассивно</a:t>
            </a:r>
            <a:r>
              <a:rPr sz="2000" spc="5" dirty="0">
                <a:latin typeface="Georgia"/>
                <a:cs typeface="Georgia"/>
              </a:rPr>
              <a:t>, </a:t>
            </a:r>
            <a:r>
              <a:rPr sz="2000" spc="15" dirty="0">
                <a:latin typeface="Trebuchet MS"/>
                <a:cs typeface="Trebuchet MS"/>
              </a:rPr>
              <a:t>неосознанно</a:t>
            </a:r>
            <a:r>
              <a:rPr sz="2000" spc="15" dirty="0">
                <a:latin typeface="Georgia"/>
                <a:cs typeface="Georgia"/>
              </a:rPr>
              <a:t>. </a:t>
            </a:r>
            <a:r>
              <a:rPr sz="2000" spc="-20" dirty="0">
                <a:latin typeface="Trebuchet MS"/>
                <a:cs typeface="Trebuchet MS"/>
              </a:rPr>
              <a:t>Теперь </a:t>
            </a:r>
            <a:r>
              <a:rPr sz="2000" dirty="0">
                <a:latin typeface="Trebuchet MS"/>
                <a:cs typeface="Trebuchet MS"/>
              </a:rPr>
              <a:t>это не </a:t>
            </a:r>
            <a:r>
              <a:rPr sz="2000" spc="15" dirty="0">
                <a:latin typeface="Trebuchet MS"/>
                <a:cs typeface="Trebuchet MS"/>
              </a:rPr>
              <a:t>только </a:t>
            </a:r>
            <a:r>
              <a:rPr sz="2000" spc="-5" dirty="0">
                <a:latin typeface="Trebuchet MS"/>
                <a:cs typeface="Trebuchet MS"/>
              </a:rPr>
              <a:t>отсутствие </a:t>
            </a:r>
            <a:r>
              <a:rPr sz="2000" dirty="0">
                <a:latin typeface="Trebuchet MS"/>
                <a:cs typeface="Trebuchet MS"/>
              </a:rPr>
              <a:t>болезни</a:t>
            </a:r>
            <a:r>
              <a:rPr sz="2000" dirty="0">
                <a:latin typeface="Georgia"/>
                <a:cs typeface="Georgia"/>
              </a:rPr>
              <a:t>.  </a:t>
            </a:r>
            <a:r>
              <a:rPr sz="2000" spc="125" dirty="0">
                <a:latin typeface="Trebuchet MS"/>
                <a:cs typeface="Trebuchet MS"/>
              </a:rPr>
              <a:t>Оно </a:t>
            </a:r>
            <a:r>
              <a:rPr sz="2000" spc="5" dirty="0">
                <a:latin typeface="Trebuchet MS"/>
                <a:cs typeface="Trebuchet MS"/>
              </a:rPr>
              <a:t>становится </a:t>
            </a:r>
            <a:r>
              <a:rPr sz="2000" spc="40" dirty="0">
                <a:latin typeface="Trebuchet MS"/>
                <a:cs typeface="Trebuchet MS"/>
              </a:rPr>
              <a:t>непрерывным </a:t>
            </a:r>
            <a:r>
              <a:rPr sz="2000" spc="-5" dirty="0">
                <a:latin typeface="Trebuchet MS"/>
                <a:cs typeface="Trebuchet MS"/>
              </a:rPr>
              <a:t>процессом</a:t>
            </a:r>
            <a:r>
              <a:rPr sz="2000" spc="-5" dirty="0">
                <a:latin typeface="Georgia"/>
                <a:cs typeface="Georgia"/>
              </a:rPr>
              <a:t>, </a:t>
            </a:r>
            <a:r>
              <a:rPr sz="2000" spc="70" dirty="0">
                <a:latin typeface="Trebuchet MS"/>
                <a:cs typeface="Trebuchet MS"/>
              </a:rPr>
              <a:t>имеющим </a:t>
            </a:r>
            <a:r>
              <a:rPr sz="2000" spc="-35" dirty="0">
                <a:latin typeface="Trebuchet MS"/>
                <a:cs typeface="Trebuchet MS"/>
              </a:rPr>
              <a:t>два </a:t>
            </a:r>
            <a:r>
              <a:rPr sz="2000" spc="-25" dirty="0">
                <a:latin typeface="Trebuchet MS"/>
                <a:cs typeface="Trebuchet MS"/>
              </a:rPr>
              <a:t>аспекта</a:t>
            </a:r>
            <a:r>
              <a:rPr sz="2000" spc="-25" dirty="0">
                <a:latin typeface="Georgia"/>
                <a:cs typeface="Georgia"/>
              </a:rPr>
              <a:t>:  </a:t>
            </a:r>
            <a:r>
              <a:rPr sz="2000" spc="-5" dirty="0">
                <a:latin typeface="Trebuchet MS"/>
                <a:cs typeface="Trebuchet MS"/>
              </a:rPr>
              <a:t>во</a:t>
            </a:r>
            <a:r>
              <a:rPr sz="2000" spc="-5" dirty="0">
                <a:latin typeface="Georgia"/>
                <a:cs typeface="Georgia"/>
              </a:rPr>
              <a:t>-</a:t>
            </a:r>
            <a:r>
              <a:rPr sz="2000" spc="-5" dirty="0">
                <a:latin typeface="Trebuchet MS"/>
                <a:cs typeface="Trebuchet MS"/>
              </a:rPr>
              <a:t>первых</a:t>
            </a:r>
            <a:r>
              <a:rPr sz="2000" spc="-5" dirty="0">
                <a:latin typeface="Georgia"/>
                <a:cs typeface="Georgia"/>
              </a:rPr>
              <a:t>, </a:t>
            </a:r>
            <a:r>
              <a:rPr sz="2000" spc="15" dirty="0">
                <a:latin typeface="Trebuchet MS"/>
                <a:cs typeface="Trebuchet MS"/>
              </a:rPr>
              <a:t>непрерывное </a:t>
            </a:r>
            <a:r>
              <a:rPr sz="2000" spc="5" dirty="0">
                <a:latin typeface="Trebuchet MS"/>
                <a:cs typeface="Trebuchet MS"/>
              </a:rPr>
              <a:t>осознание </a:t>
            </a:r>
            <a:r>
              <a:rPr sz="2000" spc="114" dirty="0">
                <a:latin typeface="Trebuchet MS"/>
                <a:cs typeface="Trebuchet MS"/>
              </a:rPr>
              <a:t>и </a:t>
            </a:r>
            <a:r>
              <a:rPr sz="2000" spc="30" dirty="0">
                <a:latin typeface="Trebuchet MS"/>
                <a:cs typeface="Trebuchet MS"/>
              </a:rPr>
              <a:t>контроль</a:t>
            </a:r>
            <a:r>
              <a:rPr sz="2000" spc="30" dirty="0">
                <a:latin typeface="Georgia"/>
                <a:cs typeface="Georgia"/>
              </a:rPr>
              <a:t>, </a:t>
            </a:r>
            <a:r>
              <a:rPr sz="2000" spc="-30" dirty="0">
                <a:latin typeface="Trebuchet MS"/>
                <a:cs typeface="Trebuchet MS"/>
              </a:rPr>
              <a:t>а </a:t>
            </a:r>
            <a:r>
              <a:rPr sz="2000" dirty="0">
                <a:latin typeface="Trebuchet MS"/>
                <a:cs typeface="Trebuchet MS"/>
              </a:rPr>
              <a:t>во</a:t>
            </a:r>
            <a:r>
              <a:rPr sz="2000" dirty="0">
                <a:latin typeface="Georgia"/>
                <a:cs typeface="Georgia"/>
              </a:rPr>
              <a:t>-</a:t>
            </a:r>
            <a:r>
              <a:rPr sz="2000" dirty="0">
                <a:latin typeface="Trebuchet MS"/>
                <a:cs typeface="Trebuchet MS"/>
              </a:rPr>
              <a:t>вторых</a:t>
            </a:r>
            <a:r>
              <a:rPr sz="2000" dirty="0">
                <a:latin typeface="Georgia"/>
                <a:cs typeface="Georgia"/>
              </a:rPr>
              <a:t>,  </a:t>
            </a:r>
            <a:r>
              <a:rPr sz="2000" dirty="0">
                <a:latin typeface="Trebuchet MS"/>
                <a:cs typeface="Trebuchet MS"/>
              </a:rPr>
              <a:t>теоретически </a:t>
            </a:r>
            <a:r>
              <a:rPr sz="2000" spc="-10" dirty="0">
                <a:latin typeface="Trebuchet MS"/>
                <a:cs typeface="Trebuchet MS"/>
              </a:rPr>
              <a:t>бесконечное </a:t>
            </a:r>
            <a:r>
              <a:rPr sz="2000" spc="45" dirty="0">
                <a:latin typeface="Trebuchet MS"/>
                <a:cs typeface="Trebuchet MS"/>
              </a:rPr>
              <a:t>улучшение</a:t>
            </a:r>
            <a:r>
              <a:rPr sz="2000" spc="45" dirty="0">
                <a:latin typeface="Georgia"/>
                <a:cs typeface="Georgia"/>
              </a:rPr>
              <a:t>, </a:t>
            </a:r>
            <a:r>
              <a:rPr sz="2000" spc="75" dirty="0">
                <a:latin typeface="Trebuchet MS"/>
                <a:cs typeface="Trebuchet MS"/>
              </a:rPr>
              <a:t>или</a:t>
            </a:r>
            <a:r>
              <a:rPr sz="2000" spc="-320" dirty="0">
                <a:latin typeface="Trebuchet MS"/>
                <a:cs typeface="Trebuchet MS"/>
              </a:rPr>
              <a:t> </a:t>
            </a:r>
            <a:r>
              <a:rPr sz="2000" spc="35" dirty="0">
                <a:latin typeface="Trebuchet MS"/>
                <a:cs typeface="Trebuchet MS"/>
              </a:rPr>
              <a:t>оптимизация</a:t>
            </a:r>
            <a:r>
              <a:rPr sz="2000" spc="35" dirty="0">
                <a:latin typeface="Georgia"/>
                <a:cs typeface="Georgia"/>
              </a:rPr>
              <a:t>»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2590" y="4670044"/>
            <a:ext cx="8283575" cy="7632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1300" marR="5080" indent="-228600">
              <a:lnSpc>
                <a:spcPct val="101200"/>
              </a:lnSpc>
              <a:spcBef>
                <a:spcPts val="75"/>
              </a:spcBef>
            </a:pPr>
            <a:r>
              <a:rPr sz="1600" spc="20" dirty="0">
                <a:latin typeface="Trebuchet MS"/>
                <a:cs typeface="Trebuchet MS"/>
              </a:rPr>
              <a:t>Кляйнеберг </a:t>
            </a:r>
            <a:r>
              <a:rPr sz="1600" spc="140" dirty="0">
                <a:latin typeface="Trebuchet MS"/>
                <a:cs typeface="Trebuchet MS"/>
              </a:rPr>
              <a:t>М</a:t>
            </a:r>
            <a:r>
              <a:rPr sz="1600" spc="140" dirty="0">
                <a:latin typeface="Georgia"/>
                <a:cs typeface="Georgia"/>
              </a:rPr>
              <a:t>. </a:t>
            </a:r>
            <a:r>
              <a:rPr sz="1600" spc="-5" dirty="0">
                <a:latin typeface="Trebuchet MS"/>
                <a:cs typeface="Trebuchet MS"/>
              </a:rPr>
              <a:t>Болезнь </a:t>
            </a:r>
            <a:r>
              <a:rPr sz="1600" spc="90" dirty="0">
                <a:latin typeface="Trebuchet MS"/>
                <a:cs typeface="Trebuchet MS"/>
              </a:rPr>
              <a:t>и </a:t>
            </a:r>
            <a:r>
              <a:rPr sz="1600" spc="-25" dirty="0">
                <a:latin typeface="Trebuchet MS"/>
                <a:cs typeface="Trebuchet MS"/>
              </a:rPr>
              <a:t>здоровье </a:t>
            </a:r>
            <a:r>
              <a:rPr sz="1600" spc="-45" dirty="0">
                <a:latin typeface="Trebuchet MS"/>
                <a:cs typeface="Trebuchet MS"/>
              </a:rPr>
              <a:t>в </a:t>
            </a:r>
            <a:r>
              <a:rPr sz="1600" spc="30" dirty="0">
                <a:latin typeface="Trebuchet MS"/>
                <a:cs typeface="Trebuchet MS"/>
              </a:rPr>
              <a:t>эпоху </a:t>
            </a:r>
            <a:r>
              <a:rPr sz="1600" spc="-40" dirty="0">
                <a:latin typeface="Trebuchet MS"/>
                <a:cs typeface="Trebuchet MS"/>
              </a:rPr>
              <a:t>велнеса</a:t>
            </a:r>
            <a:r>
              <a:rPr sz="1600" spc="-40" dirty="0">
                <a:latin typeface="Georgia"/>
                <a:cs typeface="Georgia"/>
              </a:rPr>
              <a:t>, </a:t>
            </a:r>
            <a:r>
              <a:rPr sz="1600" dirty="0">
                <a:latin typeface="Trebuchet MS"/>
                <a:cs typeface="Trebuchet MS"/>
              </a:rPr>
              <a:t>селф</a:t>
            </a:r>
            <a:r>
              <a:rPr sz="1600" dirty="0">
                <a:latin typeface="Georgia"/>
                <a:cs typeface="Georgia"/>
              </a:rPr>
              <a:t>-</a:t>
            </a:r>
            <a:r>
              <a:rPr sz="1600" dirty="0">
                <a:latin typeface="Trebuchet MS"/>
                <a:cs typeface="Trebuchet MS"/>
              </a:rPr>
              <a:t>трекинга </a:t>
            </a:r>
            <a:r>
              <a:rPr sz="1600" spc="90" dirty="0">
                <a:latin typeface="Trebuchet MS"/>
                <a:cs typeface="Trebuchet MS"/>
              </a:rPr>
              <a:t>и  </a:t>
            </a:r>
            <a:r>
              <a:rPr sz="1600" spc="30" dirty="0">
                <a:latin typeface="Trebuchet MS"/>
                <a:cs typeface="Trebuchet MS"/>
              </a:rPr>
              <a:t>самооптимизации</a:t>
            </a:r>
            <a:r>
              <a:rPr sz="1600" spc="-80" dirty="0">
                <a:latin typeface="Trebuchet MS"/>
                <a:cs typeface="Trebuchet MS"/>
              </a:rPr>
              <a:t> </a:t>
            </a:r>
            <a:r>
              <a:rPr sz="1600" spc="-70" dirty="0">
                <a:latin typeface="Georgia"/>
                <a:cs typeface="Georgia"/>
              </a:rPr>
              <a:t>-</a:t>
            </a:r>
            <a:r>
              <a:rPr sz="1600" spc="15" dirty="0">
                <a:latin typeface="Georgia"/>
                <a:cs typeface="Georgia"/>
              </a:rPr>
              <a:t> </a:t>
            </a:r>
            <a:r>
              <a:rPr sz="1600" spc="45" dirty="0">
                <a:latin typeface="Trebuchet MS"/>
                <a:cs typeface="Trebuchet MS"/>
              </a:rPr>
              <a:t>на</a:t>
            </a:r>
            <a:r>
              <a:rPr sz="1600" spc="-80" dirty="0">
                <a:latin typeface="Trebuchet MS"/>
                <a:cs typeface="Trebuchet MS"/>
              </a:rPr>
              <a:t> </a:t>
            </a:r>
            <a:r>
              <a:rPr sz="1600" spc="75" dirty="0">
                <a:latin typeface="Trebuchet MS"/>
                <a:cs typeface="Trebuchet MS"/>
              </a:rPr>
              <a:t>пути</a:t>
            </a:r>
            <a:r>
              <a:rPr sz="1600" spc="-80" dirty="0">
                <a:latin typeface="Trebuchet MS"/>
                <a:cs typeface="Trebuchet MS"/>
              </a:rPr>
              <a:t> </a:t>
            </a:r>
            <a:r>
              <a:rPr sz="1600" spc="40" dirty="0">
                <a:latin typeface="Trebuchet MS"/>
                <a:cs typeface="Trebuchet MS"/>
              </a:rPr>
              <a:t>к</a:t>
            </a:r>
            <a:r>
              <a:rPr sz="1600" spc="-85" dirty="0">
                <a:latin typeface="Trebuchet MS"/>
                <a:cs typeface="Trebuchet MS"/>
              </a:rPr>
              <a:t> </a:t>
            </a:r>
            <a:r>
              <a:rPr sz="1600" spc="10" dirty="0">
                <a:latin typeface="Trebuchet MS"/>
                <a:cs typeface="Trebuchet MS"/>
              </a:rPr>
              <a:t>обществу</a:t>
            </a:r>
            <a:r>
              <a:rPr sz="1600" spc="-85" dirty="0">
                <a:latin typeface="Trebuchet MS"/>
                <a:cs typeface="Trebuchet MS"/>
              </a:rPr>
              <a:t> </a:t>
            </a:r>
            <a:r>
              <a:rPr sz="1600" spc="-15" dirty="0">
                <a:latin typeface="Trebuchet MS"/>
                <a:cs typeface="Trebuchet MS"/>
              </a:rPr>
              <a:t>здоровья</a:t>
            </a:r>
            <a:r>
              <a:rPr sz="1600" spc="-15" dirty="0">
                <a:latin typeface="Georgia"/>
                <a:cs typeface="Georgia"/>
              </a:rPr>
              <a:t>?</a:t>
            </a:r>
            <a:r>
              <a:rPr sz="1600" spc="15" dirty="0">
                <a:latin typeface="Georgia"/>
                <a:cs typeface="Georgia"/>
              </a:rPr>
              <a:t> </a:t>
            </a:r>
            <a:r>
              <a:rPr sz="1600" spc="220" dirty="0">
                <a:latin typeface="Georgia"/>
                <a:cs typeface="Georgia"/>
              </a:rPr>
              <a:t>//</a:t>
            </a:r>
            <a:r>
              <a:rPr sz="1600" spc="20" dirty="0">
                <a:latin typeface="Georgia"/>
                <a:cs typeface="Georgia"/>
              </a:rPr>
              <a:t> </a:t>
            </a:r>
            <a:r>
              <a:rPr sz="1600" spc="20" dirty="0">
                <a:latin typeface="Trebuchet MS"/>
                <a:cs typeface="Trebuchet MS"/>
              </a:rPr>
              <a:t>Вестник</a:t>
            </a:r>
            <a:r>
              <a:rPr sz="1600" spc="-90" dirty="0">
                <a:latin typeface="Trebuchet MS"/>
                <a:cs typeface="Trebuchet MS"/>
              </a:rPr>
              <a:t> </a:t>
            </a:r>
            <a:r>
              <a:rPr sz="1600" spc="120" dirty="0">
                <a:latin typeface="Trebuchet MS"/>
                <a:cs typeface="Trebuchet MS"/>
              </a:rPr>
              <a:t>СПбГУ</a:t>
            </a:r>
            <a:r>
              <a:rPr sz="1600" spc="120" dirty="0">
                <a:latin typeface="Georgia"/>
                <a:cs typeface="Georgia"/>
              </a:rPr>
              <a:t>.</a:t>
            </a:r>
            <a:r>
              <a:rPr sz="1600" spc="15" dirty="0">
                <a:latin typeface="Georgia"/>
                <a:cs typeface="Georgia"/>
              </a:rPr>
              <a:t> </a:t>
            </a:r>
            <a:r>
              <a:rPr sz="1600" spc="40" dirty="0">
                <a:latin typeface="Trebuchet MS"/>
                <a:cs typeface="Trebuchet MS"/>
              </a:rPr>
              <a:t>Философия</a:t>
            </a:r>
            <a:r>
              <a:rPr sz="1600" spc="-90" dirty="0">
                <a:latin typeface="Trebuchet MS"/>
                <a:cs typeface="Trebuchet MS"/>
              </a:rPr>
              <a:t> </a:t>
            </a:r>
            <a:r>
              <a:rPr sz="1600" spc="90" dirty="0">
                <a:latin typeface="Trebuchet MS"/>
                <a:cs typeface="Trebuchet MS"/>
              </a:rPr>
              <a:t>и  </a:t>
            </a:r>
            <a:r>
              <a:rPr sz="1600" spc="30" dirty="0">
                <a:latin typeface="Trebuchet MS"/>
                <a:cs typeface="Trebuchet MS"/>
              </a:rPr>
              <a:t>конфликтология</a:t>
            </a:r>
            <a:r>
              <a:rPr sz="1600" spc="30" dirty="0">
                <a:latin typeface="Georgia"/>
                <a:cs typeface="Georgia"/>
              </a:rPr>
              <a:t>. </a:t>
            </a:r>
            <a:r>
              <a:rPr sz="1600" spc="-70" dirty="0">
                <a:latin typeface="Georgia"/>
                <a:cs typeface="Georgia"/>
              </a:rPr>
              <a:t>2018. </a:t>
            </a:r>
            <a:r>
              <a:rPr sz="1600" spc="130" dirty="0">
                <a:latin typeface="Trebuchet MS"/>
                <a:cs typeface="Trebuchet MS"/>
              </a:rPr>
              <a:t>№</a:t>
            </a:r>
            <a:r>
              <a:rPr sz="1600" spc="130" dirty="0">
                <a:latin typeface="Georgia"/>
                <a:cs typeface="Georgia"/>
              </a:rPr>
              <a:t>1. </a:t>
            </a:r>
            <a:r>
              <a:rPr sz="1600" spc="-60" dirty="0">
                <a:latin typeface="Trebuchet MS"/>
                <a:cs typeface="Trebuchet MS"/>
              </a:rPr>
              <a:t>с</a:t>
            </a:r>
            <a:r>
              <a:rPr sz="1600" spc="-60" dirty="0">
                <a:latin typeface="Georgia"/>
                <a:cs typeface="Georgia"/>
              </a:rPr>
              <a:t>. </a:t>
            </a:r>
            <a:r>
              <a:rPr sz="1600" spc="10" dirty="0">
                <a:latin typeface="Georgia"/>
                <a:cs typeface="Georgia"/>
              </a:rPr>
              <a:t>17-</a:t>
            </a:r>
            <a:r>
              <a:rPr sz="1600" spc="20" dirty="0">
                <a:latin typeface="Georgia"/>
                <a:cs typeface="Georgia"/>
              </a:rPr>
              <a:t> </a:t>
            </a:r>
            <a:r>
              <a:rPr sz="1600" spc="-90" dirty="0">
                <a:latin typeface="Georgia"/>
                <a:cs typeface="Georgia"/>
              </a:rPr>
              <a:t>23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8464" rIns="0" bIns="0" rtlCol="0">
            <a:spAutoFit/>
          </a:bodyPr>
          <a:lstStyle/>
          <a:p>
            <a:pPr marL="515620" marR="5080">
              <a:lnSpc>
                <a:spcPts val="3790"/>
              </a:lnSpc>
              <a:spcBef>
                <a:spcPts val="265"/>
              </a:spcBef>
            </a:pPr>
            <a:r>
              <a:rPr sz="3200" spc="185" dirty="0"/>
              <a:t>СЕЛФ-ТРЕКИНГ </a:t>
            </a:r>
            <a:r>
              <a:rPr sz="3200" spc="135" dirty="0"/>
              <a:t>В </a:t>
            </a:r>
            <a:r>
              <a:rPr sz="3200" spc="204" dirty="0"/>
              <a:t>КОНТЕКСТЕ  </a:t>
            </a:r>
            <a:r>
              <a:rPr sz="3200" spc="325" dirty="0"/>
              <a:t>ДИСКУРСА</a:t>
            </a:r>
            <a:r>
              <a:rPr sz="3200" spc="-320" dirty="0"/>
              <a:t> </a:t>
            </a:r>
            <a:r>
              <a:rPr sz="3200" spc="210" dirty="0"/>
              <a:t>ОБ</a:t>
            </a:r>
            <a:r>
              <a:rPr sz="3200" spc="-325" dirty="0"/>
              <a:t> </a:t>
            </a:r>
            <a:r>
              <a:rPr sz="3200" spc="190" dirty="0"/>
              <a:t>ОТВЕТСТВЕННОСТИ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11187" y="2176462"/>
            <a:ext cx="3816350" cy="3946525"/>
          </a:xfrm>
          <a:prstGeom prst="rect">
            <a:avLst/>
          </a:prstGeom>
          <a:solidFill>
            <a:srgbClr val="F8DED3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300">
              <a:latin typeface="Times New Roman"/>
              <a:cs typeface="Times New Roman"/>
            </a:endParaRPr>
          </a:p>
          <a:p>
            <a:pPr marL="320040" marR="411480" indent="-228600">
              <a:lnSpc>
                <a:spcPct val="100000"/>
              </a:lnSpc>
              <a:spcBef>
                <a:spcPts val="5"/>
              </a:spcBef>
            </a:pPr>
            <a:r>
              <a:rPr sz="2000" spc="25" dirty="0">
                <a:latin typeface="Georgia"/>
                <a:cs typeface="Georgia"/>
              </a:rPr>
              <a:t>«</a:t>
            </a:r>
            <a:r>
              <a:rPr sz="2000" spc="25" dirty="0">
                <a:latin typeface="Trebuchet MS"/>
                <a:cs typeface="Trebuchet MS"/>
              </a:rPr>
              <a:t>Мое </a:t>
            </a:r>
            <a:r>
              <a:rPr sz="2000" spc="-30" dirty="0">
                <a:latin typeface="Trebuchet MS"/>
                <a:cs typeface="Trebuchet MS"/>
              </a:rPr>
              <a:t>здоровье </a:t>
            </a:r>
            <a:r>
              <a:rPr sz="2000" spc="-85" dirty="0">
                <a:latin typeface="Georgia"/>
                <a:cs typeface="Georgia"/>
              </a:rPr>
              <a:t>- </a:t>
            </a:r>
            <a:r>
              <a:rPr sz="2000" dirty="0">
                <a:latin typeface="Trebuchet MS"/>
                <a:cs typeface="Trebuchet MS"/>
              </a:rPr>
              <a:t>это </a:t>
            </a:r>
            <a:r>
              <a:rPr sz="2000" spc="10" dirty="0">
                <a:latin typeface="Trebuchet MS"/>
                <a:cs typeface="Trebuchet MS"/>
              </a:rPr>
              <a:t>моя  </a:t>
            </a:r>
            <a:r>
              <a:rPr sz="2000" spc="-10" dirty="0">
                <a:latin typeface="Trebuchet MS"/>
                <a:cs typeface="Trebuchet MS"/>
              </a:rPr>
              <a:t>ответственность</a:t>
            </a:r>
            <a:r>
              <a:rPr sz="2000" spc="-10" dirty="0">
                <a:latin typeface="Georgia"/>
                <a:cs typeface="Georgia"/>
              </a:rPr>
              <a:t>, </a:t>
            </a:r>
            <a:r>
              <a:rPr sz="2000" spc="114" dirty="0">
                <a:latin typeface="Trebuchet MS"/>
                <a:cs typeface="Trebuchet MS"/>
              </a:rPr>
              <a:t>и у</a:t>
            </a:r>
            <a:r>
              <a:rPr sz="2000" spc="-375" dirty="0">
                <a:latin typeface="Trebuchet MS"/>
                <a:cs typeface="Trebuchet MS"/>
              </a:rPr>
              <a:t> </a:t>
            </a:r>
            <a:r>
              <a:rPr sz="2000" spc="5" dirty="0">
                <a:latin typeface="Trebuchet MS"/>
                <a:cs typeface="Trebuchet MS"/>
              </a:rPr>
              <a:t>меня  </a:t>
            </a:r>
            <a:r>
              <a:rPr sz="2000" spc="-55" dirty="0">
                <a:latin typeface="Trebuchet MS"/>
                <a:cs typeface="Trebuchet MS"/>
              </a:rPr>
              <a:t>есть </a:t>
            </a:r>
            <a:r>
              <a:rPr sz="2000" spc="50" dirty="0">
                <a:latin typeface="Trebuchet MS"/>
                <a:cs typeface="Trebuchet MS"/>
              </a:rPr>
              <a:t>инструменты </a:t>
            </a:r>
            <a:r>
              <a:rPr sz="2000" spc="-10" dirty="0">
                <a:latin typeface="Trebuchet MS"/>
                <a:cs typeface="Trebuchet MS"/>
              </a:rPr>
              <a:t>для  </a:t>
            </a:r>
            <a:r>
              <a:rPr sz="2000" spc="35" dirty="0">
                <a:latin typeface="Trebuchet MS"/>
                <a:cs typeface="Trebuchet MS"/>
              </a:rPr>
              <a:t>управления</a:t>
            </a:r>
            <a:r>
              <a:rPr sz="2000" spc="-114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им</a:t>
            </a:r>
            <a:r>
              <a:rPr sz="2000" spc="-10" dirty="0">
                <a:latin typeface="Georgia"/>
                <a:cs typeface="Georgia"/>
              </a:rPr>
              <a:t>»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2400">
              <a:latin typeface="Georgia"/>
              <a:cs typeface="Georgia"/>
            </a:endParaRPr>
          </a:p>
          <a:p>
            <a:pPr marL="320040" marR="139065" indent="-228600">
              <a:lnSpc>
                <a:spcPct val="100800"/>
              </a:lnSpc>
              <a:spcBef>
                <a:spcPts val="1639"/>
              </a:spcBef>
            </a:pPr>
            <a:r>
              <a:rPr sz="1600" spc="5" dirty="0">
                <a:latin typeface="Georgia"/>
                <a:cs typeface="Georgia"/>
              </a:rPr>
              <a:t>Swan, </a:t>
            </a:r>
            <a:r>
              <a:rPr sz="1600" spc="-5" dirty="0">
                <a:latin typeface="Georgia"/>
                <a:cs typeface="Georgia"/>
              </a:rPr>
              <a:t>M. Health </a:t>
            </a:r>
            <a:r>
              <a:rPr sz="1600" spc="-125" dirty="0">
                <a:latin typeface="Georgia"/>
                <a:cs typeface="Georgia"/>
              </a:rPr>
              <a:t>2050: </a:t>
            </a:r>
            <a:r>
              <a:rPr sz="1600" spc="-15" dirty="0">
                <a:latin typeface="Georgia"/>
                <a:cs typeface="Georgia"/>
              </a:rPr>
              <a:t>the </a:t>
            </a:r>
            <a:r>
              <a:rPr sz="1600" dirty="0">
                <a:latin typeface="Georgia"/>
                <a:cs typeface="Georgia"/>
              </a:rPr>
              <a:t>realization </a:t>
            </a:r>
            <a:r>
              <a:rPr sz="1600" spc="10" dirty="0">
                <a:latin typeface="Georgia"/>
                <a:cs typeface="Georgia"/>
              </a:rPr>
              <a:t>of  personalized </a:t>
            </a:r>
            <a:r>
              <a:rPr sz="1600" spc="-5" dirty="0">
                <a:latin typeface="Georgia"/>
                <a:cs typeface="Georgia"/>
              </a:rPr>
              <a:t>medicine </a:t>
            </a:r>
            <a:r>
              <a:rPr sz="1600" spc="10" dirty="0">
                <a:latin typeface="Georgia"/>
                <a:cs typeface="Georgia"/>
              </a:rPr>
              <a:t>through  crowdsourcing, </a:t>
            </a:r>
            <a:r>
              <a:rPr sz="1600" spc="-15" dirty="0">
                <a:latin typeface="Georgia"/>
                <a:cs typeface="Georgia"/>
              </a:rPr>
              <a:t>the </a:t>
            </a:r>
            <a:r>
              <a:rPr sz="1600" dirty="0">
                <a:latin typeface="Georgia"/>
                <a:cs typeface="Georgia"/>
              </a:rPr>
              <a:t>quantified </a:t>
            </a:r>
            <a:r>
              <a:rPr sz="1600" spc="-10" dirty="0">
                <a:latin typeface="Georgia"/>
                <a:cs typeface="Georgia"/>
              </a:rPr>
              <a:t>self,  </a:t>
            </a:r>
            <a:r>
              <a:rPr sz="1600" spc="10" dirty="0">
                <a:latin typeface="Georgia"/>
                <a:cs typeface="Georgia"/>
              </a:rPr>
              <a:t>and </a:t>
            </a:r>
            <a:r>
              <a:rPr sz="1600" spc="-20" dirty="0">
                <a:latin typeface="Georgia"/>
                <a:cs typeface="Georgia"/>
              </a:rPr>
              <a:t>the </a:t>
            </a:r>
            <a:r>
              <a:rPr sz="1600" spc="5" dirty="0">
                <a:latin typeface="Georgia"/>
                <a:cs typeface="Georgia"/>
              </a:rPr>
              <a:t>participatory</a:t>
            </a:r>
            <a:r>
              <a:rPr sz="1600" spc="3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biocitizen</a:t>
            </a:r>
            <a:endParaRPr sz="1600">
              <a:latin typeface="Georgia"/>
              <a:cs typeface="Georgia"/>
            </a:endParaRPr>
          </a:p>
          <a:p>
            <a:pPr marL="320040" marR="153035">
              <a:lnSpc>
                <a:spcPts val="1900"/>
              </a:lnSpc>
              <a:spcBef>
                <a:spcPts val="55"/>
              </a:spcBef>
            </a:pPr>
            <a:r>
              <a:rPr sz="1600" spc="220" dirty="0">
                <a:latin typeface="Georgia"/>
                <a:cs typeface="Georgia"/>
              </a:rPr>
              <a:t>// </a:t>
            </a:r>
            <a:r>
              <a:rPr sz="1600" spc="-40" dirty="0">
                <a:latin typeface="Georgia"/>
                <a:cs typeface="Georgia"/>
              </a:rPr>
              <a:t>Journal </a:t>
            </a:r>
            <a:r>
              <a:rPr sz="1600" spc="10" dirty="0">
                <a:latin typeface="Georgia"/>
                <a:cs typeface="Georgia"/>
              </a:rPr>
              <a:t>of </a:t>
            </a:r>
            <a:r>
              <a:rPr sz="1600" spc="5" dirty="0">
                <a:latin typeface="Georgia"/>
                <a:cs typeface="Georgia"/>
              </a:rPr>
              <a:t>Personalized</a:t>
            </a:r>
            <a:r>
              <a:rPr sz="1600" spc="-21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Medicine,  </a:t>
            </a:r>
            <a:r>
              <a:rPr sz="1600" spc="-60" dirty="0">
                <a:latin typeface="Georgia"/>
                <a:cs typeface="Georgia"/>
              </a:rPr>
              <a:t>2012, </a:t>
            </a:r>
            <a:r>
              <a:rPr sz="1600" spc="20" dirty="0">
                <a:latin typeface="Georgia"/>
                <a:cs typeface="Georgia"/>
              </a:rPr>
              <a:t>vol. </a:t>
            </a:r>
            <a:r>
              <a:rPr sz="1600" spc="-65" dirty="0">
                <a:latin typeface="Georgia"/>
                <a:cs typeface="Georgia"/>
              </a:rPr>
              <a:t>2, </a:t>
            </a:r>
            <a:r>
              <a:rPr sz="1600" spc="20" dirty="0">
                <a:latin typeface="Georgia"/>
                <a:cs typeface="Georgia"/>
              </a:rPr>
              <a:t>pp.</a:t>
            </a:r>
            <a:r>
              <a:rPr sz="1600" spc="135" dirty="0">
                <a:latin typeface="Georgia"/>
                <a:cs typeface="Georgia"/>
              </a:rPr>
              <a:t> </a:t>
            </a:r>
            <a:r>
              <a:rPr sz="1600" spc="-60" dirty="0">
                <a:latin typeface="Georgia"/>
                <a:cs typeface="Georgia"/>
              </a:rPr>
              <a:t>93–118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6462" y="2176463"/>
            <a:ext cx="3467100" cy="3813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64821"/>
            <a:ext cx="5431155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65"/>
              </a:spcBef>
            </a:pPr>
            <a:r>
              <a:rPr sz="3200" spc="185" dirty="0"/>
              <a:t>СЕЛФ-ТРЕКИНГ </a:t>
            </a:r>
            <a:r>
              <a:rPr sz="3200" spc="395" dirty="0"/>
              <a:t>КАК  </a:t>
            </a:r>
            <a:r>
              <a:rPr sz="3200" spc="340" dirty="0"/>
              <a:t>СОЦИАЛЬНАЯ</a:t>
            </a:r>
            <a:r>
              <a:rPr sz="3200" spc="-330" dirty="0"/>
              <a:t> </a:t>
            </a:r>
            <a:r>
              <a:rPr sz="3200" spc="330" dirty="0"/>
              <a:t>ПРАКТИКА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187450" y="1670050"/>
            <a:ext cx="2551112" cy="2678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6462" y="1670050"/>
            <a:ext cx="3603625" cy="2697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4969764"/>
            <a:ext cx="801243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rebuchet MS"/>
                <a:cs typeface="Trebuchet MS"/>
              </a:rPr>
              <a:t>Вовлеченность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15" dirty="0">
                <a:latin typeface="Trebuchet MS"/>
                <a:cs typeface="Trebuchet MS"/>
              </a:rPr>
              <a:t>самоконтроль </a:t>
            </a:r>
            <a:r>
              <a:rPr sz="2000" spc="-60" dirty="0">
                <a:latin typeface="Trebuchet MS"/>
                <a:cs typeface="Trebuchet MS"/>
              </a:rPr>
              <a:t>за </a:t>
            </a:r>
            <a:r>
              <a:rPr sz="2000" dirty="0">
                <a:latin typeface="Trebuchet MS"/>
                <a:cs typeface="Trebuchet MS"/>
              </a:rPr>
              <a:t>состоянием </a:t>
            </a:r>
            <a:r>
              <a:rPr sz="2000" spc="-15" dirty="0">
                <a:latin typeface="Trebuchet MS"/>
                <a:cs typeface="Trebuchet MS"/>
              </a:rPr>
              <a:t>здоровья может  </a:t>
            </a:r>
            <a:r>
              <a:rPr sz="2000" spc="10" dirty="0">
                <a:latin typeface="Trebuchet MS"/>
                <a:cs typeface="Trebuchet MS"/>
              </a:rPr>
              <a:t>нарастать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60" dirty="0">
                <a:latin typeface="Trebuchet MS"/>
                <a:cs typeface="Trebuchet MS"/>
              </a:rPr>
              <a:t>за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35" dirty="0">
                <a:latin typeface="Trebuchet MS"/>
                <a:cs typeface="Trebuchet MS"/>
              </a:rPr>
              <a:t>счет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45" dirty="0">
                <a:latin typeface="Trebuchet MS"/>
                <a:cs typeface="Trebuchet MS"/>
              </a:rPr>
              <a:t>различных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55" dirty="0">
                <a:latin typeface="Trebuchet MS"/>
                <a:cs typeface="Trebuchet MS"/>
              </a:rPr>
              <a:t>форм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60" dirty="0">
                <a:latin typeface="Trebuchet MS"/>
                <a:cs typeface="Trebuchet MS"/>
              </a:rPr>
              <a:t>поощрения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15" dirty="0">
                <a:latin typeface="Trebuchet MS"/>
                <a:cs typeface="Trebuchet MS"/>
              </a:rPr>
              <a:t>такого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5" dirty="0">
                <a:latin typeface="Trebuchet MS"/>
                <a:cs typeface="Trebuchet MS"/>
              </a:rPr>
              <a:t>поведения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114" dirty="0">
                <a:latin typeface="Trebuchet MS"/>
                <a:cs typeface="Trebuchet MS"/>
              </a:rPr>
              <a:t>и  </a:t>
            </a:r>
            <a:r>
              <a:rPr sz="2000" spc="20" dirty="0">
                <a:latin typeface="Trebuchet MS"/>
                <a:cs typeface="Trebuchet MS"/>
              </a:rPr>
              <a:t>социального </a:t>
            </a:r>
            <a:r>
              <a:rPr sz="2000" spc="75" dirty="0">
                <a:latin typeface="Trebuchet MS"/>
                <a:cs typeface="Trebuchet MS"/>
              </a:rPr>
              <a:t>порицания </a:t>
            </a:r>
            <a:r>
              <a:rPr sz="2000" dirty="0">
                <a:latin typeface="Trebuchet MS"/>
                <a:cs typeface="Trebuchet MS"/>
              </a:rPr>
              <a:t>невовлеченности </a:t>
            </a:r>
            <a:r>
              <a:rPr sz="2000" spc="-55" dirty="0">
                <a:latin typeface="Trebuchet MS"/>
                <a:cs typeface="Trebuchet MS"/>
              </a:rPr>
              <a:t>в </a:t>
            </a:r>
            <a:r>
              <a:rPr sz="2000" spc="70" dirty="0">
                <a:latin typeface="Trebuchet MS"/>
                <a:cs typeface="Trebuchet MS"/>
              </a:rPr>
              <a:t>практики </a:t>
            </a:r>
            <a:r>
              <a:rPr sz="2000" spc="-45" dirty="0">
                <a:latin typeface="Trebuchet MS"/>
                <a:cs typeface="Trebuchet MS"/>
              </a:rPr>
              <a:t>селф</a:t>
            </a:r>
            <a:r>
              <a:rPr sz="2000" spc="-45" dirty="0">
                <a:latin typeface="Georgia"/>
                <a:cs typeface="Georgia"/>
              </a:rPr>
              <a:t>-  </a:t>
            </a:r>
            <a:r>
              <a:rPr sz="2000" spc="35" dirty="0">
                <a:latin typeface="Trebuchet MS"/>
                <a:cs typeface="Trebuchet MS"/>
              </a:rPr>
              <a:t>трекинга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41590" y="6450837"/>
            <a:ext cx="1065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1515" y="2066035"/>
            <a:ext cx="430593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1891664" algn="l"/>
              </a:tabLst>
            </a:pPr>
            <a:r>
              <a:rPr sz="2400" spc="65" dirty="0">
                <a:latin typeface="Trebuchet MS"/>
                <a:cs typeface="Trebuchet MS"/>
              </a:rPr>
              <a:t>Биохакинг </a:t>
            </a:r>
            <a:r>
              <a:rPr sz="2400" spc="25" dirty="0">
                <a:latin typeface="Trebuchet MS"/>
                <a:cs typeface="Trebuchet MS"/>
              </a:rPr>
              <a:t>как </a:t>
            </a:r>
            <a:r>
              <a:rPr sz="2400" spc="-35" dirty="0">
                <a:latin typeface="Trebuchet MS"/>
                <a:cs typeface="Trebuchet MS"/>
              </a:rPr>
              <a:t>телесная  </a:t>
            </a:r>
            <a:r>
              <a:rPr sz="2400" spc="20" dirty="0">
                <a:latin typeface="Trebuchet MS"/>
                <a:cs typeface="Trebuchet MS"/>
              </a:rPr>
              <a:t>интервенция, </a:t>
            </a:r>
            <a:r>
              <a:rPr sz="2400" spc="35" dirty="0">
                <a:latin typeface="Trebuchet MS"/>
                <a:cs typeface="Trebuchet MS"/>
              </a:rPr>
              <a:t>направленная  </a:t>
            </a:r>
            <a:r>
              <a:rPr sz="2400" spc="65" dirty="0">
                <a:latin typeface="Trebuchet MS"/>
                <a:cs typeface="Trebuchet MS"/>
              </a:rPr>
              <a:t>на</a:t>
            </a:r>
            <a:r>
              <a:rPr sz="2400" dirty="0">
                <a:latin typeface="Trebuchet MS"/>
                <a:cs typeface="Trebuchet MS"/>
              </a:rPr>
              <a:t>	</a:t>
            </a:r>
            <a:r>
              <a:rPr sz="2400" spc="55" dirty="0">
                <a:latin typeface="Trebuchet MS"/>
                <a:cs typeface="Trebuchet MS"/>
              </a:rPr>
              <a:t>т</a:t>
            </a:r>
            <a:r>
              <a:rPr sz="2400" spc="100" dirty="0">
                <a:latin typeface="Trebuchet MS"/>
                <a:cs typeface="Trebuchet MS"/>
              </a:rPr>
              <a:t>р</a:t>
            </a:r>
            <a:r>
              <a:rPr sz="2400" spc="65" dirty="0">
                <a:latin typeface="Trebuchet MS"/>
                <a:cs typeface="Trebuchet MS"/>
              </a:rPr>
              <a:t>ан</a:t>
            </a:r>
            <a:r>
              <a:rPr sz="2400" spc="-135" dirty="0">
                <a:latin typeface="Trebuchet MS"/>
                <a:cs typeface="Trebuchet MS"/>
              </a:rPr>
              <a:t>с</a:t>
            </a:r>
            <a:r>
              <a:rPr sz="2400" spc="130" dirty="0">
                <a:latin typeface="Trebuchet MS"/>
                <a:cs typeface="Trebuchet MS"/>
              </a:rPr>
              <a:t>ф</a:t>
            </a:r>
            <a:r>
              <a:rPr sz="2400" spc="20" dirty="0">
                <a:latin typeface="Trebuchet MS"/>
                <a:cs typeface="Trebuchet MS"/>
              </a:rPr>
              <a:t>о</a:t>
            </a:r>
            <a:r>
              <a:rPr sz="2400" spc="100" dirty="0">
                <a:latin typeface="Trebuchet MS"/>
                <a:cs typeface="Trebuchet MS"/>
              </a:rPr>
              <a:t>р</a:t>
            </a:r>
            <a:r>
              <a:rPr sz="2400" spc="20" dirty="0">
                <a:latin typeface="Trebuchet MS"/>
                <a:cs typeface="Trebuchet MS"/>
              </a:rPr>
              <a:t>м</a:t>
            </a:r>
            <a:r>
              <a:rPr sz="2400" spc="65" dirty="0">
                <a:latin typeface="Trebuchet MS"/>
                <a:cs typeface="Trebuchet MS"/>
              </a:rPr>
              <a:t>ац</a:t>
            </a:r>
            <a:r>
              <a:rPr sz="2400" spc="135" dirty="0">
                <a:latin typeface="Trebuchet MS"/>
                <a:cs typeface="Trebuchet MS"/>
              </a:rPr>
              <a:t>и</a:t>
            </a:r>
            <a:r>
              <a:rPr sz="2400" spc="110" dirty="0">
                <a:latin typeface="Trebuchet MS"/>
                <a:cs typeface="Trebuchet MS"/>
              </a:rPr>
              <a:t>ю  </a:t>
            </a:r>
            <a:r>
              <a:rPr sz="2400" spc="-35" dirty="0">
                <a:latin typeface="Trebuchet MS"/>
                <a:cs typeface="Trebuchet MS"/>
              </a:rPr>
              <a:t>естественно </a:t>
            </a:r>
            <a:r>
              <a:rPr sz="2400" spc="30" dirty="0">
                <a:latin typeface="Trebuchet MS"/>
                <a:cs typeface="Trebuchet MS"/>
              </a:rPr>
              <a:t>заданных</a:t>
            </a:r>
            <a:r>
              <a:rPr sz="2400" spc="-85" dirty="0">
                <a:latin typeface="Trebuchet MS"/>
                <a:cs typeface="Trebuchet MS"/>
              </a:rPr>
              <a:t> </a:t>
            </a:r>
            <a:r>
              <a:rPr sz="2400" spc="90" dirty="0">
                <a:latin typeface="Trebuchet MS"/>
                <a:cs typeface="Trebuchet MS"/>
              </a:rPr>
              <a:t>границ  </a:t>
            </a:r>
            <a:r>
              <a:rPr sz="2400" spc="-40" dirty="0">
                <a:latin typeface="Trebuchet MS"/>
                <a:cs typeface="Trebuchet MS"/>
              </a:rPr>
              <a:t>телесности, </a:t>
            </a:r>
            <a:r>
              <a:rPr sz="2400" spc="25" dirty="0">
                <a:latin typeface="Trebuchet MS"/>
                <a:cs typeface="Trebuchet MS"/>
              </a:rPr>
              <a:t>как технология  </a:t>
            </a:r>
            <a:r>
              <a:rPr sz="2400" spc="90" dirty="0">
                <a:latin typeface="Trebuchet MS"/>
                <a:cs typeface="Trebuchet MS"/>
              </a:rPr>
              <a:t>улучшения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54375" y="6165850"/>
            <a:ext cx="5222875" cy="376555"/>
          </a:xfrm>
          <a:prstGeom prst="rect">
            <a:avLst/>
          </a:prstGeom>
          <a:solidFill>
            <a:srgbClr val="7A7A7A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Times New Roman"/>
              <a:cs typeface="Times New Roman"/>
            </a:endParaRPr>
          </a:p>
          <a:p>
            <a:pPr marR="85090" algn="r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3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4389" y="1048003"/>
            <a:ext cx="59074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Характеристики</a:t>
            </a:r>
            <a:r>
              <a:rPr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C00000"/>
                </a:solidFill>
                <a:latin typeface="Arial"/>
                <a:cs typeface="Arial"/>
              </a:rPr>
              <a:t>биохакинга</a:t>
            </a:r>
          </a:p>
        </p:txBody>
      </p:sp>
      <p:sp>
        <p:nvSpPr>
          <p:cNvPr id="5" name="object 5"/>
          <p:cNvSpPr/>
          <p:nvPr/>
        </p:nvSpPr>
        <p:spPr>
          <a:xfrm>
            <a:off x="5407025" y="2057400"/>
            <a:ext cx="3187700" cy="31892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73475" y="5578475"/>
            <a:ext cx="5440680" cy="422275"/>
          </a:xfrm>
          <a:custGeom>
            <a:avLst/>
            <a:gdLst/>
            <a:ahLst/>
            <a:cxnLst/>
            <a:rect l="l" t="t" r="r" b="b"/>
            <a:pathLst>
              <a:path w="5440680" h="422275">
                <a:moveTo>
                  <a:pt x="5440362" y="0"/>
                </a:moveTo>
                <a:lnTo>
                  <a:pt x="0" y="0"/>
                </a:lnTo>
                <a:lnTo>
                  <a:pt x="0" y="422275"/>
                </a:lnTo>
                <a:lnTo>
                  <a:pt x="5440362" y="422275"/>
                </a:lnTo>
                <a:lnTo>
                  <a:pt x="5440362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7052" y="0"/>
            <a:ext cx="47910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05" dirty="0">
                <a:solidFill>
                  <a:srgbClr val="C00000"/>
                </a:solidFill>
              </a:rPr>
              <a:t>ТЕХНОЛОГИЧЕСКАЯ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7052" y="514603"/>
            <a:ext cx="6894830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60"/>
              </a:spcBef>
            </a:pPr>
            <a:r>
              <a:rPr sz="3600" spc="375" dirty="0">
                <a:solidFill>
                  <a:srgbClr val="C00000"/>
                </a:solidFill>
                <a:latin typeface="Trebuchet MS"/>
                <a:cs typeface="Trebuchet MS"/>
              </a:rPr>
              <a:t>ТРАНСФОРМАЦИЯ</a:t>
            </a:r>
            <a:r>
              <a:rPr sz="3600" spc="-37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3600" spc="390" dirty="0">
                <a:solidFill>
                  <a:srgbClr val="C00000"/>
                </a:solidFill>
                <a:latin typeface="Trebuchet MS"/>
                <a:cs typeface="Trebuchet MS"/>
              </a:rPr>
              <a:t>ГРАНИЦЫ  </a:t>
            </a:r>
            <a:r>
              <a:rPr sz="3600" spc="380" dirty="0">
                <a:solidFill>
                  <a:srgbClr val="C00000"/>
                </a:solidFill>
                <a:latin typeface="Trebuchet MS"/>
                <a:cs typeface="Trebuchet MS"/>
              </a:rPr>
              <a:t>ЧЕЛОВЕК</a:t>
            </a:r>
            <a:r>
              <a:rPr sz="3600" spc="380" dirty="0">
                <a:solidFill>
                  <a:srgbClr val="C00000"/>
                </a:solidFill>
                <a:latin typeface="Georgia"/>
                <a:cs typeface="Georgia"/>
              </a:rPr>
              <a:t>-</a:t>
            </a:r>
            <a:r>
              <a:rPr sz="3600" spc="380" dirty="0">
                <a:solidFill>
                  <a:srgbClr val="C00000"/>
                </a:solidFill>
                <a:latin typeface="Trebuchet MS"/>
                <a:cs typeface="Trebuchet MS"/>
              </a:rPr>
              <a:t>МАШИНА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127" y="1931923"/>
            <a:ext cx="2715260" cy="1437005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sz="2400" spc="55" dirty="0">
                <a:latin typeface="Trebuchet MS"/>
                <a:cs typeface="Trebuchet MS"/>
              </a:rPr>
              <a:t>Кибергизация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0800"/>
              </a:lnSpc>
              <a:spcBef>
                <a:spcPts val="1200"/>
              </a:spcBef>
            </a:pPr>
            <a:r>
              <a:rPr sz="2400" spc="65" dirty="0">
                <a:latin typeface="Trebuchet MS"/>
                <a:cs typeface="Trebuchet MS"/>
              </a:rPr>
              <a:t>Имплантируемые  </a:t>
            </a:r>
            <a:r>
              <a:rPr sz="2400" spc="60" dirty="0">
                <a:latin typeface="Trebuchet MS"/>
                <a:cs typeface="Trebuchet MS"/>
              </a:rPr>
              <a:t>ней</a:t>
            </a:r>
            <a:r>
              <a:rPr sz="2400" spc="55" dirty="0">
                <a:latin typeface="Trebuchet MS"/>
                <a:cs typeface="Trebuchet MS"/>
              </a:rPr>
              <a:t>р</a:t>
            </a:r>
            <a:r>
              <a:rPr sz="2400" spc="20" dirty="0">
                <a:latin typeface="Trebuchet MS"/>
                <a:cs typeface="Trebuchet MS"/>
              </a:rPr>
              <a:t>о</a:t>
            </a:r>
            <a:r>
              <a:rPr sz="2400" spc="130" dirty="0">
                <a:latin typeface="Trebuchet MS"/>
                <a:cs typeface="Trebuchet MS"/>
              </a:rPr>
              <a:t>ин</a:t>
            </a:r>
            <a:r>
              <a:rPr sz="2400" spc="100" dirty="0">
                <a:latin typeface="Trebuchet MS"/>
                <a:cs typeface="Trebuchet MS"/>
              </a:rPr>
              <a:t>т</a:t>
            </a:r>
            <a:r>
              <a:rPr sz="2400" spc="-30" dirty="0">
                <a:latin typeface="Trebuchet MS"/>
                <a:cs typeface="Trebuchet MS"/>
              </a:rPr>
              <a:t>е</a:t>
            </a:r>
            <a:r>
              <a:rPr sz="2400" spc="-35" dirty="0">
                <a:latin typeface="Trebuchet MS"/>
                <a:cs typeface="Trebuchet MS"/>
              </a:rPr>
              <a:t>р</a:t>
            </a:r>
            <a:r>
              <a:rPr sz="2400" spc="130" dirty="0">
                <a:latin typeface="Trebuchet MS"/>
                <a:cs typeface="Trebuchet MS"/>
              </a:rPr>
              <a:t>ф</a:t>
            </a:r>
            <a:r>
              <a:rPr sz="2400" spc="-55" dirty="0">
                <a:latin typeface="Trebuchet MS"/>
                <a:cs typeface="Trebuchet MS"/>
              </a:rPr>
              <a:t>ейс</a:t>
            </a:r>
            <a:r>
              <a:rPr sz="2400" spc="120" dirty="0">
                <a:latin typeface="Trebuchet MS"/>
                <a:cs typeface="Trebuchet MS"/>
              </a:rPr>
              <a:t>ы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127" y="4081780"/>
            <a:ext cx="1664970" cy="150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1200"/>
              </a:lnSpc>
              <a:spcBef>
                <a:spcPts val="100"/>
              </a:spcBef>
            </a:pPr>
            <a:r>
              <a:rPr sz="1600" spc="65" dirty="0">
                <a:latin typeface="Trebuchet MS"/>
                <a:cs typeface="Trebuchet MS"/>
              </a:rPr>
              <a:t>Нейл </a:t>
            </a:r>
            <a:r>
              <a:rPr sz="1600" spc="30" dirty="0">
                <a:latin typeface="Trebuchet MS"/>
                <a:cs typeface="Trebuchet MS"/>
              </a:rPr>
              <a:t>Харбиссон  Найджел</a:t>
            </a:r>
            <a:r>
              <a:rPr sz="1600" spc="-145" dirty="0">
                <a:latin typeface="Trebuchet MS"/>
                <a:cs typeface="Trebuchet MS"/>
              </a:rPr>
              <a:t> </a:t>
            </a:r>
            <a:r>
              <a:rPr sz="1600" spc="45" dirty="0">
                <a:latin typeface="Trebuchet MS"/>
                <a:cs typeface="Trebuchet MS"/>
              </a:rPr>
              <a:t>Экланд  Кевин </a:t>
            </a:r>
            <a:r>
              <a:rPr sz="1600" spc="65" dirty="0">
                <a:latin typeface="Trebuchet MS"/>
                <a:cs typeface="Trebuchet MS"/>
              </a:rPr>
              <a:t>Уорвик  </a:t>
            </a:r>
            <a:r>
              <a:rPr sz="1600" spc="170" dirty="0">
                <a:latin typeface="Trebuchet MS"/>
                <a:cs typeface="Trebuchet MS"/>
              </a:rPr>
              <a:t>Мун</a:t>
            </a:r>
            <a:r>
              <a:rPr sz="1600" spc="-90" dirty="0">
                <a:latin typeface="Trebuchet MS"/>
                <a:cs typeface="Trebuchet MS"/>
              </a:rPr>
              <a:t> </a:t>
            </a:r>
            <a:r>
              <a:rPr sz="1600" spc="10" dirty="0">
                <a:latin typeface="Trebuchet MS"/>
                <a:cs typeface="Trebuchet MS"/>
              </a:rPr>
              <a:t>Рибас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73475" y="2116137"/>
            <a:ext cx="2133600" cy="142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84875" y="2116137"/>
            <a:ext cx="2198687" cy="1458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43512" y="3641725"/>
            <a:ext cx="2157412" cy="1619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73475" y="3641725"/>
            <a:ext cx="1419225" cy="18891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366952" y="5706871"/>
            <a:ext cx="16668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0"/>
            <a:ext cx="6123940" cy="14795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35"/>
              </a:spcBef>
            </a:pPr>
            <a:r>
              <a:rPr sz="3200" spc="265" dirty="0">
                <a:solidFill>
                  <a:srgbClr val="C00000"/>
                </a:solidFill>
              </a:rPr>
              <a:t>ТЕХНОЛОГИЧЕСКАЯ  </a:t>
            </a:r>
            <a:r>
              <a:rPr sz="3200" spc="325" dirty="0">
                <a:solidFill>
                  <a:srgbClr val="C00000"/>
                </a:solidFill>
              </a:rPr>
              <a:t>ТРАНСФОРМАЦИЯ</a:t>
            </a:r>
            <a:r>
              <a:rPr sz="3200" spc="-325" dirty="0">
                <a:solidFill>
                  <a:srgbClr val="C00000"/>
                </a:solidFill>
              </a:rPr>
              <a:t> </a:t>
            </a:r>
            <a:r>
              <a:rPr sz="3200" spc="350" dirty="0">
                <a:solidFill>
                  <a:srgbClr val="C00000"/>
                </a:solidFill>
              </a:rPr>
              <a:t>ГРАНИЦЫ  </a:t>
            </a:r>
            <a:r>
              <a:rPr sz="3200" spc="330" dirty="0">
                <a:solidFill>
                  <a:srgbClr val="C00000"/>
                </a:solidFill>
              </a:rPr>
              <a:t>ЧЕЛОВЕК-МАШИНА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217862" y="6072187"/>
            <a:ext cx="5222875" cy="376555"/>
          </a:xfrm>
          <a:custGeom>
            <a:avLst/>
            <a:gdLst/>
            <a:ahLst/>
            <a:cxnLst/>
            <a:rect l="l" t="t" r="r" b="b"/>
            <a:pathLst>
              <a:path w="5222875" h="376554">
                <a:moveTo>
                  <a:pt x="5222875" y="0"/>
                </a:moveTo>
                <a:lnTo>
                  <a:pt x="0" y="0"/>
                </a:lnTo>
                <a:lnTo>
                  <a:pt x="0" y="376237"/>
                </a:lnTo>
                <a:lnTo>
                  <a:pt x="5222875" y="376237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794764"/>
            <a:ext cx="2281555" cy="1110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8500"/>
              </a:lnSpc>
              <a:spcBef>
                <a:spcPts val="130"/>
              </a:spcBef>
            </a:pPr>
            <a:r>
              <a:rPr sz="1800" spc="-95" dirty="0">
                <a:latin typeface="Georgia"/>
                <a:cs typeface="Georgia"/>
              </a:rPr>
              <a:t>I </a:t>
            </a:r>
            <a:r>
              <a:rPr sz="1800" spc="25" dirty="0">
                <a:latin typeface="Trebuchet MS"/>
                <a:cs typeface="Trebuchet MS"/>
              </a:rPr>
              <a:t>Бионическая  </a:t>
            </a:r>
            <a:r>
              <a:rPr sz="1800" spc="50" dirty="0">
                <a:latin typeface="Trebuchet MS"/>
                <a:cs typeface="Trebuchet MS"/>
              </a:rPr>
              <a:t>Олимпиада  </a:t>
            </a:r>
            <a:r>
              <a:rPr sz="1800" spc="25" dirty="0">
                <a:latin typeface="Georgia"/>
                <a:cs typeface="Georgia"/>
              </a:rPr>
              <a:t>(</a:t>
            </a:r>
            <a:r>
              <a:rPr sz="1800" spc="25" dirty="0">
                <a:latin typeface="Trebuchet MS"/>
                <a:cs typeface="Trebuchet MS"/>
              </a:rPr>
              <a:t>Кибератлон</a:t>
            </a:r>
            <a:r>
              <a:rPr sz="1800" spc="25" dirty="0">
                <a:latin typeface="Georgia"/>
                <a:cs typeface="Georgia"/>
              </a:rPr>
              <a:t>) </a:t>
            </a:r>
            <a:r>
              <a:rPr sz="1800" spc="-70" dirty="0">
                <a:latin typeface="Georgia"/>
                <a:cs typeface="Georgia"/>
              </a:rPr>
              <a:t>2016,  </a:t>
            </a:r>
            <a:r>
              <a:rPr sz="1800" spc="125" dirty="0">
                <a:latin typeface="Trebuchet MS"/>
                <a:cs typeface="Trebuchet MS"/>
              </a:rPr>
              <a:t>Цюрих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40" dirty="0">
                <a:latin typeface="Georgia"/>
                <a:cs typeface="Georgia"/>
              </a:rPr>
              <a:t>(</a:t>
            </a:r>
            <a:r>
              <a:rPr sz="1800" spc="40" dirty="0">
                <a:latin typeface="Trebuchet MS"/>
                <a:cs typeface="Trebuchet MS"/>
              </a:rPr>
              <a:t>Швейцария</a:t>
            </a:r>
            <a:r>
              <a:rPr sz="1800" spc="40" dirty="0">
                <a:latin typeface="Georgia"/>
                <a:cs typeface="Georgia"/>
              </a:rPr>
              <a:t>)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1287" y="3429000"/>
            <a:ext cx="4173537" cy="2324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52937" y="1843087"/>
            <a:ext cx="3987800" cy="295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07915" y="5333491"/>
            <a:ext cx="270256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spc="-15" dirty="0">
                <a:latin typeface="Arial"/>
                <a:cs typeface="Arial"/>
              </a:rPr>
              <a:t>Экзоскелет </a:t>
            </a:r>
            <a:r>
              <a:rPr sz="1800" spc="-5" dirty="0">
                <a:latin typeface="Arial"/>
                <a:cs typeface="Arial"/>
              </a:rPr>
              <a:t>«Компаньон»  </a:t>
            </a:r>
            <a:r>
              <a:rPr sz="1800" spc="-15" dirty="0">
                <a:latin typeface="Arial"/>
                <a:cs typeface="Arial"/>
              </a:rPr>
              <a:t>(Фото: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symbionix.ru)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92265" y="6191757"/>
            <a:ext cx="166878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Брызгалина Елена</a:t>
            </a:r>
            <a:r>
              <a:rPr sz="900" spc="-6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2696" rIns="0" bIns="0" rtlCol="0">
            <a:spAutoFit/>
          </a:bodyPr>
          <a:lstStyle/>
          <a:p>
            <a:pPr marL="156845" marR="5080">
              <a:lnSpc>
                <a:spcPts val="3820"/>
              </a:lnSpc>
              <a:spcBef>
                <a:spcPts val="240"/>
              </a:spcBef>
            </a:pPr>
            <a:r>
              <a:rPr sz="3200" spc="385" dirty="0">
                <a:solidFill>
                  <a:srgbClr val="C00000"/>
                </a:solidFill>
              </a:rPr>
              <a:t>ЧЕЛОВЕК </a:t>
            </a:r>
            <a:r>
              <a:rPr sz="3200" spc="509" dirty="0">
                <a:solidFill>
                  <a:srgbClr val="C00000"/>
                </a:solidFill>
              </a:rPr>
              <a:t>И</a:t>
            </a:r>
            <a:r>
              <a:rPr sz="3200" spc="-585" dirty="0">
                <a:solidFill>
                  <a:srgbClr val="C00000"/>
                </a:solidFill>
              </a:rPr>
              <a:t> </a:t>
            </a:r>
            <a:r>
              <a:rPr sz="3200" spc="340" dirty="0">
                <a:solidFill>
                  <a:srgbClr val="C00000"/>
                </a:solidFill>
              </a:rPr>
              <a:t>АЛГОРИТМ: </a:t>
            </a:r>
            <a:r>
              <a:rPr sz="3200" spc="475" dirty="0">
                <a:solidFill>
                  <a:srgbClr val="C00000"/>
                </a:solidFill>
              </a:rPr>
              <a:t>МЕЖДУ  </a:t>
            </a:r>
            <a:r>
              <a:rPr sz="3200" spc="409" dirty="0">
                <a:solidFill>
                  <a:srgbClr val="C00000"/>
                </a:solidFill>
              </a:rPr>
              <a:t>ВЫБОРОМ </a:t>
            </a:r>
            <a:r>
              <a:rPr sz="3200" spc="509" dirty="0">
                <a:solidFill>
                  <a:srgbClr val="C00000"/>
                </a:solidFill>
              </a:rPr>
              <a:t>И</a:t>
            </a:r>
            <a:r>
              <a:rPr sz="3200" spc="-270" dirty="0">
                <a:solidFill>
                  <a:srgbClr val="C00000"/>
                </a:solidFill>
              </a:rPr>
              <a:t> </a:t>
            </a:r>
            <a:r>
              <a:rPr sz="3200" spc="515" dirty="0">
                <a:solidFill>
                  <a:srgbClr val="C00000"/>
                </a:solidFill>
              </a:rPr>
              <a:t>РЕШЕНИЕМ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47052" y="2886963"/>
            <a:ext cx="8144509" cy="290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905">
              <a:lnSpc>
                <a:spcPct val="100000"/>
              </a:lnSpc>
              <a:spcBef>
                <a:spcPts val="100"/>
              </a:spcBef>
            </a:pPr>
            <a:r>
              <a:rPr sz="1600" spc="280" dirty="0">
                <a:solidFill>
                  <a:srgbClr val="C00000"/>
                </a:solidFill>
                <a:latin typeface="Trebuchet MS"/>
                <a:cs typeface="Trebuchet MS"/>
              </a:rPr>
              <a:t>РЕШЕНИЕ</a:t>
            </a:r>
            <a:endParaRPr sz="1600">
              <a:latin typeface="Trebuchet MS"/>
              <a:cs typeface="Trebuchet MS"/>
            </a:endParaRPr>
          </a:p>
          <a:p>
            <a:pPr marL="12700" marR="5080" algn="just">
              <a:lnSpc>
                <a:spcPts val="1900"/>
              </a:lnSpc>
              <a:spcBef>
                <a:spcPts val="1565"/>
              </a:spcBef>
            </a:pPr>
            <a:r>
              <a:rPr sz="1600" spc="-229" dirty="0">
                <a:latin typeface="Georgia"/>
                <a:cs typeface="Georgia"/>
              </a:rPr>
              <a:t>– </a:t>
            </a:r>
            <a:r>
              <a:rPr sz="1600" spc="285" dirty="0">
                <a:latin typeface="Trebuchet MS"/>
                <a:cs typeface="Trebuchet MS"/>
              </a:rPr>
              <a:t>ПРОЦЕСС </a:t>
            </a:r>
            <a:r>
              <a:rPr sz="1600" spc="245" dirty="0">
                <a:latin typeface="Trebuchet MS"/>
                <a:cs typeface="Trebuchet MS"/>
              </a:rPr>
              <a:t>ВЫВОДА </a:t>
            </a:r>
            <a:r>
              <a:rPr sz="1600" spc="310" dirty="0">
                <a:latin typeface="Trebuchet MS"/>
                <a:cs typeface="Trebuchet MS"/>
              </a:rPr>
              <a:t>ЗАКЛЮЧЕНИЯ </a:t>
            </a:r>
            <a:r>
              <a:rPr sz="1600" spc="254" dirty="0">
                <a:latin typeface="Trebuchet MS"/>
                <a:cs typeface="Trebuchet MS"/>
              </a:rPr>
              <a:t>И </a:t>
            </a:r>
            <a:r>
              <a:rPr sz="1600" spc="295" dirty="0">
                <a:latin typeface="Trebuchet MS"/>
                <a:cs typeface="Trebuchet MS"/>
              </a:rPr>
              <a:t>ПОСЛЕДУЮЩЕЕ </a:t>
            </a:r>
            <a:r>
              <a:rPr sz="1600" spc="220" dirty="0">
                <a:latin typeface="Trebuchet MS"/>
                <a:cs typeface="Trebuchet MS"/>
              </a:rPr>
              <a:t>ДЕЙСТВИЕ</a:t>
            </a:r>
            <a:r>
              <a:rPr sz="1600" spc="220" dirty="0">
                <a:latin typeface="Georgia"/>
                <a:cs typeface="Georgia"/>
              </a:rPr>
              <a:t>,  </a:t>
            </a:r>
            <a:r>
              <a:rPr sz="1600" spc="265" dirty="0">
                <a:latin typeface="Trebuchet MS"/>
                <a:cs typeface="Trebuchet MS"/>
              </a:rPr>
              <a:t>ОСУЩЕСТВЛЯЕМЫЕ </a:t>
            </a:r>
            <a:r>
              <a:rPr sz="1600" spc="350" dirty="0">
                <a:latin typeface="Trebuchet MS"/>
                <a:cs typeface="Trebuchet MS"/>
              </a:rPr>
              <a:t>НА </a:t>
            </a:r>
            <a:r>
              <a:rPr sz="1600" spc="265" dirty="0">
                <a:latin typeface="Trebuchet MS"/>
                <a:cs typeface="Trebuchet MS"/>
              </a:rPr>
              <a:t>ОСНОВЕ </a:t>
            </a:r>
            <a:r>
              <a:rPr sz="1600" spc="330" dirty="0">
                <a:latin typeface="Trebuchet MS"/>
                <a:cs typeface="Trebuchet MS"/>
              </a:rPr>
              <a:t>АНАЛИЗА </a:t>
            </a:r>
            <a:r>
              <a:rPr sz="1600" spc="240" dirty="0">
                <a:latin typeface="Trebuchet MS"/>
                <a:cs typeface="Trebuchet MS"/>
              </a:rPr>
              <a:t>ИЗВЕСТНОГО </a:t>
            </a:r>
            <a:r>
              <a:rPr sz="1600" spc="245" dirty="0">
                <a:latin typeface="Trebuchet MS"/>
                <a:cs typeface="Trebuchet MS"/>
              </a:rPr>
              <a:t>ОБЪЕМА  </a:t>
            </a:r>
            <a:r>
              <a:rPr sz="1600" spc="320" dirty="0">
                <a:latin typeface="Trebuchet MS"/>
                <a:cs typeface="Trebuchet MS"/>
              </a:rPr>
              <a:t>ДАННЫХ </a:t>
            </a:r>
            <a:r>
              <a:rPr sz="1600" spc="290" dirty="0">
                <a:latin typeface="Trebuchet MS"/>
                <a:cs typeface="Trebuchet MS"/>
              </a:rPr>
              <a:t>ПО </a:t>
            </a:r>
            <a:r>
              <a:rPr sz="1600" spc="250" dirty="0">
                <a:latin typeface="Trebuchet MS"/>
                <a:cs typeface="Trebuchet MS"/>
              </a:rPr>
              <a:t>АЛГОРИТМУ</a:t>
            </a:r>
            <a:r>
              <a:rPr sz="1600" spc="250" dirty="0">
                <a:latin typeface="Georgia"/>
                <a:cs typeface="Georgia"/>
              </a:rPr>
              <a:t>. </a:t>
            </a:r>
            <a:r>
              <a:rPr sz="1600" spc="200" dirty="0">
                <a:latin typeface="Trebuchet MS"/>
                <a:cs typeface="Trebuchet MS"/>
              </a:rPr>
              <a:t>РЕЗУЛЬТАТ </a:t>
            </a:r>
            <a:r>
              <a:rPr sz="1600" spc="280" dirty="0">
                <a:latin typeface="Trebuchet MS"/>
                <a:cs typeface="Trebuchet MS"/>
              </a:rPr>
              <a:t>РЕШЕНИЯ </a:t>
            </a:r>
            <a:r>
              <a:rPr sz="1600" spc="254" dirty="0">
                <a:latin typeface="Trebuchet MS"/>
                <a:cs typeface="Trebuchet MS"/>
              </a:rPr>
              <a:t>МОЖЕТ </a:t>
            </a:r>
            <a:r>
              <a:rPr sz="1600" spc="155" dirty="0">
                <a:latin typeface="Trebuchet MS"/>
                <a:cs typeface="Trebuchet MS"/>
              </a:rPr>
              <a:t>БЫТЬ  </a:t>
            </a:r>
            <a:r>
              <a:rPr sz="1600" spc="300" dirty="0">
                <a:latin typeface="Trebuchet MS"/>
                <a:cs typeface="Trebuchet MS"/>
              </a:rPr>
              <a:t>ОЦЕНЕН КАК </a:t>
            </a:r>
            <a:r>
              <a:rPr sz="1600" spc="320" dirty="0">
                <a:latin typeface="Trebuchet MS"/>
                <a:cs typeface="Trebuchet MS"/>
              </a:rPr>
              <a:t>ИСТИННЫЙ </a:t>
            </a:r>
            <a:r>
              <a:rPr sz="1600" spc="280" dirty="0">
                <a:latin typeface="Trebuchet MS"/>
                <a:cs typeface="Trebuchet MS"/>
              </a:rPr>
              <a:t>ИЛИ</a:t>
            </a:r>
            <a:r>
              <a:rPr sz="1600" spc="-275" dirty="0">
                <a:latin typeface="Trebuchet MS"/>
                <a:cs typeface="Trebuchet MS"/>
              </a:rPr>
              <a:t> </a:t>
            </a:r>
            <a:r>
              <a:rPr sz="1600" spc="270" dirty="0">
                <a:latin typeface="Trebuchet MS"/>
                <a:cs typeface="Trebuchet MS"/>
              </a:rPr>
              <a:t>ЛОЖНЫЙ</a:t>
            </a:r>
            <a:r>
              <a:rPr sz="1600" spc="270" dirty="0">
                <a:latin typeface="Georgia"/>
                <a:cs typeface="Georgia"/>
              </a:rPr>
              <a:t>.</a:t>
            </a:r>
            <a:endParaRPr sz="16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1600" spc="210" dirty="0">
                <a:solidFill>
                  <a:srgbClr val="D1282E"/>
                </a:solidFill>
                <a:latin typeface="Trebuchet MS"/>
                <a:cs typeface="Trebuchet MS"/>
              </a:rPr>
              <a:t>ВЫБОР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600" spc="225" dirty="0">
                <a:solidFill>
                  <a:srgbClr val="D1282E"/>
                </a:solidFill>
                <a:latin typeface="Georgia"/>
                <a:cs typeface="Georgia"/>
              </a:rPr>
              <a:t>— </a:t>
            </a:r>
            <a:r>
              <a:rPr sz="1600" spc="300" dirty="0">
                <a:latin typeface="Trebuchet MS"/>
                <a:cs typeface="Trebuchet MS"/>
              </a:rPr>
              <a:t>ПОПЫТКА </a:t>
            </a:r>
            <a:r>
              <a:rPr sz="1600" spc="235" dirty="0">
                <a:latin typeface="Trebuchet MS"/>
                <a:cs typeface="Trebuchet MS"/>
              </a:rPr>
              <a:t>РАЗРЕШИТЬ </a:t>
            </a:r>
            <a:r>
              <a:rPr sz="1600" spc="260" dirty="0">
                <a:latin typeface="Trebuchet MS"/>
                <a:cs typeface="Trebuchet MS"/>
              </a:rPr>
              <a:t>НЕОПРЕДЕЛЕННОСТЬ </a:t>
            </a:r>
            <a:r>
              <a:rPr sz="1600" spc="65" dirty="0">
                <a:latin typeface="Trebuchet MS"/>
                <a:cs typeface="Trebuchet MS"/>
              </a:rPr>
              <a:t>В</a:t>
            </a:r>
            <a:r>
              <a:rPr sz="1600" spc="-140" dirty="0">
                <a:latin typeface="Trebuchet MS"/>
                <a:cs typeface="Trebuchet MS"/>
              </a:rPr>
              <a:t> </a:t>
            </a:r>
            <a:r>
              <a:rPr sz="1600" spc="265" dirty="0">
                <a:latin typeface="Trebuchet MS"/>
                <a:cs typeface="Trebuchet MS"/>
              </a:rPr>
              <a:t>УСЛОВИЯХ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ts val="1910"/>
              </a:lnSpc>
              <a:spcBef>
                <a:spcPts val="70"/>
              </a:spcBef>
            </a:pPr>
            <a:r>
              <a:rPr sz="1600" spc="285" dirty="0">
                <a:latin typeface="Trebuchet MS"/>
                <a:cs typeface="Trebuchet MS"/>
              </a:rPr>
              <a:t>МНОЖЕСТВЕННОСТИ </a:t>
            </a:r>
            <a:r>
              <a:rPr sz="1600" spc="225" dirty="0">
                <a:latin typeface="Trebuchet MS"/>
                <a:cs typeface="Trebuchet MS"/>
              </a:rPr>
              <a:t>АЛЬТЕРНАТИВ</a:t>
            </a:r>
            <a:r>
              <a:rPr sz="1600" spc="225" dirty="0">
                <a:latin typeface="Georgia"/>
                <a:cs typeface="Georgia"/>
              </a:rPr>
              <a:t>, </a:t>
            </a:r>
            <a:r>
              <a:rPr sz="1600" spc="250" dirty="0">
                <a:latin typeface="Trebuchet MS"/>
                <a:cs typeface="Trebuchet MS"/>
              </a:rPr>
              <a:t>КОГДА </a:t>
            </a:r>
            <a:r>
              <a:rPr sz="1600" spc="295" dirty="0">
                <a:latin typeface="Trebuchet MS"/>
                <a:cs typeface="Trebuchet MS"/>
              </a:rPr>
              <a:t>ЛЮБОЙ</a:t>
            </a:r>
            <a:r>
              <a:rPr sz="1600" spc="-5" dirty="0">
                <a:latin typeface="Trebuchet MS"/>
                <a:cs typeface="Trebuchet MS"/>
              </a:rPr>
              <a:t> </a:t>
            </a:r>
            <a:r>
              <a:rPr sz="1600" spc="280" dirty="0">
                <a:latin typeface="Trebuchet MS"/>
                <a:cs typeface="Trebuchet MS"/>
              </a:rPr>
              <a:t>ВАРИАНТ</a:t>
            </a:r>
            <a:endParaRPr sz="1600">
              <a:latin typeface="Trebuchet MS"/>
              <a:cs typeface="Trebuchet MS"/>
            </a:endParaRPr>
          </a:p>
          <a:p>
            <a:pPr marL="12700" marR="227329">
              <a:lnSpc>
                <a:spcPts val="1920"/>
              </a:lnSpc>
              <a:spcBef>
                <a:spcPts val="50"/>
              </a:spcBef>
            </a:pPr>
            <a:r>
              <a:rPr sz="1600" spc="310" dirty="0">
                <a:latin typeface="Trebuchet MS"/>
                <a:cs typeface="Trebuchet MS"/>
              </a:rPr>
              <a:t>НЕОДНОЗНАЧЕН</a:t>
            </a:r>
            <a:r>
              <a:rPr sz="1600" spc="160" dirty="0">
                <a:latin typeface="Trebuchet MS"/>
                <a:cs typeface="Trebuchet MS"/>
              </a:rPr>
              <a:t> </a:t>
            </a:r>
            <a:r>
              <a:rPr sz="1600" spc="190" dirty="0">
                <a:latin typeface="Trebuchet MS"/>
                <a:cs typeface="Trebuchet MS"/>
              </a:rPr>
              <a:t>С</a:t>
            </a:r>
            <a:r>
              <a:rPr sz="1600" spc="160" dirty="0">
                <a:latin typeface="Trebuchet MS"/>
                <a:cs typeface="Trebuchet MS"/>
              </a:rPr>
              <a:t> </a:t>
            </a:r>
            <a:r>
              <a:rPr sz="1600" spc="320" dirty="0">
                <a:latin typeface="Trebuchet MS"/>
                <a:cs typeface="Trebuchet MS"/>
              </a:rPr>
              <a:t>ПОЗИЦИИ</a:t>
            </a:r>
            <a:r>
              <a:rPr sz="1600" spc="160" dirty="0">
                <a:latin typeface="Trebuchet MS"/>
                <a:cs typeface="Trebuchet MS"/>
              </a:rPr>
              <a:t> </a:t>
            </a:r>
            <a:r>
              <a:rPr sz="1600" spc="250" dirty="0">
                <a:latin typeface="Trebuchet MS"/>
                <a:cs typeface="Trebuchet MS"/>
              </a:rPr>
              <a:t>БЛАГА</a:t>
            </a:r>
            <a:r>
              <a:rPr sz="1600" spc="165" dirty="0">
                <a:latin typeface="Trebuchet MS"/>
                <a:cs typeface="Trebuchet MS"/>
              </a:rPr>
              <a:t> </a:t>
            </a:r>
            <a:r>
              <a:rPr sz="1600" spc="254" dirty="0">
                <a:latin typeface="Trebuchet MS"/>
                <a:cs typeface="Trebuchet MS"/>
              </a:rPr>
              <a:t>И</a:t>
            </a:r>
            <a:r>
              <a:rPr sz="1600" spc="160" dirty="0">
                <a:latin typeface="Trebuchet MS"/>
                <a:cs typeface="Trebuchet MS"/>
              </a:rPr>
              <a:t> </a:t>
            </a:r>
            <a:r>
              <a:rPr sz="1600" spc="254" dirty="0">
                <a:latin typeface="Trebuchet MS"/>
                <a:cs typeface="Trebuchet MS"/>
              </a:rPr>
              <a:t>НЕ</a:t>
            </a:r>
            <a:r>
              <a:rPr sz="1600" spc="150" dirty="0">
                <a:latin typeface="Trebuchet MS"/>
                <a:cs typeface="Trebuchet MS"/>
              </a:rPr>
              <a:t> </a:t>
            </a:r>
            <a:r>
              <a:rPr sz="1600" spc="254" dirty="0">
                <a:latin typeface="Trebuchet MS"/>
                <a:cs typeface="Trebuchet MS"/>
              </a:rPr>
              <a:t>МОЖЕТ</a:t>
            </a:r>
            <a:r>
              <a:rPr sz="1600" spc="150" dirty="0">
                <a:latin typeface="Trebuchet MS"/>
                <a:cs typeface="Trebuchet MS"/>
              </a:rPr>
              <a:t> </a:t>
            </a:r>
            <a:r>
              <a:rPr sz="1600" spc="155" dirty="0">
                <a:latin typeface="Trebuchet MS"/>
                <a:cs typeface="Trebuchet MS"/>
              </a:rPr>
              <a:t>БЫТЬ</a:t>
            </a:r>
            <a:r>
              <a:rPr sz="1600" spc="160" dirty="0">
                <a:latin typeface="Trebuchet MS"/>
                <a:cs typeface="Trebuchet MS"/>
              </a:rPr>
              <a:t> </a:t>
            </a:r>
            <a:r>
              <a:rPr sz="1600" spc="300" dirty="0">
                <a:latin typeface="Trebuchet MS"/>
                <a:cs typeface="Trebuchet MS"/>
              </a:rPr>
              <a:t>ОЦЕНЕН</a:t>
            </a:r>
            <a:r>
              <a:rPr sz="1600" spc="160" dirty="0">
                <a:latin typeface="Trebuchet MS"/>
                <a:cs typeface="Trebuchet MS"/>
              </a:rPr>
              <a:t> </a:t>
            </a:r>
            <a:r>
              <a:rPr sz="1600" spc="65" dirty="0">
                <a:latin typeface="Trebuchet MS"/>
                <a:cs typeface="Trebuchet MS"/>
              </a:rPr>
              <a:t>В  </a:t>
            </a:r>
            <a:r>
              <a:rPr sz="1600" spc="275" dirty="0">
                <a:latin typeface="Trebuchet MS"/>
                <a:cs typeface="Trebuchet MS"/>
              </a:rPr>
              <a:t>ПОНЯТИЯХ</a:t>
            </a:r>
            <a:r>
              <a:rPr sz="1600" spc="145" dirty="0">
                <a:latin typeface="Trebuchet MS"/>
                <a:cs typeface="Trebuchet MS"/>
              </a:rPr>
              <a:t> </a:t>
            </a:r>
            <a:r>
              <a:rPr sz="1600" spc="210" dirty="0">
                <a:latin typeface="Georgia"/>
                <a:cs typeface="Georgia"/>
              </a:rPr>
              <a:t>«</a:t>
            </a:r>
            <a:r>
              <a:rPr sz="1600" spc="210" dirty="0">
                <a:latin typeface="Trebuchet MS"/>
                <a:cs typeface="Trebuchet MS"/>
              </a:rPr>
              <a:t>ИСТИНА</a:t>
            </a:r>
            <a:r>
              <a:rPr sz="1600" spc="210" dirty="0">
                <a:latin typeface="Georgia"/>
                <a:cs typeface="Georgia"/>
              </a:rPr>
              <a:t>»/»</a:t>
            </a:r>
            <a:r>
              <a:rPr sz="1600" spc="210" dirty="0">
                <a:latin typeface="Trebuchet MS"/>
                <a:cs typeface="Trebuchet MS"/>
              </a:rPr>
              <a:t>ЛОЖЬ</a:t>
            </a:r>
            <a:r>
              <a:rPr sz="1600" spc="210" dirty="0">
                <a:latin typeface="Georgia"/>
                <a:cs typeface="Georgia"/>
              </a:rPr>
              <a:t>»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937" y="6329362"/>
            <a:ext cx="5222875" cy="377825"/>
          </a:xfrm>
          <a:custGeom>
            <a:avLst/>
            <a:gdLst/>
            <a:ahLst/>
            <a:cxnLst/>
            <a:rect l="l" t="t" r="r" b="b"/>
            <a:pathLst>
              <a:path w="5222875" h="377825">
                <a:moveTo>
                  <a:pt x="5222875" y="0"/>
                </a:moveTo>
                <a:lnTo>
                  <a:pt x="0" y="0"/>
                </a:lnTo>
                <a:lnTo>
                  <a:pt x="0" y="377825"/>
                </a:lnTo>
                <a:lnTo>
                  <a:pt x="5222875" y="377825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0"/>
            <a:ext cx="6122670" cy="14795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35"/>
              </a:spcBef>
            </a:pPr>
            <a:r>
              <a:rPr sz="3200" spc="265" dirty="0">
                <a:solidFill>
                  <a:srgbClr val="C00000"/>
                </a:solidFill>
              </a:rPr>
              <a:t>ТЕХНОЛОГИЧЕСКАЯ  </a:t>
            </a:r>
            <a:r>
              <a:rPr sz="3200" spc="325" dirty="0">
                <a:solidFill>
                  <a:srgbClr val="C00000"/>
                </a:solidFill>
              </a:rPr>
              <a:t>ТРАНСФОРМАЦИЯ</a:t>
            </a:r>
            <a:r>
              <a:rPr sz="3200" spc="-335" dirty="0">
                <a:solidFill>
                  <a:srgbClr val="C00000"/>
                </a:solidFill>
              </a:rPr>
              <a:t> </a:t>
            </a:r>
            <a:r>
              <a:rPr sz="3200" spc="350" dirty="0">
                <a:solidFill>
                  <a:srgbClr val="C00000"/>
                </a:solidFill>
              </a:rPr>
              <a:t>ГРАНИЦЫ  </a:t>
            </a:r>
            <a:r>
              <a:rPr sz="3200" spc="330" dirty="0">
                <a:solidFill>
                  <a:srgbClr val="C00000"/>
                </a:solidFill>
              </a:rPr>
              <a:t>ЧЕЛОВЕК-МАШИНА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217862" y="6072187"/>
            <a:ext cx="5222875" cy="376555"/>
          </a:xfrm>
          <a:custGeom>
            <a:avLst/>
            <a:gdLst/>
            <a:ahLst/>
            <a:cxnLst/>
            <a:rect l="l" t="t" r="r" b="b"/>
            <a:pathLst>
              <a:path w="5222875" h="376554">
                <a:moveTo>
                  <a:pt x="5222875" y="0"/>
                </a:moveTo>
                <a:lnTo>
                  <a:pt x="0" y="0"/>
                </a:lnTo>
                <a:lnTo>
                  <a:pt x="0" y="376237"/>
                </a:lnTo>
                <a:lnTo>
                  <a:pt x="5222875" y="376237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793748"/>
            <a:ext cx="33096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69414" algn="l"/>
                <a:tab pos="1934845" algn="l"/>
              </a:tabLst>
            </a:pPr>
            <a:r>
              <a:rPr sz="2000" spc="85" dirty="0">
                <a:latin typeface="Trebuchet MS"/>
                <a:cs typeface="Trebuchet MS"/>
              </a:rPr>
              <a:t>Биопритинг	</a:t>
            </a:r>
            <a:r>
              <a:rPr sz="2000" spc="-85" dirty="0">
                <a:latin typeface="Georgia"/>
                <a:cs typeface="Georgia"/>
              </a:rPr>
              <a:t>-	</a:t>
            </a:r>
            <a:r>
              <a:rPr sz="2000" spc="20" dirty="0">
                <a:latin typeface="Trebuchet MS"/>
                <a:cs typeface="Trebuchet MS"/>
              </a:rPr>
              <a:t>технология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3602" y="2098548"/>
            <a:ext cx="19405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11835">
              <a:lnSpc>
                <a:spcPct val="100000"/>
              </a:lnSpc>
              <a:spcBef>
                <a:spcPts val="100"/>
              </a:spcBef>
              <a:tabLst>
                <a:tab pos="661035" algn="l"/>
              </a:tabLst>
            </a:pPr>
            <a:r>
              <a:rPr sz="2000" spc="15" dirty="0">
                <a:latin typeface="Trebuchet MS"/>
                <a:cs typeface="Trebuchet MS"/>
              </a:rPr>
              <a:t>об</a:t>
            </a:r>
            <a:r>
              <a:rPr sz="2000" spc="-85" dirty="0">
                <a:latin typeface="Trebuchet MS"/>
                <a:cs typeface="Trebuchet MS"/>
              </a:rPr>
              <a:t>ъ</a:t>
            </a:r>
            <a:r>
              <a:rPr sz="2000" spc="-135" dirty="0">
                <a:latin typeface="Trebuchet MS"/>
                <a:cs typeface="Trebuchet MS"/>
              </a:rPr>
              <a:t>ё</a:t>
            </a:r>
            <a:r>
              <a:rPr sz="2000" spc="15" dirty="0">
                <a:latin typeface="Trebuchet MS"/>
                <a:cs typeface="Trebuchet MS"/>
              </a:rPr>
              <a:t>м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0" dirty="0">
                <a:latin typeface="Trebuchet MS"/>
                <a:cs typeface="Trebuchet MS"/>
              </a:rPr>
              <a:t>ы</a:t>
            </a:r>
            <a:r>
              <a:rPr sz="2000" spc="10" dirty="0">
                <a:latin typeface="Trebuchet MS"/>
                <a:cs typeface="Trebuchet MS"/>
              </a:rPr>
              <a:t>х  </a:t>
            </a:r>
            <a:r>
              <a:rPr sz="2000" spc="55" dirty="0">
                <a:latin typeface="Trebuchet MS"/>
                <a:cs typeface="Trebuchet MS"/>
              </a:rPr>
              <a:t>на</a:t>
            </a:r>
            <a:r>
              <a:rPr sz="2000" dirty="0">
                <a:latin typeface="Trebuchet MS"/>
                <a:cs typeface="Trebuchet MS"/>
              </a:rPr>
              <a:t>	</a:t>
            </a:r>
            <a:r>
              <a:rPr sz="2000" spc="20" dirty="0">
                <a:latin typeface="Trebuchet MS"/>
                <a:cs typeface="Trebuchet MS"/>
              </a:rPr>
              <a:t>кл</a:t>
            </a:r>
            <a:r>
              <a:rPr sz="2000" spc="-45" dirty="0">
                <a:latin typeface="Trebuchet MS"/>
                <a:cs typeface="Trebuchet MS"/>
              </a:rPr>
              <a:t>ет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70" dirty="0">
                <a:latin typeface="Trebuchet MS"/>
                <a:cs typeface="Trebuchet MS"/>
              </a:rPr>
              <a:t>ч</a:t>
            </a:r>
            <a:r>
              <a:rPr sz="2000" spc="140" dirty="0">
                <a:latin typeface="Trebuchet MS"/>
                <a:cs typeface="Trebuchet MS"/>
              </a:rPr>
              <a:t>н</a:t>
            </a:r>
            <a:r>
              <a:rPr sz="2000" spc="10" dirty="0">
                <a:latin typeface="Trebuchet MS"/>
                <a:cs typeface="Trebuchet MS"/>
              </a:rPr>
              <a:t>о</a:t>
            </a:r>
            <a:r>
              <a:rPr sz="2000" spc="114" dirty="0">
                <a:latin typeface="Trebuchet MS"/>
                <a:cs typeface="Trebuchet MS"/>
              </a:rPr>
              <a:t>й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2098548"/>
            <a:ext cx="11474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rebuchet MS"/>
                <a:cs typeface="Trebuchet MS"/>
              </a:rPr>
              <a:t>создания  </a:t>
            </a:r>
            <a:r>
              <a:rPr sz="2000" spc="-20" dirty="0">
                <a:latin typeface="Trebuchet MS"/>
                <a:cs typeface="Trebuchet MS"/>
              </a:rPr>
              <a:t>моделей  </a:t>
            </a:r>
            <a:r>
              <a:rPr sz="2000" spc="-25" dirty="0">
                <a:latin typeface="Trebuchet MS"/>
                <a:cs typeface="Trebuchet MS"/>
              </a:rPr>
              <a:t>основе</a:t>
            </a:r>
            <a:r>
              <a:rPr sz="2000" spc="415" dirty="0">
                <a:latin typeface="Trebuchet MS"/>
                <a:cs typeface="Trebuchet MS"/>
              </a:rPr>
              <a:t> </a:t>
            </a:r>
            <a:r>
              <a:rPr sz="2000" spc="-110" dirty="0">
                <a:latin typeface="Trebuchet MS"/>
                <a:cs typeface="Trebuchet MS"/>
              </a:rPr>
              <a:t>с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1027" y="2708148"/>
            <a:ext cx="19735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latin typeface="Trebuchet MS"/>
                <a:cs typeface="Trebuchet MS"/>
              </a:rPr>
              <a:t>использованием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3012948"/>
            <a:ext cx="33083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Georgia"/>
                <a:cs typeface="Georgia"/>
              </a:rPr>
              <a:t>3D-</a:t>
            </a:r>
            <a:r>
              <a:rPr sz="2000" dirty="0">
                <a:latin typeface="Trebuchet MS"/>
                <a:cs typeface="Trebuchet MS"/>
              </a:rPr>
              <a:t>печати</a:t>
            </a:r>
            <a:r>
              <a:rPr sz="2000" dirty="0">
                <a:latin typeface="Georgia"/>
                <a:cs typeface="Georgia"/>
              </a:rPr>
              <a:t>, </a:t>
            </a:r>
            <a:r>
              <a:rPr sz="2000" spc="105" dirty="0">
                <a:latin typeface="Trebuchet MS"/>
                <a:cs typeface="Trebuchet MS"/>
              </a:rPr>
              <a:t>при </a:t>
            </a:r>
            <a:r>
              <a:rPr sz="2000" spc="45" dirty="0">
                <a:latin typeface="Trebuchet MS"/>
                <a:cs typeface="Trebuchet MS"/>
              </a:rPr>
              <a:t>которой  </a:t>
            </a:r>
            <a:r>
              <a:rPr sz="2000" spc="20" dirty="0">
                <a:latin typeface="Trebuchet MS"/>
                <a:cs typeface="Trebuchet MS"/>
              </a:rPr>
              <a:t>сохраняются </a:t>
            </a:r>
            <a:r>
              <a:rPr sz="2000" spc="110" dirty="0">
                <a:latin typeface="Trebuchet MS"/>
                <a:cs typeface="Trebuchet MS"/>
              </a:rPr>
              <a:t>функции </a:t>
            </a:r>
            <a:r>
              <a:rPr sz="2000" spc="114" dirty="0">
                <a:latin typeface="Trebuchet MS"/>
                <a:cs typeface="Trebuchet MS"/>
              </a:rPr>
              <a:t>и  </a:t>
            </a:r>
            <a:r>
              <a:rPr sz="2000" dirty="0">
                <a:latin typeface="Trebuchet MS"/>
                <a:cs typeface="Trebuchet MS"/>
              </a:rPr>
              <a:t>жизнеспособность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клеток</a:t>
            </a:r>
            <a:r>
              <a:rPr sz="2000" spc="-5" dirty="0"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81487" y="1357312"/>
            <a:ext cx="3960812" cy="4714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692265" y="6191757"/>
            <a:ext cx="166878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Times New Roman"/>
                <a:cs typeface="Times New Roman"/>
              </a:rPr>
              <a:t>Брызгалина Елена</a:t>
            </a:r>
            <a:r>
              <a:rPr sz="900" spc="-6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0512" y="481076"/>
            <a:ext cx="6113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15" dirty="0"/>
              <a:t>СПАСИБО</a:t>
            </a:r>
            <a:r>
              <a:rPr spc="-335" dirty="0"/>
              <a:t> </a:t>
            </a:r>
            <a:r>
              <a:rPr spc="365" dirty="0"/>
              <a:t>ЗА</a:t>
            </a:r>
            <a:r>
              <a:rPr spc="-325" dirty="0"/>
              <a:t> </a:t>
            </a:r>
            <a:r>
              <a:rPr spc="390" dirty="0"/>
              <a:t>ВНИМАНИЕ</a:t>
            </a:r>
            <a:r>
              <a:rPr spc="390" dirty="0">
                <a:latin typeface="Georgia"/>
                <a:cs typeface="Georgia"/>
              </a:rPr>
              <a:t>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80337" y="1772412"/>
            <a:ext cx="5510530" cy="270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algn="ctr">
              <a:lnSpc>
                <a:spcPct val="100000"/>
              </a:lnSpc>
              <a:spcBef>
                <a:spcPts val="100"/>
              </a:spcBef>
            </a:pPr>
            <a:r>
              <a:rPr sz="2000" b="1" spc="45" dirty="0">
                <a:latin typeface="Trebuchet MS"/>
                <a:cs typeface="Trebuchet MS"/>
              </a:rPr>
              <a:t>Брызгалина </a:t>
            </a:r>
            <a:r>
              <a:rPr sz="2000" b="1" dirty="0">
                <a:latin typeface="Trebuchet MS"/>
                <a:cs typeface="Trebuchet MS"/>
              </a:rPr>
              <a:t>Елена</a:t>
            </a:r>
            <a:r>
              <a:rPr sz="2000" b="1" spc="-260" dirty="0">
                <a:latin typeface="Trebuchet MS"/>
                <a:cs typeface="Trebuchet MS"/>
              </a:rPr>
              <a:t> </a:t>
            </a:r>
            <a:r>
              <a:rPr sz="2000" b="1" spc="30" dirty="0">
                <a:latin typeface="Trebuchet MS"/>
                <a:cs typeface="Trebuchet MS"/>
              </a:rPr>
              <a:t>Владимировна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400">
              <a:latin typeface="Trebuchet MS"/>
              <a:cs typeface="Trebuchet MS"/>
            </a:endParaRPr>
          </a:p>
          <a:p>
            <a:pPr marL="12700" marR="5080" algn="ctr">
              <a:lnSpc>
                <a:spcPct val="100000"/>
              </a:lnSpc>
              <a:spcBef>
                <a:spcPts val="1725"/>
              </a:spcBef>
            </a:pPr>
            <a:r>
              <a:rPr sz="2000" spc="-5" dirty="0">
                <a:latin typeface="Georgia"/>
                <a:cs typeface="Georgia"/>
              </a:rPr>
              <a:t>119991, </a:t>
            </a:r>
            <a:r>
              <a:rPr sz="2000" spc="105" dirty="0">
                <a:latin typeface="Trebuchet MS"/>
                <a:cs typeface="Trebuchet MS"/>
              </a:rPr>
              <a:t>ГСП</a:t>
            </a:r>
            <a:r>
              <a:rPr sz="2000" spc="105" dirty="0">
                <a:latin typeface="Georgia"/>
                <a:cs typeface="Georgia"/>
              </a:rPr>
              <a:t>-1, </a:t>
            </a:r>
            <a:r>
              <a:rPr sz="2000" spc="30" dirty="0">
                <a:latin typeface="Trebuchet MS"/>
                <a:cs typeface="Trebuchet MS"/>
              </a:rPr>
              <a:t>Москва</a:t>
            </a:r>
            <a:r>
              <a:rPr sz="2000" spc="30" dirty="0">
                <a:latin typeface="Georgia"/>
                <a:cs typeface="Georgia"/>
              </a:rPr>
              <a:t>, </a:t>
            </a:r>
            <a:r>
              <a:rPr sz="2000" spc="30" dirty="0">
                <a:latin typeface="Trebuchet MS"/>
                <a:cs typeface="Trebuchet MS"/>
              </a:rPr>
              <a:t>Ленинские горы</a:t>
            </a:r>
            <a:r>
              <a:rPr sz="2000" spc="30" dirty="0">
                <a:latin typeface="Georgia"/>
                <a:cs typeface="Georgia"/>
              </a:rPr>
              <a:t>,</a:t>
            </a:r>
            <a:r>
              <a:rPr sz="2000" spc="-185" dirty="0">
                <a:latin typeface="Georgia"/>
                <a:cs typeface="Georgia"/>
              </a:rPr>
              <a:t> </a:t>
            </a:r>
            <a:r>
              <a:rPr sz="2000" spc="170" dirty="0">
                <a:latin typeface="Trebuchet MS"/>
                <a:cs typeface="Trebuchet MS"/>
              </a:rPr>
              <a:t>МГУ</a:t>
            </a:r>
            <a:r>
              <a:rPr sz="2000" spc="170" dirty="0">
                <a:latin typeface="Georgia"/>
                <a:cs typeface="Georgia"/>
              </a:rPr>
              <a:t>,  </a:t>
            </a:r>
            <a:r>
              <a:rPr sz="2000" spc="55" dirty="0">
                <a:latin typeface="Trebuchet MS"/>
                <a:cs typeface="Trebuchet MS"/>
              </a:rPr>
              <a:t>учебно</a:t>
            </a:r>
            <a:r>
              <a:rPr sz="2000" spc="55" dirty="0">
                <a:latin typeface="Georgia"/>
                <a:cs typeface="Georgia"/>
              </a:rPr>
              <a:t>-</a:t>
            </a:r>
            <a:r>
              <a:rPr sz="2000" spc="55" dirty="0">
                <a:latin typeface="Trebuchet MS"/>
                <a:cs typeface="Trebuchet MS"/>
              </a:rPr>
              <a:t>научный </a:t>
            </a:r>
            <a:r>
              <a:rPr sz="2000" spc="45" dirty="0">
                <a:latin typeface="Trebuchet MS"/>
                <a:cs typeface="Trebuchet MS"/>
              </a:rPr>
              <a:t>корпус</a:t>
            </a:r>
            <a:r>
              <a:rPr sz="2000" spc="-270" dirty="0">
                <a:latin typeface="Trebuchet MS"/>
                <a:cs typeface="Trebuchet MS"/>
              </a:rPr>
              <a:t> </a:t>
            </a:r>
            <a:r>
              <a:rPr sz="2000" spc="25" dirty="0">
                <a:latin typeface="Georgia"/>
                <a:cs typeface="Georgia"/>
              </a:rPr>
              <a:t>"</a:t>
            </a:r>
            <a:r>
              <a:rPr sz="2000" spc="25" dirty="0">
                <a:latin typeface="Trebuchet MS"/>
                <a:cs typeface="Trebuchet MS"/>
              </a:rPr>
              <a:t>Шуваловский</a:t>
            </a:r>
            <a:r>
              <a:rPr sz="2000" spc="25" dirty="0">
                <a:latin typeface="Georgia"/>
                <a:cs typeface="Georgia"/>
              </a:rPr>
              <a:t>",</a:t>
            </a:r>
            <a:endParaRPr sz="2000">
              <a:latin typeface="Georgia"/>
              <a:cs typeface="Georgia"/>
            </a:endParaRPr>
          </a:p>
          <a:p>
            <a:pPr marL="62865" algn="ctr">
              <a:lnSpc>
                <a:spcPct val="100000"/>
              </a:lnSpc>
            </a:pPr>
            <a:r>
              <a:rPr sz="2000" spc="45" dirty="0">
                <a:latin typeface="Trebuchet MS"/>
                <a:cs typeface="Trebuchet MS"/>
              </a:rPr>
              <a:t>Философский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20" dirty="0">
                <a:latin typeface="Trebuchet MS"/>
                <a:cs typeface="Trebuchet MS"/>
              </a:rPr>
              <a:t>факультет</a:t>
            </a:r>
            <a:endParaRPr sz="2000">
              <a:latin typeface="Trebuchet MS"/>
              <a:cs typeface="Trebuchet MS"/>
            </a:endParaRPr>
          </a:p>
          <a:p>
            <a:pPr marL="62865" algn="ctr">
              <a:lnSpc>
                <a:spcPct val="100000"/>
              </a:lnSpc>
              <a:spcBef>
                <a:spcPts val="1080"/>
              </a:spcBef>
              <a:tabLst>
                <a:tab pos="640715" algn="l"/>
              </a:tabLst>
            </a:pPr>
            <a:r>
              <a:rPr sz="2000" spc="-35" dirty="0">
                <a:latin typeface="Trebuchet MS"/>
                <a:cs typeface="Trebuchet MS"/>
              </a:rPr>
              <a:t>тел</a:t>
            </a:r>
            <a:r>
              <a:rPr sz="2000" spc="-35" dirty="0">
                <a:latin typeface="Georgia"/>
                <a:cs typeface="Georgia"/>
              </a:rPr>
              <a:t>.	</a:t>
            </a:r>
            <a:r>
              <a:rPr sz="2000" spc="-100" dirty="0">
                <a:latin typeface="Georgia"/>
                <a:cs typeface="Georgia"/>
              </a:rPr>
              <a:t>(495)</a:t>
            </a:r>
            <a:r>
              <a:rPr sz="2000" spc="5" dirty="0">
                <a:latin typeface="Georgia"/>
                <a:cs typeface="Georgia"/>
              </a:rPr>
              <a:t> </a:t>
            </a:r>
            <a:r>
              <a:rPr sz="2000" spc="-150" dirty="0">
                <a:latin typeface="Georgia"/>
                <a:cs typeface="Georgia"/>
              </a:rPr>
              <a:t>939-20-08</a:t>
            </a:r>
            <a:endParaRPr sz="2000">
              <a:latin typeface="Georgia"/>
              <a:cs typeface="Georgia"/>
            </a:endParaRPr>
          </a:p>
          <a:p>
            <a:pPr marL="62230" algn="ctr">
              <a:lnSpc>
                <a:spcPct val="100000"/>
              </a:lnSpc>
              <a:spcBef>
                <a:spcPts val="1105"/>
              </a:spcBef>
            </a:pPr>
            <a:r>
              <a:rPr sz="2000" u="sng" spc="-1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Georgia"/>
                <a:cs typeface="Georgia"/>
                <a:hlinkClick r:id="rId2"/>
              </a:rPr>
              <a:t>phedu@philos.msu.ru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48027" rIns="0" bIns="0" rtlCol="0">
            <a:spAutoFit/>
          </a:bodyPr>
          <a:lstStyle/>
          <a:p>
            <a:pPr marL="156845" marR="5080">
              <a:lnSpc>
                <a:spcPct val="100699"/>
              </a:lnSpc>
              <a:spcBef>
                <a:spcPts val="75"/>
              </a:spcBef>
            </a:pPr>
            <a:r>
              <a:rPr sz="2800" spc="175" dirty="0"/>
              <a:t>ПРИМЕР:</a:t>
            </a:r>
            <a:r>
              <a:rPr sz="2800" spc="-285" dirty="0"/>
              <a:t> </a:t>
            </a:r>
            <a:r>
              <a:rPr sz="2800" spc="240" dirty="0"/>
              <a:t>ЭТИЧЕСКИЕ</a:t>
            </a:r>
            <a:r>
              <a:rPr sz="2800" spc="-280" dirty="0"/>
              <a:t> </a:t>
            </a:r>
            <a:r>
              <a:rPr sz="2800" spc="250" dirty="0"/>
              <a:t>АСПЕКТЫ  </a:t>
            </a:r>
            <a:r>
              <a:rPr sz="2800" spc="365" dirty="0"/>
              <a:t>ВАКЦИНАЦИИ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4074477" y="2626867"/>
            <a:ext cx="4159250" cy="23298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46355">
              <a:lnSpc>
                <a:spcPct val="99400"/>
              </a:lnSpc>
              <a:spcBef>
                <a:spcPts val="110"/>
              </a:spcBef>
            </a:pPr>
            <a:r>
              <a:rPr sz="1800" spc="25" dirty="0">
                <a:latin typeface="Trebuchet MS"/>
                <a:cs typeface="Trebuchet MS"/>
              </a:rPr>
              <a:t>Этические проблемы </a:t>
            </a:r>
            <a:r>
              <a:rPr sz="1800" spc="60" dirty="0">
                <a:latin typeface="Trebuchet MS"/>
                <a:cs typeface="Trebuchet MS"/>
              </a:rPr>
              <a:t>вакцинации  </a:t>
            </a:r>
            <a:r>
              <a:rPr sz="1800" spc="-5" dirty="0">
                <a:latin typeface="Trebuchet MS"/>
                <a:cs typeface="Trebuchet MS"/>
              </a:rPr>
              <a:t>связаны </a:t>
            </a:r>
            <a:r>
              <a:rPr sz="1800" spc="-100" dirty="0">
                <a:latin typeface="Trebuchet MS"/>
                <a:cs typeface="Trebuchet MS"/>
              </a:rPr>
              <a:t>с </a:t>
            </a:r>
            <a:r>
              <a:rPr sz="1800" dirty="0">
                <a:latin typeface="Trebuchet MS"/>
                <a:cs typeface="Trebuchet MS"/>
              </a:rPr>
              <a:t>рассмотрением трех</a:t>
            </a:r>
            <a:r>
              <a:rPr sz="1800" spc="-275" dirty="0">
                <a:latin typeface="Trebuchet MS"/>
                <a:cs typeface="Trebuchet MS"/>
              </a:rPr>
              <a:t> </a:t>
            </a:r>
            <a:r>
              <a:rPr sz="1800" spc="30" dirty="0">
                <a:latin typeface="Trebuchet MS"/>
                <a:cs typeface="Trebuchet MS"/>
              </a:rPr>
              <a:t>разных  </a:t>
            </a:r>
            <a:r>
              <a:rPr sz="1800" spc="45" dirty="0">
                <a:latin typeface="Trebuchet MS"/>
                <a:cs typeface="Trebuchet MS"/>
              </a:rPr>
              <a:t>типов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35" dirty="0">
                <a:latin typeface="Trebuchet MS"/>
                <a:cs typeface="Trebuchet MS"/>
              </a:rPr>
              <a:t>ситуаций</a:t>
            </a:r>
            <a:r>
              <a:rPr sz="1800" spc="35" dirty="0">
                <a:latin typeface="Georgia"/>
                <a:cs typeface="Georgia"/>
              </a:rPr>
              <a:t>:</a:t>
            </a:r>
            <a:endParaRPr sz="1800">
              <a:latin typeface="Georgia"/>
              <a:cs typeface="Georgia"/>
            </a:endParaRPr>
          </a:p>
          <a:p>
            <a:pPr marL="355600" marR="390525" indent="-342900">
              <a:lnSpc>
                <a:spcPts val="2110"/>
              </a:lnSpc>
              <a:spcBef>
                <a:spcPts val="1145"/>
              </a:spcBef>
              <a:buFont typeface="Georgia"/>
              <a:buAutoNum type="arabicPeriod"/>
              <a:tabLst>
                <a:tab pos="354965" algn="l"/>
                <a:tab pos="355600" algn="l"/>
              </a:tabLst>
            </a:pPr>
            <a:r>
              <a:rPr sz="1800" spc="5" dirty="0">
                <a:latin typeface="Trebuchet MS"/>
                <a:cs typeface="Trebuchet MS"/>
              </a:rPr>
              <a:t>режимов </a:t>
            </a:r>
            <a:r>
              <a:rPr sz="1800" spc="25" dirty="0">
                <a:latin typeface="Trebuchet MS"/>
                <a:cs typeface="Trebuchet MS"/>
              </a:rPr>
              <a:t>реализации</a:t>
            </a:r>
            <a:r>
              <a:rPr sz="1800" spc="-245" dirty="0">
                <a:latin typeface="Trebuchet MS"/>
                <a:cs typeface="Trebuchet MS"/>
              </a:rPr>
              <a:t> </a:t>
            </a:r>
            <a:r>
              <a:rPr sz="1800" spc="65" dirty="0">
                <a:latin typeface="Trebuchet MS"/>
                <a:cs typeface="Trebuchet MS"/>
              </a:rPr>
              <a:t>политики  </a:t>
            </a:r>
            <a:r>
              <a:rPr sz="1800" spc="50" dirty="0">
                <a:latin typeface="Trebuchet MS"/>
                <a:cs typeface="Trebuchet MS"/>
              </a:rPr>
              <a:t>вакцинирования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граждан</a:t>
            </a:r>
            <a:endParaRPr sz="1800">
              <a:latin typeface="Trebuchet MS"/>
              <a:cs typeface="Trebuchet MS"/>
            </a:endParaRPr>
          </a:p>
          <a:p>
            <a:pPr marL="412750" indent="-400050">
              <a:lnSpc>
                <a:spcPct val="100000"/>
              </a:lnSpc>
              <a:spcBef>
                <a:spcPts val="969"/>
              </a:spcBef>
              <a:buFont typeface="Georgia"/>
              <a:buAutoNum type="arabicPeriod"/>
              <a:tabLst>
                <a:tab pos="412115" algn="l"/>
                <a:tab pos="412750" algn="l"/>
              </a:tabLst>
            </a:pPr>
            <a:r>
              <a:rPr sz="1800" spc="35" dirty="0">
                <a:latin typeface="Trebuchet MS"/>
                <a:cs typeface="Trebuchet MS"/>
              </a:rPr>
              <a:t>правил </a:t>
            </a:r>
            <a:r>
              <a:rPr sz="1800" spc="25" dirty="0">
                <a:latin typeface="Trebuchet MS"/>
                <a:cs typeface="Trebuchet MS"/>
              </a:rPr>
              <a:t>разработки</a:t>
            </a:r>
            <a:r>
              <a:rPr sz="1800" spc="-225" dirty="0">
                <a:latin typeface="Trebuchet MS"/>
                <a:cs typeface="Trebuchet MS"/>
              </a:rPr>
              <a:t> </a:t>
            </a:r>
            <a:r>
              <a:rPr sz="1800" spc="50" dirty="0">
                <a:latin typeface="Trebuchet MS"/>
                <a:cs typeface="Trebuchet MS"/>
              </a:rPr>
              <a:t>вакцин</a:t>
            </a:r>
            <a:endParaRPr sz="1800">
              <a:latin typeface="Trebuchet MS"/>
              <a:cs typeface="Trebuchet MS"/>
            </a:endParaRPr>
          </a:p>
          <a:p>
            <a:pPr marL="412750" indent="-400050">
              <a:lnSpc>
                <a:spcPct val="100000"/>
              </a:lnSpc>
              <a:spcBef>
                <a:spcPts val="1035"/>
              </a:spcBef>
              <a:buFont typeface="Georgia"/>
              <a:buAutoNum type="arabicPeriod"/>
              <a:tabLst>
                <a:tab pos="412115" algn="l"/>
                <a:tab pos="412750" algn="l"/>
              </a:tabLst>
            </a:pPr>
            <a:r>
              <a:rPr sz="1800" spc="80" dirty="0">
                <a:latin typeface="Trebuchet MS"/>
                <a:cs typeface="Trebuchet MS"/>
              </a:rPr>
              <a:t>принципов </a:t>
            </a:r>
            <a:r>
              <a:rPr sz="1800" spc="15" dirty="0">
                <a:latin typeface="Trebuchet MS"/>
                <a:cs typeface="Trebuchet MS"/>
              </a:rPr>
              <a:t>использования</a:t>
            </a:r>
            <a:r>
              <a:rPr sz="1800" spc="-300" dirty="0">
                <a:latin typeface="Trebuchet MS"/>
                <a:cs typeface="Trebuchet MS"/>
              </a:rPr>
              <a:t> </a:t>
            </a:r>
            <a:r>
              <a:rPr sz="1800" spc="50" dirty="0">
                <a:latin typeface="Trebuchet MS"/>
                <a:cs typeface="Trebuchet MS"/>
              </a:rPr>
              <a:t>вакцин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1187" y="2525712"/>
            <a:ext cx="2671762" cy="33956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71862" y="6256337"/>
            <a:ext cx="5222875" cy="376555"/>
          </a:xfrm>
          <a:custGeom>
            <a:avLst/>
            <a:gdLst/>
            <a:ahLst/>
            <a:cxnLst/>
            <a:rect l="l" t="t" r="r" b="b"/>
            <a:pathLst>
              <a:path w="5222875" h="376554">
                <a:moveTo>
                  <a:pt x="5222875" y="0"/>
                </a:moveTo>
                <a:lnTo>
                  <a:pt x="0" y="0"/>
                </a:lnTo>
                <a:lnTo>
                  <a:pt x="0" y="376237"/>
                </a:lnTo>
                <a:lnTo>
                  <a:pt x="5222875" y="376237"/>
                </a:lnTo>
                <a:lnTo>
                  <a:pt x="5222875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39927" y="6450837"/>
            <a:ext cx="1666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Times New Roman"/>
                <a:cs typeface="Times New Roman"/>
              </a:rPr>
              <a:t>Брызгалина </a:t>
            </a:r>
            <a:r>
              <a:rPr sz="900" dirty="0">
                <a:latin typeface="Times New Roman"/>
                <a:cs typeface="Times New Roman"/>
              </a:rPr>
              <a:t>Елена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Владимировна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3843</Words>
  <Application>Microsoft Office PowerPoint</Application>
  <PresentationFormat>Экран (4:3)</PresentationFormat>
  <Paragraphs>612</Paragraphs>
  <Slides>81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Office Theme</vt:lpstr>
      <vt:lpstr>Презентация PowerPoint</vt:lpstr>
      <vt:lpstr>Презентация PowerPoint</vt:lpstr>
      <vt:lpstr>ЭТИКА И ПРАВО:  ПРОБЛЕМА  СООТНОШЕНИЯ</vt:lpstr>
      <vt:lpstr>УРОВНИ ЭТИЧЕСКОГО  РЕГУЛИРОВАНИЯ  ВЫСОКОРИСКОВАННЫХ  НАПРАВЛЕНИЙ НАУКИ И  ТЕХНОЛОГИЙ</vt:lpstr>
      <vt:lpstr>1 УРОВЕНЬ РЕКОМЕНДАЦИИ ОБ ЭТИЧЕСКИХ АСПЕКТАХ  ИСКУССТВЕННОГО ИНТЕЛЛЕКТА // РЕШЕНИЕ  ГЕНЕРАЛЬНОЙ АССАМБЛЕИ ЮНЕСКО ОТ 14 СЕНТЯБРЯ  20021 ГОДА</vt:lpstr>
      <vt:lpstr>2 УРОВЕНЬ КОДЕКС ЭТИКИ ИИ</vt:lpstr>
      <vt:lpstr>Презентация PowerPoint</vt:lpstr>
      <vt:lpstr>ЧЕЛОВЕК И АЛГОРИТМ: МЕЖДУ  ВЫБОРОМ И РЕШЕНИЕМ</vt:lpstr>
      <vt:lpstr>ПРИМЕР: ЭТИЧЕСКИЕ АСПЕКТЫ  ВАКЦИНАЦИИ</vt:lpstr>
      <vt:lpstr>ПОЧЕМУ ДЕЛАТЬ ВЫБОР ТРУДНО?</vt:lpstr>
      <vt:lpstr>Проекты, нуждающиеся в гуманитарном/этическом  сопровождении, - проекты высокого социального  риска</vt:lpstr>
      <vt:lpstr>ЧТО ТАКОЕ ИИ?</vt:lpstr>
      <vt:lpstr>Характеристики систем ИИ</vt:lpstr>
      <vt:lpstr>УКАЗ ПРЕЗИДЕНТА РОССИЙСКОЙ  ФЕДЕРАЦИИ ОТ 10.10.2019 № 490 "О  РАЗВИТИИ ИСКУССТВЕННОГО  ИНТЕЛЛЕКТА В РОССИЙСКОЙ  ФЕДЕРАЦИИ»</vt:lpstr>
      <vt:lpstr>УКАЗ ПРЕЗИДЕНТА РОССИЙСКОЙ  ФЕДЕРАЦИИ ОТ 10.10.2019 № 490 "О  РАЗВИТИИ ИСКУССТВЕННОГО  ИНТЕЛЛЕКТА В РОССИЙСКОЙ  ФЕДЕРАЦИИ»</vt:lpstr>
      <vt:lpstr>УКАЗ ПРЕЗИДЕНТА РОССИЙСКОЙ  ФЕДЕРАЦИИ ОТ 10.10.2019 № 490 "О  РАЗВИТИИ ИСКУССТВЕННОГО  ИНТЕЛЛЕКТА В РОССИЙСКОЙ  ФЕДЕРАЦИИ»</vt:lpstr>
      <vt:lpstr>Презентация PowerPoint</vt:lpstr>
      <vt:lpstr>ПРОДОЛЖИМ….</vt:lpstr>
      <vt:lpstr>ПРИМЕР 1 ОТ БИЛЛА ГЕЙТСА:  23ANDME</vt:lpstr>
      <vt:lpstr>ПРИМЕР 1 ОТ БИЛЛА ГЕЙТСА:  23ANDME</vt:lpstr>
      <vt:lpstr>Пример 2 от Билла Гейтса</vt:lpstr>
      <vt:lpstr>Перспективы развития  медицины</vt:lpstr>
      <vt:lpstr>Цели использования ИИ  в медицине как науке</vt:lpstr>
      <vt:lpstr>Трудности развития медицины как  науки при использовании ИИ</vt:lpstr>
      <vt:lpstr>Презентация PowerPoint</vt:lpstr>
      <vt:lpstr>Системы ИИ в диагностике и  лечении</vt:lpstr>
      <vt:lpstr>Индивидуальная биологическая  модель организма</vt:lpstr>
      <vt:lpstr>Индивидуальная биологическая  модель организма</vt:lpstr>
      <vt:lpstr>Индивидуальная биологическая модель  организма</vt:lpstr>
      <vt:lpstr>Презентация PowerPoint</vt:lpstr>
      <vt:lpstr>ПРОБЛЕМА ОПРЕДЕЛЕНИЕ  БИОБАНКА</vt:lpstr>
      <vt:lpstr>Презентация PowerPoint</vt:lpstr>
      <vt:lpstr>идеология, включающая целеполагание, социальное</vt:lpstr>
      <vt:lpstr>Болезнь в 4п медицине</vt:lpstr>
      <vt:lpstr>ИИ КАК ЭКСПЕРТНЫЕ СИСТЕМЫ  ДЛЯ МЕДИЦИНЫ</vt:lpstr>
      <vt:lpstr>АНАЛИЗ МЕДИЦИНСКИХ  ИЗОБРАЖЕНИЙ</vt:lpstr>
      <vt:lpstr>АНАЛИЗ МЕДИЦИНСКИХ  ИЗОБРАЖЕНИЙ: CELSUS.AI</vt:lpstr>
      <vt:lpstr>АНАЛИЗ МЕДИЦИНСКИХ  ИЗОБРАЖЕНИЙ: BOTKIN.AI  CAREMENTOR.RU</vt:lpstr>
      <vt:lpstr>АНАЛИЗ МЕДИЦИНСКИХ  ИЗОБРАЖЕНИЙ</vt:lpstr>
      <vt:lpstr>АНАЛИЗ МЕДИЦИНСКИХ  ИЗОБРАЖЕНИЙ Новосибирские ученые разработали  методы и подходы раннего обнаружения  и классификации новообразований.</vt:lpstr>
      <vt:lpstr>Презентация PowerPoint</vt:lpstr>
      <vt:lpstr>Презентация PowerPoint</vt:lpstr>
      <vt:lpstr>Нейронные сети и медицина</vt:lpstr>
      <vt:lpstr>Нейронные сети и медицина</vt:lpstr>
      <vt:lpstr>Презентация PowerPoint</vt:lpstr>
      <vt:lpstr>ИИ И ТАРГЕТНЫЕ СРЕДСТВА  ЛЕЧЕНИЯ</vt:lpstr>
      <vt:lpstr>ИИ И ТАРГЕТНЫЕ  СРЕДСТВА ЛЕЧЕНИЯ</vt:lpstr>
      <vt:lpstr>ПРИМЕРЫ РФ НА ЯНВАРЬ 2022</vt:lpstr>
      <vt:lpstr>Проект «Атлас ракового  генома» США</vt:lpstr>
      <vt:lpstr>ЦИФРОВАЯ  ОПЕРАЦИОННАЯ</vt:lpstr>
      <vt:lpstr>ИИ и медицинская  документация</vt:lpstr>
      <vt:lpstr>СИСТЕМА ЗДРАВООХРАНЕНИЯ:  ПРИМЕРЫ РОССИЙСКИХ РЕШЕНИЙ</vt:lpstr>
      <vt:lpstr>ИИ и медицинская документация:  Российская Федерация</vt:lpstr>
      <vt:lpstr>Презентация PowerPoint</vt:lpstr>
      <vt:lpstr>Искусственный интеллект и  психическое здоровье</vt:lpstr>
      <vt:lpstr>Искусственный интеллект и  психическое здоровье</vt:lpstr>
      <vt:lpstr>Искусственный интеллект и  психическое здоровье</vt:lpstr>
      <vt:lpstr>Искусственный интеллект и  психическое здоровье</vt:lpstr>
      <vt:lpstr>REPLIKA</vt:lpstr>
      <vt:lpstr>Робот для пациентов</vt:lpstr>
      <vt:lpstr>ЧЕЛОВЕК В УСЛОВИЯХ  ЦИФРОВИЗАЦИИ: SELF- TRACKING</vt:lpstr>
      <vt:lpstr>СЕЛФ-ТРЕКИНГ</vt:lpstr>
      <vt:lpstr>Презентация PowerPoint</vt:lpstr>
      <vt:lpstr>СЕЛФ-ТРЕКИНГ И ИИ</vt:lpstr>
      <vt:lpstr>ПРОФИЛАКТИКА</vt:lpstr>
      <vt:lpstr>НАУКА КАК ПРОЦЕСС</vt:lpstr>
      <vt:lpstr>Презентация PowerPoint</vt:lpstr>
      <vt:lpstr>Презентация PowerPoint</vt:lpstr>
      <vt:lpstr>НАПРАВЛЕНИЯ  ИСПОЛЬЗОВАНИЯ СЕЛФ-  ТРЕКИНГА</vt:lpstr>
      <vt:lpstr>СЕЛФ-ТРЕКИНГ</vt:lpstr>
      <vt:lpstr>СЕЛФ-ТРЕКИНГ:  ПРОБЛЕМЫ СУБЪЕКТА</vt:lpstr>
      <vt:lpstr>СЕЛФ-ТРЕКИНГ: ПОДСТРОЙКА ПОД  КОЛИЧЕСТВЕННО ЗАДАННЫЕ  СОЦИАЛЬНЫЕ СТАНДАРТЫ</vt:lpstr>
      <vt:lpstr>СЕЛФ-ТРЕКИНГ: «КВАНТИФИЦИРОВАННАЯ  ИНДЕНТИЧНОСТЬ»</vt:lpstr>
      <vt:lpstr>ЗДОРОВЬЕ И СЕЛФ-ТРЕКИНГ</vt:lpstr>
      <vt:lpstr>СЕЛФ-ТРЕКИНГ В КОНТЕКСТЕ  ДИСКУРСА ОБ ОТВЕТСТВЕННОСТИ</vt:lpstr>
      <vt:lpstr>СЕЛФ-ТРЕКИНГ КАК  СОЦИАЛЬНАЯ ПРАКТИКА</vt:lpstr>
      <vt:lpstr>Характеристики биохакинга</vt:lpstr>
      <vt:lpstr>ТЕХНОЛОГИЧЕСКАЯ</vt:lpstr>
      <vt:lpstr>ТЕХНОЛОГИЧЕСКАЯ  ТРАНСФОРМАЦИЯ ГРАНИЦЫ  ЧЕЛОВЕК-МАШИНА</vt:lpstr>
      <vt:lpstr>ТЕХНОЛОГИЧЕСКАЯ  ТРАНСФОРМАЦИЯ ГРАНИЦЫ  ЧЕЛОВЕК-МАШИНА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Inspector-2</dc:creator>
  <cp:lastModifiedBy>philos</cp:lastModifiedBy>
  <cp:revision>3</cp:revision>
  <dcterms:created xsi:type="dcterms:W3CDTF">2022-10-22T07:28:39Z</dcterms:created>
  <dcterms:modified xsi:type="dcterms:W3CDTF">2022-10-27T08:40:30Z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2022-03-24T00:00:00Z</vt:filetime>
  </property>
  <property fmtid="{D5CDD505-2E9C-101B-9397-08002B2CF9AE}" pid="3" name="LastSaved">
    <vt:filetime>2022-10-22T00:00:00Z</vt:filetime>
  </property>
</Properties>
</file>