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74" r:id="rId5"/>
    <p:sldId id="259" r:id="rId6"/>
    <p:sldId id="267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D911A-2E46-4293-85CF-C7BDAC990B61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2CDF5-4522-4F7E-897F-90AEBE71B7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229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D911A-2E46-4293-85CF-C7BDAC990B61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2CDF5-4522-4F7E-897F-90AEBE71B7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395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D911A-2E46-4293-85CF-C7BDAC990B61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2CDF5-4522-4F7E-897F-90AEBE71B7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537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D911A-2E46-4293-85CF-C7BDAC990B61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2CDF5-4522-4F7E-897F-90AEBE71B7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152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D911A-2E46-4293-85CF-C7BDAC990B61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2CDF5-4522-4F7E-897F-90AEBE71B7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507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D911A-2E46-4293-85CF-C7BDAC990B61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2CDF5-4522-4F7E-897F-90AEBE71B7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767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D911A-2E46-4293-85CF-C7BDAC990B61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2CDF5-4522-4F7E-897F-90AEBE71B7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540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D911A-2E46-4293-85CF-C7BDAC990B61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2CDF5-4522-4F7E-897F-90AEBE71B7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013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D911A-2E46-4293-85CF-C7BDAC990B61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2CDF5-4522-4F7E-897F-90AEBE71B7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97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D911A-2E46-4293-85CF-C7BDAC990B61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2CDF5-4522-4F7E-897F-90AEBE71B7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876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D911A-2E46-4293-85CF-C7BDAC990B61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2CDF5-4522-4F7E-897F-90AEBE71B7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08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D911A-2E46-4293-85CF-C7BDAC990B61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2CDF5-4522-4F7E-897F-90AEBE71B7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30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72816"/>
            <a:ext cx="8229600" cy="3024336"/>
          </a:xfrm>
        </p:spPr>
        <p:txBody>
          <a:bodyPr>
            <a:normAutofit/>
          </a:bodyPr>
          <a:lstStyle/>
          <a:p>
            <a:r>
              <a:rPr lang="ru-RU" b="1" dirty="0" smtClean="0"/>
              <a:t>Система ценностей </a:t>
            </a:r>
            <a:br>
              <a:rPr lang="ru-RU" b="1" dirty="0" smtClean="0"/>
            </a:br>
            <a:r>
              <a:rPr lang="ru-RU" b="1" dirty="0" smtClean="0"/>
              <a:t>христианской цивилизации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98451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Фундаментальные ценности</a:t>
            </a:r>
            <a:r>
              <a:rPr lang="ru-RU" b="1" dirty="0" smtClean="0"/>
              <a:t> (4)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dirty="0">
                <a:solidFill>
                  <a:srgbClr val="FF0000"/>
                </a:solidFill>
              </a:rPr>
              <a:t>5) </a:t>
            </a:r>
            <a:r>
              <a:rPr lang="ru-RU" i="1" dirty="0">
                <a:solidFill>
                  <a:srgbClr val="FF0000"/>
                </a:solidFill>
              </a:rPr>
              <a:t>Мир как гармония отношений</a:t>
            </a:r>
            <a:r>
              <a:rPr lang="ru-RU" dirty="0">
                <a:solidFill>
                  <a:srgbClr val="FF0000"/>
                </a:solidFill>
              </a:rPr>
              <a:t> между Богом, человеком и м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ru-RU" dirty="0">
                <a:solidFill>
                  <a:srgbClr val="FF0000"/>
                </a:solidFill>
              </a:rPr>
              <a:t>ром, как идеал гармоничного устройства системы «Бог – м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ru-RU" dirty="0">
                <a:solidFill>
                  <a:srgbClr val="FF0000"/>
                </a:solidFill>
              </a:rPr>
              <a:t>р – человек»; идеал, определенный свыше как цель развития социума. </a:t>
            </a:r>
          </a:p>
          <a:p>
            <a:r>
              <a:rPr lang="ru-RU" dirty="0" smtClean="0"/>
              <a:t>Это</a:t>
            </a:r>
            <a:r>
              <a:rPr lang="ru-RU" dirty="0"/>
              <a:t> – не только социальный идеал текущего м</a:t>
            </a:r>
            <a:r>
              <a:rPr lang="en-US" dirty="0" err="1"/>
              <a:t>i</a:t>
            </a:r>
            <a:r>
              <a:rPr lang="ru-RU" dirty="0" err="1"/>
              <a:t>ра</a:t>
            </a:r>
            <a:r>
              <a:rPr lang="ru-RU" dirty="0"/>
              <a:t>. Это – идеал трансцендентной метаисторической трансформации человеческого общества в общество будущего века через осуществление идеи </a:t>
            </a:r>
            <a:r>
              <a:rPr lang="ru-RU" dirty="0" err="1"/>
              <a:t>Богосыновства</a:t>
            </a:r>
            <a:r>
              <a:rPr lang="ru-RU" dirty="0"/>
              <a:t>. </a:t>
            </a:r>
            <a:r>
              <a:rPr lang="ru-RU" i="1" dirty="0"/>
              <a:t>Блаженны миротворцы</a:t>
            </a:r>
            <a:r>
              <a:rPr lang="ru-RU" dirty="0"/>
              <a:t> (</a:t>
            </a:r>
            <a:r>
              <a:rPr lang="ru-RU" dirty="0" err="1"/>
              <a:t>εἰρηνο</a:t>
            </a:r>
            <a:r>
              <a:rPr lang="ru-RU" dirty="0"/>
              <a:t>ποιοί, </a:t>
            </a:r>
            <a:r>
              <a:rPr lang="ru-RU" i="1" dirty="0"/>
              <a:t>pacifici</a:t>
            </a:r>
            <a:r>
              <a:rPr lang="ru-RU" dirty="0"/>
              <a:t>), </a:t>
            </a:r>
            <a:r>
              <a:rPr lang="ru-RU" i="1" dirty="0"/>
              <a:t>ибо они будут наречены сынами Божиими</a:t>
            </a:r>
            <a:r>
              <a:rPr lang="ru-RU" dirty="0"/>
              <a:t> (υἱοὶ θεοῦ, </a:t>
            </a:r>
            <a:r>
              <a:rPr lang="ru-RU" i="1" dirty="0"/>
              <a:t>filii Dei</a:t>
            </a:r>
            <a:r>
              <a:rPr lang="ru-RU" dirty="0"/>
              <a:t>) (Мф. 5, 9). </a:t>
            </a:r>
            <a:endParaRPr lang="ru-RU" dirty="0" smtClean="0"/>
          </a:p>
          <a:p>
            <a:r>
              <a:rPr lang="ru-RU" dirty="0" smtClean="0"/>
              <a:t>Тот</a:t>
            </a:r>
            <a:r>
              <a:rPr lang="ru-RU" dirty="0"/>
              <a:t>, кто ныне – </a:t>
            </a:r>
            <a:r>
              <a:rPr lang="ru-RU" i="1" dirty="0"/>
              <a:t>сын мира</a:t>
            </a:r>
            <a:r>
              <a:rPr lang="ru-RU" dirty="0"/>
              <a:t> (</a:t>
            </a:r>
            <a:r>
              <a:rPr lang="ru-RU" dirty="0" err="1"/>
              <a:t>υἱòς</a:t>
            </a:r>
            <a:r>
              <a:rPr lang="ru-RU" dirty="0"/>
              <a:t> </a:t>
            </a:r>
            <a:r>
              <a:rPr lang="ru-RU" dirty="0" err="1"/>
              <a:t>εἰρήνης</a:t>
            </a:r>
            <a:r>
              <a:rPr lang="ru-RU" dirty="0"/>
              <a:t>, </a:t>
            </a:r>
            <a:r>
              <a:rPr lang="ru-RU" i="1" dirty="0" err="1"/>
              <a:t>filius</a:t>
            </a:r>
            <a:r>
              <a:rPr lang="ru-RU" i="1" dirty="0"/>
              <a:t> </a:t>
            </a:r>
            <a:r>
              <a:rPr lang="ru-RU" i="1" dirty="0" err="1"/>
              <a:t>pacis</a:t>
            </a:r>
            <a:r>
              <a:rPr lang="ru-RU" dirty="0"/>
              <a:t>) (</a:t>
            </a:r>
            <a:r>
              <a:rPr lang="ru-RU" dirty="0" err="1"/>
              <a:t>Лк</a:t>
            </a:r>
            <a:r>
              <a:rPr lang="ru-RU" dirty="0"/>
              <a:t>. 10, 6), отвергший путь </a:t>
            </a:r>
            <a:r>
              <a:rPr lang="ru-RU" i="1" dirty="0"/>
              <a:t>сынов противления</a:t>
            </a:r>
            <a:r>
              <a:rPr lang="ru-RU" dirty="0"/>
              <a:t> (</a:t>
            </a:r>
            <a:r>
              <a:rPr lang="ru-RU" dirty="0" err="1"/>
              <a:t>υἱοῖς</a:t>
            </a:r>
            <a:r>
              <a:rPr lang="ru-RU" dirty="0"/>
              <a:t> </a:t>
            </a:r>
            <a:r>
              <a:rPr lang="ru-RU" dirty="0" err="1"/>
              <a:t>τῆς</a:t>
            </a:r>
            <a:r>
              <a:rPr lang="ru-RU" dirty="0"/>
              <a:t> ἀπ</a:t>
            </a:r>
            <a:r>
              <a:rPr lang="ru-RU" dirty="0" err="1"/>
              <a:t>ειθεί</a:t>
            </a:r>
            <a:r>
              <a:rPr lang="ru-RU" dirty="0"/>
              <a:t>ας, </a:t>
            </a:r>
            <a:r>
              <a:rPr lang="ru-RU" i="1" dirty="0"/>
              <a:t>filios diffidentiae</a:t>
            </a:r>
            <a:r>
              <a:rPr lang="ru-RU" dirty="0"/>
              <a:t> ‑ Еф. 2, 2; 5, 6; Кол. 3, 6), тот – во времена, когда начнется метаистория, когда пройдет </a:t>
            </a:r>
            <a:r>
              <a:rPr lang="ru-RU" i="1" dirty="0"/>
              <a:t>образ мира сего</a:t>
            </a:r>
            <a:r>
              <a:rPr lang="ru-RU" dirty="0"/>
              <a:t>, – будет назван сыном Божиим. </a:t>
            </a:r>
            <a:endParaRPr lang="ru-RU" dirty="0" smtClean="0"/>
          </a:p>
          <a:p>
            <a:r>
              <a:rPr lang="ru-RU" dirty="0" smtClean="0"/>
              <a:t>Отсюда</a:t>
            </a:r>
            <a:r>
              <a:rPr lang="ru-RU" dirty="0"/>
              <a:t> – </a:t>
            </a:r>
            <a:r>
              <a:rPr lang="en-US" i="1" dirty="0"/>
              <a:t>modus vivendi</a:t>
            </a:r>
            <a:r>
              <a:rPr lang="ru-RU" dirty="0"/>
              <a:t> христианина, суть его нынешних отношений с Богом: Отцу – молитвенно </a:t>
            </a:r>
            <a:r>
              <a:rPr lang="ru-RU" dirty="0" err="1"/>
              <a:t>всыновляться</a:t>
            </a:r>
            <a:r>
              <a:rPr lang="ru-RU" dirty="0"/>
              <a:t>, Сыну – во Отце деятельно </a:t>
            </a:r>
            <a:r>
              <a:rPr lang="ru-RU" dirty="0" err="1"/>
              <a:t>убратовляться</a:t>
            </a:r>
            <a:r>
              <a:rPr lang="ru-RU" dirty="0"/>
              <a:t>, Духу Святому – во Отце и Сыне </a:t>
            </a:r>
            <a:r>
              <a:rPr lang="ru-RU" dirty="0" err="1"/>
              <a:t>сопричаствовать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6758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Фундаментальные ценности</a:t>
            </a:r>
            <a:r>
              <a:rPr lang="ru-RU" b="1" dirty="0" smtClean="0"/>
              <a:t> (5)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ru-RU" sz="4500" dirty="0">
                <a:solidFill>
                  <a:srgbClr val="FF0000"/>
                </a:solidFill>
              </a:rPr>
              <a:t>6) </a:t>
            </a:r>
            <a:r>
              <a:rPr lang="ru-RU" sz="4500" i="1" dirty="0">
                <a:solidFill>
                  <a:srgbClr val="FF0000"/>
                </a:solidFill>
              </a:rPr>
              <a:t>Церковь </a:t>
            </a:r>
            <a:r>
              <a:rPr lang="ru-RU" sz="4500" dirty="0">
                <a:solidFill>
                  <a:srgbClr val="FF0000"/>
                </a:solidFill>
              </a:rPr>
              <a:t>как</a:t>
            </a:r>
            <a:r>
              <a:rPr lang="ru-RU" sz="4500" i="1" dirty="0">
                <a:solidFill>
                  <a:srgbClr val="FF0000"/>
                </a:solidFill>
              </a:rPr>
              <a:t> тело Христово </a:t>
            </a:r>
            <a:r>
              <a:rPr lang="ru-RU" sz="4500" dirty="0">
                <a:solidFill>
                  <a:srgbClr val="FF0000"/>
                </a:solidFill>
              </a:rPr>
              <a:t>(Кол. 1, 24; </a:t>
            </a:r>
            <a:r>
              <a:rPr lang="ru-RU" sz="4500" dirty="0" err="1">
                <a:solidFill>
                  <a:srgbClr val="FF0000"/>
                </a:solidFill>
              </a:rPr>
              <a:t>Еф</a:t>
            </a:r>
            <a:r>
              <a:rPr lang="ru-RU" sz="4500" dirty="0">
                <a:solidFill>
                  <a:srgbClr val="FF0000"/>
                </a:solidFill>
              </a:rPr>
              <a:t>. 1, 23; 3, 6; 4, 4)</a:t>
            </a:r>
            <a:r>
              <a:rPr lang="ru-RU" sz="4500" i="1" dirty="0">
                <a:solidFill>
                  <a:srgbClr val="FF0000"/>
                </a:solidFill>
              </a:rPr>
              <a:t>, </a:t>
            </a:r>
            <a:r>
              <a:rPr lang="ru-RU" sz="4500" dirty="0">
                <a:solidFill>
                  <a:srgbClr val="FF0000"/>
                </a:solidFill>
              </a:rPr>
              <a:t>как</a:t>
            </a:r>
            <a:r>
              <a:rPr lang="ru-RU" sz="4500" i="1" dirty="0">
                <a:solidFill>
                  <a:srgbClr val="FF0000"/>
                </a:solidFill>
              </a:rPr>
              <a:t> </a:t>
            </a:r>
            <a:r>
              <a:rPr lang="ru-RU" sz="4500" i="1" dirty="0" err="1">
                <a:solidFill>
                  <a:srgbClr val="FF0000"/>
                </a:solidFill>
              </a:rPr>
              <a:t>всеполнота</a:t>
            </a:r>
            <a:r>
              <a:rPr lang="ru-RU" sz="4500" i="1" dirty="0">
                <a:solidFill>
                  <a:srgbClr val="FF0000"/>
                </a:solidFill>
              </a:rPr>
              <a:t> </a:t>
            </a:r>
            <a:r>
              <a:rPr lang="ru-RU" sz="4500" dirty="0">
                <a:solidFill>
                  <a:srgbClr val="FF0000"/>
                </a:solidFill>
              </a:rPr>
              <a:t>(</a:t>
            </a:r>
            <a:r>
              <a:rPr lang="ru-RU" sz="4500" dirty="0" err="1">
                <a:solidFill>
                  <a:srgbClr val="FF0000"/>
                </a:solidFill>
              </a:rPr>
              <a:t>Еф</a:t>
            </a:r>
            <a:r>
              <a:rPr lang="ru-RU" sz="4500" dirty="0">
                <a:solidFill>
                  <a:srgbClr val="FF0000"/>
                </a:solidFill>
              </a:rPr>
              <a:t>. 1, 23)</a:t>
            </a:r>
            <a:r>
              <a:rPr lang="ru-RU" sz="4500" i="1" dirty="0">
                <a:solidFill>
                  <a:srgbClr val="FF0000"/>
                </a:solidFill>
              </a:rPr>
              <a:t>, </a:t>
            </a:r>
            <a:r>
              <a:rPr lang="ru-RU" sz="4500" dirty="0">
                <a:solidFill>
                  <a:srgbClr val="FF0000"/>
                </a:solidFill>
              </a:rPr>
              <a:t>как</a:t>
            </a:r>
            <a:r>
              <a:rPr lang="ru-RU" sz="4500" i="1" dirty="0">
                <a:solidFill>
                  <a:srgbClr val="FF0000"/>
                </a:solidFill>
              </a:rPr>
              <a:t> место непосредственного соединения Бога, человека и м</a:t>
            </a:r>
            <a:r>
              <a:rPr lang="en-US" sz="4500" i="1" dirty="0" err="1">
                <a:solidFill>
                  <a:srgbClr val="FF0000"/>
                </a:solidFill>
              </a:rPr>
              <a:t>i</a:t>
            </a:r>
            <a:r>
              <a:rPr lang="ru-RU" sz="4500" i="1" dirty="0" err="1">
                <a:solidFill>
                  <a:srgbClr val="FF0000"/>
                </a:solidFill>
              </a:rPr>
              <a:t>ра</a:t>
            </a:r>
            <a:r>
              <a:rPr lang="ru-RU" sz="4500" dirty="0">
                <a:solidFill>
                  <a:srgbClr val="FF0000"/>
                </a:solidFill>
              </a:rPr>
              <a:t>, где в сотворчестве Бога и человека в Таинствах и добродетелях реализуется потенциал </a:t>
            </a:r>
            <a:r>
              <a:rPr lang="ru-RU" sz="4500" dirty="0" err="1">
                <a:solidFill>
                  <a:srgbClr val="FF0000"/>
                </a:solidFill>
              </a:rPr>
              <a:t>Богосыновства</a:t>
            </a:r>
            <a:r>
              <a:rPr lang="ru-RU" sz="4500" dirty="0">
                <a:solidFill>
                  <a:srgbClr val="FF0000"/>
                </a:solidFill>
              </a:rPr>
              <a:t> путем </a:t>
            </a:r>
            <a:r>
              <a:rPr lang="ru-RU" sz="4500" dirty="0" err="1">
                <a:solidFill>
                  <a:srgbClr val="FF0000"/>
                </a:solidFill>
              </a:rPr>
              <a:t>обожения</a:t>
            </a:r>
            <a:r>
              <a:rPr lang="ru-RU" sz="4500" dirty="0">
                <a:solidFill>
                  <a:srgbClr val="FF0000"/>
                </a:solidFill>
              </a:rPr>
              <a:t> человека, где достигается искомая </a:t>
            </a:r>
            <a:r>
              <a:rPr lang="ru-RU" sz="4500" i="1" dirty="0">
                <a:solidFill>
                  <a:srgbClr val="FF0000"/>
                </a:solidFill>
              </a:rPr>
              <a:t>гармония в мире</a:t>
            </a:r>
            <a:r>
              <a:rPr lang="ru-RU" sz="4500" dirty="0">
                <a:solidFill>
                  <a:srgbClr val="FF0000"/>
                </a:solidFill>
              </a:rPr>
              <a:t> путем исправления падшего м</a:t>
            </a:r>
            <a:r>
              <a:rPr lang="en-US" sz="4500" dirty="0" err="1">
                <a:solidFill>
                  <a:srgbClr val="FF0000"/>
                </a:solidFill>
              </a:rPr>
              <a:t>i</a:t>
            </a:r>
            <a:r>
              <a:rPr lang="ru-RU" sz="4500" dirty="0" err="1">
                <a:solidFill>
                  <a:srgbClr val="FF0000"/>
                </a:solidFill>
              </a:rPr>
              <a:t>ра</a:t>
            </a:r>
            <a:r>
              <a:rPr lang="ru-RU" sz="4500" dirty="0">
                <a:solidFill>
                  <a:srgbClr val="FF0000"/>
                </a:solidFill>
              </a:rPr>
              <a:t>. </a:t>
            </a:r>
          </a:p>
          <a:p>
            <a:r>
              <a:rPr lang="ru-RU" dirty="0"/>
              <a:t>Человек сотворен как существо социальное. «Человек по природе – животное стадное и общественное. Никто один не достаточен для себя во всем», ‑ утверждает Немезий </a:t>
            </a:r>
            <a:r>
              <a:rPr lang="ru-RU" dirty="0" err="1"/>
              <a:t>Эмесский</a:t>
            </a:r>
            <a:r>
              <a:rPr lang="ru-RU" dirty="0"/>
              <a:t> в трактате «О природе человека» (ср.: </a:t>
            </a:r>
            <a:r>
              <a:rPr lang="en-US" i="1" dirty="0"/>
              <a:t>Aug</a:t>
            </a:r>
            <a:r>
              <a:rPr lang="ru-RU" dirty="0"/>
              <a:t>. </a:t>
            </a:r>
            <a:r>
              <a:rPr lang="en-US" dirty="0"/>
              <a:t>De civ</a:t>
            </a:r>
            <a:r>
              <a:rPr lang="ru-RU" dirty="0"/>
              <a:t>. </a:t>
            </a:r>
            <a:r>
              <a:rPr lang="en-US" dirty="0"/>
              <a:t>Dei</a:t>
            </a:r>
            <a:r>
              <a:rPr lang="ru-RU" dirty="0"/>
              <a:t>. </a:t>
            </a:r>
            <a:r>
              <a:rPr lang="en-US" dirty="0"/>
              <a:t>XIX</a:t>
            </a:r>
            <a:r>
              <a:rPr lang="ru-RU" dirty="0"/>
              <a:t>, 5). Эта социальность реализуется в теле Церкви, которая, в тенденции, призвана включить в себя весь м</a:t>
            </a:r>
            <a:r>
              <a:rPr lang="en-US" dirty="0" err="1"/>
              <a:t>i</a:t>
            </a:r>
            <a:r>
              <a:rPr lang="ru-RU" dirty="0"/>
              <a:t>р, организовав в нем духовные и социальные связи на основе принципов христианского вероучения.</a:t>
            </a:r>
          </a:p>
          <a:p>
            <a:r>
              <a:rPr lang="ru-RU" dirty="0"/>
              <a:t>Поэтому и сама Церковь не может существовать в </a:t>
            </a:r>
            <a:r>
              <a:rPr lang="ru-RU" dirty="0" err="1"/>
              <a:t>десоциализированной</a:t>
            </a:r>
            <a:r>
              <a:rPr lang="ru-RU" dirty="0"/>
              <a:t>, социально дискретной, фрагментированной среде (как «частное дело каждого»). Ее деятельность – это деятельность по </a:t>
            </a:r>
            <a:r>
              <a:rPr lang="ru-RU" dirty="0" err="1"/>
              <a:t>ресоциализации</a:t>
            </a:r>
            <a:r>
              <a:rPr lang="ru-RU" dirty="0"/>
              <a:t> фрагментированного общества. 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FF0000"/>
                </a:solidFill>
              </a:rPr>
              <a:t>Церковь, таким образом, становится </a:t>
            </a:r>
            <a:r>
              <a:rPr lang="ru-RU" i="1" dirty="0">
                <a:solidFill>
                  <a:srgbClr val="FF0000"/>
                </a:solidFill>
              </a:rPr>
              <a:t>образцом социальности</a:t>
            </a:r>
            <a:r>
              <a:rPr lang="ru-RU" dirty="0">
                <a:solidFill>
                  <a:srgbClr val="FF0000"/>
                </a:solidFill>
              </a:rPr>
              <a:t> (идеальный социум, вмещенный в бессмертное тело Христово и </a:t>
            </a:r>
            <a:r>
              <a:rPr lang="ru-RU" dirty="0" err="1">
                <a:solidFill>
                  <a:srgbClr val="FF0000"/>
                </a:solidFill>
              </a:rPr>
              <a:t>совечный</a:t>
            </a:r>
            <a:r>
              <a:rPr lang="ru-RU" dirty="0">
                <a:solidFill>
                  <a:srgbClr val="FF0000"/>
                </a:solidFill>
              </a:rPr>
              <a:t> ему).</a:t>
            </a:r>
          </a:p>
          <a:p>
            <a:r>
              <a:rPr lang="ru-RU" dirty="0" smtClean="0"/>
              <a:t>Церковь</a:t>
            </a:r>
            <a:r>
              <a:rPr lang="ru-RU" dirty="0"/>
              <a:t> – не просто некий социальный институт, где объективируется спасительный </a:t>
            </a:r>
            <a:r>
              <a:rPr lang="ru-RU" dirty="0" err="1"/>
              <a:t>обоживающий</a:t>
            </a:r>
            <a:r>
              <a:rPr lang="ru-RU" dirty="0"/>
              <a:t> потенциал встречи Бога и человека. В Церкви осуществляются мистические отношения, о существе которых апостол (предварительно в виде намека и образа сравнивший их с отношениями супружества у людей, в котором </a:t>
            </a:r>
            <a:r>
              <a:rPr lang="ru-RU" i="1" dirty="0"/>
              <a:t>будут двое одна плоть</a:t>
            </a:r>
            <a:r>
              <a:rPr lang="ru-RU" dirty="0"/>
              <a:t> – см.: </a:t>
            </a:r>
            <a:r>
              <a:rPr lang="ru-RU" dirty="0" err="1"/>
              <a:t>Еф</a:t>
            </a:r>
            <a:r>
              <a:rPr lang="ru-RU" dirty="0"/>
              <a:t>. 5, 22-31) предпочитает не высказывать формального суждения, ограничившись почтительной констатацией: </a:t>
            </a:r>
            <a:r>
              <a:rPr lang="ru-RU" i="1" dirty="0"/>
              <a:t>Тайна </a:t>
            </a:r>
            <a:r>
              <a:rPr lang="ru-RU" dirty="0"/>
              <a:t>(</a:t>
            </a:r>
            <a:r>
              <a:rPr lang="ru-RU" dirty="0" err="1"/>
              <a:t>τò</a:t>
            </a:r>
            <a:r>
              <a:rPr lang="ru-RU" dirty="0"/>
              <a:t> </a:t>
            </a:r>
            <a:r>
              <a:rPr lang="ru-RU" dirty="0" err="1"/>
              <a:t>μυστήριον</a:t>
            </a:r>
            <a:r>
              <a:rPr lang="ru-RU" dirty="0"/>
              <a:t>) </a:t>
            </a:r>
            <a:r>
              <a:rPr lang="ru-RU" i="1" dirty="0"/>
              <a:t>сия велика; я говорю по отношению ко Христу и к Церкви</a:t>
            </a:r>
            <a:r>
              <a:rPr lang="ru-RU" dirty="0"/>
              <a:t> (</a:t>
            </a:r>
            <a:r>
              <a:rPr lang="ru-RU" dirty="0" err="1"/>
              <a:t>Еф</a:t>
            </a:r>
            <a:r>
              <a:rPr lang="ru-RU" dirty="0"/>
              <a:t>. 5, 32). </a:t>
            </a:r>
          </a:p>
          <a:p>
            <a:r>
              <a:rPr lang="ru-RU" dirty="0"/>
              <a:t>Именно эти мистические отношения служат основой Церкви и определяют церковное самосознание. Без них Церковь перестает быть Богочеловеческим организмом, вырождается (во внешнем восприятии) в заурядный социально-экономический феномен типа корпорации или некоммерческой организации – стандартный субъект системы государственного управления. 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FF0000"/>
                </a:solidFill>
              </a:rPr>
              <a:t>Исчезновение мистического восприятия Церкви в мировоззренческой системе ее членов приводит к самоуничтожению </a:t>
            </a:r>
            <a:r>
              <a:rPr lang="ru-RU" dirty="0" smtClean="0">
                <a:solidFill>
                  <a:srgbClr val="FF0000"/>
                </a:solidFill>
              </a:rPr>
              <a:t>христианской </a:t>
            </a:r>
            <a:r>
              <a:rPr lang="ru-RU" dirty="0">
                <a:solidFill>
                  <a:srgbClr val="FF0000"/>
                </a:solidFill>
              </a:rPr>
              <a:t>цивилизации.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0235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Фундаментальные ценности</a:t>
            </a:r>
            <a:r>
              <a:rPr lang="ru-RU" b="1" dirty="0" smtClean="0"/>
              <a:t> (6)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3400" dirty="0">
                <a:solidFill>
                  <a:srgbClr val="FF0000"/>
                </a:solidFill>
              </a:rPr>
              <a:t>7) </a:t>
            </a:r>
            <a:r>
              <a:rPr lang="ru-RU" sz="3400" i="1" dirty="0">
                <a:solidFill>
                  <a:srgbClr val="FF0000"/>
                </a:solidFill>
              </a:rPr>
              <a:t>Спасение</a:t>
            </a:r>
            <a:r>
              <a:rPr lang="ru-RU" sz="3400" dirty="0">
                <a:solidFill>
                  <a:srgbClr val="FF0000"/>
                </a:solidFill>
              </a:rPr>
              <a:t> </a:t>
            </a:r>
            <a:r>
              <a:rPr lang="ru-RU" sz="3400" i="1" dirty="0">
                <a:solidFill>
                  <a:srgbClr val="FF0000"/>
                </a:solidFill>
              </a:rPr>
              <a:t>как цель существования</a:t>
            </a:r>
            <a:r>
              <a:rPr lang="ru-RU" sz="3400" dirty="0">
                <a:solidFill>
                  <a:srgbClr val="FF0000"/>
                </a:solidFill>
              </a:rPr>
              <a:t> индивидуума и всего человечества в целом и </a:t>
            </a:r>
            <a:r>
              <a:rPr lang="ru-RU" sz="3400" i="1" dirty="0">
                <a:solidFill>
                  <a:srgbClr val="FF0000"/>
                </a:solidFill>
              </a:rPr>
              <a:t>как совместное Богочеловеческое действие</a:t>
            </a:r>
            <a:r>
              <a:rPr lang="ru-RU" sz="3400" dirty="0">
                <a:solidFill>
                  <a:srgbClr val="FF0000"/>
                </a:solidFill>
              </a:rPr>
              <a:t>. </a:t>
            </a:r>
          </a:p>
          <a:p>
            <a:r>
              <a:rPr lang="ru-RU" dirty="0" smtClean="0"/>
              <a:t>Спасение </a:t>
            </a:r>
            <a:r>
              <a:rPr lang="ru-RU" dirty="0"/>
              <a:t>исключительно индивидуально, «бригадный метод» здесь </a:t>
            </a:r>
            <a:r>
              <a:rPr lang="ru-RU" dirty="0" smtClean="0"/>
              <a:t>невозможен, </a:t>
            </a:r>
            <a:r>
              <a:rPr lang="ru-RU" dirty="0"/>
              <a:t>но достигается оно социально, в рамках некоего общества, образующего тело Христово, Церковь. «Никто не спасается сам. Каждый спасается с помощью </a:t>
            </a:r>
            <a:r>
              <a:rPr lang="ru-RU" dirty="0" smtClean="0"/>
              <a:t>ближних»,</a:t>
            </a:r>
            <a:r>
              <a:rPr lang="ru-RU" dirty="0"/>
              <a:t> ‑ пишет </a:t>
            </a:r>
            <a:r>
              <a:rPr lang="ru-RU" dirty="0" err="1"/>
              <a:t>Иустин</a:t>
            </a:r>
            <a:r>
              <a:rPr lang="ru-RU" dirty="0"/>
              <a:t> (Попович</a:t>
            </a:r>
            <a:r>
              <a:rPr lang="ru-RU" dirty="0" smtClean="0"/>
              <a:t>). </a:t>
            </a:r>
          </a:p>
          <a:p>
            <a:r>
              <a:rPr lang="ru-RU" dirty="0" smtClean="0"/>
              <a:t>Таким </a:t>
            </a:r>
            <a:r>
              <a:rPr lang="ru-RU" dirty="0"/>
              <a:t>образом, процесс спасения подразумевает двоякого рода социальность: индивидуально-коллективное взаимодействие людей внутри Церкви а) между собой и б) с Богом. </a:t>
            </a:r>
          </a:p>
          <a:p>
            <a:r>
              <a:rPr lang="ru-RU" dirty="0"/>
              <a:t>Отсюда – исключительная ценность Церкви как социума, дающего необходимые инструменты для спасения (</a:t>
            </a:r>
            <a:r>
              <a:rPr lang="ru-RU" dirty="0" err="1"/>
              <a:t>тáинственная</a:t>
            </a:r>
            <a:r>
              <a:rPr lang="ru-RU" dirty="0"/>
              <a:t> жизнь Церкви, ее социальная активность как возможность реализации в общественном масштабе индивидуальных добродетелей).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0729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700808"/>
            <a:ext cx="8229600" cy="2304256"/>
          </a:xfrm>
        </p:spPr>
        <p:txBody>
          <a:bodyPr>
            <a:noAutofit/>
          </a:bodyPr>
          <a:lstStyle/>
          <a:p>
            <a:r>
              <a:rPr lang="en-US" sz="2800" b="1" dirty="0"/>
              <a:t>II</a:t>
            </a:r>
            <a:r>
              <a:rPr lang="ru-RU" sz="2800" b="1" dirty="0"/>
              <a:t>. </a:t>
            </a:r>
            <a:r>
              <a:rPr lang="ru-RU" sz="2800" b="1" i="1" dirty="0" smtClean="0"/>
              <a:t>Инструментальные ценности</a:t>
            </a:r>
            <a:r>
              <a:rPr lang="ru-RU" sz="2800" b="1" dirty="0" smtClean="0"/>
              <a:t>, </a:t>
            </a:r>
            <a:r>
              <a:rPr lang="ru-RU" sz="2800" b="1" dirty="0"/>
              <a:t>служащие для максимально полной реализации фундаментальных </a:t>
            </a:r>
            <a:r>
              <a:rPr lang="ru-RU" sz="2800" b="1" dirty="0" smtClean="0"/>
              <a:t>ценностей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027872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Инструментальные ценности </a:t>
            </a:r>
            <a:r>
              <a:rPr lang="ru-RU" b="1" dirty="0" smtClean="0"/>
              <a:t>(1)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dirty="0">
                <a:solidFill>
                  <a:srgbClr val="FF0000"/>
                </a:solidFill>
              </a:rPr>
              <a:t>1) Ценность жизни вечной подразумевает и </a:t>
            </a:r>
            <a:r>
              <a:rPr lang="ru-RU" i="1" dirty="0">
                <a:solidFill>
                  <a:srgbClr val="FF0000"/>
                </a:solidFill>
              </a:rPr>
              <a:t>ценность жизни временной</a:t>
            </a:r>
            <a:r>
              <a:rPr lang="ru-RU" dirty="0">
                <a:solidFill>
                  <a:srgbClr val="FF0000"/>
                </a:solidFill>
              </a:rPr>
              <a:t>, жизни в этом м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ru-RU" dirty="0">
                <a:solidFill>
                  <a:srgbClr val="FF0000"/>
                </a:solidFill>
              </a:rPr>
              <a:t>ре. 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Эта </a:t>
            </a:r>
            <a:r>
              <a:rPr lang="ru-RU" dirty="0"/>
              <a:t>жизнь – начало индивидуальной вечности, вечности каждого человека в отдельности. </a:t>
            </a:r>
            <a:endParaRPr lang="ru-RU" dirty="0" smtClean="0"/>
          </a:p>
          <a:p>
            <a:r>
              <a:rPr lang="ru-RU" dirty="0" smtClean="0"/>
              <a:t>Стать </a:t>
            </a:r>
            <a:r>
              <a:rPr lang="ru-RU" dirty="0"/>
              <a:t>таким началом она может только в том случае, если человек руководствуется базовыми христианскими ценностями, избрав их своей свободной волей и свободно, без принуждения подчиняя им всё течение своей жизни.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>
                <a:solidFill>
                  <a:srgbClr val="FF0000"/>
                </a:solidFill>
              </a:rPr>
              <a:t>2) Ценность человека подразумевает необходимость индивидуального качественного совершенствования через упражнение в </a:t>
            </a:r>
            <a:r>
              <a:rPr lang="ru-RU" i="1" dirty="0">
                <a:solidFill>
                  <a:srgbClr val="FF0000"/>
                </a:solidFill>
              </a:rPr>
              <a:t>добродетели</a:t>
            </a:r>
            <a:r>
              <a:rPr lang="ru-RU" dirty="0">
                <a:solidFill>
                  <a:srgbClr val="FF0000"/>
                </a:solidFill>
              </a:rPr>
              <a:t> (вера, надежда, любовь и проч.). 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Добродетели</a:t>
            </a:r>
            <a:r>
              <a:rPr lang="ru-RU" dirty="0"/>
              <a:t> – обильные дары Божии (</a:t>
            </a:r>
            <a:r>
              <a:rPr lang="ru-RU" i="1" dirty="0"/>
              <a:t>не мерою дает Бог Духа</a:t>
            </a:r>
            <a:r>
              <a:rPr lang="ru-RU" dirty="0"/>
              <a:t> – Ин. 3, 34), даваемые людям для сознательного и свободного использования в целях достижения </a:t>
            </a:r>
            <a:r>
              <a:rPr lang="ru-RU" dirty="0" err="1"/>
              <a:t>обожения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1762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Инструментальные ценности </a:t>
            </a:r>
            <a:r>
              <a:rPr lang="ru-RU" b="1" dirty="0" smtClean="0"/>
              <a:t>(2)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sz="3800" dirty="0">
                <a:solidFill>
                  <a:srgbClr val="FF0000"/>
                </a:solidFill>
              </a:rPr>
              <a:t>3) Ценность спасения как цели развития человечества определяет наличие </a:t>
            </a:r>
            <a:r>
              <a:rPr lang="ru-RU" sz="3800" i="1" dirty="0">
                <a:solidFill>
                  <a:srgbClr val="FF0000"/>
                </a:solidFill>
              </a:rPr>
              <a:t>догматических и литургических ценностей</a:t>
            </a:r>
            <a:r>
              <a:rPr lang="ru-RU" sz="3800" dirty="0">
                <a:solidFill>
                  <a:srgbClr val="FF0000"/>
                </a:solidFill>
              </a:rPr>
              <a:t> – поскольку спасение возможно только на </a:t>
            </a:r>
            <a:r>
              <a:rPr lang="ru-RU" sz="3800" i="1" dirty="0">
                <a:solidFill>
                  <a:srgbClr val="FF0000"/>
                </a:solidFill>
              </a:rPr>
              <a:t>правом</a:t>
            </a:r>
            <a:r>
              <a:rPr lang="ru-RU" sz="3800" dirty="0">
                <a:solidFill>
                  <a:srgbClr val="FF0000"/>
                </a:solidFill>
              </a:rPr>
              <a:t> пути, только для тех, кто «</a:t>
            </a:r>
            <a:r>
              <a:rPr lang="ru-RU" sz="3800" dirty="0" err="1">
                <a:solidFill>
                  <a:srgbClr val="FF0000"/>
                </a:solidFill>
              </a:rPr>
              <a:t>православно</a:t>
            </a:r>
            <a:r>
              <a:rPr lang="ru-RU" sz="3800" dirty="0">
                <a:solidFill>
                  <a:srgbClr val="FF0000"/>
                </a:solidFill>
              </a:rPr>
              <a:t> величает» то, что свято – то, к чему </a:t>
            </a:r>
            <a:r>
              <a:rPr lang="ru-RU" sz="3800" dirty="0" err="1">
                <a:solidFill>
                  <a:srgbClr val="FF0000"/>
                </a:solidFill>
              </a:rPr>
              <a:t>дóлжно</a:t>
            </a:r>
            <a:r>
              <a:rPr lang="ru-RU" sz="3800" dirty="0">
                <a:solidFill>
                  <a:srgbClr val="FF0000"/>
                </a:solidFill>
              </a:rPr>
              <a:t> стремится, чего </a:t>
            </a:r>
            <a:r>
              <a:rPr lang="ru-RU" sz="3800" dirty="0" err="1">
                <a:solidFill>
                  <a:srgbClr val="FF0000"/>
                </a:solidFill>
              </a:rPr>
              <a:t>дóлжно</a:t>
            </a:r>
            <a:r>
              <a:rPr lang="ru-RU" sz="3800" dirty="0">
                <a:solidFill>
                  <a:srgbClr val="FF0000"/>
                </a:solidFill>
              </a:rPr>
              <a:t> достигнуть, с чем </a:t>
            </a:r>
            <a:r>
              <a:rPr lang="ru-RU" sz="3800" dirty="0" err="1">
                <a:solidFill>
                  <a:srgbClr val="FF0000"/>
                </a:solidFill>
              </a:rPr>
              <a:t>дóлжно</a:t>
            </a:r>
            <a:r>
              <a:rPr lang="ru-RU" sz="3800" dirty="0">
                <a:solidFill>
                  <a:srgbClr val="FF0000"/>
                </a:solidFill>
              </a:rPr>
              <a:t> соединиться, чтобы осуществить предназначение человека. </a:t>
            </a:r>
          </a:p>
          <a:p>
            <a:pPr marL="0" indent="0" algn="ctr">
              <a:buNone/>
            </a:pPr>
            <a:r>
              <a:rPr lang="ru-RU" sz="3400" b="1" dirty="0"/>
              <a:t>Вера, согласно христианскому </a:t>
            </a:r>
            <a:r>
              <a:rPr lang="ru-RU" sz="3400" b="1" dirty="0" smtClean="0"/>
              <a:t>учению,</a:t>
            </a:r>
            <a:r>
              <a:rPr lang="ru-RU" sz="3400" b="1" dirty="0"/>
              <a:t> – это </a:t>
            </a:r>
            <a:r>
              <a:rPr lang="ru-RU" sz="3400" b="1" i="1" dirty="0"/>
              <a:t>особый род знания</a:t>
            </a:r>
            <a:r>
              <a:rPr lang="ru-RU" sz="3400" b="1" dirty="0"/>
              <a:t>, православная (ортодоксальная) вера – это правильное знание, истина. </a:t>
            </a:r>
          </a:p>
          <a:p>
            <a:pPr marL="0" indent="0" algn="ctr">
              <a:buNone/>
            </a:pPr>
            <a:r>
              <a:rPr lang="ru-RU" sz="3400" b="1" dirty="0"/>
              <a:t>Догматические и литургические ценности – это </a:t>
            </a:r>
            <a:r>
              <a:rPr lang="ru-RU" sz="3400" b="1" i="1" dirty="0"/>
              <a:t>способ верификации и манифестации</a:t>
            </a:r>
            <a:r>
              <a:rPr lang="ru-RU" sz="3400" b="1" dirty="0"/>
              <a:t> веры. </a:t>
            </a:r>
          </a:p>
          <a:p>
            <a:r>
              <a:rPr lang="ru-RU" dirty="0"/>
              <a:t>Должным образом подтвержденная и проявленная вера приводит к реализации возможности личного спасения, поскольку спасение – не дело эмоций или догадок, это – путь знания (</a:t>
            </a:r>
            <a:r>
              <a:rPr lang="ru-RU" i="1" dirty="0" err="1"/>
              <a:t>кáк</a:t>
            </a:r>
            <a:r>
              <a:rPr lang="ru-RU" dirty="0"/>
              <a:t> и </a:t>
            </a:r>
            <a:r>
              <a:rPr lang="ru-RU" i="1" dirty="0" err="1"/>
              <a:t>чтó</a:t>
            </a:r>
            <a:r>
              <a:rPr lang="ru-RU" i="1" dirty="0"/>
              <a:t> именно</a:t>
            </a:r>
            <a:r>
              <a:rPr lang="ru-RU" dirty="0"/>
              <a:t> следует делать, </a:t>
            </a:r>
            <a:r>
              <a:rPr lang="ru-RU" i="1" dirty="0" err="1"/>
              <a:t>чтó</a:t>
            </a:r>
            <a:r>
              <a:rPr lang="ru-RU" i="1" dirty="0"/>
              <a:t> именно</a:t>
            </a:r>
            <a:r>
              <a:rPr lang="ru-RU" dirty="0"/>
              <a:t> значимо, а чем можно пренебречь). </a:t>
            </a:r>
            <a:endParaRPr lang="ru-RU" dirty="0" smtClean="0"/>
          </a:p>
          <a:p>
            <a:r>
              <a:rPr lang="ru-RU" dirty="0" smtClean="0"/>
              <a:t>Спасение</a:t>
            </a:r>
            <a:r>
              <a:rPr lang="ru-RU" dirty="0"/>
              <a:t> – дело слишком важное (единственно важное!), чтобы ставить его в зависимость от каких бы то ни было случайностей. </a:t>
            </a:r>
            <a:r>
              <a:rPr lang="ru-RU" dirty="0" smtClean="0"/>
              <a:t>Отсюда</a:t>
            </a:r>
            <a:r>
              <a:rPr lang="ru-RU" dirty="0"/>
              <a:t> – значимость догмата (</a:t>
            </a:r>
            <a:r>
              <a:rPr lang="ru-RU" i="1" dirty="0" err="1"/>
              <a:t>чтó</a:t>
            </a:r>
            <a:r>
              <a:rPr lang="ru-RU" i="1" dirty="0"/>
              <a:t> именно</a:t>
            </a:r>
            <a:r>
              <a:rPr lang="ru-RU" dirty="0"/>
              <a:t>: во что следует верить, чтобы спастись) и богослужения как социального явления, общественного служения (</a:t>
            </a:r>
            <a:r>
              <a:rPr lang="ru-RU" i="1" dirty="0" err="1"/>
              <a:t>кáк</a:t>
            </a:r>
            <a:r>
              <a:rPr lang="ru-RU" dirty="0"/>
              <a:t> </a:t>
            </a:r>
            <a:r>
              <a:rPr lang="ru-RU" i="1" dirty="0"/>
              <a:t>именно</a:t>
            </a:r>
            <a:r>
              <a:rPr lang="ru-RU" dirty="0"/>
              <a:t>: как следует поступать, чтобы следовать догматическим истинам и таким образом спастись).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2797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Инструментальные ценности </a:t>
            </a:r>
            <a:r>
              <a:rPr lang="ru-RU" b="1" dirty="0" smtClean="0"/>
              <a:t>(3)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>
                <a:solidFill>
                  <a:srgbClr val="FF0000"/>
                </a:solidFill>
              </a:rPr>
              <a:t>4) Ценность человека и Церкви приводят к восприятию</a:t>
            </a:r>
            <a:r>
              <a:rPr lang="ru-RU" i="1" dirty="0">
                <a:solidFill>
                  <a:srgbClr val="FF0000"/>
                </a:solidFill>
              </a:rPr>
              <a:t> общества как самостоятельной </a:t>
            </a:r>
            <a:r>
              <a:rPr lang="ru-RU" i="1" dirty="0" smtClean="0">
                <a:solidFill>
                  <a:srgbClr val="FF0000"/>
                </a:solidFill>
              </a:rPr>
              <a:t>ценности</a:t>
            </a:r>
            <a:endParaRPr lang="ru-RU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dirty="0" smtClean="0"/>
              <a:t>Общество:</a:t>
            </a:r>
          </a:p>
          <a:p>
            <a:pPr marL="0" indent="0">
              <a:buNone/>
            </a:pPr>
            <a:r>
              <a:rPr lang="ru-RU" dirty="0" smtClean="0"/>
              <a:t>а</a:t>
            </a:r>
            <a:r>
              <a:rPr lang="ru-RU" dirty="0"/>
              <a:t>) выражает общественную природу человека, которой он наделен в процессе Творения, и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</a:t>
            </a:r>
            <a:r>
              <a:rPr lang="ru-RU" dirty="0"/>
              <a:t>) являет собой (в потенциале) проекцию Церкви на весь социум, который (в силу того, что Церковь – не просто общество, но – тело Христово) становится </a:t>
            </a:r>
            <a:r>
              <a:rPr lang="ru-RU" i="1" dirty="0" err="1"/>
              <a:t>охристовленным</a:t>
            </a:r>
            <a:r>
              <a:rPr lang="ru-RU" i="1" dirty="0"/>
              <a:t> </a:t>
            </a:r>
            <a:r>
              <a:rPr lang="ru-RU" dirty="0"/>
              <a:t>обществом.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7554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Инструментальные ценности </a:t>
            </a:r>
            <a:r>
              <a:rPr lang="ru-RU" b="1" dirty="0" smtClean="0"/>
              <a:t>(4)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5) Ценность человека и Церкви, предназначенных к всецелому спасению, подразумевает необходимость </a:t>
            </a:r>
            <a:r>
              <a:rPr lang="ru-RU" i="1" dirty="0"/>
              <a:t>социального совершенствования человека</a:t>
            </a:r>
            <a:r>
              <a:rPr lang="ru-RU" dirty="0"/>
              <a:t> во взаимодействии с другими личностями. </a:t>
            </a:r>
            <a:endParaRPr lang="ru-RU" dirty="0" smtClean="0"/>
          </a:p>
          <a:p>
            <a:pPr marL="0" indent="0">
              <a:buNone/>
            </a:pPr>
            <a:r>
              <a:rPr lang="ru-RU" sz="5100" dirty="0" smtClean="0"/>
              <a:t>Отсюда </a:t>
            </a:r>
            <a:r>
              <a:rPr lang="ru-RU" sz="5100" dirty="0"/>
              <a:t>возникают </a:t>
            </a:r>
            <a:r>
              <a:rPr lang="ru-RU" sz="5100" dirty="0">
                <a:solidFill>
                  <a:srgbClr val="FF0000"/>
                </a:solidFill>
              </a:rPr>
              <a:t>производные </a:t>
            </a:r>
            <a:r>
              <a:rPr lang="ru-RU" sz="5100" i="1" dirty="0">
                <a:solidFill>
                  <a:srgbClr val="FF0000"/>
                </a:solidFill>
              </a:rPr>
              <a:t>ценности социального плана</a:t>
            </a:r>
            <a:r>
              <a:rPr lang="ru-RU" sz="5100" dirty="0"/>
              <a:t>: собственность и ее общественный характер; труд, его сакральный и общественный характер; благотворительность как реализация общественного характера собственности и труда; и др., а также соответствующие требования к ним. </a:t>
            </a:r>
          </a:p>
        </p:txBody>
      </p:sp>
    </p:spTree>
    <p:extLst>
      <p:ext uri="{BB962C8B-B14F-4D97-AF65-F5344CB8AC3E}">
        <p14:creationId xmlns:p14="http://schemas.microsoft.com/office/powerpoint/2010/main" val="3686664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Инструментальные ценности </a:t>
            </a:r>
            <a:r>
              <a:rPr lang="ru-RU" sz="3200" b="1" dirty="0" smtClean="0"/>
              <a:t>(5) – производные социальные ценности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i="1" dirty="0" smtClean="0"/>
              <a:t>Собственность</a:t>
            </a:r>
            <a:r>
              <a:rPr lang="ru-RU" i="1" dirty="0" smtClean="0"/>
              <a:t>,</a:t>
            </a:r>
            <a:r>
              <a:rPr lang="ru-RU" dirty="0" smtClean="0"/>
              <a:t> как таковая,</a:t>
            </a:r>
            <a:r>
              <a:rPr lang="ru-RU" i="1" dirty="0" smtClean="0"/>
              <a:t> в определенных обстоятельствах не отрицается</a:t>
            </a:r>
            <a:r>
              <a:rPr lang="ru-RU" dirty="0" smtClean="0"/>
              <a:t> (хотя и признается явлением, ограниченным во времени – по крайней мере, не изначально сущим – и внешним для человека, в отличие от духовных благ, которые могут стать ему </a:t>
            </a:r>
            <a:r>
              <a:rPr lang="ru-RU" dirty="0" err="1" smtClean="0"/>
              <a:t>сущностно</a:t>
            </a:r>
            <a:r>
              <a:rPr lang="ru-RU" dirty="0" smtClean="0"/>
              <a:t> имманентными) ни Писанием, ни преподобными отцами, полагающими </a:t>
            </a:r>
            <a:r>
              <a:rPr lang="ru-RU" dirty="0" err="1" smtClean="0"/>
              <a:t>нестяжание</a:t>
            </a:r>
            <a:r>
              <a:rPr lang="ru-RU" dirty="0" smtClean="0"/>
              <a:t> не заповедью, но даром. Однако общее правило отношения к частной собственности задается апостолом, сказавшим: </a:t>
            </a:r>
            <a:r>
              <a:rPr lang="ru-RU" i="1" dirty="0" smtClean="0"/>
              <a:t>мы ничего не принесли в мир; явно, что ничего не можем и вынести</a:t>
            </a:r>
            <a:r>
              <a:rPr lang="ru-RU" dirty="0" smtClean="0"/>
              <a:t> [из него] (1 Тим. 6, 7). Частная собственность имеет свои естественные пределы: разумное стяжание ограничивается рамками насущно необходимого. Мерой естественного желания считается разум, образуемый надлежащим научением. </a:t>
            </a:r>
          </a:p>
          <a:p>
            <a:r>
              <a:rPr lang="ru-RU" dirty="0"/>
              <a:t>Механизмом обеспечения телесных потребностей человека и формирования собственности является </a:t>
            </a:r>
            <a:r>
              <a:rPr lang="ru-RU" b="1" i="1" dirty="0"/>
              <a:t>трудовой процесс</a:t>
            </a:r>
            <a:r>
              <a:rPr lang="ru-RU" dirty="0"/>
              <a:t>. Это – общая обязанность всех живущих на земле, обязанность изначальная (как следует из библейской космогонии), не связанная с тем рубежом бытия человечества, который обозначило изгнание из Рая. В этом смысле труд сообразен человеческому естеству и достоин всякого одобрения и похвалы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Хозяйственный </a:t>
            </a:r>
            <a:r>
              <a:rPr lang="ru-RU" dirty="0"/>
              <a:t>процесс осмысливается как </a:t>
            </a:r>
            <a:r>
              <a:rPr lang="ru-RU" i="1" dirty="0"/>
              <a:t>сакрально обусловленное общественное воспроизводство</a:t>
            </a:r>
            <a:r>
              <a:rPr lang="ru-RU" dirty="0"/>
              <a:t>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89954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Инструментальные ценности </a:t>
            </a:r>
            <a:r>
              <a:rPr lang="ru-RU" sz="3200" b="1" dirty="0" smtClean="0"/>
              <a:t>(6) – производные социальные ценности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i="1" dirty="0"/>
              <a:t>Благотворительная деятельность</a:t>
            </a:r>
            <a:r>
              <a:rPr lang="ru-RU" dirty="0"/>
              <a:t> – непременная принадлежность христианской праведности (прежде всего – для мирских людей), она – одна из тех добродетелей, которыми созидается благочестие. Благотворительный процесс, осуществляя социально-уравновешивающую функцию, подталкивает богословскую концепцию к формулированию политико-экономической идеи Богоданного </a:t>
            </a:r>
            <a:r>
              <a:rPr lang="ru-RU" b="1" i="1" dirty="0"/>
              <a:t>общественного богатства</a:t>
            </a:r>
            <a:r>
              <a:rPr lang="ru-RU" dirty="0"/>
              <a:t>, подлежащего распределению и перераспределению внутри общества в целом. </a:t>
            </a:r>
            <a:endParaRPr lang="ru-RU" dirty="0" smtClean="0"/>
          </a:p>
          <a:p>
            <a:r>
              <a:rPr lang="ru-RU" dirty="0" smtClean="0"/>
              <a:t>Если относительно </a:t>
            </a:r>
            <a:r>
              <a:rPr lang="ru-RU" dirty="0"/>
              <a:t>материальных благ, находящихся в частной собственности, возможны различные богословские суждения (хотя, в конце концов, и они, в той части, в которой превосходят насущные потребности собственника, мыслятся в категориях общности), то </a:t>
            </a:r>
            <a:r>
              <a:rPr lang="ru-RU" i="1" dirty="0"/>
              <a:t>безусловно общественный характер носит та совокупность материальных явлений, которая образована Богом для обеспечения существования всего человечества</a:t>
            </a:r>
            <a:r>
              <a:rPr lang="ru-RU" dirty="0"/>
              <a:t> (прежде всего, природные ресурсы).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1555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707678"/>
          </a:xfrm>
        </p:spPr>
        <p:txBody>
          <a:bodyPr>
            <a:normAutofit/>
          </a:bodyPr>
          <a:lstStyle/>
          <a:p>
            <a:r>
              <a:rPr lang="ru-RU" dirty="0" smtClean="0"/>
              <a:t>Понятие христианской цивилизации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Общая посылка относительно христианской цивилизации может следовать из выводов, сделанных автором теории цивилизаций </a:t>
            </a:r>
            <a:r>
              <a:rPr lang="ru-RU" i="1" dirty="0"/>
              <a:t>А. Тойнби</a:t>
            </a:r>
            <a:r>
              <a:rPr lang="ru-RU" dirty="0"/>
              <a:t>, принадлежавшим к редкой ныне категории светских христианских религиозных мыслителей. Смысл посылки прост: </a:t>
            </a:r>
            <a:r>
              <a:rPr lang="ru-RU" i="1" dirty="0"/>
              <a:t>не существует обобщенного феномена христианской цивилизации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Тойнби </a:t>
            </a:r>
            <a:r>
              <a:rPr lang="ru-RU" dirty="0"/>
              <a:t>выделил «по критерию религии» по меньшей мере два варианта христианских цивилизаций: западно-христианский и восточно-христианский (православный), «в высшей степени непохожий на средневековое западное христианство». </a:t>
            </a:r>
          </a:p>
          <a:p>
            <a:r>
              <a:rPr lang="ru-RU" dirty="0" smtClean="0"/>
              <a:t>К западной </a:t>
            </a:r>
            <a:r>
              <a:rPr lang="ru-RU" dirty="0"/>
              <a:t>цивилизации как к цивилизации христианской Тойнби относится скептически. «Наше собственное имя умерло для нас самих, а вместо него мы стали употреблять частные имена отдельных национальностей, что произошло к началу так называемого нового периода истории, когда влияние нашего общества на другие стало постоянным и </a:t>
            </a:r>
            <a:r>
              <a:rPr lang="ru-RU" dirty="0" smtClean="0"/>
              <a:t>устойчивым».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980728"/>
            <a:ext cx="3008313" cy="5472608"/>
          </a:xfrm>
        </p:spPr>
        <p:txBody>
          <a:bodyPr/>
          <a:lstStyle/>
          <a:p>
            <a:r>
              <a:rPr lang="ru-RU" i="1" dirty="0" smtClean="0"/>
              <a:t>«Исторический факт забвения собственного имени – характерная черта нашего микрокосма</a:t>
            </a:r>
            <a:r>
              <a:rPr lang="ru-RU" dirty="0" smtClean="0"/>
              <a:t>, – пишет он. ‑ Со времен Реформации религиозная лояльность стала не только основным мотивом разнообразных социальных, политических, экономических и культурных движений, но и признаком дифференциации. Поэтому, видимо, </a:t>
            </a:r>
            <a:r>
              <a:rPr lang="ru-RU" i="1" dirty="0" smtClean="0"/>
              <a:t>целесообразней опустить слово “христианство” и говорить о “Западе”, “западном мире” или “западном обществе”</a:t>
            </a:r>
            <a:r>
              <a:rPr lang="ru-RU" dirty="0" smtClean="0"/>
              <a:t>. Это географическое название, лишенное каких-либо оттенков, может без заметных натяжек служить адекватным определением как современного нам общества, так и общества времен Карла Великого»</a:t>
            </a:r>
          </a:p>
          <a:p>
            <a:endParaRPr lang="ru-RU" dirty="0" smtClean="0"/>
          </a:p>
          <a:p>
            <a:pPr algn="r"/>
            <a:r>
              <a:rPr lang="ru-RU" dirty="0" smtClean="0"/>
              <a:t>(</a:t>
            </a:r>
            <a:r>
              <a:rPr lang="ru-RU" dirty="0" err="1" smtClean="0"/>
              <a:t>А.Тойнби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0043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Сокращение ареала христианской цивилизации в новейшее время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/>
              <a:t>О полной утрате религиозного сознания в западной цивилизации говорят и </a:t>
            </a:r>
            <a:r>
              <a:rPr lang="ru-RU" i="1" dirty="0"/>
              <a:t>попытки ликвидировать христианство, растворив его в формальной демократии и гражданском обществе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преимущественная реализация потенциала протестантской ветви западной цивилизации с навязыванием ее образа мировосприятия всему обществу; а эта ветвь ныне – максимально секуляризована (от наследия Великой Французское революции до современных харизматических деноминаций) или максимально готова в полной секуляризации (англиканское сообщество, евангелические церкви);</a:t>
            </a:r>
          </a:p>
          <a:p>
            <a:pPr lvl="0"/>
            <a:r>
              <a:rPr lang="ru-RU" dirty="0"/>
              <a:t>включение в Евросоюз части православной цивилизации (Греция, Кипр) с навязыванием ей собственных представлений о религиозной жизни, включая попытки решать сугубо религиозные вопросы на уровне институций демократического общества (например, попытка решить вопрос о допуске женщин на Афон принудительным способом через решение Европарламента);</a:t>
            </a:r>
          </a:p>
          <a:p>
            <a:pPr lvl="0"/>
            <a:r>
              <a:rPr lang="ru-RU" dirty="0"/>
              <a:t>попытка включить в Евросоюз часть мусульманского мира (Турция, турецкая часть Кипра) не на принципах </a:t>
            </a:r>
            <a:r>
              <a:rPr lang="ru-RU" i="1" dirty="0"/>
              <a:t>цивилизационного синтеза</a:t>
            </a:r>
            <a:r>
              <a:rPr lang="ru-RU" dirty="0"/>
              <a:t>, а на основе </a:t>
            </a:r>
            <a:r>
              <a:rPr lang="ru-RU" i="1" dirty="0"/>
              <a:t>поглощения цивилизации</a:t>
            </a:r>
            <a:r>
              <a:rPr lang="ru-RU" dirty="0"/>
              <a:t> («путая, ‑ как указывает Тойнби, ‑ унификацию с единством»);</a:t>
            </a:r>
          </a:p>
          <a:p>
            <a:pPr lvl="0"/>
            <a:r>
              <a:rPr lang="ru-RU" dirty="0"/>
              <a:t>реализация ассимилирующего потенциала западной цивилизации в глобальном масштабе (о чем, кстати, неустанно писал Тойнби все послевоенные годы).</a:t>
            </a:r>
          </a:p>
          <a:p>
            <a:pPr marL="0" indent="0">
              <a:buNone/>
            </a:pPr>
            <a:r>
              <a:rPr lang="ru-RU" dirty="0"/>
              <a:t>Тойнби прав: современная </a:t>
            </a:r>
            <a:r>
              <a:rPr lang="ru-RU" dirty="0" smtClean="0"/>
              <a:t>цивилизация</a:t>
            </a:r>
            <a:r>
              <a:rPr lang="ru-RU" i="1" dirty="0"/>
              <a:t> – </a:t>
            </a:r>
            <a:r>
              <a:rPr lang="ru-RU" dirty="0"/>
              <a:t>цивилизация</a:t>
            </a:r>
            <a:r>
              <a:rPr lang="ru-RU" i="1" dirty="0"/>
              <a:t> секулярная</a:t>
            </a:r>
            <a:r>
              <a:rPr lang="ru-RU" dirty="0"/>
              <a:t>, причем настолько, что предпочитает (чем далее во времени – тем больше) совершенно изгладить из памяти свои христианские корни. </a:t>
            </a:r>
          </a:p>
        </p:txBody>
      </p:sp>
    </p:spTree>
    <p:extLst>
      <p:ext uri="{BB962C8B-B14F-4D97-AF65-F5344CB8AC3E}">
        <p14:creationId xmlns:p14="http://schemas.microsoft.com/office/powerpoint/2010/main" val="843069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Эпоха </a:t>
            </a:r>
            <a:r>
              <a:rPr lang="ru-RU" sz="3200" dirty="0"/>
              <a:t>«</a:t>
            </a:r>
            <a:r>
              <a:rPr lang="ru-RU" sz="3200" dirty="0" err="1"/>
              <a:t>постхристианства</a:t>
            </a:r>
            <a:r>
              <a:rPr lang="ru-RU" sz="3200" dirty="0" smtClean="0"/>
              <a:t>»</a:t>
            </a:r>
            <a:endParaRPr lang="ru-RU" sz="32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076056" y="1435100"/>
            <a:ext cx="3610744" cy="46910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/>
              <a:t>Мы проповедуем Христа распятого, для Иудеев соблазн, а для </a:t>
            </a:r>
            <a:r>
              <a:rPr lang="ru-RU" dirty="0" err="1"/>
              <a:t>Еллинов</a:t>
            </a:r>
            <a:r>
              <a:rPr lang="ru-RU" dirty="0"/>
              <a:t> безумие» (1 Кор. 1, 23)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«Мудрость мира сего есть безумие пред Богом» </a:t>
            </a:r>
            <a:br>
              <a:rPr lang="ru-RU" dirty="0"/>
            </a:br>
            <a:r>
              <a:rPr lang="ru-RU" dirty="0"/>
              <a:t>(1 Кор. 3, 19)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1268760"/>
            <a:ext cx="4546848" cy="4857403"/>
          </a:xfrm>
        </p:spPr>
        <p:txBody>
          <a:bodyPr>
            <a:noAutofit/>
          </a:bodyPr>
          <a:lstStyle/>
          <a:p>
            <a:r>
              <a:rPr lang="ru-RU" sz="2800" dirty="0"/>
              <a:t>«</a:t>
            </a:r>
            <a:r>
              <a:rPr lang="en-US" sz="2800" dirty="0"/>
              <a:t>Christians must realize that we lost the Culture War. We are now the “counter-culture” in Western nations. We must act in an “anti-</a:t>
            </a:r>
            <a:r>
              <a:rPr lang="en-US" sz="2800" dirty="0" err="1"/>
              <a:t>establishmentary</a:t>
            </a:r>
            <a:r>
              <a:rPr lang="en-US" sz="2800" dirty="0"/>
              <a:t>” way now that the governments, entertainment, education, and news media are controlled by anti-Christian, Globalist</a:t>
            </a:r>
            <a:r>
              <a:rPr lang="ru-RU" sz="2800" dirty="0"/>
              <a:t>/</a:t>
            </a:r>
            <a:r>
              <a:rPr lang="en-US" sz="2800" dirty="0"/>
              <a:t>Leftist elites</a:t>
            </a:r>
            <a:r>
              <a:rPr lang="ru-RU" sz="2800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147201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христианских ценностей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В наиболее общем виде ценностная система христианства может быть рассмотрена в двух аспектах: </a:t>
            </a:r>
            <a:endParaRPr lang="ru-RU" dirty="0" smtClean="0"/>
          </a:p>
          <a:p>
            <a:pPr marL="0" indent="0" algn="ctr">
              <a:buNone/>
            </a:pPr>
            <a:r>
              <a:rPr lang="ru-RU" i="1" dirty="0" smtClean="0"/>
              <a:t>фундаментальном</a:t>
            </a:r>
            <a:r>
              <a:rPr lang="ru-RU" dirty="0" smtClean="0"/>
              <a:t> </a:t>
            </a:r>
            <a:r>
              <a:rPr lang="ru-RU" dirty="0"/>
              <a:t>и </a:t>
            </a:r>
            <a:endParaRPr lang="ru-RU" dirty="0" smtClean="0"/>
          </a:p>
          <a:p>
            <a:pPr marL="0" indent="0" algn="ctr">
              <a:buNone/>
            </a:pPr>
            <a:r>
              <a:rPr lang="ru-RU" i="1" dirty="0" smtClean="0"/>
              <a:t>инструментальном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2407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2808312"/>
          </a:xfrm>
        </p:spPr>
        <p:txBody>
          <a:bodyPr>
            <a:normAutofit/>
          </a:bodyPr>
          <a:lstStyle/>
          <a:p>
            <a:r>
              <a:rPr lang="en-US" b="1" dirty="0" smtClean="0"/>
              <a:t>I</a:t>
            </a:r>
            <a:r>
              <a:rPr lang="ru-RU" b="1" dirty="0" smtClean="0"/>
              <a:t>. </a:t>
            </a:r>
            <a:r>
              <a:rPr lang="ru-RU" b="1" i="1" dirty="0" smtClean="0"/>
              <a:t>Фундаментальные ценности</a:t>
            </a:r>
            <a:r>
              <a:rPr lang="ru-RU" b="1" dirty="0" smtClean="0"/>
              <a:t>, образующие систему мировосприятия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9849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/>
              <a:t>Фундаментальные ценности</a:t>
            </a:r>
            <a:r>
              <a:rPr lang="ru-RU" sz="2800" b="1" dirty="0"/>
              <a:t> </a:t>
            </a:r>
            <a:r>
              <a:rPr lang="ru-RU" sz="2800" b="1" dirty="0" smtClean="0"/>
              <a:t>(1)</a:t>
            </a:r>
            <a:endParaRPr lang="ru-RU" sz="2800" b="1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 algn="ctr">
              <a:buFont typeface="+mj-lt"/>
              <a:buAutoNum type="arabicParenR"/>
            </a:pPr>
            <a:r>
              <a:rPr lang="ru-RU" i="1" dirty="0" err="1" smtClean="0">
                <a:solidFill>
                  <a:srgbClr val="FF0000"/>
                </a:solidFill>
              </a:rPr>
              <a:t>Христоцентризм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>
                <a:solidFill>
                  <a:srgbClr val="FF0000"/>
                </a:solidFill>
              </a:rPr>
              <a:t>мировосприятия</a:t>
            </a:r>
            <a:r>
              <a:rPr lang="ru-RU" dirty="0">
                <a:solidFill>
                  <a:srgbClr val="FF0000"/>
                </a:solidFill>
              </a:rPr>
              <a:t>, определяющий собой осознание сущности взаимоотношений между Богом, человеком, м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ru-RU" dirty="0">
                <a:solidFill>
                  <a:srgbClr val="FF0000"/>
                </a:solidFill>
              </a:rPr>
              <a:t>ром (</a:t>
            </a:r>
            <a:r>
              <a:rPr lang="ru-RU" dirty="0" err="1">
                <a:solidFill>
                  <a:srgbClr val="FF0000"/>
                </a:solidFill>
              </a:rPr>
              <a:t>κόσμος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en-US" i="1" dirty="0">
                <a:solidFill>
                  <a:srgbClr val="FF0000"/>
                </a:solidFill>
              </a:rPr>
              <a:t>mundus</a:t>
            </a:r>
            <a:r>
              <a:rPr lang="ru-RU" dirty="0">
                <a:solidFill>
                  <a:srgbClr val="FF0000"/>
                </a:solidFill>
              </a:rPr>
              <a:t>) и миром (</a:t>
            </a:r>
            <a:r>
              <a:rPr lang="ru-RU" dirty="0" err="1">
                <a:solidFill>
                  <a:srgbClr val="FF0000"/>
                </a:solidFill>
              </a:rPr>
              <a:t>εἰρήνη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i="1" dirty="0" err="1">
                <a:solidFill>
                  <a:srgbClr val="FF0000"/>
                </a:solidFill>
              </a:rPr>
              <a:t>pax</a:t>
            </a:r>
            <a:r>
              <a:rPr lang="ru-RU" dirty="0">
                <a:solidFill>
                  <a:srgbClr val="FF0000"/>
                </a:solidFill>
              </a:rPr>
              <a:t>). В этой системе каждый элемент имеет свою мировоззренческую нагрузку.</a:t>
            </a:r>
          </a:p>
          <a:p>
            <a:pPr marL="514350" indent="-514350" algn="ctr">
              <a:buFont typeface="+mj-lt"/>
              <a:buAutoNum type="arabicParenR"/>
            </a:pPr>
            <a:r>
              <a:rPr lang="ru-RU" i="1" dirty="0" smtClean="0">
                <a:solidFill>
                  <a:srgbClr val="FF0000"/>
                </a:solidFill>
              </a:rPr>
              <a:t>Триединый </a:t>
            </a:r>
            <a:r>
              <a:rPr lang="ru-RU" i="1" dirty="0">
                <a:solidFill>
                  <a:srgbClr val="FF0000"/>
                </a:solidFill>
              </a:rPr>
              <a:t>Бог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i="1" dirty="0">
                <a:solidFill>
                  <a:srgbClr val="FF0000"/>
                </a:solidFill>
              </a:rPr>
              <a:t>как абсолютная и совершенная ценность</a:t>
            </a:r>
            <a:r>
              <a:rPr lang="ru-RU" dirty="0">
                <a:solidFill>
                  <a:srgbClr val="FF0000"/>
                </a:solidFill>
              </a:rPr>
              <a:t> – Творец м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ru-RU" dirty="0" err="1">
                <a:solidFill>
                  <a:srgbClr val="FF0000"/>
                </a:solidFill>
              </a:rPr>
              <a:t>ра</a:t>
            </a:r>
            <a:r>
              <a:rPr lang="ru-RU" dirty="0">
                <a:solidFill>
                  <a:srgbClr val="FF0000"/>
                </a:solidFill>
              </a:rPr>
              <a:t>, его Спаситель и конечная цель его развития. Как пишет в «Триадах» Григорий </a:t>
            </a:r>
            <a:r>
              <a:rPr lang="ru-RU" dirty="0" err="1">
                <a:solidFill>
                  <a:srgbClr val="FF0000"/>
                </a:solidFill>
              </a:rPr>
              <a:t>Палама</a:t>
            </a:r>
            <a:r>
              <a:rPr lang="ru-RU" dirty="0">
                <a:solidFill>
                  <a:srgbClr val="FF0000"/>
                </a:solidFill>
              </a:rPr>
              <a:t>: «сущность Бога выше и не-сущего, превосходящего сущее, недаром он “</a:t>
            </a:r>
            <a:r>
              <a:rPr lang="ru-RU" dirty="0" err="1">
                <a:solidFill>
                  <a:srgbClr val="FF0000"/>
                </a:solidFill>
              </a:rPr>
              <a:t>Сверхбог</a:t>
            </a:r>
            <a:r>
              <a:rPr lang="ru-RU" dirty="0">
                <a:solidFill>
                  <a:srgbClr val="FF0000"/>
                </a:solidFill>
              </a:rPr>
              <a:t>”», а </a:t>
            </a:r>
            <a:r>
              <a:rPr lang="ru-RU" dirty="0" err="1">
                <a:solidFill>
                  <a:srgbClr val="FF0000"/>
                </a:solidFill>
              </a:rPr>
              <a:t>сверхсущность</a:t>
            </a:r>
            <a:r>
              <a:rPr lang="ru-RU" dirty="0">
                <a:solidFill>
                  <a:srgbClr val="FF0000"/>
                </a:solidFill>
              </a:rPr>
              <a:t> Его безымянна.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8656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Фундаментальные ценности</a:t>
            </a:r>
            <a:r>
              <a:rPr lang="ru-RU" b="1" dirty="0"/>
              <a:t> </a:t>
            </a:r>
            <a:r>
              <a:rPr lang="ru-RU" b="1" dirty="0" smtClean="0"/>
              <a:t>(2)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688632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dirty="0">
                <a:solidFill>
                  <a:srgbClr val="FF0000"/>
                </a:solidFill>
              </a:rPr>
              <a:t>3)</a:t>
            </a:r>
            <a:r>
              <a:rPr lang="ru-RU" i="1" dirty="0">
                <a:solidFill>
                  <a:srgbClr val="FF0000"/>
                </a:solidFill>
              </a:rPr>
              <a:t> Человек</a:t>
            </a:r>
            <a:r>
              <a:rPr lang="ru-RU" dirty="0">
                <a:solidFill>
                  <a:srgbClr val="FF0000"/>
                </a:solidFill>
              </a:rPr>
              <a:t>, взятый </a:t>
            </a:r>
            <a:r>
              <a:rPr lang="ru-RU" i="1" dirty="0">
                <a:solidFill>
                  <a:srgbClr val="FF0000"/>
                </a:solidFill>
              </a:rPr>
              <a:t>не</a:t>
            </a:r>
            <a:r>
              <a:rPr lang="ru-RU" dirty="0">
                <a:solidFill>
                  <a:srgbClr val="FF0000"/>
                </a:solidFill>
              </a:rPr>
              <a:t> сам по себе, как </a:t>
            </a:r>
            <a:r>
              <a:rPr lang="ru-RU" dirty="0" err="1">
                <a:solidFill>
                  <a:srgbClr val="FF0000"/>
                </a:solidFill>
              </a:rPr>
              <a:t>самоценность</a:t>
            </a:r>
            <a:r>
              <a:rPr lang="ru-RU" dirty="0">
                <a:solidFill>
                  <a:srgbClr val="FF0000"/>
                </a:solidFill>
              </a:rPr>
              <a:t> (подобно восприятию человека гуманистическими системами), а в Богочеловеческой системе координат – как творение Божье, </a:t>
            </a:r>
            <a:r>
              <a:rPr lang="ru-RU" i="1" dirty="0">
                <a:solidFill>
                  <a:srgbClr val="FF0000"/>
                </a:solidFill>
              </a:rPr>
              <a:t>призванное возвыситься к Богу</a:t>
            </a:r>
            <a:r>
              <a:rPr lang="ru-RU" dirty="0">
                <a:solidFill>
                  <a:srgbClr val="FF0000"/>
                </a:solidFill>
              </a:rPr>
              <a:t> во всём своем трисоставном существе, </a:t>
            </a:r>
            <a:r>
              <a:rPr lang="ru-RU" i="1" dirty="0">
                <a:solidFill>
                  <a:srgbClr val="FF0000"/>
                </a:solidFill>
              </a:rPr>
              <a:t>во всей его полноте</a:t>
            </a:r>
            <a:r>
              <a:rPr lang="ru-RU" dirty="0">
                <a:solidFill>
                  <a:srgbClr val="FF0000"/>
                </a:solidFill>
              </a:rPr>
              <a:t> (</a:t>
            </a:r>
            <a:r>
              <a:rPr lang="ru-RU" dirty="0" err="1">
                <a:solidFill>
                  <a:srgbClr val="FF0000"/>
                </a:solidFill>
              </a:rPr>
              <a:t>ὁλοτελεῖς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i="1" dirty="0" err="1">
                <a:solidFill>
                  <a:srgbClr val="FF0000"/>
                </a:solidFill>
              </a:rPr>
              <a:t>per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omnia</a:t>
            </a:r>
            <a:r>
              <a:rPr lang="ru-RU" dirty="0">
                <a:solidFill>
                  <a:srgbClr val="FF0000"/>
                </a:solidFill>
              </a:rPr>
              <a:t>) и целостности – в совокупности </a:t>
            </a:r>
            <a:r>
              <a:rPr lang="ru-RU" i="1" dirty="0">
                <a:solidFill>
                  <a:srgbClr val="FF0000"/>
                </a:solidFill>
              </a:rPr>
              <a:t>духа, души и тела </a:t>
            </a:r>
            <a:r>
              <a:rPr lang="ru-RU" dirty="0">
                <a:solidFill>
                  <a:srgbClr val="FF0000"/>
                </a:solidFill>
              </a:rPr>
              <a:t>(</a:t>
            </a:r>
            <a:r>
              <a:rPr lang="ru-RU" dirty="0" err="1">
                <a:solidFill>
                  <a:srgbClr val="FF0000"/>
                </a:solidFill>
              </a:rPr>
              <a:t>ὁλόκληρον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ὑμῶν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τὸ</a:t>
            </a:r>
            <a:r>
              <a:rPr lang="ru-RU" dirty="0">
                <a:solidFill>
                  <a:srgbClr val="FF0000"/>
                </a:solidFill>
              </a:rPr>
              <a:t> π</a:t>
            </a:r>
            <a:r>
              <a:rPr lang="ru-RU" dirty="0" err="1">
                <a:solidFill>
                  <a:srgbClr val="FF0000"/>
                </a:solidFill>
              </a:rPr>
              <a:t>νεῦμ</a:t>
            </a:r>
            <a:r>
              <a:rPr lang="ru-RU" dirty="0">
                <a:solidFill>
                  <a:srgbClr val="FF0000"/>
                </a:solidFill>
              </a:rPr>
              <a:t>α καὶ ἡ ψυχὴ καὶ τὸ σῶμα, </a:t>
            </a:r>
            <a:r>
              <a:rPr lang="ru-RU" i="1" dirty="0">
                <a:solidFill>
                  <a:srgbClr val="FF0000"/>
                </a:solidFill>
              </a:rPr>
              <a:t>integer spiritus vester et anima et corpus</a:t>
            </a:r>
            <a:r>
              <a:rPr lang="ru-RU" dirty="0">
                <a:solidFill>
                  <a:srgbClr val="FF0000"/>
                </a:solidFill>
              </a:rPr>
              <a:t>), о которой, как о сущности человеческого естества, говорит апостол. Человек, как отмечает один из крупнейших православных </a:t>
            </a:r>
            <a:r>
              <a:rPr lang="ru-RU" dirty="0" err="1">
                <a:solidFill>
                  <a:srgbClr val="FF0000"/>
                </a:solidFill>
              </a:rPr>
              <a:t>догматистов</a:t>
            </a:r>
            <a:r>
              <a:rPr lang="ru-RU" dirty="0">
                <a:solidFill>
                  <a:srgbClr val="FF0000"/>
                </a:solidFill>
              </a:rPr>
              <a:t> современности архимандрит </a:t>
            </a:r>
            <a:r>
              <a:rPr lang="ru-RU" dirty="0" err="1">
                <a:solidFill>
                  <a:srgbClr val="FF0000"/>
                </a:solidFill>
              </a:rPr>
              <a:t>Иустин</a:t>
            </a:r>
            <a:r>
              <a:rPr lang="ru-RU" dirty="0">
                <a:solidFill>
                  <a:srgbClr val="FF0000"/>
                </a:solidFill>
              </a:rPr>
              <a:t> (Попович), – бог в Богочеловеке Христе (Ин. 10, 34: </a:t>
            </a:r>
            <a:r>
              <a:rPr lang="ru-RU" i="1" dirty="0">
                <a:solidFill>
                  <a:srgbClr val="FF0000"/>
                </a:solidFill>
              </a:rPr>
              <a:t>вы </a:t>
            </a:r>
            <a:r>
              <a:rPr lang="ru-RU" i="1" dirty="0" err="1">
                <a:solidFill>
                  <a:srgbClr val="FF0000"/>
                </a:solidFill>
              </a:rPr>
              <a:t>бози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есте</a:t>
            </a:r>
            <a:r>
              <a:rPr lang="ru-RU" dirty="0">
                <a:solidFill>
                  <a:srgbClr val="FF0000"/>
                </a:solidFill>
              </a:rPr>
              <a:t>, с отсылкой на </a:t>
            </a:r>
            <a:r>
              <a:rPr lang="ru-RU" dirty="0" err="1">
                <a:solidFill>
                  <a:srgbClr val="FF0000"/>
                </a:solidFill>
              </a:rPr>
              <a:t>Пс</a:t>
            </a:r>
            <a:r>
              <a:rPr lang="ru-RU" dirty="0">
                <a:solidFill>
                  <a:srgbClr val="FF0000"/>
                </a:solidFill>
              </a:rPr>
              <a:t>. 81, 6), и через Христа человек поднимается во всей полноте своего существа до уровня Бога, творчески реализуя этот потенциал через путь </a:t>
            </a:r>
            <a:r>
              <a:rPr lang="ru-RU" dirty="0" err="1" smtClean="0">
                <a:solidFill>
                  <a:srgbClr val="FF0000"/>
                </a:solidFill>
              </a:rPr>
              <a:t>обожения</a:t>
            </a:r>
            <a:r>
              <a:rPr lang="ru-RU" dirty="0">
                <a:solidFill>
                  <a:srgbClr val="FF0000"/>
                </a:solidFill>
              </a:rPr>
              <a:t>. </a:t>
            </a:r>
          </a:p>
          <a:p>
            <a:r>
              <a:rPr lang="ru-RU" dirty="0"/>
              <a:t>Человек для христиан – вместилище Духа Божия и всецелого Бога (в Таинстве Евхаристии). </a:t>
            </a:r>
            <a:r>
              <a:rPr lang="ru-RU" dirty="0" err="1"/>
              <a:t>Обожение</a:t>
            </a:r>
            <a:r>
              <a:rPr lang="ru-RU" dirty="0"/>
              <a:t> (</a:t>
            </a:r>
            <a:r>
              <a:rPr lang="ru-RU" i="1" dirty="0" err="1"/>
              <a:t>θέωσις</a:t>
            </a:r>
            <a:r>
              <a:rPr lang="ru-RU" dirty="0"/>
              <a:t>), </a:t>
            </a:r>
            <a:r>
              <a:rPr lang="ru-RU" dirty="0" err="1"/>
              <a:t>охристовление</a:t>
            </a:r>
            <a:r>
              <a:rPr lang="ru-RU" dirty="0"/>
              <a:t>, </a:t>
            </a:r>
            <a:r>
              <a:rPr lang="ru-RU" dirty="0" err="1"/>
              <a:t>вохристовление</a:t>
            </a:r>
            <a:r>
              <a:rPr lang="ru-RU" dirty="0"/>
              <a:t>, </a:t>
            </a:r>
            <a:r>
              <a:rPr lang="ru-RU" dirty="0" err="1"/>
              <a:t>богоуподобление</a:t>
            </a:r>
            <a:r>
              <a:rPr lang="ru-RU" dirty="0"/>
              <a:t>, </a:t>
            </a:r>
            <a:r>
              <a:rPr lang="ru-RU" dirty="0" err="1"/>
              <a:t>богоподражание</a:t>
            </a:r>
            <a:r>
              <a:rPr lang="ru-RU" dirty="0"/>
              <a:t> означает возвышение всецелого человека до состояния Богочеловека.</a:t>
            </a:r>
          </a:p>
          <a:p>
            <a:r>
              <a:rPr lang="ru-RU" dirty="0"/>
              <a:t>В силу своего призвания быть вместилищем Бога человек – активный соучастник </a:t>
            </a:r>
            <a:r>
              <a:rPr lang="ru-RU" i="1" dirty="0"/>
              <a:t>домостроительства</a:t>
            </a:r>
            <a:r>
              <a:rPr lang="ru-RU" dirty="0"/>
              <a:t> (</a:t>
            </a:r>
            <a:r>
              <a:rPr lang="ru-RU" dirty="0" err="1"/>
              <a:t>οἰκονομί</a:t>
            </a:r>
            <a:r>
              <a:rPr lang="ru-RU" dirty="0"/>
              <a:t>α, </a:t>
            </a:r>
            <a:r>
              <a:rPr lang="ru-RU" i="1" dirty="0"/>
              <a:t>dispensatio</a:t>
            </a:r>
            <a:r>
              <a:rPr lang="ru-RU" dirty="0"/>
              <a:t>) </a:t>
            </a:r>
            <a:r>
              <a:rPr lang="ru-RU" i="1" dirty="0"/>
              <a:t>спасения</a:t>
            </a:r>
            <a:r>
              <a:rPr lang="ru-RU" dirty="0"/>
              <a:t> и сотворец в процессе подготовки м</a:t>
            </a:r>
            <a:r>
              <a:rPr lang="en-US" dirty="0" err="1"/>
              <a:t>i</a:t>
            </a:r>
            <a:r>
              <a:rPr lang="ru-RU" dirty="0" err="1"/>
              <a:t>ра</a:t>
            </a:r>
            <a:r>
              <a:rPr lang="ru-RU" dirty="0"/>
              <a:t> к созиданию </a:t>
            </a:r>
            <a:r>
              <a:rPr lang="ru-RU" i="1" dirty="0"/>
              <a:t>новой твари</a:t>
            </a:r>
            <a:r>
              <a:rPr lang="ru-RU" dirty="0"/>
              <a:t> (2 Кор. 5, 17; </a:t>
            </a:r>
            <a:r>
              <a:rPr lang="ru-RU" dirty="0" err="1"/>
              <a:t>Гал</a:t>
            </a:r>
            <a:r>
              <a:rPr lang="ru-RU" dirty="0"/>
              <a:t>. 6, 15; ср.: </a:t>
            </a:r>
            <a:r>
              <a:rPr lang="ru-RU" dirty="0" err="1"/>
              <a:t>Ис</a:t>
            </a:r>
            <a:r>
              <a:rPr lang="ru-RU" dirty="0"/>
              <a:t>. 66, 22; </a:t>
            </a:r>
            <a:r>
              <a:rPr lang="ru-RU" dirty="0" err="1"/>
              <a:t>Апок</a:t>
            </a:r>
            <a:r>
              <a:rPr lang="ru-RU" dirty="0"/>
              <a:t>. 21, 5). 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/>
              <a:t>реализации своего призвания человек должен обладать своеобразной </a:t>
            </a:r>
            <a:r>
              <a:rPr lang="ru-RU" i="1" dirty="0"/>
              <a:t>абсорбционной способностью</a:t>
            </a:r>
            <a:r>
              <a:rPr lang="ru-RU" dirty="0"/>
              <a:t> – способностью вместить в себя тайну Бога и его благодатные энергии, чтобы стать активным соучастником Промысла, а не пассивным объектом воздействия. Абсорбция человеком подаваемого Духом </a:t>
            </a:r>
            <a:r>
              <a:rPr lang="ru-RU" dirty="0" err="1"/>
              <a:t>обожения</a:t>
            </a:r>
            <a:r>
              <a:rPr lang="ru-RU" dirty="0"/>
              <a:t> – существенное условие </a:t>
            </a:r>
            <a:r>
              <a:rPr lang="ru-RU" i="1" dirty="0"/>
              <a:t>актуализации </a:t>
            </a:r>
            <a:r>
              <a:rPr lang="ru-RU" i="1" dirty="0" err="1"/>
              <a:t>обожения</a:t>
            </a:r>
            <a:r>
              <a:rPr lang="ru-RU" dirty="0"/>
              <a:t>. В этой связи перед человеком встает проблема добра/праведности, как явления </a:t>
            </a:r>
            <a:r>
              <a:rPr lang="ru-RU" i="1" dirty="0"/>
              <a:t>сущего</a:t>
            </a:r>
            <a:r>
              <a:rPr lang="ru-RU" dirty="0"/>
              <a:t> (имеющего объективное существование) и состояния, присущего человеку от Творения, и зла/греха, как </a:t>
            </a:r>
            <a:r>
              <a:rPr lang="ru-RU" i="1" dirty="0"/>
              <a:t>не-сущего</a:t>
            </a:r>
            <a:r>
              <a:rPr lang="ru-RU" dirty="0"/>
              <a:t> и внешнего, привнесенного человеку. </a:t>
            </a:r>
          </a:p>
          <a:p>
            <a:r>
              <a:rPr lang="ru-RU" dirty="0"/>
              <a:t>Решение этой проблемы связано с развитием ценностной характеристики человека, данной ему при его Творении, – от </a:t>
            </a:r>
            <a:r>
              <a:rPr lang="ru-RU" i="1" dirty="0"/>
              <a:t>свободы воли.</a:t>
            </a:r>
            <a:r>
              <a:rPr lang="ru-RU" dirty="0"/>
              <a:t> Свобода воли понимается при этом как свобода </a:t>
            </a:r>
            <a:r>
              <a:rPr lang="ru-RU" i="1" dirty="0"/>
              <a:t>побеждать зло добром</a:t>
            </a:r>
            <a:r>
              <a:rPr lang="ru-RU" dirty="0"/>
              <a:t> (Рим. 12, 21) и </a:t>
            </a:r>
            <a:r>
              <a:rPr lang="ru-RU" i="1" dirty="0"/>
              <a:t>избирать жизнь</a:t>
            </a:r>
            <a:r>
              <a:rPr lang="ru-RU" dirty="0"/>
              <a:t> – </a:t>
            </a:r>
            <a:r>
              <a:rPr lang="ru-RU" dirty="0" err="1"/>
              <a:t>ζωὴν</a:t>
            </a:r>
            <a:r>
              <a:rPr lang="ru-RU" dirty="0"/>
              <a:t>, </a:t>
            </a:r>
            <a:r>
              <a:rPr lang="en-US" i="1" dirty="0" err="1"/>
              <a:t>vitam</a:t>
            </a:r>
            <a:r>
              <a:rPr lang="ru-RU" dirty="0"/>
              <a:t> (Втор. 30, 19). Жизнь, о которой идет речь в Писании, понимается самым конкретным образом: </a:t>
            </a:r>
            <a:r>
              <a:rPr lang="ru-RU" i="1" dirty="0"/>
              <a:t>Сия же есть жизнь</a:t>
            </a:r>
            <a:r>
              <a:rPr lang="ru-RU" dirty="0"/>
              <a:t> </a:t>
            </a:r>
            <a:r>
              <a:rPr lang="ru-RU" i="1" dirty="0"/>
              <a:t>вечная</a:t>
            </a:r>
            <a:r>
              <a:rPr lang="ru-RU" dirty="0"/>
              <a:t> (α</a:t>
            </a:r>
            <a:r>
              <a:rPr lang="ru-RU" dirty="0" err="1"/>
              <a:t>ἰώνιος</a:t>
            </a:r>
            <a:r>
              <a:rPr lang="ru-RU" dirty="0"/>
              <a:t> </a:t>
            </a:r>
            <a:r>
              <a:rPr lang="ru-RU" dirty="0" err="1"/>
              <a:t>ζωή</a:t>
            </a:r>
            <a:r>
              <a:rPr lang="ru-RU" dirty="0"/>
              <a:t>, </a:t>
            </a:r>
            <a:r>
              <a:rPr lang="en-US" i="1" dirty="0"/>
              <a:t>vita </a:t>
            </a:r>
            <a:r>
              <a:rPr lang="en-US" i="1" dirty="0" err="1"/>
              <a:t>aeterna</a:t>
            </a:r>
            <a:r>
              <a:rPr lang="ru-RU" dirty="0"/>
              <a:t>)</a:t>
            </a:r>
            <a:r>
              <a:rPr lang="ru-RU" i="1" dirty="0"/>
              <a:t>, да знают Тебя, единого истинного Бога, и посланного Тобою Иисуса Христа</a:t>
            </a:r>
            <a:r>
              <a:rPr lang="ru-RU" dirty="0"/>
              <a:t> (Ин. 17, 3). </a:t>
            </a:r>
          </a:p>
          <a:p>
            <a:r>
              <a:rPr lang="ru-RU" i="1" dirty="0" smtClean="0"/>
              <a:t>Вечная </a:t>
            </a:r>
            <a:r>
              <a:rPr lang="ru-RU" i="1" dirty="0"/>
              <a:t>жизнь</a:t>
            </a:r>
            <a:r>
              <a:rPr lang="ru-RU" dirty="0"/>
              <a:t>, жизнь вне смерти и в Боге, в Его неприступном свете, неизмеримой благости и всеохватном человеколюбии, является </a:t>
            </a:r>
            <a:r>
              <a:rPr lang="ru-RU" dirty="0" smtClean="0"/>
              <a:t>важнейшей </a:t>
            </a:r>
            <a:r>
              <a:rPr lang="ru-RU" dirty="0"/>
              <a:t>христианской антропологической ценностью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0292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Фундаментальные ценности</a:t>
            </a:r>
            <a:r>
              <a:rPr lang="ru-RU" b="1" dirty="0" smtClean="0"/>
              <a:t> (3)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dirty="0">
                <a:solidFill>
                  <a:srgbClr val="FF0000"/>
                </a:solidFill>
              </a:rPr>
              <a:t>4)</a:t>
            </a:r>
            <a:r>
              <a:rPr lang="ru-RU" i="1" dirty="0">
                <a:solidFill>
                  <a:srgbClr val="FF0000"/>
                </a:solidFill>
              </a:rPr>
              <a:t> М</a:t>
            </a:r>
            <a:r>
              <a:rPr lang="en-US" i="1" dirty="0" err="1">
                <a:solidFill>
                  <a:srgbClr val="FF0000"/>
                </a:solidFill>
              </a:rPr>
              <a:t>i</a:t>
            </a:r>
            <a:r>
              <a:rPr lang="ru-RU" i="1" dirty="0">
                <a:solidFill>
                  <a:srgbClr val="FF0000"/>
                </a:solidFill>
              </a:rPr>
              <a:t>р </a:t>
            </a:r>
            <a:r>
              <a:rPr lang="ru-RU" dirty="0">
                <a:solidFill>
                  <a:srgbClr val="FF0000"/>
                </a:solidFill>
              </a:rPr>
              <a:t>как совокупный результат акта Творения, как результат Творческого труда Бога – </a:t>
            </a:r>
            <a:r>
              <a:rPr lang="ru-RU" i="1" dirty="0">
                <a:solidFill>
                  <a:srgbClr val="FF0000"/>
                </a:solidFill>
              </a:rPr>
              <a:t>идеально-равновесное состояние Творения</a:t>
            </a:r>
            <a:r>
              <a:rPr lang="ru-RU" dirty="0">
                <a:solidFill>
                  <a:srgbClr val="FF0000"/>
                </a:solidFill>
              </a:rPr>
              <a:t>, которое «хорошо» и само по себе, взятое в целом, и как совокупность всех его отдельных элементов. Задача действия Христовой истины в рамках этого м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ru-RU" dirty="0" err="1">
                <a:solidFill>
                  <a:srgbClr val="FF0000"/>
                </a:solidFill>
              </a:rPr>
              <a:t>ра</a:t>
            </a:r>
            <a:r>
              <a:rPr lang="ru-RU" dirty="0">
                <a:solidFill>
                  <a:srgbClr val="FF0000"/>
                </a:solidFill>
              </a:rPr>
              <a:t> – восстановление его первоначальной гармонии, омраченной грехопадением человека, введшего м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ru-RU" dirty="0">
                <a:solidFill>
                  <a:srgbClr val="FF0000"/>
                </a:solidFill>
              </a:rPr>
              <a:t>р в состояние страдания. </a:t>
            </a:r>
          </a:p>
          <a:p>
            <a:r>
              <a:rPr lang="ru-RU" dirty="0"/>
              <a:t>М</a:t>
            </a:r>
            <a:r>
              <a:rPr lang="en-US" dirty="0" err="1"/>
              <a:t>i</a:t>
            </a:r>
            <a:r>
              <a:rPr lang="ru-RU" dirty="0"/>
              <a:t>р – сам по себе не зол (возможно – он </a:t>
            </a:r>
            <a:r>
              <a:rPr lang="ru-RU" dirty="0" err="1"/>
              <a:t>бескачествен</a:t>
            </a:r>
            <a:r>
              <a:rPr lang="ru-RU" dirty="0"/>
              <a:t>, как инструмент, пригодный для различных способов применения; однако скорее – хорош, ибо таковым он был создан, таковым действительно был вплоть до грехопадения и таковым остается – настолько, насколько в нем действуют заложенные в него при Творении законы развития), он – </a:t>
            </a:r>
            <a:r>
              <a:rPr lang="ru-RU" i="1" dirty="0"/>
              <a:t>лежит во зле</a:t>
            </a:r>
            <a:r>
              <a:rPr lang="ru-RU" dirty="0"/>
              <a:t> (1 Ин. 5, 19), как в некоей внешней по отношению к нему субстанции. Это состояние м</a:t>
            </a:r>
            <a:r>
              <a:rPr lang="en-US" dirty="0" err="1"/>
              <a:t>i</a:t>
            </a:r>
            <a:r>
              <a:rPr lang="ru-RU" dirty="0" err="1"/>
              <a:t>ра</a:t>
            </a:r>
            <a:r>
              <a:rPr lang="ru-RU" dirty="0"/>
              <a:t> – временное, оно имеет начало и конец: </a:t>
            </a:r>
            <a:r>
              <a:rPr lang="ru-RU" i="1" dirty="0"/>
              <a:t>проходит образ м</a:t>
            </a:r>
            <a:r>
              <a:rPr lang="en-US" i="1" dirty="0" err="1"/>
              <a:t>i</a:t>
            </a:r>
            <a:r>
              <a:rPr lang="ru-RU" i="1" dirty="0" err="1"/>
              <a:t>ра</a:t>
            </a:r>
            <a:r>
              <a:rPr lang="ru-RU" dirty="0"/>
              <a:t> (</a:t>
            </a:r>
            <a:r>
              <a:rPr lang="ru-RU" dirty="0" err="1"/>
              <a:t>τò</a:t>
            </a:r>
            <a:r>
              <a:rPr lang="ru-RU" dirty="0"/>
              <a:t> </a:t>
            </a:r>
            <a:r>
              <a:rPr lang="ru-RU" dirty="0" err="1"/>
              <a:t>σχῆμ</a:t>
            </a:r>
            <a:r>
              <a:rPr lang="ru-RU" dirty="0"/>
              <a:t>α τοῦ κόσμου)</a:t>
            </a:r>
            <a:r>
              <a:rPr lang="ru-RU" i="1" dirty="0"/>
              <a:t> сего</a:t>
            </a:r>
            <a:r>
              <a:rPr lang="ru-RU" dirty="0"/>
              <a:t> (1 Кор. 7, 31).</a:t>
            </a:r>
          </a:p>
          <a:p>
            <a:r>
              <a:rPr lang="ru-RU" dirty="0"/>
              <a:t>Восстановление м</a:t>
            </a:r>
            <a:r>
              <a:rPr lang="en-US" dirty="0" err="1"/>
              <a:t>i</a:t>
            </a:r>
            <a:r>
              <a:rPr lang="ru-RU" dirty="0" err="1"/>
              <a:t>ра</a:t>
            </a:r>
            <a:r>
              <a:rPr lang="ru-RU" dirty="0"/>
              <a:t> осуществляется через сущностное восстановление человека в процессе домостроительства спасения, которое не было бы полным без восстановления м</a:t>
            </a:r>
            <a:r>
              <a:rPr lang="en-US" dirty="0" err="1"/>
              <a:t>i</a:t>
            </a:r>
            <a:r>
              <a:rPr lang="ru-RU" dirty="0" err="1"/>
              <a:t>ра</a:t>
            </a:r>
            <a:r>
              <a:rPr lang="ru-RU" dirty="0"/>
              <a:t> в его первоначальном качественном состоянии, ибо Спаситель пришел, чтобы взять на Себя </a:t>
            </a:r>
            <a:r>
              <a:rPr lang="ru-RU" i="1" dirty="0"/>
              <a:t>грех м</a:t>
            </a:r>
            <a:r>
              <a:rPr lang="en-US" i="1" dirty="0" err="1"/>
              <a:t>i</a:t>
            </a:r>
            <a:r>
              <a:rPr lang="ru-RU" i="1" dirty="0" err="1"/>
              <a:t>ра</a:t>
            </a:r>
            <a:r>
              <a:rPr lang="ru-RU" dirty="0"/>
              <a:t> (</a:t>
            </a:r>
            <a:r>
              <a:rPr lang="ru-RU" dirty="0" err="1"/>
              <a:t>τὴν</a:t>
            </a:r>
            <a:r>
              <a:rPr lang="ru-RU" dirty="0"/>
              <a:t> </a:t>
            </a:r>
            <a:r>
              <a:rPr lang="ru-RU" dirty="0" err="1"/>
              <a:t>ἁμ</a:t>
            </a:r>
            <a:r>
              <a:rPr lang="ru-RU" dirty="0"/>
              <a:t>αρτίαν τοῦ κόσμου) (Ин. 1, 29). </a:t>
            </a:r>
          </a:p>
        </p:txBody>
      </p:sp>
    </p:spTree>
    <p:extLst>
      <p:ext uri="{BB962C8B-B14F-4D97-AF65-F5344CB8AC3E}">
        <p14:creationId xmlns:p14="http://schemas.microsoft.com/office/powerpoint/2010/main" val="37915660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334</Words>
  <Application>Microsoft Office PowerPoint</Application>
  <PresentationFormat>Экран (4:3)</PresentationFormat>
  <Paragraphs>83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Arial</vt:lpstr>
      <vt:lpstr>Calibri</vt:lpstr>
      <vt:lpstr>Тема Office</vt:lpstr>
      <vt:lpstr>Система ценностей  христианской цивилизации</vt:lpstr>
      <vt:lpstr>Понятие христианской цивилизации</vt:lpstr>
      <vt:lpstr>Сокращение ареала христианской цивилизации в новейшее время</vt:lpstr>
      <vt:lpstr>            Эпоха «постхристианства»</vt:lpstr>
      <vt:lpstr>Система христианских ценностей</vt:lpstr>
      <vt:lpstr>I. Фундаментальные ценности, образующие систему мировосприятия</vt:lpstr>
      <vt:lpstr>Фундаментальные ценности (1)</vt:lpstr>
      <vt:lpstr>Фундаментальные ценности (2)</vt:lpstr>
      <vt:lpstr>Фундаментальные ценности (3)</vt:lpstr>
      <vt:lpstr>Фундаментальные ценности (4)</vt:lpstr>
      <vt:lpstr>Фундаментальные ценности (5)</vt:lpstr>
      <vt:lpstr>Фундаментальные ценности (6)</vt:lpstr>
      <vt:lpstr>II. Инструментальные ценности, служащие для максимально полной реализации фундаментальных ценностей</vt:lpstr>
      <vt:lpstr>Инструментальные ценности (1)</vt:lpstr>
      <vt:lpstr>Инструментальные ценности (2)</vt:lpstr>
      <vt:lpstr>Инструментальные ценности (3)</vt:lpstr>
      <vt:lpstr>Инструментальные ценности (4)</vt:lpstr>
      <vt:lpstr>Инструментальные ценности (5) – производные социальные ценности</vt:lpstr>
      <vt:lpstr>Инструментальные ценности (6) – производные социальные ценности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ценностей христианской цивилизации</dc:title>
  <dc:creator>Пользователь Windows</dc:creator>
  <cp:lastModifiedBy>User</cp:lastModifiedBy>
  <cp:revision>19</cp:revision>
  <dcterms:created xsi:type="dcterms:W3CDTF">2020-12-18T07:29:25Z</dcterms:created>
  <dcterms:modified xsi:type="dcterms:W3CDTF">2022-03-14T14:59:59Z</dcterms:modified>
</cp:coreProperties>
</file>