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3" r:id="rId3"/>
    <p:sldId id="271" r:id="rId4"/>
    <p:sldId id="268" r:id="rId5"/>
    <p:sldId id="275" r:id="rId6"/>
    <p:sldId id="267" r:id="rId7"/>
    <p:sldId id="266" r:id="rId8"/>
    <p:sldId id="270" r:id="rId9"/>
    <p:sldId id="273" r:id="rId10"/>
    <p:sldId id="277" r:id="rId11"/>
    <p:sldId id="274" r:id="rId12"/>
    <p:sldId id="259" r:id="rId13"/>
    <p:sldId id="262" r:id="rId14"/>
    <p:sldId id="269" r:id="rId15"/>
    <p:sldId id="261" r:id="rId16"/>
    <p:sldId id="265" r:id="rId17"/>
    <p:sldId id="264" r:id="rId18"/>
    <p:sldId id="276" r:id="rId19"/>
    <p:sldId id="278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13.12.2021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13.12.2021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t>13.12.2021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13.12.2021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13.12.2021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13.12.2021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13.12.2021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13.12.2021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13.12.2021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13.12.2021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13.12.2021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t>13.12.2021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t>13.12.2021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uybenary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youtu.be/M179moMomNw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Science ART </a:t>
            </a:r>
            <a:r>
              <a:rPr lang="ru-RU" sz="2700" dirty="0">
                <a:solidFill>
                  <a:schemeClr val="tx1"/>
                </a:solidFill>
              </a:rPr>
              <a:t>и </a:t>
            </a:r>
            <a:r>
              <a:rPr lang="ru-RU" sz="4400" dirty="0">
                <a:solidFill>
                  <a:schemeClr val="tx1"/>
                </a:solidFill>
              </a:rPr>
              <a:t>Искусственный интеллект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К.ф.н., ассистент кафедры этики философского факультете МГУ им. </a:t>
            </a:r>
            <a:r>
              <a:rPr lang="ru-RU" dirty="0" err="1">
                <a:solidFill>
                  <a:schemeClr val="tx1"/>
                </a:solidFill>
              </a:rPr>
              <a:t>М.В.Ломоносова</a:t>
            </a:r>
            <a:endParaRPr lang="ru-RU" dirty="0">
              <a:solidFill>
                <a:schemeClr val="tx1"/>
              </a:solidFill>
            </a:endParaRPr>
          </a:p>
          <a:p>
            <a:pPr rtl="0"/>
            <a:r>
              <a:rPr lang="ru-RU" dirty="0" err="1">
                <a:solidFill>
                  <a:schemeClr val="tx1"/>
                </a:solidFill>
              </a:rPr>
              <a:t>Шкомова</a:t>
            </a:r>
            <a:r>
              <a:rPr lang="ru-RU" dirty="0">
                <a:solidFill>
                  <a:schemeClr val="tx1"/>
                </a:solidFill>
              </a:rPr>
              <a:t> Е.М.</a:t>
            </a:r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D24858-FBBC-4752-8057-9B4C6AB5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1D85CB-1549-4A44-B635-AE36C805F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1" y="465552"/>
            <a:ext cx="4546400" cy="593524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9EBE22-DB6E-4564-961C-4806A4299AA0}"/>
              </a:ext>
            </a:extLst>
          </p:cNvPr>
          <p:cNvSpPr/>
          <p:nvPr/>
        </p:nvSpPr>
        <p:spPr>
          <a:xfrm>
            <a:off x="804448" y="1211534"/>
            <a:ext cx="5798575" cy="443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</a:t>
            </a: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Wings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Кэттс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Г. Бен-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три набора крыльев, изготовленных из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мезенхимальных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клеток свиньи—стволовых клеток костного мозга, которые были выращены на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биоразлагаемых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полимерах. Выращенное в течение примерно девяти месяцев во вращающемся биореакторе, каждое крыло имеет размеры 4 см х 2 см х 0,5 см. После того как крылья достигли своего окончательного размера, они были законсервированы, покрыты золотом и хранились в шкатулках для драгоценностей.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Крылатые тела (как животных, так и людей) использовались в мифах о химерах и гибридах в большинстве культур на протяжении всей истории. Моральный статус этих химер часто передавался через черты тела, особенно через тип крыльев, которыми они были украшены. Добрые, ангельские создания часто изображаются с крыльями птицы, в то время как злые, сатанинские существа имеют крылья летучей мыши. Однако есть еще одно решение проблемы полета позвоночных, которое, по-видимому, в основном лишено культурных ценностей, - это птерозавры. 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Крылья Свиньи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использует все три типа крыльев как проявления потенциального морального статуса, который могут иметь будущие объекты, выращенные в лаборатории. Какие отношения мы сформируем с полуживыми объектами: объектами, которые частично живы и частично сконструированы? Как мы собираемся лечить животных с помощью человеческой ДНК? Как мы будем относиться к людям с частями тела животных? Что произойдет, когда эти технологии будут использоваться не только для спасения жизни, но и для других целей?</a:t>
            </a:r>
          </a:p>
        </p:txBody>
      </p:sp>
    </p:spTree>
    <p:extLst>
      <p:ext uri="{BB962C8B-B14F-4D97-AF65-F5344CB8AC3E}">
        <p14:creationId xmlns:p14="http://schemas.microsoft.com/office/powerpoint/2010/main" val="307852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782A13-0E87-451F-82EB-E2A0F160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«Образы незнакомцев»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(Хизер Дьюи-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Хагборг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автор проекта создает трехмерные портреты незнакомцев, основываясь на ДНК, которую она находит в общественных местах. Выделяя нуклеиновую кислоту из сигаретных окурков, кусочков волос, ногтей и жвачки, Хизер Дьюи-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Хагбор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пытается с помощью генетического анализа восстановить облик человека, а затем распечатывает получившийся портрет на 3D-принтере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75E358-7C2A-434F-9AC8-AEC94A3C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6AE23C-0C45-469E-B619-DD472E6D19F8}" type="datetime1">
              <a:rPr lang="ru-RU" smtClean="0"/>
              <a:t>13.12.2021</a:t>
            </a:fld>
            <a:endParaRPr lang="en-US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3C46D326-F5E6-4F50-BD94-A69DA5A019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51" y="2103438"/>
            <a:ext cx="2516572" cy="3748087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B66A7471-FEFE-4262-ABAD-4B1992BD4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5" y="2415016"/>
            <a:ext cx="4664075" cy="31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7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1E7B703-853A-40E0-8123-1372886B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84E6232-7BD3-4519-A075-C537B7070666}"/>
              </a:ext>
            </a:extLst>
          </p:cNvPr>
          <p:cNvSpPr/>
          <p:nvPr/>
        </p:nvSpPr>
        <p:spPr>
          <a:xfrm>
            <a:off x="699385" y="1153636"/>
            <a:ext cx="4030877" cy="492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""Аарон" занимается творчеством, а не Творчеством. Можно подходить творчески к плетению корзинок или производству свечей. Проблема в том, что мы не знаем, есть ли точка соприкосновения между творчеством и Творчеством. Если есть, то тогда "Аарон" - намного более творческое создание, чем человек, который творчески подходит к плетению корзинок. Если же нет, а именно так я и думаю, то "Аарон" не творческое создание, и я не знаю ни одной программы, которую можно было бы назвать таковой".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(Гарольд Коэн)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2" tooltip="Поделиться ссылкой"/>
              </a:rPr>
              <a:t>https://youtu.be/M179moMomNw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5FF9C5-FC00-4888-B084-2563B674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84" y="1273366"/>
            <a:ext cx="6239662" cy="46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6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E9AB15C-9DC6-442E-9907-BE5F5995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01A1AEC-0034-4133-A6CB-1028053E3E82}"/>
              </a:ext>
            </a:extLst>
          </p:cNvPr>
          <p:cNvSpPr/>
          <p:nvPr/>
        </p:nvSpPr>
        <p:spPr>
          <a:xfrm>
            <a:off x="1152361" y="1072662"/>
            <a:ext cx="9099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успешным алгоритмом, лежащим в основе большинства современных программ для создания любых художественных произведений, считается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генеративно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-состязательная сеть (GAN)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Яна Гудфеллоу. Архитектура GAN состоит из двух нейросетей — генератора и дискриминатора. Первая выступает в роли художника — использует освоенные приемы для создания изображений. Вторая, дискриминатор, — в роли критика: сравнивает то, что получилось у генератора, с оригинальными работами. Если дискриминатор не может отличить получившееся изображение от картины, написанной человеком, то результат считается принятым. Если дискриминатор решил, что предложенная картина — подделка, то генератор начинает работу заново. Можно настроить дискриминатор так, что по итогам оценки получившейся работы он будет указывать, что именно вызвало у него скепсис. Генератор примет это к сведению и больше не повторит ошибку.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9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232EAAC-8700-490A-9C30-2F0B58E3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6BCD2A-6795-49A1-82D2-0B3F72770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22" y="457200"/>
            <a:ext cx="5746670" cy="57098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F94E96-1BA1-4AFA-93A3-AD5CC0478BAE}"/>
              </a:ext>
            </a:extLst>
          </p:cNvPr>
          <p:cNvSpPr/>
          <p:nvPr/>
        </p:nvSpPr>
        <p:spPr>
          <a:xfrm>
            <a:off x="682869" y="612844"/>
            <a:ext cx="48123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Арт-группа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Obvious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«Портрет Эдмона Белами»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Произведение представляло собой незаконченный портрет мужчины, на вид жившего в XVIII-XIX веке. Силуэт размытый, носа нет, вместо рта — темное пятно. Подпись в правом нижнем углу сообщала часть названия алгоритма, который эту картину создал: min G max D x [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 (D(x))] + z [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 — D (G(z)))]. Перед торгами в октябре 2018 г. аукционный дом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Christies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оценил напечатанную на принтере картину «Портрет Эдмона Белами» в 7000-10 000 долларов. Продали ее в тот вечер за 432 500 долларов.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7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B77543E-6B25-48F4-B060-D6092E02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7C2C61-CA79-450E-B6E5-B29F1F35488C}"/>
              </a:ext>
            </a:extLst>
          </p:cNvPr>
          <p:cNvSpPr/>
          <p:nvPr/>
        </p:nvSpPr>
        <p:spPr>
          <a:xfrm>
            <a:off x="814229" y="1843228"/>
            <a:ext cx="40488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 (креативно-состязательная сеть):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 ее основе тоже две нейросети — генератор и дискриминатор, но второй в этом случае отбирает получившиеся произведения так, чтобы они не были похожи ни на одну работу, загруженную в базу. С помощью CAN создают стилистически уникальные произведения.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1D7963-1BCE-43D2-8AF8-C16732058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71" y="767715"/>
            <a:ext cx="52482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2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375940-5A4E-4C0F-95C6-CF6C22C7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79C6207-F43A-4133-A96B-89B9A2ACC006}"/>
              </a:ext>
            </a:extLst>
          </p:cNvPr>
          <p:cNvSpPr/>
          <p:nvPr/>
        </p:nvSpPr>
        <p:spPr>
          <a:xfrm>
            <a:off x="482221" y="1382509"/>
            <a:ext cx="1918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М.Тайка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«Портреты воображаемых людей»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526364-4193-49CD-A31E-BDEACE90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97" y="604837"/>
            <a:ext cx="8625386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4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89A472-F66A-4292-A043-FB9E84C2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4F8B7A-7F56-4F6F-80C8-73525847C64E}"/>
              </a:ext>
            </a:extLst>
          </p:cNvPr>
          <p:cNvSpPr/>
          <p:nvPr/>
        </p:nvSpPr>
        <p:spPr>
          <a:xfrm>
            <a:off x="2242038" y="1028343"/>
            <a:ext cx="69019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«Проекты, которые создаются художниками с участием разного рода нечеловеческих агентов (искусственные и естественные нейронные сети, разного рода машинерия и т. д.), в принципе могут считаться произведениями искусства. Всё зависит от нюансов. Произведением искусства здесь является проект в целом, потому что в искусстве сегодня не столь важна визуализация чего бы то ни было, сколько сам акт этой визуализации. И я бы точно не переоценивал художественную значимость этих картин. По очень простой причине. В искусственном интеллекте нас должно интересовать не то, что ИИ тоже может, скажем, имитировать стиль импрессионистов или кубистов, но то, что может только искусственный интеллект. То множество неочевидных возможностей и новых поэтик, которые стоят за ИИ. А не его способность к подделкам».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Д.Булатов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7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84993E9-A55B-4628-B738-79100E01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32F93F-8AAE-4C66-9CBA-2E1CFD57DE0C}"/>
              </a:ext>
            </a:extLst>
          </p:cNvPr>
          <p:cNvSpPr/>
          <p:nvPr/>
        </p:nvSpPr>
        <p:spPr>
          <a:xfrm>
            <a:off x="2019300" y="169027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 ли работы, созданные совместно с ИИ, искусством в полном смысле слова?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творец?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искусство?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творчество?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 ли искусство нечеловеческих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Можем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мы представить себе искусство без человека?</a:t>
            </a:r>
          </a:p>
        </p:txBody>
      </p:sp>
    </p:spTree>
    <p:extLst>
      <p:ext uri="{BB962C8B-B14F-4D97-AF65-F5344CB8AC3E}">
        <p14:creationId xmlns:p14="http://schemas.microsoft.com/office/powerpoint/2010/main" val="11179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DD4C36A-CC55-417C-B91B-47A93735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C0C131E-EB85-4CFC-8712-F314755FF796}"/>
              </a:ext>
            </a:extLst>
          </p:cNvPr>
          <p:cNvSpPr/>
          <p:nvPr/>
        </p:nvSpPr>
        <p:spPr>
          <a:xfrm>
            <a:off x="3918438" y="288804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3486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22FB267-A9B8-40A4-A109-027673EF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A2777B3-9305-469B-A4D2-36903CD4376A}"/>
              </a:ext>
            </a:extLst>
          </p:cNvPr>
          <p:cNvSpPr/>
          <p:nvPr/>
        </p:nvSpPr>
        <p:spPr>
          <a:xfrm>
            <a:off x="1160794" y="2505670"/>
            <a:ext cx="415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«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есть не что иное, как творческая способность, руководимая подлинным разумом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»</a:t>
            </a:r>
          </a:p>
          <a:p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(Аристотель, «Этика»)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0BB79E-4E72-4C7A-8F0B-3DED8CAE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54" y="457200"/>
            <a:ext cx="5998216" cy="59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4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1AF2D87-E35C-4912-B180-11909109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5E7E9AE-6E68-4253-900B-75567C4C2597}"/>
              </a:ext>
            </a:extLst>
          </p:cNvPr>
          <p:cNvSpPr/>
          <p:nvPr/>
        </p:nvSpPr>
        <p:spPr>
          <a:xfrm>
            <a:off x="1732085" y="1186962"/>
            <a:ext cx="74119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это широкий диапазон 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человеческой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деятельности по созданию визуальных, аудиальных или кинестетических артефактов, выражающих воображаемые или концептуальные идеи автора или его технические навыки, и предназначенных для наслаждения их красотой или эмоциональной силой;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образное осмысление действительности; процесс и итог выражения внутреннего и внешнего (по отношению к творцу) мира;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Некоторый артефакт может считаться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 высоко оценивается ценителями, например,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покупается на аукционе</a:t>
            </a:r>
          </a:p>
        </p:txBody>
      </p:sp>
    </p:spTree>
    <p:extLst>
      <p:ext uri="{BB962C8B-B14F-4D97-AF65-F5344CB8AC3E}">
        <p14:creationId xmlns:p14="http://schemas.microsoft.com/office/powerpoint/2010/main" val="323003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E2D5298-3A51-4D43-8D93-FF094F0D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F3E5F7-A905-48D0-8FA5-746D2C424174}"/>
              </a:ext>
            </a:extLst>
          </p:cNvPr>
          <p:cNvSpPr/>
          <p:nvPr/>
        </p:nvSpPr>
        <p:spPr>
          <a:xfrm>
            <a:off x="630071" y="273136"/>
            <a:ext cx="10931857" cy="631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каких из нижеперечисленных случаев мы имеем дело с действиями людей, определяющих себя как художников, а в каких — людей, считающих себя представителями науки?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1.Исследователь Дж. Т. нашел способ вживлять в бактерии закодированные сообщения при помощи методов генной инженерии.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Исследователь С. создал механизм, позволяющий всем желающим на расстоянии управлять его телом посредством электростимуляции.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Исследователь Х.С. создал «бюстгальтер плодовитости» со встроенными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феромоновыми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рецепторами, которые включали определенные индикаторы, если женщина, носящая бюстгальтер, находилась в стадии месячного цикла, позволяющей ей забеременеть.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Группа исследователей сделала экран для трансляции видеоконференции, на котором изображения участников конференции, не принимавших активного участия в дискуссии, бледнели и расплывались в соответствии с уровнем их активности.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2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BF203F-5840-4A63-BCFE-7D0861F7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914B19-2CC6-40D7-A86D-8984B7886257}"/>
              </a:ext>
            </a:extLst>
          </p:cNvPr>
          <p:cNvSpPr/>
          <p:nvPr/>
        </p:nvSpPr>
        <p:spPr>
          <a:xfrm>
            <a:off x="1718465" y="2098557"/>
            <a:ext cx="85461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3032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Science</a:t>
            </a:r>
            <a:r>
              <a:rPr lang="ru-RU" sz="3200" b="1" dirty="0">
                <a:solidFill>
                  <a:srgbClr val="3032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3032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</a:t>
            </a:r>
            <a:r>
              <a:rPr lang="ru-RU" sz="3200" b="1" dirty="0">
                <a:solidFill>
                  <a:srgbClr val="3032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3032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это область современного искусства, представители которого используют исследовательские методики и новейшие технологии при создании своих произведений.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255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0ABCC7-DFEA-47BB-8C89-8B8ABA12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91F2829-C356-4197-BB3D-8A320A75E8DB}"/>
              </a:ext>
            </a:extLst>
          </p:cNvPr>
          <p:cNvSpPr/>
          <p:nvPr/>
        </p:nvSpPr>
        <p:spPr>
          <a:xfrm>
            <a:off x="1160794" y="1662325"/>
            <a:ext cx="2674227" cy="19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800" dirty="0" err="1">
                <a:solidFill>
                  <a:srgbClr val="303238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А.Флеминг</a:t>
            </a:r>
            <a:endParaRPr lang="ru-RU" sz="2800" dirty="0">
              <a:solidFill>
                <a:srgbClr val="303238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000" dirty="0"/>
              <a:t>Эскизы, нарисованные грибами и бактериями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0633EF-DE30-44BF-9EB1-1EC3D7DE6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5" y="490623"/>
            <a:ext cx="7526668" cy="58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5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053026-710A-42CA-9097-07BBC8C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A75399-CC19-4C2F-A305-AF0C2B61C05F}"/>
              </a:ext>
            </a:extLst>
          </p:cNvPr>
          <p:cNvSpPr/>
          <p:nvPr/>
        </p:nvSpPr>
        <p:spPr>
          <a:xfrm>
            <a:off x="727881" y="1471256"/>
            <a:ext cx="3721027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dirty="0">
                <a:solidFill>
                  <a:srgbClr val="3032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 Дэвис,  проект </a:t>
            </a:r>
            <a:r>
              <a:rPr lang="ru-RU" dirty="0" err="1">
                <a:solidFill>
                  <a:srgbClr val="3032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Microvenus</a:t>
            </a:r>
            <a:r>
              <a:rPr lang="ru-RU" dirty="0">
                <a:solidFill>
                  <a:srgbClr val="3032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1986г.- первая успешная работа по введению закодированной информации в живые организмы в форме синтетической ДНК.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9A0065-1F46-4623-AC35-84A9854E3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0640"/>
            <a:ext cx="5715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909EE8-D096-4FFD-8A3D-3E8D988F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13.12.2021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62B492-1298-4A98-A510-407584194633}"/>
              </a:ext>
            </a:extLst>
          </p:cNvPr>
          <p:cNvSpPr/>
          <p:nvPr/>
        </p:nvSpPr>
        <p:spPr>
          <a:xfrm>
            <a:off x="666751" y="713942"/>
            <a:ext cx="4353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Арт-группа «18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Apples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проект «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A.I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работа иллюстрирует сценарий будущего, в котором искусственный интеллект создает новые формы жизни и контролирует их развитие.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попытаться определить творчество как деятельность, которая порождает нечто совершенно новое и невиданное ранее. Исходя из этого определения, Искусственный интеллект (ИИ), основанный на Искусственных нейронных сетях (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ANNs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действительно способен к “творчеству". ANN-это статистические модели обучения, вдохновленные биологическими нейронными сетями, которые способны к обучению.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ЭНН была обучена генерировать новые образы форм жизни, основанные на разнообразии уже существующих в природе.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Соединив ЭНН 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биопринтер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способный печатать с трансгенными флуоресцентными бактериями, мы позволили ИИ определить начальную форму, которая является отправной точкой, из которой будет развиваться жизнь.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 же время живая материя также участвует в трансформации и развитии заранее определенных форм жизни искусственного интеллекта.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система биологической обратной связи, которая реализуется посредством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коэволюционных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процессов между живыми и неживыми агентами.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https://cargo.site/)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0CD2AC-A447-43F4-A28B-96DF7B6A5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08" y="510836"/>
            <a:ext cx="6731977" cy="59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F829A-9D55-4003-BE09-0A4A13F6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70495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голубь»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Основная задача художников была превратить голубей, которые часто не очень благотворно влияют на городскую среду, в городских чистильщиков, то есть чтобы их помет превращался в водорастворимое моющее средство. С этой целью совместно с микробиологами был изменен генетический код кишечной палочки. В него был встроен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биобейк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такой генетический фрагмент, который,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встраиваясь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геном, позволяет организмам проявлять какие-то новые свойства. В данном случае бактерия меняла метаболизм голубей таким образом, что у них в процессе пищеварения вырабатывались липазы — вещества, близкие по свойствам к моющим средствам.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B7D649-EA8D-4ABF-A046-A36D54D1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6AE23C-0C45-469E-B619-DD472E6D19F8}" type="datetime1">
              <a:rPr lang="ru-RU" smtClean="0"/>
              <a:t>13.12.2021</a:t>
            </a:fld>
            <a:endParaRPr lang="en-US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7E31FBAD-ACB1-4593-AE4F-F35FC1250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23448"/>
            <a:ext cx="4664075" cy="3108066"/>
          </a:xfrm>
          <a:prstGeom prst="rect">
            <a:avLst/>
          </a:prstGeom>
        </p:spPr>
      </p:pic>
      <p:pic>
        <p:nvPicPr>
          <p:cNvPr id="7" name="Объект 8">
            <a:extLst>
              <a:ext uri="{FF2B5EF4-FFF2-40B4-BE49-F238E27FC236}">
                <a16:creationId xmlns:a16="http://schemas.microsoft.com/office/drawing/2014/main" xmlns="" id="{0A809BF5-CA90-440F-9B1A-532A7E4061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5" y="2421376"/>
            <a:ext cx="4664075" cy="31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9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{C929EF26-56A6-48A7-BBEA-2FD1062C7F5F}tf56410444_win32</Template>
  <TotalTime>0</TotalTime>
  <Words>574</Words>
  <Application>Microsoft Office PowerPoint</Application>
  <PresentationFormat>Произвольный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СавонVTI</vt:lpstr>
      <vt:lpstr>Science ART и Искусственный интеллект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«Золотой голубь» (Туур ван Бален): Основная задача художников была превратить голубей, которые часто не очень благотворно влияют на городскую среду, в городских чистильщиков, то есть чтобы их помет превращался в водорастворимое моющее средство. С этой целью совместно с микробиологами был изменен генетический код кишечной палочки. В него был встроен биобейк — это такой генетический фрагмент, который, встраиваясь в геном, позволяет организмам проявлять какие-то новые свойства. В данном случае бактерия меняла метаболизм голубей таким образом, что у них в процессе пищеварения вырабатывались липазы — вещества, близкие по свойствам к моющим средствам.</vt:lpstr>
      <vt:lpstr>Презентация PowerPoint</vt:lpstr>
      <vt:lpstr>Проект «Образы незнакомцев» (Хизер Дьюи-Хагборг): автор проекта создает трехмерные портреты незнакомцев, основываясь на ДНК, которую она находит в общественных местах. Выделяя нуклеиновую кислоту из сигаретных окурков, кусочков волос, ногтей и жвачки, Хизер Дьюи-Хагбор пытается с помощью генетического анализа восстановить облик человека, а затем распечатывает получившийся портрет на 3D-принтере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2021-12-02T08:03:18Z</dcterms:created>
  <dcterms:modified xsi:type="dcterms:W3CDTF">2021-12-13T13:03:43Z</dcterms:modified>
</cp:coreProperties>
</file>