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  <p:sldId id="375" r:id="rId14"/>
    <p:sldId id="276" r:id="rId15"/>
    <p:sldId id="277" r:id="rId16"/>
    <p:sldId id="376" r:id="rId17"/>
    <p:sldId id="279" r:id="rId18"/>
    <p:sldId id="382" r:id="rId19"/>
    <p:sldId id="377" r:id="rId20"/>
    <p:sldId id="378" r:id="rId21"/>
    <p:sldId id="380" r:id="rId22"/>
    <p:sldId id="381" r:id="rId23"/>
    <p:sldId id="379" r:id="rId24"/>
    <p:sldId id="280" r:id="rId25"/>
    <p:sldId id="283" r:id="rId26"/>
    <p:sldId id="281" r:id="rId27"/>
    <p:sldId id="282" r:id="rId28"/>
    <p:sldId id="284" r:id="rId29"/>
    <p:sldId id="285" r:id="rId30"/>
    <p:sldId id="289" r:id="rId31"/>
    <p:sldId id="290" r:id="rId32"/>
    <p:sldId id="291" r:id="rId33"/>
    <p:sldId id="292" r:id="rId34"/>
    <p:sldId id="343" r:id="rId35"/>
    <p:sldId id="294" r:id="rId36"/>
    <p:sldId id="295" r:id="rId37"/>
    <p:sldId id="296" r:id="rId38"/>
    <p:sldId id="297" r:id="rId39"/>
    <p:sldId id="356" r:id="rId40"/>
    <p:sldId id="310" r:id="rId41"/>
    <p:sldId id="367" r:id="rId42"/>
    <p:sldId id="368" r:id="rId43"/>
    <p:sldId id="365" r:id="rId44"/>
    <p:sldId id="265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7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21.wmf"/><Relationship Id="rId7" Type="http://schemas.openxmlformats.org/officeDocument/2006/relationships/image" Target="../media/image43.wmf"/><Relationship Id="rId2" Type="http://schemas.openxmlformats.org/officeDocument/2006/relationships/image" Target="../media/image22.wmf"/><Relationship Id="rId1" Type="http://schemas.openxmlformats.org/officeDocument/2006/relationships/image" Target="../media/image40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5F8A9-B4FF-4DCD-8171-1BEB927BE351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D5503-BB1A-44E6-9A92-9EF621CBA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2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5084D-ED2E-4B76-B7C5-0F6462F78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B44FE-E8CE-476F-B927-3B773A09F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1289B-037C-47FA-9C7F-830D9C28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973-66CB-454C-95AE-DF87B7BD54A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86E897-8CE6-4351-A0CA-EFE0597B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9CCD5-2D7C-4112-8721-FA47D768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140-3B4B-40DB-80C1-141781556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A36B9-1B14-489E-B31D-212CDC84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A7B05-3B32-4391-858E-D88DB1F2F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F51DEF-D73A-46E6-BC95-090DDC19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973-66CB-454C-95AE-DF87B7BD54A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BA5A0-57BA-4551-984C-BC272122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8D890-7D34-49DC-8321-FF1AF749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140-3B4B-40DB-80C1-141781556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CFDF62-D85F-43BA-B0CE-D025A437D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5462D3-2E31-4DA4-BA2B-3CE6A2313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074341-3FB1-4CC7-8CCF-69F79808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973-66CB-454C-95AE-DF87B7BD54A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F76801-07EC-4CFC-963A-65F70076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2E33B8-5103-4B72-839F-087928E2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140-3B4B-40DB-80C1-141781556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CD954-3C03-4EA1-BCA0-A6E8A1FA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241281-8713-4686-9571-20698B628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6A48E-8A2B-439E-8044-B5E17A56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973-66CB-454C-95AE-DF87B7BD54A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A256C-3283-487B-B528-91B9A22B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38DFB-C229-4D46-8E3D-05AF04E1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140-3B4B-40DB-80C1-141781556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3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5AE8E-DBE5-40D8-8C37-8976DD41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A1E911-ED17-44B1-A5EE-F7A2FB2E1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2A9A18-8BBC-4E61-BE67-5F17FACB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973-66CB-454C-95AE-DF87B7BD54A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99BB7-D818-4CAA-A106-52EC21CB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A8263-09A6-4E59-937B-930A73EB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140-3B4B-40DB-80C1-141781556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834CE-E9D2-40A4-BD6A-BD1B0ED7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981C23-250F-4AEF-8220-75150BFF1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AD4C48-2922-4099-A2C5-0F94F02A8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46D890-71FA-421D-A69F-BEBAB3A2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973-66CB-454C-95AE-DF87B7BD54A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B4DD96-8DFD-477D-8ADD-23667347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A25BC6-18BD-43F3-B7C6-A1C37B10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140-3B4B-40DB-80C1-141781556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3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040A0-CCA3-48EC-AA62-B7B90F6C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678CD-CE81-4B4A-AEBC-5213DE3F7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EAD9DD-398E-405D-A755-429460A1E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37E180-D1C1-4223-A169-292D53639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368D2F-516B-43DB-AFBA-9777568BB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BDF076-8189-4FB4-9D36-E959F14D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973-66CB-454C-95AE-DF87B7BD54A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E10934-E835-4DAF-AEC2-C5A5AA0A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82A06F-9B88-433D-8230-7285E0D6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140-3B4B-40DB-80C1-141781556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6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480EC-462A-4AAA-980A-23FD7446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BEA748-1B6D-4035-9104-5BA4ABBB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973-66CB-454C-95AE-DF87B7BD54A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CB78B8-0AA7-4940-96C6-542F0FD3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974E41-09CE-472B-BC39-A2102EAD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140-3B4B-40DB-80C1-141781556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2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6C0785-C502-4743-BB71-9E955360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973-66CB-454C-95AE-DF87B7BD54A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606D64-303B-4567-A5EC-5DDA5DC2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A385A3-0228-4887-91E5-27A7DFB9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140-3B4B-40DB-80C1-141781556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4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19F02-3AED-436A-BA8C-A89A3A43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0797E-B1FE-42B0-90DC-1E53FDFF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BC47B2-1FE9-49C7-9CC9-E5A719E0A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CBFE26-2CB5-4FFA-98DF-C262B48F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973-66CB-454C-95AE-DF87B7BD54A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5A440-67D9-4B0A-A3EE-ABBF70CD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376822-0164-4CE1-930B-845BD849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140-3B4B-40DB-80C1-141781556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8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B3A5A-4451-454D-A0AC-124C88D5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79A5BB-22E4-45AB-AE40-8B0754E74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8C107E-6E2F-4FDA-8AEA-5728F8E65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F7ACA0-0370-4820-B6C1-D2B598B9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D973-66CB-454C-95AE-DF87B7BD54A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BCF7C1-99EB-4746-8423-38C35D51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D8DF0F-E94D-410D-BC42-0F24949C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140-3B4B-40DB-80C1-141781556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697DA-EA47-43BF-B68C-AF0A740A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D55B5-049F-49F0-BDB1-707D33F36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71360-EC78-4114-BA55-9452DA23B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D973-66CB-454C-95AE-DF87B7BD54A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D2CF8B-2C7D-4963-BA50-1BEBF2407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B4209-2E5C-4AD2-9E77-93BA0B1DE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0B140-3B4B-40DB-80C1-141781556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0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43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42.wmf"/><Relationship Id="rId10" Type="http://schemas.openxmlformats.org/officeDocument/2006/relationships/image" Target="../media/image23.wmf"/><Relationship Id="rId19" Type="http://schemas.openxmlformats.org/officeDocument/2006/relationships/image" Target="../media/image44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65.png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8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7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91.wmf"/><Relationship Id="rId9" Type="http://schemas.openxmlformats.org/officeDocument/2006/relationships/image" Target="../media/image9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9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8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7" Type="http://schemas.openxmlformats.org/officeDocument/2006/relationships/image" Target="../media/image10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10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9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1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1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1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обои windows рассвет из космоса">
            <a:extLst>
              <a:ext uri="{FF2B5EF4-FFF2-40B4-BE49-F238E27FC236}">
                <a16:creationId xmlns:a16="http://schemas.microsoft.com/office/drawing/2014/main" id="{71069061-25A7-4F4E-AD7D-A31BF0CC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cosmos.msu.ru/img/logo.png">
            <a:extLst>
              <a:ext uri="{FF2B5EF4-FFF2-40B4-BE49-F238E27FC236}">
                <a16:creationId xmlns:a16="http://schemas.microsoft.com/office/drawing/2014/main" id="{E13D7047-123D-4340-A284-23218B2F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95" y="127012"/>
            <a:ext cx="1363508" cy="118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Картинки по запросу мгу лого">
            <a:extLst>
              <a:ext uri="{FF2B5EF4-FFF2-40B4-BE49-F238E27FC236}">
                <a16:creationId xmlns:a16="http://schemas.microsoft.com/office/drawing/2014/main" id="{47FD19ED-D2A4-498C-9D27-4030937F0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2" y="240057"/>
            <a:ext cx="973821" cy="9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5AC93FB-FD3E-441E-9779-D92A03B45D9E}"/>
              </a:ext>
            </a:extLst>
          </p:cNvPr>
          <p:cNvSpPr txBox="1">
            <a:spLocks/>
          </p:cNvSpPr>
          <p:nvPr/>
        </p:nvSpPr>
        <p:spPr>
          <a:xfrm>
            <a:off x="2807851" y="2394065"/>
            <a:ext cx="9144000" cy="3022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И.А. </a:t>
            </a:r>
            <a:r>
              <a:rPr lang="ru-RU" sz="3200" dirty="0" err="1">
                <a:solidFill>
                  <a:schemeClr val="bg1">
                    <a:lumMod val="95000"/>
                  </a:schemeClr>
                </a:solidFill>
              </a:rPr>
              <a:t>Самыловский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, ФКИ МГУ</a:t>
            </a:r>
            <a:br>
              <a:rPr lang="ru-RU" sz="48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ru-RU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4800" dirty="0">
                <a:solidFill>
                  <a:schemeClr val="bg1">
                    <a:lumMod val="95000"/>
                  </a:schemeClr>
                </a:solidFill>
              </a:rPr>
              <a:t>Компьютеры и космос. Как из чертежей рождаются спутники.</a:t>
            </a:r>
            <a:br>
              <a:rPr lang="ru-RU" sz="4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4800" dirty="0">
                <a:solidFill>
                  <a:schemeClr val="bg1">
                    <a:lumMod val="95000"/>
                  </a:schemeClr>
                </a:solidFill>
              </a:rPr>
              <a:t>Занятие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9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BA958BD-78A8-45A2-9645-87450C6A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54227F-E3BC-4C71-9856-A25CEDD2FC86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10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FF3AE2B-852D-470F-A0E1-1E6C99DAA7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763" y="-984933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Орбиты задачи двух тел</a:t>
            </a:r>
          </a:p>
        </p:txBody>
      </p:sp>
      <p:sp>
        <p:nvSpPr>
          <p:cNvPr id="8207" name="Rectangle 7">
            <a:extLst>
              <a:ext uri="{FF2B5EF4-FFF2-40B4-BE49-F238E27FC236}">
                <a16:creationId xmlns:a16="http://schemas.microsoft.com/office/drawing/2014/main" id="{F5B123FF-A751-41E9-936D-096070CC9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Oval 9">
            <a:extLst>
              <a:ext uri="{FF2B5EF4-FFF2-40B4-BE49-F238E27FC236}">
                <a16:creationId xmlns:a16="http://schemas.microsoft.com/office/drawing/2014/main" id="{8680AD8D-4270-44B2-B88B-A1A3AAF39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6" y="2776538"/>
            <a:ext cx="2574925" cy="1458912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209" name="Line 10">
            <a:extLst>
              <a:ext uri="{FF2B5EF4-FFF2-40B4-BE49-F238E27FC236}">
                <a16:creationId xmlns:a16="http://schemas.microsoft.com/office/drawing/2014/main" id="{B2561BF9-FA91-45A2-9687-2AC374B74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3503614"/>
            <a:ext cx="1257300" cy="31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Line 11">
            <a:extLst>
              <a:ext uri="{FF2B5EF4-FFF2-40B4-BE49-F238E27FC236}">
                <a16:creationId xmlns:a16="http://schemas.microsoft.com/office/drawing/2014/main" id="{A87B6E9E-15AE-4E9E-ACD4-04F641C0C0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4988" y="765176"/>
            <a:ext cx="0" cy="5400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Arc 12">
            <a:extLst>
              <a:ext uri="{FF2B5EF4-FFF2-40B4-BE49-F238E27FC236}">
                <a16:creationId xmlns:a16="http://schemas.microsoft.com/office/drawing/2014/main" id="{390ABDE9-83C0-4F6A-910B-EA3FD6AFC5DB}"/>
              </a:ext>
            </a:extLst>
          </p:cNvPr>
          <p:cNvSpPr>
            <a:spLocks/>
          </p:cNvSpPr>
          <p:nvPr/>
        </p:nvSpPr>
        <p:spPr bwMode="auto">
          <a:xfrm>
            <a:off x="1200150" y="2349501"/>
            <a:ext cx="3721100" cy="2308225"/>
          </a:xfrm>
          <a:custGeom>
            <a:avLst/>
            <a:gdLst>
              <a:gd name="G0" fmla="+- 0 0 0"/>
              <a:gd name="G1" fmla="+- 18625 0 0"/>
              <a:gd name="G2" fmla="+- 21600 0 0"/>
              <a:gd name="T0" fmla="*/ 10939 w 21600"/>
              <a:gd name="T1" fmla="*/ 0 h 37026"/>
              <a:gd name="T2" fmla="*/ 11313 w 21600"/>
              <a:gd name="T3" fmla="*/ 37026 h 37026"/>
              <a:gd name="T4" fmla="*/ 0 w 21600"/>
              <a:gd name="T5" fmla="*/ 18625 h 37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026" fill="none" extrusionOk="0">
                <a:moveTo>
                  <a:pt x="10939" y="-1"/>
                </a:moveTo>
                <a:cubicBezTo>
                  <a:pt x="17543" y="3878"/>
                  <a:pt x="21600" y="10965"/>
                  <a:pt x="21600" y="18625"/>
                </a:cubicBezTo>
                <a:cubicBezTo>
                  <a:pt x="21600" y="26129"/>
                  <a:pt x="17705" y="33095"/>
                  <a:pt x="11312" y="37025"/>
                </a:cubicBezTo>
              </a:path>
              <a:path w="21600" h="37026" stroke="0" extrusionOk="0">
                <a:moveTo>
                  <a:pt x="10939" y="-1"/>
                </a:moveTo>
                <a:cubicBezTo>
                  <a:pt x="17543" y="3878"/>
                  <a:pt x="21600" y="10965"/>
                  <a:pt x="21600" y="18625"/>
                </a:cubicBezTo>
                <a:cubicBezTo>
                  <a:pt x="21600" y="26129"/>
                  <a:pt x="17705" y="33095"/>
                  <a:pt x="11312" y="37025"/>
                </a:cubicBezTo>
                <a:lnTo>
                  <a:pt x="0" y="18625"/>
                </a:lnTo>
                <a:close/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" name="Arc 13">
            <a:extLst>
              <a:ext uri="{FF2B5EF4-FFF2-40B4-BE49-F238E27FC236}">
                <a16:creationId xmlns:a16="http://schemas.microsoft.com/office/drawing/2014/main" id="{30AA86A7-DDFC-4729-A428-B73369AF3032}"/>
              </a:ext>
            </a:extLst>
          </p:cNvPr>
          <p:cNvSpPr>
            <a:spLocks/>
          </p:cNvSpPr>
          <p:nvPr/>
        </p:nvSpPr>
        <p:spPr bwMode="auto">
          <a:xfrm>
            <a:off x="2352675" y="990600"/>
            <a:ext cx="2578100" cy="5030788"/>
          </a:xfrm>
          <a:custGeom>
            <a:avLst/>
            <a:gdLst>
              <a:gd name="G0" fmla="+- 0 0 0"/>
              <a:gd name="G1" fmla="+- 18397 0 0"/>
              <a:gd name="G2" fmla="+- 21600 0 0"/>
              <a:gd name="T0" fmla="*/ 11319 w 21600"/>
              <a:gd name="T1" fmla="*/ 0 h 35983"/>
              <a:gd name="T2" fmla="*/ 12542 w 21600"/>
              <a:gd name="T3" fmla="*/ 35983 h 35983"/>
              <a:gd name="T4" fmla="*/ 0 w 21600"/>
              <a:gd name="T5" fmla="*/ 18397 h 35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983" fill="none" extrusionOk="0">
                <a:moveTo>
                  <a:pt x="11318" y="0"/>
                </a:moveTo>
                <a:cubicBezTo>
                  <a:pt x="17707" y="3931"/>
                  <a:pt x="21600" y="10895"/>
                  <a:pt x="21600" y="18397"/>
                </a:cubicBezTo>
                <a:cubicBezTo>
                  <a:pt x="21600" y="25378"/>
                  <a:pt x="18225" y="31929"/>
                  <a:pt x="12541" y="35982"/>
                </a:cubicBezTo>
              </a:path>
              <a:path w="21600" h="35983" stroke="0" extrusionOk="0">
                <a:moveTo>
                  <a:pt x="11318" y="0"/>
                </a:moveTo>
                <a:cubicBezTo>
                  <a:pt x="17707" y="3931"/>
                  <a:pt x="21600" y="10895"/>
                  <a:pt x="21600" y="18397"/>
                </a:cubicBezTo>
                <a:cubicBezTo>
                  <a:pt x="21600" y="25378"/>
                  <a:pt x="18225" y="31929"/>
                  <a:pt x="12541" y="35982"/>
                </a:cubicBezTo>
                <a:lnTo>
                  <a:pt x="0" y="18397"/>
                </a:lnTo>
                <a:close/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8194" name="Объект 17">
            <a:extLst>
              <a:ext uri="{FF2B5EF4-FFF2-40B4-BE49-F238E27FC236}">
                <a16:creationId xmlns:a16="http://schemas.microsoft.com/office/drawing/2014/main" id="{EA779EEF-102A-40BE-A136-C733AB9FEC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8339" y="990601"/>
          <a:ext cx="18637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4" name="Equation" r:id="rId3" imgW="1333500" imgH="419100" progId="Equation.DSMT4">
                  <p:embed/>
                </p:oleObj>
              </mc:Choice>
              <mc:Fallback>
                <p:oleObj name="Equation" r:id="rId3" imgW="1333500" imgH="419100" progId="Equation.DSMT4">
                  <p:embed/>
                  <p:pic>
                    <p:nvPicPr>
                      <p:cNvPr id="8194" name="Объект 17">
                        <a:extLst>
                          <a:ext uri="{FF2B5EF4-FFF2-40B4-BE49-F238E27FC236}">
                            <a16:creationId xmlns:a16="http://schemas.microsoft.com/office/drawing/2014/main" id="{EA779EEF-102A-40BE-A136-C733AB9FEC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9" y="990601"/>
                        <a:ext cx="186372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Объект 18">
            <a:extLst>
              <a:ext uri="{FF2B5EF4-FFF2-40B4-BE49-F238E27FC236}">
                <a16:creationId xmlns:a16="http://schemas.microsoft.com/office/drawing/2014/main" id="{82E4FE69-0126-4B0D-98A9-F1AFEA9322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4714" y="4724400"/>
          <a:ext cx="16144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Equation" r:id="rId5" imgW="1155700" imgH="228600" progId="Equation.DSMT4">
                  <p:embed/>
                </p:oleObj>
              </mc:Choice>
              <mc:Fallback>
                <p:oleObj name="Equation" r:id="rId5" imgW="1155700" imgH="228600" progId="Equation.DSMT4">
                  <p:embed/>
                  <p:pic>
                    <p:nvPicPr>
                      <p:cNvPr id="8195" name="Объект 18">
                        <a:extLst>
                          <a:ext uri="{FF2B5EF4-FFF2-40B4-BE49-F238E27FC236}">
                            <a16:creationId xmlns:a16="http://schemas.microsoft.com/office/drawing/2014/main" id="{82E4FE69-0126-4B0D-98A9-F1AFEA9322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4" y="4724400"/>
                        <a:ext cx="1614487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Объект 19">
            <a:extLst>
              <a:ext uri="{FF2B5EF4-FFF2-40B4-BE49-F238E27FC236}">
                <a16:creationId xmlns:a16="http://schemas.microsoft.com/office/drawing/2014/main" id="{905C448C-B80D-44E9-BD3C-5DDE286545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5114" y="2290763"/>
          <a:ext cx="16335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" name="Equation" r:id="rId7" imgW="1168400" imgH="419100" progId="Equation.DSMT4">
                  <p:embed/>
                </p:oleObj>
              </mc:Choice>
              <mc:Fallback>
                <p:oleObj name="Equation" r:id="rId7" imgW="1168400" imgH="419100" progId="Equation.DSMT4">
                  <p:embed/>
                  <p:pic>
                    <p:nvPicPr>
                      <p:cNvPr id="8196" name="Объект 19">
                        <a:extLst>
                          <a:ext uri="{FF2B5EF4-FFF2-40B4-BE49-F238E27FC236}">
                            <a16:creationId xmlns:a16="http://schemas.microsoft.com/office/drawing/2014/main" id="{905C448C-B80D-44E9-BD3C-5DDE286545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4" y="2290763"/>
                        <a:ext cx="1633537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A0B2E3A-CF23-4AF5-AC99-B86B3BC7A984}"/>
              </a:ext>
            </a:extLst>
          </p:cNvPr>
          <p:cNvCxnSpPr>
            <a:endCxn id="2" idx="7"/>
          </p:cNvCxnSpPr>
          <p:nvPr/>
        </p:nvCxnSpPr>
        <p:spPr>
          <a:xfrm flipV="1">
            <a:off x="4318001" y="2989263"/>
            <a:ext cx="233363" cy="51435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>
            <a:extLst>
              <a:ext uri="{FF2B5EF4-FFF2-40B4-BE49-F238E27FC236}">
                <a16:creationId xmlns:a16="http://schemas.microsoft.com/office/drawing/2014/main" id="{7A761DE8-DC00-4756-A21C-AF06ABFE8408}"/>
              </a:ext>
            </a:extLst>
          </p:cNvPr>
          <p:cNvSpPr/>
          <p:nvPr/>
        </p:nvSpPr>
        <p:spPr>
          <a:xfrm>
            <a:off x="4273551" y="3325813"/>
            <a:ext cx="250825" cy="360362"/>
          </a:xfrm>
          <a:prstGeom prst="arc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197" name="Объект 24">
            <a:extLst>
              <a:ext uri="{FF2B5EF4-FFF2-40B4-BE49-F238E27FC236}">
                <a16:creationId xmlns:a16="http://schemas.microsoft.com/office/drawing/2014/main" id="{57326156-17A4-4253-BE2D-34AB4C43AF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1363" y="2755900"/>
          <a:ext cx="15875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7" name="Equation" r:id="rId9" imgW="114102" imgH="126780" progId="Equation.DSMT4">
                  <p:embed/>
                </p:oleObj>
              </mc:Choice>
              <mc:Fallback>
                <p:oleObj name="Equation" r:id="rId9" imgW="114102" imgH="126780" progId="Equation.DSMT4">
                  <p:embed/>
                  <p:pic>
                    <p:nvPicPr>
                      <p:cNvPr id="8197" name="Объект 24">
                        <a:extLst>
                          <a:ext uri="{FF2B5EF4-FFF2-40B4-BE49-F238E27FC236}">
                            <a16:creationId xmlns:a16="http://schemas.microsoft.com/office/drawing/2014/main" id="{57326156-17A4-4253-BE2D-34AB4C43A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2755900"/>
                        <a:ext cx="15875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Объект 25">
            <a:extLst>
              <a:ext uri="{FF2B5EF4-FFF2-40B4-BE49-F238E27FC236}">
                <a16:creationId xmlns:a16="http://schemas.microsoft.com/office/drawing/2014/main" id="{9B8CAD94-052E-4CDE-B1BE-7752218221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7388" y="3178176"/>
          <a:ext cx="15875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8" name="Equation" r:id="rId11" imgW="114102" imgH="177492" progId="Equation.DSMT4">
                  <p:embed/>
                </p:oleObj>
              </mc:Choice>
              <mc:Fallback>
                <p:oleObj name="Equation" r:id="rId11" imgW="114102" imgH="177492" progId="Equation.DSMT4">
                  <p:embed/>
                  <p:pic>
                    <p:nvPicPr>
                      <p:cNvPr id="8198" name="Объект 25">
                        <a:extLst>
                          <a:ext uri="{FF2B5EF4-FFF2-40B4-BE49-F238E27FC236}">
                            <a16:creationId xmlns:a16="http://schemas.microsoft.com/office/drawing/2014/main" id="{9B8CAD94-052E-4CDE-B1BE-7752218221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3178176"/>
                        <a:ext cx="15875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Объект 26">
            <a:extLst>
              <a:ext uri="{FF2B5EF4-FFF2-40B4-BE49-F238E27FC236}">
                <a16:creationId xmlns:a16="http://schemas.microsoft.com/office/drawing/2014/main" id="{9DE2182D-CF43-42A9-8E42-4D1E699796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2114" y="3152775"/>
          <a:ext cx="2301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9" name="Equation" r:id="rId13" imgW="164957" imgH="203024" progId="Equation.DSMT4">
                  <p:embed/>
                </p:oleObj>
              </mc:Choice>
              <mc:Fallback>
                <p:oleObj name="Equation" r:id="rId13" imgW="164957" imgH="203024" progId="Equation.DSMT4">
                  <p:embed/>
                  <p:pic>
                    <p:nvPicPr>
                      <p:cNvPr id="8199" name="Объект 26">
                        <a:extLst>
                          <a:ext uri="{FF2B5EF4-FFF2-40B4-BE49-F238E27FC236}">
                            <a16:creationId xmlns:a16="http://schemas.microsoft.com/office/drawing/2014/main" id="{9DE2182D-CF43-42A9-8E42-4D1E699796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4" y="3152775"/>
                        <a:ext cx="2301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915A7B8-8885-4E03-8140-12D04F3B1506}"/>
              </a:ext>
            </a:extLst>
          </p:cNvPr>
          <p:cNvCxnSpPr>
            <a:stCxn id="47" idx="2"/>
          </p:cNvCxnSpPr>
          <p:nvPr/>
        </p:nvCxnSpPr>
        <p:spPr>
          <a:xfrm flipH="1" flipV="1">
            <a:off x="1944688" y="3503614"/>
            <a:ext cx="2259012" cy="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6" name="Rectangle 38">
            <a:extLst>
              <a:ext uri="{FF2B5EF4-FFF2-40B4-BE49-F238E27FC236}">
                <a16:creationId xmlns:a16="http://schemas.microsoft.com/office/drawing/2014/main" id="{A63C60B8-EBBC-40F5-8DF0-1FABC7237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17" name="Rectangle 40">
            <a:extLst>
              <a:ext uri="{FF2B5EF4-FFF2-40B4-BE49-F238E27FC236}">
                <a16:creationId xmlns:a16="http://schemas.microsoft.com/office/drawing/2014/main" id="{35377E96-7BB8-44DF-9FA4-E96DCE5A2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18" name="TextBox 1">
            <a:extLst>
              <a:ext uri="{FF2B5EF4-FFF2-40B4-BE49-F238E27FC236}">
                <a16:creationId xmlns:a16="http://schemas.microsoft.com/office/drawing/2014/main" id="{CF04721A-799C-4DFD-ADEE-65714C72F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2563814"/>
            <a:ext cx="35274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Преобразуем интеграл Лапласа: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Отсюда имеем формулу конического сечения:</a:t>
            </a:r>
          </a:p>
        </p:txBody>
      </p:sp>
      <p:graphicFrame>
        <p:nvGraphicFramePr>
          <p:cNvPr id="8200" name="Объект 19464">
            <a:extLst>
              <a:ext uri="{FF2B5EF4-FFF2-40B4-BE49-F238E27FC236}">
                <a16:creationId xmlns:a16="http://schemas.microsoft.com/office/drawing/2014/main" id="{C31F140A-AFB3-4FA9-BE7C-91BA085186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8638" y="1195388"/>
          <a:ext cx="2971800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" name="Equation" r:id="rId15" imgW="1955800" imgH="863600" progId="Equation.DSMT4">
                  <p:embed/>
                </p:oleObj>
              </mc:Choice>
              <mc:Fallback>
                <p:oleObj name="Equation" r:id="rId15" imgW="1955800" imgH="863600" progId="Equation.DSMT4">
                  <p:embed/>
                  <p:pic>
                    <p:nvPicPr>
                      <p:cNvPr id="8200" name="Объект 19464">
                        <a:extLst>
                          <a:ext uri="{FF2B5EF4-FFF2-40B4-BE49-F238E27FC236}">
                            <a16:creationId xmlns:a16="http://schemas.microsoft.com/office/drawing/2014/main" id="{C31F140A-AFB3-4FA9-BE7C-91BA085186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1195388"/>
                        <a:ext cx="2971800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Объект 19466">
            <a:extLst>
              <a:ext uri="{FF2B5EF4-FFF2-40B4-BE49-F238E27FC236}">
                <a16:creationId xmlns:a16="http://schemas.microsoft.com/office/drawing/2014/main" id="{CA1D210B-7C1B-4AB6-8269-90F4B45D5C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0" y="2924175"/>
          <a:ext cx="19431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1" name="Equation" r:id="rId17" imgW="1231366" imgH="507780" progId="Equation.DSMT4">
                  <p:embed/>
                </p:oleObj>
              </mc:Choice>
              <mc:Fallback>
                <p:oleObj name="Equation" r:id="rId17" imgW="1231366" imgH="507780" progId="Equation.DSMT4">
                  <p:embed/>
                  <p:pic>
                    <p:nvPicPr>
                      <p:cNvPr id="8201" name="Объект 19466">
                        <a:extLst>
                          <a:ext uri="{FF2B5EF4-FFF2-40B4-BE49-F238E27FC236}">
                            <a16:creationId xmlns:a16="http://schemas.microsoft.com/office/drawing/2014/main" id="{CA1D210B-7C1B-4AB6-8269-90F4B45D5C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924175"/>
                        <a:ext cx="19431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Rectangle 76">
            <a:extLst>
              <a:ext uri="{FF2B5EF4-FFF2-40B4-BE49-F238E27FC236}">
                <a16:creationId xmlns:a16="http://schemas.microsoft.com/office/drawing/2014/main" id="{3D793DFA-DB06-4B1C-8AAE-8B8B33F82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202" name="Объект 19468">
            <a:extLst>
              <a:ext uri="{FF2B5EF4-FFF2-40B4-BE49-F238E27FC236}">
                <a16:creationId xmlns:a16="http://schemas.microsoft.com/office/drawing/2014/main" id="{D78E1504-77F6-45C3-AFD6-855BC92C4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2625" y="4235450"/>
          <a:ext cx="3214688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2" name="Equation" r:id="rId19" imgW="2070100" imgH="914400" progId="Equation.DSMT4">
                  <p:embed/>
                </p:oleObj>
              </mc:Choice>
              <mc:Fallback>
                <p:oleObj name="Equation" r:id="rId19" imgW="2070100" imgH="914400" progId="Equation.DSMT4">
                  <p:embed/>
                  <p:pic>
                    <p:nvPicPr>
                      <p:cNvPr id="8202" name="Объект 19468">
                        <a:extLst>
                          <a:ext uri="{FF2B5EF4-FFF2-40B4-BE49-F238E27FC236}">
                            <a16:creationId xmlns:a16="http://schemas.microsoft.com/office/drawing/2014/main" id="{D78E1504-77F6-45C3-AFD6-855BC92C4D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4235450"/>
                        <a:ext cx="3214688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Овал 46">
            <a:extLst>
              <a:ext uri="{FF2B5EF4-FFF2-40B4-BE49-F238E27FC236}">
                <a16:creationId xmlns:a16="http://schemas.microsoft.com/office/drawing/2014/main" id="{D60ED829-F349-4240-9AD5-0BECD0C4E7AE}"/>
              </a:ext>
            </a:extLst>
          </p:cNvPr>
          <p:cNvSpPr/>
          <p:nvPr/>
        </p:nvSpPr>
        <p:spPr>
          <a:xfrm>
            <a:off x="4203701" y="3363913"/>
            <a:ext cx="257175" cy="284162"/>
          </a:xfrm>
          <a:prstGeom prst="ellipse">
            <a:avLst/>
          </a:prstGeom>
          <a:solidFill>
            <a:srgbClr val="66FF99"/>
          </a:solidFill>
          <a:ln w="3175">
            <a:solidFill>
              <a:srgbClr val="33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21" name="TextBox 11">
            <a:extLst>
              <a:ext uri="{FF2B5EF4-FFF2-40B4-BE49-F238E27FC236}">
                <a16:creationId xmlns:a16="http://schemas.microsoft.com/office/drawing/2014/main" id="{1CE17D65-70E3-449F-B053-9E6870E71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500439"/>
            <a:ext cx="1417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0000FF"/>
                </a:solidFill>
                <a:latin typeface="Calibri" panose="020F0502020204030204" pitchFamily="34" charset="0"/>
              </a:rPr>
              <a:t>линия апсид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2965DD2-91B2-43B8-B3A3-B57CDF77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86D095-40C4-4C4A-A182-E3BE98A20B51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11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9F3914A-8F14-4982-913B-EC8E0DC763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113" y="-685799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Конические сечения</a:t>
            </a:r>
          </a:p>
        </p:txBody>
      </p:sp>
      <p:pic>
        <p:nvPicPr>
          <p:cNvPr id="9223" name="Picture 6" descr="G:\В лекции\4648_001.jpg">
            <a:extLst>
              <a:ext uri="{FF2B5EF4-FFF2-40B4-BE49-F238E27FC236}">
                <a16:creationId xmlns:a16="http://schemas.microsoft.com/office/drawing/2014/main" id="{F9F6B57B-9B93-4C5B-94B6-7DDF7FE8C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896938"/>
            <a:ext cx="46672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8">
            <a:extLst>
              <a:ext uri="{FF2B5EF4-FFF2-40B4-BE49-F238E27FC236}">
                <a16:creationId xmlns:a16="http://schemas.microsoft.com/office/drawing/2014/main" id="{6243BC3D-FA6B-4E31-8CFC-519215528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9218" name="Объект 2">
            <a:extLst>
              <a:ext uri="{FF2B5EF4-FFF2-40B4-BE49-F238E27FC236}">
                <a16:creationId xmlns:a16="http://schemas.microsoft.com/office/drawing/2014/main" id="{F424C3CD-0323-4390-AAB0-158B051BCC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8888" y="1052513"/>
          <a:ext cx="21590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4" imgW="1409700" imgH="2882900" progId="Equation.DSMT4">
                  <p:embed/>
                </p:oleObj>
              </mc:Choice>
              <mc:Fallback>
                <p:oleObj name="Equation" r:id="rId4" imgW="1409700" imgH="2882900" progId="Equation.DSMT4">
                  <p:embed/>
                  <p:pic>
                    <p:nvPicPr>
                      <p:cNvPr id="9218" name="Объект 2">
                        <a:extLst>
                          <a:ext uri="{FF2B5EF4-FFF2-40B4-BE49-F238E27FC236}">
                            <a16:creationId xmlns:a16="http://schemas.microsoft.com/office/drawing/2014/main" id="{F424C3CD-0323-4390-AAB0-158B051BC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1052513"/>
                        <a:ext cx="2159000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Box 1">
            <a:extLst>
              <a:ext uri="{FF2B5EF4-FFF2-40B4-BE49-F238E27FC236}">
                <a16:creationId xmlns:a16="http://schemas.microsoft.com/office/drawing/2014/main" id="{D1260C7D-117B-443C-AC4D-95AA7EDD1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5589589"/>
            <a:ext cx="446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Эллипс              Парабола            Гипербола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10D9347-590B-472D-A118-7B93F746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423540-6F03-46E2-812F-DA0FB9D04F15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12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1B8531-5E85-46C0-8BC1-8988917B9C4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114" y="-325437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Эллиптическая орбита</a:t>
            </a: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61D397C5-B660-4379-AAF8-80A6C113A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801813"/>
            <a:ext cx="3217862" cy="1949450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B3DE0CD-7602-488F-B22C-ED5E0B4AD9AB}"/>
              </a:ext>
            </a:extLst>
          </p:cNvPr>
          <p:cNvCxnSpPr>
            <a:stCxn id="7" idx="2"/>
            <a:endCxn id="7" idx="6"/>
          </p:cNvCxnSpPr>
          <p:nvPr/>
        </p:nvCxnSpPr>
        <p:spPr>
          <a:xfrm>
            <a:off x="2135188" y="2776538"/>
            <a:ext cx="3217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C4F2687-9859-4011-8D1A-C697A18C8CD5}"/>
              </a:ext>
            </a:extLst>
          </p:cNvPr>
          <p:cNvCxnSpPr>
            <a:stCxn id="7" idx="4"/>
            <a:endCxn id="7" idx="0"/>
          </p:cNvCxnSpPr>
          <p:nvPr/>
        </p:nvCxnSpPr>
        <p:spPr>
          <a:xfrm flipV="1">
            <a:off x="3743325" y="1801813"/>
            <a:ext cx="0" cy="1949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TextBox 11">
            <a:extLst>
              <a:ext uri="{FF2B5EF4-FFF2-40B4-BE49-F238E27FC236}">
                <a16:creationId xmlns:a16="http://schemas.microsoft.com/office/drawing/2014/main" id="{4869F9BA-2FB1-4B5B-A9E4-D904EEA9E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2405064"/>
            <a:ext cx="30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i="1">
                <a:latin typeface="Calibri" panose="020F0502020204030204" pitchFamily="34" charset="0"/>
              </a:rPr>
              <a:t>a</a:t>
            </a:r>
            <a:endParaRPr lang="ru-RU" altLang="ru-RU" sz="1800" i="1">
              <a:latin typeface="Calibri" panose="020F0502020204030204" pitchFamily="34" charset="0"/>
            </a:endParaRPr>
          </a:p>
        </p:txBody>
      </p:sp>
      <p:sp>
        <p:nvSpPr>
          <p:cNvPr id="10251" name="TextBox 12">
            <a:extLst>
              <a:ext uri="{FF2B5EF4-FFF2-40B4-BE49-F238E27FC236}">
                <a16:creationId xmlns:a16="http://schemas.microsoft.com/office/drawing/2014/main" id="{2ACEB2FE-E798-499F-A926-C8BFC636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2133600"/>
            <a:ext cx="306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i="1">
                <a:latin typeface="Calibri" panose="020F0502020204030204" pitchFamily="34" charset="0"/>
              </a:rPr>
              <a:t>b</a:t>
            </a:r>
            <a:endParaRPr lang="ru-RU" altLang="ru-RU" sz="1800" i="1">
              <a:latin typeface="Calibri" panose="020F0502020204030204" pitchFamily="34" charset="0"/>
            </a:endParaRPr>
          </a:p>
        </p:txBody>
      </p:sp>
      <p:sp>
        <p:nvSpPr>
          <p:cNvPr id="10252" name="TextBox 1">
            <a:extLst>
              <a:ext uri="{FF2B5EF4-FFF2-40B4-BE49-F238E27FC236}">
                <a16:creationId xmlns:a16="http://schemas.microsoft.com/office/drawing/2014/main" id="{1E9BD479-4A02-46FF-B510-920A2CBE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4149726"/>
            <a:ext cx="5035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1800" i="1">
                <a:latin typeface="Calibri" panose="020F0502020204030204" pitchFamily="34" charset="0"/>
              </a:rPr>
              <a:t>a</a:t>
            </a:r>
            <a:r>
              <a:rPr lang="en-US" altLang="ru-RU" sz="1800">
                <a:latin typeface="Calibri" panose="020F0502020204030204" pitchFamily="34" charset="0"/>
              </a:rPr>
              <a:t> – </a:t>
            </a:r>
            <a:r>
              <a:rPr lang="ru-RU" altLang="ru-RU" sz="1800">
                <a:latin typeface="Calibri" panose="020F0502020204030204" pitchFamily="34" charset="0"/>
              </a:rPr>
              <a:t>большая полуось;</a:t>
            </a:r>
          </a:p>
          <a:p>
            <a:pPr algn="just" eaLnBrk="1" hangingPunct="1"/>
            <a:r>
              <a:rPr lang="en-US" altLang="ru-RU" sz="1800" i="1">
                <a:latin typeface="Calibri" panose="020F0502020204030204" pitchFamily="34" charset="0"/>
              </a:rPr>
              <a:t>b</a:t>
            </a:r>
            <a:r>
              <a:rPr lang="en-US" altLang="ru-RU" sz="1800">
                <a:latin typeface="Calibri" panose="020F0502020204030204" pitchFamily="34" charset="0"/>
              </a:rPr>
              <a:t> – </a:t>
            </a:r>
            <a:r>
              <a:rPr lang="ru-RU" altLang="ru-RU" sz="1800">
                <a:latin typeface="Calibri" panose="020F0502020204030204" pitchFamily="34" charset="0"/>
              </a:rPr>
              <a:t>малая полуось;</a:t>
            </a:r>
          </a:p>
          <a:p>
            <a:pPr algn="just" eaLnBrk="1" hangingPunct="1"/>
            <a:r>
              <a:rPr lang="en-US" altLang="ru-RU" sz="1800" i="1">
                <a:latin typeface="Calibri" panose="020F0502020204030204" pitchFamily="34" charset="0"/>
              </a:rPr>
              <a:t>r</a:t>
            </a:r>
            <a:r>
              <a:rPr lang="en-US" altLang="ru-RU" sz="1800" i="1" baseline="-25000">
                <a:latin typeface="Calibri" panose="020F0502020204030204" pitchFamily="34" charset="0"/>
              </a:rPr>
              <a:t>a</a:t>
            </a:r>
            <a:r>
              <a:rPr lang="en-US" altLang="ru-RU" sz="1800">
                <a:latin typeface="Calibri" panose="020F0502020204030204" pitchFamily="34" charset="0"/>
              </a:rPr>
              <a:t> – </a:t>
            </a:r>
            <a:r>
              <a:rPr lang="ru-RU" altLang="ru-RU" sz="1800">
                <a:latin typeface="Calibri" panose="020F0502020204030204" pitchFamily="34" charset="0"/>
              </a:rPr>
              <a:t>расстояние от фокуса до апоцентра орбиты;</a:t>
            </a:r>
          </a:p>
          <a:p>
            <a:pPr algn="just" eaLnBrk="1" hangingPunct="1"/>
            <a:r>
              <a:rPr lang="en-US" altLang="ru-RU" sz="1800" i="1">
                <a:latin typeface="Calibri" panose="020F0502020204030204" pitchFamily="34" charset="0"/>
              </a:rPr>
              <a:t>r</a:t>
            </a:r>
            <a:r>
              <a:rPr lang="en-US" altLang="ru-RU" sz="1800" i="1" baseline="-25000">
                <a:latin typeface="Calibri" panose="020F0502020204030204" pitchFamily="34" charset="0"/>
              </a:rPr>
              <a:t>p</a:t>
            </a:r>
            <a:r>
              <a:rPr lang="en-US" altLang="ru-RU" sz="1800">
                <a:latin typeface="Calibri" panose="020F0502020204030204" pitchFamily="34" charset="0"/>
              </a:rPr>
              <a:t> – </a:t>
            </a:r>
            <a:r>
              <a:rPr lang="ru-RU" altLang="ru-RU" sz="1800">
                <a:latin typeface="Calibri" panose="020F0502020204030204" pitchFamily="34" charset="0"/>
              </a:rPr>
              <a:t>расстояние от фокуса до перицентра орбиты.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10253" name="TextBox 14">
            <a:extLst>
              <a:ext uri="{FF2B5EF4-FFF2-40B4-BE49-F238E27FC236}">
                <a16:creationId xmlns:a16="http://schemas.microsoft.com/office/drawing/2014/main" id="{B9348442-CFC7-4BDE-9E42-4C3B12D5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2405064"/>
            <a:ext cx="303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i="1">
                <a:latin typeface="Calibri" panose="020F0502020204030204" pitchFamily="34" charset="0"/>
              </a:rPr>
              <a:t>a</a:t>
            </a:r>
            <a:endParaRPr lang="ru-RU" altLang="ru-RU" sz="1800" i="1">
              <a:latin typeface="Calibri" panose="020F0502020204030204" pitchFamily="34" charset="0"/>
            </a:endParaRPr>
          </a:p>
        </p:txBody>
      </p:sp>
      <p:sp>
        <p:nvSpPr>
          <p:cNvPr id="10254" name="TextBox 15">
            <a:extLst>
              <a:ext uri="{FF2B5EF4-FFF2-40B4-BE49-F238E27FC236}">
                <a16:creationId xmlns:a16="http://schemas.microsoft.com/office/drawing/2014/main" id="{9F785564-4C7C-4443-A713-4176A2F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3068639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i="1">
                <a:latin typeface="Calibri" panose="020F0502020204030204" pitchFamily="34" charset="0"/>
              </a:rPr>
              <a:t>b</a:t>
            </a:r>
            <a:endParaRPr lang="ru-RU" altLang="ru-RU" sz="1800" i="1">
              <a:latin typeface="Calibri" panose="020F050202020403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D7C5F71-65EA-4C73-B780-E15F604679C0}"/>
              </a:ext>
            </a:extLst>
          </p:cNvPr>
          <p:cNvSpPr/>
          <p:nvPr/>
        </p:nvSpPr>
        <p:spPr>
          <a:xfrm>
            <a:off x="4583114" y="2633663"/>
            <a:ext cx="257175" cy="284162"/>
          </a:xfrm>
          <a:prstGeom prst="ellipse">
            <a:avLst/>
          </a:prstGeom>
          <a:solidFill>
            <a:srgbClr val="66FF99"/>
          </a:solidFill>
          <a:ln w="3175">
            <a:solidFill>
              <a:srgbClr val="33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6" name="Rectangle 7">
            <a:extLst>
              <a:ext uri="{FF2B5EF4-FFF2-40B4-BE49-F238E27FC236}">
                <a16:creationId xmlns:a16="http://schemas.microsoft.com/office/drawing/2014/main" id="{6F0B5FB8-CCC4-4A1A-9154-E6BF4C3E1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0242" name="Объект 18">
            <a:extLst>
              <a:ext uri="{FF2B5EF4-FFF2-40B4-BE49-F238E27FC236}">
                <a16:creationId xmlns:a16="http://schemas.microsoft.com/office/drawing/2014/main" id="{69316DFD-2A5F-40DE-8482-2B6241B2BF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0064" y="1308101"/>
          <a:ext cx="1819275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" imgW="1143000" imgH="1676160" progId="Equation.DSMT4">
                  <p:embed/>
                </p:oleObj>
              </mc:Choice>
              <mc:Fallback>
                <p:oleObj name="Equation" r:id="rId3" imgW="1143000" imgH="1676160" progId="Equation.DSMT4">
                  <p:embed/>
                  <p:pic>
                    <p:nvPicPr>
                      <p:cNvPr id="10242" name="Объект 18">
                        <a:extLst>
                          <a:ext uri="{FF2B5EF4-FFF2-40B4-BE49-F238E27FC236}">
                            <a16:creationId xmlns:a16="http://schemas.microsoft.com/office/drawing/2014/main" id="{69316DFD-2A5F-40DE-8482-2B6241B2BF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64" y="1308101"/>
                        <a:ext cx="1819275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BF6ECB8-2E34-4385-BA45-5FC61F8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73449F-1D18-4959-A7AB-9498BFCBC000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13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53C9775-51FC-4C1E-836C-44648D5BB3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404813"/>
            <a:ext cx="9144000" cy="21764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/>
              <a:t>Интегралы площадей и энергии через параметры орбиты</a:t>
            </a:r>
          </a:p>
        </p:txBody>
      </p:sp>
      <p:sp>
        <p:nvSpPr>
          <p:cNvPr id="11279" name="TextBox 1">
            <a:extLst>
              <a:ext uri="{FF2B5EF4-FFF2-40B4-BE49-F238E27FC236}">
                <a16:creationId xmlns:a16="http://schemas.microsoft.com/office/drawing/2014/main" id="{21DFBB12-FB41-480D-8687-E5E517A8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3462339"/>
            <a:ext cx="95059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Дифференцируя формулу конического сечения, получим радиальную компоненту скорости:</a:t>
            </a: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Складывая радиальную и тангенциальную компоненту скорости, получим:</a:t>
            </a:r>
          </a:p>
        </p:txBody>
      </p:sp>
      <p:sp>
        <p:nvSpPr>
          <p:cNvPr id="11280" name="Rectangle 8">
            <a:extLst>
              <a:ext uri="{FF2B5EF4-FFF2-40B4-BE49-F238E27FC236}">
                <a16:creationId xmlns:a16="http://schemas.microsoft.com/office/drawing/2014/main" id="{76CF978D-28A6-48F8-8CCB-D4845EDAA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1266" name="Объект 8">
            <a:extLst>
              <a:ext uri="{FF2B5EF4-FFF2-40B4-BE49-F238E27FC236}">
                <a16:creationId xmlns:a16="http://schemas.microsoft.com/office/drawing/2014/main" id="{FFA14536-A7BF-402F-A539-D1F2AEBAFD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8664" y="1176339"/>
          <a:ext cx="4206875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" name="Equation" r:id="rId3" imgW="2578100" imgH="1320800" progId="Equation.DSMT4">
                  <p:embed/>
                </p:oleObj>
              </mc:Choice>
              <mc:Fallback>
                <p:oleObj name="Equation" r:id="rId3" imgW="2578100" imgH="1320800" progId="Equation.DSMT4">
                  <p:embed/>
                  <p:pic>
                    <p:nvPicPr>
                      <p:cNvPr id="11266" name="Объект 8">
                        <a:extLst>
                          <a:ext uri="{FF2B5EF4-FFF2-40B4-BE49-F238E27FC236}">
                            <a16:creationId xmlns:a16="http://schemas.microsoft.com/office/drawing/2014/main" id="{FFA14536-A7BF-402F-A539-D1F2AEBAFD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4" y="1176339"/>
                        <a:ext cx="4206875" cy="214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Овал 10">
            <a:extLst>
              <a:ext uri="{FF2B5EF4-FFF2-40B4-BE49-F238E27FC236}">
                <a16:creationId xmlns:a16="http://schemas.microsoft.com/office/drawing/2014/main" id="{DD9A05BB-7760-4907-A471-1ED3CB6A76D3}"/>
              </a:ext>
            </a:extLst>
          </p:cNvPr>
          <p:cNvSpPr/>
          <p:nvPr/>
        </p:nvSpPr>
        <p:spPr>
          <a:xfrm>
            <a:off x="2052639" y="1506538"/>
            <a:ext cx="3311525" cy="1041400"/>
          </a:xfrm>
          <a:prstGeom prst="ellips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A54656-E22C-47D0-AE59-B5DC24858054}"/>
              </a:ext>
            </a:extLst>
          </p:cNvPr>
          <p:cNvCxnSpPr/>
          <p:nvPr/>
        </p:nvCxnSpPr>
        <p:spPr>
          <a:xfrm flipH="1">
            <a:off x="2771775" y="2043113"/>
            <a:ext cx="350838" cy="4191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DA39CCC-B778-42CD-997D-657E05594CA5}"/>
              </a:ext>
            </a:extLst>
          </p:cNvPr>
          <p:cNvCxnSpPr/>
          <p:nvPr/>
        </p:nvCxnSpPr>
        <p:spPr>
          <a:xfrm>
            <a:off x="2771776" y="2462213"/>
            <a:ext cx="1482725" cy="29845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501448D-47AF-46D7-BF36-B6D1A360C1BD}"/>
              </a:ext>
            </a:extLst>
          </p:cNvPr>
          <p:cNvCxnSpPr/>
          <p:nvPr/>
        </p:nvCxnSpPr>
        <p:spPr>
          <a:xfrm flipV="1">
            <a:off x="2771775" y="1822450"/>
            <a:ext cx="0" cy="635000"/>
          </a:xfrm>
          <a:prstGeom prst="straightConnector1">
            <a:avLst/>
          </a:prstGeom>
          <a:ln w="28575">
            <a:solidFill>
              <a:srgbClr val="3366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7" name="Объект 16384">
            <a:extLst>
              <a:ext uri="{FF2B5EF4-FFF2-40B4-BE49-F238E27FC236}">
                <a16:creationId xmlns:a16="http://schemas.microsoft.com/office/drawing/2014/main" id="{4682C907-33B4-469D-A280-49DA47F5B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1" y="2760663"/>
          <a:ext cx="20002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"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11267" name="Объект 16384">
                        <a:extLst>
                          <a:ext uri="{FF2B5EF4-FFF2-40B4-BE49-F238E27FC236}">
                            <a16:creationId xmlns:a16="http://schemas.microsoft.com/office/drawing/2014/main" id="{4682C907-33B4-469D-A280-49DA47F5B4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1" y="2760663"/>
                        <a:ext cx="20002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Объект 16386">
            <a:extLst>
              <a:ext uri="{FF2B5EF4-FFF2-40B4-BE49-F238E27FC236}">
                <a16:creationId xmlns:a16="http://schemas.microsoft.com/office/drawing/2014/main" id="{8CE25052-89EC-40A7-A1CB-0DE95DA341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3225" y="2266951"/>
          <a:ext cx="17938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8" name="Equation" r:id="rId7" imgW="114102" imgH="126780" progId="Equation.DSMT4">
                  <p:embed/>
                </p:oleObj>
              </mc:Choice>
              <mc:Fallback>
                <p:oleObj name="Equation" r:id="rId7" imgW="114102" imgH="126780" progId="Equation.DSMT4">
                  <p:embed/>
                  <p:pic>
                    <p:nvPicPr>
                      <p:cNvPr id="11268" name="Объект 16386">
                        <a:extLst>
                          <a:ext uri="{FF2B5EF4-FFF2-40B4-BE49-F238E27FC236}">
                            <a16:creationId xmlns:a16="http://schemas.microsoft.com/office/drawing/2014/main" id="{8CE25052-89EC-40A7-A1CB-0DE95DA341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2266951"/>
                        <a:ext cx="179388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Объект 16388">
            <a:extLst>
              <a:ext uri="{FF2B5EF4-FFF2-40B4-BE49-F238E27FC236}">
                <a16:creationId xmlns:a16="http://schemas.microsoft.com/office/drawing/2014/main" id="{8CAE4CD5-865B-4E85-BA6E-E1F6D4B40A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9" y="1873250"/>
          <a:ext cx="179387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Equation" r:id="rId9" imgW="114201" imgH="139579" progId="Equation.DSMT4">
                  <p:embed/>
                </p:oleObj>
              </mc:Choice>
              <mc:Fallback>
                <p:oleObj name="Equation" r:id="rId9" imgW="114201" imgH="139579" progId="Equation.DSMT4">
                  <p:embed/>
                  <p:pic>
                    <p:nvPicPr>
                      <p:cNvPr id="11269" name="Объект 16388">
                        <a:extLst>
                          <a:ext uri="{FF2B5EF4-FFF2-40B4-BE49-F238E27FC236}">
                            <a16:creationId xmlns:a16="http://schemas.microsoft.com/office/drawing/2014/main" id="{8CAE4CD5-865B-4E85-BA6E-E1F6D4B40A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9" y="1873250"/>
                        <a:ext cx="179387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90E82B7-8ADC-4171-A11F-87A9E928D603}"/>
              </a:ext>
            </a:extLst>
          </p:cNvPr>
          <p:cNvCxnSpPr/>
          <p:nvPr/>
        </p:nvCxnSpPr>
        <p:spPr>
          <a:xfrm flipH="1" flipV="1">
            <a:off x="4064001" y="1436689"/>
            <a:ext cx="792163" cy="2063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0" name="Объект 16387">
            <a:extLst>
              <a:ext uri="{FF2B5EF4-FFF2-40B4-BE49-F238E27FC236}">
                <a16:creationId xmlns:a16="http://schemas.microsoft.com/office/drawing/2014/main" id="{FEDA378A-CF15-4AD9-A56E-18EEA71C9C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1776" y="1168400"/>
          <a:ext cx="20002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Equation" r:id="rId11" imgW="126835" imgH="139518" progId="Equation.DSMT4">
                  <p:embed/>
                </p:oleObj>
              </mc:Choice>
              <mc:Fallback>
                <p:oleObj name="Equation" r:id="rId11" imgW="126835" imgH="139518" progId="Equation.DSMT4">
                  <p:embed/>
                  <p:pic>
                    <p:nvPicPr>
                      <p:cNvPr id="11270" name="Объект 16387">
                        <a:extLst>
                          <a:ext uri="{FF2B5EF4-FFF2-40B4-BE49-F238E27FC236}">
                            <a16:creationId xmlns:a16="http://schemas.microsoft.com/office/drawing/2014/main" id="{FEDA378A-CF15-4AD9-A56E-18EEA71C9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6" y="1168400"/>
                        <a:ext cx="20002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5E6E769-EF49-4A96-A37C-DBFDF6B3FFF7}"/>
              </a:ext>
            </a:extLst>
          </p:cNvPr>
          <p:cNvCxnSpPr/>
          <p:nvPr/>
        </p:nvCxnSpPr>
        <p:spPr>
          <a:xfrm flipH="1">
            <a:off x="4213226" y="1651000"/>
            <a:ext cx="625475" cy="13493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194E189B-103F-4794-8C99-F834270696E9}"/>
              </a:ext>
            </a:extLst>
          </p:cNvPr>
          <p:cNvCxnSpPr/>
          <p:nvPr/>
        </p:nvCxnSpPr>
        <p:spPr>
          <a:xfrm flipH="1" flipV="1">
            <a:off x="4645025" y="1255713"/>
            <a:ext cx="211138" cy="38735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1" name="Объект 30">
            <a:extLst>
              <a:ext uri="{FF2B5EF4-FFF2-40B4-BE49-F238E27FC236}">
                <a16:creationId xmlns:a16="http://schemas.microsoft.com/office/drawing/2014/main" id="{CF3B25AC-778B-49E6-AAAF-52D2CF6182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75" y="1042989"/>
          <a:ext cx="279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" name="Equation" r:id="rId12" imgW="177646" imgH="228402" progId="Equation.DSMT4">
                  <p:embed/>
                </p:oleObj>
              </mc:Choice>
              <mc:Fallback>
                <p:oleObj name="Equation" r:id="rId12" imgW="177646" imgH="228402" progId="Equation.DSMT4">
                  <p:embed/>
                  <p:pic>
                    <p:nvPicPr>
                      <p:cNvPr id="11271" name="Объект 30">
                        <a:extLst>
                          <a:ext uri="{FF2B5EF4-FFF2-40B4-BE49-F238E27FC236}">
                            <a16:creationId xmlns:a16="http://schemas.microsoft.com/office/drawing/2014/main" id="{CF3B25AC-778B-49E6-AAAF-52D2CF618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1042989"/>
                        <a:ext cx="2794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Объект 31">
            <a:extLst>
              <a:ext uri="{FF2B5EF4-FFF2-40B4-BE49-F238E27FC236}">
                <a16:creationId xmlns:a16="http://schemas.microsoft.com/office/drawing/2014/main" id="{F1E4BDBC-2736-486F-9FE0-E588854A75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4500" y="1776414"/>
          <a:ext cx="2603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2" name="Equation" r:id="rId14" imgW="165028" imgH="228501" progId="Equation.DSMT4">
                  <p:embed/>
                </p:oleObj>
              </mc:Choice>
              <mc:Fallback>
                <p:oleObj name="Equation" r:id="rId14" imgW="165028" imgH="228501" progId="Equation.DSMT4">
                  <p:embed/>
                  <p:pic>
                    <p:nvPicPr>
                      <p:cNvPr id="11272" name="Объект 31">
                        <a:extLst>
                          <a:ext uri="{FF2B5EF4-FFF2-40B4-BE49-F238E27FC236}">
                            <a16:creationId xmlns:a16="http://schemas.microsoft.com/office/drawing/2014/main" id="{F1E4BDBC-2736-486F-9FE0-E588854A75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776414"/>
                        <a:ext cx="26035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30D7CCA-5E9F-4E04-846D-993FF5F19A1E}"/>
              </a:ext>
            </a:extLst>
          </p:cNvPr>
          <p:cNvCxnSpPr/>
          <p:nvPr/>
        </p:nvCxnSpPr>
        <p:spPr>
          <a:xfrm flipV="1">
            <a:off x="3106738" y="1651001"/>
            <a:ext cx="1757362" cy="366713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9" name="Rectangle 31">
            <a:extLst>
              <a:ext uri="{FF2B5EF4-FFF2-40B4-BE49-F238E27FC236}">
                <a16:creationId xmlns:a16="http://schemas.microsoft.com/office/drawing/2014/main" id="{B52F4E2E-0E78-4B2E-9F55-69939E930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1273" name="Объект 39">
            <a:extLst>
              <a:ext uri="{FF2B5EF4-FFF2-40B4-BE49-F238E27FC236}">
                <a16:creationId xmlns:a16="http://schemas.microsoft.com/office/drawing/2014/main" id="{BACEBFFD-C3B9-4589-9402-F88901359E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7413" y="3973514"/>
          <a:ext cx="54673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3" name="Equation" r:id="rId16" imgW="3505200" imgH="469900" progId="Equation.DSMT4">
                  <p:embed/>
                </p:oleObj>
              </mc:Choice>
              <mc:Fallback>
                <p:oleObj name="Equation" r:id="rId16" imgW="3505200" imgH="469900" progId="Equation.DSMT4">
                  <p:embed/>
                  <p:pic>
                    <p:nvPicPr>
                      <p:cNvPr id="11273" name="Объект 39">
                        <a:extLst>
                          <a:ext uri="{FF2B5EF4-FFF2-40B4-BE49-F238E27FC236}">
                            <a16:creationId xmlns:a16="http://schemas.microsoft.com/office/drawing/2014/main" id="{BACEBFFD-C3B9-4589-9402-F88901359E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3973514"/>
                        <a:ext cx="54673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Rectangle 41">
            <a:extLst>
              <a:ext uri="{FF2B5EF4-FFF2-40B4-BE49-F238E27FC236}">
                <a16:creationId xmlns:a16="http://schemas.microsoft.com/office/drawing/2014/main" id="{5A072DCD-D910-4014-89BA-874B93C3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1274" name="Объект 41">
            <a:extLst>
              <a:ext uri="{FF2B5EF4-FFF2-40B4-BE49-F238E27FC236}">
                <a16:creationId xmlns:a16="http://schemas.microsoft.com/office/drawing/2014/main" id="{E5D1FE4B-0A62-4B54-97B9-608B1CAF5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0513" y="5248276"/>
          <a:ext cx="65262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" name="Equation" r:id="rId18" imgW="4178300" imgH="495300" progId="Equation.DSMT4">
                  <p:embed/>
                </p:oleObj>
              </mc:Choice>
              <mc:Fallback>
                <p:oleObj name="Equation" r:id="rId18" imgW="4178300" imgH="495300" progId="Equation.DSMT4">
                  <p:embed/>
                  <p:pic>
                    <p:nvPicPr>
                      <p:cNvPr id="11274" name="Объект 41">
                        <a:extLst>
                          <a:ext uri="{FF2B5EF4-FFF2-40B4-BE49-F238E27FC236}">
                            <a16:creationId xmlns:a16="http://schemas.microsoft.com/office/drawing/2014/main" id="{E5D1FE4B-0A62-4B54-97B9-608B1CAF5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5248276"/>
                        <a:ext cx="6526212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1" name="TextBox 1">
            <a:extLst>
              <a:ext uri="{FF2B5EF4-FFF2-40B4-BE49-F238E27FC236}">
                <a16:creationId xmlns:a16="http://schemas.microsoft.com/office/drawing/2014/main" id="{76514111-A949-4E53-A7A4-A4F57CE8F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765175"/>
            <a:ext cx="412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Тангенциальная компонента скорости: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16ACFA0-1781-4E75-8C17-D30DD2821988}"/>
              </a:ext>
            </a:extLst>
          </p:cNvPr>
          <p:cNvSpPr/>
          <p:nvPr/>
        </p:nvSpPr>
        <p:spPr>
          <a:xfrm>
            <a:off x="2978151" y="1885951"/>
            <a:ext cx="257175" cy="284163"/>
          </a:xfrm>
          <a:prstGeom prst="ellipse">
            <a:avLst/>
          </a:prstGeom>
          <a:solidFill>
            <a:srgbClr val="66FF99"/>
          </a:solidFill>
          <a:ln w="3175">
            <a:solidFill>
              <a:srgbClr val="33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61B4F0A-13A4-469D-A4CC-E803323D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987FB9-4FD3-4DED-AD44-E8B629FA92BF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14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9EAE929-E2BB-4BBC-8BF1-D41943D6D94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898523"/>
            <a:ext cx="914400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/>
              <a:t>Интеграл энергии через параметры орбиты</a:t>
            </a:r>
          </a:p>
        </p:txBody>
      </p:sp>
      <p:sp>
        <p:nvSpPr>
          <p:cNvPr id="12296" name="TextBox 1">
            <a:extLst>
              <a:ext uri="{FF2B5EF4-FFF2-40B4-BE49-F238E27FC236}">
                <a16:creationId xmlns:a16="http://schemas.microsoft.com/office/drawing/2014/main" id="{683DCE8F-CB5E-4FB0-AF49-BD81126B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765176"/>
            <a:ext cx="95059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Для определения константы интегрирования </a:t>
            </a:r>
            <a:r>
              <a:rPr lang="en-US" altLang="ru-RU" sz="1800" i="1">
                <a:latin typeface="Calibri" panose="020F0502020204030204" pitchFamily="34" charset="0"/>
              </a:rPr>
              <a:t>h</a:t>
            </a:r>
            <a:r>
              <a:rPr lang="ru-RU" altLang="ru-RU" sz="1800">
                <a:latin typeface="Calibri" panose="020F0502020204030204" pitchFamily="34" charset="0"/>
              </a:rPr>
              <a:t> интеграла энергии возьмем на орбите точку </a:t>
            </a:r>
            <a:r>
              <a:rPr lang="el-GR" altLang="ru-RU" sz="1800">
                <a:latin typeface="Calibri" panose="020F0502020204030204" pitchFamily="34" charset="0"/>
              </a:rPr>
              <a:t>θ</a:t>
            </a:r>
            <a:r>
              <a:rPr lang="ru-RU" altLang="ru-RU" sz="1800">
                <a:latin typeface="Calibri" panose="020F0502020204030204" pitchFamily="34" charset="0"/>
              </a:rPr>
              <a:t>=0. Для этой точки </a:t>
            </a:r>
            <a:r>
              <a:rPr lang="en-US" altLang="ru-RU" sz="1800" i="1">
                <a:latin typeface="Calibri" panose="020F0502020204030204" pitchFamily="34" charset="0"/>
              </a:rPr>
              <a:t>r</a:t>
            </a:r>
            <a:r>
              <a:rPr lang="en-US" altLang="ru-RU" sz="1800">
                <a:latin typeface="Calibri" panose="020F0502020204030204" pitchFamily="34" charset="0"/>
              </a:rPr>
              <a:t>=</a:t>
            </a:r>
            <a:r>
              <a:rPr lang="en-US" altLang="ru-RU" sz="1800" i="1">
                <a:latin typeface="Calibri" panose="020F0502020204030204" pitchFamily="34" charset="0"/>
              </a:rPr>
              <a:t>p</a:t>
            </a:r>
            <a:r>
              <a:rPr lang="en-US" altLang="ru-RU" sz="1800">
                <a:latin typeface="Calibri" panose="020F0502020204030204" pitchFamily="34" charset="0"/>
              </a:rPr>
              <a:t>/(1+</a:t>
            </a:r>
            <a:r>
              <a:rPr lang="en-US" altLang="ru-RU" sz="1800" i="1">
                <a:latin typeface="Calibri" panose="020F0502020204030204" pitchFamily="34" charset="0"/>
              </a:rPr>
              <a:t>e</a:t>
            </a:r>
            <a:r>
              <a:rPr lang="en-US" altLang="ru-RU" sz="1800">
                <a:latin typeface="Calibri" panose="020F0502020204030204" pitchFamily="34" charset="0"/>
              </a:rPr>
              <a:t>)</a:t>
            </a:r>
            <a:r>
              <a:rPr lang="ru-RU" altLang="ru-RU" sz="1800">
                <a:latin typeface="Calibri" panose="020F0502020204030204" pitchFamily="34" charset="0"/>
              </a:rPr>
              <a:t>. В этой точке квадрат скорости будет равен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В зависимости от типа конического сечения интеграл энергии выражается следующим образом:</a:t>
            </a:r>
          </a:p>
        </p:txBody>
      </p:sp>
      <p:graphicFrame>
        <p:nvGraphicFramePr>
          <p:cNvPr id="12290" name="Объект 1">
            <a:extLst>
              <a:ext uri="{FF2B5EF4-FFF2-40B4-BE49-F238E27FC236}">
                <a16:creationId xmlns:a16="http://schemas.microsoft.com/office/drawing/2014/main" id="{95F06CB3-8416-45B8-9D27-293A09110B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9514" y="1412875"/>
          <a:ext cx="4783137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3" imgW="3060700" imgH="939800" progId="Equation.DSMT4">
                  <p:embed/>
                </p:oleObj>
              </mc:Choice>
              <mc:Fallback>
                <p:oleObj name="Equation" r:id="rId3" imgW="3060700" imgH="939800" progId="Equation.DSMT4">
                  <p:embed/>
                  <p:pic>
                    <p:nvPicPr>
                      <p:cNvPr id="12290" name="Объект 1">
                        <a:extLst>
                          <a:ext uri="{FF2B5EF4-FFF2-40B4-BE49-F238E27FC236}">
                            <a16:creationId xmlns:a16="http://schemas.microsoft.com/office/drawing/2014/main" id="{95F06CB3-8416-45B8-9D27-293A09110B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1412875"/>
                        <a:ext cx="4783137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Объект 8">
            <a:extLst>
              <a:ext uri="{FF2B5EF4-FFF2-40B4-BE49-F238E27FC236}">
                <a16:creationId xmlns:a16="http://schemas.microsoft.com/office/drawing/2014/main" id="{86D746F4-4F82-440C-B600-070719EBF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9439" y="3573463"/>
          <a:ext cx="3290887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5" imgW="2070100" imgH="1346200" progId="Equation.DSMT4">
                  <p:embed/>
                </p:oleObj>
              </mc:Choice>
              <mc:Fallback>
                <p:oleObj name="Equation" r:id="rId5" imgW="2070100" imgH="1346200" progId="Equation.DSMT4">
                  <p:embed/>
                  <p:pic>
                    <p:nvPicPr>
                      <p:cNvPr id="12291" name="Объект 8">
                        <a:extLst>
                          <a:ext uri="{FF2B5EF4-FFF2-40B4-BE49-F238E27FC236}">
                            <a16:creationId xmlns:a16="http://schemas.microsoft.com/office/drawing/2014/main" id="{86D746F4-4F82-440C-B600-070719EBF0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9" y="3573463"/>
                        <a:ext cx="3290887" cy="213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2303333-9ED6-4828-84A3-6171110D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21AFB4-D81E-4C64-B938-671160E8A4DF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15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D92D104-F931-4789-9E5E-693D86923C5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758030"/>
            <a:ext cx="914400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Шестой интеграл – время прохождения перицентра</a:t>
            </a:r>
          </a:p>
        </p:txBody>
      </p:sp>
      <p:sp>
        <p:nvSpPr>
          <p:cNvPr id="13322" name="TextBox 1">
            <a:extLst>
              <a:ext uri="{FF2B5EF4-FFF2-40B4-BE49-F238E27FC236}">
                <a16:creationId xmlns:a16="http://schemas.microsoft.com/office/drawing/2014/main" id="{0179DB47-1BDE-4F89-B5FA-003ECE5EE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765176"/>
            <a:ext cx="95059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Радиус-вектор заметает площадь </a:t>
            </a:r>
            <a:r>
              <a:rPr lang="ru-RU" altLang="ru-RU" sz="1800" i="1" dirty="0">
                <a:latin typeface="Calibri" panose="020F0502020204030204" pitchFamily="34" charset="0"/>
              </a:rPr>
              <a:t>А</a:t>
            </a:r>
            <a:r>
              <a:rPr lang="ru-RU" altLang="ru-RU" sz="1800" dirty="0">
                <a:latin typeface="Calibri" panose="020F0502020204030204" pitchFamily="34" charset="0"/>
              </a:rPr>
              <a:t> с секторной скоростью</a:t>
            </a: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С другой стороны, площадь эллипса равна </a:t>
            </a:r>
            <a:r>
              <a:rPr lang="el-GR" altLang="ru-RU" sz="1800" dirty="0">
                <a:latin typeface="Calibri" panose="020F0502020204030204" pitchFamily="34" charset="0"/>
              </a:rPr>
              <a:t>π</a:t>
            </a:r>
            <a:r>
              <a:rPr lang="en-US" altLang="ru-RU" sz="1800" i="1" dirty="0">
                <a:latin typeface="Calibri" panose="020F0502020204030204" pitchFamily="34" charset="0"/>
              </a:rPr>
              <a:t>ab</a:t>
            </a:r>
            <a:r>
              <a:rPr lang="ru-RU" altLang="ru-RU" sz="1800" dirty="0">
                <a:latin typeface="Calibri" panose="020F0502020204030204" pitchFamily="34" charset="0"/>
              </a:rPr>
              <a:t>, т.е. секторная скорость равна площади, деленной на период обращения </a:t>
            </a:r>
            <a:r>
              <a:rPr lang="en-US" altLang="ru-RU" sz="1800" i="1" dirty="0">
                <a:latin typeface="Calibri" panose="020F0502020204030204" pitchFamily="34" charset="0"/>
              </a:rPr>
              <a:t>T</a:t>
            </a:r>
            <a:r>
              <a:rPr lang="ru-RU" altLang="ru-RU" sz="1800" dirty="0">
                <a:latin typeface="Calibri" panose="020F0502020204030204" pitchFamily="34" charset="0"/>
              </a:rPr>
              <a:t>:</a:t>
            </a: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Из верхнего уравнения следует:</a:t>
            </a: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При интегрировании определится последняя шестая константа, являющаяся временем </a:t>
            </a:r>
            <a:r>
              <a:rPr lang="el-GR" altLang="ru-RU" sz="1800" dirty="0">
                <a:solidFill>
                  <a:srgbClr val="FF0000"/>
                </a:solidFill>
                <a:latin typeface="Calibri" panose="020F0502020204030204" pitchFamily="34" charset="0"/>
              </a:rPr>
              <a:t>τ</a:t>
            </a:r>
            <a:r>
              <a:rPr lang="ru-RU" altLang="ru-RU" sz="1800" dirty="0">
                <a:latin typeface="Calibri" panose="020F0502020204030204" pitchFamily="34" charset="0"/>
              </a:rPr>
              <a:t>     прохождения перицентра орбиты:</a:t>
            </a: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3314" name="Объект 1">
            <a:extLst>
              <a:ext uri="{FF2B5EF4-FFF2-40B4-BE49-F238E27FC236}">
                <a16:creationId xmlns:a16="http://schemas.microsoft.com/office/drawing/2014/main" id="{5A92053C-EC13-4D32-A5E4-BE481D192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4251" y="1196976"/>
          <a:ext cx="25749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3" imgW="1651000" imgH="419100" progId="Equation.DSMT4">
                  <p:embed/>
                </p:oleObj>
              </mc:Choice>
              <mc:Fallback>
                <p:oleObj name="Equation" r:id="rId3" imgW="1651000" imgH="419100" progId="Equation.DSMT4">
                  <p:embed/>
                  <p:pic>
                    <p:nvPicPr>
                      <p:cNvPr id="13314" name="Объект 1">
                        <a:extLst>
                          <a:ext uri="{FF2B5EF4-FFF2-40B4-BE49-F238E27FC236}">
                            <a16:creationId xmlns:a16="http://schemas.microsoft.com/office/drawing/2014/main" id="{5A92053C-EC13-4D32-A5E4-BE481D192E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1" y="1196976"/>
                        <a:ext cx="25749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Объект 2">
            <a:extLst>
              <a:ext uri="{FF2B5EF4-FFF2-40B4-BE49-F238E27FC236}">
                <a16:creationId xmlns:a16="http://schemas.microsoft.com/office/drawing/2014/main" id="{5C5D9D80-C09B-4DDB-884C-A7FE20D420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4" y="2493964"/>
          <a:ext cx="7412037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5" imgW="4749800" imgH="1041400" progId="Equation.DSMT4">
                  <p:embed/>
                </p:oleObj>
              </mc:Choice>
              <mc:Fallback>
                <p:oleObj name="Equation" r:id="rId5" imgW="4749800" imgH="1041400" progId="Equation.DSMT4">
                  <p:embed/>
                  <p:pic>
                    <p:nvPicPr>
                      <p:cNvPr id="13315" name="Объект 2">
                        <a:extLst>
                          <a:ext uri="{FF2B5EF4-FFF2-40B4-BE49-F238E27FC236}">
                            <a16:creationId xmlns:a16="http://schemas.microsoft.com/office/drawing/2014/main" id="{5C5D9D80-C09B-4DDB-884C-A7FE20D420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493964"/>
                        <a:ext cx="7412037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Объект 8">
            <a:extLst>
              <a:ext uri="{FF2B5EF4-FFF2-40B4-BE49-F238E27FC236}">
                <a16:creationId xmlns:a16="http://schemas.microsoft.com/office/drawing/2014/main" id="{F6D4B55E-7E81-494F-B4AE-256E97FD0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3114" y="4221164"/>
          <a:ext cx="28527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Equation" r:id="rId7" imgW="1828800" imgH="495300" progId="Equation.DSMT4">
                  <p:embed/>
                </p:oleObj>
              </mc:Choice>
              <mc:Fallback>
                <p:oleObj name="Equation" r:id="rId7" imgW="1828800" imgH="495300" progId="Equation.DSMT4">
                  <p:embed/>
                  <p:pic>
                    <p:nvPicPr>
                      <p:cNvPr id="13316" name="Объект 8">
                        <a:extLst>
                          <a:ext uri="{FF2B5EF4-FFF2-40B4-BE49-F238E27FC236}">
                            <a16:creationId xmlns:a16="http://schemas.microsoft.com/office/drawing/2014/main" id="{F6D4B55E-7E81-494F-B4AE-256E97FD0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4" y="4221164"/>
                        <a:ext cx="2852737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Объект 9">
            <a:extLst>
              <a:ext uri="{FF2B5EF4-FFF2-40B4-BE49-F238E27FC236}">
                <a16:creationId xmlns:a16="http://schemas.microsoft.com/office/drawing/2014/main" id="{E9160E08-030B-4D32-BC84-E421197559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1" y="5373689"/>
          <a:ext cx="23780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Equation" r:id="rId9" imgW="1524000" imgH="495300" progId="Equation.DSMT4">
                  <p:embed/>
                </p:oleObj>
              </mc:Choice>
              <mc:Fallback>
                <p:oleObj name="Equation" r:id="rId9" imgW="1524000" imgH="495300" progId="Equation.DSMT4">
                  <p:embed/>
                  <p:pic>
                    <p:nvPicPr>
                      <p:cNvPr id="13317" name="Объект 9">
                        <a:extLst>
                          <a:ext uri="{FF2B5EF4-FFF2-40B4-BE49-F238E27FC236}">
                            <a16:creationId xmlns:a16="http://schemas.microsoft.com/office/drawing/2014/main" id="{E9160E08-030B-4D32-BC84-E421197559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5373689"/>
                        <a:ext cx="23780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3540165-4A6A-44A9-82A9-522687BD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0BBA35-87A3-4CFD-AD38-58581B66ED1E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16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743BA4-89D9-41BB-AD0D-AA384C60115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2781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Итого - Шесть интегралов</a:t>
            </a:r>
          </a:p>
        </p:txBody>
      </p:sp>
      <p:sp>
        <p:nvSpPr>
          <p:cNvPr id="55302" name="TextBox 1">
            <a:extLst>
              <a:ext uri="{FF2B5EF4-FFF2-40B4-BE49-F238E27FC236}">
                <a16:creationId xmlns:a16="http://schemas.microsoft.com/office/drawing/2014/main" id="{EC1C93CB-C78E-481C-931C-463E41CE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1557338"/>
            <a:ext cx="73437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1800">
                <a:latin typeface="Calibri" panose="020F0502020204030204" pitchFamily="34" charset="0"/>
              </a:rPr>
              <a:t>Интеграл энергии;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1800">
                <a:latin typeface="Calibri" panose="020F0502020204030204" pitchFamily="34" charset="0"/>
              </a:rPr>
              <a:t>Интеграл вектора количества движения </a:t>
            </a:r>
            <a:r>
              <a:rPr lang="en-US" altLang="ru-RU" sz="1800" b="1" i="1">
                <a:latin typeface="Calibri" panose="020F0502020204030204" pitchFamily="34" charset="0"/>
              </a:rPr>
              <a:t>c</a:t>
            </a:r>
            <a:r>
              <a:rPr lang="en-US" altLang="ru-RU" sz="1800">
                <a:latin typeface="Calibri" panose="020F0502020204030204" pitchFamily="34" charset="0"/>
              </a:rPr>
              <a:t> = </a:t>
            </a:r>
            <a:r>
              <a:rPr lang="ru-RU" altLang="ru-RU" sz="1800">
                <a:latin typeface="Calibri" panose="020F0502020204030204" pitchFamily="34" charset="0"/>
              </a:rPr>
              <a:t>(</a:t>
            </a:r>
            <a:r>
              <a:rPr lang="en-US" altLang="ru-RU" sz="1800" i="1">
                <a:latin typeface="Calibri" panose="020F0502020204030204" pitchFamily="34" charset="0"/>
              </a:rPr>
              <a:t>c</a:t>
            </a:r>
            <a:r>
              <a:rPr lang="en-US" altLang="ru-RU" sz="1800" i="1" baseline="-25000">
                <a:latin typeface="Calibri" panose="020F0502020204030204" pitchFamily="34" charset="0"/>
              </a:rPr>
              <a:t>x</a:t>
            </a:r>
            <a:r>
              <a:rPr lang="en-US" altLang="ru-RU" sz="1800">
                <a:latin typeface="Calibri" panose="020F0502020204030204" pitchFamily="34" charset="0"/>
              </a:rPr>
              <a:t>; </a:t>
            </a:r>
            <a:r>
              <a:rPr lang="en-US" altLang="ru-RU" sz="1800" i="1">
                <a:latin typeface="Calibri" panose="020F0502020204030204" pitchFamily="34" charset="0"/>
              </a:rPr>
              <a:t>c</a:t>
            </a:r>
            <a:r>
              <a:rPr lang="en-US" altLang="ru-RU" sz="1800" i="1" baseline="-25000">
                <a:latin typeface="Calibri" panose="020F0502020204030204" pitchFamily="34" charset="0"/>
              </a:rPr>
              <a:t>y</a:t>
            </a:r>
            <a:r>
              <a:rPr lang="en-US" altLang="ru-RU" sz="1800">
                <a:latin typeface="Calibri" panose="020F0502020204030204" pitchFamily="34" charset="0"/>
              </a:rPr>
              <a:t>; </a:t>
            </a:r>
            <a:r>
              <a:rPr lang="en-US" altLang="ru-RU" sz="1800" i="1">
                <a:latin typeface="Calibri" panose="020F0502020204030204" pitchFamily="34" charset="0"/>
              </a:rPr>
              <a:t>c</a:t>
            </a:r>
            <a:r>
              <a:rPr lang="en-US" altLang="ru-RU" sz="1800" i="1" baseline="-25000">
                <a:latin typeface="Calibri" panose="020F0502020204030204" pitchFamily="34" charset="0"/>
              </a:rPr>
              <a:t>z</a:t>
            </a:r>
            <a:r>
              <a:rPr lang="ru-RU" altLang="ru-RU" sz="1800">
                <a:latin typeface="Calibri" panose="020F0502020204030204" pitchFamily="34" charset="0"/>
              </a:rPr>
              <a:t>)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 три параметра;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1800">
                <a:latin typeface="Calibri" panose="020F0502020204030204" pitchFamily="34" charset="0"/>
              </a:rPr>
              <a:t>Вектор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Лапласа </a:t>
            </a:r>
            <a:r>
              <a:rPr lang="en-US" altLang="ru-RU" sz="1800" b="1" i="1">
                <a:latin typeface="Calibri" panose="020F0502020204030204" pitchFamily="34" charset="0"/>
              </a:rPr>
              <a:t>f</a:t>
            </a:r>
            <a:r>
              <a:rPr lang="ru-RU" altLang="ru-RU" sz="1800">
                <a:latin typeface="Calibri" panose="020F0502020204030204" pitchFamily="34" charset="0"/>
              </a:rPr>
              <a:t>, задающий положение большой полуоси;</a:t>
            </a:r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1800">
                <a:latin typeface="Calibri" panose="020F0502020204030204" pitchFamily="34" charset="0"/>
              </a:rPr>
              <a:t>Время </a:t>
            </a:r>
            <a:r>
              <a:rPr lang="el-GR" altLang="ru-RU" sz="1800">
                <a:latin typeface="Calibri" panose="020F0502020204030204" pitchFamily="34" charset="0"/>
              </a:rPr>
              <a:t>τ</a:t>
            </a:r>
            <a:r>
              <a:rPr lang="ru-RU" altLang="ru-RU" sz="1800">
                <a:latin typeface="Calibri" panose="020F0502020204030204" pitchFamily="34" charset="0"/>
              </a:rPr>
              <a:t> прохождения заданной точки орбиты.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800">
                <a:latin typeface="Calibri" panose="020F0502020204030204" pitchFamily="34" charset="0"/>
              </a:rPr>
              <a:t>Векторы </a:t>
            </a:r>
            <a:r>
              <a:rPr lang="ru-RU" altLang="ru-RU" sz="1800" b="1" i="1">
                <a:latin typeface="Calibri" panose="020F0502020204030204" pitchFamily="34" charset="0"/>
              </a:rPr>
              <a:t>с</a:t>
            </a:r>
            <a:r>
              <a:rPr lang="ru-RU" altLang="ru-RU" sz="1800">
                <a:latin typeface="Calibri" panose="020F0502020204030204" pitchFamily="34" charset="0"/>
              </a:rPr>
              <a:t> и </a:t>
            </a:r>
            <a:r>
              <a:rPr lang="en-US" altLang="ru-RU" sz="1800" b="1" i="1">
                <a:latin typeface="Calibri" panose="020F0502020204030204" pitchFamily="34" charset="0"/>
              </a:rPr>
              <a:t>f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задают положение плоскости орбиты в пространстве.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800">
                <a:latin typeface="Calibri" panose="020F0502020204030204" pitchFamily="34" charset="0"/>
              </a:rPr>
              <a:t>Параметры </a:t>
            </a:r>
            <a:r>
              <a:rPr lang="en-US" altLang="ru-RU" sz="1800" i="1">
                <a:latin typeface="Calibri" panose="020F0502020204030204" pitchFamily="34" charset="0"/>
              </a:rPr>
              <a:t>a</a:t>
            </a:r>
            <a:r>
              <a:rPr lang="en-US" altLang="ru-RU" sz="1800">
                <a:latin typeface="Calibri" panose="020F0502020204030204" pitchFamily="34" charset="0"/>
              </a:rPr>
              <a:t>/</a:t>
            </a:r>
            <a:r>
              <a:rPr lang="en-US" altLang="ru-RU" sz="1800" i="1">
                <a:latin typeface="Calibri" panose="020F0502020204030204" pitchFamily="34" charset="0"/>
              </a:rPr>
              <a:t>p</a:t>
            </a:r>
            <a:r>
              <a:rPr lang="en-US" altLang="ru-RU" sz="1800">
                <a:latin typeface="Calibri" panose="020F0502020204030204" pitchFamily="34" charset="0"/>
              </a:rPr>
              <a:t>/</a:t>
            </a:r>
            <a:r>
              <a:rPr lang="en-US" altLang="ru-RU" sz="1800" i="1">
                <a:latin typeface="Calibri" panose="020F0502020204030204" pitchFamily="34" charset="0"/>
              </a:rPr>
              <a:t>T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задают форму орбиты.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800">
                <a:latin typeface="Calibri" panose="020F0502020204030204" pitchFamily="34" charset="0"/>
              </a:rPr>
              <a:t>Параметр </a:t>
            </a:r>
            <a:r>
              <a:rPr lang="el-GR" altLang="ru-RU" sz="1800">
                <a:latin typeface="Calibri" panose="020F0502020204030204" pitchFamily="34" charset="0"/>
              </a:rPr>
              <a:t>τ</a:t>
            </a:r>
            <a:r>
              <a:rPr lang="ru-RU" altLang="ru-RU" sz="1800">
                <a:latin typeface="Calibri" panose="020F0502020204030204" pitchFamily="34" charset="0"/>
              </a:rPr>
              <a:t> определяет время прохождения заданной точки орбиты.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25ECE6D-F63D-4280-A0B4-BAD4A29C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F9C8AD-4CD6-400F-B5FC-CD88A82F2A5C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17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EAE9BCE-05BA-44F7-955F-76818617C9D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671513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Кеплеровы элементы Орбиты</a:t>
            </a:r>
          </a:p>
        </p:txBody>
      </p:sp>
      <p:pic>
        <p:nvPicPr>
          <p:cNvPr id="56326" name="Picture 6" descr="G:\В лекции\Кеплеровы элементы 1.JPG">
            <a:extLst>
              <a:ext uri="{FF2B5EF4-FFF2-40B4-BE49-F238E27FC236}">
                <a16:creationId xmlns:a16="http://schemas.microsoft.com/office/drawing/2014/main" id="{09AB09F1-C1AB-4330-9B04-F5AB3429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820739"/>
            <a:ext cx="50419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Box 10">
            <a:extLst>
              <a:ext uri="{FF2B5EF4-FFF2-40B4-BE49-F238E27FC236}">
                <a16:creationId xmlns:a16="http://schemas.microsoft.com/office/drawing/2014/main" id="{40DEBE95-5D27-4234-B07B-2F4B73FEDFA1}"/>
              </a:ext>
            </a:extLst>
          </p:cNvPr>
          <p:cNvSpPr txBox="1">
            <a:spLocks noChangeArrowheads="1"/>
          </p:cNvSpPr>
          <p:nvPr/>
        </p:nvSpPr>
        <p:spPr bwMode="auto">
          <a:xfrm rot="502053">
            <a:off x="1571625" y="3990976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Плоскость экватора</a:t>
            </a:r>
          </a:p>
        </p:txBody>
      </p:sp>
      <p:sp>
        <p:nvSpPr>
          <p:cNvPr id="56328" name="TextBox 11">
            <a:extLst>
              <a:ext uri="{FF2B5EF4-FFF2-40B4-BE49-F238E27FC236}">
                <a16:creationId xmlns:a16="http://schemas.microsoft.com/office/drawing/2014/main" id="{27B92719-500B-458A-BB9F-C55AC3B3D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765175"/>
            <a:ext cx="43180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1800" b="1" i="1">
                <a:latin typeface="Calibri" panose="020F0502020204030204" pitchFamily="34" charset="0"/>
              </a:rPr>
              <a:t>i</a:t>
            </a:r>
            <a:r>
              <a:rPr lang="ru-RU" altLang="ru-RU" sz="1800" i="1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наклонение плоскости орбиты к экватору;</a:t>
            </a:r>
          </a:p>
          <a:p>
            <a:pPr algn="just" eaLnBrk="1" hangingPunct="1"/>
            <a:endParaRPr lang="en-US" altLang="ru-RU" sz="1000">
              <a:latin typeface="Calibri" panose="020F0502020204030204" pitchFamily="34" charset="0"/>
            </a:endParaRPr>
          </a:p>
          <a:p>
            <a:pPr algn="just" eaLnBrk="1" hangingPunct="1"/>
            <a:r>
              <a:rPr lang="el-GR" altLang="ru-RU" sz="1800" b="1">
                <a:latin typeface="Calibri" panose="020F0502020204030204" pitchFamily="34" charset="0"/>
              </a:rPr>
              <a:t>Ω</a:t>
            </a:r>
            <a:r>
              <a:rPr lang="ru-RU" altLang="ru-RU" sz="1800">
                <a:latin typeface="Calibri" panose="020F0502020204030204" pitchFamily="34" charset="0"/>
              </a:rPr>
              <a:t> –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долгота восходящего узла </a:t>
            </a:r>
            <a:r>
              <a:rPr lang="en-US" altLang="ru-RU" sz="1800">
                <a:latin typeface="Calibri" panose="020F0502020204030204" pitchFamily="34" charset="0"/>
              </a:rPr>
              <a:t>– </a:t>
            </a:r>
            <a:r>
              <a:rPr lang="ru-RU" altLang="ru-RU" sz="1800">
                <a:latin typeface="Calibri" panose="020F0502020204030204" pitchFamily="34" charset="0"/>
              </a:rPr>
              <a:t>угол, отсчитываемый от линии весеннего равноденствия до точки пересечения орбиты с экватором при движении КА из южного полушария в северное;</a:t>
            </a:r>
          </a:p>
          <a:p>
            <a:pPr algn="just" eaLnBrk="1" hangingPunct="1"/>
            <a:endParaRPr lang="en-US" altLang="ru-RU" sz="1000">
              <a:latin typeface="Calibri" panose="020F0502020204030204" pitchFamily="34" charset="0"/>
            </a:endParaRPr>
          </a:p>
          <a:p>
            <a:pPr algn="just" eaLnBrk="1" hangingPunct="1"/>
            <a:r>
              <a:rPr lang="el-GR" altLang="ru-RU" sz="1800" b="1">
                <a:latin typeface="Calibri" panose="020F0502020204030204" pitchFamily="34" charset="0"/>
              </a:rPr>
              <a:t>ω</a:t>
            </a:r>
            <a:r>
              <a:rPr lang="ru-RU" altLang="ru-RU" sz="1800">
                <a:latin typeface="Calibri" panose="020F0502020204030204" pitchFamily="34" charset="0"/>
              </a:rPr>
              <a:t> –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аргумент перицентра, измеряемый против часовой стрелки от восходящего узла в плоскости орбиты;</a:t>
            </a:r>
          </a:p>
          <a:p>
            <a:pPr algn="just" eaLnBrk="1" hangingPunct="1"/>
            <a:endParaRPr lang="en-US" altLang="ru-RU" sz="1000">
              <a:latin typeface="Calibri" panose="020F0502020204030204" pitchFamily="34" charset="0"/>
            </a:endParaRPr>
          </a:p>
          <a:p>
            <a:pPr algn="just" eaLnBrk="1" hangingPunct="1"/>
            <a:r>
              <a:rPr lang="en-US" altLang="ru-RU" sz="1800" b="1" i="1">
                <a:latin typeface="Calibri" panose="020F0502020204030204" pitchFamily="34" charset="0"/>
              </a:rPr>
              <a:t>a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или </a:t>
            </a:r>
            <a:r>
              <a:rPr lang="en-US" altLang="ru-RU" sz="1800" b="1" i="1">
                <a:latin typeface="Calibri" panose="020F0502020204030204" pitchFamily="34" charset="0"/>
              </a:rPr>
              <a:t>p</a:t>
            </a:r>
            <a:r>
              <a:rPr lang="ru-RU" altLang="ru-RU" sz="1800" i="1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главная полуось орбиты или полуфокальный параметр;</a:t>
            </a:r>
          </a:p>
          <a:p>
            <a:pPr algn="just" eaLnBrk="1" hangingPunct="1"/>
            <a:endParaRPr lang="en-US" altLang="ru-RU" sz="1000" i="1">
              <a:latin typeface="Calibri" panose="020F0502020204030204" pitchFamily="34" charset="0"/>
            </a:endParaRPr>
          </a:p>
          <a:p>
            <a:pPr algn="just" eaLnBrk="1" hangingPunct="1"/>
            <a:r>
              <a:rPr lang="en-US" altLang="ru-RU" sz="1800" b="1" i="1">
                <a:latin typeface="Calibri" panose="020F0502020204030204" pitchFamily="34" charset="0"/>
              </a:rPr>
              <a:t>e</a:t>
            </a:r>
            <a:r>
              <a:rPr lang="ru-RU" altLang="ru-RU" sz="1800" i="1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эксцентриситет;</a:t>
            </a:r>
          </a:p>
          <a:p>
            <a:pPr algn="just" eaLnBrk="1" hangingPunct="1"/>
            <a:endParaRPr lang="en-US" altLang="ru-RU" sz="1000" i="1">
              <a:latin typeface="Calibri" panose="020F0502020204030204" pitchFamily="34" charset="0"/>
            </a:endParaRPr>
          </a:p>
          <a:p>
            <a:pPr algn="just" eaLnBrk="1" hangingPunct="1"/>
            <a:r>
              <a:rPr lang="el-GR" altLang="ru-RU" sz="1800" b="1">
                <a:latin typeface="Calibri" panose="020F0502020204030204" pitchFamily="34" charset="0"/>
              </a:rPr>
              <a:t>θ</a:t>
            </a:r>
            <a:r>
              <a:rPr lang="en-US" altLang="ru-RU" sz="1800">
                <a:latin typeface="Calibri" panose="020F0502020204030204" pitchFamily="34" charset="0"/>
              </a:rPr>
              <a:t>, </a:t>
            </a:r>
            <a:r>
              <a:rPr lang="en-US" altLang="ru-RU" sz="1800" b="1" i="1">
                <a:latin typeface="Calibri" panose="020F0502020204030204" pitchFamily="34" charset="0"/>
              </a:rPr>
              <a:t>M</a:t>
            </a:r>
            <a:r>
              <a:rPr lang="en-US" altLang="ru-RU" sz="1800">
                <a:latin typeface="Calibri" panose="020F0502020204030204" pitchFamily="34" charset="0"/>
              </a:rPr>
              <a:t>, </a:t>
            </a:r>
            <a:r>
              <a:rPr lang="el-GR" altLang="ru-RU" sz="1800" b="1">
                <a:latin typeface="Calibri" panose="020F0502020204030204" pitchFamily="34" charset="0"/>
              </a:rPr>
              <a:t>τ</a:t>
            </a:r>
            <a:r>
              <a:rPr lang="ru-RU" altLang="ru-RU" sz="1800">
                <a:latin typeface="Calibri" panose="020F0502020204030204" pitchFamily="34" charset="0"/>
              </a:rPr>
              <a:t> –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истинная, средняя аномалии, задающие положение КА относительно перицентра, и время прохождения перицентра.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EFD5F16A-AE70-45F0-8B9E-F8FB7FFADB3D}"/>
              </a:ext>
            </a:extLst>
          </p:cNvPr>
          <p:cNvSpPr txBox="1">
            <a:spLocks/>
          </p:cNvSpPr>
          <p:nvPr/>
        </p:nvSpPr>
        <p:spPr>
          <a:xfrm>
            <a:off x="0" y="106531"/>
            <a:ext cx="9144000" cy="1609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Связь периода обращения и большой полуоси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71E909-8049-4B2F-9F36-CA44817E0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23" y="1854687"/>
            <a:ext cx="1534076" cy="9285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5E6CFF-730E-4FCC-AC22-D31813A8F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023" y="4335095"/>
            <a:ext cx="1804594" cy="1315213"/>
          </a:xfrm>
          <a:prstGeom prst="rect">
            <a:avLst/>
          </a:prstGeom>
        </p:spPr>
      </p:pic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DC1E294E-F123-48ED-ADED-62C7EABB9386}"/>
              </a:ext>
            </a:extLst>
          </p:cNvPr>
          <p:cNvSpPr txBox="1">
            <a:spLocks/>
          </p:cNvSpPr>
          <p:nvPr/>
        </p:nvSpPr>
        <p:spPr>
          <a:xfrm>
            <a:off x="220413" y="2921807"/>
            <a:ext cx="9144000" cy="1609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Третий закон Кеплера</a:t>
            </a:r>
          </a:p>
        </p:txBody>
      </p:sp>
    </p:spTree>
    <p:extLst>
      <p:ext uri="{BB962C8B-B14F-4D97-AF65-F5344CB8AC3E}">
        <p14:creationId xmlns:p14="http://schemas.microsoft.com/office/powerpoint/2010/main" val="4104200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D8B22CDF-EBC2-467C-BACB-F41817B08FF8}"/>
              </a:ext>
            </a:extLst>
          </p:cNvPr>
          <p:cNvSpPr txBox="1">
            <a:spLocks/>
          </p:cNvSpPr>
          <p:nvPr/>
        </p:nvSpPr>
        <p:spPr>
          <a:xfrm>
            <a:off x="0" y="106531"/>
            <a:ext cx="9144000" cy="1609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Наборы орбитальных элементов </a:t>
            </a:r>
            <a:r>
              <a:rPr lang="en-US" dirty="0"/>
              <a:t>TLE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FA44F-0B80-4AEC-B748-FB3AA4F2569C}"/>
              </a:ext>
            </a:extLst>
          </p:cNvPr>
          <p:cNvSpPr txBox="1"/>
          <p:nvPr/>
        </p:nvSpPr>
        <p:spPr>
          <a:xfrm>
            <a:off x="603682" y="2361459"/>
            <a:ext cx="7396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ISS (ZARYA)             </a:t>
            </a:r>
          </a:p>
          <a:p>
            <a:r>
              <a:rPr lang="ru-RU" dirty="0"/>
              <a:t>1 25544U 98067A 08264.51782528 -.00002182 00000-0 -11606-4 0  2927</a:t>
            </a:r>
          </a:p>
          <a:p>
            <a:r>
              <a:rPr lang="ru-RU" dirty="0"/>
              <a:t>2 25544 51.6416 247.4627 0006703 130.5360 325.0288 15.72125391563537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73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37AD097-7377-484E-ADA2-BD0130C678E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227350"/>
            <a:ext cx="9144000" cy="1594204"/>
          </a:xfrm>
        </p:spPr>
        <p:txBody>
          <a:bodyPr/>
          <a:lstStyle/>
          <a:p>
            <a:pPr>
              <a:defRPr/>
            </a:pPr>
            <a:r>
              <a:rPr lang="ru-RU" dirty="0"/>
              <a:t>Краткий исторический обзор</a:t>
            </a:r>
          </a:p>
        </p:txBody>
      </p:sp>
      <p:sp>
        <p:nvSpPr>
          <p:cNvPr id="54278" name="TextBox 1">
            <a:extLst>
              <a:ext uri="{FF2B5EF4-FFF2-40B4-BE49-F238E27FC236}">
                <a16:creationId xmlns:a16="http://schemas.microsoft.com/office/drawing/2014/main" id="{02CBD8F6-F076-4CB5-9906-67AC01162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692151"/>
            <a:ext cx="93599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b="1">
                <a:latin typeface="Calibri" panose="020F0502020204030204" pitchFamily="34" charset="0"/>
              </a:rPr>
              <a:t>Астродинамика</a:t>
            </a:r>
            <a:r>
              <a:rPr lang="ru-RU" altLang="ru-RU" sz="1800">
                <a:latin typeface="Calibri" panose="020F0502020204030204" pitchFamily="34" charset="0"/>
              </a:rPr>
              <a:t> – изучение и описание движения искусственно созданных космических объектов в космическом пространстве под действием естественной космической среды и при воздействии специально создаваемых сил. Ведет отсчет с 1957 г.</a:t>
            </a:r>
            <a:endParaRPr lang="ru-RU" altLang="ru-RU" sz="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b="1">
                <a:latin typeface="Calibri" panose="020F0502020204030204" pitchFamily="34" charset="0"/>
              </a:rPr>
              <a:t>Небесная механика </a:t>
            </a:r>
            <a:r>
              <a:rPr lang="ru-RU" altLang="ru-RU" sz="1800">
                <a:latin typeface="Calibri" panose="020F0502020204030204" pitchFamily="34" charset="0"/>
              </a:rPr>
              <a:t>– описание движения планет Солнечной системы в естественной среде. Известна с античных времен.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E657CD7-AF3D-47A4-AC68-506240C3C90E}"/>
              </a:ext>
            </a:extLst>
          </p:cNvPr>
          <p:cNvGraphicFramePr>
            <a:graphicFrameLocks noGrp="1"/>
          </p:cNvGraphicFramePr>
          <p:nvPr/>
        </p:nvGraphicFramePr>
        <p:xfrm>
          <a:off x="1558926" y="2203450"/>
          <a:ext cx="9217025" cy="4084798"/>
        </p:xfrm>
        <a:graphic>
          <a:graphicData uri="http://schemas.openxmlformats.org/drawingml/2006/table">
            <a:tbl>
              <a:tblPr/>
              <a:tblGrid>
                <a:gridCol w="307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3102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536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Тихо Браге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(1546 </a:t>
                      </a: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1601)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Определил положение и периоды обращения планет с точностью до 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угловой минуты по положению и 1 секунды по времени.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Иоганн Кеплер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(1571 </a:t>
                      </a: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1630)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Вывел основные законы движения небесных тел.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Исаак Ньютон</a:t>
                      </a:r>
                    </a:p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(1642 </a:t>
                      </a: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1727)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Разработал классическую механику движения тел в порождаемом ими гравитационном поле.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78" name="Picture 14" descr="G:\В лекции\Tycho_Brahe.JPG">
            <a:extLst>
              <a:ext uri="{FF2B5EF4-FFF2-40B4-BE49-F238E27FC236}">
                <a16:creationId xmlns:a16="http://schemas.microsoft.com/office/drawing/2014/main" id="{F724071E-653F-4AB6-99B9-709CB6CFD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59" t="4742" r="5508" b="7607"/>
          <a:stretch>
            <a:fillRect/>
          </a:stretch>
        </p:blipFill>
        <p:spPr bwMode="auto">
          <a:xfrm>
            <a:off x="2332039" y="2208213"/>
            <a:ext cx="1500187" cy="207486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9" name="Picture 15" descr="G:\В лекции\Johannes_Kepler_1610.jpg">
            <a:extLst>
              <a:ext uri="{FF2B5EF4-FFF2-40B4-BE49-F238E27FC236}">
                <a16:creationId xmlns:a16="http://schemas.microsoft.com/office/drawing/2014/main" id="{8A9DE078-AB11-4C92-8CD6-36CEA8CA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6076" y="2208214"/>
            <a:ext cx="1520825" cy="20859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80" name="Picture 17" descr="G:\В лекции\GodfreyKneller-IsaacNewton-1689.jpg">
            <a:extLst>
              <a:ext uri="{FF2B5EF4-FFF2-40B4-BE49-F238E27FC236}">
                <a16:creationId xmlns:a16="http://schemas.microsoft.com/office/drawing/2014/main" id="{A23EBF6D-C7B5-413C-8999-8E3DF1C20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7888" y="2208214"/>
            <a:ext cx="1517650" cy="20859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66">
            <a:extLst>
              <a:ext uri="{FF2B5EF4-FFF2-40B4-BE49-F238E27FC236}">
                <a16:creationId xmlns:a16="http://schemas.microsoft.com/office/drawing/2014/main" id="{A5D0F0F1-960F-4ABC-B6A2-7D26FA7E44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9560"/>
            <a:ext cx="7256880" cy="4951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576">
            <a:extLst>
              <a:ext uri="{FF2B5EF4-FFF2-40B4-BE49-F238E27FC236}">
                <a16:creationId xmlns:a16="http://schemas.microsoft.com/office/drawing/2014/main" id="{6889D28A-2D99-43C4-9FF6-A99CD98996AF}"/>
              </a:ext>
            </a:extLst>
          </p:cNvPr>
          <p:cNvSpPr/>
          <p:nvPr/>
        </p:nvSpPr>
        <p:spPr>
          <a:xfrm>
            <a:off x="632520" y="1762812"/>
            <a:ext cx="8674200" cy="45137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343080" lvl="0" indent="-343080" algn="just">
              <a:buClr>
                <a:srgbClr val="4BA8DF"/>
              </a:buClr>
              <a:buSzPct val="100000"/>
              <a:buFont typeface="Calibri"/>
              <a:buChar char="▫"/>
            </a:pPr>
            <a:endParaRPr lang="ru-RU" sz="1900" b="0" i="0" u="none" strike="noStrike" cap="none" dirty="0">
              <a:solidFill>
                <a:srgbClr val="333333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r>
              <a:rPr lang="en-US" sz="1900" dirty="0">
                <a:latin typeface="Calibri" panose="020F0502020204030204" pitchFamily="34" charset="0"/>
              </a:rPr>
              <a:t>	</a:t>
            </a:r>
            <a:endParaRPr sz="19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205CD2-C265-4E95-BECE-14480FB1B162}"/>
              </a:ext>
            </a:extLst>
          </p:cNvPr>
          <p:cNvSpPr/>
          <p:nvPr/>
        </p:nvSpPr>
        <p:spPr>
          <a:xfrm>
            <a:off x="146632" y="4462880"/>
            <a:ext cx="4953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900" dirty="0">
                <a:latin typeface="Calibri" panose="020F0502020204030204" pitchFamily="34" charset="0"/>
                <a:ea typeface="Batang" panose="02030600000101010101" pitchFamily="18" charset="-127"/>
              </a:rPr>
              <a:t>Интерпретация угла места антенной системы: </a:t>
            </a:r>
          </a:p>
          <a:p>
            <a:pPr algn="just"/>
            <a:r>
              <a:rPr lang="ru-RU" sz="1900" dirty="0">
                <a:latin typeface="Calibri" panose="020F0502020204030204" pitchFamily="34" charset="0"/>
                <a:ea typeface="Batang" panose="02030600000101010101" pitchFamily="18" charset="-127"/>
              </a:rPr>
              <a:t>угол отклонения антенной системы от касательной плоскости к земному эллипсоиду в точке расположения антенны</a:t>
            </a:r>
            <a:endParaRPr lang="ru-RU" sz="1900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A41C85-61BB-41FD-BEB0-2E183951FA6A}"/>
              </a:ext>
            </a:extLst>
          </p:cNvPr>
          <p:cNvSpPr/>
          <p:nvPr/>
        </p:nvSpPr>
        <p:spPr>
          <a:xfrm>
            <a:off x="5325494" y="4801435"/>
            <a:ext cx="446711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marR="19431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Интерпретация азимута антенной системы: угол отклонения антенной системы от направления на север от точки расположения антенны</a:t>
            </a: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725C2CAF-9C1F-4378-B28F-06FC98EC0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1" y="1078880"/>
            <a:ext cx="4191071" cy="328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BAC5F1C9-4946-4C11-87D2-EF1D8701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90" y="1296998"/>
            <a:ext cx="2990381" cy="34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094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5">
            <a:extLst>
              <a:ext uri="{FF2B5EF4-FFF2-40B4-BE49-F238E27FC236}">
                <a16:creationId xmlns:a16="http://schemas.microsoft.com/office/drawing/2014/main" id="{4DF3F5CF-1F91-4979-971B-9189BD07F595}"/>
              </a:ext>
            </a:extLst>
          </p:cNvPr>
          <p:cNvSpPr txBox="1">
            <a:spLocks/>
          </p:cNvSpPr>
          <p:nvPr/>
        </p:nvSpPr>
        <p:spPr>
          <a:xfrm>
            <a:off x="0" y="106531"/>
            <a:ext cx="9144000" cy="1609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Отслеживание спутника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0E2BB1B-58D2-490F-9D7D-2F368C689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752" y="36132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9F4032A4-A3E5-4266-9701-F62442898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410336"/>
              </p:ext>
            </p:extLst>
          </p:nvPr>
        </p:nvGraphicFramePr>
        <p:xfrm>
          <a:off x="2325950" y="5153287"/>
          <a:ext cx="2552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" name="Equation" r:id="rId3" imgW="2552700" imgH="711200" progId="Equation.DSMT4">
                  <p:embed/>
                </p:oleObj>
              </mc:Choice>
              <mc:Fallback>
                <p:oleObj name="Equation" r:id="rId3" imgW="2552700" imgH="711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50" y="5153287"/>
                        <a:ext cx="25527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0AFF086D-74D5-4219-98BD-A0F4C398A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965" y="3781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" name="Объект 35">
            <a:extLst>
              <a:ext uri="{FF2B5EF4-FFF2-40B4-BE49-F238E27FC236}">
                <a16:creationId xmlns:a16="http://schemas.microsoft.com/office/drawing/2014/main" id="{5E0EE282-186F-4141-B190-4D08D824F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87506"/>
              </p:ext>
            </p:extLst>
          </p:nvPr>
        </p:nvGraphicFramePr>
        <p:xfrm>
          <a:off x="6533965" y="5237425"/>
          <a:ext cx="1096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8" name="Equation" r:id="rId5" imgW="1117600" imgH="508000" progId="Equation.DSMT4">
                  <p:embed/>
                </p:oleObj>
              </mc:Choice>
              <mc:Fallback>
                <p:oleObj name="Equation" r:id="rId5" imgW="1117600" imgH="5080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965" y="5237425"/>
                        <a:ext cx="1096963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54C18293-48AD-4839-80C3-A9D2127F4648}"/>
              </a:ext>
            </a:extLst>
          </p:cNvPr>
          <p:cNvSpPr txBox="1"/>
          <p:nvPr/>
        </p:nvSpPr>
        <p:spPr>
          <a:xfrm>
            <a:off x="1908699" y="4900876"/>
            <a:ext cx="95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Азимут: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84E484-BACB-47EA-9E9D-1C6B6E407D53}"/>
              </a:ext>
            </a:extLst>
          </p:cNvPr>
          <p:cNvSpPr txBox="1"/>
          <p:nvPr/>
        </p:nvSpPr>
        <p:spPr>
          <a:xfrm>
            <a:off x="6131288" y="4849713"/>
            <a:ext cx="129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Угол места:</a:t>
            </a: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41A12511-3394-4111-847A-097C0D04F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211" y="21929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" name="Объект 39">
            <a:extLst>
              <a:ext uri="{FF2B5EF4-FFF2-40B4-BE49-F238E27FC236}">
                <a16:creationId xmlns:a16="http://schemas.microsoft.com/office/drawing/2014/main" id="{6F7FC18B-CBC0-49B1-A63C-69991C6AD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519447"/>
              </p:ext>
            </p:extLst>
          </p:nvPr>
        </p:nvGraphicFramePr>
        <p:xfrm>
          <a:off x="793811" y="3842393"/>
          <a:ext cx="28416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9" name="Equation" r:id="rId7" imgW="2870200" imgH="711200" progId="Equation.DSMT4">
                  <p:embed/>
                </p:oleObj>
              </mc:Choice>
              <mc:Fallback>
                <p:oleObj name="Equation" r:id="rId7" imgW="2870200" imgH="7112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11" y="3842393"/>
                        <a:ext cx="28416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38">
            <a:extLst>
              <a:ext uri="{FF2B5EF4-FFF2-40B4-BE49-F238E27FC236}">
                <a16:creationId xmlns:a16="http://schemas.microsoft.com/office/drawing/2014/main" id="{123D94FF-9D86-4121-8206-E7ED6E94E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21" y="2601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2" name="Объект 41">
            <a:extLst>
              <a:ext uri="{FF2B5EF4-FFF2-40B4-BE49-F238E27FC236}">
                <a16:creationId xmlns:a16="http://schemas.microsoft.com/office/drawing/2014/main" id="{04D0D8CD-AE9A-48EF-B91C-F783BB643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557075"/>
              </p:ext>
            </p:extLst>
          </p:nvPr>
        </p:nvGraphicFramePr>
        <p:xfrm>
          <a:off x="793811" y="2867801"/>
          <a:ext cx="2819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0" name="Equation" r:id="rId9" imgW="2819400" imgH="711200" progId="Equation.DSMT4">
                  <p:embed/>
                </p:oleObj>
              </mc:Choice>
              <mc:Fallback>
                <p:oleObj name="Equation" r:id="rId9" imgW="2819400" imgH="7112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11" y="2867801"/>
                        <a:ext cx="28194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5">
            <a:extLst>
              <a:ext uri="{FF2B5EF4-FFF2-40B4-BE49-F238E27FC236}">
                <a16:creationId xmlns:a16="http://schemas.microsoft.com/office/drawing/2014/main" id="{E3BDE4AB-48C7-4B7F-8143-71E258A0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" name="Объект 48">
            <a:extLst>
              <a:ext uri="{FF2B5EF4-FFF2-40B4-BE49-F238E27FC236}">
                <a16:creationId xmlns:a16="http://schemas.microsoft.com/office/drawing/2014/main" id="{7BA59AED-CB17-4676-B655-0CEB0AD82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293925"/>
              </p:ext>
            </p:extLst>
          </p:nvPr>
        </p:nvGraphicFramePr>
        <p:xfrm>
          <a:off x="1376218" y="1975998"/>
          <a:ext cx="182563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1" name="Equation" r:id="rId11" imgW="139397" imgH="177415" progId="Equation.DSMT4">
                  <p:embed/>
                </p:oleObj>
              </mc:Choice>
              <mc:Fallback>
                <p:oleObj name="Equation" r:id="rId11" imgW="139397" imgH="177415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218" y="1975998"/>
                        <a:ext cx="182563" cy="18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7">
            <a:extLst>
              <a:ext uri="{FF2B5EF4-FFF2-40B4-BE49-F238E27FC236}">
                <a16:creationId xmlns:a16="http://schemas.microsoft.com/office/drawing/2014/main" id="{941CF7E0-0D96-47F0-BA2E-977FC17D7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" name="Объект 50">
            <a:extLst>
              <a:ext uri="{FF2B5EF4-FFF2-40B4-BE49-F238E27FC236}">
                <a16:creationId xmlns:a16="http://schemas.microsoft.com/office/drawing/2014/main" id="{36D44B77-9D4A-4C93-9382-8D0B029A2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057792"/>
              </p:ext>
            </p:extLst>
          </p:nvPr>
        </p:nvGraphicFramePr>
        <p:xfrm>
          <a:off x="1376217" y="1625161"/>
          <a:ext cx="182563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2" name="Equation" r:id="rId13" imgW="203200" imgH="215900" progId="Equation.DSMT4">
                  <p:embed/>
                </p:oleObj>
              </mc:Choice>
              <mc:Fallback>
                <p:oleObj name="Equation" r:id="rId13" imgW="203200" imgH="2159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217" y="1625161"/>
                        <a:ext cx="182563" cy="18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7DA909FB-482B-499F-810E-E6DF749BF281}"/>
              </a:ext>
            </a:extLst>
          </p:cNvPr>
          <p:cNvSpPr txBox="1"/>
          <p:nvPr/>
        </p:nvSpPr>
        <p:spPr>
          <a:xfrm>
            <a:off x="1623425" y="1531420"/>
            <a:ext cx="197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Долгота антенны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79E84D-64B7-48C1-94D0-7B3E00022A20}"/>
              </a:ext>
            </a:extLst>
          </p:cNvPr>
          <p:cNvSpPr txBox="1"/>
          <p:nvPr/>
        </p:nvSpPr>
        <p:spPr>
          <a:xfrm>
            <a:off x="1623424" y="1859360"/>
            <a:ext cx="196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Широта антенны</a:t>
            </a:r>
          </a:p>
        </p:txBody>
      </p:sp>
      <p:pic>
        <p:nvPicPr>
          <p:cNvPr id="48176" name="Рисунок 1">
            <a:extLst>
              <a:ext uri="{FF2B5EF4-FFF2-40B4-BE49-F238E27FC236}">
                <a16:creationId xmlns:a16="http://schemas.microsoft.com/office/drawing/2014/main" id="{D83219DF-03DF-40A1-B0E1-8BC0AFAD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04" y="579279"/>
            <a:ext cx="457993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E5FEE15-AB0F-4F9A-8090-35D982630F94}"/>
              </a:ext>
            </a:extLst>
          </p:cNvPr>
          <p:cNvSpPr/>
          <p:nvPr/>
        </p:nvSpPr>
        <p:spPr>
          <a:xfrm>
            <a:off x="695459" y="2191890"/>
            <a:ext cx="673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Batang" panose="020B0503020000020004" pitchFamily="18" charset="-127"/>
              </a:rPr>
              <a:t>Матрица перехода от гринвичской системы координат (ГСК) к топоцентрической системы координат (ТСК)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718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5">
            <a:extLst>
              <a:ext uri="{FF2B5EF4-FFF2-40B4-BE49-F238E27FC236}">
                <a16:creationId xmlns:a16="http://schemas.microsoft.com/office/drawing/2014/main" id="{0646B049-DBF7-410C-A4CA-A9849AED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19" y="828441"/>
            <a:ext cx="7296728" cy="486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685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66">
            <a:extLst>
              <a:ext uri="{FF2B5EF4-FFF2-40B4-BE49-F238E27FC236}">
                <a16:creationId xmlns:a16="http://schemas.microsoft.com/office/drawing/2014/main" id="{3D7C0EB5-D590-4F62-A3C5-23514F3DC4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9560"/>
            <a:ext cx="7256880" cy="495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17">
            <a:extLst>
              <a:ext uri="{FF2B5EF4-FFF2-40B4-BE49-F238E27FC236}">
                <a16:creationId xmlns:a16="http://schemas.microsoft.com/office/drawing/2014/main" id="{69D25800-EEF0-479D-BED8-1C5F498A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06" y="834326"/>
            <a:ext cx="63912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517073-08C3-4EA3-8B73-5778ADF685DA}"/>
              </a:ext>
            </a:extLst>
          </p:cNvPr>
          <p:cNvSpPr/>
          <p:nvPr/>
        </p:nvSpPr>
        <p:spPr>
          <a:xfrm>
            <a:off x="2908788" y="4435315"/>
            <a:ext cx="5846109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marR="19431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Интерпретация угла наклона антенной системы, используемого для позиционирования антенны при приближении угла места к 90 градусам</a:t>
            </a:r>
          </a:p>
        </p:txBody>
      </p:sp>
    </p:spTree>
    <p:extLst>
      <p:ext uri="{BB962C8B-B14F-4D97-AF65-F5344CB8AC3E}">
        <p14:creationId xmlns:p14="http://schemas.microsoft.com/office/powerpoint/2010/main" val="4198675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33A6B36-12CA-4A0E-976F-41733BEF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CEAB7F-92D6-44A1-9307-D6AC0DFA9BEB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24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DBD5F77-C89E-4305-8357-7540D831B2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735012"/>
            <a:ext cx="914400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Орбитальные аномалии для эллиптической орбиты</a:t>
            </a:r>
          </a:p>
        </p:txBody>
      </p:sp>
      <p:pic>
        <p:nvPicPr>
          <p:cNvPr id="14344" name="Picture 6" descr="G:\В лекции\Аномалии.gif">
            <a:extLst>
              <a:ext uri="{FF2B5EF4-FFF2-40B4-BE49-F238E27FC236}">
                <a16:creationId xmlns:a16="http://schemas.microsoft.com/office/drawing/2014/main" id="{67503B39-0FA5-4911-9383-AE2DD995A2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836613"/>
            <a:ext cx="48974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8">
            <a:extLst>
              <a:ext uri="{FF2B5EF4-FFF2-40B4-BE49-F238E27FC236}">
                <a16:creationId xmlns:a16="http://schemas.microsoft.com/office/drawing/2014/main" id="{78186DBF-05A6-4EC6-867C-E79425283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6" name="TextBox 1">
            <a:extLst>
              <a:ext uri="{FF2B5EF4-FFF2-40B4-BE49-F238E27FC236}">
                <a16:creationId xmlns:a16="http://schemas.microsoft.com/office/drawing/2014/main" id="{7BE0998F-0CA4-48F0-9C42-35D094E8A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525" y="692151"/>
            <a:ext cx="4306888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b="1">
                <a:solidFill>
                  <a:srgbClr val="0000FF"/>
                </a:solidFill>
                <a:latin typeface="Calibri" panose="020F0502020204030204" pitchFamily="34" charset="0"/>
              </a:rPr>
              <a:t>Истинная аномалия </a:t>
            </a:r>
            <a:r>
              <a:rPr lang="el-GR" altLang="ru-RU" sz="1800" b="1">
                <a:solidFill>
                  <a:srgbClr val="0000FF"/>
                </a:solidFill>
                <a:latin typeface="Calibri" panose="020F0502020204030204" pitchFamily="34" charset="0"/>
              </a:rPr>
              <a:t>θ</a:t>
            </a:r>
            <a:r>
              <a:rPr lang="ru-RU" altLang="ru-RU" sz="1800" b="1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 действительное угловое положение КА на орбите. Простого аналитического соотношения для ее нахождения не существует.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b="1">
                <a:solidFill>
                  <a:srgbClr val="009900"/>
                </a:solidFill>
                <a:latin typeface="Calibri" panose="020F0502020204030204" pitchFamily="34" charset="0"/>
              </a:rPr>
              <a:t>Средняя аномалия</a:t>
            </a:r>
            <a:r>
              <a:rPr lang="en-US" altLang="ru-RU" sz="1800" b="1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1800" b="1" i="1">
                <a:solidFill>
                  <a:srgbClr val="009900"/>
                </a:solidFill>
                <a:latin typeface="Calibri" panose="020F0502020204030204" pitchFamily="34" charset="0"/>
              </a:rPr>
              <a:t>M</a:t>
            </a:r>
            <a:r>
              <a:rPr lang="ru-RU" altLang="ru-RU" sz="1800" b="1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 отсчитываемое от перицентра угловое положение гипотетического тела, движущегося с постоянной угловой скоростью  по круговой орбите: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en-US" altLang="ru-RU" sz="1800" i="1">
                <a:latin typeface="Calibri" panose="020F0502020204030204" pitchFamily="34" charset="0"/>
              </a:rPr>
              <a:t>T</a:t>
            </a:r>
            <a:r>
              <a:rPr lang="en-US" altLang="ru-RU" sz="1800">
                <a:latin typeface="Calibri" panose="020F0502020204030204" pitchFamily="34" charset="0"/>
              </a:rPr>
              <a:t> – </a:t>
            </a:r>
            <a:r>
              <a:rPr lang="ru-RU" altLang="ru-RU" sz="1800">
                <a:latin typeface="Calibri" panose="020F0502020204030204" pitchFamily="34" charset="0"/>
              </a:rPr>
              <a:t>период обращения;</a:t>
            </a: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Δ</a:t>
            </a:r>
            <a:r>
              <a:rPr lang="en-US" altLang="ru-RU" sz="1800" i="1">
                <a:latin typeface="Calibri" panose="020F0502020204030204" pitchFamily="34" charset="0"/>
              </a:rPr>
              <a:t>t</a:t>
            </a:r>
            <a:r>
              <a:rPr lang="en-US" altLang="ru-RU" sz="1800">
                <a:latin typeface="Calibri" panose="020F0502020204030204" pitchFamily="34" charset="0"/>
              </a:rPr>
              <a:t> – </a:t>
            </a:r>
            <a:r>
              <a:rPr lang="ru-RU" altLang="ru-RU" sz="1800">
                <a:latin typeface="Calibri" panose="020F0502020204030204" pitchFamily="34" charset="0"/>
              </a:rPr>
              <a:t>время от прохождения перицентра.</a:t>
            </a: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Также </a:t>
            </a:r>
            <a:r>
              <a:rPr lang="en-US" altLang="ru-RU" sz="1800" i="1">
                <a:latin typeface="Calibri" panose="020F0502020204030204" pitchFamily="34" charset="0"/>
              </a:rPr>
              <a:t>M </a:t>
            </a:r>
            <a:r>
              <a:rPr lang="ru-RU" altLang="ru-RU" sz="1800">
                <a:latin typeface="Calibri" panose="020F0502020204030204" pitchFamily="34" charset="0"/>
              </a:rPr>
              <a:t>равна произведению среднего движения на время: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b="1">
                <a:solidFill>
                  <a:srgbClr val="FF0000"/>
                </a:solidFill>
                <a:latin typeface="Calibri" panose="020F0502020204030204" pitchFamily="34" charset="0"/>
              </a:rPr>
              <a:t>Эксцентрическая аномалия </a:t>
            </a:r>
            <a:r>
              <a:rPr lang="en-US" altLang="ru-RU" sz="1800" b="1" i="1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ru-RU" altLang="ru-RU" sz="1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 угол </a:t>
            </a:r>
            <a:r>
              <a:rPr lang="en-US" altLang="ru-RU" sz="1800">
                <a:latin typeface="Calibri" panose="020F0502020204030204" pitchFamily="34" charset="0"/>
              </a:rPr>
              <a:t>COS</a:t>
            </a:r>
            <a:r>
              <a:rPr lang="ru-RU" altLang="ru-RU" sz="1800">
                <a:latin typeface="Calibri" panose="020F0502020204030204" pitchFamily="34" charset="0"/>
              </a:rPr>
              <a:t>.</a:t>
            </a:r>
          </a:p>
        </p:txBody>
      </p:sp>
      <p:graphicFrame>
        <p:nvGraphicFramePr>
          <p:cNvPr id="14338" name="Объект 9">
            <a:extLst>
              <a:ext uri="{FF2B5EF4-FFF2-40B4-BE49-F238E27FC236}">
                <a16:creationId xmlns:a16="http://schemas.microsoft.com/office/drawing/2014/main" id="{11F90229-7A16-49A8-B143-7B419DF4D1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20063" y="3429001"/>
          <a:ext cx="12128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4" imgW="774364" imgH="393529" progId="Equation.DSMT4">
                  <p:embed/>
                </p:oleObj>
              </mc:Choice>
              <mc:Fallback>
                <p:oleObj name="Equation" r:id="rId4" imgW="774364" imgH="393529" progId="Equation.DSMT4">
                  <p:embed/>
                  <p:pic>
                    <p:nvPicPr>
                      <p:cNvPr id="14338" name="Объект 9">
                        <a:extLst>
                          <a:ext uri="{FF2B5EF4-FFF2-40B4-BE49-F238E27FC236}">
                            <a16:creationId xmlns:a16="http://schemas.microsoft.com/office/drawing/2014/main" id="{11F90229-7A16-49A8-B143-7B419DF4D1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0063" y="3429001"/>
                        <a:ext cx="12128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Объект 11">
            <a:extLst>
              <a:ext uri="{FF2B5EF4-FFF2-40B4-BE49-F238E27FC236}">
                <a16:creationId xmlns:a16="http://schemas.microsoft.com/office/drawing/2014/main" id="{EC83EEB3-8454-4671-BEF5-7FC7199543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6589" y="5300664"/>
          <a:ext cx="10128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6" imgW="647419" imgH="177723" progId="Equation.DSMT4">
                  <p:embed/>
                </p:oleObj>
              </mc:Choice>
              <mc:Fallback>
                <p:oleObj name="Equation" r:id="rId6" imgW="647419" imgH="177723" progId="Equation.DSMT4">
                  <p:embed/>
                  <p:pic>
                    <p:nvPicPr>
                      <p:cNvPr id="14339" name="Объект 11">
                        <a:extLst>
                          <a:ext uri="{FF2B5EF4-FFF2-40B4-BE49-F238E27FC236}">
                            <a16:creationId xmlns:a16="http://schemas.microsoft.com/office/drawing/2014/main" id="{EC83EEB3-8454-4671-BEF5-7FC7199543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9" y="5300664"/>
                        <a:ext cx="10128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Box 10">
            <a:extLst>
              <a:ext uri="{FF2B5EF4-FFF2-40B4-BE49-F238E27FC236}">
                <a16:creationId xmlns:a16="http://schemas.microsoft.com/office/drawing/2014/main" id="{F736EDBA-35E4-4B90-854B-F5EAC23A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5732463"/>
            <a:ext cx="2262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>
                <a:latin typeface="Calibri" panose="020F0502020204030204" pitchFamily="34" charset="0"/>
              </a:rPr>
              <a:t>Для просмотра анимации нажмите </a:t>
            </a:r>
            <a:r>
              <a:rPr lang="en-US" altLang="ru-RU" sz="1000">
                <a:latin typeface="Calibri" panose="020F0502020204030204" pitchFamily="34" charset="0"/>
              </a:rPr>
              <a:t>F5</a:t>
            </a:r>
            <a:endParaRPr lang="ru-RU" altLang="ru-RU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C9F865B-96F9-4980-B2B9-025B1F07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45E5B7-E7C4-4951-8141-1E264DDCCE3B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25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A43B525-FB2F-498F-BBD4-D3539F8B73E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4056" y="-560386"/>
            <a:ext cx="914400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Связь между истинной и эксцентрической аномалией</a:t>
            </a:r>
          </a:p>
        </p:txBody>
      </p:sp>
      <p:pic>
        <p:nvPicPr>
          <p:cNvPr id="15367" name="Picture 8" descr="G:\В лекции\Схема 1.JPG">
            <a:extLst>
              <a:ext uri="{FF2B5EF4-FFF2-40B4-BE49-F238E27FC236}">
                <a16:creationId xmlns:a16="http://schemas.microsoft.com/office/drawing/2014/main" id="{0204BF59-C88C-45E0-8360-9C9B30D4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85876"/>
            <a:ext cx="40259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Дуга 8">
            <a:extLst>
              <a:ext uri="{FF2B5EF4-FFF2-40B4-BE49-F238E27FC236}">
                <a16:creationId xmlns:a16="http://schemas.microsoft.com/office/drawing/2014/main" id="{7BB81EFF-4B77-4EE9-9F9F-28B6E374CD49}"/>
              </a:ext>
            </a:extLst>
          </p:cNvPr>
          <p:cNvSpPr/>
          <p:nvPr/>
        </p:nvSpPr>
        <p:spPr>
          <a:xfrm>
            <a:off x="3648075" y="4575175"/>
            <a:ext cx="349250" cy="503238"/>
          </a:xfrm>
          <a:prstGeom prst="arc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id="{F831CE9F-8CF6-4AE2-878B-16D66272C0A2}"/>
              </a:ext>
            </a:extLst>
          </p:cNvPr>
          <p:cNvSpPr/>
          <p:nvPr/>
        </p:nvSpPr>
        <p:spPr>
          <a:xfrm>
            <a:off x="2506663" y="4572000"/>
            <a:ext cx="349250" cy="503238"/>
          </a:xfrm>
          <a:prstGeom prst="arc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FD333F50-436E-4256-BB59-43DBF9ADC2FA}"/>
              </a:ext>
            </a:extLst>
          </p:cNvPr>
          <p:cNvSpPr/>
          <p:nvPr/>
        </p:nvSpPr>
        <p:spPr>
          <a:xfrm>
            <a:off x="2489200" y="4273550"/>
            <a:ext cx="757238" cy="1100138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1" name="TextBox 12">
            <a:extLst>
              <a:ext uri="{FF2B5EF4-FFF2-40B4-BE49-F238E27FC236}">
                <a16:creationId xmlns:a16="http://schemas.microsoft.com/office/drawing/2014/main" id="{2CA27C69-085A-468D-9404-3B82CC373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437064"/>
            <a:ext cx="38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i="1">
                <a:solidFill>
                  <a:srgbClr val="009900"/>
                </a:solidFill>
                <a:latin typeface="Calibri" panose="020F0502020204030204" pitchFamily="34" charset="0"/>
              </a:rPr>
              <a:t>M</a:t>
            </a:r>
            <a:endParaRPr lang="ru-RU" altLang="ru-RU" sz="1800" i="1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15372" name="TextBox 12">
            <a:extLst>
              <a:ext uri="{FF2B5EF4-FFF2-40B4-BE49-F238E27FC236}">
                <a16:creationId xmlns:a16="http://schemas.microsoft.com/office/drawing/2014/main" id="{2B71B232-B5B0-43AA-8246-FA8997DDC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4149725"/>
            <a:ext cx="296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i="1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endParaRPr lang="ru-RU" altLang="ru-RU" sz="1800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373" name="TextBox 12">
            <a:extLst>
              <a:ext uri="{FF2B5EF4-FFF2-40B4-BE49-F238E27FC236}">
                <a16:creationId xmlns:a16="http://schemas.microsoft.com/office/drawing/2014/main" id="{DD6F8EA7-D34E-4BF5-A4D6-08DCBCF3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3822700"/>
            <a:ext cx="26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b="1" i="1">
                <a:solidFill>
                  <a:srgbClr val="0000FF"/>
                </a:solidFill>
                <a:latin typeface="Calibri" panose="020F0502020204030204" pitchFamily="34" charset="0"/>
              </a:rPr>
              <a:t>r</a:t>
            </a:r>
            <a:endParaRPr lang="ru-RU" altLang="ru-RU" sz="1800" b="1" i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5374" name="TextBox 12">
            <a:extLst>
              <a:ext uri="{FF2B5EF4-FFF2-40B4-BE49-F238E27FC236}">
                <a16:creationId xmlns:a16="http://schemas.microsoft.com/office/drawing/2014/main" id="{83B120A2-F341-4562-9591-C08472F78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6" y="4371975"/>
            <a:ext cx="315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>
                <a:solidFill>
                  <a:srgbClr val="0000FF"/>
                </a:solidFill>
                <a:latin typeface="Calibri" panose="020F0502020204030204" pitchFamily="34" charset="0"/>
              </a:rPr>
              <a:t>θ</a:t>
            </a:r>
            <a:endParaRPr lang="ru-RU" altLang="ru-RU" sz="18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5375" name="TextBox 1">
            <a:extLst>
              <a:ext uri="{FF2B5EF4-FFF2-40B4-BE49-F238E27FC236}">
                <a16:creationId xmlns:a16="http://schemas.microsoft.com/office/drawing/2014/main" id="{7E341576-F974-48E4-80CE-51284F14C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976313"/>
            <a:ext cx="466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Расстояние от центра эллипса до фокуса: </a:t>
            </a:r>
            <a:r>
              <a:rPr lang="en-US" altLang="ru-RU" sz="1800" i="1">
                <a:latin typeface="Calibri" panose="020F0502020204030204" pitchFamily="34" charset="0"/>
              </a:rPr>
              <a:t>ae</a:t>
            </a:r>
            <a:r>
              <a:rPr lang="ru-RU" altLang="ru-RU" sz="1800" i="1">
                <a:latin typeface="Calibri" panose="020F0502020204030204" pitchFamily="34" charset="0"/>
              </a:rPr>
              <a:t>.</a:t>
            </a: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Из геометрии будем иметь:</a:t>
            </a:r>
          </a:p>
        </p:txBody>
      </p:sp>
      <p:graphicFrame>
        <p:nvGraphicFramePr>
          <p:cNvPr id="15362" name="Объект 13">
            <a:extLst>
              <a:ext uri="{FF2B5EF4-FFF2-40B4-BE49-F238E27FC236}">
                <a16:creationId xmlns:a16="http://schemas.microsoft.com/office/drawing/2014/main" id="{F3B1AA13-7CE5-4BF4-BF6E-4167E3F1B0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48525" y="2420938"/>
          <a:ext cx="2027238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4" imgW="1345616" imgH="723586" progId="Equation.DSMT4">
                  <p:embed/>
                </p:oleObj>
              </mc:Choice>
              <mc:Fallback>
                <p:oleObj name="Equation" r:id="rId4" imgW="1345616" imgH="723586" progId="Equation.DSMT4">
                  <p:embed/>
                  <p:pic>
                    <p:nvPicPr>
                      <p:cNvPr id="15362" name="Объект 13">
                        <a:extLst>
                          <a:ext uri="{FF2B5EF4-FFF2-40B4-BE49-F238E27FC236}">
                            <a16:creationId xmlns:a16="http://schemas.microsoft.com/office/drawing/2014/main" id="{F3B1AA13-7CE5-4BF4-BF6E-4167E3F1B0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2420938"/>
                        <a:ext cx="2027238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E2ED7CC-7E64-4A71-972C-B7FEABE0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48F245-14E7-4381-AD40-E5D4ACE59B4F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26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0934A7E-492D-47EC-89B7-E0A79697675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787399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Вывод Уравнения Кеплера</a:t>
            </a:r>
          </a:p>
        </p:txBody>
      </p:sp>
      <p:sp>
        <p:nvSpPr>
          <p:cNvPr id="16395" name="Rectangle 7">
            <a:extLst>
              <a:ext uri="{FF2B5EF4-FFF2-40B4-BE49-F238E27FC236}">
                <a16:creationId xmlns:a16="http://schemas.microsoft.com/office/drawing/2014/main" id="{4ED82DBF-A97E-4575-B529-5BF02D41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6" name="TextBox 1">
            <a:extLst>
              <a:ext uri="{FF2B5EF4-FFF2-40B4-BE49-F238E27FC236}">
                <a16:creationId xmlns:a16="http://schemas.microsoft.com/office/drawing/2014/main" id="{2B7326E1-712B-458B-83E9-1EF006C4C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765175"/>
            <a:ext cx="950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Интеграл площадей: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Интеграл энергии для эллиптической орбиты: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Подставляя производную истинной аномалии по времени из первого уравнения во второе, получаем: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Средняя угловая скорость движения: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Тогда уравнение преобразуется к виду:</a:t>
            </a:r>
          </a:p>
        </p:txBody>
      </p:sp>
      <p:graphicFrame>
        <p:nvGraphicFramePr>
          <p:cNvPr id="16386" name="Объект 6">
            <a:extLst>
              <a:ext uri="{FF2B5EF4-FFF2-40B4-BE49-F238E27FC236}">
                <a16:creationId xmlns:a16="http://schemas.microsoft.com/office/drawing/2014/main" id="{8577CF52-101C-4A26-918B-56222FB3BC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6500" y="1052514"/>
          <a:ext cx="26558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Equation" r:id="rId3" imgW="1765300" imgH="393700" progId="Equation.DSMT4">
                  <p:embed/>
                </p:oleObj>
              </mc:Choice>
              <mc:Fallback>
                <p:oleObj name="Equation" r:id="rId3" imgW="1765300" imgH="393700" progId="Equation.DSMT4">
                  <p:embed/>
                  <p:pic>
                    <p:nvPicPr>
                      <p:cNvPr id="16386" name="Объект 6">
                        <a:extLst>
                          <a:ext uri="{FF2B5EF4-FFF2-40B4-BE49-F238E27FC236}">
                            <a16:creationId xmlns:a16="http://schemas.microsoft.com/office/drawing/2014/main" id="{8577CF52-101C-4A26-918B-56222FB3BC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1052514"/>
                        <a:ext cx="265588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Объект 9">
            <a:extLst>
              <a:ext uri="{FF2B5EF4-FFF2-40B4-BE49-F238E27FC236}">
                <a16:creationId xmlns:a16="http://schemas.microsoft.com/office/drawing/2014/main" id="{9989061F-2160-47DD-B53A-E7099F1963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6139" y="1995488"/>
          <a:ext cx="33242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Equation" r:id="rId5" imgW="2209800" imgH="469900" progId="Equation.DSMT4">
                  <p:embed/>
                </p:oleObj>
              </mc:Choice>
              <mc:Fallback>
                <p:oleObj name="Equation" r:id="rId5" imgW="2209800" imgH="469900" progId="Equation.DSMT4">
                  <p:embed/>
                  <p:pic>
                    <p:nvPicPr>
                      <p:cNvPr id="16387" name="Объект 9">
                        <a:extLst>
                          <a:ext uri="{FF2B5EF4-FFF2-40B4-BE49-F238E27FC236}">
                            <a16:creationId xmlns:a16="http://schemas.microsoft.com/office/drawing/2014/main" id="{9989061F-2160-47DD-B53A-E7099F1963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9" y="1995488"/>
                        <a:ext cx="332422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Объект 10">
            <a:extLst>
              <a:ext uri="{FF2B5EF4-FFF2-40B4-BE49-F238E27FC236}">
                <a16:creationId xmlns:a16="http://schemas.microsoft.com/office/drawing/2014/main" id="{68DE1D4F-02B3-4C13-8D84-CFF66BB72A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9514" y="3327401"/>
          <a:ext cx="52546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Equation" r:id="rId7" imgW="3492500" imgH="482600" progId="Equation.DSMT4">
                  <p:embed/>
                </p:oleObj>
              </mc:Choice>
              <mc:Fallback>
                <p:oleObj name="Equation" r:id="rId7" imgW="3492500" imgH="482600" progId="Equation.DSMT4">
                  <p:embed/>
                  <p:pic>
                    <p:nvPicPr>
                      <p:cNvPr id="16388" name="Объект 10">
                        <a:extLst>
                          <a:ext uri="{FF2B5EF4-FFF2-40B4-BE49-F238E27FC236}">
                            <a16:creationId xmlns:a16="http://schemas.microsoft.com/office/drawing/2014/main" id="{68DE1D4F-02B3-4C13-8D84-CFF66BB72A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3327401"/>
                        <a:ext cx="5254625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Объект 11">
            <a:extLst>
              <a:ext uri="{FF2B5EF4-FFF2-40B4-BE49-F238E27FC236}">
                <a16:creationId xmlns:a16="http://schemas.microsoft.com/office/drawing/2014/main" id="{F29C5F53-FFF2-4B15-A919-DC4A8AFC4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5638" y="4437063"/>
          <a:ext cx="13763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Equation" r:id="rId9" imgW="914400" imgH="444500" progId="Equation.DSMT4">
                  <p:embed/>
                </p:oleObj>
              </mc:Choice>
              <mc:Fallback>
                <p:oleObj name="Equation" r:id="rId9" imgW="914400" imgH="444500" progId="Equation.DSMT4">
                  <p:embed/>
                  <p:pic>
                    <p:nvPicPr>
                      <p:cNvPr id="16389" name="Объект 11">
                        <a:extLst>
                          <a:ext uri="{FF2B5EF4-FFF2-40B4-BE49-F238E27FC236}">
                            <a16:creationId xmlns:a16="http://schemas.microsoft.com/office/drawing/2014/main" id="{F29C5F53-FFF2-4B15-A919-DC4A8AFC4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4437063"/>
                        <a:ext cx="1376362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Объект 12">
            <a:extLst>
              <a:ext uri="{FF2B5EF4-FFF2-40B4-BE49-F238E27FC236}">
                <a16:creationId xmlns:a16="http://schemas.microsoft.com/office/drawing/2014/main" id="{9E0A3B69-5A13-4A85-8952-853C1B98B4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1450" y="5516564"/>
          <a:ext cx="23320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Equation" r:id="rId11" imgW="1548728" imgH="393529" progId="Equation.DSMT4">
                  <p:embed/>
                </p:oleObj>
              </mc:Choice>
              <mc:Fallback>
                <p:oleObj name="Equation" r:id="rId11" imgW="1548728" imgH="393529" progId="Equation.DSMT4">
                  <p:embed/>
                  <p:pic>
                    <p:nvPicPr>
                      <p:cNvPr id="16390" name="Объект 12">
                        <a:extLst>
                          <a:ext uri="{FF2B5EF4-FFF2-40B4-BE49-F238E27FC236}">
                            <a16:creationId xmlns:a16="http://schemas.microsoft.com/office/drawing/2014/main" id="{9E0A3B69-5A13-4A85-8952-853C1B98B4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5516564"/>
                        <a:ext cx="23320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88CB7E8-AE7C-455A-A073-78F78D95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441019-65B5-40F8-8FA3-74FF5397DC20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27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D099471-8BC4-451C-807C-8D7FB8D4587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28851" y="-628650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Уравнение Кеплера</a:t>
            </a:r>
          </a:p>
        </p:txBody>
      </p:sp>
      <p:sp>
        <p:nvSpPr>
          <p:cNvPr id="17417" name="TextBox 1">
            <a:extLst>
              <a:ext uri="{FF2B5EF4-FFF2-40B4-BE49-F238E27FC236}">
                <a16:creationId xmlns:a16="http://schemas.microsoft.com/office/drawing/2014/main" id="{0E84BA87-A868-42BB-B4B4-97A13C96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1474788"/>
            <a:ext cx="95059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Интегрируем:</a:t>
            </a: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Это уравнение называется уравнением Кеплера. Оно не имеет решения в элементарных функциях.</a:t>
            </a: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b="1" dirty="0">
                <a:latin typeface="Calibri" panose="020F0502020204030204" pitchFamily="34" charset="0"/>
              </a:rPr>
              <a:t>Схема решения простых задач</a:t>
            </a:r>
          </a:p>
          <a:p>
            <a:pPr algn="just" eaLnBrk="1" hangingPunct="1">
              <a:buFontTx/>
              <a:buAutoNum type="arabicPeriod"/>
            </a:pPr>
            <a:r>
              <a:rPr lang="ru-RU" altLang="ru-RU" sz="1800" dirty="0">
                <a:latin typeface="Calibri" panose="020F0502020204030204" pitchFamily="34" charset="0"/>
              </a:rPr>
              <a:t>Для заданных </a:t>
            </a:r>
            <a:r>
              <a:rPr lang="en-US" altLang="ru-RU" sz="1800" i="1" dirty="0">
                <a:latin typeface="Calibri" panose="020F0502020204030204" pitchFamily="34" charset="0"/>
              </a:rPr>
              <a:t>r</a:t>
            </a:r>
            <a:r>
              <a:rPr lang="ru-RU" altLang="ru-RU" sz="1800" dirty="0">
                <a:latin typeface="Calibri" panose="020F0502020204030204" pitchFamily="34" charset="0"/>
              </a:rPr>
              <a:t> и </a:t>
            </a:r>
            <a:r>
              <a:rPr lang="el-GR" altLang="ru-RU" sz="1800" dirty="0">
                <a:latin typeface="Calibri" panose="020F0502020204030204" pitchFamily="34" charset="0"/>
              </a:rPr>
              <a:t>θ</a:t>
            </a:r>
            <a:r>
              <a:rPr lang="ru-RU" altLang="ru-RU" sz="1800" dirty="0">
                <a:latin typeface="Calibri" panose="020F0502020204030204" pitchFamily="34" charset="0"/>
              </a:rPr>
              <a:t> найти </a:t>
            </a:r>
            <a:r>
              <a:rPr lang="en-US" altLang="ru-RU" sz="1800" i="1" dirty="0">
                <a:latin typeface="Calibri" panose="020F0502020204030204" pitchFamily="34" charset="0"/>
              </a:rPr>
              <a:t>t</a:t>
            </a:r>
            <a:r>
              <a:rPr lang="ru-RU" altLang="ru-RU" sz="1800" dirty="0">
                <a:latin typeface="Calibri" panose="020F0502020204030204" pitchFamily="34" charset="0"/>
              </a:rPr>
              <a:t>: по </a:t>
            </a:r>
            <a:r>
              <a:rPr lang="en-US" altLang="ru-RU" sz="1800" i="1" dirty="0">
                <a:latin typeface="Calibri" panose="020F0502020204030204" pitchFamily="34" charset="0"/>
              </a:rPr>
              <a:t>r</a:t>
            </a:r>
            <a:r>
              <a:rPr lang="ru-RU" altLang="ru-RU" sz="1800" dirty="0">
                <a:latin typeface="Calibri" panose="020F0502020204030204" pitchFamily="34" charset="0"/>
              </a:rPr>
              <a:t> и </a:t>
            </a:r>
            <a:r>
              <a:rPr lang="el-GR" altLang="ru-RU" sz="1800" dirty="0">
                <a:latin typeface="Calibri" panose="020F0502020204030204" pitchFamily="34" charset="0"/>
              </a:rPr>
              <a:t>θ</a:t>
            </a:r>
            <a:r>
              <a:rPr lang="ru-RU" altLang="ru-RU" sz="1800" dirty="0">
                <a:latin typeface="Calibri" panose="020F0502020204030204" pitchFamily="34" charset="0"/>
              </a:rPr>
              <a:t> находим </a:t>
            </a:r>
            <a:r>
              <a:rPr lang="ru-RU" altLang="ru-RU" sz="1800" i="1" dirty="0">
                <a:latin typeface="Calibri" panose="020F0502020204030204" pitchFamily="34" charset="0"/>
              </a:rPr>
              <a:t>Е,</a:t>
            </a:r>
            <a:r>
              <a:rPr lang="ru-RU" altLang="ru-RU" sz="1800" dirty="0">
                <a:latin typeface="Calibri" panose="020F0502020204030204" pitchFamily="34" charset="0"/>
              </a:rPr>
              <a:t> затем </a:t>
            </a:r>
            <a:r>
              <a:rPr lang="ru-RU" altLang="ru-RU" sz="1800" i="1" dirty="0">
                <a:latin typeface="Calibri" panose="020F0502020204030204" pitchFamily="34" charset="0"/>
              </a:rPr>
              <a:t>М</a:t>
            </a:r>
            <a:r>
              <a:rPr lang="ru-RU" altLang="ru-RU" sz="1800" dirty="0">
                <a:latin typeface="Calibri" panose="020F0502020204030204" pitchFamily="34" charset="0"/>
              </a:rPr>
              <a:t>, после чего </a:t>
            </a:r>
            <a:r>
              <a:rPr lang="en-US" altLang="ru-RU" sz="1800" i="1" dirty="0">
                <a:latin typeface="Calibri" panose="020F0502020204030204" pitchFamily="34" charset="0"/>
              </a:rPr>
              <a:t>t.</a:t>
            </a:r>
          </a:p>
          <a:p>
            <a:pPr algn="just" eaLnBrk="1" hangingPunct="1">
              <a:buFontTx/>
              <a:buAutoNum type="arabicPeriod" startAt="2"/>
            </a:pPr>
            <a:r>
              <a:rPr lang="ru-RU" altLang="ru-RU" sz="1800" dirty="0">
                <a:latin typeface="Calibri" panose="020F0502020204030204" pitchFamily="34" charset="0"/>
              </a:rPr>
              <a:t>Для заданного </a:t>
            </a:r>
            <a:r>
              <a:rPr lang="en-US" altLang="ru-RU" sz="1800" i="1" dirty="0">
                <a:latin typeface="Calibri" panose="020F0502020204030204" pitchFamily="34" charset="0"/>
              </a:rPr>
              <a:t>t</a:t>
            </a:r>
            <a:r>
              <a:rPr lang="ru-RU" altLang="ru-RU" sz="1800" dirty="0">
                <a:latin typeface="Calibri" panose="020F0502020204030204" pitchFamily="34" charset="0"/>
              </a:rPr>
              <a:t> найти </a:t>
            </a:r>
            <a:r>
              <a:rPr lang="en-US" altLang="ru-RU" sz="1800" i="1" dirty="0">
                <a:latin typeface="Calibri" panose="020F0502020204030204" pitchFamily="34" charset="0"/>
              </a:rPr>
              <a:t>r</a:t>
            </a:r>
            <a:r>
              <a:rPr lang="ru-RU" altLang="ru-RU" sz="1800" dirty="0">
                <a:latin typeface="Calibri" panose="020F0502020204030204" pitchFamily="34" charset="0"/>
              </a:rPr>
              <a:t> и </a:t>
            </a:r>
            <a:r>
              <a:rPr lang="en-US" altLang="ru-RU" sz="1800" i="1" dirty="0">
                <a:latin typeface="Calibri" panose="020F0502020204030204" pitchFamily="34" charset="0"/>
              </a:rPr>
              <a:t>v</a:t>
            </a:r>
            <a:r>
              <a:rPr lang="ru-RU" altLang="ru-RU" sz="1800" dirty="0">
                <a:latin typeface="Calibri" panose="020F0502020204030204" pitchFamily="34" charset="0"/>
              </a:rPr>
              <a:t>: по</a:t>
            </a:r>
            <a:r>
              <a:rPr lang="en-US" altLang="ru-RU" sz="1800" dirty="0">
                <a:latin typeface="Calibri" panose="020F0502020204030204" pitchFamily="34" charset="0"/>
              </a:rPr>
              <a:t> </a:t>
            </a:r>
            <a:r>
              <a:rPr lang="en-US" altLang="ru-RU" sz="1800" i="1" dirty="0">
                <a:latin typeface="Calibri" panose="020F0502020204030204" pitchFamily="34" charset="0"/>
              </a:rPr>
              <a:t>t</a:t>
            </a:r>
            <a:r>
              <a:rPr lang="en-US" altLang="ru-RU" sz="1800" dirty="0">
                <a:latin typeface="Calibri" panose="020F0502020204030204" pitchFamily="34" charset="0"/>
              </a:rPr>
              <a:t> </a:t>
            </a:r>
            <a:r>
              <a:rPr lang="ru-RU" altLang="ru-RU" sz="1800" dirty="0">
                <a:latin typeface="Calibri" panose="020F0502020204030204" pitchFamily="34" charset="0"/>
              </a:rPr>
              <a:t>находится </a:t>
            </a:r>
            <a:r>
              <a:rPr lang="ru-RU" altLang="ru-RU" sz="1800" i="1" dirty="0">
                <a:latin typeface="Calibri" panose="020F0502020204030204" pitchFamily="34" charset="0"/>
              </a:rPr>
              <a:t>М</a:t>
            </a:r>
            <a:r>
              <a:rPr lang="ru-RU" altLang="ru-RU" sz="1800" dirty="0">
                <a:latin typeface="Calibri" panose="020F0502020204030204" pitchFamily="34" charset="0"/>
              </a:rPr>
              <a:t>, затем методом итераций</a:t>
            </a:r>
            <a:r>
              <a:rPr lang="en-US" altLang="ru-RU" sz="1800" dirty="0">
                <a:latin typeface="Calibri" panose="020F0502020204030204" pitchFamily="34" charset="0"/>
              </a:rPr>
              <a:t> </a:t>
            </a:r>
            <a:r>
              <a:rPr lang="ru-RU" altLang="ru-RU" sz="1800" dirty="0">
                <a:latin typeface="Calibri" panose="020F0502020204030204" pitchFamily="34" charset="0"/>
              </a:rPr>
              <a:t>находится </a:t>
            </a:r>
            <a:r>
              <a:rPr lang="ru-RU" altLang="ru-RU" sz="1800" i="1" dirty="0">
                <a:latin typeface="Calibri" panose="020F0502020204030204" pitchFamily="34" charset="0"/>
              </a:rPr>
              <a:t>Е</a:t>
            </a:r>
            <a:r>
              <a:rPr lang="en-US" altLang="ru-RU" sz="1800" i="1" dirty="0">
                <a:latin typeface="Calibri" panose="020F0502020204030204" pitchFamily="34" charset="0"/>
              </a:rPr>
              <a:t>: E</a:t>
            </a:r>
            <a:r>
              <a:rPr lang="en-US" altLang="ru-RU" sz="1800" i="1" baseline="-25000" dirty="0">
                <a:latin typeface="Calibri" panose="020F0502020204030204" pitchFamily="34" charset="0"/>
              </a:rPr>
              <a:t>n</a:t>
            </a:r>
            <a:r>
              <a:rPr lang="en-US" altLang="ru-RU" sz="1800" baseline="-25000" dirty="0">
                <a:latin typeface="Calibri" panose="020F0502020204030204" pitchFamily="34" charset="0"/>
              </a:rPr>
              <a:t>+1</a:t>
            </a:r>
            <a:r>
              <a:rPr lang="en-US" altLang="ru-RU" sz="1800" dirty="0">
                <a:latin typeface="Calibri" panose="020F0502020204030204" pitchFamily="34" charset="0"/>
              </a:rPr>
              <a:t>=</a:t>
            </a:r>
            <a:r>
              <a:rPr lang="en-US" altLang="ru-RU" sz="1800" i="1" dirty="0" err="1">
                <a:latin typeface="Calibri" panose="020F0502020204030204" pitchFamily="34" charset="0"/>
              </a:rPr>
              <a:t>E</a:t>
            </a:r>
            <a:r>
              <a:rPr lang="en-US" altLang="ru-RU" sz="1800" i="1" baseline="-25000" dirty="0" err="1">
                <a:latin typeface="Calibri" panose="020F0502020204030204" pitchFamily="34" charset="0"/>
              </a:rPr>
              <a:t>n</a:t>
            </a:r>
            <a:r>
              <a:rPr lang="en-US" altLang="ru-RU" sz="1800" dirty="0" err="1">
                <a:latin typeface="Calibri" panose="020F0502020204030204" pitchFamily="34" charset="0"/>
              </a:rPr>
              <a:t>+</a:t>
            </a:r>
            <a:r>
              <a:rPr lang="en-US" altLang="ru-RU" sz="1800" i="1" dirty="0" err="1">
                <a:latin typeface="Calibri" panose="020F0502020204030204" pitchFamily="34" charset="0"/>
              </a:rPr>
              <a:t>M</a:t>
            </a:r>
            <a:r>
              <a:rPr lang="ru-RU" altLang="ru-RU" sz="1800" dirty="0">
                <a:latin typeface="Calibri" panose="020F0502020204030204" pitchFamily="34" charset="0"/>
              </a:rPr>
              <a:t>,  и затем определяются искомые величины.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>
              <a:buFontTx/>
              <a:buAutoNum type="arabicPeriod" startAt="2"/>
            </a:pPr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Для круговых орбит, для которых </a:t>
            </a:r>
            <a:r>
              <a:rPr lang="en-US" altLang="ru-RU" sz="1800" i="1" dirty="0">
                <a:latin typeface="Calibri" panose="020F0502020204030204" pitchFamily="34" charset="0"/>
              </a:rPr>
              <a:t>e</a:t>
            </a:r>
            <a:r>
              <a:rPr lang="en-US" altLang="ru-RU" sz="1800" dirty="0">
                <a:latin typeface="Calibri" panose="020F0502020204030204" pitchFamily="34" charset="0"/>
              </a:rPr>
              <a:t> </a:t>
            </a:r>
            <a:r>
              <a:rPr lang="ru-RU" altLang="ru-RU" sz="1800" dirty="0">
                <a:latin typeface="Calibri" panose="020F0502020204030204" pitchFamily="34" charset="0"/>
              </a:rPr>
              <a:t>мало, истинная аномалия может быть выражена</a:t>
            </a:r>
            <a:r>
              <a:rPr lang="en-US" altLang="ru-RU" sz="1800" dirty="0">
                <a:latin typeface="Calibri" panose="020F0502020204030204" pitchFamily="34" charset="0"/>
              </a:rPr>
              <a:t> </a:t>
            </a:r>
            <a:r>
              <a:rPr lang="ru-RU" altLang="ru-RU" sz="1800" dirty="0">
                <a:latin typeface="Calibri" panose="020F0502020204030204" pitchFamily="34" charset="0"/>
              </a:rPr>
              <a:t>в виде ряда как функция </a:t>
            </a:r>
            <a:r>
              <a:rPr lang="en-US" altLang="ru-RU" sz="1800" i="1" dirty="0">
                <a:latin typeface="Calibri" panose="020F0502020204030204" pitchFamily="34" charset="0"/>
              </a:rPr>
              <a:t>M</a:t>
            </a:r>
            <a:r>
              <a:rPr lang="ru-RU" altLang="ru-RU" sz="1800" dirty="0">
                <a:latin typeface="Calibri" panose="020F0502020204030204" pitchFamily="34" charset="0"/>
              </a:rPr>
              <a:t>:</a:t>
            </a:r>
          </a:p>
        </p:txBody>
      </p:sp>
      <p:graphicFrame>
        <p:nvGraphicFramePr>
          <p:cNvPr id="17410" name="Объект 6">
            <a:extLst>
              <a:ext uri="{FF2B5EF4-FFF2-40B4-BE49-F238E27FC236}">
                <a16:creationId xmlns:a16="http://schemas.microsoft.com/office/drawing/2014/main" id="{80798EB1-ED4E-49BD-92F0-CA2A188061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7213" y="682625"/>
          <a:ext cx="38417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3" imgW="2552700" imgH="508000" progId="Equation.DSMT4">
                  <p:embed/>
                </p:oleObj>
              </mc:Choice>
              <mc:Fallback>
                <p:oleObj name="Equation" r:id="rId3" imgW="2552700" imgH="508000" progId="Equation.DSMT4">
                  <p:embed/>
                  <p:pic>
                    <p:nvPicPr>
                      <p:cNvPr id="17410" name="Объект 6">
                        <a:extLst>
                          <a:ext uri="{FF2B5EF4-FFF2-40B4-BE49-F238E27FC236}">
                            <a16:creationId xmlns:a16="http://schemas.microsoft.com/office/drawing/2014/main" id="{80798EB1-ED4E-49BD-92F0-CA2A188061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682625"/>
                        <a:ext cx="38417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Объект 9">
            <a:extLst>
              <a:ext uri="{FF2B5EF4-FFF2-40B4-BE49-F238E27FC236}">
                <a16:creationId xmlns:a16="http://schemas.microsoft.com/office/drawing/2014/main" id="{10AEFD9A-D8ED-4D1F-8D16-EB95AFA08D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0238" y="1700213"/>
          <a:ext cx="353695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Equation" r:id="rId5" imgW="2349500" imgH="431800" progId="Equation.DSMT4">
                  <p:embed/>
                </p:oleObj>
              </mc:Choice>
              <mc:Fallback>
                <p:oleObj name="Equation" r:id="rId5" imgW="2349500" imgH="431800" progId="Equation.DSMT4">
                  <p:embed/>
                  <p:pic>
                    <p:nvPicPr>
                      <p:cNvPr id="17411" name="Объект 9">
                        <a:extLst>
                          <a:ext uri="{FF2B5EF4-FFF2-40B4-BE49-F238E27FC236}">
                            <a16:creationId xmlns:a16="http://schemas.microsoft.com/office/drawing/2014/main" id="{10AEFD9A-D8ED-4D1F-8D16-EB95AFA08D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700213"/>
                        <a:ext cx="353695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Rectangle 22">
            <a:extLst>
              <a:ext uri="{FF2B5EF4-FFF2-40B4-BE49-F238E27FC236}">
                <a16:creationId xmlns:a16="http://schemas.microsoft.com/office/drawing/2014/main" id="{F3201FCC-74A0-4BE3-9094-735E117EC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7412" name="Объект 11">
            <a:extLst>
              <a:ext uri="{FF2B5EF4-FFF2-40B4-BE49-F238E27FC236}">
                <a16:creationId xmlns:a16="http://schemas.microsoft.com/office/drawing/2014/main" id="{7EBE4368-9B3E-4FEB-BCE6-1A894C4995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2638" y="5168900"/>
          <a:ext cx="3365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Equation" r:id="rId7" imgW="2159000" imgH="393700" progId="Equation.DSMT4">
                  <p:embed/>
                </p:oleObj>
              </mc:Choice>
              <mc:Fallback>
                <p:oleObj name="Equation" r:id="rId7" imgW="2159000" imgH="393700" progId="Equation.DSMT4">
                  <p:embed/>
                  <p:pic>
                    <p:nvPicPr>
                      <p:cNvPr id="17412" name="Объект 11">
                        <a:extLst>
                          <a:ext uri="{FF2B5EF4-FFF2-40B4-BE49-F238E27FC236}">
                            <a16:creationId xmlns:a16="http://schemas.microsoft.com/office/drawing/2014/main" id="{7EBE4368-9B3E-4FEB-BCE6-1A894C4995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5168900"/>
                        <a:ext cx="3365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344EB0D-00AC-4E85-A54B-454933FA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22011D-BA68-4018-B2B2-3AA4FCE57FD8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28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0B3FC75-BFDF-4801-89FD-AE574B47D5E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511175"/>
            <a:ext cx="9144000" cy="2073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Задача: Определение движения по начальным условиям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8DBA73A7-9E5E-49EA-A8D7-3744E5D5F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765175"/>
            <a:ext cx="95059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Дано: </a:t>
            </a:r>
            <a:r>
              <a:rPr lang="en-US" altLang="ru-RU" sz="1800" b="1" i="1">
                <a:latin typeface="Calibri" panose="020F0502020204030204" pitchFamily="34" charset="0"/>
              </a:rPr>
              <a:t>r</a:t>
            </a:r>
            <a:r>
              <a:rPr lang="en-US" altLang="ru-RU" sz="1800" baseline="-25000">
                <a:latin typeface="Calibri" panose="020F0502020204030204" pitchFamily="34" charset="0"/>
              </a:rPr>
              <a:t>0</a:t>
            </a:r>
            <a:r>
              <a:rPr lang="en-US" altLang="ru-RU" sz="1800">
                <a:latin typeface="Calibri" panose="020F0502020204030204" pitchFamily="34" charset="0"/>
              </a:rPr>
              <a:t>(</a:t>
            </a:r>
            <a:r>
              <a:rPr lang="en-US" altLang="ru-RU" sz="1800" i="1">
                <a:latin typeface="Calibri" panose="020F0502020204030204" pitchFamily="34" charset="0"/>
              </a:rPr>
              <a:t>t</a:t>
            </a:r>
            <a:r>
              <a:rPr lang="en-US" altLang="ru-RU" sz="1800" baseline="-25000">
                <a:latin typeface="Calibri" panose="020F0502020204030204" pitchFamily="34" charset="0"/>
              </a:rPr>
              <a:t>0</a:t>
            </a:r>
            <a:r>
              <a:rPr lang="en-US" altLang="ru-RU" sz="1800">
                <a:latin typeface="Calibri" panose="020F0502020204030204" pitchFamily="34" charset="0"/>
              </a:rPr>
              <a:t>), </a:t>
            </a:r>
            <a:r>
              <a:rPr lang="en-US" altLang="ru-RU" sz="1800" b="1" i="1">
                <a:latin typeface="Calibri" panose="020F0502020204030204" pitchFamily="34" charset="0"/>
              </a:rPr>
              <a:t>v</a:t>
            </a:r>
            <a:r>
              <a:rPr lang="en-US" altLang="ru-RU" sz="1800" baseline="-25000">
                <a:latin typeface="Calibri" panose="020F0502020204030204" pitchFamily="34" charset="0"/>
              </a:rPr>
              <a:t>0</a:t>
            </a:r>
            <a:r>
              <a:rPr lang="en-US" altLang="ru-RU" sz="1800">
                <a:latin typeface="Calibri" panose="020F0502020204030204" pitchFamily="34" charset="0"/>
              </a:rPr>
              <a:t>(</a:t>
            </a:r>
            <a:r>
              <a:rPr lang="en-US" altLang="ru-RU" sz="1800" i="1">
                <a:latin typeface="Calibri" panose="020F0502020204030204" pitchFamily="34" charset="0"/>
              </a:rPr>
              <a:t>t</a:t>
            </a:r>
            <a:r>
              <a:rPr lang="en-US" altLang="ru-RU" sz="1800" baseline="-25000">
                <a:latin typeface="Calibri" panose="020F0502020204030204" pitchFamily="34" charset="0"/>
              </a:rPr>
              <a:t>0</a:t>
            </a:r>
            <a:r>
              <a:rPr lang="en-US" altLang="ru-RU" sz="1800">
                <a:latin typeface="Calibri" panose="020F0502020204030204" pitchFamily="34" charset="0"/>
              </a:rPr>
              <a:t>)</a:t>
            </a:r>
            <a:r>
              <a:rPr lang="ru-RU" altLang="ru-RU" sz="1800">
                <a:latin typeface="Calibri" panose="020F0502020204030204" pitchFamily="34" charset="0"/>
              </a:rPr>
              <a:t>.</a:t>
            </a: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Найти: положение и форму орбиты, координаты и скорость тела на орбите.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Сразу можем найти постоянную  момента количества движения: </a:t>
            </a:r>
            <a:r>
              <a:rPr lang="en-US" altLang="ru-RU" sz="1800" b="1" i="1">
                <a:latin typeface="Calibri" panose="020F0502020204030204" pitchFamily="34" charset="0"/>
              </a:rPr>
              <a:t>c</a:t>
            </a:r>
            <a:r>
              <a:rPr lang="en-US" altLang="ru-RU" sz="1800">
                <a:latin typeface="Calibri" panose="020F0502020204030204" pitchFamily="34" charset="0"/>
              </a:rPr>
              <a:t> = </a:t>
            </a:r>
            <a:r>
              <a:rPr lang="en-US" altLang="ru-RU" sz="1800" b="1" i="1">
                <a:latin typeface="Calibri" panose="020F0502020204030204" pitchFamily="34" charset="0"/>
              </a:rPr>
              <a:t>r</a:t>
            </a:r>
            <a:r>
              <a:rPr lang="en-US" altLang="ru-RU" sz="1800" baseline="-25000">
                <a:latin typeface="Calibri" panose="020F0502020204030204" pitchFamily="34" charset="0"/>
              </a:rPr>
              <a:t>0</a:t>
            </a:r>
            <a:r>
              <a:rPr lang="en-US" altLang="ru-RU" sz="1800">
                <a:latin typeface="Calibri" panose="020F0502020204030204" pitchFamily="34" charset="0"/>
              </a:rPr>
              <a:t> x </a:t>
            </a:r>
            <a:r>
              <a:rPr lang="en-US" altLang="ru-RU" sz="1800" b="1" i="1">
                <a:latin typeface="Calibri" panose="020F0502020204030204" pitchFamily="34" charset="0"/>
              </a:rPr>
              <a:t>v</a:t>
            </a:r>
            <a:r>
              <a:rPr lang="en-US" altLang="ru-RU" sz="1800" baseline="-25000">
                <a:latin typeface="Calibri" panose="020F0502020204030204" pitchFamily="34" charset="0"/>
              </a:rPr>
              <a:t>0</a:t>
            </a:r>
            <a:r>
              <a:rPr lang="ru-RU" altLang="ru-RU" sz="1800">
                <a:latin typeface="Calibri" panose="020F0502020204030204" pitchFamily="34" charset="0"/>
              </a:rPr>
              <a:t> </a:t>
            </a: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Тогда параметр орбиты 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Введем правую систему координат: </a:t>
            </a:r>
            <a:r>
              <a:rPr lang="en-US" altLang="ru-RU" sz="1800" b="1" i="1">
                <a:latin typeface="Calibri" panose="020F0502020204030204" pitchFamily="34" charset="0"/>
              </a:rPr>
              <a:t>i</a:t>
            </a:r>
            <a:r>
              <a:rPr lang="en-US" altLang="ru-RU" sz="1800" i="1" baseline="-25000">
                <a:latin typeface="Calibri" panose="020F0502020204030204" pitchFamily="34" charset="0"/>
              </a:rPr>
              <a:t>x</a:t>
            </a:r>
            <a:r>
              <a:rPr lang="en-US" altLang="ru-RU" sz="1800">
                <a:latin typeface="Calibri" panose="020F0502020204030204" pitchFamily="34" charset="0"/>
              </a:rPr>
              <a:t>, </a:t>
            </a:r>
            <a:r>
              <a:rPr lang="en-US" altLang="ru-RU" sz="1800" b="1" i="1">
                <a:latin typeface="Calibri" panose="020F0502020204030204" pitchFamily="34" charset="0"/>
              </a:rPr>
              <a:t>i</a:t>
            </a:r>
            <a:r>
              <a:rPr lang="en-US" altLang="ru-RU" sz="1800" i="1" baseline="-25000">
                <a:latin typeface="Calibri" panose="020F0502020204030204" pitchFamily="34" charset="0"/>
              </a:rPr>
              <a:t>y</a:t>
            </a:r>
            <a:r>
              <a:rPr lang="en-US" altLang="ru-RU" sz="1800">
                <a:latin typeface="Calibri" panose="020F0502020204030204" pitchFamily="34" charset="0"/>
              </a:rPr>
              <a:t>, </a:t>
            </a:r>
            <a:r>
              <a:rPr lang="en-US" altLang="ru-RU" sz="1800" b="1" i="1">
                <a:latin typeface="Calibri" panose="020F0502020204030204" pitchFamily="34" charset="0"/>
              </a:rPr>
              <a:t>i</a:t>
            </a:r>
            <a:r>
              <a:rPr lang="en-US" altLang="ru-RU" sz="1800" i="1" baseline="-25000">
                <a:latin typeface="Calibri" panose="020F0502020204030204" pitchFamily="34" charset="0"/>
              </a:rPr>
              <a:t>z</a:t>
            </a:r>
            <a:r>
              <a:rPr lang="ru-RU" altLang="ru-RU" sz="1800">
                <a:latin typeface="Calibri" panose="020F0502020204030204" pitchFamily="34" charset="0"/>
              </a:rPr>
              <a:t> такую, что </a:t>
            </a:r>
          </a:p>
          <a:p>
            <a:pPr algn="just" eaLnBrk="1" hangingPunct="1"/>
            <a:r>
              <a:rPr lang="en-US" altLang="ru-RU" sz="1800" b="1" i="1">
                <a:latin typeface="Calibri" panose="020F0502020204030204" pitchFamily="34" charset="0"/>
              </a:rPr>
              <a:t>i</a:t>
            </a:r>
            <a:r>
              <a:rPr lang="en-US" altLang="ru-RU" sz="1800" i="1" baseline="-25000">
                <a:latin typeface="Calibri" panose="020F0502020204030204" pitchFamily="34" charset="0"/>
              </a:rPr>
              <a:t>x</a:t>
            </a:r>
            <a:r>
              <a:rPr lang="en-US" altLang="ru-RU" sz="1800">
                <a:latin typeface="Calibri" panose="020F0502020204030204" pitchFamily="34" charset="0"/>
              </a:rPr>
              <a:t>, </a:t>
            </a:r>
            <a:r>
              <a:rPr lang="en-US" altLang="ru-RU" sz="1800" b="1" i="1">
                <a:latin typeface="Calibri" panose="020F0502020204030204" pitchFamily="34" charset="0"/>
              </a:rPr>
              <a:t>i</a:t>
            </a:r>
            <a:r>
              <a:rPr lang="en-US" altLang="ru-RU" sz="1800" i="1" baseline="-25000">
                <a:latin typeface="Calibri" panose="020F0502020204030204" pitchFamily="34" charset="0"/>
              </a:rPr>
              <a:t>y</a:t>
            </a:r>
            <a:r>
              <a:rPr lang="el-GR" altLang="ru-RU" sz="1800" baseline="-250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 лежат в плоскости орбиты,</a:t>
            </a:r>
          </a:p>
          <a:p>
            <a:pPr algn="just" eaLnBrk="1" hangingPunct="1"/>
            <a:r>
              <a:rPr lang="en-US" altLang="ru-RU" sz="1800" b="1" i="1">
                <a:latin typeface="Calibri" panose="020F0502020204030204" pitchFamily="34" charset="0"/>
              </a:rPr>
              <a:t>i</a:t>
            </a:r>
            <a:r>
              <a:rPr lang="en-US" altLang="ru-RU" sz="1800" i="1" baseline="-25000">
                <a:latin typeface="Calibri" panose="020F0502020204030204" pitchFamily="34" charset="0"/>
              </a:rPr>
              <a:t>x</a:t>
            </a:r>
            <a:r>
              <a:rPr lang="el-GR" altLang="ru-RU" sz="1800" baseline="-250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 направлена на перицентр,</a:t>
            </a:r>
          </a:p>
          <a:p>
            <a:pPr algn="just" eaLnBrk="1" hangingPunct="1"/>
            <a:r>
              <a:rPr lang="en-US" altLang="ru-RU" sz="1800" b="1" i="1">
                <a:latin typeface="Calibri" panose="020F0502020204030204" pitchFamily="34" charset="0"/>
              </a:rPr>
              <a:t>i</a:t>
            </a:r>
            <a:r>
              <a:rPr lang="en-US" altLang="ru-RU" sz="1800" i="1" baseline="-25000">
                <a:latin typeface="Calibri" panose="020F0502020204030204" pitchFamily="34" charset="0"/>
              </a:rPr>
              <a:t>z</a:t>
            </a:r>
            <a:r>
              <a:rPr lang="ru-RU" altLang="ru-RU" sz="1800" baseline="-250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 нормальна к плоскости орбиты (с положительного направления </a:t>
            </a:r>
            <a:r>
              <a:rPr lang="en-US" altLang="ru-RU" sz="1800" b="1" i="1">
                <a:latin typeface="Calibri" panose="020F0502020204030204" pitchFamily="34" charset="0"/>
              </a:rPr>
              <a:t>i</a:t>
            </a:r>
            <a:r>
              <a:rPr lang="en-US" altLang="ru-RU" sz="1800" i="1" baseline="-25000">
                <a:latin typeface="Calibri" panose="020F0502020204030204" pitchFamily="34" charset="0"/>
              </a:rPr>
              <a:t>z</a:t>
            </a:r>
            <a:r>
              <a:rPr lang="ru-RU" altLang="ru-RU" sz="1800">
                <a:latin typeface="Calibri" panose="020F0502020204030204" pitchFamily="34" charset="0"/>
              </a:rPr>
              <a:t> орбитальное движение происходит против часовой стрелки).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Из этих формул следуют равенства для момента </a:t>
            </a:r>
            <a:r>
              <a:rPr lang="en-US" altLang="ru-RU" sz="1800" i="1">
                <a:latin typeface="Calibri" panose="020F0502020204030204" pitchFamily="34" charset="0"/>
              </a:rPr>
              <a:t>t</a:t>
            </a:r>
            <a:r>
              <a:rPr lang="en-US" altLang="ru-RU" sz="1800" baseline="-25000">
                <a:latin typeface="Calibri" panose="020F0502020204030204" pitchFamily="34" charset="0"/>
              </a:rPr>
              <a:t>0 </a:t>
            </a:r>
            <a:r>
              <a:rPr lang="ru-RU" altLang="ru-RU" sz="1800">
                <a:latin typeface="Calibri" panose="020F0502020204030204" pitchFamily="34" charset="0"/>
              </a:rPr>
              <a:t>с учетом</a:t>
            </a:r>
            <a:endParaRPr lang="en-US" altLang="ru-RU" sz="1800">
              <a:latin typeface="Calibri" panose="020F0502020204030204" pitchFamily="34" charset="0"/>
            </a:endParaRPr>
          </a:p>
        </p:txBody>
      </p:sp>
      <p:graphicFrame>
        <p:nvGraphicFramePr>
          <p:cNvPr id="18434" name="Объект 1">
            <a:extLst>
              <a:ext uri="{FF2B5EF4-FFF2-40B4-BE49-F238E27FC236}">
                <a16:creationId xmlns:a16="http://schemas.microsoft.com/office/drawing/2014/main" id="{5BD44B38-EBB0-4153-B2DA-DDF55140C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8339" y="2046288"/>
          <a:ext cx="7127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Equation" r:id="rId3" imgW="457002" imgH="444307" progId="Equation.DSMT4">
                  <p:embed/>
                </p:oleObj>
              </mc:Choice>
              <mc:Fallback>
                <p:oleObj name="Equation" r:id="rId3" imgW="457002" imgH="444307" progId="Equation.DSMT4">
                  <p:embed/>
                  <p:pic>
                    <p:nvPicPr>
                      <p:cNvPr id="18434" name="Объект 1">
                        <a:extLst>
                          <a:ext uri="{FF2B5EF4-FFF2-40B4-BE49-F238E27FC236}">
                            <a16:creationId xmlns:a16="http://schemas.microsoft.com/office/drawing/2014/main" id="{5BD44B38-EBB0-4153-B2DA-DDF55140C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39" y="2046288"/>
                        <a:ext cx="7127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Объект 2">
            <a:extLst>
              <a:ext uri="{FF2B5EF4-FFF2-40B4-BE49-F238E27FC236}">
                <a16:creationId xmlns:a16="http://schemas.microsoft.com/office/drawing/2014/main" id="{12041DCF-C722-47DB-B236-44255EFB2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3389" y="4149725"/>
          <a:ext cx="372427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Equation" r:id="rId5" imgW="2387600" imgH="939800" progId="Equation.DSMT4">
                  <p:embed/>
                </p:oleObj>
              </mc:Choice>
              <mc:Fallback>
                <p:oleObj name="Equation" r:id="rId5" imgW="2387600" imgH="939800" progId="Equation.DSMT4">
                  <p:embed/>
                  <p:pic>
                    <p:nvPicPr>
                      <p:cNvPr id="18435" name="Объект 2">
                        <a:extLst>
                          <a:ext uri="{FF2B5EF4-FFF2-40B4-BE49-F238E27FC236}">
                            <a16:creationId xmlns:a16="http://schemas.microsoft.com/office/drawing/2014/main" id="{12041DCF-C722-47DB-B236-44255EFB2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9" y="4149725"/>
                        <a:ext cx="372427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Объект 8">
            <a:extLst>
              <a:ext uri="{FF2B5EF4-FFF2-40B4-BE49-F238E27FC236}">
                <a16:creationId xmlns:a16="http://schemas.microsoft.com/office/drawing/2014/main" id="{1FD9E9F0-D382-48EF-84B5-B1742A8C1F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0" y="5516563"/>
          <a:ext cx="711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Equation" r:id="rId7" imgW="457002" imgH="444307" progId="Equation.DSMT4">
                  <p:embed/>
                </p:oleObj>
              </mc:Choice>
              <mc:Fallback>
                <p:oleObj name="Equation" r:id="rId7" imgW="457002" imgH="444307" progId="Equation.DSMT4">
                  <p:embed/>
                  <p:pic>
                    <p:nvPicPr>
                      <p:cNvPr id="18436" name="Объект 8">
                        <a:extLst>
                          <a:ext uri="{FF2B5EF4-FFF2-40B4-BE49-F238E27FC236}">
                            <a16:creationId xmlns:a16="http://schemas.microsoft.com/office/drawing/2014/main" id="{1FD9E9F0-D382-48EF-84B5-B1742A8C1F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516563"/>
                        <a:ext cx="711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4330BEA-D5A4-4E14-B12D-610C7751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00823D-FA6D-468B-A307-AEF92564CD43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29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3FDE72B-C4CB-434A-A067-0E79D556CC8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750" y="-91836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Определение орбиты</a:t>
            </a:r>
          </a:p>
        </p:txBody>
      </p:sp>
      <p:sp>
        <p:nvSpPr>
          <p:cNvPr id="19465" name="TextBox 1">
            <a:extLst>
              <a:ext uri="{FF2B5EF4-FFF2-40B4-BE49-F238E27FC236}">
                <a16:creationId xmlns:a16="http://schemas.microsoft.com/office/drawing/2014/main" id="{8FA3550F-3D52-4858-A590-EDC074936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765175"/>
            <a:ext cx="95059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На момент </a:t>
            </a:r>
            <a:r>
              <a:rPr lang="en-US" altLang="ru-RU" sz="1800" i="1">
                <a:latin typeface="Calibri" panose="020F0502020204030204" pitchFamily="34" charset="0"/>
              </a:rPr>
              <a:t>t</a:t>
            </a:r>
            <a:r>
              <a:rPr lang="en-US" altLang="ru-RU" sz="1800" baseline="-25000">
                <a:latin typeface="Calibri" panose="020F0502020204030204" pitchFamily="34" charset="0"/>
              </a:rPr>
              <a:t>0</a:t>
            </a:r>
            <a:r>
              <a:rPr lang="ru-RU" altLang="ru-RU" sz="1800" baseline="-250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будем иметь: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Делим на </a:t>
            </a:r>
            <a:r>
              <a:rPr lang="el-GR" altLang="ru-RU" sz="1800">
                <a:latin typeface="Calibri" panose="020F0502020204030204" pitchFamily="34" charset="0"/>
              </a:rPr>
              <a:t>μ</a:t>
            </a:r>
            <a:r>
              <a:rPr lang="ru-RU" altLang="ru-RU" sz="1800">
                <a:latin typeface="Calibri" panose="020F0502020204030204" pitchFamily="34" charset="0"/>
              </a:rPr>
              <a:t>, возводим в квадрат, складываем уравнения и получаем эксцентриситет орбиты: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Единичный вектор </a:t>
            </a:r>
            <a:r>
              <a:rPr lang="en-US" altLang="ru-RU" sz="1800" b="1" i="1">
                <a:latin typeface="Calibri" panose="020F0502020204030204" pitchFamily="34" charset="0"/>
              </a:rPr>
              <a:t>i</a:t>
            </a:r>
            <a:r>
              <a:rPr lang="en-US" altLang="ru-RU" sz="1800" i="1" baseline="-25000">
                <a:latin typeface="Calibri" panose="020F0502020204030204" pitchFamily="34" charset="0"/>
              </a:rPr>
              <a:t>x</a:t>
            </a:r>
            <a:r>
              <a:rPr lang="ru-RU" altLang="ru-RU" sz="1800">
                <a:latin typeface="Calibri" panose="020F0502020204030204" pitchFamily="34" charset="0"/>
              </a:rPr>
              <a:t> (в направлении перицентра) равен</a:t>
            </a:r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Итак, найдены величины:</a:t>
            </a:r>
          </a:p>
          <a:p>
            <a:pPr lvl="1" algn="just" eaLnBrk="1" hangingPunct="1"/>
            <a:r>
              <a:rPr lang="en-US" altLang="ru-RU" sz="1800" b="1" i="1">
                <a:latin typeface="Calibri" panose="020F0502020204030204" pitchFamily="34" charset="0"/>
              </a:rPr>
              <a:t>c</a:t>
            </a:r>
            <a:r>
              <a:rPr lang="en-US" altLang="ru-RU" sz="1800">
                <a:latin typeface="Calibri" panose="020F0502020204030204" pitchFamily="34" charset="0"/>
              </a:rPr>
              <a:t>, </a:t>
            </a:r>
            <a:r>
              <a:rPr lang="en-US" altLang="ru-RU" sz="1800" b="1" i="1">
                <a:latin typeface="Calibri" panose="020F0502020204030204" pitchFamily="34" charset="0"/>
              </a:rPr>
              <a:t>i</a:t>
            </a:r>
            <a:r>
              <a:rPr lang="en-US" altLang="ru-RU" sz="1800" i="1" baseline="-25000">
                <a:latin typeface="Calibri" panose="020F0502020204030204" pitchFamily="34" charset="0"/>
              </a:rPr>
              <a:t>z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определяют плоскость орбиты;</a:t>
            </a:r>
            <a:endParaRPr lang="en-US" altLang="ru-RU" sz="1800">
              <a:latin typeface="Calibri" panose="020F0502020204030204" pitchFamily="34" charset="0"/>
            </a:endParaRPr>
          </a:p>
          <a:p>
            <a:pPr lvl="1" algn="just" eaLnBrk="1" hangingPunct="1"/>
            <a:r>
              <a:rPr lang="en-US" altLang="ru-RU" sz="1800" b="1" i="1">
                <a:latin typeface="Calibri" panose="020F0502020204030204" pitchFamily="34" charset="0"/>
              </a:rPr>
              <a:t>i</a:t>
            </a:r>
            <a:r>
              <a:rPr lang="en-US" altLang="ru-RU" sz="1800" i="1" baseline="-25000">
                <a:latin typeface="Calibri" panose="020F0502020204030204" pitchFamily="34" charset="0"/>
              </a:rPr>
              <a:t>x</a:t>
            </a:r>
            <a:r>
              <a:rPr lang="en-US" altLang="ru-RU" sz="1800">
                <a:latin typeface="Calibri" panose="020F0502020204030204" pitchFamily="34" charset="0"/>
              </a:rPr>
              <a:t>, </a:t>
            </a:r>
            <a:r>
              <a:rPr lang="en-US" altLang="ru-RU" sz="1800" b="1" i="1">
                <a:latin typeface="Calibri" panose="020F0502020204030204" pitchFamily="34" charset="0"/>
              </a:rPr>
              <a:t>i</a:t>
            </a:r>
            <a:r>
              <a:rPr lang="en-US" altLang="ru-RU" sz="1800" i="1" baseline="-25000">
                <a:latin typeface="Calibri" panose="020F0502020204030204" pitchFamily="34" charset="0"/>
              </a:rPr>
              <a:t>y</a:t>
            </a:r>
            <a:r>
              <a:rPr lang="el-GR" altLang="ru-RU" sz="1800" baseline="-25000">
                <a:latin typeface="Calibri" panose="020F0502020204030204" pitchFamily="34" charset="0"/>
              </a:rPr>
              <a:t> </a:t>
            </a:r>
            <a:r>
              <a:rPr lang="ru-RU" altLang="ru-RU" sz="1800" baseline="-250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определяют положение орбиты в плоскости;    </a:t>
            </a:r>
          </a:p>
          <a:p>
            <a:pPr lvl="1" algn="just" eaLnBrk="1" hangingPunct="1"/>
            <a:r>
              <a:rPr lang="en-US" altLang="ru-RU" sz="1800" b="1" i="1">
                <a:latin typeface="Calibri" panose="020F0502020204030204" pitchFamily="34" charset="0"/>
              </a:rPr>
              <a:t>p</a:t>
            </a:r>
            <a:r>
              <a:rPr lang="en-US" altLang="ru-RU" sz="1800" i="1">
                <a:latin typeface="Calibri" panose="020F0502020204030204" pitchFamily="34" charset="0"/>
              </a:rPr>
              <a:t>,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en-US" altLang="ru-RU" sz="1800" b="1" i="1">
                <a:latin typeface="Calibri" panose="020F0502020204030204" pitchFamily="34" charset="0"/>
              </a:rPr>
              <a:t>e </a:t>
            </a:r>
            <a:r>
              <a:rPr lang="ru-RU" altLang="ru-RU" sz="1800">
                <a:latin typeface="Calibri" panose="020F0502020204030204" pitchFamily="34" charset="0"/>
              </a:rPr>
              <a:t>–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определяют форму орбиты;    </a:t>
            </a: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Таким образом, орбита определена полностью. Найдём положение и скорость тела на орбите.</a:t>
            </a:r>
            <a:endParaRPr lang="en-US" altLang="ru-RU" sz="1800">
              <a:latin typeface="Calibri" panose="020F0502020204030204" pitchFamily="34" charset="0"/>
            </a:endParaRPr>
          </a:p>
        </p:txBody>
      </p:sp>
      <p:graphicFrame>
        <p:nvGraphicFramePr>
          <p:cNvPr id="19458" name="Объект 1">
            <a:extLst>
              <a:ext uri="{FF2B5EF4-FFF2-40B4-BE49-F238E27FC236}">
                <a16:creationId xmlns:a16="http://schemas.microsoft.com/office/drawing/2014/main" id="{0B7CA1A1-559F-4F82-8EDB-5BE24937B8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4450" y="981075"/>
          <a:ext cx="19621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Equation" r:id="rId3" imgW="1257300" imgH="914400" progId="Equation.DSMT4">
                  <p:embed/>
                </p:oleObj>
              </mc:Choice>
              <mc:Fallback>
                <p:oleObj name="Equation" r:id="rId3" imgW="1257300" imgH="914400" progId="Equation.DSMT4">
                  <p:embed/>
                  <p:pic>
                    <p:nvPicPr>
                      <p:cNvPr id="19458" name="Объект 1">
                        <a:extLst>
                          <a:ext uri="{FF2B5EF4-FFF2-40B4-BE49-F238E27FC236}">
                            <a16:creationId xmlns:a16="http://schemas.microsoft.com/office/drawing/2014/main" id="{0B7CA1A1-559F-4F82-8EDB-5BE24937B8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981075"/>
                        <a:ext cx="19621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11">
            <a:extLst>
              <a:ext uri="{FF2B5EF4-FFF2-40B4-BE49-F238E27FC236}">
                <a16:creationId xmlns:a16="http://schemas.microsoft.com/office/drawing/2014/main" id="{72AD5590-EE80-4E5F-A4D6-F790A452F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59" name="Объект 8">
            <a:extLst>
              <a:ext uri="{FF2B5EF4-FFF2-40B4-BE49-F238E27FC236}">
                <a16:creationId xmlns:a16="http://schemas.microsoft.com/office/drawing/2014/main" id="{278B96DC-BC1F-4B9D-8FFF-8A0D0DDFCE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3750" y="2781300"/>
          <a:ext cx="30035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Equation" r:id="rId5" imgW="1968500" imgH="508000" progId="Equation.DSMT4">
                  <p:embed/>
                </p:oleObj>
              </mc:Choice>
              <mc:Fallback>
                <p:oleObj name="Equation" r:id="rId5" imgW="1968500" imgH="508000" progId="Equation.DSMT4">
                  <p:embed/>
                  <p:pic>
                    <p:nvPicPr>
                      <p:cNvPr id="19459" name="Объект 8">
                        <a:extLst>
                          <a:ext uri="{FF2B5EF4-FFF2-40B4-BE49-F238E27FC236}">
                            <a16:creationId xmlns:a16="http://schemas.microsoft.com/office/drawing/2014/main" id="{278B96DC-BC1F-4B9D-8FFF-8A0D0DDFCE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781300"/>
                        <a:ext cx="30035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3">
            <a:extLst>
              <a:ext uri="{FF2B5EF4-FFF2-40B4-BE49-F238E27FC236}">
                <a16:creationId xmlns:a16="http://schemas.microsoft.com/office/drawing/2014/main" id="{8408BC93-1A7A-4903-8318-5DF282235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0" name="Объект 10">
            <a:extLst>
              <a:ext uri="{FF2B5EF4-FFF2-40B4-BE49-F238E27FC236}">
                <a16:creationId xmlns:a16="http://schemas.microsoft.com/office/drawing/2014/main" id="{39B6DDDF-B1AC-41FB-AC81-1FF2094ED5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7375" y="3860801"/>
          <a:ext cx="59563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Equation" r:id="rId7" imgW="3898800" imgH="507960" progId="Equation.DSMT4">
                  <p:embed/>
                </p:oleObj>
              </mc:Choice>
              <mc:Fallback>
                <p:oleObj name="Equation" r:id="rId7" imgW="3898800" imgH="507960" progId="Equation.DSMT4">
                  <p:embed/>
                  <p:pic>
                    <p:nvPicPr>
                      <p:cNvPr id="19460" name="Объект 10">
                        <a:extLst>
                          <a:ext uri="{FF2B5EF4-FFF2-40B4-BE49-F238E27FC236}">
                            <a16:creationId xmlns:a16="http://schemas.microsoft.com/office/drawing/2014/main" id="{39B6DDDF-B1AC-41FB-AC81-1FF2094ED5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3860801"/>
                        <a:ext cx="59563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AD14739-009D-41BC-B36E-9AF70A75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F18E6E-A6E2-4493-AE42-4BA1FC63B9DD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3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1897F54-BB2F-46EB-B2C0-68E494737E5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7378"/>
            <a:ext cx="9144000" cy="1034911"/>
          </a:xfrm>
        </p:spPr>
        <p:txBody>
          <a:bodyPr/>
          <a:lstStyle/>
          <a:p>
            <a:pPr>
              <a:defRPr/>
            </a:pPr>
            <a:r>
              <a:rPr lang="ru-RU" dirty="0"/>
              <a:t>Законы </a:t>
            </a:r>
            <a:r>
              <a:rPr lang="ru-RU" dirty="0" err="1"/>
              <a:t>кеплера</a:t>
            </a:r>
            <a:endParaRPr lang="ru-RU" dirty="0"/>
          </a:p>
        </p:txBody>
      </p:sp>
      <p:sp>
        <p:nvSpPr>
          <p:cNvPr id="1031" name="TextBox 6">
            <a:extLst>
              <a:ext uri="{FF2B5EF4-FFF2-40B4-BE49-F238E27FC236}">
                <a16:creationId xmlns:a16="http://schemas.microsoft.com/office/drawing/2014/main" id="{0BECFDBD-AF64-4E93-9FD8-C217FD02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1" y="765176"/>
            <a:ext cx="94329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b="1" dirty="0">
                <a:latin typeface="Calibri" panose="020F0502020204030204" pitchFamily="34" charset="0"/>
              </a:rPr>
              <a:t>Первый закон Кеплера</a:t>
            </a:r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Орбита каждого из взаимодействующих тел является коническим сечением, в фокусе которого находится  центр масс. Если тела имеют ограниченное расстояние между собой на длительном промежутке времени, то их орбиты являются эллипсами, при неограниченном расстоянии – это гиперболы.</a:t>
            </a:r>
          </a:p>
          <a:p>
            <a:pPr algn="just" eaLnBrk="1" hangingPunct="1"/>
            <a:endParaRPr lang="ru-RU" altLang="ru-RU" sz="1800" b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b="1" dirty="0">
                <a:latin typeface="Calibri" panose="020F0502020204030204" pitchFamily="34" charset="0"/>
              </a:rPr>
              <a:t>Второй закон Кеплера</a:t>
            </a:r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Линия, соединяющая два тела при вращении,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описывает равные площади в равные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промежутки</a:t>
            </a:r>
            <a:r>
              <a:rPr lang="en-US" altLang="ru-RU" sz="1800" dirty="0">
                <a:latin typeface="Calibri" panose="020F0502020204030204" pitchFamily="34" charset="0"/>
              </a:rPr>
              <a:t> </a:t>
            </a:r>
            <a:r>
              <a:rPr lang="ru-RU" altLang="ru-RU" sz="1800" dirty="0">
                <a:latin typeface="Calibri" panose="020F0502020204030204" pitchFamily="34" charset="0"/>
              </a:rPr>
              <a:t>времени</a:t>
            </a:r>
            <a:r>
              <a:rPr lang="en-US" altLang="ru-RU" sz="1800" dirty="0">
                <a:latin typeface="Calibri" panose="020F0502020204030204" pitchFamily="34" charset="0"/>
              </a:rPr>
              <a:t> </a:t>
            </a:r>
            <a:r>
              <a:rPr lang="ru-RU" altLang="ru-RU" sz="1800" dirty="0">
                <a:latin typeface="Calibri" panose="020F0502020204030204" pitchFamily="34" charset="0"/>
              </a:rPr>
              <a:t>(см. рисунок).</a:t>
            </a:r>
          </a:p>
          <a:p>
            <a:pPr algn="just" eaLnBrk="1" hangingPunct="1"/>
            <a:endParaRPr lang="en-US" altLang="ru-RU" sz="1800" b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b="1" dirty="0">
                <a:latin typeface="Calibri" panose="020F0502020204030204" pitchFamily="34" charset="0"/>
              </a:rPr>
              <a:t>Третий закон Кеплера</a:t>
            </a:r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Сумма масс двух тел, взаимно обращающихся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по эллиптической орбите, умноженная на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квадрат периода обращения пропорциональна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кубу среднего расстояния между ними.</a:t>
            </a:r>
          </a:p>
        </p:txBody>
      </p:sp>
      <p:pic>
        <p:nvPicPr>
          <p:cNvPr id="1032" name="Picture 8" descr="G:\В лекции\1344.gif">
            <a:extLst>
              <a:ext uri="{FF2B5EF4-FFF2-40B4-BE49-F238E27FC236}">
                <a16:creationId xmlns:a16="http://schemas.microsoft.com/office/drawing/2014/main" id="{8F087868-B5A2-4338-96BA-C939C84D4E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636839"/>
            <a:ext cx="4176712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Объект 1">
            <a:extLst>
              <a:ext uri="{FF2B5EF4-FFF2-40B4-BE49-F238E27FC236}">
                <a16:creationId xmlns:a16="http://schemas.microsoft.com/office/drawing/2014/main" id="{BF24AD5F-29E3-4CEF-B6F6-306E4654F0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5373689"/>
          <a:ext cx="17541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1028254" imgH="253890" progId="Equation.DSMT4">
                  <p:embed/>
                </p:oleObj>
              </mc:Choice>
              <mc:Fallback>
                <p:oleObj name="Equation" r:id="rId4" imgW="1028254" imgH="253890" progId="Equation.DSMT4">
                  <p:embed/>
                  <p:pic>
                    <p:nvPicPr>
                      <p:cNvPr id="1026" name="Объект 1">
                        <a:extLst>
                          <a:ext uri="{FF2B5EF4-FFF2-40B4-BE49-F238E27FC236}">
                            <a16:creationId xmlns:a16="http://schemas.microsoft.com/office/drawing/2014/main" id="{BF24AD5F-29E3-4CEF-B6F6-306E4654F0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5373689"/>
                        <a:ext cx="17541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1">
            <a:extLst>
              <a:ext uri="{FF2B5EF4-FFF2-40B4-BE49-F238E27FC236}">
                <a16:creationId xmlns:a16="http://schemas.microsoft.com/office/drawing/2014/main" id="{1FB1373D-3328-4648-8C5A-C7EC507FF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5538788"/>
            <a:ext cx="2263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>
                <a:latin typeface="Calibri" panose="020F0502020204030204" pitchFamily="34" charset="0"/>
              </a:rPr>
              <a:t>Для просмотра анимации нажмите </a:t>
            </a:r>
            <a:r>
              <a:rPr lang="en-US" altLang="ru-RU" sz="1000">
                <a:latin typeface="Calibri" panose="020F0502020204030204" pitchFamily="34" charset="0"/>
              </a:rPr>
              <a:t>F5</a:t>
            </a:r>
            <a:endParaRPr lang="ru-RU" altLang="ru-RU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4CDCA30-7413-481D-832C-524B1B04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7D7B24-D6AF-4387-AB83-E337A809387A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30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46521E2-DDFB-41FA-A52A-B58F58C923D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23811" y="-821923"/>
            <a:ext cx="914400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/>
              <a:t>Положение и скорость тела на орбите</a:t>
            </a:r>
          </a:p>
        </p:txBody>
      </p:sp>
      <p:sp>
        <p:nvSpPr>
          <p:cNvPr id="20490" name="Rectangle 7">
            <a:extLst>
              <a:ext uri="{FF2B5EF4-FFF2-40B4-BE49-F238E27FC236}">
                <a16:creationId xmlns:a16="http://schemas.microsoft.com/office/drawing/2014/main" id="{BBB9C463-A6B7-4CFA-BD22-B3FBC54B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1" name="TextBox 1">
            <a:extLst>
              <a:ext uri="{FF2B5EF4-FFF2-40B4-BE49-F238E27FC236}">
                <a16:creationId xmlns:a16="http://schemas.microsoft.com/office/drawing/2014/main" id="{0BA8F283-ED64-4695-95B0-302F3FB8E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692150"/>
            <a:ext cx="95059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Радиус-вектор тела найдется из геометрии с учетом формулы конического сечения: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Дифференцируя это соотношение и принимая во внимание выражения для радиальной и тангенциальной компоненты скорости, получаем  скорость в тех же координатах: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Последние два уравнения справедливы, в том числе и для начальной точки движения, что позволяет определить вектора через начальные значения скорости и положения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Подставляя это в выражения для векторов положения и скорости, получаем следующие зависимости текущих векторов положения и скорости в функции от истинной аномалии: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Истинная аномалия вычисляется разложением в ряд (см. выше), где </a:t>
            </a:r>
            <a:r>
              <a:rPr lang="en-US" altLang="ru-RU" sz="1800" i="1">
                <a:latin typeface="Calibri" panose="020F0502020204030204" pitchFamily="34" charset="0"/>
              </a:rPr>
              <a:t>M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 линейная функция времени.</a:t>
            </a:r>
            <a:endParaRPr lang="en-US" altLang="ru-RU" sz="1800">
              <a:latin typeface="Calibri" panose="020F0502020204030204" pitchFamily="34" charset="0"/>
            </a:endParaRPr>
          </a:p>
        </p:txBody>
      </p:sp>
      <p:graphicFrame>
        <p:nvGraphicFramePr>
          <p:cNvPr id="20482" name="Объект 1">
            <a:extLst>
              <a:ext uri="{FF2B5EF4-FFF2-40B4-BE49-F238E27FC236}">
                <a16:creationId xmlns:a16="http://schemas.microsoft.com/office/drawing/2014/main" id="{620D65E5-F5FD-4FD5-A068-7A9526399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981076"/>
          <a:ext cx="4876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quation" r:id="rId3" imgW="3276600" imgH="393700" progId="Equation.DSMT4">
                  <p:embed/>
                </p:oleObj>
              </mc:Choice>
              <mc:Fallback>
                <p:oleObj name="Equation" r:id="rId3" imgW="3276600" imgH="393700" progId="Equation.DSMT4">
                  <p:embed/>
                  <p:pic>
                    <p:nvPicPr>
                      <p:cNvPr id="20482" name="Объект 1">
                        <a:extLst>
                          <a:ext uri="{FF2B5EF4-FFF2-40B4-BE49-F238E27FC236}">
                            <a16:creationId xmlns:a16="http://schemas.microsoft.com/office/drawing/2014/main" id="{620D65E5-F5FD-4FD5-A068-7A95263991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981076"/>
                        <a:ext cx="48768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Rectangle 13">
            <a:extLst>
              <a:ext uri="{FF2B5EF4-FFF2-40B4-BE49-F238E27FC236}">
                <a16:creationId xmlns:a16="http://schemas.microsoft.com/office/drawing/2014/main" id="{F5C847CC-D6FA-4800-980E-6F22E1DF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0483" name="Объект 6">
            <a:extLst>
              <a:ext uri="{FF2B5EF4-FFF2-40B4-BE49-F238E27FC236}">
                <a16:creationId xmlns:a16="http://schemas.microsoft.com/office/drawing/2014/main" id="{3793C1B9-FD62-4818-8187-56CDAB83DF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48189" y="2060576"/>
          <a:ext cx="30956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Equation" r:id="rId5" imgW="2057400" imgH="469900" progId="Equation.DSMT4">
                  <p:embed/>
                </p:oleObj>
              </mc:Choice>
              <mc:Fallback>
                <p:oleObj name="Equation" r:id="rId5" imgW="2057400" imgH="469900" progId="Equation.DSMT4">
                  <p:embed/>
                  <p:pic>
                    <p:nvPicPr>
                      <p:cNvPr id="20483" name="Объект 6">
                        <a:extLst>
                          <a:ext uri="{FF2B5EF4-FFF2-40B4-BE49-F238E27FC236}">
                            <a16:creationId xmlns:a16="http://schemas.microsoft.com/office/drawing/2014/main" id="{3793C1B9-FD62-4818-8187-56CDAB83DF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9" y="2060576"/>
                        <a:ext cx="309562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Rectangle 17">
            <a:extLst>
              <a:ext uri="{FF2B5EF4-FFF2-40B4-BE49-F238E27FC236}">
                <a16:creationId xmlns:a16="http://schemas.microsoft.com/office/drawing/2014/main" id="{0F588838-6740-4BE5-8E1E-C796BC35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0484" name="Объект 10">
            <a:extLst>
              <a:ext uri="{FF2B5EF4-FFF2-40B4-BE49-F238E27FC236}">
                <a16:creationId xmlns:a16="http://schemas.microsoft.com/office/drawing/2014/main" id="{597BD3FD-D08B-49DF-8A47-983AC0397A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7250" y="3198814"/>
          <a:ext cx="53990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Equation" r:id="rId7" imgW="3657600" imgH="444500" progId="Equation.DSMT4">
                  <p:embed/>
                </p:oleObj>
              </mc:Choice>
              <mc:Fallback>
                <p:oleObj name="Equation" r:id="rId7" imgW="3657600" imgH="444500" progId="Equation.DSMT4">
                  <p:embed/>
                  <p:pic>
                    <p:nvPicPr>
                      <p:cNvPr id="20484" name="Объект 10">
                        <a:extLst>
                          <a:ext uri="{FF2B5EF4-FFF2-40B4-BE49-F238E27FC236}">
                            <a16:creationId xmlns:a16="http://schemas.microsoft.com/office/drawing/2014/main" id="{597BD3FD-D08B-49DF-8A47-983AC0397A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3198814"/>
                        <a:ext cx="53990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9">
            <a:extLst>
              <a:ext uri="{FF2B5EF4-FFF2-40B4-BE49-F238E27FC236}">
                <a16:creationId xmlns:a16="http://schemas.microsoft.com/office/drawing/2014/main" id="{0622310B-908A-44E6-BE2F-761A5325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0485" name="Объект 12">
            <a:extLst>
              <a:ext uri="{FF2B5EF4-FFF2-40B4-BE49-F238E27FC236}">
                <a16:creationId xmlns:a16="http://schemas.microsoft.com/office/drawing/2014/main" id="{6B7168D7-6CA8-4F8B-A88B-7F1C4EC7C1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2250" y="4268789"/>
          <a:ext cx="7100888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Equation" r:id="rId9" imgW="4800600" imgH="990600" progId="Equation.DSMT4">
                  <p:embed/>
                </p:oleObj>
              </mc:Choice>
              <mc:Fallback>
                <p:oleObj name="Equation" r:id="rId9" imgW="4800600" imgH="990600" progId="Equation.DSMT4">
                  <p:embed/>
                  <p:pic>
                    <p:nvPicPr>
                      <p:cNvPr id="20485" name="Объект 12">
                        <a:extLst>
                          <a:ext uri="{FF2B5EF4-FFF2-40B4-BE49-F238E27FC236}">
                            <a16:creationId xmlns:a16="http://schemas.microsoft.com/office/drawing/2014/main" id="{6B7168D7-6CA8-4F8B-A88B-7F1C4EC7C1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268789"/>
                        <a:ext cx="7100888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4C3FE4D-F030-4665-8F67-AA272CD2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8E053B-215D-47E8-AD84-8CDD370FBF3A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31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A1EFB8-9857-4B8C-BBCD-21CA989E4E6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722312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формулы </a:t>
            </a:r>
            <a:r>
              <a:rPr lang="ru-RU" dirty="0" err="1"/>
              <a:t>Бэттина</a:t>
            </a:r>
            <a:endParaRPr lang="ru-RU" dirty="0"/>
          </a:p>
        </p:txBody>
      </p:sp>
      <p:sp>
        <p:nvSpPr>
          <p:cNvPr id="21513" name="TextBox 1">
            <a:extLst>
              <a:ext uri="{FF2B5EF4-FFF2-40B4-BE49-F238E27FC236}">
                <a16:creationId xmlns:a16="http://schemas.microsoft.com/office/drawing/2014/main" id="{032482BE-3ADE-4923-BCF6-29EC4CBDF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1" y="765175"/>
            <a:ext cx="66151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Ричард Бэттин предложил формулы для текущих значений положения и скорости на эллиптической орбите, справедливые для любых орбит и эксцентриситетов: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Уравнение Кеплера, по которому для заданного времени  необходимо определить соответствующую ему эксцентрическую аномалию: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Решение этого уравнения находится методом последовательных итераций:</a:t>
            </a:r>
            <a:endParaRPr lang="en-US" altLang="ru-RU" sz="1800">
              <a:latin typeface="Calibri" panose="020F0502020204030204" pitchFamily="34" charset="0"/>
            </a:endParaRPr>
          </a:p>
        </p:txBody>
      </p:sp>
      <p:sp>
        <p:nvSpPr>
          <p:cNvPr id="21514" name="Rectangle 8">
            <a:extLst>
              <a:ext uri="{FF2B5EF4-FFF2-40B4-BE49-F238E27FC236}">
                <a16:creationId xmlns:a16="http://schemas.microsoft.com/office/drawing/2014/main" id="{6CD07DCA-6CF1-4A7F-B805-92D27C860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1506" name="Объект 8">
            <a:extLst>
              <a:ext uri="{FF2B5EF4-FFF2-40B4-BE49-F238E27FC236}">
                <a16:creationId xmlns:a16="http://schemas.microsoft.com/office/drawing/2014/main" id="{F138F888-80B6-4E3A-9395-6992F9F0F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0663" y="1617664"/>
          <a:ext cx="63373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Equation" r:id="rId3" imgW="3949700" imgH="1041400" progId="Equation.DSMT4">
                  <p:embed/>
                </p:oleObj>
              </mc:Choice>
              <mc:Fallback>
                <p:oleObj name="Equation" r:id="rId3" imgW="3949700" imgH="1041400" progId="Equation.DSMT4">
                  <p:embed/>
                  <p:pic>
                    <p:nvPicPr>
                      <p:cNvPr id="21506" name="Объект 8">
                        <a:extLst>
                          <a:ext uri="{FF2B5EF4-FFF2-40B4-BE49-F238E27FC236}">
                            <a16:creationId xmlns:a16="http://schemas.microsoft.com/office/drawing/2014/main" id="{F138F888-80B6-4E3A-9395-6992F9F0FE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1617664"/>
                        <a:ext cx="63373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10">
            <a:extLst>
              <a:ext uri="{FF2B5EF4-FFF2-40B4-BE49-F238E27FC236}">
                <a16:creationId xmlns:a16="http://schemas.microsoft.com/office/drawing/2014/main" id="{C48A30C8-6D96-456F-98F0-4147C08C8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1507" name="Объект 10">
            <a:extLst>
              <a:ext uri="{FF2B5EF4-FFF2-40B4-BE49-F238E27FC236}">
                <a16:creationId xmlns:a16="http://schemas.microsoft.com/office/drawing/2014/main" id="{55172F7E-7E31-4F3B-BB29-7178923787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1" y="4149725"/>
          <a:ext cx="64039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5" imgW="3911600" imgH="482600" progId="Equation.DSMT4">
                  <p:embed/>
                </p:oleObj>
              </mc:Choice>
              <mc:Fallback>
                <p:oleObj name="Equation" r:id="rId5" imgW="3911600" imgH="482600" progId="Equation.DSMT4">
                  <p:embed/>
                  <p:pic>
                    <p:nvPicPr>
                      <p:cNvPr id="21507" name="Объект 10">
                        <a:extLst>
                          <a:ext uri="{FF2B5EF4-FFF2-40B4-BE49-F238E27FC236}">
                            <a16:creationId xmlns:a16="http://schemas.microsoft.com/office/drawing/2014/main" id="{55172F7E-7E31-4F3B-BB29-7178923787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1" y="4149725"/>
                        <a:ext cx="64039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Rectangle 12">
            <a:extLst>
              <a:ext uri="{FF2B5EF4-FFF2-40B4-BE49-F238E27FC236}">
                <a16:creationId xmlns:a16="http://schemas.microsoft.com/office/drawing/2014/main" id="{5AD56B39-0B38-4C2D-871D-491E27E6F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1508" name="Объект 12">
            <a:extLst>
              <a:ext uri="{FF2B5EF4-FFF2-40B4-BE49-F238E27FC236}">
                <a16:creationId xmlns:a16="http://schemas.microsoft.com/office/drawing/2014/main" id="{77C7750C-46B0-4371-8C56-AE167F0F19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5445126"/>
          <a:ext cx="27352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Equation" r:id="rId7" imgW="1511300" imgH="393700" progId="Equation.DSMT4">
                  <p:embed/>
                </p:oleObj>
              </mc:Choice>
              <mc:Fallback>
                <p:oleObj name="Equation" r:id="rId7" imgW="1511300" imgH="393700" progId="Equation.DSMT4">
                  <p:embed/>
                  <p:pic>
                    <p:nvPicPr>
                      <p:cNvPr id="21508" name="Объект 12">
                        <a:extLst>
                          <a:ext uri="{FF2B5EF4-FFF2-40B4-BE49-F238E27FC236}">
                            <a16:creationId xmlns:a16="http://schemas.microsoft.com/office/drawing/2014/main" id="{77C7750C-46B0-4371-8C56-AE167F0F19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5445126"/>
                        <a:ext cx="273526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9BB62B-3775-432E-9CD8-305FCE148F7A}"/>
              </a:ext>
            </a:extLst>
          </p:cNvPr>
          <p:cNvSpPr/>
          <p:nvPr/>
        </p:nvSpPr>
        <p:spPr>
          <a:xfrm>
            <a:off x="8112125" y="836613"/>
            <a:ext cx="2736850" cy="396081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Ричард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Бэттин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– 2014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конструктор навигационных систем кораблей «Аполлон», директор программы «Аполлон», профессор аэронавтики и астронавтики Массачусетского технологического института.</a:t>
            </a:r>
          </a:p>
        </p:txBody>
      </p:sp>
      <p:pic>
        <p:nvPicPr>
          <p:cNvPr id="21520" name="Picture 16" descr="Dr. Battin taught several future astronauts in his classrooms over the years at MIT, including Buzz Aldrin.">
            <a:extLst>
              <a:ext uri="{FF2B5EF4-FFF2-40B4-BE49-F238E27FC236}">
                <a16:creationId xmlns:a16="http://schemas.microsoft.com/office/drawing/2014/main" id="{8ECB0AD1-3188-472C-9916-ACD9900D1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10189" t="16085" r="28680" b="9901"/>
          <a:stretch>
            <a:fillRect/>
          </a:stretch>
        </p:blipFill>
        <p:spPr bwMode="auto">
          <a:xfrm>
            <a:off x="8256589" y="981076"/>
            <a:ext cx="1114425" cy="1368425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1C36C13-07E9-45FA-9A89-4FFC7673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A998E6-8E70-41CE-967B-49C7484B16F1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32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9038641-BC38-4090-8446-A7998E33ED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115208"/>
            <a:ext cx="9144000" cy="13367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Качественный анализ орбитального движения</a:t>
            </a:r>
          </a:p>
        </p:txBody>
      </p:sp>
      <p:sp>
        <p:nvSpPr>
          <p:cNvPr id="22537" name="TextBox 1">
            <a:extLst>
              <a:ext uri="{FF2B5EF4-FFF2-40B4-BE49-F238E27FC236}">
                <a16:creationId xmlns:a16="http://schemas.microsoft.com/office/drawing/2014/main" id="{9F87D8B4-5A74-487A-BCF6-079364D21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692150"/>
            <a:ext cx="95059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Рассматривая формулу для скорости тела на эллиптической орбите</a:t>
            </a: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можно видеть, что минимальной по затратам скоростью, сообщаемой КА ракетой-носителем, является скорость на круговой орбите на минимальной высоте. Положив в уравнении </a:t>
            </a:r>
            <a:r>
              <a:rPr lang="en-US" altLang="ru-RU" sz="1800" i="1" dirty="0">
                <a:latin typeface="Calibri" panose="020F0502020204030204" pitchFamily="34" charset="0"/>
              </a:rPr>
              <a:t>r</a:t>
            </a:r>
            <a:r>
              <a:rPr lang="en-US" altLang="ru-RU" sz="1800" dirty="0">
                <a:latin typeface="Calibri" panose="020F0502020204030204" pitchFamily="34" charset="0"/>
              </a:rPr>
              <a:t> = </a:t>
            </a:r>
            <a:r>
              <a:rPr lang="en-US" altLang="ru-RU" sz="1800" i="1" dirty="0">
                <a:latin typeface="Calibri" panose="020F0502020204030204" pitchFamily="34" charset="0"/>
              </a:rPr>
              <a:t>a</a:t>
            </a:r>
            <a:r>
              <a:rPr lang="ru-RU" altLang="ru-RU" sz="1800" dirty="0">
                <a:latin typeface="Calibri" panose="020F0502020204030204" pitchFamily="34" charset="0"/>
              </a:rPr>
              <a:t>, получим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Эта скорость называется </a:t>
            </a:r>
            <a:r>
              <a:rPr lang="ru-RU" altLang="ru-RU" sz="1800" b="1" dirty="0">
                <a:latin typeface="Calibri" panose="020F0502020204030204" pitchFamily="34" charset="0"/>
              </a:rPr>
              <a:t>первой космической</a:t>
            </a:r>
            <a:r>
              <a:rPr lang="ru-RU" altLang="ru-RU" sz="1800" dirty="0">
                <a:latin typeface="Calibri" panose="020F0502020204030204" pitchFamily="34" charset="0"/>
              </a:rPr>
              <a:t>.</a:t>
            </a:r>
            <a:endParaRPr lang="en-US" altLang="ru-RU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22530" name="Объект 1">
            <a:extLst>
              <a:ext uri="{FF2B5EF4-FFF2-40B4-BE49-F238E27FC236}">
                <a16:creationId xmlns:a16="http://schemas.microsoft.com/office/drawing/2014/main" id="{969E10F0-E5E1-4CB1-8606-02D1366BC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2400" y="981075"/>
          <a:ext cx="1555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Equation" r:id="rId3" imgW="977900" imgH="431800" progId="Equation.DSMT4">
                  <p:embed/>
                </p:oleObj>
              </mc:Choice>
              <mc:Fallback>
                <p:oleObj name="Equation" r:id="rId3" imgW="977900" imgH="431800" progId="Equation.DSMT4">
                  <p:embed/>
                  <p:pic>
                    <p:nvPicPr>
                      <p:cNvPr id="22530" name="Объект 1">
                        <a:extLst>
                          <a:ext uri="{FF2B5EF4-FFF2-40B4-BE49-F238E27FC236}">
                            <a16:creationId xmlns:a16="http://schemas.microsoft.com/office/drawing/2014/main" id="{969E10F0-E5E1-4CB1-8606-02D1366BC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981075"/>
                        <a:ext cx="15557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Rectangle 8">
            <a:extLst>
              <a:ext uri="{FF2B5EF4-FFF2-40B4-BE49-F238E27FC236}">
                <a16:creationId xmlns:a16="http://schemas.microsoft.com/office/drawing/2014/main" id="{FC57CBB9-455B-485C-BFD0-88DCCA7FE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2531" name="Объект 8">
            <a:extLst>
              <a:ext uri="{FF2B5EF4-FFF2-40B4-BE49-F238E27FC236}">
                <a16:creationId xmlns:a16="http://schemas.microsoft.com/office/drawing/2014/main" id="{A7201698-C3E6-4CDA-B35E-55E7C46F2A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4200" y="2205039"/>
          <a:ext cx="8636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Equation" r:id="rId5" imgW="545863" imgH="444307" progId="Equation.DSMT4">
                  <p:embed/>
                </p:oleObj>
              </mc:Choice>
              <mc:Fallback>
                <p:oleObj name="Equation" r:id="rId5" imgW="545863" imgH="444307" progId="Equation.DSMT4">
                  <p:embed/>
                  <p:pic>
                    <p:nvPicPr>
                      <p:cNvPr id="22531" name="Объект 8">
                        <a:extLst>
                          <a:ext uri="{FF2B5EF4-FFF2-40B4-BE49-F238E27FC236}">
                            <a16:creationId xmlns:a16="http://schemas.microsoft.com/office/drawing/2014/main" id="{A7201698-C3E6-4CDA-B35E-55E7C46F2A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2205039"/>
                        <a:ext cx="86360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169F360A-9DA4-4A75-9407-BC51CD54F4E5}"/>
              </a:ext>
            </a:extLst>
          </p:cNvPr>
          <p:cNvGraphicFramePr>
            <a:graphicFrameLocks noGrp="1"/>
          </p:cNvGraphicFramePr>
          <p:nvPr/>
        </p:nvGraphicFramePr>
        <p:xfrm>
          <a:off x="1489075" y="3278188"/>
          <a:ext cx="4535488" cy="2946400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Планета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1-я косм. скорость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Меркурий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км/с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Венера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7,3 км/с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Земля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7,9 км/с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Марс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3,6 км/с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Юпитер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42,2 км/с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Сатурн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25,1 км/с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Луна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1,7 км/с</a:t>
                      </a:r>
                    </a:p>
                  </a:txBody>
                  <a:tcPr marL="91420" marR="91420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568" name="TextBox 10">
            <a:extLst>
              <a:ext uri="{FF2B5EF4-FFF2-40B4-BE49-F238E27FC236}">
                <a16:creationId xmlns:a16="http://schemas.microsoft.com/office/drawing/2014/main" id="{5665940E-C2DA-4034-BA07-59AB2B47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429001"/>
            <a:ext cx="46910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b="1">
                <a:latin typeface="Calibri" panose="020F0502020204030204" pitchFamily="34" charset="0"/>
              </a:rPr>
              <a:t>Вторая космическая скорость </a:t>
            </a:r>
            <a:r>
              <a:rPr lang="ru-RU" altLang="ru-RU" sz="1800">
                <a:latin typeface="Calibri" panose="020F0502020204030204" pitchFamily="34" charset="0"/>
              </a:rPr>
              <a:t>– это минимальная скорость ухода от планеты. Если в формуле для скорости тела положить большую полуось, равной бесконечности, получим</a:t>
            </a:r>
          </a:p>
        </p:txBody>
      </p:sp>
      <p:sp>
        <p:nvSpPr>
          <p:cNvPr id="22569" name="Rectangle 14">
            <a:extLst>
              <a:ext uri="{FF2B5EF4-FFF2-40B4-BE49-F238E27FC236}">
                <a16:creationId xmlns:a16="http://schemas.microsoft.com/office/drawing/2014/main" id="{E1109AF3-940E-4DB9-BC8E-8E7FC44D7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2532" name="Объект 12">
            <a:extLst>
              <a:ext uri="{FF2B5EF4-FFF2-40B4-BE49-F238E27FC236}">
                <a16:creationId xmlns:a16="http://schemas.microsoft.com/office/drawing/2014/main" id="{68C4DBF5-3E06-430E-96E3-4651508A78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6226" y="4906963"/>
          <a:ext cx="10080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Equation" r:id="rId7" imgW="660113" imgH="253890" progId="Equation.DSMT4">
                  <p:embed/>
                </p:oleObj>
              </mc:Choice>
              <mc:Fallback>
                <p:oleObj name="Equation" r:id="rId7" imgW="660113" imgH="253890" progId="Equation.DSMT4">
                  <p:embed/>
                  <p:pic>
                    <p:nvPicPr>
                      <p:cNvPr id="22532" name="Объект 12">
                        <a:extLst>
                          <a:ext uri="{FF2B5EF4-FFF2-40B4-BE49-F238E27FC236}">
                            <a16:creationId xmlns:a16="http://schemas.microsoft.com/office/drawing/2014/main" id="{68C4DBF5-3E06-430E-96E3-4651508A78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6" y="4906963"/>
                        <a:ext cx="10080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EC6D6E3-2084-4C72-985A-21C9EAA7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348322-C5D2-4B32-9BD4-5BA12F68CCFC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33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FB81F03-6742-4818-A945-2CE4D85D3C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658812"/>
            <a:ext cx="914400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/>
              <a:t>Мгновенный Импульс по направлению скорости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AD90603-E312-4DAA-AF9A-4B21A8248407}"/>
              </a:ext>
            </a:extLst>
          </p:cNvPr>
          <p:cNvSpPr/>
          <p:nvPr/>
        </p:nvSpPr>
        <p:spPr>
          <a:xfrm>
            <a:off x="2424113" y="1773238"/>
            <a:ext cx="1511300" cy="1511300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59AE4D3-529F-4902-9AAB-C5863B138115}"/>
              </a:ext>
            </a:extLst>
          </p:cNvPr>
          <p:cNvSpPr/>
          <p:nvPr/>
        </p:nvSpPr>
        <p:spPr>
          <a:xfrm>
            <a:off x="2279651" y="1773239"/>
            <a:ext cx="1800225" cy="216058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CD58F32-656A-42B8-9151-570396B85324}"/>
              </a:ext>
            </a:extLst>
          </p:cNvPr>
          <p:cNvSpPr/>
          <p:nvPr/>
        </p:nvSpPr>
        <p:spPr>
          <a:xfrm>
            <a:off x="3051176" y="2387601"/>
            <a:ext cx="257175" cy="284163"/>
          </a:xfrm>
          <a:prstGeom prst="ellipse">
            <a:avLst/>
          </a:prstGeom>
          <a:solidFill>
            <a:srgbClr val="66FF99"/>
          </a:solidFill>
          <a:ln w="3175">
            <a:solidFill>
              <a:srgbClr val="33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17CCD11-C15D-4D15-A3C3-885B22DE760A}"/>
              </a:ext>
            </a:extLst>
          </p:cNvPr>
          <p:cNvCxnSpPr/>
          <p:nvPr/>
        </p:nvCxnSpPr>
        <p:spPr>
          <a:xfrm flipH="1">
            <a:off x="2351089" y="1773238"/>
            <a:ext cx="828675" cy="0"/>
          </a:xfrm>
          <a:prstGeom prst="straightConnector1">
            <a:avLst/>
          </a:prstGeom>
          <a:ln w="12700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66D2169-4125-498A-A232-EB9E618EA9D0}"/>
              </a:ext>
            </a:extLst>
          </p:cNvPr>
          <p:cNvCxnSpPr/>
          <p:nvPr/>
        </p:nvCxnSpPr>
        <p:spPr>
          <a:xfrm flipH="1">
            <a:off x="2640013" y="1773238"/>
            <a:ext cx="53975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4" name="Объект 15">
            <a:extLst>
              <a:ext uri="{FF2B5EF4-FFF2-40B4-BE49-F238E27FC236}">
                <a16:creationId xmlns:a16="http://schemas.microsoft.com/office/drawing/2014/main" id="{99ECED8A-D00C-4956-8601-F8DEED3F61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3151" y="1341438"/>
          <a:ext cx="2397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3" imgW="152268" imgH="215713" progId="Equation.DSMT4">
                  <p:embed/>
                </p:oleObj>
              </mc:Choice>
              <mc:Fallback>
                <p:oleObj name="Equation" r:id="rId3" imgW="152268" imgH="215713" progId="Equation.DSMT4">
                  <p:embed/>
                  <p:pic>
                    <p:nvPicPr>
                      <p:cNvPr id="23554" name="Объект 15">
                        <a:extLst>
                          <a:ext uri="{FF2B5EF4-FFF2-40B4-BE49-F238E27FC236}">
                            <a16:creationId xmlns:a16="http://schemas.microsoft.com/office/drawing/2014/main" id="{99ECED8A-D00C-4956-8601-F8DEED3F61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1" y="1341438"/>
                        <a:ext cx="2397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Объект 16">
            <a:extLst>
              <a:ext uri="{FF2B5EF4-FFF2-40B4-BE49-F238E27FC236}">
                <a16:creationId xmlns:a16="http://schemas.microsoft.com/office/drawing/2014/main" id="{16FE8E0F-1486-4327-9BB6-DA6A01632D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1125" y="1341438"/>
          <a:ext cx="400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5" imgW="253780" imgH="215713" progId="Equation.DSMT4">
                  <p:embed/>
                </p:oleObj>
              </mc:Choice>
              <mc:Fallback>
                <p:oleObj name="Equation" r:id="rId5" imgW="253780" imgH="215713" progId="Equation.DSMT4">
                  <p:embed/>
                  <p:pic>
                    <p:nvPicPr>
                      <p:cNvPr id="23555" name="Объект 16">
                        <a:extLst>
                          <a:ext uri="{FF2B5EF4-FFF2-40B4-BE49-F238E27FC236}">
                            <a16:creationId xmlns:a16="http://schemas.microsoft.com/office/drawing/2014/main" id="{16FE8E0F-1486-4327-9BB6-DA6A01632D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1341438"/>
                        <a:ext cx="4000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TextBox 1">
            <a:extLst>
              <a:ext uri="{FF2B5EF4-FFF2-40B4-BE49-F238E27FC236}">
                <a16:creationId xmlns:a16="http://schemas.microsoft.com/office/drawing/2014/main" id="{BBBDF87A-81CA-4BF6-A328-B9F479C81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692150"/>
            <a:ext cx="5913438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Дифференцируя по времени интеграл энергии, получим:</a:t>
            </a:r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Разделив это выражение на выражение для интеграла энергии, принимая </a:t>
            </a:r>
            <a:r>
              <a:rPr lang="en-US" altLang="ru-RU" sz="1800" i="1">
                <a:latin typeface="Calibri" panose="020F0502020204030204" pitchFamily="34" charset="0"/>
              </a:rPr>
              <a:t>r</a:t>
            </a:r>
            <a:r>
              <a:rPr lang="en-US" altLang="ru-RU" sz="1800">
                <a:latin typeface="Calibri" panose="020F0502020204030204" pitchFamily="34" charset="0"/>
              </a:rPr>
              <a:t> = </a:t>
            </a:r>
            <a:r>
              <a:rPr lang="en-US" altLang="ru-RU" sz="1800" i="1">
                <a:latin typeface="Calibri" panose="020F0502020204030204" pitchFamily="34" charset="0"/>
              </a:rPr>
              <a:t>a</a:t>
            </a:r>
            <a:r>
              <a:rPr lang="ru-RU" altLang="ru-RU" sz="1800">
                <a:latin typeface="Calibri" panose="020F0502020204030204" pitchFamily="34" charset="0"/>
              </a:rPr>
              <a:t>, будем иметь:</a:t>
            </a: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Пусть орбита имеет радиус 6600 км и круговую скорость  8 км/с.  Тогда если изменение скорости происходит на      1 м/с, что составляет 1/8000 = 1,25·10</a:t>
            </a:r>
            <a:r>
              <a:rPr lang="ru-RU" altLang="ru-RU" sz="1800" baseline="30000">
                <a:latin typeface="Calibri" panose="020F0502020204030204" pitchFamily="34" charset="0"/>
              </a:rPr>
              <a:t>-4</a:t>
            </a:r>
            <a:r>
              <a:rPr lang="ru-RU" altLang="ru-RU" sz="1800">
                <a:latin typeface="Calibri" panose="020F0502020204030204" pitchFamily="34" charset="0"/>
              </a:rPr>
              <a:t>, то соответствующее увеличение высоты составит            2,5·10</a:t>
            </a:r>
            <a:r>
              <a:rPr lang="ru-RU" altLang="ru-RU" sz="1800" baseline="30000">
                <a:latin typeface="Calibri" panose="020F0502020204030204" pitchFamily="34" charset="0"/>
              </a:rPr>
              <a:t>-4</a:t>
            </a:r>
            <a:r>
              <a:rPr lang="ru-RU" altLang="ru-RU" sz="1800">
                <a:latin typeface="Calibri" panose="020F0502020204030204" pitchFamily="34" charset="0"/>
              </a:rPr>
              <a:t>·6600 км = 1,65 км. Такое же уменьшение скорости (импульс гашения скорости) приведет к такому же изменению высоты орбиты, но в сторону ее уменьшения. Посадочный импульс изменения скорости порядка 100 м/сек понижает высоту орбиты в противоположной точке примерно на 170 км, захват атмосферой КА происходит на высоте примерно 100 км.</a:t>
            </a: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C441CFBF-A66A-4CA2-ACCC-4521262D5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191874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3556" name="Объект 21">
            <a:extLst>
              <a:ext uri="{FF2B5EF4-FFF2-40B4-BE49-F238E27FC236}">
                <a16:creationId xmlns:a16="http://schemas.microsoft.com/office/drawing/2014/main" id="{5DDCABF9-4374-4804-91EC-235C1810F1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4726" y="1009651"/>
          <a:ext cx="12938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quation" r:id="rId7" imgW="850531" imgH="393529" progId="Equation.DSMT4">
                  <p:embed/>
                </p:oleObj>
              </mc:Choice>
              <mc:Fallback>
                <p:oleObj name="Equation" r:id="rId7" imgW="850531" imgH="393529" progId="Equation.DSMT4">
                  <p:embed/>
                  <p:pic>
                    <p:nvPicPr>
                      <p:cNvPr id="23556" name="Объект 21">
                        <a:extLst>
                          <a:ext uri="{FF2B5EF4-FFF2-40B4-BE49-F238E27FC236}">
                            <a16:creationId xmlns:a16="http://schemas.microsoft.com/office/drawing/2014/main" id="{5DDCABF9-4374-4804-91EC-235C1810F1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6" y="1009651"/>
                        <a:ext cx="129381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23">
            <a:extLst>
              <a:ext uri="{FF2B5EF4-FFF2-40B4-BE49-F238E27FC236}">
                <a16:creationId xmlns:a16="http://schemas.microsoft.com/office/drawing/2014/main" id="{2A81D901-CD8E-465B-8A8B-0CCF74943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3557" name="Объект 9">
            <a:extLst>
              <a:ext uri="{FF2B5EF4-FFF2-40B4-BE49-F238E27FC236}">
                <a16:creationId xmlns:a16="http://schemas.microsoft.com/office/drawing/2014/main" id="{3A856747-7D57-4B3A-92F9-4E62158856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1725" y="2233613"/>
          <a:ext cx="10429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Equation" r:id="rId9" imgW="698197" imgH="393529" progId="Equation.DSMT4">
                  <p:embed/>
                </p:oleObj>
              </mc:Choice>
              <mc:Fallback>
                <p:oleObj name="Equation" r:id="rId9" imgW="698197" imgH="393529" progId="Equation.DSMT4">
                  <p:embed/>
                  <p:pic>
                    <p:nvPicPr>
                      <p:cNvPr id="23557" name="Объект 9">
                        <a:extLst>
                          <a:ext uri="{FF2B5EF4-FFF2-40B4-BE49-F238E27FC236}">
                            <a16:creationId xmlns:a16="http://schemas.microsoft.com/office/drawing/2014/main" id="{3A856747-7D57-4B3A-92F9-4E6215885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233613"/>
                        <a:ext cx="104298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6698F7C-2626-4FAD-8DD3-A6ACF003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3FDE59-FE0D-435B-B9C5-CB610F3303A7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34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1623FB1-9BF6-4C28-A997-71F48903522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876" y="-722312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двухимпульсный</a:t>
            </a:r>
            <a:r>
              <a:rPr lang="ru-RU" dirty="0"/>
              <a:t> переход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510C021-4C3F-40F7-A62D-163D27774F2E}"/>
              </a:ext>
            </a:extLst>
          </p:cNvPr>
          <p:cNvSpPr/>
          <p:nvPr/>
        </p:nvSpPr>
        <p:spPr>
          <a:xfrm>
            <a:off x="1803401" y="1154114"/>
            <a:ext cx="2784475" cy="27765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32C3264-AB9E-4CEB-BCC6-94C2F45CDF00}"/>
              </a:ext>
            </a:extLst>
          </p:cNvPr>
          <p:cNvSpPr/>
          <p:nvPr/>
        </p:nvSpPr>
        <p:spPr>
          <a:xfrm>
            <a:off x="2279651" y="1773239"/>
            <a:ext cx="1800225" cy="2160587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C6AE891-1A57-4AC3-9EB6-D751A85C768A}"/>
              </a:ext>
            </a:extLst>
          </p:cNvPr>
          <p:cNvSpPr/>
          <p:nvPr/>
        </p:nvSpPr>
        <p:spPr>
          <a:xfrm>
            <a:off x="3051176" y="2387601"/>
            <a:ext cx="257175" cy="284163"/>
          </a:xfrm>
          <a:prstGeom prst="ellipse">
            <a:avLst/>
          </a:prstGeom>
          <a:solidFill>
            <a:srgbClr val="66FF99"/>
          </a:solidFill>
          <a:ln w="3175">
            <a:solidFill>
              <a:srgbClr val="33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4578" name="Объект 16">
            <a:extLst>
              <a:ext uri="{FF2B5EF4-FFF2-40B4-BE49-F238E27FC236}">
                <a16:creationId xmlns:a16="http://schemas.microsoft.com/office/drawing/2014/main" id="{580247E0-A607-4266-8CBC-7C825C02B8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7764" y="3967164"/>
          <a:ext cx="4413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Equation" r:id="rId3" imgW="279279" imgH="253890" progId="Equation.DSMT4">
                  <p:embed/>
                </p:oleObj>
              </mc:Choice>
              <mc:Fallback>
                <p:oleObj name="Equation" r:id="rId3" imgW="279279" imgH="253890" progId="Equation.DSMT4">
                  <p:embed/>
                  <p:pic>
                    <p:nvPicPr>
                      <p:cNvPr id="24578" name="Объект 16">
                        <a:extLst>
                          <a:ext uri="{FF2B5EF4-FFF2-40B4-BE49-F238E27FC236}">
                            <a16:creationId xmlns:a16="http://schemas.microsoft.com/office/drawing/2014/main" id="{580247E0-A607-4266-8CBC-7C825C02B8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4" y="3967164"/>
                        <a:ext cx="4413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Box 1">
            <a:extLst>
              <a:ext uri="{FF2B5EF4-FFF2-40B4-BE49-F238E27FC236}">
                <a16:creationId xmlns:a16="http://schemas.microsoft.com/office/drawing/2014/main" id="{29083333-F865-4A2D-A45F-84F7DD38A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060451"/>
            <a:ext cx="25923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latin typeface="Calibri" panose="020F0502020204030204" pitchFamily="34" charset="0"/>
              </a:rPr>
              <a:t>Первый импульс </a:t>
            </a:r>
            <a:r>
              <a:rPr lang="el-GR" altLang="ru-RU" sz="1800">
                <a:latin typeface="Calibri" panose="020F0502020204030204" pitchFamily="34" charset="0"/>
              </a:rPr>
              <a:t>Δ</a:t>
            </a:r>
            <a:r>
              <a:rPr lang="en-US" altLang="ru-RU" sz="1800" i="1">
                <a:latin typeface="Calibri" panose="020F0502020204030204" pitchFamily="34" charset="0"/>
              </a:rPr>
              <a:t>V</a:t>
            </a:r>
            <a:r>
              <a:rPr lang="en-US" altLang="ru-RU" sz="1800" baseline="-25000">
                <a:latin typeface="Calibri" panose="020F0502020204030204" pitchFamily="34" charset="0"/>
              </a:rPr>
              <a:t>1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создает эллипс, касающийся малой и большой окружности.</a:t>
            </a:r>
          </a:p>
          <a:p>
            <a:pPr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1800">
                <a:latin typeface="Calibri" panose="020F0502020204030204" pitchFamily="34" charset="0"/>
              </a:rPr>
              <a:t>Второй импульс </a:t>
            </a:r>
            <a:r>
              <a:rPr lang="el-GR" altLang="ru-RU" sz="1800">
                <a:latin typeface="Calibri" panose="020F0502020204030204" pitchFamily="34" charset="0"/>
              </a:rPr>
              <a:t>Δ</a:t>
            </a:r>
            <a:r>
              <a:rPr lang="en-US" altLang="ru-RU" sz="1800" i="1">
                <a:latin typeface="Calibri" panose="020F0502020204030204" pitchFamily="34" charset="0"/>
              </a:rPr>
              <a:t>V</a:t>
            </a:r>
            <a:r>
              <a:rPr lang="en-US" altLang="ru-RU" sz="1800" baseline="-25000">
                <a:latin typeface="Calibri" panose="020F0502020204030204" pitchFamily="34" charset="0"/>
              </a:rPr>
              <a:t>2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превращает траекторию в круговую орбиту.</a:t>
            </a:r>
          </a:p>
        </p:txBody>
      </p:sp>
      <p:sp>
        <p:nvSpPr>
          <p:cNvPr id="24588" name="Rectangle 13">
            <a:extLst>
              <a:ext uri="{FF2B5EF4-FFF2-40B4-BE49-F238E27FC236}">
                <a16:creationId xmlns:a16="http://schemas.microsoft.com/office/drawing/2014/main" id="{44B2BD4B-E48C-4E70-ABBF-AC7AC50B6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191874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9" name="Rectangle 23">
            <a:extLst>
              <a:ext uri="{FF2B5EF4-FFF2-40B4-BE49-F238E27FC236}">
                <a16:creationId xmlns:a16="http://schemas.microsoft.com/office/drawing/2014/main" id="{01E516C0-7429-4DDB-AB48-CAE651703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B0CE5E7-9287-40D0-B6CF-932C365F050D}"/>
              </a:ext>
            </a:extLst>
          </p:cNvPr>
          <p:cNvCxnSpPr/>
          <p:nvPr/>
        </p:nvCxnSpPr>
        <p:spPr>
          <a:xfrm flipV="1">
            <a:off x="3143251" y="3930651"/>
            <a:ext cx="792163" cy="31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D5145AE1-FB8D-4E12-8315-38BF8906D6C1}"/>
              </a:ext>
            </a:extLst>
          </p:cNvPr>
          <p:cNvSpPr/>
          <p:nvPr/>
        </p:nvSpPr>
        <p:spPr>
          <a:xfrm>
            <a:off x="2424113" y="1773238"/>
            <a:ext cx="1511300" cy="15113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C94F319-36BB-48A2-90EC-FBB0623DB92D}"/>
              </a:ext>
            </a:extLst>
          </p:cNvPr>
          <p:cNvCxnSpPr/>
          <p:nvPr/>
        </p:nvCxnSpPr>
        <p:spPr>
          <a:xfrm flipH="1">
            <a:off x="2424113" y="1773238"/>
            <a:ext cx="75565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2FC6ACE2-9CAF-40D0-A0C1-26EDF0AB7C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9825" y="1370014"/>
          <a:ext cx="4000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Equation" r:id="rId5" imgW="253780" imgH="253780" progId="Equation.DSMT4">
                  <p:embed/>
                </p:oleObj>
              </mc:Choice>
              <mc:Fallback>
                <p:oleObj name="Equation" r:id="rId5" imgW="253780" imgH="253780" progId="Equation.DSMT4">
                  <p:embed/>
                  <p:pic>
                    <p:nvPicPr>
                      <p:cNvPr id="24579" name="Object 3">
                        <a:extLst>
                          <a:ext uri="{FF2B5EF4-FFF2-40B4-BE49-F238E27FC236}">
                            <a16:creationId xmlns:a16="http://schemas.microsoft.com/office/drawing/2014/main" id="{2FC6ACE2-9CAF-40D0-A0C1-26EDF0AB7C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1370014"/>
                        <a:ext cx="4000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720D4E2-E331-4FD8-9F05-AE8B6AB220A3}"/>
              </a:ext>
            </a:extLst>
          </p:cNvPr>
          <p:cNvSpPr/>
          <p:nvPr/>
        </p:nvSpPr>
        <p:spPr>
          <a:xfrm>
            <a:off x="8110538" y="873125"/>
            <a:ext cx="2736850" cy="34925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Вальтер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Гоман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(1880–1945) – немецкий ученый в области механики космического полета, в 1925 году доказавший энергетическую оптимальность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двухимпульсных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перелетов.</a:t>
            </a:r>
          </a:p>
        </p:txBody>
      </p:sp>
      <p:pic>
        <p:nvPicPr>
          <p:cNvPr id="109578" name="Picture 10" descr="G:\В лекции\Hohmann_4.jpg">
            <a:extLst>
              <a:ext uri="{FF2B5EF4-FFF2-40B4-BE49-F238E27FC236}">
                <a16:creationId xmlns:a16="http://schemas.microsoft.com/office/drawing/2014/main" id="{1C2A0A15-05C9-497D-9989-34B7FBCF4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5164" y="1060450"/>
            <a:ext cx="1031875" cy="1333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F35CD4B-A2BB-4DF1-92FD-321E11F5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5325CD-72AF-4A6E-912F-E283554DE96A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35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58C5001-A8B9-466A-9DC7-A074F2BE9F1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60876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Изменение наклонения орбиты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142EECE-8618-481B-BFDE-5F29D4274864}"/>
              </a:ext>
            </a:extLst>
          </p:cNvPr>
          <p:cNvSpPr/>
          <p:nvPr/>
        </p:nvSpPr>
        <p:spPr>
          <a:xfrm>
            <a:off x="2051050" y="1939925"/>
            <a:ext cx="1676400" cy="1689100"/>
          </a:xfrm>
          <a:prstGeom prst="ellipse">
            <a:avLst/>
          </a:prstGeom>
          <a:solidFill>
            <a:srgbClr val="66FF99"/>
          </a:solidFill>
          <a:ln w="3175">
            <a:solidFill>
              <a:srgbClr val="33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Дуга 1">
            <a:extLst>
              <a:ext uri="{FF2B5EF4-FFF2-40B4-BE49-F238E27FC236}">
                <a16:creationId xmlns:a16="http://schemas.microsoft.com/office/drawing/2014/main" id="{C069B553-9F98-4C37-8524-DA52788B522E}"/>
              </a:ext>
            </a:extLst>
          </p:cNvPr>
          <p:cNvSpPr/>
          <p:nvPr/>
        </p:nvSpPr>
        <p:spPr>
          <a:xfrm rot="10800000">
            <a:off x="2051050" y="2605089"/>
            <a:ext cx="1670050" cy="358775"/>
          </a:xfrm>
          <a:prstGeom prst="arc">
            <a:avLst>
              <a:gd name="adj1" fmla="val 10793289"/>
              <a:gd name="adj2" fmla="val 10391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F5D6BA6A-AA79-4621-8698-072A806E6B17}"/>
              </a:ext>
            </a:extLst>
          </p:cNvPr>
          <p:cNvSpPr/>
          <p:nvPr/>
        </p:nvSpPr>
        <p:spPr>
          <a:xfrm>
            <a:off x="2057400" y="2595564"/>
            <a:ext cx="1670050" cy="358775"/>
          </a:xfrm>
          <a:prstGeom prst="arc">
            <a:avLst>
              <a:gd name="adj1" fmla="val 10793289"/>
              <a:gd name="adj2" fmla="val 10391"/>
            </a:avLst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id="{45A98E41-51F9-4B4C-9CF6-D8E1EFADA229}"/>
              </a:ext>
            </a:extLst>
          </p:cNvPr>
          <p:cNvSpPr/>
          <p:nvPr/>
        </p:nvSpPr>
        <p:spPr>
          <a:xfrm rot="17577975">
            <a:off x="1706563" y="2543176"/>
            <a:ext cx="2511425" cy="552450"/>
          </a:xfrm>
          <a:prstGeom prst="arc">
            <a:avLst>
              <a:gd name="adj1" fmla="val 9884975"/>
              <a:gd name="adj2" fmla="val 88151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E0E3BAA6-AB7B-4396-889F-558E7C3D4A3A}"/>
              </a:ext>
            </a:extLst>
          </p:cNvPr>
          <p:cNvSpPr/>
          <p:nvPr/>
        </p:nvSpPr>
        <p:spPr>
          <a:xfrm rot="18653769">
            <a:off x="1767682" y="2609057"/>
            <a:ext cx="2509837" cy="552450"/>
          </a:xfrm>
          <a:prstGeom prst="arc">
            <a:avLst>
              <a:gd name="adj1" fmla="val 9847010"/>
              <a:gd name="adj2" fmla="val 1042041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691E339-5197-4B3C-A6B6-01930FD74884}"/>
              </a:ext>
            </a:extLst>
          </p:cNvPr>
          <p:cNvCxnSpPr/>
          <p:nvPr/>
        </p:nvCxnSpPr>
        <p:spPr>
          <a:xfrm flipV="1">
            <a:off x="2608263" y="1412876"/>
            <a:ext cx="679450" cy="154146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D72D1E9-ED74-4DB8-AC3C-BE8293642FD3}"/>
              </a:ext>
            </a:extLst>
          </p:cNvPr>
          <p:cNvCxnSpPr/>
          <p:nvPr/>
        </p:nvCxnSpPr>
        <p:spPr>
          <a:xfrm flipV="1">
            <a:off x="2608263" y="1647826"/>
            <a:ext cx="1098550" cy="13065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8F27D7F-0BB3-4A3F-AC38-93D2665DB260}"/>
              </a:ext>
            </a:extLst>
          </p:cNvPr>
          <p:cNvCxnSpPr/>
          <p:nvPr/>
        </p:nvCxnSpPr>
        <p:spPr>
          <a:xfrm>
            <a:off x="3287713" y="1412875"/>
            <a:ext cx="419100" cy="23495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02" name="Объект 20">
            <a:extLst>
              <a:ext uri="{FF2B5EF4-FFF2-40B4-BE49-F238E27FC236}">
                <a16:creationId xmlns:a16="http://schemas.microsoft.com/office/drawing/2014/main" id="{0926572C-5A1F-429D-B25F-7C5BEB5C1A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7263" y="1185863"/>
          <a:ext cx="4000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Equation" r:id="rId3" imgW="253780" imgH="215713" progId="Equation.DSMT4">
                  <p:embed/>
                </p:oleObj>
              </mc:Choice>
              <mc:Fallback>
                <p:oleObj name="Equation" r:id="rId3" imgW="253780" imgH="215713" progId="Equation.DSMT4">
                  <p:embed/>
                  <p:pic>
                    <p:nvPicPr>
                      <p:cNvPr id="25602" name="Объект 20">
                        <a:extLst>
                          <a:ext uri="{FF2B5EF4-FFF2-40B4-BE49-F238E27FC236}">
                            <a16:creationId xmlns:a16="http://schemas.microsoft.com/office/drawing/2014/main" id="{0926572C-5A1F-429D-B25F-7C5BEB5C1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1185863"/>
                        <a:ext cx="40005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Объект 21">
            <a:extLst>
              <a:ext uri="{FF2B5EF4-FFF2-40B4-BE49-F238E27FC236}">
                <a16:creationId xmlns:a16="http://schemas.microsoft.com/office/drawing/2014/main" id="{41D77DEF-743E-4923-B291-BB5C2E756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7988" y="1203326"/>
          <a:ext cx="2397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3" name="Equation" r:id="rId5" imgW="152268" imgH="215713" progId="Equation.DSMT4">
                  <p:embed/>
                </p:oleObj>
              </mc:Choice>
              <mc:Fallback>
                <p:oleObj name="Equation" r:id="rId5" imgW="152268" imgH="215713" progId="Equation.DSMT4">
                  <p:embed/>
                  <p:pic>
                    <p:nvPicPr>
                      <p:cNvPr id="25603" name="Объект 21">
                        <a:extLst>
                          <a:ext uri="{FF2B5EF4-FFF2-40B4-BE49-F238E27FC236}">
                            <a16:creationId xmlns:a16="http://schemas.microsoft.com/office/drawing/2014/main" id="{41D77DEF-743E-4923-B291-BB5C2E7560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203326"/>
                        <a:ext cx="23971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Дуга 23">
            <a:extLst>
              <a:ext uri="{FF2B5EF4-FFF2-40B4-BE49-F238E27FC236}">
                <a16:creationId xmlns:a16="http://schemas.microsoft.com/office/drawing/2014/main" id="{EDFF9405-B5D5-4F81-85D2-C8C4B0063497}"/>
              </a:ext>
            </a:extLst>
          </p:cNvPr>
          <p:cNvSpPr/>
          <p:nvPr/>
        </p:nvSpPr>
        <p:spPr>
          <a:xfrm rot="20434843">
            <a:off x="2803526" y="2333626"/>
            <a:ext cx="244475" cy="28892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9" name="TextBox 1">
            <a:extLst>
              <a:ext uri="{FF2B5EF4-FFF2-40B4-BE49-F238E27FC236}">
                <a16:creationId xmlns:a16="http://schemas.microsoft.com/office/drawing/2014/main" id="{02A5930F-DE45-4303-AC5B-3552510CA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842963"/>
            <a:ext cx="63373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Рассмотрим задачу изменения  наклонения орбиты. Чтобы выполнить</a:t>
            </a:r>
            <a:r>
              <a:rPr lang="ru-RU" altLang="ru-RU" sz="1800" i="1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эту операцию, нужно выдать импульс изменения скорости в восходящем узле орбиты. Из векторного треугольника сложения скоростей видно, что для изменения наклонения  даже на один градус нужно выдать импульс по нормали к плоскости орбиты в этой точке величиной 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По этой причине формирование плоскости орбиты, как правило, возлагается на этап выведения КА, а все орбитальные операции выполняются на компланарных орбитах.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К примеру, задача сближения транспортного корабля со станцией предполагает, что старт корабля и его выведение на промежуточную орбиту ожидания выполняется в тот момент времени, когда точка старта на поверхности Земли проходит через плоскость орбиты цели.</a:t>
            </a:r>
          </a:p>
        </p:txBody>
      </p:sp>
      <p:graphicFrame>
        <p:nvGraphicFramePr>
          <p:cNvPr id="25604" name="Объект 32">
            <a:extLst>
              <a:ext uri="{FF2B5EF4-FFF2-40B4-BE49-F238E27FC236}">
                <a16:creationId xmlns:a16="http://schemas.microsoft.com/office/drawing/2014/main" id="{29A2AABC-C105-4760-9E90-7276B192D8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2600" y="2016125"/>
          <a:ext cx="2603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Equation" r:id="rId7" imgW="164885" imgH="164885" progId="Equation.DSMT4">
                  <p:embed/>
                </p:oleObj>
              </mc:Choice>
              <mc:Fallback>
                <p:oleObj name="Equation" r:id="rId7" imgW="164885" imgH="164885" progId="Equation.DSMT4">
                  <p:embed/>
                  <p:pic>
                    <p:nvPicPr>
                      <p:cNvPr id="25604" name="Объект 32">
                        <a:extLst>
                          <a:ext uri="{FF2B5EF4-FFF2-40B4-BE49-F238E27FC236}">
                            <a16:creationId xmlns:a16="http://schemas.microsoft.com/office/drawing/2014/main" id="{29A2AABC-C105-4760-9E90-7276B192D8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2016125"/>
                        <a:ext cx="26035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0" name="Rectangle 14">
            <a:extLst>
              <a:ext uri="{FF2B5EF4-FFF2-40B4-BE49-F238E27FC236}">
                <a16:creationId xmlns:a16="http://schemas.microsoft.com/office/drawing/2014/main" id="{653F6FA5-B02F-4F4C-A5B3-9229057CC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5605" name="Объект 34">
            <a:extLst>
              <a:ext uri="{FF2B5EF4-FFF2-40B4-BE49-F238E27FC236}">
                <a16:creationId xmlns:a16="http://schemas.microsoft.com/office/drawing/2014/main" id="{527FF0CD-A98E-4A48-B944-08FD9CD3EA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7438" y="2657475"/>
          <a:ext cx="2609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Equation" r:id="rId9" imgW="1651000" imgH="203200" progId="Equation.DSMT4">
                  <p:embed/>
                </p:oleObj>
              </mc:Choice>
              <mc:Fallback>
                <p:oleObj name="Equation" r:id="rId9" imgW="1651000" imgH="203200" progId="Equation.DSMT4">
                  <p:embed/>
                  <p:pic>
                    <p:nvPicPr>
                      <p:cNvPr id="25605" name="Объект 34">
                        <a:extLst>
                          <a:ext uri="{FF2B5EF4-FFF2-40B4-BE49-F238E27FC236}">
                            <a16:creationId xmlns:a16="http://schemas.microsoft.com/office/drawing/2014/main" id="{527FF0CD-A98E-4A48-B944-08FD9CD3EA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2657475"/>
                        <a:ext cx="26098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B7DC867-1435-4691-AAF5-C4E280C7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BB88AA-9AAA-4065-99E4-BDA12366B08D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36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67620DF-45D2-41EF-B1F8-513A346FE65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812259"/>
            <a:ext cx="914400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Схема выведения «Ямал-300К» на геостационарную орбиту</a:t>
            </a:r>
          </a:p>
        </p:txBody>
      </p:sp>
      <p:pic>
        <p:nvPicPr>
          <p:cNvPr id="57350" name="Picture 6" descr="G:\В лекции\5b.jpg">
            <a:extLst>
              <a:ext uri="{FF2B5EF4-FFF2-40B4-BE49-F238E27FC236}">
                <a16:creationId xmlns:a16="http://schemas.microsoft.com/office/drawing/2014/main" id="{8E26B4C3-33DD-4412-855F-433CA67F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765176"/>
            <a:ext cx="55245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1">
            <a:extLst>
              <a:ext uri="{FF2B5EF4-FFF2-40B4-BE49-F238E27FC236}">
                <a16:creationId xmlns:a16="http://schemas.microsoft.com/office/drawing/2014/main" id="{DDA0483F-5433-4C76-9BCE-13ABFE5D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3940176"/>
            <a:ext cx="9532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Ракета-носитель выводит КА с разгонным блоком на низкую орбиту </a:t>
            </a:r>
            <a:r>
              <a:rPr lang="en-US" altLang="ru-RU" sz="1800">
                <a:latin typeface="Calibri" panose="020F0502020204030204" pitchFamily="34" charset="0"/>
              </a:rPr>
              <a:t>c </a:t>
            </a:r>
            <a:r>
              <a:rPr lang="ru-RU" altLang="ru-RU" sz="1800">
                <a:latin typeface="Calibri" panose="020F0502020204030204" pitchFamily="34" charset="0"/>
              </a:rPr>
              <a:t>наклонением 51,4°. Затем разгонный блок серией импульсов по направлению орбитальной скорости формирует сильно вытянутую эллиптическую орбиту так, чтобы ее апогей находился в плоскости экватора на высоте геостационарного спутника (36 тыс. км).  Орбитальная скорость в апогее уменьшается пропорционально расстоянию, т.е. примерно в 5 раз, соответственно, уменьшается импульс скорости, необходимый для того, чтобы «повернуть» эту скорость в плоскость экватора. Импульс коррекции направления скорости совмещается со вторым импульсом превращения эллиптической орбиты в круговую.</a:t>
            </a:r>
          </a:p>
        </p:txBody>
      </p:sp>
      <p:pic>
        <p:nvPicPr>
          <p:cNvPr id="57352" name="Picture 7" descr="G:\В лекции\Animate_orbit.gif">
            <a:extLst>
              <a:ext uri="{FF2B5EF4-FFF2-40B4-BE49-F238E27FC236}">
                <a16:creationId xmlns:a16="http://schemas.microsoft.com/office/drawing/2014/main" id="{BF6F63AC-7A67-4FA3-B029-33FCFB86A6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779464"/>
            <a:ext cx="391636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Box 8">
            <a:extLst>
              <a:ext uri="{FF2B5EF4-FFF2-40B4-BE49-F238E27FC236}">
                <a16:creationId xmlns:a16="http://schemas.microsoft.com/office/drawing/2014/main" id="{DF7F934D-5ED3-49AC-91A0-E3644B8DB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9" y="3721101"/>
            <a:ext cx="2262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>
                <a:latin typeface="Calibri" panose="020F0502020204030204" pitchFamily="34" charset="0"/>
              </a:rPr>
              <a:t>Для просмотра анимации нажмите </a:t>
            </a:r>
            <a:r>
              <a:rPr lang="en-US" altLang="ru-RU" sz="1000">
                <a:latin typeface="Calibri" panose="020F0502020204030204" pitchFamily="34" charset="0"/>
              </a:rPr>
              <a:t>F5</a:t>
            </a:r>
            <a:endParaRPr lang="ru-RU" altLang="ru-RU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C9D6EBB-882F-4EB0-AEA5-29964B2B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0F75FA-B76E-4B2F-BE1A-86966479C81E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37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2B91E54-4EF2-40B6-B49E-ED9E192B015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779461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Межпланетные перелеты</a:t>
            </a:r>
          </a:p>
        </p:txBody>
      </p:sp>
      <p:sp>
        <p:nvSpPr>
          <p:cNvPr id="26632" name="TextBox 1">
            <a:extLst>
              <a:ext uri="{FF2B5EF4-FFF2-40B4-BE49-F238E27FC236}">
                <a16:creationId xmlns:a16="http://schemas.microsoft.com/office/drawing/2014/main" id="{F06391D8-F5AE-4652-88C9-2E47BB40B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765176"/>
            <a:ext cx="95059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Уход с орбиты Земли требует приращения скорости как минимум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Если интегралу энергии придать вид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то можно видеть, что второе слагаемое при </a:t>
            </a:r>
            <a:r>
              <a:rPr lang="en-US" altLang="ru-RU" sz="1800" i="1">
                <a:latin typeface="Calibri" panose="020F0502020204030204" pitchFamily="34" charset="0"/>
              </a:rPr>
              <a:t>a</a:t>
            </a:r>
            <a:r>
              <a:rPr lang="en-US" altLang="ru-RU" sz="1800">
                <a:latin typeface="Calibri" panose="020F0502020204030204" pitchFamily="34" charset="0"/>
              </a:rPr>
              <a:t> &gt;&gt; </a:t>
            </a:r>
            <a:r>
              <a:rPr lang="en-US" altLang="ru-RU" sz="1800" i="1">
                <a:latin typeface="Calibri" panose="020F0502020204030204" pitchFamily="34" charset="0"/>
              </a:rPr>
              <a:t>r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 (2</a:t>
            </a:r>
            <a:r>
              <a:rPr lang="en-US" altLang="ru-RU" sz="1800" i="1">
                <a:latin typeface="Calibri" panose="020F0502020204030204" pitchFamily="34" charset="0"/>
              </a:rPr>
              <a:t>a </a:t>
            </a:r>
            <a:r>
              <a:rPr lang="en-US" altLang="ru-RU" sz="1800">
                <a:latin typeface="Calibri" panose="020F0502020204030204" pitchFamily="34" charset="0"/>
              </a:rPr>
              <a:t>– </a:t>
            </a:r>
            <a:r>
              <a:rPr lang="ru-RU" altLang="ru-RU" sz="1800">
                <a:latin typeface="Calibri" panose="020F0502020204030204" pitchFamily="34" charset="0"/>
              </a:rPr>
              <a:t>расстояние до орбиты назначения) не влияет существенно на энергетику полета.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Энергия межорбитального перелета будет определяться скоростью ухода от Земли и скоростью перелета от орбиты Земли к орбите планеты.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При подлете к планете назначения нужно опять затратить энергию  перехода – уменьшения скорости, чтобы перейти к эллиптической орбите около этой планеты, и, возможно, энергию для формирования орбиты требуемого радиуса.</a:t>
            </a:r>
            <a:endParaRPr lang="en-US" altLang="ru-RU" sz="1800">
              <a:latin typeface="Calibri" panose="020F0502020204030204" pitchFamily="34" charset="0"/>
            </a:endParaRPr>
          </a:p>
        </p:txBody>
      </p:sp>
      <p:graphicFrame>
        <p:nvGraphicFramePr>
          <p:cNvPr id="26626" name="Объект 1">
            <a:extLst>
              <a:ext uri="{FF2B5EF4-FFF2-40B4-BE49-F238E27FC236}">
                <a16:creationId xmlns:a16="http://schemas.microsoft.com/office/drawing/2014/main" id="{ACC7FBC4-4ED5-4CF8-ADA7-0919303761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5451" y="1122364"/>
          <a:ext cx="35528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3" imgW="2247900" imgH="304800" progId="Equation.DSMT4">
                  <p:embed/>
                </p:oleObj>
              </mc:Choice>
              <mc:Fallback>
                <p:oleObj name="Equation" r:id="rId3" imgW="2247900" imgH="304800" progId="Equation.DSMT4">
                  <p:embed/>
                  <p:pic>
                    <p:nvPicPr>
                      <p:cNvPr id="26626" name="Объект 1">
                        <a:extLst>
                          <a:ext uri="{FF2B5EF4-FFF2-40B4-BE49-F238E27FC236}">
                            <a16:creationId xmlns:a16="http://schemas.microsoft.com/office/drawing/2014/main" id="{ACC7FBC4-4ED5-4CF8-ADA7-091930376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1" y="1122364"/>
                        <a:ext cx="35528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8">
            <a:extLst>
              <a:ext uri="{FF2B5EF4-FFF2-40B4-BE49-F238E27FC236}">
                <a16:creationId xmlns:a16="http://schemas.microsoft.com/office/drawing/2014/main" id="{8C13AADF-D895-4F81-BE98-64C71C18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6627" name="Объект 8">
            <a:extLst>
              <a:ext uri="{FF2B5EF4-FFF2-40B4-BE49-F238E27FC236}">
                <a16:creationId xmlns:a16="http://schemas.microsoft.com/office/drawing/2014/main" id="{05EB8599-322D-4730-BE52-D9E92079B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2400" y="1916113"/>
          <a:ext cx="1727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5" imgW="977900" imgH="431800" progId="Equation.DSMT4">
                  <p:embed/>
                </p:oleObj>
              </mc:Choice>
              <mc:Fallback>
                <p:oleObj name="Equation" r:id="rId5" imgW="977900" imgH="431800" progId="Equation.DSMT4">
                  <p:embed/>
                  <p:pic>
                    <p:nvPicPr>
                      <p:cNvPr id="26627" name="Объект 8">
                        <a:extLst>
                          <a:ext uri="{FF2B5EF4-FFF2-40B4-BE49-F238E27FC236}">
                            <a16:creationId xmlns:a16="http://schemas.microsoft.com/office/drawing/2014/main" id="{05EB8599-322D-4730-BE52-D9E92079BE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1916113"/>
                        <a:ext cx="1727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321C877-2729-40EF-AA66-9840BEF0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A98242-A3D3-4C2B-A3CE-F3534507BD4C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38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C4C0CD-0096-4ACC-A67F-30548E38571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8776" y="-715315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Характеристическая скорость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8374" name="TextBox 1">
            <a:extLst>
              <a:ext uri="{FF2B5EF4-FFF2-40B4-BE49-F238E27FC236}">
                <a16:creationId xmlns:a16="http://schemas.microsoft.com/office/drawing/2014/main" id="{09C02B9D-7D23-419A-B0B7-8DAA35170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798513"/>
            <a:ext cx="950595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b="1">
                <a:latin typeface="Calibri" panose="020F0502020204030204" pitchFamily="34" charset="0"/>
              </a:rPr>
              <a:t>Характеристическая скорость миссии </a:t>
            </a:r>
            <a:r>
              <a:rPr lang="ru-RU" altLang="ru-RU" sz="1800">
                <a:latin typeface="Calibri" panose="020F0502020204030204" pitchFamily="34" charset="0"/>
              </a:rPr>
              <a:t>– это суммарное изменение скорости КА, которое требуется для выполнения его миссии. Для корабля «Союз-ТМА» характеристическая скорость миссии составляет 280–300 м/с для орбитального участка полета.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Характеристическая скорость миссии –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это величина, на которою КА </a:t>
            </a:r>
            <a:r>
              <a:rPr lang="ru-RU" altLang="ru-RU" sz="1800" b="1" u="sng">
                <a:latin typeface="Calibri" panose="020F0502020204030204" pitchFamily="34" charset="0"/>
              </a:rPr>
              <a:t>должен</a:t>
            </a:r>
            <a:r>
              <a:rPr lang="ru-RU" altLang="ru-RU" sz="1800">
                <a:latin typeface="Calibri" panose="020F0502020204030204" pitchFamily="34" charset="0"/>
              </a:rPr>
              <a:t> увеличить свою скорость для проведения необходимых операций.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b="1">
                <a:latin typeface="Calibri" panose="020F0502020204030204" pitchFamily="34" charset="0"/>
              </a:rPr>
              <a:t>Характеристическая скорость КА </a:t>
            </a:r>
            <a:r>
              <a:rPr lang="ru-RU" altLang="ru-RU" sz="1800">
                <a:latin typeface="Calibri" panose="020F0502020204030204" pitchFamily="34" charset="0"/>
              </a:rPr>
              <a:t>– это возможная величина суммарного маневра по изменению скорости с использованием своей двигательной установки и запасов топлива. Характеристическая скорость корабля «Союз-ТМА» составляет 350–400 м/с. 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Характеристическая скорость КА –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это величина, на которою КА </a:t>
            </a:r>
            <a:r>
              <a:rPr lang="ru-RU" altLang="ru-RU" sz="1800" b="1" u="sng">
                <a:latin typeface="Calibri" panose="020F0502020204030204" pitchFamily="34" charset="0"/>
              </a:rPr>
              <a:t>может</a:t>
            </a:r>
            <a:r>
              <a:rPr lang="ru-RU" altLang="ru-RU" sz="1800">
                <a:latin typeface="Calibri" panose="020F0502020204030204" pitchFamily="34" charset="0"/>
              </a:rPr>
              <a:t> увеличить свою скорость.</a:t>
            </a:r>
          </a:p>
          <a:p>
            <a:pPr algn="just" eaLnBrk="1" hangingPunct="1"/>
            <a:endParaRPr lang="ru-RU" altLang="ru-RU" sz="1800" b="1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b="1">
                <a:latin typeface="Calibri" panose="020F0502020204030204" pitchFamily="34" charset="0"/>
              </a:rPr>
              <a:t>Характеристическая скорость корабля выбирается больше скорости миссии, что позволяет в реальном полете иметь запас топлива на повторение некоторых операций при  нештатных ситуациях. </a:t>
            </a:r>
            <a:r>
              <a:rPr lang="ru-RU" altLang="ru-RU" sz="1800">
                <a:latin typeface="Calibri" panose="020F0502020204030204" pitchFamily="34" charset="0"/>
              </a:rPr>
              <a:t>Достижение большой характеристической скорости КА возможно с помощью использования многоступенчатых конструкций.</a:t>
            </a:r>
            <a:endParaRPr lang="en-US" altLang="ru-RU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03D8118-AD84-4113-B7F0-F5580E14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03153F-309A-48F5-B76C-B7C0096AEFC1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39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264133D-C02A-45D7-959D-ABFE0BDBD0C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687965"/>
            <a:ext cx="914400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/>
              <a:t>Характеристическая скорость миссии «аполлон»</a:t>
            </a:r>
            <a:r>
              <a:rPr lang="en-US" sz="3600" dirty="0"/>
              <a:t> </a:t>
            </a:r>
            <a:endParaRPr lang="ru-RU" sz="36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1ED9B45-41D8-47BE-92C5-5F7896E93857}"/>
              </a:ext>
            </a:extLst>
          </p:cNvPr>
          <p:cNvGraphicFramePr>
            <a:graphicFrameLocks noGrp="1"/>
          </p:cNvGraphicFramePr>
          <p:nvPr/>
        </p:nvGraphicFramePr>
        <p:xfrm>
          <a:off x="1416051" y="3873500"/>
          <a:ext cx="9369425" cy="2222576"/>
        </p:xfrm>
        <a:graphic>
          <a:graphicData uri="http://schemas.openxmlformats.org/drawingml/2006/table">
            <a:tbl>
              <a:tblPr/>
              <a:tblGrid>
                <a:gridCol w="777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30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Операция лунной миссии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Хар. скорость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74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Переход с околоземной орбиты на орбиту перелета к Луне 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3200 м/с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4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Переход с орбиты перелета к Луне на орбиту спутника Луны 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700 м/с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74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Сход с орбиты спутника Луны и посадка 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1800 м/с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74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Старт с Луны, выход на орбиту спутника Луны, сближение с орбит. модулем 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1800 м/с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374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Переход с орбиты спутника Луны на орбиту перелета к Земле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650 м/с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9421" name="Picture 2" descr="G:\В лекции\fin-APOLLOROUTE-Xa.jpg">
            <a:extLst>
              <a:ext uri="{FF2B5EF4-FFF2-40B4-BE49-F238E27FC236}">
                <a16:creationId xmlns:a16="http://schemas.microsoft.com/office/drawing/2014/main" id="{308287F5-617A-4AE7-B9AF-77F63B1C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69926"/>
            <a:ext cx="7561262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1B95950-4F6F-459C-817D-EA46C71F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39CE43-7A20-4D9F-BF78-A27C44BB9DE9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4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7F300B3-4CB3-4965-950B-7ECE650423A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148606"/>
            <a:ext cx="9144000" cy="1145961"/>
          </a:xfrm>
        </p:spPr>
        <p:txBody>
          <a:bodyPr/>
          <a:lstStyle/>
          <a:p>
            <a:pPr>
              <a:defRPr/>
            </a:pPr>
            <a:r>
              <a:rPr lang="ru-RU" dirty="0"/>
              <a:t>уравнения задачи двух тел</a:t>
            </a:r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AAD784A6-33FF-44A5-8417-48F6678D4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CC74B239-52AF-496C-8B80-A24BDBF8C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938213"/>
            <a:ext cx="9145588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Сила взаимодействия масс подчиняется закону:</a:t>
            </a:r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en-US" altLang="ru-RU" sz="1800" b="1" i="1">
                <a:latin typeface="Calibri" panose="020F0502020204030204" pitchFamily="34" charset="0"/>
              </a:rPr>
              <a:t>F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 сила притяжения двух объектов массами</a:t>
            </a:r>
            <a:r>
              <a:rPr lang="en-US" altLang="ru-RU" sz="1800">
                <a:latin typeface="Calibri" panose="020F0502020204030204" pitchFamily="34" charset="0"/>
              </a:rPr>
              <a:t> M</a:t>
            </a:r>
            <a:r>
              <a:rPr lang="ru-RU" altLang="ru-RU" sz="1800">
                <a:latin typeface="Calibri" panose="020F0502020204030204" pitchFamily="34" charset="0"/>
              </a:rPr>
              <a:t> и </a:t>
            </a:r>
            <a:r>
              <a:rPr lang="en-US" altLang="ru-RU" sz="1800">
                <a:latin typeface="Calibri" panose="020F0502020204030204" pitchFamily="34" charset="0"/>
              </a:rPr>
              <a:t>m</a:t>
            </a:r>
          </a:p>
          <a:p>
            <a:pPr algn="just" eaLnBrk="1" hangingPunct="1"/>
            <a:r>
              <a:rPr lang="en-US" altLang="ru-RU" sz="1800" b="1" i="1">
                <a:latin typeface="Calibri" panose="020F0502020204030204" pitchFamily="34" charset="0"/>
              </a:rPr>
              <a:t>r</a:t>
            </a:r>
            <a:r>
              <a:rPr lang="ru-RU" altLang="ru-RU" sz="1800">
                <a:latin typeface="Calibri" panose="020F0502020204030204" pitchFamily="34" charset="0"/>
              </a:rPr>
              <a:t> – радиус</a:t>
            </a:r>
            <a:r>
              <a:rPr lang="en-US" altLang="ru-RU" sz="1800">
                <a:latin typeface="Calibri" panose="020F0502020204030204" pitchFamily="34" charset="0"/>
              </a:rPr>
              <a:t>-</a:t>
            </a:r>
            <a:r>
              <a:rPr lang="ru-RU" altLang="ru-RU" sz="1800">
                <a:latin typeface="Calibri" panose="020F0502020204030204" pitchFamily="34" charset="0"/>
              </a:rPr>
              <a:t>вектор, соединяющий их центры</a:t>
            </a:r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en-US" altLang="ru-RU" sz="1800" i="1">
                <a:latin typeface="Calibri" panose="020F0502020204030204" pitchFamily="34" charset="0"/>
              </a:rPr>
              <a:t>G</a:t>
            </a:r>
            <a:r>
              <a:rPr lang="en-US" altLang="ru-RU" sz="1800">
                <a:latin typeface="Calibri" panose="020F0502020204030204" pitchFamily="34" charset="0"/>
              </a:rPr>
              <a:t> = </a:t>
            </a:r>
            <a:r>
              <a:rPr lang="ru-RU" altLang="ru-RU" sz="1800">
                <a:latin typeface="Calibri" panose="020F0502020204030204" pitchFamily="34" charset="0"/>
              </a:rPr>
              <a:t>6,6726±0,0005·10</a:t>
            </a:r>
            <a:r>
              <a:rPr lang="ru-RU" altLang="ru-RU" sz="1800" baseline="30000">
                <a:latin typeface="Calibri" panose="020F0502020204030204" pitchFamily="34" charset="0"/>
              </a:rPr>
              <a:t>-11</a:t>
            </a:r>
            <a:r>
              <a:rPr lang="ru-RU" altLang="ru-RU" sz="1800">
                <a:latin typeface="Calibri" panose="020F0502020204030204" pitchFamily="34" charset="0"/>
              </a:rPr>
              <a:t> м</a:t>
            </a:r>
            <a:r>
              <a:rPr lang="ru-RU" altLang="ru-RU" sz="1800" baseline="30000">
                <a:latin typeface="Calibri" panose="020F0502020204030204" pitchFamily="34" charset="0"/>
              </a:rPr>
              <a:t>2</a:t>
            </a:r>
            <a:r>
              <a:rPr lang="ru-RU" altLang="ru-RU" sz="1800">
                <a:latin typeface="Calibri" panose="020F0502020204030204" pitchFamily="34" charset="0"/>
              </a:rPr>
              <a:t>/кг·с</a:t>
            </a:r>
            <a:r>
              <a:rPr lang="ru-RU" altLang="ru-RU" sz="1800" baseline="30000">
                <a:latin typeface="Calibri" panose="020F0502020204030204" pitchFamily="34" charset="0"/>
              </a:rPr>
              <a:t>2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– гравитационная постоянная</a:t>
            </a:r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en-US" altLang="ru-RU" sz="1800" i="1">
                <a:latin typeface="Calibri" panose="020F0502020204030204" pitchFamily="34" charset="0"/>
              </a:rPr>
              <a:t>M</a:t>
            </a:r>
            <a:r>
              <a:rPr lang="en-US" altLang="ru-RU" sz="1800">
                <a:latin typeface="Calibri" panose="020F0502020204030204" pitchFamily="34" charset="0"/>
              </a:rPr>
              <a:t> = 5,9742</a:t>
            </a:r>
            <a:r>
              <a:rPr lang="ru-RU" altLang="ru-RU" sz="1800">
                <a:latin typeface="Calibri" panose="020F0502020204030204" pitchFamily="34" charset="0"/>
              </a:rPr>
              <a:t>·10</a:t>
            </a:r>
            <a:r>
              <a:rPr lang="en-US" altLang="ru-RU" sz="1800" baseline="30000">
                <a:latin typeface="Calibri" panose="020F0502020204030204" pitchFamily="34" charset="0"/>
              </a:rPr>
              <a:t>24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кг – масса Земли</a:t>
            </a:r>
          </a:p>
          <a:p>
            <a:pPr algn="just" eaLnBrk="1" hangingPunct="1"/>
            <a:r>
              <a:rPr lang="el-GR" altLang="ru-RU" sz="1800" i="1">
                <a:latin typeface="Calibri" panose="020F0502020204030204" pitchFamily="34" charset="0"/>
              </a:rPr>
              <a:t>μ</a:t>
            </a:r>
            <a:r>
              <a:rPr lang="ru-RU" altLang="ru-RU" sz="1800">
                <a:latin typeface="Calibri" panose="020F0502020204030204" pitchFamily="34" charset="0"/>
              </a:rPr>
              <a:t> = </a:t>
            </a:r>
            <a:r>
              <a:rPr lang="en-US" altLang="ru-RU" sz="1800" i="1">
                <a:latin typeface="Calibri" panose="020F0502020204030204" pitchFamily="34" charset="0"/>
              </a:rPr>
              <a:t>G</a:t>
            </a:r>
            <a:r>
              <a:rPr lang="ru-RU" altLang="ru-RU" sz="1800" i="1">
                <a:latin typeface="Calibri" panose="020F0502020204030204" pitchFamily="34" charset="0"/>
              </a:rPr>
              <a:t>·</a:t>
            </a:r>
            <a:r>
              <a:rPr lang="en-US" altLang="ru-RU" sz="1800" i="1">
                <a:latin typeface="Calibri" panose="020F0502020204030204" pitchFamily="34" charset="0"/>
              </a:rPr>
              <a:t>M </a:t>
            </a:r>
            <a:r>
              <a:rPr lang="en-US" altLang="ru-RU" sz="1800">
                <a:latin typeface="Calibri" panose="020F0502020204030204" pitchFamily="34" charset="0"/>
              </a:rPr>
              <a:t>= 398,6005</a:t>
            </a:r>
            <a:r>
              <a:rPr lang="ru-RU" altLang="ru-RU" sz="1800">
                <a:latin typeface="Calibri" panose="020F0502020204030204" pitchFamily="34" charset="0"/>
              </a:rPr>
              <a:t>·10</a:t>
            </a:r>
            <a:r>
              <a:rPr lang="en-US" altLang="ru-RU" sz="1800" baseline="30000">
                <a:latin typeface="Calibri" panose="020F0502020204030204" pitchFamily="34" charset="0"/>
              </a:rPr>
              <a:t>12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м</a:t>
            </a:r>
            <a:r>
              <a:rPr lang="en-US" altLang="ru-RU" sz="1800" baseline="30000">
                <a:latin typeface="Calibri" panose="020F0502020204030204" pitchFamily="34" charset="0"/>
              </a:rPr>
              <a:t>3</a:t>
            </a:r>
            <a:r>
              <a:rPr lang="ru-RU" altLang="ru-RU" sz="1800">
                <a:latin typeface="Calibri" panose="020F0502020204030204" pitchFamily="34" charset="0"/>
              </a:rPr>
              <a:t>/с</a:t>
            </a:r>
            <a:r>
              <a:rPr lang="ru-RU" altLang="ru-RU" sz="1800" baseline="30000">
                <a:latin typeface="Calibri" panose="020F0502020204030204" pitchFamily="34" charset="0"/>
              </a:rPr>
              <a:t>2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Уравнения движения тел идентичны: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Сокращаем массы и складываем уравнения </a:t>
            </a:r>
            <a:r>
              <a:rPr lang="en-US" altLang="ru-RU" sz="1800">
                <a:latin typeface="Calibri" panose="020F0502020204030204" pitchFamily="34" charset="0"/>
              </a:rPr>
              <a:t>&gt;&gt;&gt;</a:t>
            </a: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2058" name="Rectangle 11">
            <a:extLst>
              <a:ext uri="{FF2B5EF4-FFF2-40B4-BE49-F238E27FC236}">
                <a16:creationId xmlns:a16="http://schemas.microsoft.com/office/drawing/2014/main" id="{88A1F28D-D57B-4BED-80DC-39CF24EEC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050" name="Объект 2">
            <a:extLst>
              <a:ext uri="{FF2B5EF4-FFF2-40B4-BE49-F238E27FC236}">
                <a16:creationId xmlns:a16="http://schemas.microsoft.com/office/drawing/2014/main" id="{664850F3-5DFD-43D1-9CFA-C9D3B0B37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3475" y="4076701"/>
          <a:ext cx="217328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3" imgW="1270000" imgH="838200" progId="Equation.DSMT4">
                  <p:embed/>
                </p:oleObj>
              </mc:Choice>
              <mc:Fallback>
                <p:oleObj name="Equation" r:id="rId3" imgW="1270000" imgH="838200" progId="Equation.DSMT4">
                  <p:embed/>
                  <p:pic>
                    <p:nvPicPr>
                      <p:cNvPr id="2050" name="Объект 2">
                        <a:extLst>
                          <a:ext uri="{FF2B5EF4-FFF2-40B4-BE49-F238E27FC236}">
                            <a16:creationId xmlns:a16="http://schemas.microsoft.com/office/drawing/2014/main" id="{664850F3-5DFD-43D1-9CFA-C9D3B0B37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4076701"/>
                        <a:ext cx="217328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Объект 6">
            <a:extLst>
              <a:ext uri="{FF2B5EF4-FFF2-40B4-BE49-F238E27FC236}">
                <a16:creationId xmlns:a16="http://schemas.microsoft.com/office/drawing/2014/main" id="{96D5F948-35BA-4C59-8A18-AFCF3214BB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3838" y="1341439"/>
          <a:ext cx="14732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5" imgW="863225" imgH="393529" progId="Equation.DSMT4">
                  <p:embed/>
                </p:oleObj>
              </mc:Choice>
              <mc:Fallback>
                <p:oleObj name="Equation" r:id="rId5" imgW="863225" imgH="393529" progId="Equation.DSMT4">
                  <p:embed/>
                  <p:pic>
                    <p:nvPicPr>
                      <p:cNvPr id="2051" name="Объект 6">
                        <a:extLst>
                          <a:ext uri="{FF2B5EF4-FFF2-40B4-BE49-F238E27FC236}">
                            <a16:creationId xmlns:a16="http://schemas.microsoft.com/office/drawing/2014/main" id="{96D5F948-35BA-4C59-8A18-AFCF3214B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1341439"/>
                        <a:ext cx="147320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E4A5C550-84E0-4DC0-99D1-EBCB40C8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В.Н. Бранец, Р.В. Федулов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484FB-F5E1-4CBD-8185-E5DB0D47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Движение космических аппаратов по орбите (</a:t>
            </a:r>
            <a:r>
              <a:rPr lang="ru-RU" dirty="0" err="1"/>
              <a:t>астродинамика</a:t>
            </a:r>
            <a:r>
              <a:rPr lang="ru-RU" dirty="0"/>
              <a:t>)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A40A31C-7AAA-423F-A0A0-2590F483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82110F-F8DC-43DB-A022-A2510C2BC322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40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pic>
        <p:nvPicPr>
          <p:cNvPr id="60422" name="Picture 6" descr="C:\Documents and Settings\fedulov\Рабочий стол\Ступень Сатурна.gif">
            <a:extLst>
              <a:ext uri="{FF2B5EF4-FFF2-40B4-BE49-F238E27FC236}">
                <a16:creationId xmlns:a16="http://schemas.microsoft.com/office/drawing/2014/main" id="{2DD56A7C-FE39-4FD8-A731-50F5566BB3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6" y="765176"/>
            <a:ext cx="6075363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Box 1">
            <a:extLst>
              <a:ext uri="{FF2B5EF4-FFF2-40B4-BE49-F238E27FC236}">
                <a16:creationId xmlns:a16="http://schemas.microsoft.com/office/drawing/2014/main" id="{5D7EF414-8D19-4E18-80C4-C9D67BF10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373689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>
                <a:latin typeface="Calibri" panose="020F0502020204030204" pitchFamily="34" charset="0"/>
              </a:rPr>
              <a:t>Траектория 3-й ступени ракеты «Сатурн-5»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в 2002–2003 годах.</a:t>
            </a:r>
          </a:p>
          <a:p>
            <a:pPr algn="ctr" eaLnBrk="1" hangingPunct="1"/>
            <a:r>
              <a:rPr lang="ru-RU" altLang="ru-RU" sz="1800">
                <a:latin typeface="Calibri" panose="020F0502020204030204" pitchFamily="34" charset="0"/>
              </a:rPr>
              <a:t>14 ноября 1969 года ракета вывела на орбиту корабль «Аполлон-12».</a:t>
            </a:r>
          </a:p>
          <a:p>
            <a:pPr algn="ctr" eaLnBrk="1" hangingPunct="1"/>
            <a:r>
              <a:rPr lang="en-US" altLang="ru-RU" sz="1800">
                <a:latin typeface="Calibri" panose="020F0502020204030204" pitchFamily="34" charset="0"/>
              </a:rPr>
              <a:t>L1 – </a:t>
            </a:r>
            <a:r>
              <a:rPr lang="ru-RU" altLang="ru-RU" sz="1800">
                <a:latin typeface="Calibri" panose="020F0502020204030204" pitchFamily="34" charset="0"/>
              </a:rPr>
              <a:t>точка Лагранжа системы Солнце – Земля.</a:t>
            </a:r>
          </a:p>
        </p:txBody>
      </p:sp>
      <p:sp>
        <p:nvSpPr>
          <p:cNvPr id="60424" name="TextBox 8">
            <a:extLst>
              <a:ext uri="{FF2B5EF4-FFF2-40B4-BE49-F238E27FC236}">
                <a16:creationId xmlns:a16="http://schemas.microsoft.com/office/drawing/2014/main" id="{0CFDE326-5CE0-4D69-BEE8-BAEA0D43D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4" y="6297613"/>
            <a:ext cx="2263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>
                <a:latin typeface="Calibri" panose="020F0502020204030204" pitchFamily="34" charset="0"/>
              </a:rPr>
              <a:t>Для просмотра анимации нажмите </a:t>
            </a:r>
            <a:r>
              <a:rPr lang="en-US" altLang="ru-RU" sz="1000">
                <a:latin typeface="Calibri" panose="020F0502020204030204" pitchFamily="34" charset="0"/>
              </a:rPr>
              <a:t>F5</a:t>
            </a:r>
            <a:endParaRPr lang="ru-RU" altLang="ru-RU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1C46EF8-BDBB-4B56-BF8D-2D962178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548B0-9A8E-4847-B59B-A3295F7D7309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41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E6898DC-1ECA-49ED-908B-0C3E73CE85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457863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Учет возмущений в вычислении орбит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9FF515AD-FB5F-416C-AEEF-784D7C82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6" name="TextBox 1">
            <a:extLst>
              <a:ext uri="{FF2B5EF4-FFF2-40B4-BE49-F238E27FC236}">
                <a16:creationId xmlns:a16="http://schemas.microsoft.com/office/drawing/2014/main" id="{5F65EA0D-EC49-4276-8A09-DBE4474D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265239"/>
            <a:ext cx="935990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Уравнение возмущённого движения :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Какие возмущения оказывают влияние на движение аппарата по орбите?</a:t>
            </a:r>
          </a:p>
        </p:txBody>
      </p:sp>
      <p:graphicFrame>
        <p:nvGraphicFramePr>
          <p:cNvPr id="37890" name="Объект 1">
            <a:extLst>
              <a:ext uri="{FF2B5EF4-FFF2-40B4-BE49-F238E27FC236}">
                <a16:creationId xmlns:a16="http://schemas.microsoft.com/office/drawing/2014/main" id="{C9F1944A-23CD-4F9B-8067-FB10BC3576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8264" y="2419351"/>
          <a:ext cx="18954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Equation" r:id="rId3" imgW="1104900" imgH="419100" progId="Equation.DSMT4">
                  <p:embed/>
                </p:oleObj>
              </mc:Choice>
              <mc:Fallback>
                <p:oleObj name="Equation" r:id="rId3" imgW="1104900" imgH="419100" progId="Equation.DSMT4">
                  <p:embed/>
                  <p:pic>
                    <p:nvPicPr>
                      <p:cNvPr id="37890" name="Объект 1">
                        <a:extLst>
                          <a:ext uri="{FF2B5EF4-FFF2-40B4-BE49-F238E27FC236}">
                            <a16:creationId xmlns:a16="http://schemas.microsoft.com/office/drawing/2014/main" id="{C9F1944A-23CD-4F9B-8067-FB10BC3576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4" y="2419351"/>
                        <a:ext cx="18954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1AC31C5-E65A-4252-B29B-7BF4C41B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9AC371-A86F-4470-8D4A-D4564F8DC70F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42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300A947-6D04-42F8-B4DC-8D0AE30DD91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73024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Оскулирующая орбита</a:t>
            </a:r>
          </a:p>
        </p:txBody>
      </p:sp>
      <p:sp>
        <p:nvSpPr>
          <p:cNvPr id="38920" name="TextBox 1">
            <a:extLst>
              <a:ext uri="{FF2B5EF4-FFF2-40B4-BE49-F238E27FC236}">
                <a16:creationId xmlns:a16="http://schemas.microsoft.com/office/drawing/2014/main" id="{B13F00AF-3535-477D-AAA6-7B80B5A92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765176"/>
            <a:ext cx="95059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b="1">
                <a:latin typeface="Calibri" panose="020F0502020204030204" pitchFamily="34" charset="0"/>
              </a:rPr>
              <a:t>Оскулирующая орбита </a:t>
            </a:r>
            <a:r>
              <a:rPr lang="ru-RU" altLang="ru-RU" sz="1800">
                <a:latin typeface="Calibri" panose="020F0502020204030204" pitchFamily="34" charset="0"/>
              </a:rPr>
              <a:t>(в заданный момент времени </a:t>
            </a:r>
            <a:r>
              <a:rPr lang="en-US" altLang="ru-RU" sz="1800" i="1">
                <a:latin typeface="Calibri" panose="020F0502020204030204" pitchFamily="34" charset="0"/>
              </a:rPr>
              <a:t>t</a:t>
            </a:r>
            <a:r>
              <a:rPr lang="en-US" altLang="ru-RU" sz="1800" baseline="-25000">
                <a:latin typeface="Calibri" panose="020F0502020204030204" pitchFamily="34" charset="0"/>
              </a:rPr>
              <a:t>0</a:t>
            </a:r>
            <a:r>
              <a:rPr lang="ru-RU" altLang="ru-RU" sz="1800">
                <a:latin typeface="Calibri" panose="020F0502020204030204" pitchFamily="34" charset="0"/>
              </a:rPr>
              <a:t>) – это кеплерова орбита, которую аппарат (в соответствии с его фактическим положением и скоростью) имел бы при отсутствии в дальнейшем каких-либо возмущений.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Для оскулирующей орбиты положение и скорость КА можно вычислять с помощью соотношений задачи двух тел по интегралам движения.</a:t>
            </a:r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На некотором интервале после </a:t>
            </a:r>
            <a:r>
              <a:rPr lang="en-US" altLang="ru-RU" sz="1800" i="1">
                <a:latin typeface="Calibri" panose="020F0502020204030204" pitchFamily="34" charset="0"/>
              </a:rPr>
              <a:t>t</a:t>
            </a:r>
            <a:r>
              <a:rPr lang="en-US" altLang="ru-RU" sz="1800" baseline="-25000">
                <a:latin typeface="Calibri" panose="020F0502020204030204" pitchFamily="34" charset="0"/>
              </a:rPr>
              <a:t>0</a:t>
            </a:r>
            <a:r>
              <a:rPr lang="ru-RU" altLang="ru-RU" sz="1800">
                <a:latin typeface="Calibri" panose="020F0502020204030204" pitchFamily="34" charset="0"/>
              </a:rPr>
              <a:t> оскулирующая орбита хорошо описывает реальное движение, однако точность такого приближения ухудшается со временем пропорционально возмущению.</a:t>
            </a:r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A7F9D7BF-71F3-4B56-83BF-904C8A7652C7}"/>
              </a:ext>
            </a:extLst>
          </p:cNvPr>
          <p:cNvSpPr/>
          <p:nvPr/>
        </p:nvSpPr>
        <p:spPr>
          <a:xfrm rot="16200000">
            <a:off x="5411788" y="3536950"/>
            <a:ext cx="1657350" cy="3168650"/>
          </a:xfrm>
          <a:prstGeom prst="arc">
            <a:avLst>
              <a:gd name="adj1" fmla="val 6331281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06AD6A24-DEE1-4C27-9280-C54360C72589}"/>
              </a:ext>
            </a:extLst>
          </p:cNvPr>
          <p:cNvSpPr/>
          <p:nvPr/>
        </p:nvSpPr>
        <p:spPr>
          <a:xfrm>
            <a:off x="6219826" y="4297364"/>
            <a:ext cx="1636713" cy="858837"/>
          </a:xfrm>
          <a:custGeom>
            <a:avLst/>
            <a:gdLst>
              <a:gd name="connsiteX0" fmla="*/ 0 w 1115878"/>
              <a:gd name="connsiteY0" fmla="*/ 0 h 596684"/>
              <a:gd name="connsiteX1" fmla="*/ 170482 w 1115878"/>
              <a:gd name="connsiteY1" fmla="*/ 7749 h 596684"/>
              <a:gd name="connsiteX2" fmla="*/ 294468 w 1115878"/>
              <a:gd name="connsiteY2" fmla="*/ 46494 h 596684"/>
              <a:gd name="connsiteX3" fmla="*/ 418455 w 1115878"/>
              <a:gd name="connsiteY3" fmla="*/ 61993 h 596684"/>
              <a:gd name="connsiteX4" fmla="*/ 565688 w 1115878"/>
              <a:gd name="connsiteY4" fmla="*/ 38745 h 596684"/>
              <a:gd name="connsiteX5" fmla="*/ 774916 w 1115878"/>
              <a:gd name="connsiteY5" fmla="*/ 139484 h 596684"/>
              <a:gd name="connsiteX6" fmla="*/ 836909 w 1115878"/>
              <a:gd name="connsiteY6" fmla="*/ 286718 h 596684"/>
              <a:gd name="connsiteX7" fmla="*/ 999641 w 1115878"/>
              <a:gd name="connsiteY7" fmla="*/ 364210 h 596684"/>
              <a:gd name="connsiteX8" fmla="*/ 1053885 w 1115878"/>
              <a:gd name="connsiteY8" fmla="*/ 526942 h 596684"/>
              <a:gd name="connsiteX9" fmla="*/ 1115878 w 1115878"/>
              <a:gd name="connsiteY9" fmla="*/ 596684 h 59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5878" h="596684">
                <a:moveTo>
                  <a:pt x="0" y="0"/>
                </a:moveTo>
                <a:cubicBezTo>
                  <a:pt x="60702" y="0"/>
                  <a:pt x="121404" y="0"/>
                  <a:pt x="170482" y="7749"/>
                </a:cubicBezTo>
                <a:cubicBezTo>
                  <a:pt x="219560" y="15498"/>
                  <a:pt x="253139" y="37453"/>
                  <a:pt x="294468" y="46494"/>
                </a:cubicBezTo>
                <a:cubicBezTo>
                  <a:pt x="335797" y="55535"/>
                  <a:pt x="373252" y="63285"/>
                  <a:pt x="418455" y="61993"/>
                </a:cubicBezTo>
                <a:cubicBezTo>
                  <a:pt x="463658" y="60702"/>
                  <a:pt x="506278" y="25830"/>
                  <a:pt x="565688" y="38745"/>
                </a:cubicBezTo>
                <a:cubicBezTo>
                  <a:pt x="625098" y="51660"/>
                  <a:pt x="729713" y="98155"/>
                  <a:pt x="774916" y="139484"/>
                </a:cubicBezTo>
                <a:cubicBezTo>
                  <a:pt x="820119" y="180813"/>
                  <a:pt x="799455" y="249264"/>
                  <a:pt x="836909" y="286718"/>
                </a:cubicBezTo>
                <a:cubicBezTo>
                  <a:pt x="874363" y="324172"/>
                  <a:pt x="963478" y="324173"/>
                  <a:pt x="999641" y="364210"/>
                </a:cubicBezTo>
                <a:cubicBezTo>
                  <a:pt x="1035804" y="404247"/>
                  <a:pt x="1034512" y="488196"/>
                  <a:pt x="1053885" y="526942"/>
                </a:cubicBezTo>
                <a:cubicBezTo>
                  <a:pt x="1073258" y="565688"/>
                  <a:pt x="1094568" y="581186"/>
                  <a:pt x="1115878" y="596684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олнце 13">
            <a:extLst>
              <a:ext uri="{FF2B5EF4-FFF2-40B4-BE49-F238E27FC236}">
                <a16:creationId xmlns:a16="http://schemas.microsoft.com/office/drawing/2014/main" id="{CE937A84-9E1B-43FA-B1AE-123D537E8083}"/>
              </a:ext>
            </a:extLst>
          </p:cNvPr>
          <p:cNvSpPr/>
          <p:nvPr/>
        </p:nvSpPr>
        <p:spPr>
          <a:xfrm>
            <a:off x="8759826" y="3441701"/>
            <a:ext cx="576263" cy="576263"/>
          </a:xfrm>
          <a:prstGeom prst="sun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0EA562B-29B6-40ED-853A-16DF53F9FBDC}"/>
              </a:ext>
            </a:extLst>
          </p:cNvPr>
          <p:cNvSpPr/>
          <p:nvPr/>
        </p:nvSpPr>
        <p:spPr>
          <a:xfrm>
            <a:off x="8296275" y="4529139"/>
            <a:ext cx="215900" cy="212725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750FA8B-43C0-4D76-80AD-201610C68CEF}"/>
              </a:ext>
            </a:extLst>
          </p:cNvPr>
          <p:cNvCxnSpPr>
            <a:endCxn id="12" idx="0"/>
          </p:cNvCxnSpPr>
          <p:nvPr/>
        </p:nvCxnSpPr>
        <p:spPr>
          <a:xfrm flipH="1" flipV="1">
            <a:off x="6219826" y="4297363"/>
            <a:ext cx="581025" cy="85725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F5590FE-9C30-4A97-A43A-2FF318E3AADE}"/>
              </a:ext>
            </a:extLst>
          </p:cNvPr>
          <p:cNvCxnSpPr/>
          <p:nvPr/>
        </p:nvCxnSpPr>
        <p:spPr>
          <a:xfrm flipH="1">
            <a:off x="5367339" y="4283075"/>
            <a:ext cx="85248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4" name="Объект 16384">
            <a:extLst>
              <a:ext uri="{FF2B5EF4-FFF2-40B4-BE49-F238E27FC236}">
                <a16:creationId xmlns:a16="http://schemas.microsoft.com/office/drawing/2014/main" id="{93D97125-3C21-4A93-86BA-F414FE964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3350" y="3846513"/>
          <a:ext cx="5794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Equation" r:id="rId3" imgW="368140" imgH="253890" progId="Equation.DSMT4">
                  <p:embed/>
                </p:oleObj>
              </mc:Choice>
              <mc:Fallback>
                <p:oleObj name="Equation" r:id="rId3" imgW="368140" imgH="253890" progId="Equation.DSMT4">
                  <p:embed/>
                  <p:pic>
                    <p:nvPicPr>
                      <p:cNvPr id="38914" name="Объект 16384">
                        <a:extLst>
                          <a:ext uri="{FF2B5EF4-FFF2-40B4-BE49-F238E27FC236}">
                            <a16:creationId xmlns:a16="http://schemas.microsoft.com/office/drawing/2014/main" id="{93D97125-3C21-4A93-86BA-F414FE9641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3846513"/>
                        <a:ext cx="57943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Объект 16386">
            <a:extLst>
              <a:ext uri="{FF2B5EF4-FFF2-40B4-BE49-F238E27FC236}">
                <a16:creationId xmlns:a16="http://schemas.microsoft.com/office/drawing/2014/main" id="{3A00B0B7-9EF3-42E1-BF9A-8788A4EA36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2938" y="4375150"/>
          <a:ext cx="5635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Equation" r:id="rId5" imgW="355292" imgH="253780" progId="Equation.DSMT4">
                  <p:embed/>
                </p:oleObj>
              </mc:Choice>
              <mc:Fallback>
                <p:oleObj name="Equation" r:id="rId5" imgW="355292" imgH="253780" progId="Equation.DSMT4">
                  <p:embed/>
                  <p:pic>
                    <p:nvPicPr>
                      <p:cNvPr id="38915" name="Объект 16386">
                        <a:extLst>
                          <a:ext uri="{FF2B5EF4-FFF2-40B4-BE49-F238E27FC236}">
                            <a16:creationId xmlns:a16="http://schemas.microsoft.com/office/drawing/2014/main" id="{3A00B0B7-9EF3-42E1-BF9A-8788A4EA36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4375150"/>
                        <a:ext cx="56356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Овал 24">
            <a:extLst>
              <a:ext uri="{FF2B5EF4-FFF2-40B4-BE49-F238E27FC236}">
                <a16:creationId xmlns:a16="http://schemas.microsoft.com/office/drawing/2014/main" id="{AF327AFE-DF3B-4B25-A75B-A457319B0E43}"/>
              </a:ext>
            </a:extLst>
          </p:cNvPr>
          <p:cNvSpPr/>
          <p:nvPr/>
        </p:nvSpPr>
        <p:spPr>
          <a:xfrm>
            <a:off x="6642101" y="4978401"/>
            <a:ext cx="257175" cy="284163"/>
          </a:xfrm>
          <a:prstGeom prst="ellipse">
            <a:avLst/>
          </a:prstGeom>
          <a:solidFill>
            <a:srgbClr val="66FF99"/>
          </a:solidFill>
          <a:ln w="3175">
            <a:solidFill>
              <a:srgbClr val="33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28" name="TextBox 14">
            <a:extLst>
              <a:ext uri="{FF2B5EF4-FFF2-40B4-BE49-F238E27FC236}">
                <a16:creationId xmlns:a16="http://schemas.microsoft.com/office/drawing/2014/main" id="{08CF5EA6-654A-44BD-9947-47BCEA8A2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6" y="3929063"/>
            <a:ext cx="200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777777"/>
                </a:solidFill>
                <a:latin typeface="Calibri" panose="020F0502020204030204" pitchFamily="34" charset="0"/>
              </a:rPr>
              <a:t>реальная орбита</a:t>
            </a:r>
          </a:p>
        </p:txBody>
      </p:sp>
      <p:sp>
        <p:nvSpPr>
          <p:cNvPr id="38929" name="TextBox 14">
            <a:extLst>
              <a:ext uri="{FF2B5EF4-FFF2-40B4-BE49-F238E27FC236}">
                <a16:creationId xmlns:a16="http://schemas.microsoft.com/office/drawing/2014/main" id="{47826533-44EF-452C-9BC7-ACAE18E1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868864"/>
            <a:ext cx="2519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latin typeface="Calibri" panose="020F0502020204030204" pitchFamily="34" charset="0"/>
              </a:rPr>
              <a:t>оскулирующая орбита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60D667B-4C85-4074-9C7C-1DA7E5E7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9F49F3-E113-42DF-B450-EE3FBA233722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43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04C9D6A-0B10-47CF-8EEF-A6340B8478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332" y="-599905"/>
            <a:ext cx="914400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/>
              <a:t>Возмущающие ускорения для спутников </a:t>
            </a:r>
            <a:r>
              <a:rPr lang="en-US" sz="4000" dirty="0"/>
              <a:t>GPS</a:t>
            </a:r>
            <a:endParaRPr lang="ru-RU" sz="4000" dirty="0"/>
          </a:p>
        </p:txBody>
      </p:sp>
      <p:sp>
        <p:nvSpPr>
          <p:cNvPr id="68614" name="TextBox 1">
            <a:extLst>
              <a:ext uri="{FF2B5EF4-FFF2-40B4-BE49-F238E27FC236}">
                <a16:creationId xmlns:a16="http://schemas.microsoft.com/office/drawing/2014/main" id="{22A0BCF4-A250-415D-A9BA-62879084C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5445126"/>
            <a:ext cx="9359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i="1">
                <a:latin typeface="Calibri" panose="020F0502020204030204" pitchFamily="34" charset="0"/>
              </a:rPr>
              <a:t>Источник:</a:t>
            </a:r>
          </a:p>
          <a:p>
            <a:pPr algn="just" eaLnBrk="1" hangingPunct="1"/>
            <a:r>
              <a:rPr lang="en-US" altLang="ru-RU" sz="1800" i="1">
                <a:latin typeface="Calibri" panose="020F0502020204030204" pitchFamily="34" charset="0"/>
              </a:rPr>
              <a:t>Guochang Xu </a:t>
            </a:r>
            <a:r>
              <a:rPr lang="en-US" altLang="ru-RU" sz="1800">
                <a:latin typeface="Calibri" panose="020F0502020204030204" pitchFamily="34" charset="0"/>
              </a:rPr>
              <a:t>GPS Theory, Algorythms and Applications 2</a:t>
            </a:r>
            <a:r>
              <a:rPr lang="en-US" altLang="ru-RU" sz="1800" baseline="30000">
                <a:latin typeface="Calibri" panose="020F0502020204030204" pitchFamily="34" charset="0"/>
              </a:rPr>
              <a:t>nd</a:t>
            </a:r>
            <a:r>
              <a:rPr lang="en-US" altLang="ru-RU" sz="1800">
                <a:latin typeface="Calibri" panose="020F0502020204030204" pitchFamily="34" charset="0"/>
              </a:rPr>
              <a:t> Edition – Springer, 2007</a:t>
            </a:r>
            <a:endParaRPr lang="ru-RU" altLang="ru-RU" sz="1800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4287AA5-6850-4FB4-814F-258FAE6B1BFC}"/>
              </a:ext>
            </a:extLst>
          </p:cNvPr>
          <p:cNvGraphicFramePr>
            <a:graphicFrameLocks noGrp="1"/>
          </p:cNvGraphicFramePr>
          <p:nvPr/>
        </p:nvGraphicFramePr>
        <p:xfrm>
          <a:off x="3216275" y="1052514"/>
          <a:ext cx="5748338" cy="4086225"/>
        </p:xfrm>
        <a:graphic>
          <a:graphicData uri="http://schemas.openxmlformats.org/drawingml/2006/table">
            <a:tbl>
              <a:tblPr/>
              <a:tblGrid>
                <a:gridCol w="380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Возмущающий фактор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Ускорение, м/с</a:t>
                      </a:r>
                      <a:r>
                        <a:rPr kumimoji="0" 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Полярное сжатие Земли (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5·10</a:t>
                      </a: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-5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Другие гармоники геопотенциала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3·10</a:t>
                      </a: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-7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Гравитационное влияние Луны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5·10</a:t>
                      </a: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-6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Гравитационное влияние Солнца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2·10</a:t>
                      </a: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-6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Гравитационное влияние планет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3·10</a:t>
                      </a: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-10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Тектонические приливы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2·10</a:t>
                      </a: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-9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Океанские приливы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5·10</a:t>
                      </a: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-10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Солнечное давление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1·10</a:t>
                      </a: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-7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Лобовое сопротивление атмосферы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4·10</a:t>
                      </a: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-10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Релятивистские эффекты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3·10</a:t>
                      </a:r>
                      <a:r>
                        <a:rPr kumimoji="0" 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-10</a:t>
                      </a: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обои windows рассвет из космоса">
            <a:extLst>
              <a:ext uri="{FF2B5EF4-FFF2-40B4-BE49-F238E27FC236}">
                <a16:creationId xmlns:a16="http://schemas.microsoft.com/office/drawing/2014/main" id="{18F38185-2FDB-4A30-9D5F-1FBCCAC9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089F7-6BC7-4916-8EAB-ED3C818E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927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5" name="Picture 12" descr="http://cosmos.msu.ru/img/logo.png">
            <a:extLst>
              <a:ext uri="{FF2B5EF4-FFF2-40B4-BE49-F238E27FC236}">
                <a16:creationId xmlns:a16="http://schemas.microsoft.com/office/drawing/2014/main" id="{0F185B43-34B9-47A0-BBF3-844E8A18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95" y="127012"/>
            <a:ext cx="1363508" cy="118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Картинки по запросу мгу лого">
            <a:extLst>
              <a:ext uri="{FF2B5EF4-FFF2-40B4-BE49-F238E27FC236}">
                <a16:creationId xmlns:a16="http://schemas.microsoft.com/office/drawing/2014/main" id="{98C0BA46-B34D-43A1-9C12-F9D7A9438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2" y="240057"/>
            <a:ext cx="973821" cy="9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4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9FC4BD0-7638-4DDB-8502-02BEE6DB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A3C478-EB70-49AF-8D3A-59D89EE46D24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5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00914B6-444F-4062-8B4C-DA4BD8A4B96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926306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Основное уравнение задачи двух тел</a:t>
            </a:r>
          </a:p>
        </p:txBody>
      </p:sp>
      <p:sp>
        <p:nvSpPr>
          <p:cNvPr id="3081" name="Rectangle 7">
            <a:extLst>
              <a:ext uri="{FF2B5EF4-FFF2-40B4-BE49-F238E27FC236}">
                <a16:creationId xmlns:a16="http://schemas.microsoft.com/office/drawing/2014/main" id="{58E4D184-1E4D-498B-9844-2DE34629B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2" name="TextBox 8">
            <a:extLst>
              <a:ext uri="{FF2B5EF4-FFF2-40B4-BE49-F238E27FC236}">
                <a16:creationId xmlns:a16="http://schemas.microsoft.com/office/drawing/2014/main" id="{B66E6FE2-7521-4EF4-9841-E22FAD7AC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5176"/>
            <a:ext cx="9144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Основное уравнение задачи двух тел (уравнение невозмущённого движения):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 i="1" dirty="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 i="1" dirty="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 i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el-GR" altLang="ru-RU" sz="1800" i="1" dirty="0">
                <a:latin typeface="Calibri" panose="020F0502020204030204" pitchFamily="34" charset="0"/>
              </a:rPr>
              <a:t>μ</a:t>
            </a:r>
            <a:r>
              <a:rPr lang="ru-RU" altLang="ru-RU" sz="1800" dirty="0">
                <a:latin typeface="Calibri" panose="020F0502020204030204" pitchFamily="34" charset="0"/>
              </a:rPr>
              <a:t> = </a:t>
            </a:r>
            <a:r>
              <a:rPr lang="en-US" altLang="ru-RU" sz="1800" i="1" dirty="0">
                <a:latin typeface="Calibri" panose="020F0502020204030204" pitchFamily="34" charset="0"/>
              </a:rPr>
              <a:t>G</a:t>
            </a:r>
            <a:r>
              <a:rPr lang="en-US" altLang="ru-RU" sz="1800" dirty="0">
                <a:latin typeface="Calibri" panose="020F0502020204030204" pitchFamily="34" charset="0"/>
              </a:rPr>
              <a:t>(</a:t>
            </a:r>
            <a:r>
              <a:rPr lang="en-US" altLang="ru-RU" sz="1800" i="1" dirty="0" err="1">
                <a:latin typeface="Calibri" panose="020F0502020204030204" pitchFamily="34" charset="0"/>
              </a:rPr>
              <a:t>M</a:t>
            </a:r>
            <a:r>
              <a:rPr lang="en-US" altLang="ru-RU" sz="1800" dirty="0" err="1">
                <a:latin typeface="Calibri" panose="020F0502020204030204" pitchFamily="34" charset="0"/>
              </a:rPr>
              <a:t>+</a:t>
            </a:r>
            <a:r>
              <a:rPr lang="en-US" altLang="ru-RU" sz="1800" i="1" dirty="0" err="1">
                <a:latin typeface="Calibri" panose="020F0502020204030204" pitchFamily="34" charset="0"/>
              </a:rPr>
              <a:t>m</a:t>
            </a:r>
            <a:r>
              <a:rPr lang="en-US" altLang="ru-RU" sz="1800" dirty="0">
                <a:latin typeface="Calibri" panose="020F0502020204030204" pitchFamily="34" charset="0"/>
              </a:rPr>
              <a:t>) ≈ </a:t>
            </a:r>
            <a:r>
              <a:rPr lang="en-US" altLang="ru-RU" sz="1800" i="1" dirty="0">
                <a:latin typeface="Calibri" panose="020F0502020204030204" pitchFamily="34" charset="0"/>
              </a:rPr>
              <a:t>GM</a:t>
            </a: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Удобно ввести потенциальную функцию основной притягивающей массы:</a:t>
            </a: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Тогда сила притяжения, действующая на единицу массы, находящейся в точке </a:t>
            </a:r>
            <a:r>
              <a:rPr lang="en-US" altLang="ru-RU" sz="1800" i="1" dirty="0">
                <a:latin typeface="Calibri" panose="020F0502020204030204" pitchFamily="34" charset="0"/>
              </a:rPr>
              <a:t>r</a:t>
            </a:r>
            <a:r>
              <a:rPr lang="ru-RU" altLang="ru-RU" sz="1800" dirty="0">
                <a:latin typeface="Calibri" panose="020F0502020204030204" pitchFamily="34" charset="0"/>
              </a:rPr>
              <a:t>, вычисляется как градиент </a:t>
            </a:r>
            <a:r>
              <a:rPr lang="en-US" altLang="ru-RU" sz="1800" i="1" dirty="0">
                <a:latin typeface="Calibri" panose="020F0502020204030204" pitchFamily="34" charset="0"/>
              </a:rPr>
              <a:t>U</a:t>
            </a:r>
            <a:r>
              <a:rPr lang="en-US" altLang="ru-RU" sz="1800" dirty="0">
                <a:latin typeface="Calibri" panose="020F0502020204030204" pitchFamily="34" charset="0"/>
              </a:rPr>
              <a:t>:</a:t>
            </a:r>
          </a:p>
          <a:p>
            <a:pPr algn="just" eaLnBrk="1" hangingPunct="1"/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Основное уравнение задачи двух тел</a:t>
            </a:r>
            <a:r>
              <a:rPr lang="en-US" altLang="ru-RU" sz="1800" dirty="0">
                <a:latin typeface="Calibri" panose="020F0502020204030204" pitchFamily="34" charset="0"/>
              </a:rPr>
              <a:t> </a:t>
            </a:r>
            <a:r>
              <a:rPr lang="ru-RU" altLang="ru-RU" sz="1800" dirty="0">
                <a:latin typeface="Calibri" panose="020F0502020204030204" pitchFamily="34" charset="0"/>
              </a:rPr>
              <a:t>имеет 6 интегралов.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b="1" dirty="0">
                <a:latin typeface="Calibri" panose="020F0502020204030204" pitchFamily="34" charset="0"/>
              </a:rPr>
              <a:t>«Интеграл» = «закон сохранения»</a:t>
            </a:r>
          </a:p>
        </p:txBody>
      </p:sp>
      <p:graphicFrame>
        <p:nvGraphicFramePr>
          <p:cNvPr id="3074" name="Объект 6">
            <a:extLst>
              <a:ext uri="{FF2B5EF4-FFF2-40B4-BE49-F238E27FC236}">
                <a16:creationId xmlns:a16="http://schemas.microsoft.com/office/drawing/2014/main" id="{CA53982D-4B8C-4FB2-94CC-E97D642FC0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8300" y="1125538"/>
          <a:ext cx="1449388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3" imgW="901309" imgH="418918" progId="Equation.DSMT4">
                  <p:embed/>
                </p:oleObj>
              </mc:Choice>
              <mc:Fallback>
                <p:oleObj name="Equation" r:id="rId3" imgW="901309" imgH="418918" progId="Equation.DSMT4">
                  <p:embed/>
                  <p:pic>
                    <p:nvPicPr>
                      <p:cNvPr id="3074" name="Объект 6">
                        <a:extLst>
                          <a:ext uri="{FF2B5EF4-FFF2-40B4-BE49-F238E27FC236}">
                            <a16:creationId xmlns:a16="http://schemas.microsoft.com/office/drawing/2014/main" id="{CA53982D-4B8C-4FB2-94CC-E97D642FC0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1125538"/>
                        <a:ext cx="1449388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13">
            <a:extLst>
              <a:ext uri="{FF2B5EF4-FFF2-40B4-BE49-F238E27FC236}">
                <a16:creationId xmlns:a16="http://schemas.microsoft.com/office/drawing/2014/main" id="{4B182020-DAB4-448C-9D2A-AA6E676DC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075" name="Объект 2">
            <a:extLst>
              <a:ext uri="{FF2B5EF4-FFF2-40B4-BE49-F238E27FC236}">
                <a16:creationId xmlns:a16="http://schemas.microsoft.com/office/drawing/2014/main" id="{AB9B1E35-1163-426E-A274-D7D013784E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739" y="2854325"/>
          <a:ext cx="13684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5" imgW="875920" imgH="393529" progId="Equation.DSMT4">
                  <p:embed/>
                </p:oleObj>
              </mc:Choice>
              <mc:Fallback>
                <p:oleObj name="Equation" r:id="rId5" imgW="875920" imgH="393529" progId="Equation.DSMT4">
                  <p:embed/>
                  <p:pic>
                    <p:nvPicPr>
                      <p:cNvPr id="3075" name="Объект 2">
                        <a:extLst>
                          <a:ext uri="{FF2B5EF4-FFF2-40B4-BE49-F238E27FC236}">
                            <a16:creationId xmlns:a16="http://schemas.microsoft.com/office/drawing/2014/main" id="{AB9B1E35-1163-426E-A274-D7D013784E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9" y="2854325"/>
                        <a:ext cx="136842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15">
            <a:extLst>
              <a:ext uri="{FF2B5EF4-FFF2-40B4-BE49-F238E27FC236}">
                <a16:creationId xmlns:a16="http://schemas.microsoft.com/office/drawing/2014/main" id="{3EE6A23B-3FC8-4ABA-9A64-97BC88C72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076" name="Объект 8">
            <a:extLst>
              <a:ext uri="{FF2B5EF4-FFF2-40B4-BE49-F238E27FC236}">
                <a16:creationId xmlns:a16="http://schemas.microsoft.com/office/drawing/2014/main" id="{76AAF178-0F16-411E-8624-26BBF8AB7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738" y="4149725"/>
          <a:ext cx="1358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7" imgW="876300" imgH="419100" progId="Equation.DSMT4">
                  <p:embed/>
                </p:oleObj>
              </mc:Choice>
              <mc:Fallback>
                <p:oleObj name="Equation" r:id="rId7" imgW="876300" imgH="419100" progId="Equation.DSMT4">
                  <p:embed/>
                  <p:pic>
                    <p:nvPicPr>
                      <p:cNvPr id="3076" name="Объект 8">
                        <a:extLst>
                          <a:ext uri="{FF2B5EF4-FFF2-40B4-BE49-F238E27FC236}">
                            <a16:creationId xmlns:a16="http://schemas.microsoft.com/office/drawing/2014/main" id="{76AAF178-0F16-411E-8624-26BBF8AB7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4149725"/>
                        <a:ext cx="1358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E385D0F-E1E0-480A-A945-6DD4CB4F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EDB2C7-BA97-432B-80C0-F69FD4D9F279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6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64F5678-B1D2-42BB-9CE2-C3F08BB9472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68262"/>
            <a:ext cx="9144000" cy="1106490"/>
          </a:xfrm>
        </p:spPr>
        <p:txBody>
          <a:bodyPr/>
          <a:lstStyle/>
          <a:p>
            <a:pPr>
              <a:defRPr/>
            </a:pPr>
            <a:r>
              <a:rPr lang="ru-RU" dirty="0"/>
              <a:t>Интеграл энергии</a:t>
            </a:r>
          </a:p>
        </p:txBody>
      </p:sp>
      <p:sp>
        <p:nvSpPr>
          <p:cNvPr id="4107" name="TextBox 1">
            <a:extLst>
              <a:ext uri="{FF2B5EF4-FFF2-40B4-BE49-F238E27FC236}">
                <a16:creationId xmlns:a16="http://schemas.microsoft.com/office/drawing/2014/main" id="{36917226-9205-40D4-8AC5-2995B0B9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765176"/>
            <a:ext cx="95059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latin typeface="Calibri" panose="020F0502020204030204" pitchFamily="34" charset="0"/>
              </a:rPr>
              <a:t>Интеграл энергии </a:t>
            </a:r>
            <a:r>
              <a:rPr lang="ru-RU" altLang="ru-RU" sz="1800" dirty="0">
                <a:latin typeface="Calibri" panose="020F0502020204030204" pitchFamily="34" charset="0"/>
              </a:rPr>
              <a:t>получается умножением обеих частей основного уравнения задачи двух тел </a:t>
            </a:r>
          </a:p>
          <a:p>
            <a:pPr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1800" dirty="0">
                <a:latin typeface="Calibri" panose="020F0502020204030204" pitchFamily="34" charset="0"/>
              </a:rPr>
              <a:t>скалярно на вектор скорости</a:t>
            </a:r>
          </a:p>
          <a:p>
            <a:pPr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1800" dirty="0">
                <a:latin typeface="Calibri" panose="020F0502020204030204" pitchFamily="34" charset="0"/>
              </a:rPr>
              <a:t>Интегрируем обе части:</a:t>
            </a:r>
          </a:p>
          <a:p>
            <a:pPr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1800" dirty="0">
                <a:latin typeface="Calibri" panose="020F0502020204030204" pitchFamily="34" charset="0"/>
              </a:rPr>
              <a:t>где </a:t>
            </a:r>
            <a:r>
              <a:rPr lang="en-US" altLang="ru-RU" sz="1800" i="1" dirty="0">
                <a:latin typeface="Calibri" panose="020F0502020204030204" pitchFamily="34" charset="0"/>
              </a:rPr>
              <a:t>h</a:t>
            </a:r>
            <a:r>
              <a:rPr lang="ru-RU" altLang="ru-RU" sz="1800" dirty="0">
                <a:latin typeface="Calibri" panose="020F0502020204030204" pitchFamily="34" charset="0"/>
              </a:rPr>
              <a:t> – константа интегрирования.</a:t>
            </a:r>
          </a:p>
          <a:p>
            <a:pPr eaLnBrk="1" hangingPunct="1"/>
            <a:r>
              <a:rPr lang="ru-RU" altLang="ru-RU" sz="1800" b="1" dirty="0">
                <a:latin typeface="Calibri" panose="020F0502020204030204" pitchFamily="34" charset="0"/>
              </a:rPr>
              <a:t>Физический смысл: кинетическая энергия преобразуется в потенциальную и наоборот:</a:t>
            </a:r>
          </a:p>
        </p:txBody>
      </p:sp>
      <p:sp>
        <p:nvSpPr>
          <p:cNvPr id="4108" name="Rectangle 7">
            <a:extLst>
              <a:ext uri="{FF2B5EF4-FFF2-40B4-BE49-F238E27FC236}">
                <a16:creationId xmlns:a16="http://schemas.microsoft.com/office/drawing/2014/main" id="{B64B191B-3A2B-407E-8FDC-08FF11634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098" name="Объект 6">
            <a:extLst>
              <a:ext uri="{FF2B5EF4-FFF2-40B4-BE49-F238E27FC236}">
                <a16:creationId xmlns:a16="http://schemas.microsoft.com/office/drawing/2014/main" id="{4EC6D7AE-8F79-497B-9B25-F0B9045949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0238" y="1773238"/>
          <a:ext cx="6207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3" imgW="444307" imgH="393529" progId="Equation.DSMT4">
                  <p:embed/>
                </p:oleObj>
              </mc:Choice>
              <mc:Fallback>
                <p:oleObj name="Equation" r:id="rId3" imgW="444307" imgH="393529" progId="Equation.DSMT4">
                  <p:embed/>
                  <p:pic>
                    <p:nvPicPr>
                      <p:cNvPr id="4098" name="Объект 6">
                        <a:extLst>
                          <a:ext uri="{FF2B5EF4-FFF2-40B4-BE49-F238E27FC236}">
                            <a16:creationId xmlns:a16="http://schemas.microsoft.com/office/drawing/2014/main" id="{4EC6D7AE-8F79-497B-9B25-F0B9045949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773238"/>
                        <a:ext cx="62071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9">
            <a:extLst>
              <a:ext uri="{FF2B5EF4-FFF2-40B4-BE49-F238E27FC236}">
                <a16:creationId xmlns:a16="http://schemas.microsoft.com/office/drawing/2014/main" id="{26B73B25-CD78-4E9E-AC87-29CCB89B2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099" name="Объект 9">
            <a:extLst>
              <a:ext uri="{FF2B5EF4-FFF2-40B4-BE49-F238E27FC236}">
                <a16:creationId xmlns:a16="http://schemas.microsoft.com/office/drawing/2014/main" id="{ACBDFE88-D7A1-45CE-AFA4-864DF61C5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6138" y="2382839"/>
          <a:ext cx="2667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5" imgW="1600200" imgH="431800" progId="Equation.DSMT4">
                  <p:embed/>
                </p:oleObj>
              </mc:Choice>
              <mc:Fallback>
                <p:oleObj name="Equation" r:id="rId5" imgW="1600200" imgH="431800" progId="Equation.DSMT4">
                  <p:embed/>
                  <p:pic>
                    <p:nvPicPr>
                      <p:cNvPr id="4099" name="Объект 9">
                        <a:extLst>
                          <a:ext uri="{FF2B5EF4-FFF2-40B4-BE49-F238E27FC236}">
                            <a16:creationId xmlns:a16="http://schemas.microsoft.com/office/drawing/2014/main" id="{ACBDFE88-D7A1-45CE-AFA4-864DF61C5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2382839"/>
                        <a:ext cx="2667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Объект 10">
            <a:extLst>
              <a:ext uri="{FF2B5EF4-FFF2-40B4-BE49-F238E27FC236}">
                <a16:creationId xmlns:a16="http://schemas.microsoft.com/office/drawing/2014/main" id="{06AF68C3-95FD-4CD8-87E4-3E23C1670C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3839" y="1125538"/>
          <a:ext cx="12858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7" imgW="800100" imgH="419100" progId="Equation.DSMT4">
                  <p:embed/>
                </p:oleObj>
              </mc:Choice>
              <mc:Fallback>
                <p:oleObj name="Equation" r:id="rId7" imgW="800100" imgH="419100" progId="Equation.DSMT4">
                  <p:embed/>
                  <p:pic>
                    <p:nvPicPr>
                      <p:cNvPr id="4100" name="Объект 10">
                        <a:extLst>
                          <a:ext uri="{FF2B5EF4-FFF2-40B4-BE49-F238E27FC236}">
                            <a16:creationId xmlns:a16="http://schemas.microsoft.com/office/drawing/2014/main" id="{06AF68C3-95FD-4CD8-87E4-3E23C1670C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9" y="1125538"/>
                        <a:ext cx="128587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Объект 11">
            <a:extLst>
              <a:ext uri="{FF2B5EF4-FFF2-40B4-BE49-F238E27FC236}">
                <a16:creationId xmlns:a16="http://schemas.microsoft.com/office/drawing/2014/main" id="{73809415-B8DA-48FE-8FAB-6D7B51A56A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6889" y="3573464"/>
          <a:ext cx="3576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9" imgW="2146300" imgH="469900" progId="Equation.DSMT4">
                  <p:embed/>
                </p:oleObj>
              </mc:Choice>
              <mc:Fallback>
                <p:oleObj name="Equation" r:id="rId9" imgW="2146300" imgH="469900" progId="Equation.DSMT4">
                  <p:embed/>
                  <p:pic>
                    <p:nvPicPr>
                      <p:cNvPr id="4101" name="Объект 11">
                        <a:extLst>
                          <a:ext uri="{FF2B5EF4-FFF2-40B4-BE49-F238E27FC236}">
                            <a16:creationId xmlns:a16="http://schemas.microsoft.com/office/drawing/2014/main" id="{73809415-B8DA-48FE-8FAB-6D7B51A56A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9" y="3573464"/>
                        <a:ext cx="3576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Объект 12">
            <a:extLst>
              <a:ext uri="{FF2B5EF4-FFF2-40B4-BE49-F238E27FC236}">
                <a16:creationId xmlns:a16="http://schemas.microsoft.com/office/drawing/2014/main" id="{A2EDF7DE-FD69-496B-89E8-4DCF8B0F4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5889" y="4940300"/>
          <a:ext cx="179863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11" imgW="1079500" imgH="419100" progId="Equation.DSMT4">
                  <p:embed/>
                </p:oleObj>
              </mc:Choice>
              <mc:Fallback>
                <p:oleObj name="Equation" r:id="rId11" imgW="1079500" imgH="419100" progId="Equation.DSMT4">
                  <p:embed/>
                  <p:pic>
                    <p:nvPicPr>
                      <p:cNvPr id="4102" name="Объект 12">
                        <a:extLst>
                          <a:ext uri="{FF2B5EF4-FFF2-40B4-BE49-F238E27FC236}">
                            <a16:creationId xmlns:a16="http://schemas.microsoft.com/office/drawing/2014/main" id="{A2EDF7DE-FD69-496B-89E8-4DCF8B0F4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9" y="4940300"/>
                        <a:ext cx="1798637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FEEAFFD-2281-4227-9A0A-38487117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E23519-96C2-4948-90FE-733E04F91FAF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7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E5BFB62-E9BE-454C-BE08-5A4E28765D0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93701"/>
            <a:ext cx="9144000" cy="1693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Интеграл момента количества движения (интеграл площадей) </a:t>
            </a:r>
          </a:p>
        </p:txBody>
      </p:sp>
      <p:sp>
        <p:nvSpPr>
          <p:cNvPr id="5134" name="TextBox 1">
            <a:extLst>
              <a:ext uri="{FF2B5EF4-FFF2-40B4-BE49-F238E27FC236}">
                <a16:creationId xmlns:a16="http://schemas.microsoft.com/office/drawing/2014/main" id="{FF73885B-90C0-42C0-83E4-18A29CFF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765175"/>
            <a:ext cx="95059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b="1" dirty="0">
                <a:latin typeface="Calibri" panose="020F0502020204030204" pitchFamily="34" charset="0"/>
              </a:rPr>
              <a:t>Интеграл момента количества движения (интеграл площадей) </a:t>
            </a:r>
            <a:r>
              <a:rPr lang="ru-RU" altLang="ru-RU" sz="1800" dirty="0">
                <a:latin typeface="Calibri" panose="020F0502020204030204" pitchFamily="34" charset="0"/>
              </a:rPr>
              <a:t>получается векторным умножением обеих частей основного уравнения задачи двух тел на </a:t>
            </a:r>
            <a:r>
              <a:rPr lang="en-US" altLang="ru-RU" sz="1800" b="1" i="1" dirty="0">
                <a:latin typeface="Calibri" panose="020F0502020204030204" pitchFamily="34" charset="0"/>
              </a:rPr>
              <a:t>r</a:t>
            </a:r>
            <a:r>
              <a:rPr lang="ru-RU" altLang="ru-RU" sz="1800" dirty="0">
                <a:latin typeface="Calibri" panose="020F0502020204030204" pitchFamily="34" charset="0"/>
              </a:rPr>
              <a:t>: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Интегрируем обе части: </a:t>
            </a: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где </a:t>
            </a:r>
            <a:r>
              <a:rPr lang="ru-RU" altLang="ru-RU" sz="1800" b="1" i="1" dirty="0">
                <a:latin typeface="Calibri" panose="020F0502020204030204" pitchFamily="34" charset="0"/>
              </a:rPr>
              <a:t>с</a:t>
            </a:r>
            <a:r>
              <a:rPr lang="ru-RU" altLang="ru-RU" sz="1800" dirty="0">
                <a:latin typeface="Calibri" panose="020F0502020204030204" pitchFamily="34" charset="0"/>
              </a:rPr>
              <a:t> – константа интегрирования, имеющая размерность момента импульса (количества движения). Следовательно, </a:t>
            </a:r>
            <a:r>
              <a:rPr lang="en-US" altLang="ru-RU" sz="1800" b="1" i="1" dirty="0">
                <a:latin typeface="Calibri" panose="020F0502020204030204" pitchFamily="34" charset="0"/>
              </a:rPr>
              <a:t>r</a:t>
            </a:r>
            <a:r>
              <a:rPr lang="ru-RU" altLang="ru-RU" sz="1800" dirty="0">
                <a:latin typeface="Calibri" panose="020F0502020204030204" pitchFamily="34" charset="0"/>
              </a:rPr>
              <a:t>(</a:t>
            </a:r>
            <a:r>
              <a:rPr lang="en-US" altLang="ru-RU" sz="1800" i="1" dirty="0">
                <a:latin typeface="Calibri" panose="020F0502020204030204" pitchFamily="34" charset="0"/>
              </a:rPr>
              <a:t>t</a:t>
            </a:r>
            <a:r>
              <a:rPr lang="ru-RU" altLang="ru-RU" sz="1800" dirty="0">
                <a:latin typeface="Calibri" panose="020F0502020204030204" pitchFamily="34" charset="0"/>
              </a:rPr>
              <a:t>)</a:t>
            </a:r>
            <a:r>
              <a:rPr lang="en-US" altLang="ru-RU" sz="1800" dirty="0">
                <a:latin typeface="Calibri" panose="020F0502020204030204" pitchFamily="34" charset="0"/>
              </a:rPr>
              <a:t> </a:t>
            </a:r>
            <a:r>
              <a:rPr lang="ru-RU" altLang="ru-RU" sz="1800" dirty="0">
                <a:latin typeface="Calibri" panose="020F0502020204030204" pitchFamily="34" charset="0"/>
              </a:rPr>
              <a:t>изменяется, оставаясь в неподвижной плоскости, перпендикулярной </a:t>
            </a:r>
            <a:r>
              <a:rPr lang="en-US" altLang="ru-RU" sz="1800" b="1" i="1" dirty="0">
                <a:latin typeface="Calibri" panose="020F0502020204030204" pitchFamily="34" charset="0"/>
              </a:rPr>
              <a:t>c</a:t>
            </a:r>
            <a:r>
              <a:rPr lang="ru-RU" altLang="ru-RU" sz="1800" dirty="0">
                <a:latin typeface="Calibri" panose="020F0502020204030204" pitchFamily="34" charset="0"/>
              </a:rPr>
              <a:t>. </a:t>
            </a:r>
            <a:r>
              <a:rPr lang="ru-RU" altLang="ru-RU" sz="1800" b="1" dirty="0">
                <a:latin typeface="Calibri" panose="020F0502020204030204" pitchFamily="34" charset="0"/>
              </a:rPr>
              <a:t>Физический смысл: в задаче двух тел плоскость орбиты сохраняет своё положение в пространстве.</a:t>
            </a:r>
          </a:p>
        </p:txBody>
      </p:sp>
      <p:sp>
        <p:nvSpPr>
          <p:cNvPr id="5135" name="Rectangle 8">
            <a:extLst>
              <a:ext uri="{FF2B5EF4-FFF2-40B4-BE49-F238E27FC236}">
                <a16:creationId xmlns:a16="http://schemas.microsoft.com/office/drawing/2014/main" id="{F871659B-765C-4D08-9B29-107BA2DCE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122" name="Объект 8">
            <a:extLst>
              <a:ext uri="{FF2B5EF4-FFF2-40B4-BE49-F238E27FC236}">
                <a16:creationId xmlns:a16="http://schemas.microsoft.com/office/drawing/2014/main" id="{99929AF6-C072-4BFF-B08C-D9E8C46A5B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341439"/>
          <a:ext cx="2439988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Equation" r:id="rId3" imgW="1549080" imgH="863280" progId="Equation.DSMT4">
                  <p:embed/>
                </p:oleObj>
              </mc:Choice>
              <mc:Fallback>
                <p:oleObj name="Equation" r:id="rId3" imgW="1549080" imgH="863280" progId="Equation.DSMT4">
                  <p:embed/>
                  <p:pic>
                    <p:nvPicPr>
                      <p:cNvPr id="5122" name="Объект 8">
                        <a:extLst>
                          <a:ext uri="{FF2B5EF4-FFF2-40B4-BE49-F238E27FC236}">
                            <a16:creationId xmlns:a16="http://schemas.microsoft.com/office/drawing/2014/main" id="{99929AF6-C072-4BFF-B08C-D9E8C46A5B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41439"/>
                        <a:ext cx="2439988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Объект 1">
            <a:extLst>
              <a:ext uri="{FF2B5EF4-FFF2-40B4-BE49-F238E27FC236}">
                <a16:creationId xmlns:a16="http://schemas.microsoft.com/office/drawing/2014/main" id="{CF3A1C81-47D1-418F-9B29-1D235B4E0E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5264" y="2924175"/>
          <a:ext cx="16414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Equation" r:id="rId5" imgW="1040948" imgH="393529" progId="Equation.DSMT4">
                  <p:embed/>
                </p:oleObj>
              </mc:Choice>
              <mc:Fallback>
                <p:oleObj name="Equation" r:id="rId5" imgW="1040948" imgH="393529" progId="Equation.DSMT4">
                  <p:embed/>
                  <p:pic>
                    <p:nvPicPr>
                      <p:cNvPr id="5123" name="Объект 1">
                        <a:extLst>
                          <a:ext uri="{FF2B5EF4-FFF2-40B4-BE49-F238E27FC236}">
                            <a16:creationId xmlns:a16="http://schemas.microsoft.com/office/drawing/2014/main" id="{CF3A1C81-47D1-418F-9B29-1D235B4E0E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4" y="2924175"/>
                        <a:ext cx="16414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Rectangle 17">
            <a:extLst>
              <a:ext uri="{FF2B5EF4-FFF2-40B4-BE49-F238E27FC236}">
                <a16:creationId xmlns:a16="http://schemas.microsoft.com/office/drawing/2014/main" id="{3F44955A-58EF-4F29-A850-D18BD29A9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D51311F-8EF3-4DFB-A4AF-798CB085B76C}"/>
              </a:ext>
            </a:extLst>
          </p:cNvPr>
          <p:cNvSpPr/>
          <p:nvPr/>
        </p:nvSpPr>
        <p:spPr>
          <a:xfrm>
            <a:off x="4440239" y="4968875"/>
            <a:ext cx="3311525" cy="1041400"/>
          </a:xfrm>
          <a:prstGeom prst="ellips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2C88EE1-343B-40B1-B753-AD3CFD6B2EE7}"/>
              </a:ext>
            </a:extLst>
          </p:cNvPr>
          <p:cNvCxnSpPr/>
          <p:nvPr/>
        </p:nvCxnSpPr>
        <p:spPr>
          <a:xfrm flipV="1">
            <a:off x="5484813" y="5072063"/>
            <a:ext cx="1547812" cy="4572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D70C57E-DB96-4DE0-A637-0F63C50703CC}"/>
              </a:ext>
            </a:extLst>
          </p:cNvPr>
          <p:cNvCxnSpPr/>
          <p:nvPr/>
        </p:nvCxnSpPr>
        <p:spPr>
          <a:xfrm flipH="1" flipV="1">
            <a:off x="6311901" y="4865689"/>
            <a:ext cx="720725" cy="2063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6A74510-5265-46BA-B468-C5B6C6E3047C}"/>
              </a:ext>
            </a:extLst>
          </p:cNvPr>
          <p:cNvCxnSpPr/>
          <p:nvPr/>
        </p:nvCxnSpPr>
        <p:spPr>
          <a:xfrm flipH="1">
            <a:off x="5159375" y="5505450"/>
            <a:ext cx="350838" cy="4191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5A6A794-B63C-4C36-84C6-0BF04261970F}"/>
              </a:ext>
            </a:extLst>
          </p:cNvPr>
          <p:cNvCxnSpPr/>
          <p:nvPr/>
        </p:nvCxnSpPr>
        <p:spPr>
          <a:xfrm>
            <a:off x="5159376" y="5924550"/>
            <a:ext cx="1482725" cy="29845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1C25985-8104-407D-A22F-CF6BCA2987CC}"/>
              </a:ext>
            </a:extLst>
          </p:cNvPr>
          <p:cNvCxnSpPr/>
          <p:nvPr/>
        </p:nvCxnSpPr>
        <p:spPr>
          <a:xfrm flipV="1">
            <a:off x="7032625" y="4437063"/>
            <a:ext cx="0" cy="635000"/>
          </a:xfrm>
          <a:prstGeom prst="straightConnector1">
            <a:avLst/>
          </a:prstGeom>
          <a:ln w="28575">
            <a:solidFill>
              <a:srgbClr val="3366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7F2E6B89-D32D-43DF-9470-21C90D85F642}"/>
              </a:ext>
            </a:extLst>
          </p:cNvPr>
          <p:cNvSpPr/>
          <p:nvPr/>
        </p:nvSpPr>
        <p:spPr>
          <a:xfrm>
            <a:off x="5381626" y="5346701"/>
            <a:ext cx="257175" cy="284163"/>
          </a:xfrm>
          <a:prstGeom prst="ellipse">
            <a:avLst/>
          </a:prstGeom>
          <a:solidFill>
            <a:srgbClr val="66FF99"/>
          </a:solidFill>
          <a:ln w="3175">
            <a:solidFill>
              <a:srgbClr val="33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72A43006-D9BA-479D-900E-41DEA77FCD9D}"/>
              </a:ext>
            </a:extLst>
          </p:cNvPr>
          <p:cNvCxnSpPr/>
          <p:nvPr/>
        </p:nvCxnSpPr>
        <p:spPr>
          <a:xfrm flipV="1">
            <a:off x="5159375" y="5284788"/>
            <a:ext cx="0" cy="635000"/>
          </a:xfrm>
          <a:prstGeom prst="straightConnector1">
            <a:avLst/>
          </a:prstGeom>
          <a:ln w="28575">
            <a:solidFill>
              <a:srgbClr val="3366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4" name="Объект 16383">
            <a:extLst>
              <a:ext uri="{FF2B5EF4-FFF2-40B4-BE49-F238E27FC236}">
                <a16:creationId xmlns:a16="http://schemas.microsoft.com/office/drawing/2014/main" id="{FB6DB98C-9295-4B00-B828-144E8DE631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3239" y="5146676"/>
          <a:ext cx="17938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Equation" r:id="rId7" imgW="114102" imgH="126780" progId="Equation.DSMT4">
                  <p:embed/>
                </p:oleObj>
              </mc:Choice>
              <mc:Fallback>
                <p:oleObj name="Equation" r:id="rId7" imgW="114102" imgH="126780" progId="Equation.DSMT4">
                  <p:embed/>
                  <p:pic>
                    <p:nvPicPr>
                      <p:cNvPr id="5124" name="Объект 16383">
                        <a:extLst>
                          <a:ext uri="{FF2B5EF4-FFF2-40B4-BE49-F238E27FC236}">
                            <a16:creationId xmlns:a16="http://schemas.microsoft.com/office/drawing/2014/main" id="{FB6DB98C-9295-4B00-B828-144E8DE63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239" y="5146676"/>
                        <a:ext cx="179387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Объект 16384">
            <a:extLst>
              <a:ext uri="{FF2B5EF4-FFF2-40B4-BE49-F238E27FC236}">
                <a16:creationId xmlns:a16="http://schemas.microsoft.com/office/drawing/2014/main" id="{33FDA805-DC58-4BFB-B854-ACB876D075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1" y="6223000"/>
          <a:ext cx="20002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Equation" r:id="rId9" imgW="126835" imgH="139518" progId="Equation.DSMT4">
                  <p:embed/>
                </p:oleObj>
              </mc:Choice>
              <mc:Fallback>
                <p:oleObj name="Equation" r:id="rId9" imgW="126835" imgH="139518" progId="Equation.DSMT4">
                  <p:embed/>
                  <p:pic>
                    <p:nvPicPr>
                      <p:cNvPr id="5125" name="Объект 16384">
                        <a:extLst>
                          <a:ext uri="{FF2B5EF4-FFF2-40B4-BE49-F238E27FC236}">
                            <a16:creationId xmlns:a16="http://schemas.microsoft.com/office/drawing/2014/main" id="{33FDA805-DC58-4BFB-B854-ACB876D075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6223000"/>
                        <a:ext cx="20002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Объект 16385">
            <a:extLst>
              <a:ext uri="{FF2B5EF4-FFF2-40B4-BE49-F238E27FC236}">
                <a16:creationId xmlns:a16="http://schemas.microsoft.com/office/drawing/2014/main" id="{3681EF3A-8BFB-432D-B539-F498794C7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4064" y="4437063"/>
          <a:ext cx="179387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Equation" r:id="rId11" imgW="114201" imgH="139579" progId="Equation.DSMT4">
                  <p:embed/>
                </p:oleObj>
              </mc:Choice>
              <mc:Fallback>
                <p:oleObj name="Equation" r:id="rId11" imgW="114201" imgH="139579" progId="Equation.DSMT4">
                  <p:embed/>
                  <p:pic>
                    <p:nvPicPr>
                      <p:cNvPr id="5126" name="Объект 16385">
                        <a:extLst>
                          <a:ext uri="{FF2B5EF4-FFF2-40B4-BE49-F238E27FC236}">
                            <a16:creationId xmlns:a16="http://schemas.microsoft.com/office/drawing/2014/main" id="{3681EF3A-8BFB-432D-B539-F498794C7C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4" y="4437063"/>
                        <a:ext cx="179387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Объект 16386">
            <a:extLst>
              <a:ext uri="{FF2B5EF4-FFF2-40B4-BE49-F238E27FC236}">
                <a16:creationId xmlns:a16="http://schemas.microsoft.com/office/drawing/2014/main" id="{0DD8B54B-0EF8-48B3-99D0-FF5AF8A289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0825" y="5729289"/>
          <a:ext cx="17938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Equation" r:id="rId13" imgW="114102" imgH="126780" progId="Equation.DSMT4">
                  <p:embed/>
                </p:oleObj>
              </mc:Choice>
              <mc:Fallback>
                <p:oleObj name="Equation" r:id="rId13" imgW="114102" imgH="126780" progId="Equation.DSMT4">
                  <p:embed/>
                  <p:pic>
                    <p:nvPicPr>
                      <p:cNvPr id="5127" name="Объект 16386">
                        <a:extLst>
                          <a:ext uri="{FF2B5EF4-FFF2-40B4-BE49-F238E27FC236}">
                            <a16:creationId xmlns:a16="http://schemas.microsoft.com/office/drawing/2014/main" id="{0DD8B54B-0EF8-48B3-99D0-FF5AF8A289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5729289"/>
                        <a:ext cx="179388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Объект 16387">
            <a:extLst>
              <a:ext uri="{FF2B5EF4-FFF2-40B4-BE49-F238E27FC236}">
                <a16:creationId xmlns:a16="http://schemas.microsoft.com/office/drawing/2014/main" id="{0E7D3BE0-045E-4969-A307-2350FF2AA2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1889" y="4589463"/>
          <a:ext cx="20002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Equation" r:id="rId14" imgW="126835" imgH="139518" progId="Equation.DSMT4">
                  <p:embed/>
                </p:oleObj>
              </mc:Choice>
              <mc:Fallback>
                <p:oleObj name="Equation" r:id="rId14" imgW="126835" imgH="139518" progId="Equation.DSMT4">
                  <p:embed/>
                  <p:pic>
                    <p:nvPicPr>
                      <p:cNvPr id="5128" name="Объект 16387">
                        <a:extLst>
                          <a:ext uri="{FF2B5EF4-FFF2-40B4-BE49-F238E27FC236}">
                            <a16:creationId xmlns:a16="http://schemas.microsoft.com/office/drawing/2014/main" id="{0E7D3BE0-045E-4969-A307-2350FF2AA2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9" y="4589463"/>
                        <a:ext cx="20002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Объект 16388">
            <a:extLst>
              <a:ext uri="{FF2B5EF4-FFF2-40B4-BE49-F238E27FC236}">
                <a16:creationId xmlns:a16="http://schemas.microsoft.com/office/drawing/2014/main" id="{CA49EF91-E473-43FE-AF58-CF65FE8083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2039" y="5335588"/>
          <a:ext cx="179387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Equation" r:id="rId15" imgW="114201" imgH="139579" progId="Equation.DSMT4">
                  <p:embed/>
                </p:oleObj>
              </mc:Choice>
              <mc:Fallback>
                <p:oleObj name="Equation" r:id="rId15" imgW="114201" imgH="139579" progId="Equation.DSMT4">
                  <p:embed/>
                  <p:pic>
                    <p:nvPicPr>
                      <p:cNvPr id="5129" name="Объект 16388">
                        <a:extLst>
                          <a:ext uri="{FF2B5EF4-FFF2-40B4-BE49-F238E27FC236}">
                            <a16:creationId xmlns:a16="http://schemas.microsoft.com/office/drawing/2014/main" id="{CA49EF91-E473-43FE-AF58-CF65FE8083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9" y="5335588"/>
                        <a:ext cx="179387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6EBCC77-5015-4083-8C76-723D045C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431897-5CDF-45C2-AAB1-C7F66C42D691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8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E8D04B8-0BEC-4A9B-8126-ED5744212A1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795214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Интеграл Лапласа</a:t>
            </a:r>
          </a:p>
        </p:txBody>
      </p:sp>
      <p:sp>
        <p:nvSpPr>
          <p:cNvPr id="6152" name="TextBox 1">
            <a:extLst>
              <a:ext uri="{FF2B5EF4-FFF2-40B4-BE49-F238E27FC236}">
                <a16:creationId xmlns:a16="http://schemas.microsoft.com/office/drawing/2014/main" id="{992843C6-2557-4E72-B87C-06BE78386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765176"/>
            <a:ext cx="95059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b="1" dirty="0">
                <a:latin typeface="Calibri" panose="020F0502020204030204" pitchFamily="34" charset="0"/>
              </a:rPr>
              <a:t>Интеграл Лапласа </a:t>
            </a:r>
            <a:r>
              <a:rPr lang="ru-RU" altLang="ru-RU" sz="1800" dirty="0">
                <a:latin typeface="Calibri" panose="020F0502020204030204" pitchFamily="34" charset="0"/>
              </a:rPr>
              <a:t>получается векторным умножением обеих частей основного уравнения задачи двух тел на </a:t>
            </a:r>
            <a:r>
              <a:rPr lang="en-US" altLang="ru-RU" sz="1800" b="1" i="1" dirty="0">
                <a:latin typeface="Calibri" panose="020F0502020204030204" pitchFamily="34" charset="0"/>
              </a:rPr>
              <a:t>c</a:t>
            </a:r>
            <a:r>
              <a:rPr lang="ru-RU" altLang="ru-RU" sz="1800" dirty="0">
                <a:latin typeface="Calibri" panose="020F0502020204030204" pitchFamily="34" charset="0"/>
              </a:rPr>
              <a:t>:</a:t>
            </a: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                                                           </a:t>
            </a:r>
          </a:p>
          <a:p>
            <a:pPr algn="just" eaLnBrk="1" hangingPunct="1"/>
            <a:r>
              <a:rPr lang="ru-RU" altLang="ru-RU" sz="1800" dirty="0">
                <a:latin typeface="Calibri" panose="020F0502020204030204" pitchFamily="34" charset="0"/>
              </a:rPr>
              <a:t>                                                          т.к.             </a:t>
            </a:r>
          </a:p>
        </p:txBody>
      </p:sp>
      <p:graphicFrame>
        <p:nvGraphicFramePr>
          <p:cNvPr id="6146" name="Объект 2">
            <a:extLst>
              <a:ext uri="{FF2B5EF4-FFF2-40B4-BE49-F238E27FC236}">
                <a16:creationId xmlns:a16="http://schemas.microsoft.com/office/drawing/2014/main" id="{67FB8082-6EAC-47ED-B25A-9290CFB5EC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1675" y="1412876"/>
          <a:ext cx="3079750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3" imgW="1955800" imgH="2222500" progId="Equation.DSMT4">
                  <p:embed/>
                </p:oleObj>
              </mc:Choice>
              <mc:Fallback>
                <p:oleObj name="Equation" r:id="rId3" imgW="1955800" imgH="2222500" progId="Equation.DSMT4">
                  <p:embed/>
                  <p:pic>
                    <p:nvPicPr>
                      <p:cNvPr id="6146" name="Объект 2">
                        <a:extLst>
                          <a:ext uri="{FF2B5EF4-FFF2-40B4-BE49-F238E27FC236}">
                            <a16:creationId xmlns:a16="http://schemas.microsoft.com/office/drawing/2014/main" id="{67FB8082-6EAC-47ED-B25A-9290CFB5EC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1412876"/>
                        <a:ext cx="3079750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8">
            <a:extLst>
              <a:ext uri="{FF2B5EF4-FFF2-40B4-BE49-F238E27FC236}">
                <a16:creationId xmlns:a16="http://schemas.microsoft.com/office/drawing/2014/main" id="{D8911648-967A-4302-8452-10BCC90E5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4" name="Rectangle 12">
            <a:extLst>
              <a:ext uri="{FF2B5EF4-FFF2-40B4-BE49-F238E27FC236}">
                <a16:creationId xmlns:a16="http://schemas.microsoft.com/office/drawing/2014/main" id="{05E8E414-EEDE-4C50-8BF7-88E0A1B79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5" name="Rectangle 14">
            <a:extLst>
              <a:ext uri="{FF2B5EF4-FFF2-40B4-BE49-F238E27FC236}">
                <a16:creationId xmlns:a16="http://schemas.microsoft.com/office/drawing/2014/main" id="{40D51FB8-D8D8-4A23-8319-C26E432EB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47" name="Объект 15">
            <a:extLst>
              <a:ext uri="{FF2B5EF4-FFF2-40B4-BE49-F238E27FC236}">
                <a16:creationId xmlns:a16="http://schemas.microsoft.com/office/drawing/2014/main" id="{6B4C08B6-A616-4D11-99CC-24EB6FFB1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938" y="5300663"/>
          <a:ext cx="25193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5" imgW="1663700" imgH="431800" progId="Equation.DSMT4">
                  <p:embed/>
                </p:oleObj>
              </mc:Choice>
              <mc:Fallback>
                <p:oleObj name="Equation" r:id="rId5" imgW="1663700" imgH="431800" progId="Equation.DSMT4">
                  <p:embed/>
                  <p:pic>
                    <p:nvPicPr>
                      <p:cNvPr id="6147" name="Объект 15">
                        <a:extLst>
                          <a:ext uri="{FF2B5EF4-FFF2-40B4-BE49-F238E27FC236}">
                            <a16:creationId xmlns:a16="http://schemas.microsoft.com/office/drawing/2014/main" id="{6B4C08B6-A616-4D11-99CC-24EB6FFB1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5300663"/>
                        <a:ext cx="25193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71DEB29-CCC7-4F8B-BABA-8A7AF76A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05DE14-32C5-42C0-BCE3-6B6588EBE9FB}" type="slidenum">
              <a:rPr lang="ru-RU" altLang="ru-RU" sz="1200">
                <a:solidFill>
                  <a:schemeClr val="accent1"/>
                </a:solidFill>
              </a:rPr>
              <a:pPr eaLnBrk="1" hangingPunct="1"/>
              <a:t>9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01F5F67-8462-409B-B0F2-F0A74AC29F6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787400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dirty="0"/>
              <a:t>Интеграл Лапласа</a:t>
            </a:r>
          </a:p>
        </p:txBody>
      </p:sp>
      <p:sp>
        <p:nvSpPr>
          <p:cNvPr id="7176" name="TextBox 1">
            <a:extLst>
              <a:ext uri="{FF2B5EF4-FFF2-40B4-BE49-F238E27FC236}">
                <a16:creationId xmlns:a16="http://schemas.microsoft.com/office/drawing/2014/main" id="{00DF16A0-644C-49D5-90A2-A8CAEAE19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765175"/>
            <a:ext cx="950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Интегрируя обе части, получим</a:t>
            </a:r>
          </a:p>
          <a:p>
            <a:pPr algn="just" eaLnBrk="1" hangingPunct="1"/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где </a:t>
            </a:r>
            <a:r>
              <a:rPr lang="en-US" altLang="ru-RU" sz="1800" b="1" i="1">
                <a:latin typeface="Calibri" panose="020F0502020204030204" pitchFamily="34" charset="0"/>
              </a:rPr>
              <a:t>f</a:t>
            </a:r>
            <a:r>
              <a:rPr lang="ru-RU" altLang="ru-RU" sz="1800">
                <a:latin typeface="Calibri" panose="020F0502020204030204" pitchFamily="34" charset="0"/>
              </a:rPr>
              <a:t> – константа интегрирования (вектор Лапласа).</a:t>
            </a: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Можно видеть, что </a:t>
            </a:r>
            <a:r>
              <a:rPr lang="en-US" altLang="ru-RU" sz="1800" b="1" i="1">
                <a:latin typeface="Calibri" panose="020F0502020204030204" pitchFamily="34" charset="0"/>
              </a:rPr>
              <a:t>c</a:t>
            </a:r>
            <a:r>
              <a:rPr lang="en-US" altLang="ru-RU" sz="1800">
                <a:latin typeface="Calibri" panose="020F0502020204030204" pitchFamily="34" charset="0"/>
              </a:rPr>
              <a:t>·</a:t>
            </a:r>
            <a:r>
              <a:rPr lang="en-US" altLang="ru-RU" sz="1800" b="1" i="1">
                <a:latin typeface="Calibri" panose="020F0502020204030204" pitchFamily="34" charset="0"/>
              </a:rPr>
              <a:t>f</a:t>
            </a:r>
            <a:r>
              <a:rPr lang="en-US" altLang="ru-RU" sz="1800">
                <a:latin typeface="Calibri" panose="020F0502020204030204" pitchFamily="34" charset="0"/>
              </a:rPr>
              <a:t> = 0</a:t>
            </a:r>
            <a:r>
              <a:rPr lang="ru-RU" altLang="ru-RU" sz="1800">
                <a:latin typeface="Calibri" panose="020F0502020204030204" pitchFamily="34" charset="0"/>
              </a:rPr>
              <a:t>, т.е. вектор </a:t>
            </a:r>
            <a:r>
              <a:rPr lang="en-US" altLang="ru-RU" sz="1800" b="1" i="1">
                <a:latin typeface="Calibri" panose="020F0502020204030204" pitchFamily="34" charset="0"/>
              </a:rPr>
              <a:t>f</a:t>
            </a:r>
            <a:r>
              <a:rPr lang="ru-RU" altLang="ru-RU" sz="1800" b="1" i="1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лежит в плоскости орбиты.</a:t>
            </a:r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Умножая обе части уравнения скалярно на </a:t>
            </a:r>
            <a:r>
              <a:rPr lang="en-US" altLang="ru-RU" sz="1800" b="1" i="1">
                <a:latin typeface="Calibri" panose="020F0502020204030204" pitchFamily="34" charset="0"/>
              </a:rPr>
              <a:t>r</a:t>
            </a:r>
            <a:r>
              <a:rPr lang="ru-RU" altLang="ru-RU" sz="1800">
                <a:latin typeface="Calibri" panose="020F0502020204030204" pitchFamily="34" charset="0"/>
              </a:rPr>
              <a:t>, получим</a:t>
            </a:r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endParaRPr lang="en-US" altLang="ru-RU" sz="18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800">
                <a:latin typeface="Calibri" panose="020F0502020204030204" pitchFamily="34" charset="0"/>
              </a:rPr>
              <a:t>Это равенство называется интегралом Лапласа.</a:t>
            </a:r>
          </a:p>
        </p:txBody>
      </p:sp>
      <p:sp>
        <p:nvSpPr>
          <p:cNvPr id="7177" name="Rectangle 7">
            <a:extLst>
              <a:ext uri="{FF2B5EF4-FFF2-40B4-BE49-F238E27FC236}">
                <a16:creationId xmlns:a16="http://schemas.microsoft.com/office/drawing/2014/main" id="{24E9E3D3-9DD8-4E29-B178-988DDA5B9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7170" name="Объект 2">
            <a:extLst>
              <a:ext uri="{FF2B5EF4-FFF2-40B4-BE49-F238E27FC236}">
                <a16:creationId xmlns:a16="http://schemas.microsoft.com/office/drawing/2014/main" id="{773E8985-91A5-40A6-A858-4B6DF9FC3C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75275" y="1196975"/>
          <a:ext cx="17287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3" imgW="1129810" imgH="393529" progId="Equation.DSMT4">
                  <p:embed/>
                </p:oleObj>
              </mc:Choice>
              <mc:Fallback>
                <p:oleObj name="Equation" r:id="rId3" imgW="1129810" imgH="393529" progId="Equation.DSMT4">
                  <p:embed/>
                  <p:pic>
                    <p:nvPicPr>
                      <p:cNvPr id="7170" name="Объект 2">
                        <a:extLst>
                          <a:ext uri="{FF2B5EF4-FFF2-40B4-BE49-F238E27FC236}">
                            <a16:creationId xmlns:a16="http://schemas.microsoft.com/office/drawing/2014/main" id="{773E8985-91A5-40A6-A858-4B6DF9FC3C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1196975"/>
                        <a:ext cx="17287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10">
            <a:extLst>
              <a:ext uri="{FF2B5EF4-FFF2-40B4-BE49-F238E27FC236}">
                <a16:creationId xmlns:a16="http://schemas.microsoft.com/office/drawing/2014/main" id="{4CD09D83-DAFC-4452-83D4-440875C97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20774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7171" name="Объект 9">
            <a:extLst>
              <a:ext uri="{FF2B5EF4-FFF2-40B4-BE49-F238E27FC236}">
                <a16:creationId xmlns:a16="http://schemas.microsoft.com/office/drawing/2014/main" id="{4F20425C-490D-45CF-844D-088BF31D5D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1" y="2922589"/>
          <a:ext cx="2703513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5" imgW="1714500" imgH="1371600" progId="Equation.DSMT4">
                  <p:embed/>
                </p:oleObj>
              </mc:Choice>
              <mc:Fallback>
                <p:oleObj name="Equation" r:id="rId5" imgW="1714500" imgH="1371600" progId="Equation.DSMT4">
                  <p:embed/>
                  <p:pic>
                    <p:nvPicPr>
                      <p:cNvPr id="7171" name="Объект 9">
                        <a:extLst>
                          <a:ext uri="{FF2B5EF4-FFF2-40B4-BE49-F238E27FC236}">
                            <a16:creationId xmlns:a16="http://schemas.microsoft.com/office/drawing/2014/main" id="{4F20425C-490D-45CF-844D-088BF31D5D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2922589"/>
                        <a:ext cx="2703513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2738</Words>
  <Application>Microsoft Office PowerPoint</Application>
  <PresentationFormat>Широкоэкранный</PresentationFormat>
  <Paragraphs>522</Paragraphs>
  <Slides>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Тема Office</vt:lpstr>
      <vt:lpstr>Equation</vt:lpstr>
      <vt:lpstr>Презентация PowerPoint</vt:lpstr>
      <vt:lpstr>Краткий исторический обзор</vt:lpstr>
      <vt:lpstr>Законы кеплера</vt:lpstr>
      <vt:lpstr>уравнения задачи двух тел</vt:lpstr>
      <vt:lpstr>Основное уравнение задачи двух тел</vt:lpstr>
      <vt:lpstr>Интеграл энергии</vt:lpstr>
      <vt:lpstr>Интеграл момента количества движения (интеграл площадей) </vt:lpstr>
      <vt:lpstr>Интеграл Лапласа</vt:lpstr>
      <vt:lpstr>Интеграл Лапласа</vt:lpstr>
      <vt:lpstr>Орбиты задачи двух тел</vt:lpstr>
      <vt:lpstr>Конические сечения</vt:lpstr>
      <vt:lpstr>Эллиптическая орбита</vt:lpstr>
      <vt:lpstr>Интегралы площадей и энергии через параметры орбиты</vt:lpstr>
      <vt:lpstr>Интеграл энергии через параметры орбиты</vt:lpstr>
      <vt:lpstr>Шестой интеграл – время прохождения перицентра</vt:lpstr>
      <vt:lpstr>Итого - Шесть интегралов</vt:lpstr>
      <vt:lpstr>Кеплеровы элементы Орбиты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Орбитальные аномалии для эллиптической орбиты</vt:lpstr>
      <vt:lpstr>Связь между истинной и эксцентрической аномалией</vt:lpstr>
      <vt:lpstr>Вывод Уравнения Кеплера</vt:lpstr>
      <vt:lpstr>Уравнение Кеплера</vt:lpstr>
      <vt:lpstr>Задача: Определение движения по начальным условиям</vt:lpstr>
      <vt:lpstr>Определение орбиты</vt:lpstr>
      <vt:lpstr>Положение и скорость тела на орбите</vt:lpstr>
      <vt:lpstr>формулы Бэттина</vt:lpstr>
      <vt:lpstr>Качественный анализ орбитального движения</vt:lpstr>
      <vt:lpstr>Мгновенный Импульс по направлению скорости</vt:lpstr>
      <vt:lpstr>двухимпульсный переход</vt:lpstr>
      <vt:lpstr>Изменение наклонения орбиты</vt:lpstr>
      <vt:lpstr>Схема выведения «Ямал-300К» на геостационарную орбиту</vt:lpstr>
      <vt:lpstr>Межпланетные перелеты</vt:lpstr>
      <vt:lpstr>Характеристическая скорость </vt:lpstr>
      <vt:lpstr>Характеристическая скорость миссии «аполлон» </vt:lpstr>
      <vt:lpstr>Презентация PowerPoint</vt:lpstr>
      <vt:lpstr>Учет возмущений в вычислении орбит</vt:lpstr>
      <vt:lpstr>Оскулирующая орбита</vt:lpstr>
      <vt:lpstr>Возмущающие ускорения для спутников GPS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Samylovskiy</dc:creator>
  <cp:lastModifiedBy>Ivan Samylovskiy</cp:lastModifiedBy>
  <cp:revision>103</cp:revision>
  <dcterms:created xsi:type="dcterms:W3CDTF">2017-09-07T10:17:50Z</dcterms:created>
  <dcterms:modified xsi:type="dcterms:W3CDTF">2020-03-18T11:18:46Z</dcterms:modified>
</cp:coreProperties>
</file>