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2E048-D5CA-9B40-A896-1EBB3C211F6A}" type="datetimeFigureOut">
              <a:rPr lang="ru-RU" smtClean="0"/>
              <a:t>11.02.20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B69FF-7FD2-EB4D-9227-A582740D3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17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88498-675D-F247-8E3F-31B0B337F4BC}" type="datetimeFigureOut">
              <a:rPr lang="ru-RU" smtClean="0"/>
              <a:t>11.02.20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2142-1DE9-C347-A0BF-577556699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61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6D9B-09B6-2D4A-A967-29567E7BB61B}" type="datetime1">
              <a:rPr lang="ru-RU" smtClean="0"/>
              <a:t>11.02.20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0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8F03-3E1B-AA48-92C3-F3029E151F94}" type="datetime1">
              <a:rPr lang="ru-RU" smtClean="0"/>
              <a:t>11.02.20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58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D56F-46DC-6444-B2DE-6894BE173025}" type="datetime1">
              <a:rPr lang="ru-RU" smtClean="0"/>
              <a:t>11.02.20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96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F9CE-0F92-F240-891E-085F2B764F4F}" type="datetime1">
              <a:rPr lang="ru-RU" smtClean="0"/>
              <a:t>11.02.20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82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4759-22C2-9C4A-B87C-AF1112CA9096}" type="datetime1">
              <a:rPr lang="ru-RU" smtClean="0"/>
              <a:t>11.02.20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5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E212-213E-634B-BB0C-66A294E33886}" type="datetime1">
              <a:rPr lang="ru-RU" smtClean="0"/>
              <a:t>11.02.20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34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ADF3-AAB8-BF4F-BF6D-3B17CF79CC91}" type="datetime1">
              <a:rPr lang="ru-RU" smtClean="0"/>
              <a:t>11.02.20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88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F9C9-D43E-7740-B9E5-E514EDD23AD7}" type="datetime1">
              <a:rPr lang="ru-RU" smtClean="0"/>
              <a:t>11.02.20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46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E6B2-4132-BB47-B3C3-8539B8E56A90}" type="datetime1">
              <a:rPr lang="ru-RU" smtClean="0"/>
              <a:t>11.02.20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6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7B47-3D2D-F94C-B082-7B03FDB48A4A}" type="datetime1">
              <a:rPr lang="ru-RU" smtClean="0"/>
              <a:t>11.02.20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8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3B44-CC0C-C347-A376-F447A6F266AD}" type="datetime1">
              <a:rPr lang="ru-RU" smtClean="0"/>
              <a:t>11.02.20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19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78F6D-A893-AF4C-97FC-630CC02F9AE2}" type="datetime1">
              <a:rPr lang="ru-RU" smtClean="0"/>
              <a:t>11.02.20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4B41-A6F6-7649-82FB-E521E9BD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99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Управление стратегическими коммуникации (основы)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Москва, 5 марта 2019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9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медиаплан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Ответ на вопрос что, где, когда</a:t>
            </a:r>
          </a:p>
          <a:p>
            <a:r>
              <a:rPr lang="ru-RU" sz="2800" dirty="0" smtClean="0"/>
              <a:t>Должен учитывать линейку событий других предприятий отрасли</a:t>
            </a:r>
          </a:p>
          <a:p>
            <a:r>
              <a:rPr lang="ru-RU" sz="2800" dirty="0" smtClean="0"/>
              <a:t>Должен максимально адекватно выбирать канал донесения информации до адресата</a:t>
            </a:r>
          </a:p>
          <a:p>
            <a:r>
              <a:rPr lang="ru-RU" sz="2800" dirty="0" smtClean="0"/>
              <a:t>Должен быть наилучшим с точки зрения цена/качество</a:t>
            </a:r>
          </a:p>
          <a:p>
            <a:r>
              <a:rPr lang="ru-RU" sz="2800" dirty="0" smtClean="0"/>
              <a:t>Должен учитывать </a:t>
            </a:r>
            <a:r>
              <a:rPr lang="ru-RU" sz="2800" dirty="0" err="1" smtClean="0"/>
              <a:t>взаимодополнение</a:t>
            </a:r>
            <a:r>
              <a:rPr lang="ru-RU" sz="2800" dirty="0" smtClean="0"/>
              <a:t> и синергию разных каналов между собой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5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управляем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Содержанием</a:t>
            </a:r>
            <a:r>
              <a:rPr lang="ru-RU" dirty="0" smtClean="0"/>
              <a:t> (большой смысл, ключевые сообщения, учет большого и малого контекстов)</a:t>
            </a:r>
          </a:p>
          <a:p>
            <a:r>
              <a:rPr lang="ru-RU" dirty="0" smtClean="0">
                <a:solidFill>
                  <a:srgbClr val="254061"/>
                </a:solidFill>
              </a:rPr>
              <a:t>Форматами</a:t>
            </a:r>
            <a:r>
              <a:rPr lang="ru-RU" dirty="0" smtClean="0"/>
              <a:t> (пост (!), технологии обратной связи, рейтинги (например, 25 лучших автодорог мира), экспертное мнение,  пресс-релиз, </a:t>
            </a:r>
            <a:r>
              <a:rPr lang="en-US" dirty="0" smtClean="0"/>
              <a:t>Q&amp;A</a:t>
            </a:r>
            <a:r>
              <a:rPr lang="ru-RU" dirty="0" smtClean="0"/>
              <a:t>, корпоративная пресса, </a:t>
            </a:r>
            <a:r>
              <a:rPr lang="ru-RU" dirty="0" err="1" smtClean="0"/>
              <a:t>интранет</a:t>
            </a:r>
            <a:r>
              <a:rPr lang="ru-RU" dirty="0" smtClean="0"/>
              <a:t>, пресс-конференция, </a:t>
            </a:r>
            <a:r>
              <a:rPr lang="ru-RU" dirty="0" err="1" smtClean="0"/>
              <a:t>эвент</a:t>
            </a:r>
            <a:r>
              <a:rPr lang="ru-RU" dirty="0" smtClean="0"/>
              <a:t>, </a:t>
            </a:r>
            <a:r>
              <a:rPr lang="en-US" dirty="0" smtClean="0"/>
              <a:t>BTL</a:t>
            </a:r>
            <a:r>
              <a:rPr lang="ru-RU" dirty="0" smtClean="0"/>
              <a:t> и пр.). Формат предопределяет форму презентации содержания (картинки, схемы и пр.)</a:t>
            </a:r>
          </a:p>
          <a:p>
            <a:r>
              <a:rPr lang="ru-RU" dirty="0" smtClean="0">
                <a:solidFill>
                  <a:srgbClr val="254061"/>
                </a:solidFill>
              </a:rPr>
              <a:t>Каналами</a:t>
            </a:r>
            <a:r>
              <a:rPr lang="ru-RU" dirty="0" smtClean="0"/>
              <a:t> распространения информации (радио, </a:t>
            </a:r>
            <a:r>
              <a:rPr lang="ru-RU" dirty="0" err="1" smtClean="0"/>
              <a:t>тв</a:t>
            </a:r>
            <a:r>
              <a:rPr lang="ru-RU" dirty="0" smtClean="0"/>
              <a:t>, интернет (</a:t>
            </a:r>
            <a:r>
              <a:rPr lang="ru-RU" dirty="0" err="1" smtClean="0"/>
              <a:t>ютюб</a:t>
            </a:r>
            <a:r>
              <a:rPr lang="ru-RU" dirty="0" smtClean="0"/>
              <a:t>, ФБ, ВК, телеграмм, профильные форумы и </a:t>
            </a:r>
            <a:r>
              <a:rPr lang="ru-RU" dirty="0" err="1" smtClean="0"/>
              <a:t>пр</a:t>
            </a:r>
            <a:r>
              <a:rPr lang="ru-RU" dirty="0" smtClean="0"/>
              <a:t>), реклама – наружная, на </a:t>
            </a:r>
            <a:r>
              <a:rPr lang="ru-RU" dirty="0" err="1" smtClean="0"/>
              <a:t>тв</a:t>
            </a:r>
            <a:r>
              <a:rPr lang="ru-RU" dirty="0" smtClean="0"/>
              <a:t>, </a:t>
            </a:r>
            <a:r>
              <a:rPr lang="ru-RU" dirty="0" err="1" smtClean="0"/>
              <a:t>амбианты</a:t>
            </a:r>
            <a:r>
              <a:rPr lang="ru-RU" dirty="0" smtClean="0"/>
              <a:t>, </a:t>
            </a:r>
            <a:r>
              <a:rPr lang="ru-RU" dirty="0" err="1" smtClean="0"/>
              <a:t>эвенты</a:t>
            </a:r>
            <a:r>
              <a:rPr lang="ru-RU" dirty="0" smtClean="0"/>
              <a:t> и пр.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34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управляем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Чтобы убедить в правильности своих действий:</a:t>
            </a:r>
          </a:p>
          <a:p>
            <a:r>
              <a:rPr lang="ru-RU" sz="2800" dirty="0" smtClean="0"/>
              <a:t>Власть (что ей нужно?)</a:t>
            </a:r>
          </a:p>
          <a:p>
            <a:r>
              <a:rPr lang="ru-RU" sz="2800" dirty="0" err="1" smtClean="0"/>
              <a:t>Профсообщество</a:t>
            </a:r>
            <a:r>
              <a:rPr lang="ru-RU" sz="2800" dirty="0" smtClean="0"/>
              <a:t> (что ему нужно?)</a:t>
            </a:r>
            <a:endParaRPr lang="ru-RU" sz="2800" dirty="0"/>
          </a:p>
          <a:p>
            <a:r>
              <a:rPr lang="ru-RU" sz="2800" dirty="0" smtClean="0"/>
              <a:t>Общественное мнение (что нужно людям?). Важно: сегодня все, связанное с дорогами является объектом общественного внимания и провоцирует проявления общественного темперамента: видеорегистраторы, фото и пр.)</a:t>
            </a:r>
          </a:p>
          <a:p>
            <a:r>
              <a:rPr lang="ru-RU" sz="2800" dirty="0" smtClean="0"/>
              <a:t>Инвесторов  (что им нужно?)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75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Коммуникационная стратегия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Отвечает на вопрос что говорим, как и где</a:t>
            </a:r>
          </a:p>
          <a:p>
            <a:r>
              <a:rPr lang="ru-RU" sz="2600" dirty="0" smtClean="0"/>
              <a:t>Разрабатывается группой специалистов, среди которых: социологи, аналитики, стратеги, </a:t>
            </a:r>
            <a:r>
              <a:rPr lang="ru-RU" sz="2600" dirty="0" err="1" smtClean="0"/>
              <a:t>креативщики</a:t>
            </a:r>
            <a:r>
              <a:rPr lang="ru-RU" sz="2600" dirty="0" smtClean="0"/>
              <a:t>, </a:t>
            </a:r>
            <a:r>
              <a:rPr lang="ru-RU" sz="2600" dirty="0" err="1" smtClean="0"/>
              <a:t>медиапланнеры</a:t>
            </a:r>
            <a:r>
              <a:rPr lang="ru-RU" sz="2600" dirty="0" smtClean="0"/>
              <a:t> и др.</a:t>
            </a:r>
          </a:p>
          <a:p>
            <a:r>
              <a:rPr lang="ru-RU" sz="2600" dirty="0" smtClean="0"/>
              <a:t>Решает задачу, стоящую перед субъектом в горизонте год, три</a:t>
            </a:r>
            <a:r>
              <a:rPr lang="ru-RU" sz="2600" dirty="0"/>
              <a:t>,</a:t>
            </a:r>
            <a:r>
              <a:rPr lang="ru-RU" sz="2600" dirty="0" smtClean="0"/>
              <a:t> пять лет (типы задач: продать, создать репутацию, повысить управляемость ситуацией, провести реформу, достичь лояльности той или иной группы к управленческому решению, расходованию бюджета и </a:t>
            </a:r>
            <a:r>
              <a:rPr lang="ru-RU" sz="2600" dirty="0" err="1" smtClean="0"/>
              <a:t>пр</a:t>
            </a:r>
            <a:r>
              <a:rPr lang="ru-RU" sz="2600" dirty="0" smtClean="0"/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80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дорога (управление содержанием)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Власть на территорией</a:t>
            </a:r>
          </a:p>
          <a:p>
            <a:r>
              <a:rPr lang="ru-RU" dirty="0" smtClean="0"/>
              <a:t>Коммуникация</a:t>
            </a:r>
          </a:p>
          <a:p>
            <a:r>
              <a:rPr lang="ru-RU" dirty="0" smtClean="0"/>
              <a:t>Связанность</a:t>
            </a:r>
          </a:p>
          <a:p>
            <a:r>
              <a:rPr lang="ru-RU" dirty="0" smtClean="0"/>
              <a:t>Цивилизация</a:t>
            </a:r>
          </a:p>
          <a:p>
            <a:r>
              <a:rPr lang="ru-RU" dirty="0" smtClean="0"/>
              <a:t>Потенциал</a:t>
            </a:r>
          </a:p>
          <a:p>
            <a:r>
              <a:rPr lang="ru-RU" dirty="0" smtClean="0"/>
              <a:t>Сервис для человека </a:t>
            </a:r>
          </a:p>
          <a:p>
            <a:r>
              <a:rPr lang="ru-RU" dirty="0" smtClean="0"/>
              <a:t>Качество дорог = уровень развития страны</a:t>
            </a:r>
          </a:p>
          <a:p>
            <a:pPr marL="0" indent="0">
              <a:buNone/>
            </a:pPr>
            <a:r>
              <a:rPr lang="ru-RU" dirty="0" err="1" smtClean="0"/>
              <a:t>В.В.Путин</a:t>
            </a:r>
            <a:r>
              <a:rPr lang="ru-RU" dirty="0" smtClean="0"/>
              <a:t> «Крымский мост – это символ воссоединения с Россией и возможность для развития полуострова».  </a:t>
            </a:r>
            <a:r>
              <a:rPr lang="ru-RU" dirty="0" err="1" smtClean="0"/>
              <a:t>С.В.Аксенов</a:t>
            </a:r>
            <a:r>
              <a:rPr lang="ru-RU" dirty="0" smtClean="0"/>
              <a:t> «Символ свободы и единства» и пр. «символ единения с Россией», «символ возвращения в Россию»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дорога как объект 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400" dirty="0" smtClean="0"/>
              <a:t>В массовом сознании образ российской дороги (дороги и дураки, плохие, коррупция, разгильдяйство) = ЖКХ и </a:t>
            </a:r>
            <a:r>
              <a:rPr lang="ru-RU" sz="3400" dirty="0" err="1" smtClean="0"/>
              <a:t>др</a:t>
            </a:r>
            <a:r>
              <a:rPr lang="ru-RU" sz="3400" dirty="0" smtClean="0"/>
              <a:t> проблемные </a:t>
            </a:r>
            <a:r>
              <a:rPr lang="ru-RU" sz="3400" dirty="0" err="1" smtClean="0"/>
              <a:t>имиджевые</a:t>
            </a:r>
            <a:r>
              <a:rPr lang="ru-RU" sz="3400" dirty="0" smtClean="0"/>
              <a:t> активы</a:t>
            </a:r>
          </a:p>
          <a:p>
            <a:pPr marL="0" indent="0">
              <a:buNone/>
            </a:pPr>
            <a:r>
              <a:rPr lang="ru-RU" sz="3400" dirty="0" smtClean="0"/>
              <a:t>Дорога это: </a:t>
            </a:r>
          </a:p>
          <a:p>
            <a:pPr marL="0" indent="0">
              <a:buNone/>
            </a:pPr>
            <a:r>
              <a:rPr lang="ru-RU" sz="3400" dirty="0" smtClean="0"/>
              <a:t>Высокотехнологичное строительство в сложном климате</a:t>
            </a:r>
          </a:p>
          <a:p>
            <a:pPr marL="0" indent="0">
              <a:buNone/>
            </a:pPr>
            <a:r>
              <a:rPr lang="ru-RU" sz="3400" dirty="0" smtClean="0"/>
              <a:t>Поддержание и ремонт</a:t>
            </a:r>
          </a:p>
          <a:p>
            <a:pPr marL="0" indent="0">
              <a:buNone/>
            </a:pPr>
            <a:r>
              <a:rPr lang="ru-RU" sz="3400" dirty="0" smtClean="0"/>
              <a:t>Развитие сети</a:t>
            </a:r>
          </a:p>
          <a:p>
            <a:pPr marL="0" indent="0">
              <a:buNone/>
            </a:pPr>
            <a:r>
              <a:rPr lang="ru-RU" sz="3400" dirty="0" smtClean="0"/>
              <a:t>Информация</a:t>
            </a:r>
          </a:p>
          <a:p>
            <a:pPr marL="0" indent="0">
              <a:buNone/>
            </a:pPr>
            <a:r>
              <a:rPr lang="ru-RU" sz="3400" dirty="0" smtClean="0"/>
              <a:t>И пр.</a:t>
            </a:r>
          </a:p>
          <a:p>
            <a:pPr marL="0" indent="0">
              <a:buNone/>
            </a:pPr>
            <a:r>
              <a:rPr lang="ru-RU" sz="3400" dirty="0" smtClean="0"/>
              <a:t>Уметь говорить о дороге как о высокотехнологичном объекте, одном из главных достижений цивилизации.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0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орматы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Посты, блоги – </a:t>
            </a:r>
            <a:r>
              <a:rPr lang="ru-RU" dirty="0" err="1" smtClean="0"/>
              <a:t>блогерский</a:t>
            </a:r>
            <a:r>
              <a:rPr lang="ru-RU" dirty="0" smtClean="0"/>
              <a:t> пул (форум на </a:t>
            </a:r>
            <a:r>
              <a:rPr lang="ru-RU" dirty="0" err="1" smtClean="0"/>
              <a:t>авто.ру</a:t>
            </a:r>
            <a:r>
              <a:rPr lang="ru-RU" dirty="0" smtClean="0"/>
              <a:t> знаменитый рассказ о путешествии во Владик, или верста или </a:t>
            </a:r>
            <a:r>
              <a:rPr lang="ru-RU" dirty="0" err="1" smtClean="0"/>
              <a:t>дальнобой</a:t>
            </a:r>
            <a:r>
              <a:rPr lang="ru-RU" dirty="0" smtClean="0"/>
              <a:t> – </a:t>
            </a:r>
            <a:r>
              <a:rPr lang="en-US" dirty="0" smtClean="0"/>
              <a:t>versta3bb.ru, </a:t>
            </a:r>
            <a:r>
              <a:rPr lang="en-US" dirty="0" err="1" smtClean="0"/>
              <a:t>dalnoboeshiki.ru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dalnoboi.ru</a:t>
            </a:r>
            <a:r>
              <a:rPr lang="en-US" dirty="0" smtClean="0"/>
              <a:t>,  </a:t>
            </a:r>
            <a:r>
              <a:rPr lang="en-US" dirty="0" err="1" smtClean="0"/>
              <a:t>perevozchic.ru</a:t>
            </a:r>
            <a:r>
              <a:rPr lang="ru-RU" dirty="0" smtClean="0"/>
              <a:t>, </a:t>
            </a:r>
            <a:r>
              <a:rPr lang="en-US" dirty="0" err="1" smtClean="0"/>
              <a:t>drom.ru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Пресс-релиз – пресс-секретарь</a:t>
            </a:r>
          </a:p>
          <a:p>
            <a:r>
              <a:rPr lang="en-US" dirty="0" smtClean="0"/>
              <a:t>Q&amp;A –</a:t>
            </a:r>
            <a:r>
              <a:rPr lang="ru-RU" dirty="0" smtClean="0"/>
              <a:t> аналитическая служба</a:t>
            </a:r>
          </a:p>
          <a:p>
            <a:r>
              <a:rPr lang="ru-RU" dirty="0" smtClean="0"/>
              <a:t>Публикации (пресс-пул) – пресс-секретарь</a:t>
            </a:r>
          </a:p>
          <a:p>
            <a:r>
              <a:rPr lang="ru-RU" dirty="0" smtClean="0"/>
              <a:t>Корпоративная пресса – пресс-служба или аутсорсинг</a:t>
            </a:r>
          </a:p>
          <a:p>
            <a:r>
              <a:rPr lang="ru-RU" dirty="0" smtClean="0"/>
              <a:t>Сайт (сайты дорог)</a:t>
            </a:r>
          </a:p>
          <a:p>
            <a:r>
              <a:rPr lang="ru-RU" dirty="0" err="1" smtClean="0"/>
              <a:t>Интранет</a:t>
            </a:r>
            <a:r>
              <a:rPr lang="ru-RU" dirty="0" smtClean="0"/>
              <a:t> – кадровая служба</a:t>
            </a:r>
          </a:p>
          <a:p>
            <a:r>
              <a:rPr lang="ru-RU" dirty="0" smtClean="0"/>
              <a:t>Пресс-конференция – пресс-служба</a:t>
            </a:r>
          </a:p>
          <a:p>
            <a:r>
              <a:rPr lang="ru-RU" dirty="0" err="1" smtClean="0"/>
              <a:t>Эвенты</a:t>
            </a:r>
            <a:r>
              <a:rPr lang="ru-RU" dirty="0" smtClean="0"/>
              <a:t> (годовщина, открытие) – отдел по организации мероприятий или </a:t>
            </a:r>
            <a:r>
              <a:rPr lang="ru-RU" dirty="0" err="1" smtClean="0"/>
              <a:t>аутсорс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98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аналы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Радио (для дорожника </a:t>
            </a:r>
            <a:r>
              <a:rPr lang="ru-RU" dirty="0" err="1" smtClean="0"/>
              <a:t>сверхактульнейший</a:t>
            </a:r>
            <a:r>
              <a:rPr lang="ru-RU" dirty="0" smtClean="0"/>
              <a:t> канал)</a:t>
            </a:r>
          </a:p>
          <a:p>
            <a:r>
              <a:rPr lang="ru-RU" dirty="0" smtClean="0"/>
              <a:t>ТВ и его специфика</a:t>
            </a:r>
          </a:p>
          <a:p>
            <a:r>
              <a:rPr lang="ru-RU" dirty="0" smtClean="0"/>
              <a:t>Все интернет-каналы (активнейшее присутствие всех, кто связан с дорогами на специальных форумах и </a:t>
            </a:r>
            <a:r>
              <a:rPr lang="ru-RU" dirty="0" err="1" smtClean="0"/>
              <a:t>пр</a:t>
            </a:r>
            <a:r>
              <a:rPr lang="ru-RU" dirty="0" smtClean="0"/>
              <a:t>). от автомобильного туризма (федеральные трассы) до «</a:t>
            </a:r>
            <a:r>
              <a:rPr lang="ru-RU" dirty="0" err="1" smtClean="0"/>
              <a:t>Росямы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Наружка</a:t>
            </a:r>
            <a:r>
              <a:rPr lang="ru-RU" dirty="0" smtClean="0"/>
              <a:t> – как раз вдоль дорог</a:t>
            </a:r>
          </a:p>
          <a:p>
            <a:r>
              <a:rPr lang="ru-RU" dirty="0" err="1" smtClean="0"/>
              <a:t>Амбианты</a:t>
            </a:r>
            <a:r>
              <a:rPr lang="ru-RU" dirty="0" smtClean="0"/>
              <a:t> – во время </a:t>
            </a:r>
            <a:r>
              <a:rPr lang="ru-RU" dirty="0" err="1" smtClean="0"/>
              <a:t>эвентов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Сегодня необходима работа как с журналистами, так и с интернет-активистами.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47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Информирование и управление кризисом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Информирование – донесение нужной информации в благоприятной или нейтральной среде</a:t>
            </a:r>
          </a:p>
          <a:p>
            <a:r>
              <a:rPr lang="ru-RU" sz="2800" dirty="0" smtClean="0"/>
              <a:t>Управление кризисом – работа с негативной информацией в недоброжелательной среде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Голованивская Мария Константиновна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29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Исполнительная.thmx</Template>
  <TotalTime>128</TotalTime>
  <Words>652</Words>
  <Application>Microsoft Macintosh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Управление стратегическими коммуникации (основы)</vt:lpstr>
      <vt:lpstr>Чем управляем</vt:lpstr>
      <vt:lpstr>Зачем управляем</vt:lpstr>
      <vt:lpstr>Коммуникационная стратегия</vt:lpstr>
      <vt:lpstr>Что такое дорога (управление содержанием)</vt:lpstr>
      <vt:lpstr>Что такое дорога как объект управления</vt:lpstr>
      <vt:lpstr>Форматы</vt:lpstr>
      <vt:lpstr>Каналы</vt:lpstr>
      <vt:lpstr>Информирование и управление кризисом</vt:lpstr>
      <vt:lpstr>Что такое медиаплан</vt:lpstr>
    </vt:vector>
  </TitlesOfParts>
  <Company>акм групп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стратегическими коммуникации</dc:title>
  <dc:creator>андрей суворов</dc:creator>
  <cp:lastModifiedBy>андрей суворов</cp:lastModifiedBy>
  <cp:revision>14</cp:revision>
  <dcterms:created xsi:type="dcterms:W3CDTF">2019-02-27T08:49:28Z</dcterms:created>
  <dcterms:modified xsi:type="dcterms:W3CDTF">2020-02-11T16:38:26Z</dcterms:modified>
</cp:coreProperties>
</file>