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emf" ContentType="image/x-emf"/>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Default Extension="wdp" ContentType="image/vnd.ms-photo"/>
  <Override PartName="/ppt/slideLayouts/slideLayout10.xml" ContentType="application/vnd.openxmlformats-officedocument.presentationml.slideLayout+xml"/>
  <Default Extension="vml" ContentType="application/vnd.openxmlformats-officedocument.vmlDrawing"/>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charts/chart2.xml" ContentType="application/vnd.openxmlformats-officedocument.drawingml.chart+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Layouts/slideLayout15.xml" ContentType="application/vnd.openxmlformats-officedocument.presentationml.slideLayout+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9"/>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24" r:id="rId69"/>
    <p:sldId id="325" r:id="rId70"/>
    <p:sldId id="326" r:id="rId71"/>
    <p:sldId id="327" r:id="rId72"/>
    <p:sldId id="328" r:id="rId73"/>
    <p:sldId id="329" r:id="rId74"/>
    <p:sldId id="330" r:id="rId75"/>
    <p:sldId id="331" r:id="rId76"/>
    <p:sldId id="332" r:id="rId77"/>
    <p:sldId id="333" r:id="rId78"/>
    <p:sldId id="334" r:id="rId79"/>
    <p:sldId id="335" r:id="rId80"/>
    <p:sldId id="336" r:id="rId81"/>
    <p:sldId id="337" r:id="rId82"/>
    <p:sldId id="338" r:id="rId83"/>
    <p:sldId id="339" r:id="rId84"/>
    <p:sldId id="340" r:id="rId85"/>
    <p:sldId id="341" r:id="rId86"/>
    <p:sldId id="342" r:id="rId87"/>
    <p:sldId id="343" r:id="rId88"/>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4995" autoAdjust="0"/>
    <p:restoredTop sz="94660"/>
  </p:normalViewPr>
  <p:slideViewPr>
    <p:cSldViewPr snapToGrid="0">
      <p:cViewPr varScale="1">
        <p:scale>
          <a:sx n="80" d="100"/>
          <a:sy n="80" d="100"/>
        </p:scale>
        <p:origin x="-90" y="-708"/>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1" Type="http://schemas.openxmlformats.org/officeDocument/2006/relationships/oleObject" Target="file:///C:\&#1057;&#1077;&#1088;&#1075;&#1077;&#1081;%20190417\&#1089;&#1090;&#1072;&#1090;&#1080;&#1089;&#1090;&#1080;&#1082;&#1072;\&#1058;&#1072;&#1073;&#1083;&#1080;&#1094;&#1099;%20&#1080;%20&#1075;&#1088;&#1072;&#1092;%20&#1087;&#1088;&#1080;&#1088;&#1086;&#1076;&#1086;&#1077;&#1084;&#1082;&#1086;&#1089;&#1090;&#1080;\&#1058;&#1072;&#1073;&#1083;%20&#1087;&#1088;&#1080;&#1088;&#1086;&#1076;&#1086;&#1077;&#1084;&#1082;%20&#1076;&#1086;%202017.xls"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1050;&#1085;&#1080;&#1075;&#1072;1" TargetMode="External"/></Relationships>
</file>

<file path=ppt/charts/chart1.xml><?xml version="1.0" encoding="utf-8"?>
<c:chartSpace xmlns:c="http://schemas.openxmlformats.org/drawingml/2006/chart" xmlns:a="http://schemas.openxmlformats.org/drawingml/2006/main" xmlns:r="http://schemas.openxmlformats.org/officeDocument/2006/relationships">
  <c:lang val="ru-RU"/>
  <c:chart>
    <c:plotArea>
      <c:layout>
        <c:manualLayout>
          <c:layoutTarget val="inner"/>
          <c:xMode val="edge"/>
          <c:yMode val="edge"/>
          <c:x val="0.13014182715112421"/>
          <c:y val="1.7811073283665858E-2"/>
          <c:w val="0.81936924551097778"/>
          <c:h val="0.92815864913274948"/>
        </c:manualLayout>
      </c:layout>
      <c:lineChart>
        <c:grouping val="standard"/>
        <c:ser>
          <c:idx val="0"/>
          <c:order val="0"/>
          <c:tx>
            <c:v>Сброс загрязненных сточных вод (млрд.куб.м)</c:v>
          </c:tx>
          <c:cat>
            <c:numRef>
              <c:f>'[Табл природоемк до 2017.xls]Лист1'!$H$2:$AD$2</c:f>
              <c:numCache>
                <c:formatCode>General</c:formatCode>
                <c:ptCount val="23"/>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pt idx="20">
                  <c:v>2015</c:v>
                </c:pt>
                <c:pt idx="21">
                  <c:v>2016</c:v>
                </c:pt>
                <c:pt idx="22">
                  <c:v>2017</c:v>
                </c:pt>
              </c:numCache>
            </c:numRef>
          </c:cat>
          <c:val>
            <c:numRef>
              <c:f>'[Табл природоемк до 2017.xls]Лист1'!$H$3:$AD$3</c:f>
              <c:numCache>
                <c:formatCode>General</c:formatCode>
                <c:ptCount val="23"/>
                <c:pt idx="0">
                  <c:v>24.5</c:v>
                </c:pt>
                <c:pt idx="1">
                  <c:v>22.4</c:v>
                </c:pt>
                <c:pt idx="2">
                  <c:v>23</c:v>
                </c:pt>
                <c:pt idx="3">
                  <c:v>22</c:v>
                </c:pt>
                <c:pt idx="4">
                  <c:v>20.7</c:v>
                </c:pt>
                <c:pt idx="5">
                  <c:v>20.3</c:v>
                </c:pt>
                <c:pt idx="6">
                  <c:v>19.8</c:v>
                </c:pt>
                <c:pt idx="7">
                  <c:v>19.8</c:v>
                </c:pt>
                <c:pt idx="8">
                  <c:v>19</c:v>
                </c:pt>
                <c:pt idx="9">
                  <c:v>18.5</c:v>
                </c:pt>
                <c:pt idx="10">
                  <c:v>17.7</c:v>
                </c:pt>
                <c:pt idx="11" formatCode="0.00">
                  <c:v>17.5</c:v>
                </c:pt>
                <c:pt idx="12" formatCode="0.00">
                  <c:v>17.2</c:v>
                </c:pt>
                <c:pt idx="13" formatCode="0.00">
                  <c:v>17.100000000000001</c:v>
                </c:pt>
                <c:pt idx="14" formatCode="0.00">
                  <c:v>15.9</c:v>
                </c:pt>
                <c:pt idx="15" formatCode="0.00">
                  <c:v>16.5</c:v>
                </c:pt>
                <c:pt idx="16" formatCode="0.00">
                  <c:v>16</c:v>
                </c:pt>
                <c:pt idx="17" formatCode="0.00">
                  <c:v>15.7</c:v>
                </c:pt>
                <c:pt idx="18" formatCode="0.00">
                  <c:v>15.19</c:v>
                </c:pt>
                <c:pt idx="19" formatCode="0.00">
                  <c:v>14.77</c:v>
                </c:pt>
                <c:pt idx="20" formatCode="0.00">
                  <c:v>14.42</c:v>
                </c:pt>
                <c:pt idx="21" formatCode="0.00">
                  <c:v>14.718999999999999</c:v>
                </c:pt>
                <c:pt idx="22" formatCode="0.00">
                  <c:v>13.6</c:v>
                </c:pt>
              </c:numCache>
            </c:numRef>
          </c:val>
        </c:ser>
        <c:ser>
          <c:idx val="1"/>
          <c:order val="1"/>
          <c:tx>
            <c:v>Забор воды из природных источников (млрд.куб.м.)</c:v>
          </c:tx>
          <c:cat>
            <c:numRef>
              <c:f>'[Табл природоемк до 2017.xls]Лист1'!$H$2:$AD$2</c:f>
              <c:numCache>
                <c:formatCode>General</c:formatCode>
                <c:ptCount val="23"/>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pt idx="20">
                  <c:v>2015</c:v>
                </c:pt>
                <c:pt idx="21">
                  <c:v>2016</c:v>
                </c:pt>
                <c:pt idx="22">
                  <c:v>2017</c:v>
                </c:pt>
              </c:numCache>
            </c:numRef>
          </c:cat>
          <c:val>
            <c:numRef>
              <c:f>'[Табл природоемк до 2017.xls]Лист1'!$H$4:$AD$4</c:f>
              <c:numCache>
                <c:formatCode>General</c:formatCode>
                <c:ptCount val="23"/>
                <c:pt idx="0">
                  <c:v>86.6</c:v>
                </c:pt>
                <c:pt idx="1">
                  <c:v>81.7</c:v>
                </c:pt>
                <c:pt idx="2">
                  <c:v>81.3</c:v>
                </c:pt>
                <c:pt idx="3">
                  <c:v>76.900000000000006</c:v>
                </c:pt>
                <c:pt idx="4">
                  <c:v>77.900000000000006</c:v>
                </c:pt>
                <c:pt idx="5">
                  <c:v>75.900000000000006</c:v>
                </c:pt>
                <c:pt idx="6">
                  <c:v>74.599999999999994</c:v>
                </c:pt>
                <c:pt idx="7">
                  <c:v>72.7</c:v>
                </c:pt>
                <c:pt idx="8">
                  <c:v>72.2</c:v>
                </c:pt>
                <c:pt idx="9">
                  <c:v>69.2</c:v>
                </c:pt>
                <c:pt idx="10">
                  <c:v>69.3</c:v>
                </c:pt>
                <c:pt idx="11" formatCode="0.00">
                  <c:v>70.099999999999994</c:v>
                </c:pt>
                <c:pt idx="12" formatCode="0.00">
                  <c:v>69.599999999999994</c:v>
                </c:pt>
                <c:pt idx="13" formatCode="0.00">
                  <c:v>69.5</c:v>
                </c:pt>
                <c:pt idx="14" formatCode="0.00">
                  <c:v>64.7</c:v>
                </c:pt>
                <c:pt idx="15" formatCode="0.00">
                  <c:v>72.599999999999994</c:v>
                </c:pt>
                <c:pt idx="16" formatCode="0.00">
                  <c:v>75.2</c:v>
                </c:pt>
                <c:pt idx="17" formatCode="0.00">
                  <c:v>72.099999999999994</c:v>
                </c:pt>
                <c:pt idx="18" formatCode="0.00">
                  <c:v>69.900000000000006</c:v>
                </c:pt>
                <c:pt idx="19" formatCode="0.00">
                  <c:v>70.8</c:v>
                </c:pt>
                <c:pt idx="20" formatCode="0.00">
                  <c:v>68.599999999999994</c:v>
                </c:pt>
                <c:pt idx="21" formatCode="0.00">
                  <c:v>61.276000000000003</c:v>
                </c:pt>
                <c:pt idx="22" formatCode="0.00">
                  <c:v>53.5</c:v>
                </c:pt>
              </c:numCache>
            </c:numRef>
          </c:val>
        </c:ser>
        <c:ser>
          <c:idx val="2"/>
          <c:order val="2"/>
          <c:tx>
            <c:v>Суммарные выбросы загрязняющих вещест в воздух (млн. т)</c:v>
          </c:tx>
          <c:cat>
            <c:numRef>
              <c:f>'[Табл природоемк до 2017.xls]Лист1'!$H$2:$AD$2</c:f>
              <c:numCache>
                <c:formatCode>General</c:formatCode>
                <c:ptCount val="23"/>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pt idx="20">
                  <c:v>2015</c:v>
                </c:pt>
                <c:pt idx="21">
                  <c:v>2016</c:v>
                </c:pt>
                <c:pt idx="22">
                  <c:v>2017</c:v>
                </c:pt>
              </c:numCache>
            </c:numRef>
          </c:cat>
          <c:val>
            <c:numRef>
              <c:f>'[Табл природоемк до 2017.xls]Лист1'!$H$8:$AD$8</c:f>
              <c:numCache>
                <c:formatCode>General</c:formatCode>
                <c:ptCount val="23"/>
                <c:pt idx="0">
                  <c:v>32.300000000000011</c:v>
                </c:pt>
                <c:pt idx="1">
                  <c:v>31.3</c:v>
                </c:pt>
                <c:pt idx="2">
                  <c:v>30.6</c:v>
                </c:pt>
                <c:pt idx="3">
                  <c:v>30.5</c:v>
                </c:pt>
                <c:pt idx="4">
                  <c:v>30.7</c:v>
                </c:pt>
                <c:pt idx="5">
                  <c:v>32.300000000000011</c:v>
                </c:pt>
                <c:pt idx="6">
                  <c:v>33.300000000000011</c:v>
                </c:pt>
                <c:pt idx="7">
                  <c:v>33.9</c:v>
                </c:pt>
                <c:pt idx="8">
                  <c:v>34.6</c:v>
                </c:pt>
                <c:pt idx="9">
                  <c:v>35.800000000000011</c:v>
                </c:pt>
                <c:pt idx="10">
                  <c:v>35.800000000000011</c:v>
                </c:pt>
                <c:pt idx="11" formatCode="0.00">
                  <c:v>35.300000000000011</c:v>
                </c:pt>
                <c:pt idx="12" formatCode="0.00">
                  <c:v>35.300000000000011</c:v>
                </c:pt>
                <c:pt idx="13" formatCode="0.00">
                  <c:v>33.700000000000003</c:v>
                </c:pt>
                <c:pt idx="14" formatCode="0.00">
                  <c:v>32.5</c:v>
                </c:pt>
                <c:pt idx="15" formatCode="0.00">
                  <c:v>32.300000000000011</c:v>
                </c:pt>
                <c:pt idx="16" formatCode="0.00">
                  <c:v>32.630000000000003</c:v>
                </c:pt>
                <c:pt idx="17" formatCode="0.00">
                  <c:v>32.47</c:v>
                </c:pt>
                <c:pt idx="18" formatCode="0.00">
                  <c:v>32.063000000000002</c:v>
                </c:pt>
                <c:pt idx="19" formatCode="0.00">
                  <c:v>31.228000000000002</c:v>
                </c:pt>
                <c:pt idx="20" formatCode="0.00">
                  <c:v>31.268999999999991</c:v>
                </c:pt>
                <c:pt idx="21" formatCode="0.00">
                  <c:v>31.617000000000004</c:v>
                </c:pt>
                <c:pt idx="22" formatCode="0.00">
                  <c:v>32.1</c:v>
                </c:pt>
              </c:numCache>
            </c:numRef>
          </c:val>
        </c:ser>
        <c:dLbls/>
        <c:marker val="1"/>
        <c:axId val="55304192"/>
        <c:axId val="55305728"/>
      </c:lineChart>
      <c:lineChart>
        <c:grouping val="standard"/>
        <c:ser>
          <c:idx val="3"/>
          <c:order val="3"/>
          <c:tx>
            <c:v>ВВП в сопоставимых ценах (млрд.руб)</c:v>
          </c:tx>
          <c:val>
            <c:numRef>
              <c:f>'[Табл природоемк до 2017.xls]Лист1'!$H$15:$AD$15</c:f>
              <c:numCache>
                <c:formatCode>General</c:formatCode>
                <c:ptCount val="23"/>
                <c:pt idx="0">
                  <c:v>22908.3</c:v>
                </c:pt>
                <c:pt idx="1">
                  <c:v>22081.8</c:v>
                </c:pt>
                <c:pt idx="2">
                  <c:v>22386.799999999996</c:v>
                </c:pt>
                <c:pt idx="3">
                  <c:v>21190.2</c:v>
                </c:pt>
                <c:pt idx="4">
                  <c:v>22536</c:v>
                </c:pt>
                <c:pt idx="5">
                  <c:v>24799.9</c:v>
                </c:pt>
                <c:pt idx="6">
                  <c:v>26062.5</c:v>
                </c:pt>
                <c:pt idx="7">
                  <c:v>27312.3</c:v>
                </c:pt>
                <c:pt idx="8">
                  <c:v>29304.9</c:v>
                </c:pt>
                <c:pt idx="9">
                  <c:v>31407.8</c:v>
                </c:pt>
                <c:pt idx="10">
                  <c:v>33410.5</c:v>
                </c:pt>
                <c:pt idx="11" formatCode="0.00">
                  <c:v>36134.6</c:v>
                </c:pt>
                <c:pt idx="12" formatCode="0.00">
                  <c:v>39218.699999999997</c:v>
                </c:pt>
                <c:pt idx="13" formatCode="0.00">
                  <c:v>41276.800000000003</c:v>
                </c:pt>
                <c:pt idx="14" formatCode="0.00">
                  <c:v>38048.6</c:v>
                </c:pt>
                <c:pt idx="15" formatCode="0.00">
                  <c:v>39762.199999999997</c:v>
                </c:pt>
                <c:pt idx="16" formatCode="0.00">
                  <c:v>41457.800000000003</c:v>
                </c:pt>
                <c:pt idx="17" formatCode="0.00">
                  <c:v>62486.410856674825</c:v>
                </c:pt>
                <c:pt idx="18" formatCode="0.00">
                  <c:v>63602.014805361941</c:v>
                </c:pt>
                <c:pt idx="19" formatCode="0.00">
                  <c:v>64071.779778549353</c:v>
                </c:pt>
                <c:pt idx="20" formatCode="0.00">
                  <c:v>62445.435033102352</c:v>
                </c:pt>
                <c:pt idx="21" formatCode="0.00">
                  <c:v>62337.630907331091</c:v>
                </c:pt>
                <c:pt idx="22" formatCode="0.00">
                  <c:v>63272.695370941052</c:v>
                </c:pt>
              </c:numCache>
            </c:numRef>
          </c:val>
        </c:ser>
        <c:dLbls/>
        <c:marker val="1"/>
        <c:axId val="55307264"/>
        <c:axId val="74781440"/>
      </c:lineChart>
      <c:catAx>
        <c:axId val="55304192"/>
        <c:scaling>
          <c:orientation val="minMax"/>
        </c:scaling>
        <c:axPos val="b"/>
        <c:numFmt formatCode="General" sourceLinked="1"/>
        <c:majorTickMark val="none"/>
        <c:tickLblPos val="nextTo"/>
        <c:crossAx val="55305728"/>
        <c:crosses val="autoZero"/>
        <c:auto val="1"/>
        <c:lblAlgn val="ctr"/>
        <c:lblOffset val="100"/>
      </c:catAx>
      <c:valAx>
        <c:axId val="55305728"/>
        <c:scaling>
          <c:orientation val="minMax"/>
        </c:scaling>
        <c:axPos val="l"/>
        <c:majorGridlines/>
        <c:numFmt formatCode="General" sourceLinked="1"/>
        <c:majorTickMark val="none"/>
        <c:tickLblPos val="nextTo"/>
        <c:spPr>
          <a:ln w="9525">
            <a:noFill/>
          </a:ln>
        </c:spPr>
        <c:crossAx val="55304192"/>
        <c:crosses val="autoZero"/>
        <c:crossBetween val="between"/>
      </c:valAx>
      <c:catAx>
        <c:axId val="55307264"/>
        <c:scaling>
          <c:orientation val="minMax"/>
        </c:scaling>
        <c:delete val="1"/>
        <c:axPos val="b"/>
        <c:tickLblPos val="nextTo"/>
        <c:crossAx val="74781440"/>
        <c:crosses val="autoZero"/>
        <c:auto val="1"/>
        <c:lblAlgn val="ctr"/>
        <c:lblOffset val="100"/>
      </c:catAx>
      <c:valAx>
        <c:axId val="74781440"/>
        <c:scaling>
          <c:orientation val="minMax"/>
        </c:scaling>
        <c:axPos val="r"/>
        <c:numFmt formatCode="General" sourceLinked="1"/>
        <c:tickLblPos val="nextTo"/>
        <c:crossAx val="55307264"/>
        <c:crosses val="max"/>
        <c:crossBetween val="between"/>
      </c:valAx>
    </c:plotArea>
    <c:legend>
      <c:legendPos val="r"/>
      <c:layout>
        <c:manualLayout>
          <c:xMode val="edge"/>
          <c:yMode val="edge"/>
          <c:x val="0.25801749271137026"/>
          <c:y val="0.76995428388352871"/>
          <c:w val="0.48250728862973752"/>
          <c:h val="0.21009420477369914"/>
        </c:manualLayout>
      </c:layout>
      <c:spPr>
        <a:noFill/>
        <a:ln w="25400">
          <a:noFill/>
        </a:ln>
      </c:spPr>
    </c:legend>
    <c:plotVisOnly val="1"/>
    <c:dispBlanksAs val="gap"/>
  </c:chart>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ru-RU"/>
  <c:style val="18"/>
  <c:chart>
    <c:plotArea>
      <c:layout/>
      <c:barChart>
        <c:barDir val="col"/>
        <c:grouping val="clustered"/>
        <c:ser>
          <c:idx val="0"/>
          <c:order val="0"/>
          <c:tx>
            <c:strRef>
              <c:f>Лист1!$S$2</c:f>
              <c:strCache>
                <c:ptCount val="1"/>
                <c:pt idx="0">
                  <c:v>Биологический потенциал</c:v>
                </c:pt>
              </c:strCache>
            </c:strRef>
          </c:tx>
          <c:spPr>
            <a:solidFill>
              <a:srgbClr val="FF0000"/>
            </a:solidFill>
          </c:spPr>
          <c:dLbls>
            <c:spPr>
              <a:noFill/>
              <a:ln>
                <a:noFill/>
              </a:ln>
              <a:effectLst/>
            </c:spPr>
            <c:showVal val="1"/>
            <c:extLst>
              <c:ext xmlns:c15="http://schemas.microsoft.com/office/drawing/2012/chart" uri="{CE6537A1-D6FC-4f65-9D91-7224C49458BB}">
                <c15:showLeaderLines val="0"/>
              </c:ext>
            </c:extLst>
          </c:dLbls>
          <c:cat>
            <c:strRef>
              <c:f>Лист1!$B$4:$R$4</c:f>
              <c:strCache>
                <c:ptCount val="17"/>
                <c:pt idx="0">
                  <c:v>Среднемировой</c:v>
                </c:pt>
                <c:pt idx="1">
                  <c:v>Среднее ЕС (25)</c:v>
                </c:pt>
                <c:pt idx="2">
                  <c:v>ОАЭ</c:v>
                </c:pt>
                <c:pt idx="3">
                  <c:v>США</c:v>
                </c:pt>
                <c:pt idx="4">
                  <c:v>Дания</c:v>
                </c:pt>
                <c:pt idx="5">
                  <c:v>Румыния</c:v>
                </c:pt>
                <c:pt idx="6">
                  <c:v>Греция</c:v>
                </c:pt>
                <c:pt idx="7">
                  <c:v>Испания</c:v>
                </c:pt>
                <c:pt idx="8">
                  <c:v>Франция</c:v>
                </c:pt>
                <c:pt idx="9">
                  <c:v>Украина</c:v>
                </c:pt>
                <c:pt idx="10">
                  <c:v>Китай</c:v>
                </c:pt>
                <c:pt idx="11">
                  <c:v>Литва</c:v>
                </c:pt>
                <c:pt idx="12">
                  <c:v>Казахстан</c:v>
                </c:pt>
                <c:pt idx="13">
                  <c:v>Латвия</c:v>
                </c:pt>
                <c:pt idx="14">
                  <c:v>Россия</c:v>
                </c:pt>
                <c:pt idx="15">
                  <c:v>Эстония</c:v>
                </c:pt>
                <c:pt idx="16">
                  <c:v>Финляндия</c:v>
                </c:pt>
              </c:strCache>
            </c:strRef>
          </c:cat>
          <c:val>
            <c:numRef>
              <c:f>Лист1!$B$2:$R$2</c:f>
              <c:numCache>
                <c:formatCode>General</c:formatCode>
                <c:ptCount val="17"/>
                <c:pt idx="0">
                  <c:v>2.1</c:v>
                </c:pt>
                <c:pt idx="1">
                  <c:v>2.2999999999999998</c:v>
                </c:pt>
                <c:pt idx="2">
                  <c:v>1.1000000000000001</c:v>
                </c:pt>
                <c:pt idx="3">
                  <c:v>5</c:v>
                </c:pt>
                <c:pt idx="4">
                  <c:v>5.7</c:v>
                </c:pt>
                <c:pt idx="5">
                  <c:v>2.2999999999999998</c:v>
                </c:pt>
                <c:pt idx="6">
                  <c:v>1.7</c:v>
                </c:pt>
                <c:pt idx="7">
                  <c:v>1.3</c:v>
                </c:pt>
                <c:pt idx="8">
                  <c:v>3</c:v>
                </c:pt>
                <c:pt idx="9">
                  <c:v>2.4</c:v>
                </c:pt>
                <c:pt idx="10">
                  <c:v>0.9</c:v>
                </c:pt>
                <c:pt idx="11">
                  <c:v>4.2</c:v>
                </c:pt>
                <c:pt idx="12">
                  <c:v>4.3</c:v>
                </c:pt>
                <c:pt idx="13">
                  <c:v>7</c:v>
                </c:pt>
                <c:pt idx="14">
                  <c:v>8.1</c:v>
                </c:pt>
                <c:pt idx="15">
                  <c:v>9.1</c:v>
                </c:pt>
                <c:pt idx="16">
                  <c:v>11.7</c:v>
                </c:pt>
              </c:numCache>
            </c:numRef>
          </c:val>
        </c:ser>
        <c:ser>
          <c:idx val="1"/>
          <c:order val="1"/>
          <c:tx>
            <c:strRef>
              <c:f>Лист1!$S$3</c:f>
              <c:strCache>
                <c:ptCount val="1"/>
                <c:pt idx="0">
                  <c:v>Экологический след</c:v>
                </c:pt>
              </c:strCache>
            </c:strRef>
          </c:tx>
          <c:spPr>
            <a:solidFill>
              <a:schemeClr val="accent1">
                <a:lumMod val="50000"/>
              </a:schemeClr>
            </a:solidFill>
          </c:spPr>
          <c:dLbls>
            <c:spPr>
              <a:noFill/>
              <a:ln>
                <a:noFill/>
              </a:ln>
              <a:effectLst/>
            </c:spPr>
            <c:showVal val="1"/>
            <c:extLst>
              <c:ext xmlns:c15="http://schemas.microsoft.com/office/drawing/2012/chart" uri="{CE6537A1-D6FC-4f65-9D91-7224C49458BB}">
                <c15:showLeaderLines val="0"/>
              </c:ext>
            </c:extLst>
          </c:dLbls>
          <c:cat>
            <c:strRef>
              <c:f>Лист1!$B$4:$R$4</c:f>
              <c:strCache>
                <c:ptCount val="17"/>
                <c:pt idx="0">
                  <c:v>Среднемировой</c:v>
                </c:pt>
                <c:pt idx="1">
                  <c:v>Среднее ЕС (25)</c:v>
                </c:pt>
                <c:pt idx="2">
                  <c:v>ОАЭ</c:v>
                </c:pt>
                <c:pt idx="3">
                  <c:v>США</c:v>
                </c:pt>
                <c:pt idx="4">
                  <c:v>Дания</c:v>
                </c:pt>
                <c:pt idx="5">
                  <c:v>Румыния</c:v>
                </c:pt>
                <c:pt idx="6">
                  <c:v>Греция</c:v>
                </c:pt>
                <c:pt idx="7">
                  <c:v>Испания</c:v>
                </c:pt>
                <c:pt idx="8">
                  <c:v>Франция</c:v>
                </c:pt>
                <c:pt idx="9">
                  <c:v>Украина</c:v>
                </c:pt>
                <c:pt idx="10">
                  <c:v>Китай</c:v>
                </c:pt>
                <c:pt idx="11">
                  <c:v>Литва</c:v>
                </c:pt>
                <c:pt idx="12">
                  <c:v>Казахстан</c:v>
                </c:pt>
                <c:pt idx="13">
                  <c:v>Латвия</c:v>
                </c:pt>
                <c:pt idx="14">
                  <c:v>Россия</c:v>
                </c:pt>
                <c:pt idx="15">
                  <c:v>Эстония</c:v>
                </c:pt>
                <c:pt idx="16">
                  <c:v>Финляндия</c:v>
                </c:pt>
              </c:strCache>
            </c:strRef>
          </c:cat>
          <c:val>
            <c:numRef>
              <c:f>Лист1!$B$3:$R$3</c:f>
              <c:numCache>
                <c:formatCode>General</c:formatCode>
                <c:ptCount val="17"/>
                <c:pt idx="0">
                  <c:v>2.7</c:v>
                </c:pt>
                <c:pt idx="1">
                  <c:v>4.7</c:v>
                </c:pt>
                <c:pt idx="2">
                  <c:v>9.5</c:v>
                </c:pt>
                <c:pt idx="3">
                  <c:v>9.4</c:v>
                </c:pt>
                <c:pt idx="4">
                  <c:v>8</c:v>
                </c:pt>
                <c:pt idx="5">
                  <c:v>2.9</c:v>
                </c:pt>
                <c:pt idx="6">
                  <c:v>5.9</c:v>
                </c:pt>
                <c:pt idx="7">
                  <c:v>5.7</c:v>
                </c:pt>
                <c:pt idx="8">
                  <c:v>4.9000000000000004</c:v>
                </c:pt>
                <c:pt idx="9">
                  <c:v>2.7</c:v>
                </c:pt>
                <c:pt idx="10">
                  <c:v>2.1</c:v>
                </c:pt>
                <c:pt idx="11">
                  <c:v>3.2</c:v>
                </c:pt>
                <c:pt idx="12">
                  <c:v>3.4</c:v>
                </c:pt>
                <c:pt idx="13">
                  <c:v>3.5</c:v>
                </c:pt>
                <c:pt idx="14">
                  <c:v>3.7</c:v>
                </c:pt>
                <c:pt idx="15">
                  <c:v>6.4</c:v>
                </c:pt>
                <c:pt idx="16">
                  <c:v>5.2</c:v>
                </c:pt>
              </c:numCache>
            </c:numRef>
          </c:val>
        </c:ser>
        <c:dLbls>
          <c:showVal val="1"/>
        </c:dLbls>
        <c:axId val="74791936"/>
        <c:axId val="74810112"/>
      </c:barChart>
      <c:catAx>
        <c:axId val="74791936"/>
        <c:scaling>
          <c:orientation val="minMax"/>
        </c:scaling>
        <c:axPos val="b"/>
        <c:numFmt formatCode="General" sourceLinked="0"/>
        <c:tickLblPos val="nextTo"/>
        <c:crossAx val="74810112"/>
        <c:crosses val="autoZero"/>
        <c:auto val="1"/>
        <c:lblAlgn val="ctr"/>
        <c:lblOffset val="100"/>
      </c:catAx>
      <c:valAx>
        <c:axId val="74810112"/>
        <c:scaling>
          <c:orientation val="minMax"/>
        </c:scaling>
        <c:axPos val="l"/>
        <c:majorGridlines/>
        <c:numFmt formatCode="General" sourceLinked="1"/>
        <c:tickLblPos val="nextTo"/>
        <c:crossAx val="74791936"/>
        <c:crosses val="autoZero"/>
        <c:crossBetween val="between"/>
      </c:valAx>
    </c:plotArea>
    <c:legend>
      <c:legendPos val="t"/>
      <c:txPr>
        <a:bodyPr/>
        <a:lstStyle/>
        <a:p>
          <a:pPr>
            <a:defRPr sz="1600"/>
          </a:pPr>
          <a:endParaRPr lang="ru-RU"/>
        </a:p>
      </c:txPr>
    </c:legend>
    <c:plotVisOnly val="1"/>
    <c:dispBlanksAs val="gap"/>
  </c:chart>
  <c:txPr>
    <a:bodyPr/>
    <a:lstStyle/>
    <a:p>
      <a:pPr>
        <a:defRPr sz="1400"/>
      </a:pPr>
      <a:endParaRPr lang="ru-RU"/>
    </a:p>
  </c:txPr>
  <c:externalData r:id="rId1"/>
</c:chartSpace>
</file>

<file path=ppt/drawings/_rels/vmlDrawing1.vml.rels><?xml version="1.0" encoding="UTF-8" standalone="yes"?>
<Relationships xmlns="http://schemas.openxmlformats.org/package/2006/relationships"><Relationship Id="rId1" Type="http://schemas.openxmlformats.org/officeDocument/2006/relationships/image" Target="../media/image6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36C37B-D127-4F45-A412-6FF9E53A1655}" type="datetimeFigureOut">
              <a:rPr lang="ru-RU" smtClean="0"/>
              <a:pPr/>
              <a:t>19.03.2020</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57F997-611E-4318-85A2-C4F16CBC1F6C}" type="slidenum">
              <a:rPr lang="ru-RU" smtClean="0"/>
              <a:pPr/>
              <a:t>‹#›</a:t>
            </a:fld>
            <a:endParaRPr lang="ru-RU"/>
          </a:p>
        </p:txBody>
      </p:sp>
    </p:spTree>
    <p:extLst>
      <p:ext uri="{BB962C8B-B14F-4D97-AF65-F5344CB8AC3E}">
        <p14:creationId xmlns:p14="http://schemas.microsoft.com/office/powerpoint/2010/main" xmlns="" val="35529808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Образ слайда 1"/>
          <p:cNvSpPr>
            <a:spLocks noGrp="1" noRot="1" noChangeAspect="1" noTextEdit="1"/>
          </p:cNvSpPr>
          <p:nvPr>
            <p:ph type="sldImg"/>
          </p:nvPr>
        </p:nvSpPr>
        <p:spPr>
          <a:ln/>
        </p:spPr>
      </p:sp>
      <p:sp>
        <p:nvSpPr>
          <p:cNvPr id="49155" name="Заметки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ru-RU" altLang="ru-RU" smtClean="0"/>
          </a:p>
        </p:txBody>
      </p:sp>
      <p:sp>
        <p:nvSpPr>
          <p:cNvPr id="49156" name="Номер слайда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76EAD7CD-4446-4920-87B1-7713AA0CDA0A}" type="slidenum">
              <a:rPr lang="ru-RU" altLang="ru-RU" smtClean="0"/>
              <a:pPr>
                <a:spcBef>
                  <a:spcPct val="0"/>
                </a:spcBef>
              </a:pPr>
              <a:t>39</a:t>
            </a:fld>
            <a:endParaRPr lang="ru-RU" altLang="ru-RU" smtClean="0"/>
          </a:p>
        </p:txBody>
      </p:sp>
    </p:spTree>
    <p:extLst>
      <p:ext uri="{BB962C8B-B14F-4D97-AF65-F5344CB8AC3E}">
        <p14:creationId xmlns:p14="http://schemas.microsoft.com/office/powerpoint/2010/main" xmlns="" val="20098059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068AA530-5FFD-4459-B022-188F58EBE0D1}" type="datetimeFigureOut">
              <a:rPr lang="ru-RU" smtClean="0"/>
              <a:pPr/>
              <a:t>19.03.2020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01CCD60-09B9-4448-B528-05742D4E173A}" type="slidenum">
              <a:rPr lang="ru-RU" smtClean="0"/>
              <a:pPr/>
              <a:t>‹#›</a:t>
            </a:fld>
            <a:endParaRPr lang="ru-RU"/>
          </a:p>
        </p:txBody>
      </p:sp>
    </p:spTree>
    <p:extLst>
      <p:ext uri="{BB962C8B-B14F-4D97-AF65-F5344CB8AC3E}">
        <p14:creationId xmlns:p14="http://schemas.microsoft.com/office/powerpoint/2010/main" xmlns="" val="39450839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68AA530-5FFD-4459-B022-188F58EBE0D1}" type="datetimeFigureOut">
              <a:rPr lang="ru-RU" smtClean="0"/>
              <a:pPr/>
              <a:t>19.03.2020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01CCD60-09B9-4448-B528-05742D4E173A}" type="slidenum">
              <a:rPr lang="ru-RU" smtClean="0"/>
              <a:pPr/>
              <a:t>‹#›</a:t>
            </a:fld>
            <a:endParaRPr lang="ru-RU"/>
          </a:p>
        </p:txBody>
      </p:sp>
    </p:spTree>
    <p:extLst>
      <p:ext uri="{BB962C8B-B14F-4D97-AF65-F5344CB8AC3E}">
        <p14:creationId xmlns:p14="http://schemas.microsoft.com/office/powerpoint/2010/main" xmlns="" val="18263317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68AA530-5FFD-4459-B022-188F58EBE0D1}" type="datetimeFigureOut">
              <a:rPr lang="ru-RU" smtClean="0"/>
              <a:pPr/>
              <a:t>19.03.2020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01CCD60-09B9-4448-B528-05742D4E173A}" type="slidenum">
              <a:rPr lang="ru-RU" smtClean="0"/>
              <a:pPr/>
              <a:t>‹#›</a:t>
            </a:fld>
            <a:endParaRPr lang="ru-RU"/>
          </a:p>
        </p:txBody>
      </p:sp>
    </p:spTree>
    <p:extLst>
      <p:ext uri="{BB962C8B-B14F-4D97-AF65-F5344CB8AC3E}">
        <p14:creationId xmlns:p14="http://schemas.microsoft.com/office/powerpoint/2010/main" xmlns="" val="22859021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Заголовок в 2 строки+текст">
    <p:spTree>
      <p:nvGrpSpPr>
        <p:cNvPr id="1" name=""/>
        <p:cNvGrpSpPr/>
        <p:nvPr/>
      </p:nvGrpSpPr>
      <p:grpSpPr>
        <a:xfrm>
          <a:off x="0" y="0"/>
          <a:ext cx="0" cy="0"/>
          <a:chOff x="0" y="0"/>
          <a:chExt cx="0" cy="0"/>
        </a:xfrm>
      </p:grpSpPr>
      <p:sp>
        <p:nvSpPr>
          <p:cNvPr id="2" name="Title 1"/>
          <p:cNvSpPr>
            <a:spLocks noGrp="1"/>
          </p:cNvSpPr>
          <p:nvPr>
            <p:ph type="title"/>
          </p:nvPr>
        </p:nvSpPr>
        <p:spPr>
          <a:xfrm>
            <a:off x="480000" y="360000"/>
            <a:ext cx="11232000" cy="1080000"/>
          </a:xfrm>
          <a:prstGeom prst="rect">
            <a:avLst/>
          </a:prstGeom>
        </p:spPr>
        <p:txBody>
          <a:bodyPr>
            <a:normAutofit/>
          </a:bodyPr>
          <a:lstStyle>
            <a:lvl1pPr>
              <a:defRPr sz="2100" baseline="0">
                <a:solidFill>
                  <a:srgbClr val="2B2222"/>
                </a:solidFill>
              </a:defRPr>
            </a:lvl1pPr>
          </a:lstStyle>
          <a:p>
            <a:r>
              <a:rPr lang="ru-RU" smtClean="0"/>
              <a:t>Образец заголовка</a:t>
            </a:r>
            <a:endParaRPr lang="en-US" dirty="0"/>
          </a:p>
        </p:txBody>
      </p:sp>
      <p:sp>
        <p:nvSpPr>
          <p:cNvPr id="4" name="Subtitle 2"/>
          <p:cNvSpPr>
            <a:spLocks noGrp="1"/>
          </p:cNvSpPr>
          <p:nvPr>
            <p:ph type="subTitle" idx="1"/>
          </p:nvPr>
        </p:nvSpPr>
        <p:spPr>
          <a:xfrm>
            <a:off x="480000" y="1440000"/>
            <a:ext cx="11232000" cy="4536000"/>
          </a:xfrm>
          <a:prstGeom prst="rect">
            <a:avLst/>
          </a:prstGeom>
        </p:spPr>
        <p:txBody>
          <a:bodyPr/>
          <a:lstStyle>
            <a:lvl1pPr marL="257175" marR="0" indent="-257175" algn="l" defTabSz="342900" rtl="0" eaLnBrk="1" fontAlgn="auto" latinLnBrk="0" hangingPunct="1">
              <a:lnSpc>
                <a:spcPct val="100000"/>
              </a:lnSpc>
              <a:spcBef>
                <a:spcPct val="20000"/>
              </a:spcBef>
              <a:spcAft>
                <a:spcPts val="0"/>
              </a:spcAft>
              <a:buClrTx/>
              <a:buSzTx/>
              <a:buFont typeface="Arial"/>
              <a:buChar char="•"/>
              <a:tabLst/>
              <a:defRPr>
                <a:solidFill>
                  <a:srgbClr val="6D695F"/>
                </a:solidFill>
              </a:defRPr>
            </a:lvl1pPr>
            <a:lvl2pPr marL="557213" marR="0" indent="-214313" algn="l" defTabSz="342900" rtl="0" eaLnBrk="1" fontAlgn="auto" latinLnBrk="0" hangingPunct="1">
              <a:lnSpc>
                <a:spcPct val="100000"/>
              </a:lnSpc>
              <a:spcBef>
                <a:spcPct val="20000"/>
              </a:spcBef>
              <a:spcAft>
                <a:spcPts val="0"/>
              </a:spcAft>
              <a:buClrTx/>
              <a:buSzTx/>
              <a:buFont typeface="Arial"/>
              <a:buChar char="–"/>
              <a:tabLst/>
              <a:defRPr>
                <a:solidFill>
                  <a:schemeClr val="tx1">
                    <a:tint val="75000"/>
                  </a:schemeClr>
                </a:solidFill>
              </a:defRPr>
            </a:lvl2pPr>
            <a:lvl3pPr marL="857250" marR="0" indent="-171450" algn="l" defTabSz="342900" rtl="0" eaLnBrk="1" fontAlgn="auto" latinLnBrk="0" hangingPunct="1">
              <a:lnSpc>
                <a:spcPct val="100000"/>
              </a:lnSpc>
              <a:spcBef>
                <a:spcPct val="20000"/>
              </a:spcBef>
              <a:spcAft>
                <a:spcPts val="0"/>
              </a:spcAft>
              <a:buClrTx/>
              <a:buSzTx/>
              <a:buFont typeface="Arial"/>
              <a:buChar char="•"/>
              <a:tabLst/>
              <a:defRPr>
                <a:solidFill>
                  <a:schemeClr val="tx1">
                    <a:tint val="75000"/>
                  </a:schemeClr>
                </a:solidFill>
              </a:defRPr>
            </a:lvl3pPr>
            <a:lvl4pPr marL="1200150" marR="0" indent="-171450" algn="l" defTabSz="342900" rtl="0" eaLnBrk="1" fontAlgn="auto" latinLnBrk="0" hangingPunct="1">
              <a:lnSpc>
                <a:spcPct val="100000"/>
              </a:lnSpc>
              <a:spcBef>
                <a:spcPct val="20000"/>
              </a:spcBef>
              <a:spcAft>
                <a:spcPts val="0"/>
              </a:spcAft>
              <a:buClrTx/>
              <a:buSzTx/>
              <a:buFont typeface="Arial"/>
              <a:buChar char="–"/>
              <a:tabLst/>
              <a:defRPr>
                <a:solidFill>
                  <a:schemeClr val="tx1">
                    <a:tint val="75000"/>
                  </a:schemeClr>
                </a:solidFill>
              </a:defRPr>
            </a:lvl4pPr>
            <a:lvl5pPr marL="1543050" marR="0" indent="-171450" algn="l" defTabSz="342900" rtl="0" eaLnBrk="1" fontAlgn="auto" latinLnBrk="0" hangingPunct="1">
              <a:lnSpc>
                <a:spcPct val="100000"/>
              </a:lnSpc>
              <a:spcBef>
                <a:spcPct val="20000"/>
              </a:spcBef>
              <a:spcAft>
                <a:spcPts val="0"/>
              </a:spcAft>
              <a:buClrTx/>
              <a:buSzTx/>
              <a:buFont typeface="Arial"/>
              <a:buChar char="»"/>
              <a:tabLst/>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pPr lvl="0"/>
            <a:r>
              <a:rPr lang="ru-RU" noProof="0" smtClean="0"/>
              <a:t>Образец подзаголовка</a:t>
            </a:r>
            <a:endParaRPr lang="en-US" noProof="0" dirty="0"/>
          </a:p>
        </p:txBody>
      </p:sp>
      <p:sp>
        <p:nvSpPr>
          <p:cNvPr id="5" name="Номер слайда 5"/>
          <p:cNvSpPr>
            <a:spLocks noGrp="1"/>
          </p:cNvSpPr>
          <p:nvPr>
            <p:ph type="sldNum" sz="quarter" idx="10"/>
          </p:nvPr>
        </p:nvSpPr>
        <p:spPr>
          <a:xfrm>
            <a:off x="11135784" y="6119813"/>
            <a:ext cx="575733" cy="360362"/>
          </a:xfrm>
        </p:spPr>
        <p:txBody>
          <a:bodyPr rtlCol="0" anchor="ctr"/>
          <a:lstStyle>
            <a:lvl1pPr algn="r">
              <a:defRPr sz="1050" b="1" smtClean="0">
                <a:solidFill>
                  <a:schemeClr val="tx1"/>
                </a:solidFill>
              </a:defRPr>
            </a:lvl1pPr>
          </a:lstStyle>
          <a:p>
            <a:pPr>
              <a:defRPr/>
            </a:pPr>
            <a:fld id="{5BBC00BA-545F-46D3-BA67-047AB6DB4B2E}" type="slidenum">
              <a:rPr lang="ru-RU"/>
              <a:pPr>
                <a:defRPr/>
              </a:pPr>
              <a:t>‹#›</a:t>
            </a:fld>
            <a:endParaRPr lang="ru-RU" dirty="0"/>
          </a:p>
        </p:txBody>
      </p:sp>
    </p:spTree>
    <p:extLst>
      <p:ext uri="{BB962C8B-B14F-4D97-AF65-F5344CB8AC3E}">
        <p14:creationId xmlns:p14="http://schemas.microsoft.com/office/powerpoint/2010/main" xmlns="" val="16720668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9"/>
            <a:ext cx="10972800" cy="1143000"/>
          </a:xfrm>
        </p:spPr>
        <p:txBody>
          <a:bodyPr/>
          <a:lstStyle/>
          <a:p>
            <a:r>
              <a:rPr lang="ru-RU" smtClean="0"/>
              <a:t>Образец заголовка</a:t>
            </a:r>
            <a:endParaRPr lang="ru-RU"/>
          </a:p>
        </p:txBody>
      </p:sp>
      <p:sp>
        <p:nvSpPr>
          <p:cNvPr id="3" name="Таблица 2"/>
          <p:cNvSpPr>
            <a:spLocks noGrp="1"/>
          </p:cNvSpPr>
          <p:nvPr>
            <p:ph type="tbl" idx="1"/>
          </p:nvPr>
        </p:nvSpPr>
        <p:spPr>
          <a:xfrm>
            <a:off x="609600" y="1600202"/>
            <a:ext cx="10972800" cy="4525963"/>
          </a:xfrm>
        </p:spPr>
        <p:txBody>
          <a:bodyPr/>
          <a:lstStyle/>
          <a:p>
            <a:pPr lvl="0"/>
            <a:endParaRPr lang="ru-RU"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p>
        </p:txBody>
      </p:sp>
      <p:sp>
        <p:nvSpPr>
          <p:cNvPr id="6" name="Rectangle 6"/>
          <p:cNvSpPr>
            <a:spLocks noGrp="1" noChangeArrowheads="1"/>
          </p:cNvSpPr>
          <p:nvPr>
            <p:ph type="sldNum" sz="quarter" idx="12"/>
          </p:nvPr>
        </p:nvSpPr>
        <p:spPr>
          <a:ln/>
        </p:spPr>
        <p:txBody>
          <a:bodyPr/>
          <a:lstStyle>
            <a:lvl1pPr>
              <a:defRPr/>
            </a:lvl1pPr>
          </a:lstStyle>
          <a:p>
            <a:pPr>
              <a:defRPr/>
            </a:pPr>
            <a:fld id="{95B4D5ED-7A65-8A46-B2B6-89B1E1FAD7FF}" type="slidenum">
              <a:rPr lang="ru-RU"/>
              <a:pPr>
                <a:defRPr/>
              </a:pPr>
              <a:t>‹#›</a:t>
            </a:fld>
            <a:endParaRPr lang="ru-RU"/>
          </a:p>
        </p:txBody>
      </p:sp>
    </p:spTree>
    <p:extLst>
      <p:ext uri="{BB962C8B-B14F-4D97-AF65-F5344CB8AC3E}">
        <p14:creationId xmlns:p14="http://schemas.microsoft.com/office/powerpoint/2010/main" xmlns="" val="41929631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clipArtAndTx">
  <p:cSld name="Заголовок, клип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9"/>
            <a:ext cx="10972800" cy="1143000"/>
          </a:xfrm>
        </p:spPr>
        <p:txBody>
          <a:bodyPr/>
          <a:lstStyle/>
          <a:p>
            <a:r>
              <a:rPr lang="ru-RU" smtClean="0"/>
              <a:t>Образец заголовка</a:t>
            </a:r>
            <a:endParaRPr lang="ru-RU"/>
          </a:p>
        </p:txBody>
      </p:sp>
      <p:sp>
        <p:nvSpPr>
          <p:cNvPr id="3" name="Место для изображения из Интернета 2"/>
          <p:cNvSpPr>
            <a:spLocks noGrp="1"/>
          </p:cNvSpPr>
          <p:nvPr>
            <p:ph type="clipArt" sz="half" idx="1"/>
          </p:nvPr>
        </p:nvSpPr>
        <p:spPr>
          <a:xfrm>
            <a:off x="609600" y="1600202"/>
            <a:ext cx="5384800" cy="4525963"/>
          </a:xfrm>
        </p:spPr>
        <p:txBody>
          <a:bodyPr/>
          <a:lstStyle/>
          <a:p>
            <a:pPr lvl="0"/>
            <a:endParaRPr lang="ru-RU" noProof="0" smtClean="0"/>
          </a:p>
        </p:txBody>
      </p:sp>
      <p:sp>
        <p:nvSpPr>
          <p:cNvPr id="4" name="Текст 3"/>
          <p:cNvSpPr>
            <a:spLocks noGrp="1"/>
          </p:cNvSpPr>
          <p:nvPr>
            <p:ph type="body" sz="half" idx="2"/>
          </p:nvPr>
        </p:nvSpPr>
        <p:spPr>
          <a:xfrm>
            <a:off x="6197600" y="1600202"/>
            <a:ext cx="53848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ru-RU"/>
          </a:p>
        </p:txBody>
      </p:sp>
      <p:sp>
        <p:nvSpPr>
          <p:cNvPr id="7" name="Rectangle 6"/>
          <p:cNvSpPr>
            <a:spLocks noGrp="1" noChangeArrowheads="1"/>
          </p:cNvSpPr>
          <p:nvPr>
            <p:ph type="sldNum" sz="quarter" idx="12"/>
          </p:nvPr>
        </p:nvSpPr>
        <p:spPr>
          <a:ln/>
        </p:spPr>
        <p:txBody>
          <a:bodyPr/>
          <a:lstStyle>
            <a:lvl1pPr>
              <a:defRPr/>
            </a:lvl1pPr>
          </a:lstStyle>
          <a:p>
            <a:pPr>
              <a:defRPr/>
            </a:pPr>
            <a:fld id="{A35FBD7B-98EE-1545-986A-A7A3F755E9F1}" type="slidenum">
              <a:rPr lang="ru-RU"/>
              <a:pPr>
                <a:defRPr/>
              </a:pPr>
              <a:t>‹#›</a:t>
            </a:fld>
            <a:endParaRPr lang="ru-RU"/>
          </a:p>
        </p:txBody>
      </p:sp>
    </p:spTree>
    <p:extLst>
      <p:ext uri="{BB962C8B-B14F-4D97-AF65-F5344CB8AC3E}">
        <p14:creationId xmlns:p14="http://schemas.microsoft.com/office/powerpoint/2010/main" xmlns="" val="25984839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chart">
  <p:cSld name="Заголовок и диаграмм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9"/>
            <a:ext cx="10972800" cy="1143000"/>
          </a:xfrm>
        </p:spPr>
        <p:txBody>
          <a:bodyPr/>
          <a:lstStyle/>
          <a:p>
            <a:r>
              <a:rPr lang="ru-RU" smtClean="0"/>
              <a:t>Образец заголовка</a:t>
            </a:r>
            <a:endParaRPr lang="ru-RU"/>
          </a:p>
        </p:txBody>
      </p:sp>
      <p:sp>
        <p:nvSpPr>
          <p:cNvPr id="3" name="Диаграмма 2"/>
          <p:cNvSpPr>
            <a:spLocks noGrp="1"/>
          </p:cNvSpPr>
          <p:nvPr>
            <p:ph type="chart" idx="1"/>
          </p:nvPr>
        </p:nvSpPr>
        <p:spPr>
          <a:xfrm>
            <a:off x="609600" y="1600205"/>
            <a:ext cx="10972800" cy="4525963"/>
          </a:xfrm>
        </p:spPr>
        <p:txBody>
          <a:bodyPr/>
          <a:lstStyle/>
          <a:p>
            <a:pPr lvl="0"/>
            <a:endParaRPr lang="ru-RU" noProof="0"/>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p>
        </p:txBody>
      </p:sp>
      <p:sp>
        <p:nvSpPr>
          <p:cNvPr id="6" name="Rectangle 6"/>
          <p:cNvSpPr>
            <a:spLocks noGrp="1" noChangeArrowheads="1"/>
          </p:cNvSpPr>
          <p:nvPr>
            <p:ph type="sldNum" sz="quarter" idx="12"/>
          </p:nvPr>
        </p:nvSpPr>
        <p:spPr>
          <a:ln/>
        </p:spPr>
        <p:txBody>
          <a:bodyPr/>
          <a:lstStyle>
            <a:lvl1pPr>
              <a:defRPr/>
            </a:lvl1pPr>
          </a:lstStyle>
          <a:p>
            <a:pPr>
              <a:defRPr/>
            </a:pPr>
            <a:fld id="{439F79CC-0E91-954D-A587-6D1C6E1D878F}" type="slidenum">
              <a:rPr lang="ru-RU"/>
              <a:pPr>
                <a:defRPr/>
              </a:pPr>
              <a:t>‹#›</a:t>
            </a:fld>
            <a:endParaRPr lang="ru-RU"/>
          </a:p>
        </p:txBody>
      </p:sp>
    </p:spTree>
    <p:extLst>
      <p:ext uri="{BB962C8B-B14F-4D97-AF65-F5344CB8AC3E}">
        <p14:creationId xmlns:p14="http://schemas.microsoft.com/office/powerpoint/2010/main" xmlns="" val="30731872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dgm">
  <p:cSld name="Заголовок, схема или организационная диаграмм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9"/>
            <a:ext cx="10972800" cy="1143000"/>
          </a:xfrm>
        </p:spPr>
        <p:txBody>
          <a:bodyPr/>
          <a:lstStyle/>
          <a:p>
            <a:r>
              <a:rPr lang="ru-RU" smtClean="0"/>
              <a:t>Образец заголовка</a:t>
            </a:r>
            <a:endParaRPr lang="ru-RU"/>
          </a:p>
        </p:txBody>
      </p:sp>
      <p:sp>
        <p:nvSpPr>
          <p:cNvPr id="3" name="Рисунок SmartArt 2"/>
          <p:cNvSpPr>
            <a:spLocks noGrp="1"/>
          </p:cNvSpPr>
          <p:nvPr>
            <p:ph type="dgm" idx="1"/>
          </p:nvPr>
        </p:nvSpPr>
        <p:spPr>
          <a:xfrm>
            <a:off x="609600" y="1600202"/>
            <a:ext cx="10972800" cy="4525963"/>
          </a:xfrm>
        </p:spPr>
        <p:txBody>
          <a:bodyPr/>
          <a:lstStyle/>
          <a:p>
            <a:pPr lvl="0"/>
            <a:endParaRPr lang="ru-RU"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p>
        </p:txBody>
      </p:sp>
      <p:sp>
        <p:nvSpPr>
          <p:cNvPr id="6" name="Rectangle 6"/>
          <p:cNvSpPr>
            <a:spLocks noGrp="1" noChangeArrowheads="1"/>
          </p:cNvSpPr>
          <p:nvPr>
            <p:ph type="sldNum" sz="quarter" idx="12"/>
          </p:nvPr>
        </p:nvSpPr>
        <p:spPr>
          <a:ln/>
        </p:spPr>
        <p:txBody>
          <a:bodyPr/>
          <a:lstStyle>
            <a:lvl1pPr>
              <a:defRPr/>
            </a:lvl1pPr>
          </a:lstStyle>
          <a:p>
            <a:pPr>
              <a:defRPr/>
            </a:pPr>
            <a:fld id="{7B93B7F9-1D2C-3641-A444-C72E37207FF3}" type="slidenum">
              <a:rPr lang="ru-RU"/>
              <a:pPr>
                <a:defRPr/>
              </a:pPr>
              <a:t>‹#›</a:t>
            </a:fld>
            <a:endParaRPr lang="ru-RU"/>
          </a:p>
        </p:txBody>
      </p:sp>
    </p:spTree>
    <p:extLst>
      <p:ext uri="{BB962C8B-B14F-4D97-AF65-F5344CB8AC3E}">
        <p14:creationId xmlns:p14="http://schemas.microsoft.com/office/powerpoint/2010/main" xmlns="" val="26183373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68AA530-5FFD-4459-B022-188F58EBE0D1}" type="datetimeFigureOut">
              <a:rPr lang="ru-RU" smtClean="0"/>
              <a:pPr/>
              <a:t>19.03.2020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01CCD60-09B9-4448-B528-05742D4E173A}" type="slidenum">
              <a:rPr lang="ru-RU" smtClean="0"/>
              <a:pPr/>
              <a:t>‹#›</a:t>
            </a:fld>
            <a:endParaRPr lang="ru-RU"/>
          </a:p>
        </p:txBody>
      </p:sp>
    </p:spTree>
    <p:extLst>
      <p:ext uri="{BB962C8B-B14F-4D97-AF65-F5344CB8AC3E}">
        <p14:creationId xmlns:p14="http://schemas.microsoft.com/office/powerpoint/2010/main" xmlns="" val="6449416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068AA530-5FFD-4459-B022-188F58EBE0D1}" type="datetimeFigureOut">
              <a:rPr lang="ru-RU" smtClean="0"/>
              <a:pPr/>
              <a:t>19.03.2020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01CCD60-09B9-4448-B528-05742D4E173A}" type="slidenum">
              <a:rPr lang="ru-RU" smtClean="0"/>
              <a:pPr/>
              <a:t>‹#›</a:t>
            </a:fld>
            <a:endParaRPr lang="ru-RU"/>
          </a:p>
        </p:txBody>
      </p:sp>
    </p:spTree>
    <p:extLst>
      <p:ext uri="{BB962C8B-B14F-4D97-AF65-F5344CB8AC3E}">
        <p14:creationId xmlns:p14="http://schemas.microsoft.com/office/powerpoint/2010/main" xmlns="" val="33381964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068AA530-5FFD-4459-B022-188F58EBE0D1}" type="datetimeFigureOut">
              <a:rPr lang="ru-RU" smtClean="0"/>
              <a:pPr/>
              <a:t>19.03.2020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E01CCD60-09B9-4448-B528-05742D4E173A}" type="slidenum">
              <a:rPr lang="ru-RU" smtClean="0"/>
              <a:pPr/>
              <a:t>‹#›</a:t>
            </a:fld>
            <a:endParaRPr lang="ru-RU"/>
          </a:p>
        </p:txBody>
      </p:sp>
    </p:spTree>
    <p:extLst>
      <p:ext uri="{BB962C8B-B14F-4D97-AF65-F5344CB8AC3E}">
        <p14:creationId xmlns:p14="http://schemas.microsoft.com/office/powerpoint/2010/main" xmlns="" val="27874632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068AA530-5FFD-4459-B022-188F58EBE0D1}" type="datetimeFigureOut">
              <a:rPr lang="ru-RU" smtClean="0"/>
              <a:pPr/>
              <a:t>19.03.2020</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E01CCD60-09B9-4448-B528-05742D4E173A}" type="slidenum">
              <a:rPr lang="ru-RU" smtClean="0"/>
              <a:pPr/>
              <a:t>‹#›</a:t>
            </a:fld>
            <a:endParaRPr lang="ru-RU"/>
          </a:p>
        </p:txBody>
      </p:sp>
    </p:spTree>
    <p:extLst>
      <p:ext uri="{BB962C8B-B14F-4D97-AF65-F5344CB8AC3E}">
        <p14:creationId xmlns:p14="http://schemas.microsoft.com/office/powerpoint/2010/main" xmlns="" val="26936047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068AA530-5FFD-4459-B022-188F58EBE0D1}" type="datetimeFigureOut">
              <a:rPr lang="ru-RU" smtClean="0"/>
              <a:pPr/>
              <a:t>19.03.2020</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E01CCD60-09B9-4448-B528-05742D4E173A}" type="slidenum">
              <a:rPr lang="ru-RU" smtClean="0"/>
              <a:pPr/>
              <a:t>‹#›</a:t>
            </a:fld>
            <a:endParaRPr lang="ru-RU"/>
          </a:p>
        </p:txBody>
      </p:sp>
    </p:spTree>
    <p:extLst>
      <p:ext uri="{BB962C8B-B14F-4D97-AF65-F5344CB8AC3E}">
        <p14:creationId xmlns:p14="http://schemas.microsoft.com/office/powerpoint/2010/main" xmlns="" val="20467788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068AA530-5FFD-4459-B022-188F58EBE0D1}" type="datetimeFigureOut">
              <a:rPr lang="ru-RU" smtClean="0"/>
              <a:pPr/>
              <a:t>19.03.2020</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E01CCD60-09B9-4448-B528-05742D4E173A}" type="slidenum">
              <a:rPr lang="ru-RU" smtClean="0"/>
              <a:pPr/>
              <a:t>‹#›</a:t>
            </a:fld>
            <a:endParaRPr lang="ru-RU"/>
          </a:p>
        </p:txBody>
      </p:sp>
    </p:spTree>
    <p:extLst>
      <p:ext uri="{BB962C8B-B14F-4D97-AF65-F5344CB8AC3E}">
        <p14:creationId xmlns:p14="http://schemas.microsoft.com/office/powerpoint/2010/main" xmlns="" val="6666646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068AA530-5FFD-4459-B022-188F58EBE0D1}" type="datetimeFigureOut">
              <a:rPr lang="ru-RU" smtClean="0"/>
              <a:pPr/>
              <a:t>19.03.2020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E01CCD60-09B9-4448-B528-05742D4E173A}" type="slidenum">
              <a:rPr lang="ru-RU" smtClean="0"/>
              <a:pPr/>
              <a:t>‹#›</a:t>
            </a:fld>
            <a:endParaRPr lang="ru-RU"/>
          </a:p>
        </p:txBody>
      </p:sp>
    </p:spTree>
    <p:extLst>
      <p:ext uri="{BB962C8B-B14F-4D97-AF65-F5344CB8AC3E}">
        <p14:creationId xmlns:p14="http://schemas.microsoft.com/office/powerpoint/2010/main" xmlns="" val="30011055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068AA530-5FFD-4459-B022-188F58EBE0D1}" type="datetimeFigureOut">
              <a:rPr lang="ru-RU" smtClean="0"/>
              <a:pPr/>
              <a:t>19.03.2020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E01CCD60-09B9-4448-B528-05742D4E173A}" type="slidenum">
              <a:rPr lang="ru-RU" smtClean="0"/>
              <a:pPr/>
              <a:t>‹#›</a:t>
            </a:fld>
            <a:endParaRPr lang="ru-RU"/>
          </a:p>
        </p:txBody>
      </p:sp>
    </p:spTree>
    <p:extLst>
      <p:ext uri="{BB962C8B-B14F-4D97-AF65-F5344CB8AC3E}">
        <p14:creationId xmlns:p14="http://schemas.microsoft.com/office/powerpoint/2010/main" xmlns="" val="2328073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8AA530-5FFD-4459-B022-188F58EBE0D1}" type="datetimeFigureOut">
              <a:rPr lang="ru-RU" smtClean="0"/>
              <a:pPr/>
              <a:t>19.03.2020</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1CCD60-09B9-4448-B528-05742D4E173A}" type="slidenum">
              <a:rPr lang="ru-RU" smtClean="0"/>
              <a:pPr/>
              <a:t>‹#›</a:t>
            </a:fld>
            <a:endParaRPr lang="ru-RU"/>
          </a:p>
        </p:txBody>
      </p:sp>
    </p:spTree>
    <p:extLst>
      <p:ext uri="{BB962C8B-B14F-4D97-AF65-F5344CB8AC3E}">
        <p14:creationId xmlns:p14="http://schemas.microsoft.com/office/powerpoint/2010/main" xmlns="" val="21314988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19.png"/><Relationship Id="rId3" Type="http://schemas.microsoft.com/office/2007/relationships/hdphoto" Target="../media/hdphoto1.wdp"/><Relationship Id="rId7"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3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jpeg"/><Relationship Id="rId2" Type="http://schemas.openxmlformats.org/officeDocument/2006/relationships/image" Target="../media/image33.jpeg"/><Relationship Id="rId1" Type="http://schemas.openxmlformats.org/officeDocument/2006/relationships/slideLayout" Target="../slideLayouts/slideLayout13.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6.png"/><Relationship Id="rId7" Type="http://schemas.openxmlformats.org/officeDocument/2006/relationships/image" Target="../media/image48.jpeg"/><Relationship Id="rId2" Type="http://schemas.openxmlformats.org/officeDocument/2006/relationships/image" Target="../media/image45.jpe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47.jpeg"/><Relationship Id="rId10" Type="http://schemas.microsoft.com/office/2007/relationships/hdphoto" Target="../media/hdphoto5.wdp"/><Relationship Id="rId4" Type="http://schemas.microsoft.com/office/2007/relationships/hdphoto" Target="../media/hdphoto2.wdp"/><Relationship Id="rId9" Type="http://schemas.openxmlformats.org/officeDocument/2006/relationships/image" Target="../media/image49.jpeg"/></Relationships>
</file>

<file path=ppt/slides/_rels/slide4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4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wmf"/><Relationship Id="rId1" Type="http://schemas.openxmlformats.org/officeDocument/2006/relationships/slideLayout" Target="../slideLayouts/slideLayout13.xml"/><Relationship Id="rId4" Type="http://schemas.openxmlformats.org/officeDocument/2006/relationships/image" Target="../media/image55.png"/></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53.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63.png"/><Relationship Id="rId1" Type="http://schemas.openxmlformats.org/officeDocument/2006/relationships/slideLayout" Target="../slideLayouts/slideLayout14.xml"/><Relationship Id="rId4" Type="http://schemas.openxmlformats.org/officeDocument/2006/relationships/image" Target="../media/image64.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6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1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www.meteorf.ru/" TargetMode="External"/><Relationship Id="rId2" Type="http://schemas.openxmlformats.org/officeDocument/2006/relationships/hyperlink" Target="http://www.mnr.gov.ru/" TargetMode="External"/><Relationship Id="rId1" Type="http://schemas.openxmlformats.org/officeDocument/2006/relationships/slideLayout" Target="../slideLayouts/slideLayout1.xml"/><Relationship Id="rId6" Type="http://schemas.openxmlformats.org/officeDocument/2006/relationships/hyperlink" Target="http://www.worldbank.org/environmentaleconomics" TargetMode="External"/><Relationship Id="rId5" Type="http://schemas.openxmlformats.org/officeDocument/2006/relationships/hyperlink" Target="http://www.un.org/russian/dhl/resguide/specenv.htm" TargetMode="External"/><Relationship Id="rId4" Type="http://schemas.openxmlformats.org/officeDocument/2006/relationships/hyperlink" Target="http://www.economy.gov.ru/" TargetMode="Externa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7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53.wmf"/><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wmf"/><Relationship Id="rId1" Type="http://schemas.openxmlformats.org/officeDocument/2006/relationships/slideLayout" Target="../slideLayouts/slideLayout13.xml"/><Relationship Id="rId4" Type="http://schemas.openxmlformats.org/officeDocument/2006/relationships/image" Target="../media/image55.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1.xml"/><Relationship Id="rId5" Type="http://schemas.openxmlformats.org/officeDocument/2006/relationships/image" Target="../media/image55.png"/><Relationship Id="rId4" Type="http://schemas.openxmlformats.org/officeDocument/2006/relationships/image" Target="../media/image53.w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image" Target="../media/image74.jpeg"/><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ctrTitle"/>
          </p:nvPr>
        </p:nvSpPr>
        <p:spPr>
          <a:xfrm>
            <a:off x="2209800" y="333376"/>
            <a:ext cx="7772400" cy="3267075"/>
          </a:xfrm>
        </p:spPr>
        <p:txBody>
          <a:bodyPr anchor="ctr">
            <a:normAutofit/>
          </a:bodyPr>
          <a:lstStyle/>
          <a:p>
            <a:r>
              <a:rPr lang="ru-RU" altLang="ru-RU" sz="5400" b="1" dirty="0"/>
              <a:t>"Зеленая" экономика: </a:t>
            </a:r>
            <a:r>
              <a:rPr lang="ru-RU" altLang="ru-RU" sz="5400" b="1" dirty="0" smtClean="0"/>
              <a:t/>
            </a:r>
            <a:br>
              <a:rPr lang="ru-RU" altLang="ru-RU" sz="5400" b="1" dirty="0" smtClean="0"/>
            </a:br>
            <a:r>
              <a:rPr lang="ru-RU" altLang="ru-RU" sz="5400" b="1" dirty="0" smtClean="0"/>
              <a:t>эколого-правовые </a:t>
            </a:r>
            <a:r>
              <a:rPr lang="ru-RU" altLang="ru-RU" sz="5400" b="1" dirty="0"/>
              <a:t>и экономические основы</a:t>
            </a:r>
          </a:p>
        </p:txBody>
      </p:sp>
      <p:sp>
        <p:nvSpPr>
          <p:cNvPr id="37891" name="Rectangle 3"/>
          <p:cNvSpPr>
            <a:spLocks noGrp="1" noChangeArrowheads="1"/>
          </p:cNvSpPr>
          <p:nvPr>
            <p:ph type="subTitle" idx="1"/>
          </p:nvPr>
        </p:nvSpPr>
        <p:spPr>
          <a:xfrm>
            <a:off x="2279650" y="3886201"/>
            <a:ext cx="7016750" cy="2422525"/>
          </a:xfrm>
        </p:spPr>
        <p:txBody>
          <a:bodyPr/>
          <a:lstStyle/>
          <a:p>
            <a:r>
              <a:rPr lang="ru-RU" altLang="ru-RU" sz="3200"/>
              <a:t>Профессор С.Н.БОБЫЛЕВ (эк.ф-т),</a:t>
            </a:r>
          </a:p>
          <a:p>
            <a:r>
              <a:rPr lang="ru-RU" altLang="ru-RU" sz="3200"/>
              <a:t>Профессор И.А. ИГНАТЬЕВА (юр.ф-т)</a:t>
            </a:r>
          </a:p>
          <a:p>
            <a:r>
              <a:rPr lang="en-US" altLang="ru-RU" sz="3200"/>
              <a:t>snbobylev@yandex.ru</a:t>
            </a:r>
          </a:p>
        </p:txBody>
      </p:sp>
    </p:spTree>
    <p:extLst>
      <p:ext uri="{BB962C8B-B14F-4D97-AF65-F5344CB8AC3E}">
        <p14:creationId xmlns:p14="http://schemas.microsoft.com/office/powerpoint/2010/main" xmlns="" val="310952055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2069124" y="895352"/>
            <a:ext cx="8275026" cy="883085"/>
          </a:xfrm>
        </p:spPr>
        <p:txBody>
          <a:bodyPr>
            <a:normAutofit fontScale="90000"/>
          </a:bodyPr>
          <a:lstStyle/>
          <a:p>
            <a:pPr algn="ctr" eaLnBrk="1" hangingPunct="1"/>
            <a:r>
              <a:rPr lang="ru-RU" altLang="ru-RU" b="1" dirty="0" smtClean="0">
                <a:solidFill>
                  <a:schemeClr val="accent6">
                    <a:lumMod val="50000"/>
                  </a:schemeClr>
                </a:solidFill>
              </a:rPr>
              <a:t>Будущее и экологические ограничения</a:t>
            </a:r>
          </a:p>
        </p:txBody>
      </p:sp>
      <p:sp>
        <p:nvSpPr>
          <p:cNvPr id="12291" name="Rectangle 3"/>
          <p:cNvSpPr>
            <a:spLocks noGrp="1" noChangeArrowheads="1"/>
          </p:cNvSpPr>
          <p:nvPr>
            <p:ph type="body" idx="1"/>
          </p:nvPr>
        </p:nvSpPr>
        <p:spPr>
          <a:xfrm>
            <a:off x="2009776" y="1598244"/>
            <a:ext cx="8307497" cy="4121521"/>
          </a:xfrm>
        </p:spPr>
        <p:txBody>
          <a:bodyPr anchor="ctr">
            <a:noAutofit/>
          </a:bodyPr>
          <a:lstStyle/>
          <a:p>
            <a:pPr algn="just">
              <a:lnSpc>
                <a:spcPct val="80000"/>
              </a:lnSpc>
            </a:pPr>
            <a:r>
              <a:rPr lang="ru-RU" altLang="ru-RU" sz="2175" dirty="0"/>
              <a:t>Рост мировой экономики увеличит потребление ресурсов и загрязнения в несколько раз. Дефицит земли и воды</a:t>
            </a:r>
          </a:p>
          <a:p>
            <a:pPr algn="just">
              <a:lnSpc>
                <a:spcPct val="80000"/>
              </a:lnSpc>
            </a:pPr>
            <a:r>
              <a:rPr lang="ru-RU" altLang="ru-RU" sz="2175" dirty="0"/>
              <a:t>Негативные экологические тренды могут стать в предстоящие десятилетия причиной роста на </a:t>
            </a:r>
            <a:r>
              <a:rPr lang="ru-RU" altLang="ru-RU" sz="2175" b="1" dirty="0">
                <a:solidFill>
                  <a:srgbClr val="002060"/>
                </a:solidFill>
              </a:rPr>
              <a:t>30–50% мировых цен на продовольствие</a:t>
            </a:r>
            <a:r>
              <a:rPr lang="ru-RU" altLang="ru-RU" sz="2175" dirty="0"/>
              <a:t> в реальном исчислении и увеличат нестабильность цен, что резко ухудшит положение бедного населения. </a:t>
            </a:r>
          </a:p>
          <a:p>
            <a:pPr algn="just">
              <a:lnSpc>
                <a:spcPct val="80000"/>
              </a:lnSpc>
            </a:pPr>
            <a:r>
              <a:rPr lang="ru-RU" altLang="ru-RU" sz="2175" dirty="0"/>
              <a:t>Китай: «Экологическая цена экономического роста», экологическая деградация, 5-6 лет жизни. Цель: </a:t>
            </a:r>
            <a:r>
              <a:rPr lang="ru-RU" altLang="ru-RU" sz="2175" b="1" dirty="0">
                <a:solidFill>
                  <a:srgbClr val="002060"/>
                </a:solidFill>
              </a:rPr>
              <a:t>экологическая цивилизация </a:t>
            </a:r>
          </a:p>
          <a:p>
            <a:pPr algn="just" eaLnBrk="1" hangingPunct="1">
              <a:lnSpc>
                <a:spcPct val="80000"/>
              </a:lnSpc>
            </a:pPr>
            <a:r>
              <a:rPr lang="ru-RU" altLang="ru-RU" sz="2175" dirty="0"/>
              <a:t>Очевидно, что современная модель мировой экономики не может обеспечить человечество в рамках экологических ограничений (США – </a:t>
            </a:r>
            <a:r>
              <a:rPr lang="ru-RU" altLang="ru-RU" sz="2175" b="1" dirty="0">
                <a:solidFill>
                  <a:srgbClr val="002060"/>
                </a:solidFill>
              </a:rPr>
              <a:t>5 планет</a:t>
            </a:r>
            <a:r>
              <a:rPr lang="ru-RU" altLang="ru-RU" sz="2175" dirty="0"/>
              <a:t>).</a:t>
            </a:r>
          </a:p>
        </p:txBody>
      </p:sp>
      <p:sp>
        <p:nvSpPr>
          <p:cNvPr id="7" name="Номер слайда 4"/>
          <p:cNvSpPr>
            <a:spLocks noGrp="1"/>
          </p:cNvSpPr>
          <p:nvPr>
            <p:ph type="sldNum" sz="quarter" idx="12"/>
          </p:nvPr>
        </p:nvSpPr>
        <p:spPr>
          <a:xfrm>
            <a:off x="9417761" y="5444124"/>
            <a:ext cx="544856" cy="273844"/>
          </a:xfrm>
        </p:spPr>
        <p:txBody>
          <a:bodyPr/>
          <a:lstStyle/>
          <a:p>
            <a:endParaRPr lang="ru-RU" sz="1800" dirty="0">
              <a:solidFill>
                <a:schemeClr val="accent6">
                  <a:lumMod val="50000"/>
                </a:schemeClr>
              </a:solidFill>
            </a:endParaRPr>
          </a:p>
        </p:txBody>
      </p:sp>
    </p:spTree>
    <p:extLst>
      <p:ext uri="{BB962C8B-B14F-4D97-AF65-F5344CB8AC3E}">
        <p14:creationId xmlns:p14="http://schemas.microsoft.com/office/powerpoint/2010/main" xmlns="" val="27344961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1703389" y="214314"/>
            <a:ext cx="8764587" cy="911225"/>
          </a:xfrm>
        </p:spPr>
        <p:txBody>
          <a:bodyPr/>
          <a:lstStyle/>
          <a:p>
            <a:pPr eaLnBrk="1" hangingPunct="1"/>
            <a:r>
              <a:rPr lang="ru-RU" altLang="ru-RU" smtClean="0"/>
              <a:t>«Экологическая правда»</a:t>
            </a:r>
          </a:p>
        </p:txBody>
      </p:sp>
      <p:sp>
        <p:nvSpPr>
          <p:cNvPr id="7171" name="Rectangle 3"/>
          <p:cNvSpPr>
            <a:spLocks noGrp="1" noChangeArrowheads="1"/>
          </p:cNvSpPr>
          <p:nvPr>
            <p:ph type="body" idx="1"/>
          </p:nvPr>
        </p:nvSpPr>
        <p:spPr>
          <a:xfrm>
            <a:off x="1524000" y="1196976"/>
            <a:ext cx="8955088" cy="5661025"/>
          </a:xfrm>
        </p:spPr>
        <p:txBody>
          <a:bodyPr/>
          <a:lstStyle/>
          <a:p>
            <a:pPr eaLnBrk="1" hangingPunct="1">
              <a:lnSpc>
                <a:spcPct val="90000"/>
              </a:lnSpc>
            </a:pPr>
            <a:r>
              <a:rPr lang="ru-RU" altLang="ru-RU" sz="2400"/>
              <a:t>К сожалению, и существующие модели экономики оказались неспособны оценить реальное значение чистой окружающей среды, природных ресурсов, установить их адекватную цену. </a:t>
            </a:r>
          </a:p>
          <a:p>
            <a:pPr eaLnBrk="1" hangingPunct="1">
              <a:lnSpc>
                <a:spcPct val="90000"/>
              </a:lnSpc>
            </a:pPr>
            <a:r>
              <a:rPr lang="ru-RU" altLang="ru-RU" sz="2400"/>
              <a:t>В экономической реальности действует суровое правило: «</a:t>
            </a:r>
            <a:r>
              <a:rPr lang="ru-RU" altLang="ru-RU" sz="2400" b="1"/>
              <a:t>то, что не имеет цены, экономической оценки – не существует, не учитывается при принятии экономических решений</a:t>
            </a:r>
            <a:r>
              <a:rPr lang="ru-RU" altLang="ru-RU" sz="2400"/>
              <a:t>». Сейчас общим случаем является занижение цены природного блага или даже его нулевая оценка. Это приводит, в частности, к заниженному отражению экологического ущерба. </a:t>
            </a:r>
          </a:p>
          <a:p>
            <a:pPr eaLnBrk="1" hangingPunct="1">
              <a:lnSpc>
                <a:spcPct val="90000"/>
              </a:lnSpc>
            </a:pPr>
            <a:r>
              <a:rPr lang="ru-RU" altLang="ru-RU" sz="2400"/>
              <a:t>Э. фон Вайцзекером: «Бюрократический социализм рухнул, потому что не позволял ценам говорить экономическую правду. Рыночная экономика может погубить окружающую среду и себя, если не позволит ценам говорить </a:t>
            </a:r>
            <a:r>
              <a:rPr lang="ru-RU" altLang="ru-RU" sz="2400" b="1">
                <a:solidFill>
                  <a:schemeClr val="tx2"/>
                </a:solidFill>
              </a:rPr>
              <a:t>экологическую правду</a:t>
            </a:r>
            <a:r>
              <a:rPr lang="ru-RU" altLang="ru-RU" sz="2400"/>
              <a:t>».</a:t>
            </a:r>
          </a:p>
        </p:txBody>
      </p:sp>
    </p:spTree>
    <p:extLst>
      <p:ext uri="{BB962C8B-B14F-4D97-AF65-F5344CB8AC3E}">
        <p14:creationId xmlns:p14="http://schemas.microsoft.com/office/powerpoint/2010/main" xmlns="" val="165750353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1992313" y="188913"/>
            <a:ext cx="8229600" cy="792162"/>
          </a:xfrm>
        </p:spPr>
        <p:txBody>
          <a:bodyPr/>
          <a:lstStyle/>
          <a:p>
            <a:pPr eaLnBrk="1" hangingPunct="1"/>
            <a:r>
              <a:rPr lang="ru-RU" altLang="ru-RU" sz="4000"/>
              <a:t>Пределы  развития</a:t>
            </a:r>
          </a:p>
        </p:txBody>
      </p:sp>
      <p:sp>
        <p:nvSpPr>
          <p:cNvPr id="9219" name="Rectangle 3"/>
          <p:cNvSpPr>
            <a:spLocks noGrp="1" noChangeArrowheads="1"/>
          </p:cNvSpPr>
          <p:nvPr>
            <p:ph type="body" idx="1"/>
          </p:nvPr>
        </p:nvSpPr>
        <p:spPr>
          <a:xfrm>
            <a:off x="1847850" y="1196976"/>
            <a:ext cx="8362950" cy="5400675"/>
          </a:xfrm>
        </p:spPr>
        <p:txBody>
          <a:bodyPr/>
          <a:lstStyle/>
          <a:p>
            <a:pPr eaLnBrk="1" hangingPunct="1">
              <a:lnSpc>
                <a:spcPct val="90000"/>
              </a:lnSpc>
              <a:buFontTx/>
              <a:buNone/>
            </a:pPr>
            <a:r>
              <a:rPr lang="ru-RU" altLang="ru-RU" smtClean="0"/>
              <a:t>Из материалов ООН (1992):    </a:t>
            </a:r>
          </a:p>
          <a:p>
            <a:pPr eaLnBrk="1" hangingPunct="1">
              <a:lnSpc>
                <a:spcPct val="90000"/>
              </a:lnSpc>
              <a:buFontTx/>
              <a:buNone/>
            </a:pPr>
            <a:r>
              <a:rPr lang="ru-RU" altLang="ru-RU" smtClean="0"/>
              <a:t>   Традиционная модель экономического роста развитых стран во многом исчерпала себя, и она не может быть предложена для других стран в качестве образца. </a:t>
            </a:r>
            <a:r>
              <a:rPr lang="ru-RU" altLang="ru-RU" b="1" smtClean="0">
                <a:solidFill>
                  <a:schemeClr val="accent2"/>
                </a:solidFill>
              </a:rPr>
              <a:t>Западная модель более не подходит ни для кого.</a:t>
            </a:r>
            <a:r>
              <a:rPr lang="ru-RU" altLang="ru-RU" smtClean="0"/>
              <a:t> Сложившаяся модель развития и соответствующий характер производства и потребления не являются устойчивыми для богатых и не могут быть повторены бедными. </a:t>
            </a:r>
          </a:p>
        </p:txBody>
      </p:sp>
    </p:spTree>
    <p:extLst>
      <p:ext uri="{BB962C8B-B14F-4D97-AF65-F5344CB8AC3E}">
        <p14:creationId xmlns:p14="http://schemas.microsoft.com/office/powerpoint/2010/main" xmlns="" val="214628905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ru-RU" altLang="ru-RU" sz="4000"/>
              <a:t>Почему современная экономика антиэкологична? Провалы рынка</a:t>
            </a:r>
          </a:p>
        </p:txBody>
      </p:sp>
      <p:sp>
        <p:nvSpPr>
          <p:cNvPr id="10243" name="Rectangle 3"/>
          <p:cNvSpPr>
            <a:spLocks noGrp="1" noChangeArrowheads="1"/>
          </p:cNvSpPr>
          <p:nvPr>
            <p:ph type="body" idx="1"/>
          </p:nvPr>
        </p:nvSpPr>
        <p:spPr>
          <a:xfrm>
            <a:off x="1981200" y="1600200"/>
            <a:ext cx="8229600" cy="4997450"/>
          </a:xfrm>
        </p:spPr>
        <p:txBody>
          <a:bodyPr/>
          <a:lstStyle/>
          <a:p>
            <a:pPr eaLnBrk="1" hangingPunct="1">
              <a:buFontTx/>
              <a:buNone/>
            </a:pPr>
            <a:r>
              <a:rPr lang="ru-RU" altLang="ru-RU"/>
              <a:t>Есть объективные и субъективные причины:</a:t>
            </a:r>
          </a:p>
          <a:p>
            <a:pPr eaLnBrk="1" hangingPunct="1">
              <a:buFontTx/>
              <a:buNone/>
            </a:pPr>
            <a:r>
              <a:rPr lang="ru-RU" altLang="ru-RU"/>
              <a:t>1) Отсутствие цены на  большинство природных благ (ресурсов и услуг): для экономики не существует</a:t>
            </a:r>
          </a:p>
          <a:p>
            <a:pPr eaLnBrk="1" hangingPunct="1">
              <a:buFontTx/>
              <a:buNone/>
            </a:pPr>
            <a:r>
              <a:rPr lang="ru-RU" altLang="ru-RU"/>
              <a:t>2) Проблема учета ущербов и внешних эффектов (экстерналий) – положительных и отрицательных (интернализация экстерналий – загрязнитель платит)</a:t>
            </a:r>
          </a:p>
          <a:p>
            <a:pPr eaLnBrk="1" hangingPunct="1">
              <a:buFontTx/>
              <a:buNone/>
            </a:pPr>
            <a:r>
              <a:rPr lang="ru-RU" altLang="ru-RU"/>
              <a:t>3) Фактор времени («тирания дисконтирования»)</a:t>
            </a:r>
          </a:p>
        </p:txBody>
      </p:sp>
    </p:spTree>
    <p:extLst>
      <p:ext uri="{BB962C8B-B14F-4D97-AF65-F5344CB8AC3E}">
        <p14:creationId xmlns:p14="http://schemas.microsoft.com/office/powerpoint/2010/main" xmlns="" val="305529397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2350718" y="260649"/>
            <a:ext cx="7506222" cy="1250053"/>
          </a:xfrm>
        </p:spPr>
        <p:txBody>
          <a:bodyPr>
            <a:normAutofit fontScale="90000"/>
          </a:bodyPr>
          <a:lstStyle/>
          <a:p>
            <a:pPr algn="ctr" eaLnBrk="1" hangingPunct="1"/>
            <a:r>
              <a:rPr lang="ru-RU" altLang="ru-RU" b="1" dirty="0" smtClean="0">
                <a:solidFill>
                  <a:schemeClr val="accent6">
                    <a:lumMod val="50000"/>
                  </a:schemeClr>
                </a:solidFill>
              </a:rPr>
              <a:t>Смыслы экономического развития?</a:t>
            </a:r>
          </a:p>
        </p:txBody>
      </p:sp>
      <p:sp>
        <p:nvSpPr>
          <p:cNvPr id="4099" name="Rectangle 3"/>
          <p:cNvSpPr>
            <a:spLocks noGrp="1" noChangeArrowheads="1"/>
          </p:cNvSpPr>
          <p:nvPr>
            <p:ph type="body" idx="1"/>
          </p:nvPr>
        </p:nvSpPr>
        <p:spPr>
          <a:xfrm>
            <a:off x="1918658" y="1555990"/>
            <a:ext cx="8568368" cy="4297124"/>
          </a:xfrm>
        </p:spPr>
        <p:txBody>
          <a:bodyPr>
            <a:normAutofit fontScale="92500" lnSpcReduction="10000"/>
          </a:bodyPr>
          <a:lstStyle/>
          <a:p>
            <a:r>
              <a:rPr lang="ru-RU" altLang="ru-RU" sz="2175" dirty="0"/>
              <a:t>  Благосостояние или традиционный экономический рост</a:t>
            </a:r>
            <a:br>
              <a:rPr lang="ru-RU" altLang="ru-RU" sz="2175" dirty="0"/>
            </a:br>
            <a:r>
              <a:rPr lang="ru-RU" altLang="ru-RU" sz="2175" dirty="0"/>
              <a:t>  (ВВП и пр.)</a:t>
            </a:r>
          </a:p>
          <a:p>
            <a:r>
              <a:rPr lang="ru-RU" altLang="ru-RU" sz="2175" dirty="0"/>
              <a:t> Три Цели – максимизация: финансовых результатов (индивидуум, домохозяйство, бизнес, банки, регион, страна); производства и потребления</a:t>
            </a:r>
          </a:p>
          <a:p>
            <a:r>
              <a:rPr lang="ru-RU" altLang="ru-RU" sz="2175" dirty="0"/>
              <a:t>  Рыночный фундаментализм </a:t>
            </a:r>
            <a:endParaRPr lang="en-US" altLang="ru-RU" sz="2175" dirty="0"/>
          </a:p>
          <a:p>
            <a:r>
              <a:rPr lang="ru-RU" altLang="ru-RU" sz="2175" dirty="0"/>
              <a:t>  Экологическая правда (</a:t>
            </a:r>
            <a:r>
              <a:rPr lang="ru-RU" altLang="ru-RU" sz="2175" dirty="0" err="1"/>
              <a:t>Вайцзеккер</a:t>
            </a:r>
            <a:r>
              <a:rPr lang="ru-RU" altLang="ru-RU" sz="2175" dirty="0"/>
              <a:t>)</a:t>
            </a:r>
          </a:p>
          <a:p>
            <a:r>
              <a:rPr lang="ru-RU" altLang="ru-RU" sz="2175" dirty="0"/>
              <a:t>  «Нет цены – не существует»</a:t>
            </a:r>
          </a:p>
          <a:p>
            <a:r>
              <a:rPr lang="ru-RU" altLang="ru-RU" sz="2175" dirty="0"/>
              <a:t>  Здоровье – ущерб до 15% ВРП (проект кафедры, Минэкономразвития и Всемирного Банка)</a:t>
            </a:r>
          </a:p>
          <a:p>
            <a:r>
              <a:rPr lang="ru-RU" altLang="ru-RU" sz="2175" dirty="0"/>
              <a:t>  </a:t>
            </a:r>
            <a:r>
              <a:rPr lang="ru-RU" altLang="ru-RU" sz="2175" dirty="0" err="1"/>
              <a:t>Д.Стиглиц</a:t>
            </a:r>
            <a:r>
              <a:rPr lang="ru-RU" altLang="ru-RU" sz="2175" dirty="0"/>
              <a:t> и </a:t>
            </a:r>
            <a:r>
              <a:rPr lang="ru-RU" altLang="ru-RU" sz="2175" dirty="0" err="1"/>
              <a:t>А.Сен</a:t>
            </a:r>
            <a:r>
              <a:rPr lang="ru-RU" altLang="ru-RU" sz="2175" dirty="0"/>
              <a:t> </a:t>
            </a:r>
            <a:r>
              <a:rPr lang="ru-RU" altLang="ru-RU" sz="2175" b="1" dirty="0">
                <a:solidFill>
                  <a:srgbClr val="002060"/>
                </a:solidFill>
              </a:rPr>
              <a:t>«Неверно оценивая нашу жизнь»</a:t>
            </a:r>
          </a:p>
          <a:p>
            <a:r>
              <a:rPr lang="ru-RU" altLang="ru-RU" sz="2175" dirty="0"/>
              <a:t> Индекс счастья</a:t>
            </a:r>
            <a:r>
              <a:rPr lang="ru-RU" altLang="ru-RU" sz="2175" b="1" dirty="0">
                <a:solidFill>
                  <a:srgbClr val="002060"/>
                </a:solidFill>
              </a:rPr>
              <a:t> </a:t>
            </a:r>
            <a:endParaRPr lang="en-US" altLang="ru-RU" sz="2175" b="1" dirty="0">
              <a:solidFill>
                <a:srgbClr val="002060"/>
              </a:solidFill>
            </a:endParaRPr>
          </a:p>
          <a:p>
            <a:r>
              <a:rPr lang="ru-RU" altLang="ru-RU" sz="2175" dirty="0"/>
              <a:t>  Нужны новые смыслы и новые экономические модели развития</a:t>
            </a:r>
          </a:p>
        </p:txBody>
      </p:sp>
      <p:pic>
        <p:nvPicPr>
          <p:cNvPr id="6" name="Picture 8" descr="https://aboutgid.ru/public/b8rupicja.jpg"/>
          <p:cNvPicPr>
            <a:picLocks noChangeAspect="1" noChangeArrowheads="1"/>
          </p:cNvPicPr>
          <p:nvPr/>
        </p:nvPicPr>
        <p:blipFill>
          <a:blip r:embed="rId2" cstate="email">
            <a:extLst>
              <a:ext uri="{28A0092B-C50C-407E-A947-70E740481C1C}">
                <a14:useLocalDpi xmlns:a14="http://schemas.microsoft.com/office/drawing/2010/main" xmlns="" val="0"/>
              </a:ext>
            </a:extLst>
          </a:blip>
          <a:srcRect/>
          <a:stretch>
            <a:fillRect/>
          </a:stretch>
        </p:blipFill>
        <p:spPr bwMode="auto">
          <a:xfrm flipH="1">
            <a:off x="9389578" y="5192822"/>
            <a:ext cx="1278422" cy="807929"/>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
        <p:nvSpPr>
          <p:cNvPr id="7" name="Номер слайда 4"/>
          <p:cNvSpPr>
            <a:spLocks noGrp="1"/>
          </p:cNvSpPr>
          <p:nvPr>
            <p:ph type="sldNum" sz="quarter" idx="12"/>
          </p:nvPr>
        </p:nvSpPr>
        <p:spPr>
          <a:xfrm>
            <a:off x="9417761" y="5444124"/>
            <a:ext cx="544856" cy="273844"/>
          </a:xfrm>
        </p:spPr>
        <p:txBody>
          <a:bodyPr/>
          <a:lstStyle/>
          <a:p>
            <a:fld id="{21A5088F-9415-4DBA-A411-CFD8BC367B85}" type="slidenum">
              <a:rPr lang="ru-RU" sz="1800">
                <a:solidFill>
                  <a:schemeClr val="accent6">
                    <a:lumMod val="50000"/>
                  </a:schemeClr>
                </a:solidFill>
              </a:rPr>
              <a:pPr/>
              <a:t>14</a:t>
            </a:fld>
            <a:endParaRPr lang="ru-RU" sz="1800" dirty="0">
              <a:solidFill>
                <a:schemeClr val="accent6">
                  <a:lumMod val="50000"/>
                </a:schemeClr>
              </a:solidFill>
            </a:endParaRPr>
          </a:p>
        </p:txBody>
      </p:sp>
    </p:spTree>
    <p:extLst>
      <p:ext uri="{BB962C8B-B14F-4D97-AF65-F5344CB8AC3E}">
        <p14:creationId xmlns:p14="http://schemas.microsoft.com/office/powerpoint/2010/main" xmlns="" val="145705030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52650" y="260648"/>
            <a:ext cx="8108254" cy="1826518"/>
          </a:xfrm>
        </p:spPr>
        <p:txBody>
          <a:bodyPr>
            <a:noAutofit/>
          </a:bodyPr>
          <a:lstStyle/>
          <a:p>
            <a:pPr algn="ctr"/>
            <a:r>
              <a:rPr lang="ru-RU" b="1" dirty="0" smtClean="0">
                <a:solidFill>
                  <a:schemeClr val="accent6">
                    <a:lumMod val="50000"/>
                  </a:schemeClr>
                </a:solidFill>
              </a:rPr>
              <a:t>Экологические приоритеты </a:t>
            </a:r>
            <a:br>
              <a:rPr lang="ru-RU" b="1" dirty="0" smtClean="0">
                <a:solidFill>
                  <a:schemeClr val="accent6">
                    <a:lumMod val="50000"/>
                  </a:schemeClr>
                </a:solidFill>
              </a:rPr>
            </a:br>
            <a:r>
              <a:rPr lang="ru-RU" b="1" dirty="0" smtClean="0">
                <a:solidFill>
                  <a:schemeClr val="accent6">
                    <a:lumMod val="50000"/>
                  </a:schemeClr>
                </a:solidFill>
              </a:rPr>
              <a:t>и стратегии будущего для России</a:t>
            </a:r>
            <a:endParaRPr lang="ru-RU" b="1" dirty="0">
              <a:solidFill>
                <a:schemeClr val="accent6">
                  <a:lumMod val="50000"/>
                </a:schemeClr>
              </a:solidFill>
            </a:endParaRPr>
          </a:p>
        </p:txBody>
      </p:sp>
      <p:sp>
        <p:nvSpPr>
          <p:cNvPr id="3" name="Объект 2"/>
          <p:cNvSpPr>
            <a:spLocks noGrp="1"/>
          </p:cNvSpPr>
          <p:nvPr>
            <p:ph idx="1"/>
          </p:nvPr>
        </p:nvSpPr>
        <p:spPr>
          <a:xfrm>
            <a:off x="2252860" y="2313794"/>
            <a:ext cx="8253217" cy="3096407"/>
          </a:xfrm>
        </p:spPr>
        <p:txBody>
          <a:bodyPr>
            <a:normAutofit/>
          </a:bodyPr>
          <a:lstStyle/>
          <a:p>
            <a:r>
              <a:rPr lang="ru-RU" altLang="ru-RU" sz="2400" dirty="0"/>
              <a:t>Давно обсуждается смена модели. </a:t>
            </a:r>
            <a:br>
              <a:rPr lang="ru-RU" altLang="ru-RU" sz="2400" dirty="0"/>
            </a:br>
            <a:r>
              <a:rPr lang="ru-RU" altLang="ru-RU" sz="2400" dirty="0"/>
              <a:t>Россия и ВВП: ловушка – </a:t>
            </a:r>
            <a:r>
              <a:rPr lang="ru-RU" altLang="ru-RU" sz="2400" b="1" dirty="0">
                <a:solidFill>
                  <a:srgbClr val="002060"/>
                </a:solidFill>
              </a:rPr>
              <a:t>рост на основе истощения и деградации природного капитала</a:t>
            </a:r>
            <a:r>
              <a:rPr lang="ru-RU" altLang="ru-RU" sz="2400" dirty="0"/>
              <a:t>. </a:t>
            </a:r>
            <a:br>
              <a:rPr lang="ru-RU" altLang="ru-RU" sz="2400" dirty="0"/>
            </a:br>
            <a:r>
              <a:rPr lang="ru-RU" altLang="ru-RU" sz="2400" dirty="0"/>
              <a:t>ВВП – о</a:t>
            </a:r>
            <a:r>
              <a:rPr lang="ru-RU" sz="2400" dirty="0"/>
              <a:t>дномерное измерение (вид на слона)</a:t>
            </a:r>
          </a:p>
          <a:p>
            <a:r>
              <a:rPr lang="ru-RU" sz="2400" dirty="0"/>
              <a:t>«Бухгалтерская» концепция будущего? </a:t>
            </a:r>
            <a:br>
              <a:rPr lang="ru-RU" sz="2400" dirty="0"/>
            </a:br>
            <a:r>
              <a:rPr lang="ru-RU" sz="2400" dirty="0"/>
              <a:t>(ВВП 3%, низкая инфляция, профицит бюджета…)</a:t>
            </a:r>
          </a:p>
          <a:p>
            <a:r>
              <a:rPr lang="ru-RU" sz="2400" dirty="0"/>
              <a:t>Новое качество развития: </a:t>
            </a:r>
            <a:br>
              <a:rPr lang="ru-RU" sz="2400" dirty="0"/>
            </a:br>
            <a:r>
              <a:rPr lang="ru-RU" sz="2400" b="1" dirty="0" err="1">
                <a:solidFill>
                  <a:srgbClr val="002060"/>
                </a:solidFill>
              </a:rPr>
              <a:t>социо</a:t>
            </a:r>
            <a:r>
              <a:rPr lang="ru-RU" sz="2400" b="1" dirty="0">
                <a:solidFill>
                  <a:srgbClr val="002060"/>
                </a:solidFill>
              </a:rPr>
              <a:t>-эколого-экономическая сбалансированность </a:t>
            </a:r>
          </a:p>
          <a:p>
            <a:endParaRPr lang="ru-RU" sz="2400" dirty="0"/>
          </a:p>
          <a:p>
            <a:pPr marL="0" indent="0">
              <a:buNone/>
            </a:pPr>
            <a:endParaRPr lang="ru-RU" sz="2400" dirty="0"/>
          </a:p>
        </p:txBody>
      </p:sp>
      <p:pic>
        <p:nvPicPr>
          <p:cNvPr id="6" name="Picture 8" descr="https://aboutgid.ru/public/b8rupicja.jpg"/>
          <p:cNvPicPr>
            <a:picLocks noChangeAspect="1" noChangeArrowheads="1"/>
          </p:cNvPicPr>
          <p:nvPr/>
        </p:nvPicPr>
        <p:blipFill>
          <a:blip r:embed="rId2" cstate="email">
            <a:extLst>
              <a:ext uri="{28A0092B-C50C-407E-A947-70E740481C1C}">
                <a14:useLocalDpi xmlns:a14="http://schemas.microsoft.com/office/drawing/2010/main" xmlns="" val="0"/>
              </a:ext>
            </a:extLst>
          </a:blip>
          <a:srcRect/>
          <a:stretch>
            <a:fillRect/>
          </a:stretch>
        </p:blipFill>
        <p:spPr bwMode="auto">
          <a:xfrm flipH="1">
            <a:off x="9389578" y="5192822"/>
            <a:ext cx="1278422" cy="807929"/>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
        <p:nvSpPr>
          <p:cNvPr id="7" name="Номер слайда 4"/>
          <p:cNvSpPr>
            <a:spLocks noGrp="1"/>
          </p:cNvSpPr>
          <p:nvPr>
            <p:ph type="sldNum" sz="quarter" idx="12"/>
          </p:nvPr>
        </p:nvSpPr>
        <p:spPr>
          <a:xfrm>
            <a:off x="9417761" y="5444124"/>
            <a:ext cx="544856" cy="273844"/>
          </a:xfrm>
        </p:spPr>
        <p:txBody>
          <a:bodyPr/>
          <a:lstStyle/>
          <a:p>
            <a:fld id="{21A5088F-9415-4DBA-A411-CFD8BC367B85}" type="slidenum">
              <a:rPr lang="ru-RU" sz="1800">
                <a:solidFill>
                  <a:schemeClr val="accent6">
                    <a:lumMod val="50000"/>
                  </a:schemeClr>
                </a:solidFill>
              </a:rPr>
              <a:pPr/>
              <a:t>15</a:t>
            </a:fld>
            <a:endParaRPr lang="ru-RU" sz="1800" dirty="0">
              <a:solidFill>
                <a:schemeClr val="accent6">
                  <a:lumMod val="50000"/>
                </a:schemeClr>
              </a:solidFill>
            </a:endParaRPr>
          </a:p>
        </p:txBody>
      </p:sp>
    </p:spTree>
    <p:extLst>
      <p:ext uri="{BB962C8B-B14F-4D97-AF65-F5344CB8AC3E}">
        <p14:creationId xmlns:p14="http://schemas.microsoft.com/office/powerpoint/2010/main" xmlns="" val="352113650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email">
            <a:extLst>
              <a:ext uri="{28A0092B-C50C-407E-A947-70E740481C1C}">
                <a14:useLocalDpi xmlns:a14="http://schemas.microsoft.com/office/drawing/2010/main" xmlns="" val="0"/>
              </a:ext>
            </a:extLst>
          </a:blip>
          <a:stretch>
            <a:fillRect/>
          </a:stretch>
        </p:blipFill>
        <p:spPr>
          <a:xfrm>
            <a:off x="1524000" y="857250"/>
            <a:ext cx="9144000" cy="5143500"/>
          </a:xfrm>
          <a:prstGeom prst="rect">
            <a:avLst/>
          </a:prstGeom>
        </p:spPr>
      </p:pic>
      <p:sp>
        <p:nvSpPr>
          <p:cNvPr id="6" name="Прямоугольник 5"/>
          <p:cNvSpPr/>
          <p:nvPr/>
        </p:nvSpPr>
        <p:spPr>
          <a:xfrm>
            <a:off x="1524000" y="857250"/>
            <a:ext cx="9144000" cy="5143500"/>
          </a:xfrm>
          <a:prstGeom prst="rect">
            <a:avLst/>
          </a:prstGeom>
          <a:solidFill>
            <a:schemeClr val="bg1">
              <a:lumMod val="9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7170" name="Rectangle 2"/>
          <p:cNvSpPr>
            <a:spLocks noGrp="1" noChangeArrowheads="1"/>
          </p:cNvSpPr>
          <p:nvPr>
            <p:ph type="title"/>
          </p:nvPr>
        </p:nvSpPr>
        <p:spPr>
          <a:xfrm>
            <a:off x="1914526" y="1028701"/>
            <a:ext cx="8524875" cy="742950"/>
          </a:xfrm>
        </p:spPr>
        <p:txBody>
          <a:bodyPr>
            <a:noAutofit/>
          </a:bodyPr>
          <a:lstStyle/>
          <a:p>
            <a:pPr algn="ctr"/>
            <a:r>
              <a:rPr lang="ru-RU" altLang="ru-RU" sz="2400" b="1" dirty="0">
                <a:latin typeface="Arial Black" panose="020B0A04020102020204" pitchFamily="34" charset="0"/>
              </a:rPr>
              <a:t>Устойчивое развитие – официальная парадигма развития человечества в ХХI веке</a:t>
            </a:r>
          </a:p>
        </p:txBody>
      </p:sp>
      <p:sp>
        <p:nvSpPr>
          <p:cNvPr id="7171" name="Rectangle 3"/>
          <p:cNvSpPr>
            <a:spLocks noGrp="1" noChangeArrowheads="1"/>
          </p:cNvSpPr>
          <p:nvPr>
            <p:ph type="body" idx="1"/>
          </p:nvPr>
        </p:nvSpPr>
        <p:spPr>
          <a:xfrm>
            <a:off x="1752600" y="1981201"/>
            <a:ext cx="8705850" cy="3886200"/>
          </a:xfrm>
        </p:spPr>
        <p:txBody>
          <a:bodyPr>
            <a:noAutofit/>
          </a:bodyPr>
          <a:lstStyle/>
          <a:p>
            <a:pPr algn="ctr" eaLnBrk="1" hangingPunct="1">
              <a:lnSpc>
                <a:spcPct val="80000"/>
              </a:lnSpc>
              <a:buFontTx/>
              <a:buNone/>
            </a:pPr>
            <a:r>
              <a:rPr lang="ru-RU" altLang="ru-RU" sz="2025" b="1" dirty="0">
                <a:solidFill>
                  <a:schemeClr val="tx2"/>
                </a:solidFill>
                <a:latin typeface="Arial" panose="020B0604020202020204" pitchFamily="34" charset="0"/>
                <a:cs typeface="Arial" panose="020B0604020202020204" pitchFamily="34" charset="0"/>
              </a:rPr>
              <a:t>Устойчивое развитие: трактовка России и мир </a:t>
            </a:r>
          </a:p>
          <a:p>
            <a:pPr algn="ctr" eaLnBrk="1" hangingPunct="1">
              <a:lnSpc>
                <a:spcPct val="80000"/>
              </a:lnSpc>
              <a:buFontTx/>
              <a:buNone/>
            </a:pPr>
            <a:r>
              <a:rPr lang="ru-RU" altLang="ru-RU" sz="1800" b="1" dirty="0">
                <a:solidFill>
                  <a:schemeClr val="tx2"/>
                </a:solidFill>
                <a:latin typeface="Arial" panose="020B0604020202020204" pitchFamily="34" charset="0"/>
                <a:cs typeface="Arial" panose="020B0604020202020204" pitchFamily="34" charset="0"/>
              </a:rPr>
              <a:t>(</a:t>
            </a:r>
            <a:r>
              <a:rPr lang="en-US" altLang="ru-RU" sz="1800" b="1" dirty="0">
                <a:solidFill>
                  <a:schemeClr val="tx2"/>
                </a:solidFill>
                <a:latin typeface="Arial" panose="020B0604020202020204" pitchFamily="34" charset="0"/>
                <a:cs typeface="Arial" panose="020B0604020202020204" pitchFamily="34" charset="0"/>
              </a:rPr>
              <a:t>SUSTAINABLE DEVELOPMENT)</a:t>
            </a:r>
            <a:endParaRPr lang="ru-RU" altLang="ru-RU" sz="1800" b="1" dirty="0">
              <a:solidFill>
                <a:schemeClr val="tx2"/>
              </a:solidFill>
              <a:latin typeface="Arial" panose="020B0604020202020204" pitchFamily="34" charset="0"/>
              <a:cs typeface="Arial" panose="020B0604020202020204" pitchFamily="34" charset="0"/>
            </a:endParaRPr>
          </a:p>
          <a:p>
            <a:pPr>
              <a:lnSpc>
                <a:spcPct val="80000"/>
              </a:lnSpc>
            </a:pPr>
            <a:r>
              <a:rPr lang="ru-RU" altLang="ru-RU" sz="1800" dirty="0">
                <a:solidFill>
                  <a:schemeClr val="tx2"/>
                </a:solidFill>
                <a:latin typeface="Arial" panose="020B0604020202020204" pitchFamily="34" charset="0"/>
                <a:cs typeface="Arial" panose="020B0604020202020204" pitchFamily="34" charset="0"/>
              </a:rPr>
              <a:t>«Будущее, которое мы хотим» (2012) определяет перспективы человечества в ХХI в. на основе концепции устойчивого развития, базой которого должна стать </a:t>
            </a:r>
            <a:r>
              <a:rPr lang="ru-RU" altLang="ru-RU" sz="1800" b="1" dirty="0">
                <a:solidFill>
                  <a:schemeClr val="accent6">
                    <a:lumMod val="75000"/>
                  </a:schemeClr>
                </a:solidFill>
                <a:latin typeface="Arial" panose="020B0604020202020204" pitchFamily="34" charset="0"/>
                <a:cs typeface="Arial" panose="020B0604020202020204" pitchFamily="34" charset="0"/>
              </a:rPr>
              <a:t>«зеленая» экономика</a:t>
            </a:r>
            <a:endParaRPr lang="ru-RU" altLang="ru-RU" sz="1800" dirty="0">
              <a:solidFill>
                <a:schemeClr val="accent6">
                  <a:lumMod val="75000"/>
                </a:schemeClr>
              </a:solidFill>
              <a:latin typeface="Arial" panose="020B0604020202020204" pitchFamily="34" charset="0"/>
              <a:cs typeface="Arial" panose="020B0604020202020204" pitchFamily="34" charset="0"/>
            </a:endParaRPr>
          </a:p>
          <a:p>
            <a:pPr>
              <a:lnSpc>
                <a:spcPct val="80000"/>
              </a:lnSpc>
            </a:pPr>
            <a:r>
              <a:rPr lang="ru-RU" altLang="ru-RU" sz="1800" dirty="0">
                <a:solidFill>
                  <a:schemeClr val="tx2"/>
                </a:solidFill>
                <a:latin typeface="Arial" panose="020B0604020202020204" pitchFamily="34" charset="0"/>
                <a:cs typeface="Arial" panose="020B0604020202020204" pitchFamily="34" charset="0"/>
              </a:rPr>
              <a:t>«Повестка дня в области устойчивого развития на период до 2030 года» (2015): </a:t>
            </a:r>
            <a:r>
              <a:rPr lang="ru-RU" altLang="ru-RU" sz="1800" b="1" dirty="0">
                <a:solidFill>
                  <a:schemeClr val="accent6">
                    <a:lumMod val="75000"/>
                  </a:schemeClr>
                </a:solidFill>
                <a:latin typeface="Arial" panose="020B0604020202020204" pitchFamily="34" charset="0"/>
                <a:cs typeface="Arial" panose="020B0604020202020204" pitchFamily="34" charset="0"/>
              </a:rPr>
              <a:t>Цели устойчивого развития</a:t>
            </a:r>
            <a:endParaRPr lang="ru-RU" altLang="ru-RU" sz="1800" dirty="0">
              <a:solidFill>
                <a:schemeClr val="accent6">
                  <a:lumMod val="75000"/>
                </a:schemeClr>
              </a:solidFill>
              <a:latin typeface="Arial" panose="020B0604020202020204" pitchFamily="34" charset="0"/>
              <a:cs typeface="Arial" panose="020B0604020202020204" pitchFamily="34" charset="0"/>
            </a:endParaRPr>
          </a:p>
          <a:p>
            <a:pPr>
              <a:lnSpc>
                <a:spcPct val="80000"/>
              </a:lnSpc>
            </a:pPr>
            <a:r>
              <a:rPr lang="ru-RU" altLang="ru-RU" sz="1800" dirty="0">
                <a:solidFill>
                  <a:schemeClr val="tx2"/>
                </a:solidFill>
                <a:latin typeface="Arial" panose="020B0604020202020204" pitchFamily="34" charset="0"/>
                <a:cs typeface="Arial" panose="020B0604020202020204" pitchFamily="34" charset="0"/>
              </a:rPr>
              <a:t>Парижское климатическое соглашение (2015), определяющее приоритеты </a:t>
            </a:r>
            <a:r>
              <a:rPr lang="ru-RU" altLang="ru-RU" sz="1800" b="1" dirty="0">
                <a:solidFill>
                  <a:schemeClr val="accent6">
                    <a:lumMod val="75000"/>
                  </a:schemeClr>
                </a:solidFill>
                <a:latin typeface="Arial" panose="020B0604020202020204" pitchFamily="34" charset="0"/>
                <a:cs typeface="Arial" panose="020B0604020202020204" pitchFamily="34" charset="0"/>
              </a:rPr>
              <a:t>борьбы с климатической угрозой </a:t>
            </a:r>
            <a:r>
              <a:rPr lang="ru-RU" altLang="ru-RU" sz="1800" dirty="0">
                <a:solidFill>
                  <a:schemeClr val="tx2"/>
                </a:solidFill>
                <a:latin typeface="Arial" panose="020B0604020202020204" pitchFamily="34" charset="0"/>
                <a:cs typeface="Arial" panose="020B0604020202020204" pitchFamily="34" charset="0"/>
              </a:rPr>
              <a:t>в мире и всех странах до 2030-2050 гг.</a:t>
            </a:r>
          </a:p>
          <a:p>
            <a:pPr marL="0" indent="0">
              <a:lnSpc>
                <a:spcPct val="80000"/>
              </a:lnSpc>
              <a:buNone/>
            </a:pPr>
            <a:endParaRPr lang="ru-RU" altLang="ru-RU" sz="1800" dirty="0">
              <a:solidFill>
                <a:schemeClr val="tx2"/>
              </a:solidFill>
              <a:latin typeface="Arial" panose="020B0604020202020204" pitchFamily="34" charset="0"/>
              <a:cs typeface="Arial" panose="020B0604020202020204" pitchFamily="34" charset="0"/>
            </a:endParaRPr>
          </a:p>
          <a:p>
            <a:pPr marL="0" indent="0">
              <a:lnSpc>
                <a:spcPct val="80000"/>
              </a:lnSpc>
              <a:buNone/>
            </a:pPr>
            <a:r>
              <a:rPr lang="ru-RU" altLang="ru-RU" sz="1800" dirty="0">
                <a:solidFill>
                  <a:schemeClr val="tx2"/>
                </a:solidFill>
                <a:latin typeface="Arial" panose="020B0604020202020204" pitchFamily="34" charset="0"/>
                <a:cs typeface="Arial" panose="020B0604020202020204" pitchFamily="34" charset="0"/>
              </a:rPr>
              <a:t>	Европейское сообщество: Стратегия перехода </a:t>
            </a:r>
            <a:r>
              <a:rPr lang="ru-RU" altLang="ru-RU" sz="1800" b="1" dirty="0">
                <a:solidFill>
                  <a:schemeClr val="accent6">
                    <a:lumMod val="75000"/>
                  </a:schemeClr>
                </a:solidFill>
                <a:latin typeface="Arial" panose="020B0604020202020204" pitchFamily="34" charset="0"/>
                <a:cs typeface="Arial" panose="020B0604020202020204" pitchFamily="34" charset="0"/>
              </a:rPr>
              <a:t>всей экономики к зеленой </a:t>
            </a:r>
            <a:r>
              <a:rPr lang="ru-RU" altLang="ru-RU" sz="1800" dirty="0">
                <a:solidFill>
                  <a:schemeClr val="tx2"/>
                </a:solidFill>
                <a:latin typeface="Arial" panose="020B0604020202020204" pitchFamily="34" charset="0"/>
                <a:cs typeface="Arial" panose="020B0604020202020204" pitchFamily="34" charset="0"/>
              </a:rPr>
              <a:t>к 2050 г. </a:t>
            </a:r>
            <a:r>
              <a:rPr lang="ru-RU" altLang="ru-RU" sz="1500" dirty="0">
                <a:solidFill>
                  <a:schemeClr val="tx2"/>
                </a:solidFill>
                <a:latin typeface="Arial" panose="020B0604020202020204" pitchFamily="34" charset="0"/>
                <a:cs typeface="Arial" panose="020B0604020202020204" pitchFamily="34" charset="0"/>
              </a:rPr>
              <a:t> </a:t>
            </a:r>
            <a:r>
              <a:rPr lang="ru-RU" altLang="ru-RU" sz="1800" dirty="0">
                <a:solidFill>
                  <a:schemeClr val="tx2"/>
                </a:solidFill>
                <a:latin typeface="Arial" panose="020B0604020202020204" pitchFamily="34" charset="0"/>
                <a:cs typeface="Arial" panose="020B0604020202020204" pitchFamily="34" charset="0"/>
              </a:rPr>
              <a:t>как концептуальные приоритеты, так и конкретные цели, </a:t>
            </a:r>
            <a:r>
              <a:rPr lang="ru-RU" altLang="ru-RU" sz="1800" b="1" dirty="0">
                <a:solidFill>
                  <a:schemeClr val="accent6">
                    <a:lumMod val="75000"/>
                  </a:schemeClr>
                </a:solidFill>
                <a:latin typeface="Arial" panose="020B0604020202020204" pitchFamily="34" charset="0"/>
                <a:cs typeface="Arial" panose="020B0604020202020204" pitchFamily="34" charset="0"/>
              </a:rPr>
              <a:t>количественные индикаторы и мероприятия</a:t>
            </a:r>
            <a:r>
              <a:rPr lang="ru-RU" altLang="ru-RU" sz="1800" dirty="0">
                <a:solidFill>
                  <a:schemeClr val="tx2"/>
                </a:solidFill>
                <a:latin typeface="Arial" panose="020B0604020202020204" pitchFamily="34" charset="0"/>
                <a:cs typeface="Arial" panose="020B0604020202020204" pitchFamily="34" charset="0"/>
              </a:rPr>
              <a:t>, направленные на выполнение выработанных решений</a:t>
            </a:r>
            <a:endParaRPr lang="ru-RU" altLang="ru-RU" sz="1500" dirty="0">
              <a:solidFill>
                <a:schemeClr val="tx2"/>
              </a:solidFill>
              <a:latin typeface="Arial" panose="020B0604020202020204" pitchFamily="34" charset="0"/>
              <a:cs typeface="Arial" panose="020B0604020202020204" pitchFamily="34" charset="0"/>
            </a:endParaRPr>
          </a:p>
        </p:txBody>
      </p:sp>
      <p:sp>
        <p:nvSpPr>
          <p:cNvPr id="7" name="Номер слайда 4"/>
          <p:cNvSpPr>
            <a:spLocks noGrp="1"/>
          </p:cNvSpPr>
          <p:nvPr>
            <p:ph type="sldNum" sz="quarter" idx="12"/>
          </p:nvPr>
        </p:nvSpPr>
        <p:spPr>
          <a:xfrm>
            <a:off x="9417761" y="5444124"/>
            <a:ext cx="544856" cy="273844"/>
          </a:xfrm>
        </p:spPr>
        <p:txBody>
          <a:bodyPr/>
          <a:lstStyle/>
          <a:p>
            <a:fld id="{21A5088F-9415-4DBA-A411-CFD8BC367B85}" type="slidenum">
              <a:rPr lang="ru-RU" sz="1800">
                <a:solidFill>
                  <a:schemeClr val="accent6">
                    <a:lumMod val="50000"/>
                  </a:schemeClr>
                </a:solidFill>
              </a:rPr>
              <a:pPr/>
              <a:t>16</a:t>
            </a:fld>
            <a:endParaRPr lang="ru-RU" sz="1800" dirty="0">
              <a:solidFill>
                <a:schemeClr val="accent6">
                  <a:lumMod val="50000"/>
                </a:schemeClr>
              </a:solidFill>
            </a:endParaRPr>
          </a:p>
        </p:txBody>
      </p:sp>
    </p:spTree>
    <p:extLst>
      <p:ext uri="{BB962C8B-B14F-4D97-AF65-F5344CB8AC3E}">
        <p14:creationId xmlns:p14="http://schemas.microsoft.com/office/powerpoint/2010/main" xmlns="" val="31068986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email">
            <a:extLst>
              <a:ext uri="{28A0092B-C50C-407E-A947-70E740481C1C}">
                <a14:useLocalDpi xmlns:a14="http://schemas.microsoft.com/office/drawing/2010/main" xmlns="" val="0"/>
              </a:ext>
            </a:extLst>
          </a:blip>
          <a:stretch>
            <a:fillRect/>
          </a:stretch>
        </p:blipFill>
        <p:spPr>
          <a:xfrm>
            <a:off x="1524000" y="857250"/>
            <a:ext cx="9144000" cy="5143500"/>
          </a:xfrm>
          <a:prstGeom prst="rect">
            <a:avLst/>
          </a:prstGeom>
        </p:spPr>
      </p:pic>
      <p:sp>
        <p:nvSpPr>
          <p:cNvPr id="7" name="Прямоугольник 6"/>
          <p:cNvSpPr/>
          <p:nvPr/>
        </p:nvSpPr>
        <p:spPr>
          <a:xfrm>
            <a:off x="1524000" y="857250"/>
            <a:ext cx="9144000" cy="5143500"/>
          </a:xfrm>
          <a:prstGeom prst="rect">
            <a:avLst/>
          </a:prstGeom>
          <a:solidFill>
            <a:schemeClr val="bg1">
              <a:lumMod val="9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5538" name="Rectangle 2"/>
          <p:cNvSpPr>
            <a:spLocks noGrp="1" noChangeArrowheads="1"/>
          </p:cNvSpPr>
          <p:nvPr>
            <p:ph type="title" idx="4294967295"/>
          </p:nvPr>
        </p:nvSpPr>
        <p:spPr>
          <a:xfrm>
            <a:off x="2152650" y="260649"/>
            <a:ext cx="7886700" cy="1166318"/>
          </a:xfrm>
        </p:spPr>
        <p:txBody>
          <a:bodyPr>
            <a:noAutofit/>
          </a:bodyPr>
          <a:lstStyle/>
          <a:p>
            <a:pPr algn="ctr"/>
            <a:r>
              <a:rPr lang="ru-RU" altLang="ru-RU" sz="3600" b="1" dirty="0">
                <a:solidFill>
                  <a:schemeClr val="tx2"/>
                </a:solidFill>
                <a:latin typeface="Arial Black" panose="020B0A04020102020204" pitchFamily="34" charset="0"/>
              </a:rPr>
              <a:t>Зеленая экономика –</a:t>
            </a:r>
            <a:br>
              <a:rPr lang="ru-RU" altLang="ru-RU" sz="3600" b="1" dirty="0">
                <a:solidFill>
                  <a:schemeClr val="tx2"/>
                </a:solidFill>
                <a:latin typeface="Arial Black" panose="020B0A04020102020204" pitchFamily="34" charset="0"/>
              </a:rPr>
            </a:br>
            <a:r>
              <a:rPr lang="ru-RU" altLang="ru-RU" sz="3600" b="1" dirty="0">
                <a:latin typeface="Arial Black" panose="020B0A04020102020204" pitchFamily="34" charset="0"/>
              </a:rPr>
              <a:t>основа устойчивого развития</a:t>
            </a:r>
            <a:endParaRPr lang="ru-RU" altLang="ru-RU" sz="3600" b="1" dirty="0">
              <a:solidFill>
                <a:schemeClr val="tx2"/>
              </a:solidFill>
              <a:latin typeface="Arial Black" panose="020B0A04020102020204" pitchFamily="34" charset="0"/>
            </a:endParaRPr>
          </a:p>
        </p:txBody>
      </p:sp>
      <p:sp>
        <p:nvSpPr>
          <p:cNvPr id="65539" name="Rectangle 3"/>
          <p:cNvSpPr>
            <a:spLocks noGrp="1" noChangeArrowheads="1"/>
          </p:cNvSpPr>
          <p:nvPr>
            <p:ph type="body" idx="4294967295"/>
          </p:nvPr>
        </p:nvSpPr>
        <p:spPr>
          <a:xfrm>
            <a:off x="1891952" y="1700809"/>
            <a:ext cx="8408096" cy="3743316"/>
          </a:xfrm>
        </p:spPr>
        <p:txBody>
          <a:bodyPr>
            <a:noAutofit/>
          </a:bodyPr>
          <a:lstStyle/>
          <a:p>
            <a:pPr algn="just">
              <a:lnSpc>
                <a:spcPct val="80000"/>
              </a:lnSpc>
              <a:buFontTx/>
              <a:buNone/>
            </a:pPr>
            <a:r>
              <a:rPr lang="ru-RU" altLang="ru-RU" dirty="0" smtClean="0">
                <a:solidFill>
                  <a:schemeClr val="tx2"/>
                </a:solidFill>
                <a:latin typeface="Arial" panose="020B0604020202020204" pitchFamily="34" charset="0"/>
                <a:cs typeface="Arial" panose="020B0604020202020204" pitchFamily="34" charset="0"/>
              </a:rPr>
              <a:t>   Экономика</a:t>
            </a:r>
            <a:r>
              <a:rPr lang="ru-RU" altLang="ru-RU" dirty="0">
                <a:solidFill>
                  <a:schemeClr val="tx2"/>
                </a:solidFill>
                <a:latin typeface="Arial" panose="020B0604020202020204" pitchFamily="34" charset="0"/>
                <a:cs typeface="Arial" panose="020B0604020202020204" pitchFamily="34" charset="0"/>
              </a:rPr>
              <a:t>, которая повышает благосостояние людей и обеспечивает социальную справедливость, и при этом существенно </a:t>
            </a:r>
            <a:r>
              <a:rPr lang="ru-RU" altLang="ru-RU" b="1" dirty="0">
                <a:solidFill>
                  <a:schemeClr val="accent6">
                    <a:lumMod val="50000"/>
                  </a:schemeClr>
                </a:solidFill>
                <a:latin typeface="Arial" panose="020B0604020202020204" pitchFamily="34" charset="0"/>
                <a:cs typeface="Arial" panose="020B0604020202020204" pitchFamily="34" charset="0"/>
              </a:rPr>
              <a:t>снижает риски для окружающей среды и ее </a:t>
            </a:r>
            <a:r>
              <a:rPr lang="ru-RU" altLang="ru-RU" b="1" dirty="0" smtClean="0">
                <a:solidFill>
                  <a:schemeClr val="accent6">
                    <a:lumMod val="50000"/>
                  </a:schemeClr>
                </a:solidFill>
                <a:latin typeface="Arial" panose="020B0604020202020204" pitchFamily="34" charset="0"/>
                <a:cs typeface="Arial" panose="020B0604020202020204" pitchFamily="34" charset="0"/>
              </a:rPr>
              <a:t>деградации:</a:t>
            </a:r>
            <a:endParaRPr lang="ru-RU" altLang="ru-RU" b="1" dirty="0">
              <a:solidFill>
                <a:schemeClr val="accent6">
                  <a:lumMod val="50000"/>
                </a:schemeClr>
              </a:solidFill>
              <a:latin typeface="Arial" panose="020B0604020202020204" pitchFamily="34" charset="0"/>
              <a:cs typeface="Arial" panose="020B0604020202020204" pitchFamily="34" charset="0"/>
            </a:endParaRPr>
          </a:p>
          <a:p>
            <a:pPr lvl="4">
              <a:lnSpc>
                <a:spcPct val="100000"/>
              </a:lnSpc>
            </a:pPr>
            <a:r>
              <a:rPr lang="ru-RU" altLang="ru-RU" sz="2100" dirty="0">
                <a:solidFill>
                  <a:schemeClr val="tx2"/>
                </a:solidFill>
                <a:latin typeface="Arial" panose="020B0604020202020204" pitchFamily="34" charset="0"/>
                <a:cs typeface="Arial" panose="020B0604020202020204" pitchFamily="34" charset="0"/>
              </a:rPr>
              <a:t> эффективное использование природных ресурсов</a:t>
            </a:r>
          </a:p>
          <a:p>
            <a:pPr lvl="4">
              <a:lnSpc>
                <a:spcPct val="100000"/>
              </a:lnSpc>
            </a:pPr>
            <a:r>
              <a:rPr lang="ru-RU" altLang="ru-RU" sz="2100" dirty="0">
                <a:solidFill>
                  <a:schemeClr val="tx2"/>
                </a:solidFill>
                <a:latin typeface="Arial" panose="020B0604020202020204" pitchFamily="34" charset="0"/>
                <a:cs typeface="Arial" panose="020B0604020202020204" pitchFamily="34" charset="0"/>
              </a:rPr>
              <a:t> сохранение и увеличение природного капитала</a:t>
            </a:r>
          </a:p>
          <a:p>
            <a:pPr lvl="4">
              <a:lnSpc>
                <a:spcPct val="100000"/>
              </a:lnSpc>
            </a:pPr>
            <a:r>
              <a:rPr lang="ru-RU" altLang="ru-RU" sz="2100" dirty="0">
                <a:solidFill>
                  <a:schemeClr val="tx2"/>
                </a:solidFill>
                <a:latin typeface="Arial" panose="020B0604020202020204" pitchFamily="34" charset="0"/>
                <a:cs typeface="Arial" panose="020B0604020202020204" pitchFamily="34" charset="0"/>
              </a:rPr>
              <a:t> уменьшение загрязнения</a:t>
            </a:r>
          </a:p>
          <a:p>
            <a:pPr lvl="4">
              <a:lnSpc>
                <a:spcPct val="100000"/>
              </a:lnSpc>
            </a:pPr>
            <a:r>
              <a:rPr lang="ru-RU" altLang="ru-RU" sz="2100" dirty="0">
                <a:solidFill>
                  <a:schemeClr val="tx2"/>
                </a:solidFill>
                <a:latin typeface="Arial" panose="020B0604020202020204" pitchFamily="34" charset="0"/>
                <a:cs typeface="Arial" panose="020B0604020202020204" pitchFamily="34" charset="0"/>
              </a:rPr>
              <a:t> предотвращение утраты </a:t>
            </a:r>
            <a:r>
              <a:rPr lang="ru-RU" altLang="ru-RU" sz="2100" dirty="0" err="1">
                <a:solidFill>
                  <a:schemeClr val="tx2"/>
                </a:solidFill>
                <a:latin typeface="Arial" panose="020B0604020202020204" pitchFamily="34" charset="0"/>
                <a:cs typeface="Arial" panose="020B0604020202020204" pitchFamily="34" charset="0"/>
              </a:rPr>
              <a:t>экосистемных</a:t>
            </a:r>
            <a:r>
              <a:rPr lang="ru-RU" altLang="ru-RU" sz="2100" dirty="0">
                <a:solidFill>
                  <a:schemeClr val="tx2"/>
                </a:solidFill>
                <a:latin typeface="Arial" panose="020B0604020202020204" pitchFamily="34" charset="0"/>
                <a:cs typeface="Arial" panose="020B0604020202020204" pitchFamily="34" charset="0"/>
              </a:rPr>
              <a:t> услуг и</a:t>
            </a:r>
            <a:br>
              <a:rPr lang="ru-RU" altLang="ru-RU" sz="2100" dirty="0">
                <a:solidFill>
                  <a:schemeClr val="tx2"/>
                </a:solidFill>
                <a:latin typeface="Arial" panose="020B0604020202020204" pitchFamily="34" charset="0"/>
                <a:cs typeface="Arial" panose="020B0604020202020204" pitchFamily="34" charset="0"/>
              </a:rPr>
            </a:br>
            <a:r>
              <a:rPr lang="ru-RU" altLang="ru-RU" sz="2100" dirty="0">
                <a:solidFill>
                  <a:schemeClr val="tx2"/>
                </a:solidFill>
                <a:latin typeface="Arial" panose="020B0604020202020204" pitchFamily="34" charset="0"/>
                <a:cs typeface="Arial" panose="020B0604020202020204" pitchFamily="34" charset="0"/>
              </a:rPr>
              <a:t> биоразнообразия</a:t>
            </a:r>
          </a:p>
          <a:p>
            <a:pPr lvl="4">
              <a:lnSpc>
                <a:spcPct val="100000"/>
              </a:lnSpc>
            </a:pPr>
            <a:r>
              <a:rPr lang="ru-RU" altLang="ru-RU" sz="2100" dirty="0">
                <a:solidFill>
                  <a:schemeClr val="tx2"/>
                </a:solidFill>
                <a:latin typeface="Arial" panose="020B0604020202020204" pitchFamily="34" charset="0"/>
                <a:cs typeface="Arial" panose="020B0604020202020204" pitchFamily="34" charset="0"/>
              </a:rPr>
              <a:t> низкие углеродные выбросы</a:t>
            </a:r>
          </a:p>
          <a:p>
            <a:pPr lvl="4">
              <a:lnSpc>
                <a:spcPct val="100000"/>
              </a:lnSpc>
            </a:pPr>
            <a:r>
              <a:rPr lang="ru-RU" altLang="ru-RU" sz="2100" dirty="0">
                <a:solidFill>
                  <a:schemeClr val="tx2"/>
                </a:solidFill>
                <a:latin typeface="Arial" panose="020B0604020202020204" pitchFamily="34" charset="0"/>
                <a:cs typeface="Arial" panose="020B0604020202020204" pitchFamily="34" charset="0"/>
              </a:rPr>
              <a:t> рост доходов и занятости</a:t>
            </a:r>
          </a:p>
        </p:txBody>
      </p:sp>
      <p:sp>
        <p:nvSpPr>
          <p:cNvPr id="6" name="Номер слайда 4"/>
          <p:cNvSpPr>
            <a:spLocks noGrp="1"/>
          </p:cNvSpPr>
          <p:nvPr>
            <p:ph type="sldNum" sz="quarter" idx="12"/>
          </p:nvPr>
        </p:nvSpPr>
        <p:spPr>
          <a:xfrm>
            <a:off x="9417761" y="5444124"/>
            <a:ext cx="544856" cy="273844"/>
          </a:xfrm>
        </p:spPr>
        <p:txBody>
          <a:bodyPr/>
          <a:lstStyle/>
          <a:p>
            <a:fld id="{21A5088F-9415-4DBA-A411-CFD8BC367B85}" type="slidenum">
              <a:rPr lang="ru-RU" sz="1800">
                <a:solidFill>
                  <a:schemeClr val="accent6">
                    <a:lumMod val="50000"/>
                  </a:schemeClr>
                </a:solidFill>
              </a:rPr>
              <a:pPr/>
              <a:t>17</a:t>
            </a:fld>
            <a:endParaRPr lang="ru-RU" sz="1800" dirty="0">
              <a:solidFill>
                <a:schemeClr val="accent6">
                  <a:lumMod val="50000"/>
                </a:schemeClr>
              </a:solidFill>
            </a:endParaRPr>
          </a:p>
        </p:txBody>
      </p:sp>
    </p:spTree>
    <p:extLst>
      <p:ext uri="{BB962C8B-B14F-4D97-AF65-F5344CB8AC3E}">
        <p14:creationId xmlns:p14="http://schemas.microsoft.com/office/powerpoint/2010/main" xmlns="" val="342259879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1992313" y="260350"/>
            <a:ext cx="8229600" cy="1143000"/>
          </a:xfrm>
        </p:spPr>
        <p:txBody>
          <a:bodyPr>
            <a:normAutofit fontScale="90000"/>
          </a:bodyPr>
          <a:lstStyle/>
          <a:p>
            <a:r>
              <a:rPr lang="ru-RU" altLang="ru-RU" sz="4000"/>
              <a:t>Структура «зеленой» экономики – основы устойчивого развития</a:t>
            </a:r>
          </a:p>
        </p:txBody>
      </p:sp>
      <p:pic>
        <p:nvPicPr>
          <p:cNvPr id="16387" name="Picture 3" descr="Структура_зеленой_экономики"/>
          <p:cNvPicPr>
            <a:picLocks noGrp="1" noChangeAspect="1" noChangeArrowheads="1"/>
          </p:cNvPicPr>
          <p:nvPr>
            <p:ph type="body" idx="1"/>
          </p:nvPr>
        </p:nvPicPr>
        <p:blipFill>
          <a:blip r:embed="rId2" cstate="email">
            <a:extLst>
              <a:ext uri="{28A0092B-C50C-407E-A947-70E740481C1C}">
                <a14:useLocalDpi xmlns:a14="http://schemas.microsoft.com/office/drawing/2010/main" xmlns="" val="0"/>
              </a:ext>
            </a:extLst>
          </a:blip>
          <a:srcRect/>
          <a:stretch>
            <a:fillRect/>
          </a:stretch>
        </p:blipFill>
        <p:spPr>
          <a:xfrm>
            <a:off x="1992313" y="1989138"/>
            <a:ext cx="8229600" cy="3810000"/>
          </a:xfrm>
          <a:noFill/>
        </p:spPr>
      </p:pic>
    </p:spTree>
    <p:extLst>
      <p:ext uri="{BB962C8B-B14F-4D97-AF65-F5344CB8AC3E}">
        <p14:creationId xmlns:p14="http://schemas.microsoft.com/office/powerpoint/2010/main" xmlns="" val="33714898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ru-RU" altLang="ru-RU" smtClean="0"/>
              <a:t>Россия на Рио+20</a:t>
            </a:r>
          </a:p>
        </p:txBody>
      </p:sp>
      <p:sp>
        <p:nvSpPr>
          <p:cNvPr id="13315" name="Rectangle 3"/>
          <p:cNvSpPr>
            <a:spLocks noGrp="1" noChangeArrowheads="1"/>
          </p:cNvSpPr>
          <p:nvPr>
            <p:ph type="body" idx="1"/>
          </p:nvPr>
        </p:nvSpPr>
        <p:spPr>
          <a:xfrm>
            <a:off x="1524000" y="1268414"/>
            <a:ext cx="9144000" cy="5589587"/>
          </a:xfrm>
        </p:spPr>
        <p:txBody>
          <a:bodyPr/>
          <a:lstStyle/>
          <a:p>
            <a:pPr eaLnBrk="1" hangingPunct="1">
              <a:lnSpc>
                <a:spcPct val="90000"/>
              </a:lnSpc>
            </a:pPr>
            <a:r>
              <a:rPr lang="ru-RU" altLang="ru-RU"/>
              <a:t>Председатель Правительства: «общество, экономика и природа – неразделимы. Именно поэтому нам нужна и </a:t>
            </a:r>
            <a:r>
              <a:rPr lang="ru-RU" altLang="ru-RU" b="1">
                <a:solidFill>
                  <a:schemeClr val="accent2"/>
                </a:solidFill>
              </a:rPr>
              <a:t>новая парадигма развития</a:t>
            </a:r>
            <a:r>
              <a:rPr lang="ru-RU" altLang="ru-RU"/>
              <a:t>, которая способна обеспечить благосостояние общества без избыточного давления на природу. Интересы экономики, с одной стороны, и сбережение природы, с другой стороны, должны быть сбалансированы и должны ориентироваться на долгосрочную перспективу. При этом необходим инновационный рост и рост энергоэффективной, так называемой </a:t>
            </a:r>
            <a:r>
              <a:rPr lang="ru-RU" altLang="ru-RU" b="1">
                <a:solidFill>
                  <a:schemeClr val="accent2"/>
                </a:solidFill>
              </a:rPr>
              <a:t>«зелёной» экономики</a:t>
            </a:r>
            <a:r>
              <a:rPr lang="ru-RU" altLang="ru-RU"/>
              <a:t>, который, безусловно, выгоден всем странам» </a:t>
            </a:r>
          </a:p>
        </p:txBody>
      </p:sp>
    </p:spTree>
    <p:extLst>
      <p:ext uri="{BB962C8B-B14F-4D97-AF65-F5344CB8AC3E}">
        <p14:creationId xmlns:p14="http://schemas.microsoft.com/office/powerpoint/2010/main" xmlns="" val="309095608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xmlns="" id="{B1580B20-FBBC-45FE-9B7C-F84711F69E1E}"/>
              </a:ext>
            </a:extLst>
          </p:cNvPr>
          <p:cNvPicPr>
            <a:picLocks noChangeAspect="1"/>
          </p:cNvPicPr>
          <p:nvPr/>
        </p:nvPicPr>
        <p:blipFill>
          <a:blip r:embed="rId2"/>
          <a:stretch>
            <a:fillRect/>
          </a:stretch>
        </p:blipFill>
        <p:spPr>
          <a:xfrm>
            <a:off x="1461615" y="5538158"/>
            <a:ext cx="10233420" cy="854016"/>
          </a:xfrm>
          <a:prstGeom prst="rect">
            <a:avLst/>
          </a:prstGeom>
        </p:spPr>
      </p:pic>
      <p:pic>
        <p:nvPicPr>
          <p:cNvPr id="4" name="Рисунок 3">
            <a:extLst>
              <a:ext uri="{FF2B5EF4-FFF2-40B4-BE49-F238E27FC236}">
                <a16:creationId xmlns:a16="http://schemas.microsoft.com/office/drawing/2014/main" xmlns="" id="{BA4D365C-745B-4B23-93E0-FF6CFAEFB90F}"/>
              </a:ext>
            </a:extLst>
          </p:cNvPr>
          <p:cNvPicPr>
            <a:picLocks noChangeAspect="1"/>
          </p:cNvPicPr>
          <p:nvPr/>
        </p:nvPicPr>
        <p:blipFill>
          <a:blip r:embed="rId3"/>
          <a:stretch>
            <a:fillRect/>
          </a:stretch>
        </p:blipFill>
        <p:spPr>
          <a:xfrm>
            <a:off x="750497" y="1500996"/>
            <a:ext cx="10944537" cy="3907766"/>
          </a:xfrm>
          <a:prstGeom prst="rect">
            <a:avLst/>
          </a:prstGeom>
        </p:spPr>
      </p:pic>
      <p:sp>
        <p:nvSpPr>
          <p:cNvPr id="5" name="TextBox 4">
            <a:extLst>
              <a:ext uri="{FF2B5EF4-FFF2-40B4-BE49-F238E27FC236}">
                <a16:creationId xmlns:a16="http://schemas.microsoft.com/office/drawing/2014/main" xmlns="" id="{B3B3746B-8D06-46AD-A672-2D9DBA497465}"/>
              </a:ext>
            </a:extLst>
          </p:cNvPr>
          <p:cNvSpPr txBox="1"/>
          <p:nvPr/>
        </p:nvSpPr>
        <p:spPr>
          <a:xfrm>
            <a:off x="1931355" y="310551"/>
            <a:ext cx="8515234" cy="1015663"/>
          </a:xfrm>
          <a:prstGeom prst="rect">
            <a:avLst/>
          </a:prstGeom>
          <a:noFill/>
        </p:spPr>
        <p:txBody>
          <a:bodyPr wrap="square" rtlCol="0">
            <a:spAutoFit/>
          </a:bodyPr>
          <a:lstStyle/>
          <a:p>
            <a:pPr algn="ctr"/>
            <a:r>
              <a:rPr lang="ru-RU" sz="3000" dirty="0"/>
              <a:t>Доклад Всемирный экономический форум </a:t>
            </a:r>
          </a:p>
          <a:p>
            <a:pPr algn="ctr"/>
            <a:r>
              <a:rPr lang="ru-RU" sz="3000" dirty="0"/>
              <a:t>(Давос январь 2020 г.) (2007-2020 гг.)</a:t>
            </a:r>
          </a:p>
        </p:txBody>
      </p:sp>
    </p:spTree>
    <p:extLst>
      <p:ext uri="{BB962C8B-B14F-4D97-AF65-F5344CB8AC3E}">
        <p14:creationId xmlns:p14="http://schemas.microsoft.com/office/powerpoint/2010/main" xmlns="" val="113072956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Типы зеленой экономики</a:t>
            </a:r>
            <a:endParaRPr lang="ru-RU" dirty="0"/>
          </a:p>
        </p:txBody>
      </p:sp>
      <p:sp>
        <p:nvSpPr>
          <p:cNvPr id="3" name="Объект 2"/>
          <p:cNvSpPr>
            <a:spLocks noGrp="1"/>
          </p:cNvSpPr>
          <p:nvPr>
            <p:ph idx="1"/>
          </p:nvPr>
        </p:nvSpPr>
        <p:spPr/>
        <p:txBody>
          <a:bodyPr/>
          <a:lstStyle/>
          <a:p>
            <a:r>
              <a:rPr lang="ru-RU" dirty="0" err="1" smtClean="0"/>
              <a:t>Низкоуглеродная</a:t>
            </a:r>
            <a:r>
              <a:rPr lang="ru-RU" dirty="0" smtClean="0"/>
              <a:t> (</a:t>
            </a:r>
            <a:r>
              <a:rPr lang="en-US" dirty="0" err="1" smtClean="0"/>
              <a:t>lowcarbon</a:t>
            </a:r>
            <a:r>
              <a:rPr lang="en-US" dirty="0" smtClean="0"/>
              <a:t> economy)</a:t>
            </a:r>
          </a:p>
          <a:p>
            <a:r>
              <a:rPr lang="ru-RU" dirty="0" smtClean="0"/>
              <a:t>Циркулярная экономика (циклическая, замкнутого цикла) (</a:t>
            </a:r>
            <a:r>
              <a:rPr lang="en-US" dirty="0" smtClean="0"/>
              <a:t>circular economy)</a:t>
            </a:r>
          </a:p>
          <a:p>
            <a:r>
              <a:rPr lang="ru-RU" dirty="0" err="1" smtClean="0"/>
              <a:t>Биоэкономика</a:t>
            </a:r>
            <a:r>
              <a:rPr lang="ru-RU" dirty="0" smtClean="0"/>
              <a:t> (</a:t>
            </a:r>
            <a:r>
              <a:rPr lang="en-US" dirty="0" err="1" smtClean="0"/>
              <a:t>bioeconomy</a:t>
            </a:r>
            <a:r>
              <a:rPr lang="ru-RU" dirty="0" smtClean="0"/>
              <a:t>)</a:t>
            </a:r>
          </a:p>
          <a:p>
            <a:r>
              <a:rPr lang="ru-RU" dirty="0" smtClean="0"/>
              <a:t>Экологически устойчивая экономика</a:t>
            </a:r>
          </a:p>
          <a:p>
            <a:r>
              <a:rPr lang="ru-RU" dirty="0" smtClean="0"/>
              <a:t>Синяя экономика</a:t>
            </a:r>
            <a:endParaRPr lang="ru-RU" dirty="0"/>
          </a:p>
        </p:txBody>
      </p:sp>
    </p:spTree>
    <p:extLst>
      <p:ext uri="{BB962C8B-B14F-4D97-AF65-F5344CB8AC3E}">
        <p14:creationId xmlns:p14="http://schemas.microsoft.com/office/powerpoint/2010/main" xmlns="" val="159556408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ru-RU" altLang="ru-RU" sz="4000"/>
              <a:t>Российская экономика: антиустойчивые «коричневые» тренды</a:t>
            </a:r>
          </a:p>
        </p:txBody>
      </p:sp>
      <p:sp>
        <p:nvSpPr>
          <p:cNvPr id="18435" name="Rectangle 3"/>
          <p:cNvSpPr>
            <a:spLocks noGrp="1" noChangeArrowheads="1"/>
          </p:cNvSpPr>
          <p:nvPr>
            <p:ph type="body" idx="1"/>
          </p:nvPr>
        </p:nvSpPr>
        <p:spPr>
          <a:xfrm>
            <a:off x="1981201" y="1700214"/>
            <a:ext cx="8507413" cy="4968875"/>
          </a:xfrm>
        </p:spPr>
        <p:txBody>
          <a:bodyPr/>
          <a:lstStyle/>
          <a:p>
            <a:pPr eaLnBrk="1" hangingPunct="1">
              <a:lnSpc>
                <a:spcPct val="80000"/>
              </a:lnSpc>
            </a:pPr>
            <a:r>
              <a:rPr lang="ru-RU" altLang="ru-RU" dirty="0"/>
              <a:t>Усиление роли и удельного веса </a:t>
            </a:r>
            <a:r>
              <a:rPr lang="ru-RU" altLang="ru-RU" dirty="0" err="1"/>
              <a:t>природоэксплуатирующих</a:t>
            </a:r>
            <a:r>
              <a:rPr lang="ru-RU" altLang="ru-RU" dirty="0"/>
              <a:t> секторов: энергетики и металлургии</a:t>
            </a:r>
          </a:p>
          <a:p>
            <a:pPr eaLnBrk="1" hangingPunct="1">
              <a:lnSpc>
                <a:spcPct val="80000"/>
              </a:lnSpc>
            </a:pPr>
            <a:r>
              <a:rPr lang="ru-RU" altLang="ru-RU" dirty="0"/>
              <a:t>Формирование экспортно-сырьевой модели (более 90% сырьевой экспорт, энергоресурсы – около 70%)</a:t>
            </a:r>
          </a:p>
          <a:p>
            <a:pPr eaLnBrk="1" hangingPunct="1">
              <a:lnSpc>
                <a:spcPct val="80000"/>
              </a:lnSpc>
            </a:pPr>
            <a:r>
              <a:rPr lang="ru-RU" altLang="ru-RU" dirty="0"/>
              <a:t>Уменьшение доли технологичных отраслей </a:t>
            </a:r>
          </a:p>
          <a:p>
            <a:pPr eaLnBrk="1" hangingPunct="1">
              <a:lnSpc>
                <a:spcPct val="80000"/>
              </a:lnSpc>
            </a:pPr>
            <a:r>
              <a:rPr lang="ru-RU" altLang="ru-RU" dirty="0"/>
              <a:t>Сырьевая экономика и глубина кризиса – зависимость от мировых цен</a:t>
            </a:r>
          </a:p>
          <a:p>
            <a:pPr eaLnBrk="1" hangingPunct="1">
              <a:lnSpc>
                <a:spcPct val="80000"/>
              </a:lnSpc>
            </a:pPr>
            <a:r>
              <a:rPr lang="ru-RU" altLang="ru-RU" dirty="0"/>
              <a:t>Высокий физический износ оборудования;</a:t>
            </a:r>
          </a:p>
          <a:p>
            <a:pPr eaLnBrk="1" hangingPunct="1">
              <a:lnSpc>
                <a:spcPct val="80000"/>
              </a:lnSpc>
            </a:pPr>
            <a:r>
              <a:rPr lang="ru-RU" altLang="ru-RU" dirty="0"/>
              <a:t>Инновационная социально ориентированная модель (КДР 2020)</a:t>
            </a:r>
          </a:p>
          <a:p>
            <a:pPr eaLnBrk="1" hangingPunct="1">
              <a:lnSpc>
                <a:spcPct val="80000"/>
              </a:lnSpc>
              <a:buFontTx/>
              <a:buNone/>
            </a:pPr>
            <a:endParaRPr lang="ru-RU" altLang="ru-RU" dirty="0"/>
          </a:p>
        </p:txBody>
      </p:sp>
    </p:spTree>
    <p:extLst>
      <p:ext uri="{BB962C8B-B14F-4D97-AF65-F5344CB8AC3E}">
        <p14:creationId xmlns:p14="http://schemas.microsoft.com/office/powerpoint/2010/main" xmlns="" val="193126359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8" descr="https://aboutgid.ru/public/b8rupicja.jpg"/>
          <p:cNvPicPr>
            <a:picLocks noChangeAspect="1" noChangeArrowheads="1"/>
          </p:cNvPicPr>
          <p:nvPr/>
        </p:nvPicPr>
        <p:blipFill>
          <a:blip r:embed="rId2" cstate="email">
            <a:extLst>
              <a:ext uri="{28A0092B-C50C-407E-A947-70E740481C1C}">
                <a14:useLocalDpi xmlns:a14="http://schemas.microsoft.com/office/drawing/2010/main" xmlns="" val="0"/>
              </a:ext>
            </a:extLst>
          </a:blip>
          <a:srcRect/>
          <a:stretch>
            <a:fillRect/>
          </a:stretch>
        </p:blipFill>
        <p:spPr bwMode="auto">
          <a:xfrm flipH="1">
            <a:off x="9389578" y="5192822"/>
            <a:ext cx="1278422" cy="807929"/>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
        <p:nvSpPr>
          <p:cNvPr id="19458" name="Rectangle 2"/>
          <p:cNvSpPr>
            <a:spLocks noGrp="1" noChangeArrowheads="1"/>
          </p:cNvSpPr>
          <p:nvPr>
            <p:ph type="title"/>
          </p:nvPr>
        </p:nvSpPr>
        <p:spPr>
          <a:xfrm>
            <a:off x="1600200" y="116632"/>
            <a:ext cx="9067800" cy="1565722"/>
          </a:xfrm>
        </p:spPr>
        <p:txBody>
          <a:bodyPr>
            <a:noAutofit/>
          </a:bodyPr>
          <a:lstStyle/>
          <a:p>
            <a:pPr algn="ctr"/>
            <a:r>
              <a:rPr lang="ru-RU" altLang="ru-RU" sz="3000" b="1" dirty="0">
                <a:solidFill>
                  <a:schemeClr val="accent6">
                    <a:lumMod val="50000"/>
                  </a:schemeClr>
                </a:solidFill>
              </a:rPr>
              <a:t>Принципиальные черты новой </a:t>
            </a:r>
            <a:br>
              <a:rPr lang="ru-RU" altLang="ru-RU" sz="3000" b="1" dirty="0">
                <a:solidFill>
                  <a:schemeClr val="accent6">
                    <a:lumMod val="50000"/>
                  </a:schemeClr>
                </a:solidFill>
              </a:rPr>
            </a:br>
            <a:r>
              <a:rPr lang="ru-RU" altLang="ru-RU" sz="3000" b="1" dirty="0">
                <a:solidFill>
                  <a:schemeClr val="accent6">
                    <a:lumMod val="50000"/>
                  </a:schemeClr>
                </a:solidFill>
              </a:rPr>
              <a:t>«зеленой» экономики для России</a:t>
            </a:r>
          </a:p>
        </p:txBody>
      </p:sp>
      <p:sp>
        <p:nvSpPr>
          <p:cNvPr id="19459" name="Rectangle 3"/>
          <p:cNvSpPr>
            <a:spLocks noGrp="1" noChangeArrowheads="1"/>
          </p:cNvSpPr>
          <p:nvPr>
            <p:ph type="body" idx="1"/>
          </p:nvPr>
        </p:nvSpPr>
        <p:spPr>
          <a:xfrm>
            <a:off x="1918179" y="1484784"/>
            <a:ext cx="8616472" cy="5112568"/>
          </a:xfrm>
        </p:spPr>
        <p:txBody>
          <a:bodyPr>
            <a:noAutofit/>
          </a:bodyPr>
          <a:lstStyle/>
          <a:p>
            <a:pPr>
              <a:lnSpc>
                <a:spcPct val="80000"/>
              </a:lnSpc>
            </a:pPr>
            <a:r>
              <a:rPr lang="ru-RU" altLang="ru-RU" sz="2000" dirty="0"/>
              <a:t>экологическая устойчивость, «</a:t>
            </a:r>
            <a:r>
              <a:rPr lang="ru-RU" altLang="ru-RU" sz="2000" dirty="0" err="1"/>
              <a:t>позеленение</a:t>
            </a:r>
            <a:r>
              <a:rPr lang="ru-RU" altLang="ru-RU" sz="2000" dirty="0"/>
              <a:t>» экономики</a:t>
            </a:r>
          </a:p>
          <a:p>
            <a:pPr>
              <a:lnSpc>
                <a:spcPct val="80000"/>
              </a:lnSpc>
            </a:pPr>
            <a:r>
              <a:rPr lang="ru-RU" altLang="ru-RU" sz="2000" dirty="0"/>
              <a:t>социальная ориентированность (здоровье…)</a:t>
            </a:r>
          </a:p>
          <a:p>
            <a:pPr>
              <a:lnSpc>
                <a:spcPct val="80000"/>
              </a:lnSpc>
            </a:pPr>
            <a:r>
              <a:rPr lang="ru-RU" altLang="ru-RU" sz="2000" dirty="0"/>
              <a:t>максимальный структурный и территориальный охват</a:t>
            </a:r>
          </a:p>
          <a:p>
            <a:pPr>
              <a:lnSpc>
                <a:spcPct val="80000"/>
              </a:lnSpc>
            </a:pPr>
            <a:r>
              <a:rPr lang="ru-RU" altLang="ru-RU" sz="2000" dirty="0"/>
              <a:t>повышение ценности природных благ (</a:t>
            </a:r>
            <a:r>
              <a:rPr lang="ru-RU" altLang="ru-RU" sz="2000" dirty="0" err="1"/>
              <a:t>экосистемные</a:t>
            </a:r>
            <a:r>
              <a:rPr lang="ru-RU" altLang="ru-RU" sz="2000" dirty="0"/>
              <a:t> услуги)</a:t>
            </a:r>
          </a:p>
          <a:p>
            <a:pPr>
              <a:lnSpc>
                <a:spcPct val="80000"/>
              </a:lnSpc>
            </a:pPr>
            <a:r>
              <a:rPr lang="ru-RU" altLang="ru-RU" sz="2000" dirty="0"/>
              <a:t>новые подходы к измерению прогресса (индикаторы устойчивого развития)</a:t>
            </a:r>
          </a:p>
          <a:p>
            <a:pPr lvl="0"/>
            <a:r>
              <a:rPr lang="ru-RU" sz="2000" dirty="0"/>
              <a:t>снижается загрязнение окружающей среды</a:t>
            </a:r>
          </a:p>
          <a:p>
            <a:pPr lvl="0" algn="just"/>
            <a:r>
              <a:rPr lang="ru-RU" sz="2000" dirty="0"/>
              <a:t>радикально повышается эффективность использования природных ресурсов и их экономия – резкое снижение показателей </a:t>
            </a:r>
            <a:r>
              <a:rPr lang="ru-RU" sz="2000" dirty="0" err="1"/>
              <a:t>природоемкости</a:t>
            </a:r>
            <a:r>
              <a:rPr lang="ru-RU" sz="2000" dirty="0"/>
              <a:t> и интенсивности загрязнений (эффект </a:t>
            </a:r>
            <a:r>
              <a:rPr lang="ru-RU" sz="2000" dirty="0" err="1"/>
              <a:t>декаплинга</a:t>
            </a:r>
            <a:r>
              <a:rPr lang="ru-RU" sz="2000" dirty="0"/>
              <a:t>)</a:t>
            </a:r>
          </a:p>
          <a:p>
            <a:pPr lvl="0"/>
            <a:r>
              <a:rPr lang="ru-RU" sz="2000" dirty="0"/>
              <a:t>уменьшается удельный вес сырьевого сектора в экономике</a:t>
            </a:r>
          </a:p>
          <a:p>
            <a:pPr lvl="0"/>
            <a:r>
              <a:rPr lang="ru-RU" sz="2000" dirty="0"/>
              <a:t>приоритет в развитии получают наукоемкие, высокотехнологичные, обрабатывающие и инфраструктурные отрасли с минимальным воздействием на окружающую среду (концепция НДТ)</a:t>
            </a:r>
          </a:p>
          <a:p>
            <a:pPr lvl="0"/>
            <a:r>
              <a:rPr lang="ru-RU" sz="2000" dirty="0"/>
              <a:t>повышается </a:t>
            </a:r>
            <a:r>
              <a:rPr lang="ru-RU" sz="2000" dirty="0" err="1"/>
              <a:t>энергоэффективность</a:t>
            </a:r>
            <a:endParaRPr lang="ru-RU" sz="2000" dirty="0"/>
          </a:p>
        </p:txBody>
      </p:sp>
      <p:sp>
        <p:nvSpPr>
          <p:cNvPr id="6" name="Номер слайда 4"/>
          <p:cNvSpPr>
            <a:spLocks noGrp="1"/>
          </p:cNvSpPr>
          <p:nvPr>
            <p:ph type="sldNum" sz="quarter" idx="12"/>
          </p:nvPr>
        </p:nvSpPr>
        <p:spPr>
          <a:xfrm>
            <a:off x="9417761" y="5444124"/>
            <a:ext cx="544856" cy="273844"/>
          </a:xfrm>
        </p:spPr>
        <p:txBody>
          <a:bodyPr/>
          <a:lstStyle/>
          <a:p>
            <a:fld id="{21A5088F-9415-4DBA-A411-CFD8BC367B85}" type="slidenum">
              <a:rPr lang="ru-RU" sz="1800">
                <a:solidFill>
                  <a:schemeClr val="accent6">
                    <a:lumMod val="50000"/>
                  </a:schemeClr>
                </a:solidFill>
              </a:rPr>
              <a:pPr/>
              <a:t>22</a:t>
            </a:fld>
            <a:endParaRPr lang="ru-RU" sz="1800" dirty="0">
              <a:solidFill>
                <a:schemeClr val="accent6">
                  <a:lumMod val="50000"/>
                </a:schemeClr>
              </a:solidFill>
            </a:endParaRPr>
          </a:p>
        </p:txBody>
      </p:sp>
    </p:spTree>
    <p:extLst>
      <p:ext uri="{BB962C8B-B14F-4D97-AF65-F5344CB8AC3E}">
        <p14:creationId xmlns:p14="http://schemas.microsoft.com/office/powerpoint/2010/main" xmlns="" val="97539339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email">
            <a:extLst>
              <a:ext uri="{28A0092B-C50C-407E-A947-70E740481C1C}">
                <a14:useLocalDpi xmlns:a14="http://schemas.microsoft.com/office/drawing/2010/main" xmlns="" val="0"/>
              </a:ext>
            </a:extLst>
          </a:blip>
          <a:stretch>
            <a:fillRect/>
          </a:stretch>
        </p:blipFill>
        <p:spPr>
          <a:xfrm>
            <a:off x="1524000" y="857250"/>
            <a:ext cx="9144000" cy="5143500"/>
          </a:xfrm>
          <a:prstGeom prst="rect">
            <a:avLst/>
          </a:prstGeom>
        </p:spPr>
      </p:pic>
      <p:sp>
        <p:nvSpPr>
          <p:cNvPr id="5" name="Прямоугольник 4"/>
          <p:cNvSpPr/>
          <p:nvPr/>
        </p:nvSpPr>
        <p:spPr>
          <a:xfrm>
            <a:off x="1524000" y="857250"/>
            <a:ext cx="9144000" cy="5143500"/>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9154" name="Заголовок 1"/>
          <p:cNvSpPr>
            <a:spLocks noGrp="1"/>
          </p:cNvSpPr>
          <p:nvPr>
            <p:ph type="title" idx="4294967295"/>
          </p:nvPr>
        </p:nvSpPr>
        <p:spPr>
          <a:xfrm>
            <a:off x="2997544" y="998935"/>
            <a:ext cx="6626310" cy="917972"/>
          </a:xfrm>
        </p:spPr>
        <p:txBody>
          <a:bodyPr>
            <a:noAutofit/>
          </a:bodyPr>
          <a:lstStyle/>
          <a:p>
            <a:pPr algn="ctr">
              <a:defRPr/>
            </a:pPr>
            <a:r>
              <a:rPr lang="ru-RU" altLang="ru-RU" sz="1800" b="1" dirty="0">
                <a:latin typeface="Arial Black" panose="020B0A04020102020204" pitchFamily="34" charset="0"/>
              </a:rPr>
              <a:t>По итогам заседания Госсовета (декабрь 2016) Президент РФ утвердил перечень поручений (январь 2017):</a:t>
            </a:r>
            <a:r>
              <a:rPr lang="en-US" altLang="ru-RU" sz="1800" b="1" dirty="0">
                <a:latin typeface="Arial Black" panose="020B0A04020102020204" pitchFamily="34" charset="0"/>
              </a:rPr>
              <a:t/>
            </a:r>
            <a:br>
              <a:rPr lang="en-US" altLang="ru-RU" sz="1800" b="1" dirty="0">
                <a:latin typeface="Arial Black" panose="020B0A04020102020204" pitchFamily="34" charset="0"/>
              </a:rPr>
            </a:br>
            <a:endParaRPr lang="en-US" altLang="ru-RU" sz="1800" b="1" dirty="0">
              <a:latin typeface="Arial Black" panose="020B0A04020102020204" pitchFamily="34" charset="0"/>
            </a:endParaRPr>
          </a:p>
        </p:txBody>
      </p:sp>
      <p:sp>
        <p:nvSpPr>
          <p:cNvPr id="3" name="Содержимое 2"/>
          <p:cNvSpPr>
            <a:spLocks noGrp="1"/>
          </p:cNvSpPr>
          <p:nvPr>
            <p:ph idx="4294967295"/>
          </p:nvPr>
        </p:nvSpPr>
        <p:spPr>
          <a:xfrm>
            <a:off x="1826005" y="1809856"/>
            <a:ext cx="8701481" cy="4715489"/>
          </a:xfrm>
        </p:spPr>
        <p:txBody>
          <a:bodyPr>
            <a:noAutofit/>
          </a:bodyPr>
          <a:lstStyle/>
          <a:p>
            <a:pPr algn="just">
              <a:lnSpc>
                <a:spcPct val="100000"/>
              </a:lnSpc>
              <a:defRPr/>
            </a:pPr>
            <a:r>
              <a:rPr lang="ru-RU" altLang="ru-RU" sz="1500" dirty="0">
                <a:solidFill>
                  <a:schemeClr val="tx2"/>
                </a:solidFill>
                <a:latin typeface="Arial" panose="020B0604020202020204" pitchFamily="34" charset="0"/>
                <a:cs typeface="Arial" panose="020B0604020202020204" pitchFamily="34" charset="0"/>
              </a:rPr>
              <a:t>переход России к модели </a:t>
            </a:r>
            <a:r>
              <a:rPr lang="ru-RU" altLang="ru-RU" sz="1800" b="1" dirty="0">
                <a:solidFill>
                  <a:schemeClr val="accent6">
                    <a:lumMod val="50000"/>
                  </a:schemeClr>
                </a:solidFill>
                <a:latin typeface="Arial" panose="020B0604020202020204" pitchFamily="34" charset="0"/>
                <a:cs typeface="Arial" panose="020B0604020202020204" pitchFamily="34" charset="0"/>
              </a:rPr>
              <a:t>экологически устойчивого развития </a:t>
            </a:r>
            <a:r>
              <a:rPr lang="ru-RU" altLang="ru-RU" sz="1500" dirty="0">
                <a:solidFill>
                  <a:schemeClr val="tx2"/>
                </a:solidFill>
                <a:latin typeface="Arial" panose="020B0604020202020204" pitchFamily="34" charset="0"/>
                <a:cs typeface="Arial" panose="020B0604020202020204" pitchFamily="34" charset="0"/>
              </a:rPr>
              <a:t>и  использование системы </a:t>
            </a:r>
            <a:r>
              <a:rPr lang="ru-RU" altLang="ru-RU" sz="1800" b="1" dirty="0">
                <a:solidFill>
                  <a:schemeClr val="accent6">
                    <a:lumMod val="50000"/>
                  </a:schemeClr>
                </a:solidFill>
                <a:latin typeface="Arial" panose="020B0604020202020204" pitchFamily="34" charset="0"/>
                <a:cs typeface="Arial" panose="020B0604020202020204" pitchFamily="34" charset="0"/>
              </a:rPr>
              <a:t>индикаторов устойчивого развития </a:t>
            </a:r>
            <a:r>
              <a:rPr lang="ru-RU" altLang="ru-RU" sz="1500" dirty="0">
                <a:solidFill>
                  <a:schemeClr val="tx2"/>
                </a:solidFill>
                <a:latin typeface="Arial" panose="020B0604020202020204" pitchFamily="34" charset="0"/>
                <a:cs typeface="Arial" panose="020B0604020202020204" pitchFamily="34" charset="0"/>
              </a:rPr>
              <a:t>(до 2030 г. и в перспективе до 2050 г.);</a:t>
            </a:r>
            <a:endParaRPr lang="en-US" altLang="ru-RU" sz="1500" dirty="0">
              <a:solidFill>
                <a:schemeClr val="tx2"/>
              </a:solidFill>
              <a:latin typeface="Arial" panose="020B0604020202020204" pitchFamily="34" charset="0"/>
              <a:cs typeface="Arial" panose="020B0604020202020204" pitchFamily="34" charset="0"/>
            </a:endParaRPr>
          </a:p>
          <a:p>
            <a:pPr algn="just">
              <a:lnSpc>
                <a:spcPct val="100000"/>
              </a:lnSpc>
              <a:defRPr/>
            </a:pPr>
            <a:r>
              <a:rPr lang="ru-RU" altLang="ru-RU" sz="1500" dirty="0">
                <a:solidFill>
                  <a:schemeClr val="tx2"/>
                </a:solidFill>
                <a:latin typeface="Arial" panose="020B0604020202020204" pitchFamily="34" charset="0"/>
                <a:cs typeface="Arial" panose="020B0604020202020204" pitchFamily="34" charset="0"/>
              </a:rPr>
              <a:t>повышение </a:t>
            </a:r>
            <a:r>
              <a:rPr lang="ru-RU" altLang="ru-RU" sz="1800" b="1" dirty="0" err="1">
                <a:solidFill>
                  <a:schemeClr val="accent6">
                    <a:lumMod val="50000"/>
                  </a:schemeClr>
                </a:solidFill>
                <a:latin typeface="Arial" panose="020B0604020202020204" pitchFamily="34" charset="0"/>
                <a:cs typeface="Arial" panose="020B0604020202020204" pitchFamily="34" charset="0"/>
              </a:rPr>
              <a:t>энергоэффективности</a:t>
            </a:r>
            <a:r>
              <a:rPr lang="ru-RU" altLang="ru-RU" sz="1500" dirty="0">
                <a:solidFill>
                  <a:schemeClr val="tx2"/>
                </a:solidFill>
                <a:latin typeface="Arial" panose="020B0604020202020204" pitchFamily="34" charset="0"/>
                <a:cs typeface="Arial" panose="020B0604020202020204" pitchFamily="34" charset="0"/>
              </a:rPr>
              <a:t> экономики и развитие использования возобновляемых источников энергии;</a:t>
            </a:r>
          </a:p>
          <a:p>
            <a:pPr algn="just">
              <a:lnSpc>
                <a:spcPct val="100000"/>
              </a:lnSpc>
              <a:defRPr/>
            </a:pPr>
            <a:r>
              <a:rPr lang="ru-RU" altLang="ru-RU" sz="1500" dirty="0">
                <a:solidFill>
                  <a:schemeClr val="tx2"/>
                </a:solidFill>
                <a:latin typeface="Arial" panose="020B0604020202020204" pitchFamily="34" charset="0"/>
                <a:cs typeface="Arial" panose="020B0604020202020204" pitchFamily="34" charset="0"/>
              </a:rPr>
              <a:t>разработку нормативов качества окружающей среды с учётом оценки рисков причинения вреда </a:t>
            </a:r>
            <a:r>
              <a:rPr lang="ru-RU" altLang="ru-RU" sz="1800" b="1" dirty="0">
                <a:solidFill>
                  <a:schemeClr val="accent6">
                    <a:lumMod val="50000"/>
                  </a:schemeClr>
                </a:solidFill>
                <a:latin typeface="Arial" panose="020B0604020202020204" pitchFamily="34" charset="0"/>
                <a:cs typeface="Arial" panose="020B0604020202020204" pitchFamily="34" charset="0"/>
              </a:rPr>
              <a:t>здоровью человека </a:t>
            </a:r>
            <a:r>
              <a:rPr lang="ru-RU" altLang="ru-RU" sz="1500" dirty="0">
                <a:solidFill>
                  <a:schemeClr val="tx2"/>
                </a:solidFill>
                <a:latin typeface="Arial" panose="020B0604020202020204" pitchFamily="34" charset="0"/>
                <a:cs typeface="Arial" panose="020B0604020202020204" pitchFamily="34" charset="0"/>
              </a:rPr>
              <a:t>(ущерб до 15% ВРП);</a:t>
            </a:r>
          </a:p>
          <a:p>
            <a:pPr algn="just">
              <a:lnSpc>
                <a:spcPct val="100000"/>
              </a:lnSpc>
              <a:defRPr/>
            </a:pPr>
            <a:r>
              <a:rPr lang="ru-RU" altLang="ru-RU" sz="1500" b="1" dirty="0">
                <a:solidFill>
                  <a:schemeClr val="accent6">
                    <a:lumMod val="50000"/>
                  </a:schemeClr>
                </a:solidFill>
                <a:latin typeface="Arial" panose="020B0604020202020204" pitchFamily="34" charset="0"/>
                <a:cs typeface="Arial" panose="020B0604020202020204" pitchFamily="34" charset="0"/>
              </a:rPr>
              <a:t>НАИЛУЧШИЕ ДОСТУПНЫЕ ТЕХНОЛОГИИ</a:t>
            </a:r>
            <a:r>
              <a:rPr lang="ru-RU" altLang="ru-RU" sz="1500" b="1" dirty="0">
                <a:latin typeface="Arial" panose="020B0604020202020204" pitchFamily="34" charset="0"/>
                <a:cs typeface="Arial" panose="020B0604020202020204" pitchFamily="34" charset="0"/>
              </a:rPr>
              <a:t> (с 1 января 2019 г., 51 справочник)</a:t>
            </a:r>
          </a:p>
          <a:p>
            <a:pPr algn="just">
              <a:lnSpc>
                <a:spcPct val="100000"/>
              </a:lnSpc>
              <a:defRPr/>
            </a:pPr>
            <a:r>
              <a:rPr lang="ru-RU" altLang="ru-RU" sz="1500" dirty="0">
                <a:solidFill>
                  <a:schemeClr val="tx2"/>
                </a:solidFill>
                <a:latin typeface="Arial" panose="020B0604020202020204" pitchFamily="34" charset="0"/>
                <a:cs typeface="Arial" panose="020B0604020202020204" pitchFamily="34" charset="0"/>
              </a:rPr>
              <a:t>внедрение системы компенсаций (платежей) за </a:t>
            </a:r>
            <a:r>
              <a:rPr lang="ru-RU" altLang="ru-RU" sz="1800" b="1" dirty="0" err="1">
                <a:solidFill>
                  <a:schemeClr val="accent6">
                    <a:lumMod val="50000"/>
                  </a:schemeClr>
                </a:solidFill>
                <a:latin typeface="Arial" panose="020B0604020202020204" pitchFamily="34" charset="0"/>
                <a:cs typeface="Arial" panose="020B0604020202020204" pitchFamily="34" charset="0"/>
              </a:rPr>
              <a:t>экосистемные</a:t>
            </a:r>
            <a:r>
              <a:rPr lang="ru-RU" altLang="ru-RU" sz="1800" b="1" dirty="0">
                <a:solidFill>
                  <a:schemeClr val="accent6">
                    <a:lumMod val="50000"/>
                  </a:schemeClr>
                </a:solidFill>
                <a:latin typeface="Arial" panose="020B0604020202020204" pitchFamily="34" charset="0"/>
                <a:cs typeface="Arial" panose="020B0604020202020204" pitchFamily="34" charset="0"/>
              </a:rPr>
              <a:t> услуги </a:t>
            </a:r>
            <a:r>
              <a:rPr lang="ru-RU" altLang="ru-RU" sz="1500" dirty="0">
                <a:solidFill>
                  <a:schemeClr val="tx2"/>
                </a:solidFill>
                <a:latin typeface="Arial" panose="020B0604020202020204" pitchFamily="34" charset="0"/>
                <a:cs typeface="Arial" panose="020B0604020202020204" pitchFamily="34" charset="0"/>
              </a:rPr>
              <a:t>исходя из понимания роли России как экологического донора;</a:t>
            </a:r>
          </a:p>
          <a:p>
            <a:pPr algn="just">
              <a:defRPr/>
            </a:pPr>
            <a:r>
              <a:rPr lang="ru-RU" sz="1500" dirty="0">
                <a:solidFill>
                  <a:schemeClr val="tx2"/>
                </a:solidFill>
                <a:latin typeface="Arial" panose="020B0604020202020204" pitchFamily="34" charset="0"/>
                <a:cs typeface="Arial" panose="020B0604020202020204" pitchFamily="34" charset="0"/>
              </a:rPr>
              <a:t>разработать и утвердить национальную методику оценки способности всех типов лесов, водно-болотных угодий и степей к </a:t>
            </a:r>
            <a:r>
              <a:rPr lang="ru-RU" sz="1800" b="1" dirty="0">
                <a:solidFill>
                  <a:schemeClr val="accent6">
                    <a:lumMod val="50000"/>
                  </a:schemeClr>
                </a:solidFill>
                <a:latin typeface="Arial" panose="020B0604020202020204" pitchFamily="34" charset="0"/>
                <a:cs typeface="Arial" panose="020B0604020202020204" pitchFamily="34" charset="0"/>
              </a:rPr>
              <a:t>поглощению</a:t>
            </a:r>
            <a:r>
              <a:rPr lang="ru-RU" sz="1500" b="1" dirty="0">
                <a:solidFill>
                  <a:schemeClr val="accent6">
                    <a:lumMod val="50000"/>
                  </a:schemeClr>
                </a:solidFill>
                <a:latin typeface="Arial" panose="020B0604020202020204" pitchFamily="34" charset="0"/>
                <a:cs typeface="Arial" panose="020B0604020202020204" pitchFamily="34" charset="0"/>
              </a:rPr>
              <a:t> диоксида углерода</a:t>
            </a:r>
            <a:r>
              <a:rPr lang="ru-RU" sz="1500" dirty="0">
                <a:solidFill>
                  <a:schemeClr val="tx2"/>
                </a:solidFill>
                <a:latin typeface="Arial" panose="020B0604020202020204" pitchFamily="34" charset="0"/>
                <a:cs typeface="Arial" panose="020B0604020202020204" pitchFamily="34" charset="0"/>
              </a:rPr>
              <a:t>, способности экосистем регионов к его поглощению;</a:t>
            </a:r>
          </a:p>
          <a:p>
            <a:pPr algn="just">
              <a:lnSpc>
                <a:spcPct val="100000"/>
              </a:lnSpc>
              <a:defRPr/>
            </a:pPr>
            <a:r>
              <a:rPr lang="ru-RU" sz="1500" dirty="0">
                <a:solidFill>
                  <a:schemeClr val="tx2"/>
                </a:solidFill>
                <a:latin typeface="Arial" panose="020B0604020202020204" pitchFamily="34" charset="0"/>
                <a:cs typeface="Arial" panose="020B0604020202020204" pitchFamily="34" charset="0"/>
              </a:rPr>
              <a:t>применении </a:t>
            </a:r>
            <a:r>
              <a:rPr lang="ru-RU" sz="1800" b="1" dirty="0">
                <a:solidFill>
                  <a:schemeClr val="accent6">
                    <a:lumMod val="50000"/>
                  </a:schemeClr>
                </a:solidFill>
                <a:latin typeface="Arial" panose="020B0604020202020204" pitchFamily="34" charset="0"/>
                <a:cs typeface="Arial" panose="020B0604020202020204" pitchFamily="34" charset="0"/>
              </a:rPr>
              <a:t>«зелёных» финансовых инструментов </a:t>
            </a:r>
            <a:r>
              <a:rPr lang="ru-RU" sz="1500" dirty="0">
                <a:solidFill>
                  <a:schemeClr val="tx2"/>
                </a:solidFill>
                <a:latin typeface="Arial" panose="020B0604020202020204" pitchFamily="34" charset="0"/>
                <a:cs typeface="Arial" panose="020B0604020202020204" pitchFamily="34" charset="0"/>
              </a:rPr>
              <a:t>российскими институтами развития и публичными компаниями и т.д.</a:t>
            </a:r>
          </a:p>
          <a:p>
            <a:pPr algn="just">
              <a:lnSpc>
                <a:spcPct val="100000"/>
              </a:lnSpc>
              <a:defRPr/>
            </a:pPr>
            <a:endParaRPr lang="ru-RU" sz="1500" dirty="0">
              <a:solidFill>
                <a:schemeClr val="tx2"/>
              </a:solidFill>
              <a:latin typeface="Arial" panose="020B0604020202020204" pitchFamily="34" charset="0"/>
              <a:cs typeface="Arial" panose="020B0604020202020204" pitchFamily="34" charset="0"/>
            </a:endParaRPr>
          </a:p>
          <a:p>
            <a:pPr marL="0" indent="0" algn="ctr">
              <a:buNone/>
              <a:defRPr/>
            </a:pPr>
            <a:r>
              <a:rPr lang="ru-RU" sz="1800" dirty="0">
                <a:solidFill>
                  <a:schemeClr val="accent6">
                    <a:lumMod val="50000"/>
                  </a:schemeClr>
                </a:solidFill>
                <a:latin typeface="Arial" panose="020B0604020202020204" pitchFamily="34" charset="0"/>
                <a:cs typeface="Arial" panose="020B0604020202020204" pitchFamily="34" charset="0"/>
              </a:rPr>
              <a:t>НОВАЯ КОНЦЕПТУАЛЬНО-СТРАТЕГИЧЕСКАЯ  АКСИОМАТИКА</a:t>
            </a:r>
            <a:r>
              <a:rPr lang="ru-RU" sz="1500" dirty="0">
                <a:solidFill>
                  <a:schemeClr val="tx2"/>
                </a:solidFill>
                <a:latin typeface="Arial" panose="020B0604020202020204" pitchFamily="34" charset="0"/>
                <a:cs typeface="Arial" panose="020B0604020202020204" pitchFamily="34" charset="0"/>
              </a:rPr>
              <a:t> (новая парадигма развития)</a:t>
            </a:r>
          </a:p>
        </p:txBody>
      </p:sp>
    </p:spTree>
    <p:extLst>
      <p:ext uri="{BB962C8B-B14F-4D97-AF65-F5344CB8AC3E}">
        <p14:creationId xmlns:p14="http://schemas.microsoft.com/office/powerpoint/2010/main" xmlns="" val="328058355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pPr marL="0" indent="0" algn="ctr">
              <a:buNone/>
            </a:pPr>
            <a:r>
              <a:rPr lang="ru-RU" sz="4000" dirty="0"/>
              <a:t>ИНДИКАТОРЫ УСТОЙЧИВОГО </a:t>
            </a:r>
          </a:p>
          <a:p>
            <a:pPr marL="0" indent="0" algn="ctr">
              <a:buNone/>
            </a:pPr>
            <a:r>
              <a:rPr lang="ru-RU" sz="4000" dirty="0"/>
              <a:t>РАЗВИТИЯ И ЗЕЛЕНОЙ ЭКОНОМИКИ</a:t>
            </a:r>
          </a:p>
        </p:txBody>
      </p:sp>
    </p:spTree>
    <p:extLst>
      <p:ext uri="{BB962C8B-B14F-4D97-AF65-F5344CB8AC3E}">
        <p14:creationId xmlns:p14="http://schemas.microsoft.com/office/powerpoint/2010/main" xmlns="" val="2886452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Прямая соединительная линия 19"/>
          <p:cNvCxnSpPr/>
          <p:nvPr/>
        </p:nvCxnSpPr>
        <p:spPr>
          <a:xfrm>
            <a:off x="5951984" y="3717032"/>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Прямая соединительная линия 13"/>
          <p:cNvCxnSpPr>
            <a:stCxn id="11" idx="6"/>
          </p:cNvCxnSpPr>
          <p:nvPr/>
        </p:nvCxnSpPr>
        <p:spPr>
          <a:xfrm>
            <a:off x="6888088" y="3537012"/>
            <a:ext cx="1080120" cy="324036"/>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Прямая соединительная линия 17"/>
          <p:cNvCxnSpPr>
            <a:stCxn id="11" idx="2"/>
          </p:cNvCxnSpPr>
          <p:nvPr/>
        </p:nvCxnSpPr>
        <p:spPr>
          <a:xfrm flipH="1">
            <a:off x="3935760" y="3537012"/>
            <a:ext cx="1080120" cy="468052"/>
          </a:xfrm>
          <a:prstGeom prst="line">
            <a:avLst/>
          </a:prstGeom>
        </p:spPr>
        <p:style>
          <a:lnRef idx="2">
            <a:schemeClr val="accent1"/>
          </a:lnRef>
          <a:fillRef idx="0">
            <a:schemeClr val="accent1"/>
          </a:fillRef>
          <a:effectRef idx="1">
            <a:schemeClr val="accent1"/>
          </a:effectRef>
          <a:fontRef idx="minor">
            <a:schemeClr val="tx1"/>
          </a:fontRef>
        </p:style>
      </p:cxnSp>
      <p:pic>
        <p:nvPicPr>
          <p:cNvPr id="11" name="Изображение 10" descr="landscape-nature-wilderness-mountain-snow-lake-51384-pxhere.com.jpg"/>
          <p:cNvPicPr>
            <a:picLocks noChangeAspect="1"/>
          </p:cNvPicPr>
          <p:nvPr/>
        </p:nvPicPr>
        <p:blipFill>
          <a:blip r:embed="rId2" cstate="email">
            <a:extLst>
              <a:ext uri="{28A0092B-C50C-407E-A947-70E740481C1C}">
                <a14:useLocalDpi xmlns:a14="http://schemas.microsoft.com/office/drawing/2010/main" xmlns="" val="0"/>
              </a:ext>
            </a:extLst>
          </a:blip>
          <a:stretch>
            <a:fillRect/>
          </a:stretch>
        </p:blipFill>
        <p:spPr>
          <a:xfrm>
            <a:off x="5015880" y="2708920"/>
            <a:ext cx="1872208" cy="1656184"/>
          </a:xfrm>
          <a:prstGeom prst="ellipse">
            <a:avLst/>
          </a:prstGeom>
        </p:spPr>
      </p:pic>
      <p:sp>
        <p:nvSpPr>
          <p:cNvPr id="7170" name="Rectangle 2"/>
          <p:cNvSpPr>
            <a:spLocks noGrp="1" noChangeArrowheads="1"/>
          </p:cNvSpPr>
          <p:nvPr>
            <p:ph type="title"/>
          </p:nvPr>
        </p:nvSpPr>
        <p:spPr>
          <a:xfrm>
            <a:off x="1524000" y="44625"/>
            <a:ext cx="9144000" cy="863823"/>
          </a:xfrm>
        </p:spPr>
        <p:txBody>
          <a:bodyPr/>
          <a:lstStyle/>
          <a:p>
            <a:pPr eaLnBrk="1" hangingPunct="1">
              <a:defRPr/>
            </a:pPr>
            <a:r>
              <a:rPr lang="ru-RU" sz="3200" b="1" dirty="0">
                <a:solidFill>
                  <a:schemeClr val="accent1">
                    <a:lumMod val="25000"/>
                  </a:schemeClr>
                </a:solidFill>
                <a:latin typeface="Helvetica"/>
                <a:cs typeface="Helvetica"/>
              </a:rPr>
              <a:t>Абсолютизация экономического роста</a:t>
            </a:r>
          </a:p>
        </p:txBody>
      </p:sp>
      <p:sp>
        <p:nvSpPr>
          <p:cNvPr id="2" name="Прямоугольник 1"/>
          <p:cNvSpPr/>
          <p:nvPr/>
        </p:nvSpPr>
        <p:spPr>
          <a:xfrm>
            <a:off x="3143672" y="908720"/>
            <a:ext cx="5904656" cy="576064"/>
          </a:xfrm>
          <a:prstGeom prst="rect">
            <a:avLst/>
          </a:prstGeom>
          <a:solidFill>
            <a:schemeClr val="bg2">
              <a:lumMod val="40000"/>
              <a:lumOff val="60000"/>
            </a:schemeClr>
          </a:solidFill>
          <a:ln>
            <a:solidFill>
              <a:schemeClr val="accent1">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eaLnBrk="1" hangingPunct="1">
              <a:lnSpc>
                <a:spcPct val="80000"/>
              </a:lnSpc>
              <a:defRPr/>
            </a:pPr>
            <a:r>
              <a:rPr lang="ru-RU" b="1" dirty="0">
                <a:solidFill>
                  <a:srgbClr val="000000"/>
                </a:solidFill>
                <a:latin typeface="Helvetica"/>
                <a:cs typeface="Helvetica"/>
              </a:rPr>
              <a:t>ВВП – индикатор индустриальной экономики</a:t>
            </a:r>
          </a:p>
        </p:txBody>
      </p:sp>
      <p:sp>
        <p:nvSpPr>
          <p:cNvPr id="3" name="Прямоугольник 2"/>
          <p:cNvSpPr/>
          <p:nvPr/>
        </p:nvSpPr>
        <p:spPr>
          <a:xfrm>
            <a:off x="4655840" y="1772816"/>
            <a:ext cx="2592288" cy="864096"/>
          </a:xfrm>
          <a:prstGeom prst="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ru-RU" sz="1600" dirty="0">
                <a:solidFill>
                  <a:schemeClr val="tx1"/>
                </a:solidFill>
                <a:latin typeface="Helvetica"/>
                <a:cs typeface="Helvetica"/>
              </a:rPr>
              <a:t>изменение цены на нефть на 10 долларов за баррель</a:t>
            </a:r>
          </a:p>
        </p:txBody>
      </p:sp>
      <p:sp>
        <p:nvSpPr>
          <p:cNvPr id="6" name="Прямоугольник 5"/>
          <p:cNvSpPr/>
          <p:nvPr/>
        </p:nvSpPr>
        <p:spPr>
          <a:xfrm>
            <a:off x="7896200" y="1772816"/>
            <a:ext cx="2592288" cy="864096"/>
          </a:xfrm>
          <a:prstGeom prst="rect">
            <a:avLst/>
          </a:prstGeom>
          <a:solidFill>
            <a:srgbClr val="D9D9D9"/>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ru-RU" sz="1600" dirty="0">
                <a:solidFill>
                  <a:schemeClr val="tx1"/>
                </a:solidFill>
                <a:latin typeface="Helvetica"/>
                <a:cs typeface="Helvetica"/>
              </a:rPr>
              <a:t>изменению роста ВВП российской экономики на 0,4-0,5 </a:t>
            </a:r>
            <a:r>
              <a:rPr lang="ru-RU" sz="1600" dirty="0" err="1">
                <a:solidFill>
                  <a:schemeClr val="tx1"/>
                </a:solidFill>
                <a:latin typeface="Helvetica"/>
                <a:cs typeface="Helvetica"/>
              </a:rPr>
              <a:t>п.п</a:t>
            </a:r>
            <a:r>
              <a:rPr lang="ru-RU" sz="1600" dirty="0">
                <a:solidFill>
                  <a:schemeClr val="tx1"/>
                </a:solidFill>
                <a:latin typeface="Helvetica"/>
                <a:cs typeface="Helvetica"/>
              </a:rPr>
              <a:t>.</a:t>
            </a:r>
          </a:p>
        </p:txBody>
      </p:sp>
      <p:sp>
        <p:nvSpPr>
          <p:cNvPr id="7" name="Прямоугольник 6"/>
          <p:cNvSpPr/>
          <p:nvPr/>
        </p:nvSpPr>
        <p:spPr>
          <a:xfrm>
            <a:off x="1703512" y="1772816"/>
            <a:ext cx="2448272" cy="86409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ru-RU" sz="1600" b="1" dirty="0">
                <a:solidFill>
                  <a:schemeClr val="tx1"/>
                </a:solidFill>
                <a:latin typeface="Helvetica"/>
                <a:cs typeface="Helvetica"/>
              </a:rPr>
              <a:t>Минэкономразвития: </a:t>
            </a:r>
          </a:p>
        </p:txBody>
      </p:sp>
      <p:sp>
        <p:nvSpPr>
          <p:cNvPr id="8" name="Прямоугольник 7"/>
          <p:cNvSpPr/>
          <p:nvPr/>
        </p:nvSpPr>
        <p:spPr>
          <a:xfrm>
            <a:off x="6312024" y="1700808"/>
            <a:ext cx="2592288" cy="86409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ru-RU" sz="3200" dirty="0">
                <a:solidFill>
                  <a:schemeClr val="tx1"/>
                </a:solidFill>
                <a:latin typeface="Helvetica"/>
                <a:cs typeface="Helvetica"/>
              </a:rPr>
              <a:t>=</a:t>
            </a:r>
          </a:p>
        </p:txBody>
      </p:sp>
      <p:cxnSp>
        <p:nvCxnSpPr>
          <p:cNvPr id="5" name="Прямая соединительная линия 4"/>
          <p:cNvCxnSpPr/>
          <p:nvPr/>
        </p:nvCxnSpPr>
        <p:spPr>
          <a:xfrm>
            <a:off x="1524000" y="1628800"/>
            <a:ext cx="9144000" cy="0"/>
          </a:xfrm>
          <a:prstGeom prst="line">
            <a:avLst/>
          </a:prstGeom>
          <a:ln>
            <a:solidFill>
              <a:schemeClr val="accent1">
                <a:lumMod val="50000"/>
              </a:schemeClr>
            </a:solidFill>
          </a:ln>
        </p:spPr>
        <p:style>
          <a:lnRef idx="3">
            <a:schemeClr val="accent2"/>
          </a:lnRef>
          <a:fillRef idx="0">
            <a:schemeClr val="accent2"/>
          </a:fillRef>
          <a:effectRef idx="2">
            <a:schemeClr val="accent2"/>
          </a:effectRef>
          <a:fontRef idx="minor">
            <a:schemeClr val="tx1"/>
          </a:fontRef>
        </p:style>
      </p:cxnSp>
      <p:sp>
        <p:nvSpPr>
          <p:cNvPr id="10" name="Овал 9"/>
          <p:cNvSpPr/>
          <p:nvPr/>
        </p:nvSpPr>
        <p:spPr>
          <a:xfrm>
            <a:off x="5231904" y="2852936"/>
            <a:ext cx="1440160" cy="1296144"/>
          </a:xfrm>
          <a:prstGeom prst="ellipse">
            <a:avLst/>
          </a:prstGeom>
          <a:solidFill>
            <a:schemeClr val="accent5">
              <a:lumMod val="50000"/>
              <a:alpha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ru-RU" b="1" dirty="0">
                <a:solidFill>
                  <a:srgbClr val="000000"/>
                </a:solidFill>
              </a:rPr>
              <a:t>Рост</a:t>
            </a:r>
          </a:p>
          <a:p>
            <a:pPr algn="ctr"/>
            <a:r>
              <a:rPr lang="ru-RU" b="1" dirty="0">
                <a:solidFill>
                  <a:srgbClr val="000000"/>
                </a:solidFill>
              </a:rPr>
              <a:t>ВВП</a:t>
            </a:r>
          </a:p>
        </p:txBody>
      </p:sp>
      <p:sp>
        <p:nvSpPr>
          <p:cNvPr id="12" name="Прямоугольник 11"/>
          <p:cNvSpPr/>
          <p:nvPr/>
        </p:nvSpPr>
        <p:spPr>
          <a:xfrm>
            <a:off x="1775520" y="3140968"/>
            <a:ext cx="2592288" cy="1224136"/>
          </a:xfrm>
          <a:prstGeom prst="rect">
            <a:avLst/>
          </a:prstGeom>
          <a:solidFill>
            <a:srgbClr val="BCD1EF"/>
          </a:solidFill>
        </p:spPr>
        <p:style>
          <a:lnRef idx="1">
            <a:schemeClr val="accent1"/>
          </a:lnRef>
          <a:fillRef idx="3">
            <a:schemeClr val="accent1"/>
          </a:fillRef>
          <a:effectRef idx="2">
            <a:schemeClr val="accent1"/>
          </a:effectRef>
          <a:fontRef idx="minor">
            <a:schemeClr val="lt1"/>
          </a:fontRef>
        </p:style>
        <p:txBody>
          <a:bodyPr rtlCol="0" anchor="ctr"/>
          <a:lstStyle/>
          <a:p>
            <a:pPr algn="ctr" eaLnBrk="1" hangingPunct="1">
              <a:lnSpc>
                <a:spcPct val="80000"/>
              </a:lnSpc>
              <a:defRPr/>
            </a:pPr>
            <a:r>
              <a:rPr lang="ru-RU" sz="1600" dirty="0">
                <a:solidFill>
                  <a:srgbClr val="000000"/>
                </a:solidFill>
                <a:latin typeface="Helvetica"/>
                <a:cs typeface="Helvetica"/>
              </a:rPr>
              <a:t>может происходить на фоне деградации человеческого, физического и природного капиталов</a:t>
            </a:r>
          </a:p>
        </p:txBody>
      </p:sp>
      <p:sp>
        <p:nvSpPr>
          <p:cNvPr id="15" name="Прямоугольник 14"/>
          <p:cNvSpPr/>
          <p:nvPr/>
        </p:nvSpPr>
        <p:spPr>
          <a:xfrm>
            <a:off x="7752184" y="2996952"/>
            <a:ext cx="2592288" cy="1368152"/>
          </a:xfrm>
          <a:prstGeom prst="rect">
            <a:avLst/>
          </a:prstGeom>
          <a:solidFill>
            <a:srgbClr val="BCD1EF"/>
          </a:solidFill>
        </p:spPr>
        <p:style>
          <a:lnRef idx="1">
            <a:schemeClr val="accent1"/>
          </a:lnRef>
          <a:fillRef idx="3">
            <a:schemeClr val="accent1"/>
          </a:fillRef>
          <a:effectRef idx="2">
            <a:schemeClr val="accent1"/>
          </a:effectRef>
          <a:fontRef idx="minor">
            <a:schemeClr val="lt1"/>
          </a:fontRef>
        </p:style>
        <p:txBody>
          <a:bodyPr rtlCol="0" anchor="ctr"/>
          <a:lstStyle/>
          <a:p>
            <a:pPr algn="ctr" eaLnBrk="1" hangingPunct="1">
              <a:lnSpc>
                <a:spcPct val="80000"/>
              </a:lnSpc>
              <a:defRPr/>
            </a:pPr>
            <a:r>
              <a:rPr lang="ru-RU" sz="1600" dirty="0">
                <a:solidFill>
                  <a:srgbClr val="000000"/>
                </a:solidFill>
                <a:latin typeface="Helvetica"/>
                <a:cs typeface="Helvetica"/>
              </a:rPr>
              <a:t>может маскировать социальные и экологические проблемы (бедность, разрыв доходов, ухудшение здоровья)</a:t>
            </a:r>
          </a:p>
        </p:txBody>
      </p:sp>
      <p:sp>
        <p:nvSpPr>
          <p:cNvPr id="16" name="Прямоугольник 15"/>
          <p:cNvSpPr/>
          <p:nvPr/>
        </p:nvSpPr>
        <p:spPr>
          <a:xfrm>
            <a:off x="4259796" y="4581128"/>
            <a:ext cx="3672408" cy="936104"/>
          </a:xfrm>
          <a:prstGeom prst="rect">
            <a:avLst/>
          </a:prstGeom>
          <a:solidFill>
            <a:srgbClr val="BCD1EF"/>
          </a:solidFill>
        </p:spPr>
        <p:style>
          <a:lnRef idx="1">
            <a:schemeClr val="accent1"/>
          </a:lnRef>
          <a:fillRef idx="3">
            <a:schemeClr val="accent1"/>
          </a:fillRef>
          <a:effectRef idx="2">
            <a:schemeClr val="accent1"/>
          </a:effectRef>
          <a:fontRef idx="minor">
            <a:schemeClr val="lt1"/>
          </a:fontRef>
        </p:style>
        <p:txBody>
          <a:bodyPr rtlCol="0" anchor="ctr"/>
          <a:lstStyle/>
          <a:p>
            <a:pPr algn="ctr" eaLnBrk="1" hangingPunct="1">
              <a:lnSpc>
                <a:spcPct val="80000"/>
              </a:lnSpc>
              <a:defRPr/>
            </a:pPr>
            <a:r>
              <a:rPr lang="ru-RU" sz="1600" dirty="0">
                <a:solidFill>
                  <a:srgbClr val="000000"/>
                </a:solidFill>
                <a:latin typeface="Helvetica"/>
                <a:cs typeface="Helvetica"/>
              </a:rPr>
              <a:t>Для стран с большим природным капиталом  на базе </a:t>
            </a:r>
            <a:r>
              <a:rPr lang="ru-RU" sz="1600" dirty="0" err="1">
                <a:solidFill>
                  <a:srgbClr val="000000"/>
                </a:solidFill>
                <a:latin typeface="Helvetica"/>
                <a:cs typeface="Helvetica"/>
              </a:rPr>
              <a:t>сверхэксплуатации</a:t>
            </a:r>
            <a:r>
              <a:rPr lang="ru-RU" sz="1600" dirty="0">
                <a:solidFill>
                  <a:srgbClr val="000000"/>
                </a:solidFill>
                <a:latin typeface="Helvetica"/>
                <a:cs typeface="Helvetica"/>
              </a:rPr>
              <a:t> и истощения природных ресурсов</a:t>
            </a:r>
          </a:p>
        </p:txBody>
      </p:sp>
      <p:sp>
        <p:nvSpPr>
          <p:cNvPr id="23" name="Прямоугольник 22"/>
          <p:cNvSpPr/>
          <p:nvPr/>
        </p:nvSpPr>
        <p:spPr>
          <a:xfrm>
            <a:off x="2639616" y="5805264"/>
            <a:ext cx="6912768" cy="720080"/>
          </a:xfrm>
          <a:prstGeom prst="rect">
            <a:avLst/>
          </a:prstGeom>
          <a:noFill/>
          <a:ln>
            <a:solidFill>
              <a:schemeClr val="accent1">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eaLnBrk="1" hangingPunct="1">
              <a:lnSpc>
                <a:spcPct val="80000"/>
              </a:lnSpc>
              <a:defRPr/>
            </a:pPr>
            <a:r>
              <a:rPr lang="ru-RU" sz="2000" b="1" dirty="0">
                <a:solidFill>
                  <a:srgbClr val="000000"/>
                </a:solidFill>
                <a:latin typeface="Helvetica"/>
                <a:cs typeface="Helvetica"/>
              </a:rPr>
              <a:t>Устойчивость невозможна без социального и экологического качества роста.</a:t>
            </a:r>
          </a:p>
        </p:txBody>
      </p:sp>
    </p:spTree>
    <p:extLst>
      <p:ext uri="{BB962C8B-B14F-4D97-AF65-F5344CB8AC3E}">
        <p14:creationId xmlns:p14="http://schemas.microsoft.com/office/powerpoint/2010/main" xmlns="" val="402132247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Изображение 34" descr="nature-forest-wilderness-mountain-snow-cloud-313-pxhere.com — копия 2.jpg"/>
          <p:cNvPicPr>
            <a:picLocks noChangeAspect="1"/>
          </p:cNvPicPr>
          <p:nvPr/>
        </p:nvPicPr>
        <p:blipFill rotWithShape="1">
          <a:blip r:embed="rId2" cstate="email">
            <a:extLst>
              <a:ext uri="{BEBA8EAE-BF5A-486C-A8C5-ECC9F3942E4B}">
                <a14:imgProps xmlns:a14="http://schemas.microsoft.com/office/drawing/2010/main" xmlns="">
                  <a14:imgLayer r:embed="rId3">
                    <a14:imgEffect>
                      <a14:sharpenSoften amount="50000"/>
                    </a14:imgEffect>
                    <a14:imgEffect>
                      <a14:colorTemperature colorTemp="5900"/>
                    </a14:imgEffect>
                    <a14:imgEffect>
                      <a14:brightnessContrast bright="-20000" contrast="40000"/>
                    </a14:imgEffect>
                  </a14:imgLayer>
                </a14:imgProps>
              </a:ext>
              <a:ext uri="{28A0092B-C50C-407E-A947-70E740481C1C}">
                <a14:useLocalDpi xmlns:a14="http://schemas.microsoft.com/office/drawing/2010/main" xmlns="" val="0"/>
              </a:ext>
            </a:extLst>
          </a:blip>
          <a:srcRect t="23019" b="39625"/>
          <a:stretch/>
        </p:blipFill>
        <p:spPr>
          <a:xfrm>
            <a:off x="1524000" y="0"/>
            <a:ext cx="9180512" cy="1196752"/>
          </a:xfrm>
          <a:prstGeom prst="rect">
            <a:avLst/>
          </a:prstGeom>
        </p:spPr>
      </p:pic>
      <p:sp>
        <p:nvSpPr>
          <p:cNvPr id="34" name="Прямоугольник 33"/>
          <p:cNvSpPr/>
          <p:nvPr/>
        </p:nvSpPr>
        <p:spPr>
          <a:xfrm>
            <a:off x="1487488" y="30065"/>
            <a:ext cx="9180512" cy="1238695"/>
          </a:xfrm>
          <a:prstGeom prst="rect">
            <a:avLst/>
          </a:prstGeom>
          <a:solidFill>
            <a:srgbClr val="4A5582">
              <a:alpha val="34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cxnSp>
        <p:nvCxnSpPr>
          <p:cNvPr id="3" name="Прямая соединительная линия 2"/>
          <p:cNvCxnSpPr/>
          <p:nvPr/>
        </p:nvCxnSpPr>
        <p:spPr>
          <a:xfrm>
            <a:off x="1524000" y="1268760"/>
            <a:ext cx="9144000" cy="0"/>
          </a:xfrm>
          <a:prstGeom prst="line">
            <a:avLst/>
          </a:prstGeom>
          <a:ln>
            <a:solidFill>
              <a:schemeClr val="accent1">
                <a:lumMod val="50000"/>
              </a:schemeClr>
            </a:solidFill>
          </a:ln>
        </p:spPr>
        <p:style>
          <a:lnRef idx="3">
            <a:schemeClr val="accent1"/>
          </a:lnRef>
          <a:fillRef idx="0">
            <a:schemeClr val="accent1"/>
          </a:fillRef>
          <a:effectRef idx="2">
            <a:schemeClr val="accent1"/>
          </a:effectRef>
          <a:fontRef idx="minor">
            <a:schemeClr val="tx1"/>
          </a:fontRef>
        </p:style>
      </p:cxnSp>
      <p:sp>
        <p:nvSpPr>
          <p:cNvPr id="5" name="Прямоугольник 4"/>
          <p:cNvSpPr/>
          <p:nvPr/>
        </p:nvSpPr>
        <p:spPr>
          <a:xfrm>
            <a:off x="1703512" y="188640"/>
            <a:ext cx="8784976" cy="1008112"/>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ru-RU" sz="2800" b="1" dirty="0">
                <a:solidFill>
                  <a:schemeClr val="bg1"/>
                </a:solidFill>
                <a:latin typeface="Helvetica"/>
                <a:cs typeface="Helvetica"/>
              </a:rPr>
              <a:t>ВЕЛОСИПЕДИСТ </a:t>
            </a:r>
            <a:r>
              <a:rPr lang="mr-IN" sz="2800" b="1" dirty="0">
                <a:solidFill>
                  <a:schemeClr val="bg1"/>
                </a:solidFill>
                <a:latin typeface="Helvetica"/>
                <a:cs typeface="Helvetica"/>
              </a:rPr>
              <a:t>–</a:t>
            </a:r>
            <a:r>
              <a:rPr lang="ru-RU" sz="2800" b="1" dirty="0">
                <a:solidFill>
                  <a:schemeClr val="bg1"/>
                </a:solidFill>
                <a:latin typeface="Helvetica"/>
                <a:cs typeface="Helvetica"/>
              </a:rPr>
              <a:t> бедствие для экономики</a:t>
            </a:r>
          </a:p>
        </p:txBody>
      </p:sp>
      <p:pic>
        <p:nvPicPr>
          <p:cNvPr id="4" name="Изображение 3" descr="cycling.png"/>
          <p:cNvPicPr>
            <a:picLocks noChangeAspect="1"/>
          </p:cNvPicPr>
          <p:nvPr/>
        </p:nvPicPr>
        <p:blipFill>
          <a:blip r:embed="rId4" cstate="email">
            <a:extLst>
              <a:ext uri="{28A0092B-C50C-407E-A947-70E740481C1C}">
                <a14:useLocalDpi xmlns:a14="http://schemas.microsoft.com/office/drawing/2010/main" xmlns="" val="0"/>
              </a:ext>
            </a:extLst>
          </a:blip>
          <a:stretch>
            <a:fillRect/>
          </a:stretch>
        </p:blipFill>
        <p:spPr>
          <a:xfrm>
            <a:off x="7824192" y="4126876"/>
            <a:ext cx="2699792" cy="2699792"/>
          </a:xfrm>
          <a:prstGeom prst="rect">
            <a:avLst/>
          </a:prstGeom>
        </p:spPr>
      </p:pic>
      <p:pic>
        <p:nvPicPr>
          <p:cNvPr id="6" name="Изображение 5" descr="image001 — копия.png"/>
          <p:cNvPicPr>
            <a:picLocks noChangeAspect="1"/>
          </p:cNvPicPr>
          <p:nvPr/>
        </p:nvPicPr>
        <p:blipFill>
          <a:blip r:embed="rId5" cstate="email">
            <a:extLst>
              <a:ext uri="{28A0092B-C50C-407E-A947-70E740481C1C}">
                <a14:useLocalDpi xmlns:a14="http://schemas.microsoft.com/office/drawing/2010/main" xmlns="" val="0"/>
              </a:ext>
            </a:extLst>
          </a:blip>
          <a:stretch>
            <a:fillRect/>
          </a:stretch>
        </p:blipFill>
        <p:spPr>
          <a:xfrm>
            <a:off x="1703512" y="1412776"/>
            <a:ext cx="927594" cy="936104"/>
          </a:xfrm>
          <a:prstGeom prst="rect">
            <a:avLst/>
          </a:prstGeom>
        </p:spPr>
      </p:pic>
      <p:pic>
        <p:nvPicPr>
          <p:cNvPr id="7" name="Изображение 6" descr="image001 — копия 7.png"/>
          <p:cNvPicPr>
            <a:picLocks noChangeAspect="1"/>
          </p:cNvPicPr>
          <p:nvPr/>
        </p:nvPicPr>
        <p:blipFill>
          <a:blip r:embed="rId6" cstate="email">
            <a:extLst>
              <a:ext uri="{28A0092B-C50C-407E-A947-70E740481C1C}">
                <a14:useLocalDpi xmlns:a14="http://schemas.microsoft.com/office/drawing/2010/main" xmlns="" val="0"/>
              </a:ext>
            </a:extLst>
          </a:blip>
          <a:stretch>
            <a:fillRect/>
          </a:stretch>
        </p:blipFill>
        <p:spPr>
          <a:xfrm>
            <a:off x="2927649" y="1412776"/>
            <a:ext cx="936103" cy="936104"/>
          </a:xfrm>
          <a:prstGeom prst="rect">
            <a:avLst/>
          </a:prstGeom>
        </p:spPr>
      </p:pic>
      <p:pic>
        <p:nvPicPr>
          <p:cNvPr id="8" name="Изображение 7" descr="image001 — копия 6.png"/>
          <p:cNvPicPr>
            <a:picLocks noChangeAspect="1"/>
          </p:cNvPicPr>
          <p:nvPr/>
        </p:nvPicPr>
        <p:blipFill>
          <a:blip r:embed="rId7" cstate="email">
            <a:extLst>
              <a:ext uri="{28A0092B-C50C-407E-A947-70E740481C1C}">
                <a14:useLocalDpi xmlns:a14="http://schemas.microsoft.com/office/drawing/2010/main" xmlns="" val="0"/>
              </a:ext>
            </a:extLst>
          </a:blip>
          <a:stretch>
            <a:fillRect/>
          </a:stretch>
        </p:blipFill>
        <p:spPr>
          <a:xfrm>
            <a:off x="4079777" y="1412776"/>
            <a:ext cx="927353" cy="936102"/>
          </a:xfrm>
          <a:prstGeom prst="rect">
            <a:avLst/>
          </a:prstGeom>
        </p:spPr>
      </p:pic>
      <p:pic>
        <p:nvPicPr>
          <p:cNvPr id="11" name="Изображение 10" descr="image001 — копия 5.png"/>
          <p:cNvPicPr>
            <a:picLocks noChangeAspect="1"/>
          </p:cNvPicPr>
          <p:nvPr/>
        </p:nvPicPr>
        <p:blipFill>
          <a:blip r:embed="rId8" cstate="email">
            <a:extLst>
              <a:ext uri="{28A0092B-C50C-407E-A947-70E740481C1C}">
                <a14:useLocalDpi xmlns:a14="http://schemas.microsoft.com/office/drawing/2010/main" xmlns="" val="0"/>
              </a:ext>
            </a:extLst>
          </a:blip>
          <a:stretch>
            <a:fillRect/>
          </a:stretch>
        </p:blipFill>
        <p:spPr>
          <a:xfrm>
            <a:off x="5447929" y="1412776"/>
            <a:ext cx="953767" cy="936104"/>
          </a:xfrm>
          <a:prstGeom prst="rect">
            <a:avLst/>
          </a:prstGeom>
        </p:spPr>
      </p:pic>
      <p:pic>
        <p:nvPicPr>
          <p:cNvPr id="12" name="Изображение 11" descr="image001 — копия 4.png"/>
          <p:cNvPicPr>
            <a:picLocks noChangeAspect="1"/>
          </p:cNvPicPr>
          <p:nvPr/>
        </p:nvPicPr>
        <p:blipFill>
          <a:blip r:embed="rId9" cstate="email">
            <a:extLst>
              <a:ext uri="{28A0092B-C50C-407E-A947-70E740481C1C}">
                <a14:useLocalDpi xmlns:a14="http://schemas.microsoft.com/office/drawing/2010/main" xmlns="" val="0"/>
              </a:ext>
            </a:extLst>
          </a:blip>
          <a:stretch>
            <a:fillRect/>
          </a:stretch>
        </p:blipFill>
        <p:spPr>
          <a:xfrm>
            <a:off x="6888089" y="1412776"/>
            <a:ext cx="953767" cy="936104"/>
          </a:xfrm>
          <a:prstGeom prst="rect">
            <a:avLst/>
          </a:prstGeom>
        </p:spPr>
      </p:pic>
      <p:pic>
        <p:nvPicPr>
          <p:cNvPr id="13" name="Изображение 12" descr="image001 — копия 3.png"/>
          <p:cNvPicPr>
            <a:picLocks noChangeAspect="1"/>
          </p:cNvPicPr>
          <p:nvPr/>
        </p:nvPicPr>
        <p:blipFill>
          <a:blip r:embed="rId10" cstate="email">
            <a:extLst>
              <a:ext uri="{28A0092B-C50C-407E-A947-70E740481C1C}">
                <a14:useLocalDpi xmlns:a14="http://schemas.microsoft.com/office/drawing/2010/main" xmlns="" val="0"/>
              </a:ext>
            </a:extLst>
          </a:blip>
          <a:stretch>
            <a:fillRect/>
          </a:stretch>
        </p:blipFill>
        <p:spPr>
          <a:xfrm>
            <a:off x="8256240" y="1412776"/>
            <a:ext cx="936104" cy="927356"/>
          </a:xfrm>
          <a:prstGeom prst="rect">
            <a:avLst/>
          </a:prstGeom>
        </p:spPr>
      </p:pic>
      <p:pic>
        <p:nvPicPr>
          <p:cNvPr id="14" name="Изображение 13" descr="image001 — копия 2.png"/>
          <p:cNvPicPr>
            <a:picLocks noChangeAspect="1"/>
          </p:cNvPicPr>
          <p:nvPr/>
        </p:nvPicPr>
        <p:blipFill>
          <a:blip r:embed="rId11" cstate="email">
            <a:extLst>
              <a:ext uri="{28A0092B-C50C-407E-A947-70E740481C1C}">
                <a14:useLocalDpi xmlns:a14="http://schemas.microsoft.com/office/drawing/2010/main" xmlns="" val="0"/>
              </a:ext>
            </a:extLst>
          </a:blip>
          <a:stretch>
            <a:fillRect/>
          </a:stretch>
        </p:blipFill>
        <p:spPr>
          <a:xfrm>
            <a:off x="9552384" y="1412776"/>
            <a:ext cx="936104" cy="909858"/>
          </a:xfrm>
          <a:prstGeom prst="rect">
            <a:avLst/>
          </a:prstGeom>
        </p:spPr>
      </p:pic>
      <p:sp>
        <p:nvSpPr>
          <p:cNvPr id="15" name="Прямоугольник 14"/>
          <p:cNvSpPr/>
          <p:nvPr/>
        </p:nvSpPr>
        <p:spPr>
          <a:xfrm>
            <a:off x="1545843" y="2636912"/>
            <a:ext cx="1296144" cy="1512168"/>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ru-RU" sz="1400" b="1" dirty="0">
                <a:solidFill>
                  <a:srgbClr val="000000"/>
                </a:solidFill>
                <a:latin typeface="Times New Roman"/>
                <a:cs typeface="Times New Roman"/>
              </a:rPr>
              <a:t>покупает автомобиль и не берет под него кредит</a:t>
            </a:r>
          </a:p>
        </p:txBody>
      </p:sp>
      <p:sp>
        <p:nvSpPr>
          <p:cNvPr id="17" name="Прямоугольник 16"/>
          <p:cNvSpPr/>
          <p:nvPr/>
        </p:nvSpPr>
        <p:spPr>
          <a:xfrm>
            <a:off x="2927648" y="2420888"/>
            <a:ext cx="936104" cy="1512168"/>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ru-RU" sz="1400" b="1" dirty="0">
                <a:solidFill>
                  <a:srgbClr val="000000"/>
                </a:solidFill>
                <a:latin typeface="Times New Roman"/>
                <a:cs typeface="Times New Roman"/>
              </a:rPr>
              <a:t>покупает бензин</a:t>
            </a:r>
          </a:p>
        </p:txBody>
      </p:sp>
      <p:sp>
        <p:nvSpPr>
          <p:cNvPr id="18" name="Прямоугольник 17"/>
          <p:cNvSpPr/>
          <p:nvPr/>
        </p:nvSpPr>
        <p:spPr>
          <a:xfrm>
            <a:off x="3935760" y="2636912"/>
            <a:ext cx="1224136" cy="1512168"/>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ru-RU" sz="1400" b="1" dirty="0">
                <a:solidFill>
                  <a:srgbClr val="000000"/>
                </a:solidFill>
                <a:latin typeface="Times New Roman"/>
                <a:cs typeface="Times New Roman"/>
              </a:rPr>
              <a:t>пользуется услугами ремонтных мастерских</a:t>
            </a:r>
          </a:p>
        </p:txBody>
      </p:sp>
      <p:sp>
        <p:nvSpPr>
          <p:cNvPr id="19" name="Прямоугольник 18"/>
          <p:cNvSpPr/>
          <p:nvPr/>
        </p:nvSpPr>
        <p:spPr>
          <a:xfrm>
            <a:off x="5231904" y="2636912"/>
            <a:ext cx="1440160" cy="1512168"/>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ru-RU" sz="1400" b="1" dirty="0">
                <a:solidFill>
                  <a:srgbClr val="000000"/>
                </a:solidFill>
                <a:latin typeface="Times New Roman"/>
                <a:cs typeface="Times New Roman"/>
              </a:rPr>
              <a:t>страхует «гражданскую ответст-венность»</a:t>
            </a:r>
          </a:p>
        </p:txBody>
      </p:sp>
      <p:sp>
        <p:nvSpPr>
          <p:cNvPr id="20" name="Прямоугольник 19"/>
          <p:cNvSpPr/>
          <p:nvPr/>
        </p:nvSpPr>
        <p:spPr>
          <a:xfrm>
            <a:off x="6672064" y="2636912"/>
            <a:ext cx="1296144" cy="1512168"/>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ru-RU" sz="1400" b="1" dirty="0">
                <a:solidFill>
                  <a:srgbClr val="000000"/>
                </a:solidFill>
                <a:latin typeface="Times New Roman"/>
                <a:cs typeface="Times New Roman"/>
              </a:rPr>
              <a:t>покупает автомобиль и не берет под него кредит</a:t>
            </a:r>
          </a:p>
        </p:txBody>
      </p:sp>
      <p:sp>
        <p:nvSpPr>
          <p:cNvPr id="21" name="Прямоугольник 20"/>
          <p:cNvSpPr/>
          <p:nvPr/>
        </p:nvSpPr>
        <p:spPr>
          <a:xfrm>
            <a:off x="8040216" y="2636912"/>
            <a:ext cx="1296144" cy="1512168"/>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ru-RU" sz="1400" b="1" dirty="0">
                <a:solidFill>
                  <a:srgbClr val="000000"/>
                </a:solidFill>
                <a:latin typeface="Times New Roman"/>
                <a:cs typeface="Times New Roman"/>
              </a:rPr>
              <a:t>покупает автомобиль и не берет под него кредит</a:t>
            </a:r>
          </a:p>
        </p:txBody>
      </p:sp>
      <p:sp>
        <p:nvSpPr>
          <p:cNvPr id="22" name="Прямоугольник 21"/>
          <p:cNvSpPr/>
          <p:nvPr/>
        </p:nvSpPr>
        <p:spPr>
          <a:xfrm>
            <a:off x="9444880" y="2708920"/>
            <a:ext cx="1187624" cy="1512168"/>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ru-RU" sz="1400" b="1" dirty="0">
                <a:solidFill>
                  <a:srgbClr val="000000"/>
                </a:solidFill>
                <a:latin typeface="Times New Roman"/>
                <a:cs typeface="Times New Roman"/>
              </a:rPr>
              <a:t>покупает автомобиль и не берет под него кредит</a:t>
            </a:r>
          </a:p>
        </p:txBody>
      </p:sp>
      <p:sp>
        <p:nvSpPr>
          <p:cNvPr id="16" name="Прямоугольник 15"/>
          <p:cNvSpPr/>
          <p:nvPr/>
        </p:nvSpPr>
        <p:spPr>
          <a:xfrm>
            <a:off x="1775520" y="2564904"/>
            <a:ext cx="792088" cy="360040"/>
          </a:xfrm>
          <a:prstGeom prst="rect">
            <a:avLst/>
          </a:prstGeom>
          <a:no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ru-RU" sz="2400" b="1" dirty="0">
                <a:solidFill>
                  <a:srgbClr val="FF0000"/>
                </a:solidFill>
                <a:latin typeface="Helvetica"/>
                <a:cs typeface="Helvetica"/>
              </a:rPr>
              <a:t>НЕ</a:t>
            </a:r>
          </a:p>
        </p:txBody>
      </p:sp>
      <p:sp>
        <p:nvSpPr>
          <p:cNvPr id="24" name="Прямоугольник 23"/>
          <p:cNvSpPr/>
          <p:nvPr/>
        </p:nvSpPr>
        <p:spPr>
          <a:xfrm>
            <a:off x="2999656" y="2564904"/>
            <a:ext cx="792088" cy="360040"/>
          </a:xfrm>
          <a:prstGeom prst="rect">
            <a:avLst/>
          </a:prstGeom>
          <a:no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ru-RU" sz="2400" b="1" dirty="0">
                <a:solidFill>
                  <a:srgbClr val="FF0000"/>
                </a:solidFill>
                <a:latin typeface="Helvetica"/>
                <a:cs typeface="Helvetica"/>
              </a:rPr>
              <a:t>НЕ</a:t>
            </a:r>
          </a:p>
        </p:txBody>
      </p:sp>
      <p:sp>
        <p:nvSpPr>
          <p:cNvPr id="25" name="Прямоугольник 24"/>
          <p:cNvSpPr/>
          <p:nvPr/>
        </p:nvSpPr>
        <p:spPr>
          <a:xfrm>
            <a:off x="4151784" y="2564904"/>
            <a:ext cx="792088" cy="360040"/>
          </a:xfrm>
          <a:prstGeom prst="rect">
            <a:avLst/>
          </a:prstGeom>
          <a:no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ru-RU" sz="2400" b="1" dirty="0">
                <a:solidFill>
                  <a:srgbClr val="FF0000"/>
                </a:solidFill>
                <a:latin typeface="Helvetica"/>
                <a:cs typeface="Helvetica"/>
              </a:rPr>
              <a:t>НЕ</a:t>
            </a:r>
          </a:p>
        </p:txBody>
      </p:sp>
      <p:sp>
        <p:nvSpPr>
          <p:cNvPr id="26" name="Прямоугольник 25"/>
          <p:cNvSpPr/>
          <p:nvPr/>
        </p:nvSpPr>
        <p:spPr>
          <a:xfrm>
            <a:off x="5519936" y="2564904"/>
            <a:ext cx="792088" cy="360040"/>
          </a:xfrm>
          <a:prstGeom prst="rect">
            <a:avLst/>
          </a:prstGeom>
          <a:no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ru-RU" sz="2400" b="1" dirty="0">
                <a:solidFill>
                  <a:srgbClr val="FF0000"/>
                </a:solidFill>
                <a:latin typeface="Helvetica"/>
                <a:cs typeface="Helvetica"/>
              </a:rPr>
              <a:t>НЕ</a:t>
            </a:r>
          </a:p>
        </p:txBody>
      </p:sp>
      <p:sp>
        <p:nvSpPr>
          <p:cNvPr id="28" name="Прямоугольник 27"/>
          <p:cNvSpPr/>
          <p:nvPr/>
        </p:nvSpPr>
        <p:spPr>
          <a:xfrm>
            <a:off x="6960096" y="2564904"/>
            <a:ext cx="792088" cy="360040"/>
          </a:xfrm>
          <a:prstGeom prst="rect">
            <a:avLst/>
          </a:prstGeom>
          <a:no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ru-RU" sz="2400" b="1" dirty="0">
                <a:solidFill>
                  <a:srgbClr val="FF0000"/>
                </a:solidFill>
                <a:latin typeface="Helvetica"/>
                <a:cs typeface="Helvetica"/>
              </a:rPr>
              <a:t>НЕ</a:t>
            </a:r>
          </a:p>
        </p:txBody>
      </p:sp>
      <p:sp>
        <p:nvSpPr>
          <p:cNvPr id="29" name="Прямоугольник 28"/>
          <p:cNvSpPr/>
          <p:nvPr/>
        </p:nvSpPr>
        <p:spPr>
          <a:xfrm>
            <a:off x="8256240" y="2564904"/>
            <a:ext cx="792088" cy="360040"/>
          </a:xfrm>
          <a:prstGeom prst="rect">
            <a:avLst/>
          </a:prstGeom>
          <a:no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ru-RU" sz="2400" b="1" dirty="0">
                <a:solidFill>
                  <a:srgbClr val="FF0000"/>
                </a:solidFill>
                <a:latin typeface="Helvetica"/>
                <a:cs typeface="Helvetica"/>
              </a:rPr>
              <a:t>НЕ</a:t>
            </a:r>
          </a:p>
        </p:txBody>
      </p:sp>
      <p:sp>
        <p:nvSpPr>
          <p:cNvPr id="30" name="Прямоугольник 29"/>
          <p:cNvSpPr/>
          <p:nvPr/>
        </p:nvSpPr>
        <p:spPr>
          <a:xfrm>
            <a:off x="9624392" y="2564904"/>
            <a:ext cx="792088" cy="360040"/>
          </a:xfrm>
          <a:prstGeom prst="rect">
            <a:avLst/>
          </a:prstGeom>
          <a:no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ru-RU" sz="2400" b="1" dirty="0">
                <a:solidFill>
                  <a:srgbClr val="FF0000"/>
                </a:solidFill>
                <a:latin typeface="Helvetica"/>
                <a:cs typeface="Helvetica"/>
              </a:rPr>
              <a:t>НЕ</a:t>
            </a:r>
          </a:p>
        </p:txBody>
      </p:sp>
      <p:cxnSp>
        <p:nvCxnSpPr>
          <p:cNvPr id="31" name="Прямая соединительная линия 30"/>
          <p:cNvCxnSpPr/>
          <p:nvPr/>
        </p:nvCxnSpPr>
        <p:spPr>
          <a:xfrm>
            <a:off x="1524000" y="4149080"/>
            <a:ext cx="9144000" cy="0"/>
          </a:xfrm>
          <a:prstGeom prst="line">
            <a:avLst/>
          </a:prstGeom>
          <a:ln>
            <a:solidFill>
              <a:schemeClr val="accent1">
                <a:lumMod val="50000"/>
              </a:schemeClr>
            </a:solidFill>
          </a:ln>
        </p:spPr>
        <p:style>
          <a:lnRef idx="3">
            <a:schemeClr val="accent1"/>
          </a:lnRef>
          <a:fillRef idx="0">
            <a:schemeClr val="accent1"/>
          </a:fillRef>
          <a:effectRef idx="2">
            <a:schemeClr val="accent1"/>
          </a:effectRef>
          <a:fontRef idx="minor">
            <a:schemeClr val="tx1"/>
          </a:fontRef>
        </p:style>
      </p:cxnSp>
      <p:sp>
        <p:nvSpPr>
          <p:cNvPr id="23" name="Прямоугольник 22"/>
          <p:cNvSpPr/>
          <p:nvPr/>
        </p:nvSpPr>
        <p:spPr>
          <a:xfrm>
            <a:off x="1703512" y="4509120"/>
            <a:ext cx="5904656" cy="1368152"/>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r>
              <a:rPr lang="ru-RU" sz="2800" b="1" dirty="0">
                <a:solidFill>
                  <a:srgbClr val="FF0000"/>
                </a:solidFill>
                <a:latin typeface="Helvetica"/>
                <a:cs typeface="Helvetica"/>
              </a:rPr>
              <a:t>ЗДОРОВЫЕ ЛЮДИ</a:t>
            </a:r>
          </a:p>
          <a:p>
            <a:r>
              <a:rPr lang="ru-RU" sz="2800" b="1" dirty="0">
                <a:solidFill>
                  <a:srgbClr val="FF0000"/>
                </a:solidFill>
                <a:latin typeface="Helvetica"/>
                <a:cs typeface="Helvetica"/>
              </a:rPr>
              <a:t>НЕ НУЖНЫ ДЛЯ ЭКОНОМИКИ!</a:t>
            </a:r>
          </a:p>
          <a:p>
            <a:endParaRPr lang="ru-RU" sz="2800" b="1" dirty="0">
              <a:solidFill>
                <a:srgbClr val="FF0000"/>
              </a:solidFill>
              <a:latin typeface="Helvetica"/>
              <a:cs typeface="Helvetica"/>
            </a:endParaRPr>
          </a:p>
        </p:txBody>
      </p:sp>
      <p:sp>
        <p:nvSpPr>
          <p:cNvPr id="8192" name="Прямоугольник 8191"/>
          <p:cNvSpPr/>
          <p:nvPr/>
        </p:nvSpPr>
        <p:spPr>
          <a:xfrm>
            <a:off x="1847528" y="5589240"/>
            <a:ext cx="5472608" cy="64807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ru-RU" sz="2000" b="1" dirty="0">
                <a:solidFill>
                  <a:schemeClr val="tx1"/>
                </a:solidFill>
                <a:latin typeface="Helvetica"/>
                <a:cs typeface="Helvetica"/>
              </a:rPr>
              <a:t>ОНИ НЕ УВЕЛИЧИВАЮТ ВВП</a:t>
            </a:r>
          </a:p>
        </p:txBody>
      </p:sp>
    </p:spTree>
    <p:extLst>
      <p:ext uri="{BB962C8B-B14F-4D97-AF65-F5344CB8AC3E}">
        <p14:creationId xmlns:p14="http://schemas.microsoft.com/office/powerpoint/2010/main" xmlns="" val="232353465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Изображение 11" descr="landscape-nature-wilderness-mountain-snow-lake-51384-pxhere.com.jpg"/>
          <p:cNvPicPr>
            <a:picLocks noChangeAspect="1"/>
          </p:cNvPicPr>
          <p:nvPr/>
        </p:nvPicPr>
        <p:blipFill>
          <a:blip r:embed="rId2" cstate="email">
            <a:extLst>
              <a:ext uri="{28A0092B-C50C-407E-A947-70E740481C1C}">
                <a14:useLocalDpi xmlns:a14="http://schemas.microsoft.com/office/drawing/2010/main" xmlns="" val="0"/>
              </a:ext>
            </a:extLst>
          </a:blip>
          <a:stretch>
            <a:fillRect/>
          </a:stretch>
        </p:blipFill>
        <p:spPr>
          <a:xfrm>
            <a:off x="1524000" y="3573016"/>
            <a:ext cx="9180512" cy="1368152"/>
          </a:xfrm>
          <a:prstGeom prst="rect">
            <a:avLst/>
          </a:prstGeom>
        </p:spPr>
      </p:pic>
      <p:sp>
        <p:nvSpPr>
          <p:cNvPr id="9218" name="Rectangle 2"/>
          <p:cNvSpPr>
            <a:spLocks noGrp="1" noChangeArrowheads="1"/>
          </p:cNvSpPr>
          <p:nvPr>
            <p:ph type="title"/>
          </p:nvPr>
        </p:nvSpPr>
        <p:spPr>
          <a:xfrm>
            <a:off x="1981200" y="116633"/>
            <a:ext cx="8229600" cy="562071"/>
          </a:xfrm>
        </p:spPr>
        <p:txBody>
          <a:bodyPr>
            <a:normAutofit fontScale="90000"/>
          </a:bodyPr>
          <a:lstStyle/>
          <a:p>
            <a:pPr eaLnBrk="1" hangingPunct="1">
              <a:defRPr/>
            </a:pPr>
            <a:r>
              <a:rPr lang="ru-RU" sz="3600" b="1" dirty="0">
                <a:solidFill>
                  <a:schemeClr val="accent1">
                    <a:lumMod val="25000"/>
                  </a:schemeClr>
                </a:solidFill>
                <a:latin typeface="Helvetica"/>
                <a:cs typeface="Helvetica"/>
              </a:rPr>
              <a:t>ВВП и устойчивость</a:t>
            </a:r>
          </a:p>
        </p:txBody>
      </p:sp>
      <p:cxnSp>
        <p:nvCxnSpPr>
          <p:cNvPr id="3" name="Прямая соединительная линия 2"/>
          <p:cNvCxnSpPr/>
          <p:nvPr/>
        </p:nvCxnSpPr>
        <p:spPr>
          <a:xfrm>
            <a:off x="3791744" y="692696"/>
            <a:ext cx="4680520" cy="0"/>
          </a:xfrm>
          <a:prstGeom prst="line">
            <a:avLst/>
          </a:prstGeom>
          <a:ln>
            <a:solidFill>
              <a:srgbClr val="3C8C93"/>
            </a:solidFill>
          </a:ln>
        </p:spPr>
        <p:style>
          <a:lnRef idx="3">
            <a:schemeClr val="accent2"/>
          </a:lnRef>
          <a:fillRef idx="0">
            <a:schemeClr val="accent2"/>
          </a:fillRef>
          <a:effectRef idx="2">
            <a:schemeClr val="accent2"/>
          </a:effectRef>
          <a:fontRef idx="minor">
            <a:schemeClr val="tx1"/>
          </a:fontRef>
        </p:style>
      </p:cxnSp>
      <p:sp>
        <p:nvSpPr>
          <p:cNvPr id="4" name="Прямоугольник 3"/>
          <p:cNvSpPr/>
          <p:nvPr/>
        </p:nvSpPr>
        <p:spPr>
          <a:xfrm>
            <a:off x="1919536" y="764704"/>
            <a:ext cx="2016224" cy="72008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ru-RU" b="1" dirty="0">
                <a:solidFill>
                  <a:schemeClr val="tx1"/>
                </a:solidFill>
                <a:latin typeface="Helvetica"/>
                <a:cs typeface="Helvetica"/>
              </a:rPr>
              <a:t>краткосрочное развитие</a:t>
            </a:r>
          </a:p>
        </p:txBody>
      </p:sp>
      <p:sp>
        <p:nvSpPr>
          <p:cNvPr id="7" name="Прямоугольник 6"/>
          <p:cNvSpPr/>
          <p:nvPr/>
        </p:nvSpPr>
        <p:spPr>
          <a:xfrm>
            <a:off x="1919536" y="1772816"/>
            <a:ext cx="2016224" cy="72008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ru-RU" b="1" dirty="0">
                <a:solidFill>
                  <a:schemeClr val="tx1"/>
                </a:solidFill>
                <a:latin typeface="Helvetica"/>
                <a:cs typeface="Helvetica"/>
              </a:rPr>
              <a:t>среднесрочное развитие</a:t>
            </a:r>
          </a:p>
        </p:txBody>
      </p:sp>
      <p:sp>
        <p:nvSpPr>
          <p:cNvPr id="8" name="Прямоугольник 7"/>
          <p:cNvSpPr/>
          <p:nvPr/>
        </p:nvSpPr>
        <p:spPr>
          <a:xfrm>
            <a:off x="1919536" y="2708920"/>
            <a:ext cx="2016224" cy="72008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ru-RU" b="1" dirty="0">
                <a:solidFill>
                  <a:schemeClr val="tx1"/>
                </a:solidFill>
                <a:latin typeface="Helvetica"/>
                <a:cs typeface="Helvetica"/>
              </a:rPr>
              <a:t>долгосрочное развитие</a:t>
            </a:r>
          </a:p>
        </p:txBody>
      </p:sp>
      <p:cxnSp>
        <p:nvCxnSpPr>
          <p:cNvPr id="6" name="Прямая соединительная линия 5"/>
          <p:cNvCxnSpPr/>
          <p:nvPr/>
        </p:nvCxnSpPr>
        <p:spPr>
          <a:xfrm>
            <a:off x="4223792" y="836712"/>
            <a:ext cx="0" cy="2664296"/>
          </a:xfrm>
          <a:prstGeom prst="line">
            <a:avLst/>
          </a:prstGeom>
          <a:ln>
            <a:solidFill>
              <a:schemeClr val="accent1">
                <a:lumMod val="50000"/>
              </a:schemeClr>
            </a:solidFill>
          </a:ln>
        </p:spPr>
        <p:style>
          <a:lnRef idx="3">
            <a:schemeClr val="accent2"/>
          </a:lnRef>
          <a:fillRef idx="0">
            <a:schemeClr val="accent2"/>
          </a:fillRef>
          <a:effectRef idx="2">
            <a:schemeClr val="accent2"/>
          </a:effectRef>
          <a:fontRef idx="minor">
            <a:schemeClr val="tx1"/>
          </a:fontRef>
        </p:style>
      </p:cxnSp>
      <p:sp>
        <p:nvSpPr>
          <p:cNvPr id="16" name="Прямоугольник 15"/>
          <p:cNvSpPr/>
          <p:nvPr/>
        </p:nvSpPr>
        <p:spPr>
          <a:xfrm>
            <a:off x="4439816" y="836712"/>
            <a:ext cx="6048672" cy="576064"/>
          </a:xfrm>
          <a:prstGeom prst="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r>
              <a:rPr lang="ru-RU" dirty="0">
                <a:solidFill>
                  <a:srgbClr val="000000"/>
                </a:solidFill>
                <a:latin typeface="Helvetica"/>
                <a:cs typeface="Helvetica"/>
              </a:rPr>
              <a:t>ВВП в качестве основного показателя</a:t>
            </a:r>
          </a:p>
        </p:txBody>
      </p:sp>
      <p:sp>
        <p:nvSpPr>
          <p:cNvPr id="19" name="Прямоугольник 18"/>
          <p:cNvSpPr/>
          <p:nvPr/>
        </p:nvSpPr>
        <p:spPr>
          <a:xfrm>
            <a:off x="4439816" y="1628800"/>
            <a:ext cx="6048672" cy="936104"/>
          </a:xfrm>
          <a:prstGeom prst="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r>
              <a:rPr lang="ru-RU" dirty="0">
                <a:solidFill>
                  <a:srgbClr val="000000"/>
                </a:solidFill>
                <a:latin typeface="Helvetica"/>
                <a:cs typeface="Helvetica"/>
              </a:rPr>
              <a:t>сателлитных сопряженных индикаторов, дополнительно отражающих важные аспекты устойчивости (</a:t>
            </a:r>
            <a:r>
              <a:rPr lang="ru-RU" b="1" dirty="0">
                <a:solidFill>
                  <a:srgbClr val="000000"/>
                </a:solidFill>
                <a:latin typeface="Helvetica"/>
                <a:cs typeface="Helvetica"/>
              </a:rPr>
              <a:t>социальные и экологические</a:t>
            </a:r>
            <a:r>
              <a:rPr lang="ru-RU" dirty="0">
                <a:solidFill>
                  <a:srgbClr val="000000"/>
                </a:solidFill>
                <a:latin typeface="Helvetica"/>
                <a:cs typeface="Helvetica"/>
              </a:rPr>
              <a:t>)</a:t>
            </a:r>
          </a:p>
        </p:txBody>
      </p:sp>
      <p:sp>
        <p:nvSpPr>
          <p:cNvPr id="21" name="Прямоугольник 20"/>
          <p:cNvSpPr/>
          <p:nvPr/>
        </p:nvSpPr>
        <p:spPr>
          <a:xfrm>
            <a:off x="4439816" y="2708920"/>
            <a:ext cx="6048672" cy="720080"/>
          </a:xfrm>
          <a:prstGeom prst="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r>
              <a:rPr lang="ru-RU" dirty="0">
                <a:solidFill>
                  <a:srgbClr val="000000"/>
                </a:solidFill>
                <a:latin typeface="Helvetica"/>
                <a:cs typeface="Helvetica"/>
              </a:rPr>
              <a:t>нельзя использовать ВВП в качестве основного долгосрочного показателя устойчивости</a:t>
            </a:r>
          </a:p>
        </p:txBody>
      </p:sp>
      <p:cxnSp>
        <p:nvCxnSpPr>
          <p:cNvPr id="22" name="Прямая соединительная линия 21"/>
          <p:cNvCxnSpPr/>
          <p:nvPr/>
        </p:nvCxnSpPr>
        <p:spPr>
          <a:xfrm>
            <a:off x="1991544" y="3501008"/>
            <a:ext cx="8496944" cy="0"/>
          </a:xfrm>
          <a:prstGeom prst="line">
            <a:avLst/>
          </a:prstGeom>
          <a:ln>
            <a:solidFill>
              <a:srgbClr val="05376C"/>
            </a:solidFill>
          </a:ln>
        </p:spPr>
        <p:style>
          <a:lnRef idx="3">
            <a:schemeClr val="accent2"/>
          </a:lnRef>
          <a:fillRef idx="0">
            <a:schemeClr val="accent2"/>
          </a:fillRef>
          <a:effectRef idx="2">
            <a:schemeClr val="accent2"/>
          </a:effectRef>
          <a:fontRef idx="minor">
            <a:schemeClr val="tx1"/>
          </a:fontRef>
        </p:style>
      </p:cxnSp>
      <p:sp>
        <p:nvSpPr>
          <p:cNvPr id="24" name="Прямоугольник 23"/>
          <p:cNvSpPr/>
          <p:nvPr/>
        </p:nvSpPr>
        <p:spPr>
          <a:xfrm>
            <a:off x="1847528" y="3861048"/>
            <a:ext cx="2088232" cy="576064"/>
          </a:xfrm>
          <a:prstGeom prst="rect">
            <a:avLst/>
          </a:prstGeom>
          <a:solidFill>
            <a:schemeClr val="accent5"/>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ru-RU" b="1" dirty="0">
                <a:solidFill>
                  <a:srgbClr val="000000"/>
                </a:solidFill>
                <a:latin typeface="Helvetica"/>
                <a:cs typeface="Helvetica"/>
              </a:rPr>
              <a:t>Опыт России: </a:t>
            </a:r>
          </a:p>
        </p:txBody>
      </p:sp>
      <p:cxnSp>
        <p:nvCxnSpPr>
          <p:cNvPr id="23" name="Прямая соединительная линия 22"/>
          <p:cNvCxnSpPr/>
          <p:nvPr/>
        </p:nvCxnSpPr>
        <p:spPr>
          <a:xfrm>
            <a:off x="1919536" y="1484784"/>
            <a:ext cx="8568952" cy="0"/>
          </a:xfrm>
          <a:prstGeom prst="line">
            <a:avLst/>
          </a:prstGeom>
          <a:ln>
            <a:solidFill>
              <a:schemeClr val="accent1">
                <a:lumMod val="50000"/>
              </a:schemeClr>
            </a:solidFill>
          </a:ln>
        </p:spPr>
        <p:style>
          <a:lnRef idx="3">
            <a:schemeClr val="accent2"/>
          </a:lnRef>
          <a:fillRef idx="0">
            <a:schemeClr val="accent2"/>
          </a:fillRef>
          <a:effectRef idx="2">
            <a:schemeClr val="accent2"/>
          </a:effectRef>
          <a:fontRef idx="minor">
            <a:schemeClr val="tx1"/>
          </a:fontRef>
        </p:style>
      </p:cxnSp>
      <p:cxnSp>
        <p:nvCxnSpPr>
          <p:cNvPr id="28" name="Прямая соединительная линия 27"/>
          <p:cNvCxnSpPr/>
          <p:nvPr/>
        </p:nvCxnSpPr>
        <p:spPr>
          <a:xfrm>
            <a:off x="1919536" y="2636912"/>
            <a:ext cx="8568952" cy="0"/>
          </a:xfrm>
          <a:prstGeom prst="line">
            <a:avLst/>
          </a:prstGeom>
          <a:ln>
            <a:solidFill>
              <a:schemeClr val="accent1">
                <a:lumMod val="50000"/>
              </a:schemeClr>
            </a:solidFill>
          </a:ln>
        </p:spPr>
        <p:style>
          <a:lnRef idx="3">
            <a:schemeClr val="accent2"/>
          </a:lnRef>
          <a:fillRef idx="0">
            <a:schemeClr val="accent2"/>
          </a:fillRef>
          <a:effectRef idx="2">
            <a:schemeClr val="accent2"/>
          </a:effectRef>
          <a:fontRef idx="minor">
            <a:schemeClr val="tx1"/>
          </a:fontRef>
        </p:style>
      </p:cxnSp>
      <p:sp>
        <p:nvSpPr>
          <p:cNvPr id="26" name="Прямоугольник 25"/>
          <p:cNvSpPr/>
          <p:nvPr/>
        </p:nvSpPr>
        <p:spPr>
          <a:xfrm>
            <a:off x="4367808" y="3717032"/>
            <a:ext cx="2736304" cy="108012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ru-RU" dirty="0">
                <a:solidFill>
                  <a:srgbClr val="000000"/>
                </a:solidFill>
                <a:latin typeface="Helvetica"/>
                <a:cs typeface="Helvetica"/>
              </a:rPr>
              <a:t>ВВП плохо отражает устойчивость развития</a:t>
            </a:r>
          </a:p>
        </p:txBody>
      </p:sp>
      <p:sp>
        <p:nvSpPr>
          <p:cNvPr id="30" name="Прямоугольник 29"/>
          <p:cNvSpPr/>
          <p:nvPr/>
        </p:nvSpPr>
        <p:spPr>
          <a:xfrm>
            <a:off x="7464152" y="3645024"/>
            <a:ext cx="3024336" cy="115212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ru-RU" dirty="0">
                <a:solidFill>
                  <a:srgbClr val="000000"/>
                </a:solidFill>
                <a:latin typeface="Helvetica"/>
                <a:cs typeface="Helvetica"/>
              </a:rPr>
              <a:t>рост ВВП не всегда свидетельствует о позитивных социально-экономических процессах</a:t>
            </a:r>
          </a:p>
        </p:txBody>
      </p:sp>
      <p:cxnSp>
        <p:nvCxnSpPr>
          <p:cNvPr id="34" name="Прямая соединительная линия 33"/>
          <p:cNvCxnSpPr/>
          <p:nvPr/>
        </p:nvCxnSpPr>
        <p:spPr>
          <a:xfrm>
            <a:off x="1775520" y="4941168"/>
            <a:ext cx="8892480" cy="0"/>
          </a:xfrm>
          <a:prstGeom prst="line">
            <a:avLst/>
          </a:prstGeom>
          <a:ln>
            <a:solidFill>
              <a:srgbClr val="05376C"/>
            </a:solidFill>
          </a:ln>
        </p:spPr>
        <p:style>
          <a:lnRef idx="3">
            <a:schemeClr val="accent2"/>
          </a:lnRef>
          <a:fillRef idx="0">
            <a:schemeClr val="accent2"/>
          </a:fillRef>
          <a:effectRef idx="2">
            <a:schemeClr val="accent2"/>
          </a:effectRef>
          <a:fontRef idx="minor">
            <a:schemeClr val="tx1"/>
          </a:fontRef>
        </p:style>
      </p:cxnSp>
      <p:sp>
        <p:nvSpPr>
          <p:cNvPr id="35" name="Прямоугольник 34"/>
          <p:cNvSpPr/>
          <p:nvPr/>
        </p:nvSpPr>
        <p:spPr>
          <a:xfrm>
            <a:off x="1703512" y="5013176"/>
            <a:ext cx="2448272" cy="1700808"/>
          </a:xfrm>
          <a:prstGeom prst="rect">
            <a:avLst/>
          </a:prstGeom>
          <a:solidFill>
            <a:schemeClr val="accent5"/>
          </a:solidFill>
        </p:spPr>
        <p:style>
          <a:lnRef idx="1">
            <a:schemeClr val="accent1"/>
          </a:lnRef>
          <a:fillRef idx="3">
            <a:schemeClr val="accent1"/>
          </a:fillRef>
          <a:effectRef idx="2">
            <a:schemeClr val="accent1"/>
          </a:effectRef>
          <a:fontRef idx="minor">
            <a:schemeClr val="lt1"/>
          </a:fontRef>
        </p:style>
        <p:txBody>
          <a:bodyPr rtlCol="0" anchor="ctr"/>
          <a:lstStyle/>
          <a:p>
            <a:r>
              <a:rPr lang="ru-RU" sz="1400" dirty="0">
                <a:solidFill>
                  <a:srgbClr val="000000"/>
                </a:solidFill>
                <a:latin typeface="Helvetica"/>
                <a:cs typeface="Helvetica"/>
              </a:rPr>
              <a:t>При </a:t>
            </a:r>
            <a:r>
              <a:rPr lang="ru-RU" sz="1400" b="1" dirty="0">
                <a:solidFill>
                  <a:srgbClr val="000000"/>
                </a:solidFill>
                <a:latin typeface="Helvetica"/>
                <a:cs typeface="Helvetica"/>
              </a:rPr>
              <a:t>падении</a:t>
            </a:r>
            <a:r>
              <a:rPr lang="ru-RU" sz="1400" dirty="0">
                <a:solidFill>
                  <a:srgbClr val="000000"/>
                </a:solidFill>
                <a:latin typeface="Helvetica"/>
                <a:cs typeface="Helvetica"/>
              </a:rPr>
              <a:t> ВВП могут происходить </a:t>
            </a:r>
            <a:r>
              <a:rPr lang="ru-RU" sz="1400" b="1" dirty="0">
                <a:solidFill>
                  <a:srgbClr val="000000"/>
                </a:solidFill>
                <a:latin typeface="Helvetica"/>
                <a:cs typeface="Helvetica"/>
              </a:rPr>
              <a:t>положительные социально-экономические сдвиги</a:t>
            </a:r>
            <a:r>
              <a:rPr lang="ru-RU" sz="1400" dirty="0">
                <a:solidFill>
                  <a:srgbClr val="000000"/>
                </a:solidFill>
                <a:latin typeface="Helvetica"/>
                <a:cs typeface="Helvetica"/>
              </a:rPr>
              <a:t>, усиливаться устойчивость развития. </a:t>
            </a:r>
          </a:p>
        </p:txBody>
      </p:sp>
      <p:cxnSp>
        <p:nvCxnSpPr>
          <p:cNvPr id="5" name="Прямая соединительная линия 4"/>
          <p:cNvCxnSpPr/>
          <p:nvPr/>
        </p:nvCxnSpPr>
        <p:spPr>
          <a:xfrm>
            <a:off x="4223792" y="5085184"/>
            <a:ext cx="0" cy="1700808"/>
          </a:xfrm>
          <a:prstGeom prst="line">
            <a:avLst/>
          </a:prstGeom>
          <a:ln>
            <a:solidFill>
              <a:srgbClr val="223387"/>
            </a:solidFill>
          </a:ln>
        </p:spPr>
        <p:style>
          <a:lnRef idx="3">
            <a:schemeClr val="accent2"/>
          </a:lnRef>
          <a:fillRef idx="0">
            <a:schemeClr val="accent2"/>
          </a:fillRef>
          <a:effectRef idx="2">
            <a:schemeClr val="accent2"/>
          </a:effectRef>
          <a:fontRef idx="minor">
            <a:schemeClr val="tx1"/>
          </a:fontRef>
        </p:style>
      </p:cxnSp>
      <p:sp>
        <p:nvSpPr>
          <p:cNvPr id="25" name="Прямоугольник 24"/>
          <p:cNvSpPr/>
          <p:nvPr/>
        </p:nvSpPr>
        <p:spPr>
          <a:xfrm>
            <a:off x="4367808" y="5013176"/>
            <a:ext cx="6120680" cy="1800200"/>
          </a:xfrm>
          <a:prstGeom prst="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r>
              <a:rPr lang="ru-RU" sz="1600" dirty="0">
                <a:solidFill>
                  <a:srgbClr val="000000"/>
                </a:solidFill>
                <a:latin typeface="Helvetica"/>
                <a:cs typeface="Helvetica"/>
              </a:rPr>
              <a:t>Падение цен на энергоресурсы</a:t>
            </a:r>
            <a:r>
              <a:rPr lang="en-US" sz="1600" dirty="0">
                <a:solidFill>
                  <a:srgbClr val="000000"/>
                </a:solidFill>
                <a:latin typeface="Helvetica"/>
                <a:cs typeface="Helvetica"/>
              </a:rPr>
              <a:t> </a:t>
            </a:r>
            <a:r>
              <a:rPr lang="ru-RU" sz="1600" b="1" dirty="0">
                <a:solidFill>
                  <a:srgbClr val="000000"/>
                </a:solidFill>
                <a:latin typeface="Helvetica"/>
                <a:cs typeface="Helvetica"/>
              </a:rPr>
              <a:t>-</a:t>
            </a:r>
            <a:r>
              <a:rPr lang="en-US" sz="1600" b="1" dirty="0">
                <a:solidFill>
                  <a:srgbClr val="000000"/>
                </a:solidFill>
                <a:latin typeface="Helvetica"/>
                <a:cs typeface="Helvetica"/>
              </a:rPr>
              <a:t>&gt;</a:t>
            </a:r>
            <a:r>
              <a:rPr lang="ru-RU" sz="1600" dirty="0">
                <a:solidFill>
                  <a:srgbClr val="000000"/>
                </a:solidFill>
                <a:latin typeface="Helvetica"/>
                <a:cs typeface="Helvetica"/>
              </a:rPr>
              <a:t> к снижению темпов роста ВВП вплоть до отрицательных значений  </a:t>
            </a:r>
            <a:r>
              <a:rPr lang="ru-RU" b="1" dirty="0">
                <a:solidFill>
                  <a:srgbClr val="000000"/>
                </a:solidFill>
                <a:latin typeface="Helvetica"/>
                <a:cs typeface="Helvetica"/>
              </a:rPr>
              <a:t>НО</a:t>
            </a:r>
            <a:r>
              <a:rPr lang="ru-RU" sz="1600" dirty="0">
                <a:solidFill>
                  <a:srgbClr val="000000"/>
                </a:solidFill>
                <a:latin typeface="Helvetica"/>
                <a:cs typeface="Helvetica"/>
              </a:rPr>
              <a:t> структурно-технологические сдвиги (рост обрабатывающих, наукоемких отраслей) + вложения в человеческий капитал (в образование, науку, здравоохранение) -</a:t>
            </a:r>
            <a:r>
              <a:rPr lang="en-US" sz="1600" b="1" dirty="0">
                <a:solidFill>
                  <a:srgbClr val="000000"/>
                </a:solidFill>
                <a:latin typeface="Helvetica"/>
                <a:cs typeface="Helvetica"/>
              </a:rPr>
              <a:t>&gt;</a:t>
            </a:r>
            <a:r>
              <a:rPr lang="en-US" sz="1600" dirty="0">
                <a:solidFill>
                  <a:srgbClr val="000000"/>
                </a:solidFill>
                <a:latin typeface="Helvetica"/>
                <a:cs typeface="Helvetica"/>
              </a:rPr>
              <a:t>  </a:t>
            </a:r>
            <a:r>
              <a:rPr lang="ru-RU" sz="1600" dirty="0">
                <a:solidFill>
                  <a:srgbClr val="000000"/>
                </a:solidFill>
                <a:latin typeface="Helvetica"/>
                <a:cs typeface="Helvetica"/>
              </a:rPr>
              <a:t>в </a:t>
            </a:r>
            <a:r>
              <a:rPr lang="en-US" sz="1600" dirty="0">
                <a:solidFill>
                  <a:srgbClr val="000000"/>
                </a:solidFill>
                <a:latin typeface="Helvetica"/>
                <a:cs typeface="Helvetica"/>
              </a:rPr>
              <a:t>LR </a:t>
            </a:r>
            <a:r>
              <a:rPr lang="ru-RU" sz="1600" dirty="0">
                <a:solidFill>
                  <a:srgbClr val="000000"/>
                </a:solidFill>
                <a:latin typeface="Helvetica"/>
                <a:cs typeface="Helvetica"/>
              </a:rPr>
              <a:t>развитие страны приобретет большую устойчивость, несмотря на невысокий темп роста ВВП)</a:t>
            </a:r>
          </a:p>
        </p:txBody>
      </p:sp>
    </p:spTree>
    <p:extLst>
      <p:ext uri="{BB962C8B-B14F-4D97-AF65-F5344CB8AC3E}">
        <p14:creationId xmlns:p14="http://schemas.microsoft.com/office/powerpoint/2010/main" xmlns="" val="194240521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Изображение 18" descr="Снимок экрана 2018-09-25 в 5.54.13.png"/>
          <p:cNvPicPr>
            <a:picLocks noChangeAspect="1"/>
          </p:cNvPicPr>
          <p:nvPr/>
        </p:nvPicPr>
        <p:blipFill rotWithShape="1">
          <a:blip r:embed="rId2" cstate="email">
            <a:extLst>
              <a:ext uri="{28A0092B-C50C-407E-A947-70E740481C1C}">
                <a14:useLocalDpi xmlns:a14="http://schemas.microsoft.com/office/drawing/2010/main" xmlns="" val="0"/>
              </a:ext>
            </a:extLst>
          </a:blip>
          <a:srcRect l="15206" b="1178"/>
          <a:stretch/>
        </p:blipFill>
        <p:spPr>
          <a:xfrm>
            <a:off x="1489948" y="0"/>
            <a:ext cx="2661837" cy="6858000"/>
          </a:xfrm>
          <a:prstGeom prst="rect">
            <a:avLst/>
          </a:prstGeom>
        </p:spPr>
      </p:pic>
      <p:sp>
        <p:nvSpPr>
          <p:cNvPr id="17410" name="Rectangle 2"/>
          <p:cNvSpPr>
            <a:spLocks noGrp="1" noChangeArrowheads="1"/>
          </p:cNvSpPr>
          <p:nvPr>
            <p:ph type="title"/>
          </p:nvPr>
        </p:nvSpPr>
        <p:spPr>
          <a:xfrm>
            <a:off x="2711624" y="72012"/>
            <a:ext cx="7956376" cy="1268757"/>
          </a:xfrm>
        </p:spPr>
        <p:txBody>
          <a:bodyPr/>
          <a:lstStyle/>
          <a:p>
            <a:pPr eaLnBrk="1" hangingPunct="1">
              <a:lnSpc>
                <a:spcPct val="130000"/>
              </a:lnSpc>
              <a:defRPr/>
            </a:pPr>
            <a:r>
              <a:rPr lang="ru-RU" sz="2800" b="1" dirty="0">
                <a:solidFill>
                  <a:schemeClr val="tx1">
                    <a:lumMod val="95000"/>
                    <a:lumOff val="5000"/>
                  </a:schemeClr>
                </a:solidFill>
                <a:latin typeface="Helvetica"/>
                <a:cs typeface="Helvetica"/>
              </a:rPr>
              <a:t>Как включить устойчивость в процесс принятия решений? </a:t>
            </a:r>
            <a:endParaRPr lang="ru-RU" sz="2400" b="1" dirty="0">
              <a:solidFill>
                <a:schemeClr val="accent1">
                  <a:lumMod val="10000"/>
                </a:schemeClr>
              </a:solidFill>
              <a:latin typeface="Helvetica"/>
              <a:cs typeface="Helvetica"/>
            </a:endParaRPr>
          </a:p>
        </p:txBody>
      </p:sp>
      <p:cxnSp>
        <p:nvCxnSpPr>
          <p:cNvPr id="3" name="Прямая соединительная линия 2"/>
          <p:cNvCxnSpPr/>
          <p:nvPr/>
        </p:nvCxnSpPr>
        <p:spPr>
          <a:xfrm flipH="1" flipV="1">
            <a:off x="3143672" y="764704"/>
            <a:ext cx="7200800" cy="13694"/>
          </a:xfrm>
          <a:prstGeom prst="line">
            <a:avLst/>
          </a:prstGeom>
          <a:ln>
            <a:solidFill>
              <a:schemeClr val="accent1">
                <a:lumMod val="50000"/>
              </a:schemeClr>
            </a:solidFill>
          </a:ln>
        </p:spPr>
        <p:style>
          <a:lnRef idx="3">
            <a:schemeClr val="accent2"/>
          </a:lnRef>
          <a:fillRef idx="0">
            <a:schemeClr val="accent2"/>
          </a:fillRef>
          <a:effectRef idx="2">
            <a:schemeClr val="accent2"/>
          </a:effectRef>
          <a:fontRef idx="minor">
            <a:schemeClr val="tx1"/>
          </a:fontRef>
        </p:style>
      </p:cxnSp>
      <p:sp>
        <p:nvSpPr>
          <p:cNvPr id="9" name="Скругленный прямоугольник 8"/>
          <p:cNvSpPr/>
          <p:nvPr/>
        </p:nvSpPr>
        <p:spPr>
          <a:xfrm>
            <a:off x="5303912" y="5805264"/>
            <a:ext cx="4896544" cy="792088"/>
          </a:xfrm>
          <a:prstGeom prst="roundRect">
            <a:avLst>
              <a:gd name="adj" fmla="val 29635"/>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10000"/>
              </a:lnSpc>
            </a:pPr>
            <a:r>
              <a:rPr lang="ru-RU" sz="2000" dirty="0">
                <a:solidFill>
                  <a:schemeClr val="tx1"/>
                </a:solidFill>
                <a:latin typeface="Helvetica"/>
                <a:cs typeface="Helvetica"/>
              </a:rPr>
              <a:t> Доклад 20 «мудрецов» для ООН</a:t>
            </a:r>
          </a:p>
        </p:txBody>
      </p:sp>
      <p:sp>
        <p:nvSpPr>
          <p:cNvPr id="13" name="Скругленный прямоугольник 12"/>
          <p:cNvSpPr/>
          <p:nvPr/>
        </p:nvSpPr>
        <p:spPr>
          <a:xfrm>
            <a:off x="3143672" y="1700808"/>
            <a:ext cx="4896544" cy="936104"/>
          </a:xfrm>
          <a:prstGeom prst="roundRect">
            <a:avLst>
              <a:gd name="adj" fmla="val 29635"/>
            </a:avLst>
          </a:prstGeom>
          <a:solidFill>
            <a:schemeClr val="accent5"/>
          </a:solidFill>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10000"/>
              </a:lnSpc>
            </a:pPr>
            <a:r>
              <a:rPr lang="ru-RU" sz="3600" b="1" dirty="0">
                <a:solidFill>
                  <a:srgbClr val="1E4649"/>
                </a:solidFill>
                <a:latin typeface="Helvetica"/>
                <a:cs typeface="Helvetica"/>
              </a:rPr>
              <a:t>Иллюзии ВВП</a:t>
            </a:r>
          </a:p>
        </p:txBody>
      </p:sp>
      <p:sp>
        <p:nvSpPr>
          <p:cNvPr id="21" name="Скругленный прямоугольник 20"/>
          <p:cNvSpPr/>
          <p:nvPr/>
        </p:nvSpPr>
        <p:spPr>
          <a:xfrm>
            <a:off x="3863752" y="3068960"/>
            <a:ext cx="6120680" cy="2232248"/>
          </a:xfrm>
          <a:prstGeom prst="roundRect">
            <a:avLst>
              <a:gd name="adj" fmla="val 29635"/>
            </a:avLst>
          </a:prstGeom>
          <a:solidFill>
            <a:schemeClr val="accent1">
              <a:lumMod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10000"/>
              </a:lnSpc>
            </a:pPr>
            <a:r>
              <a:rPr lang="ru-RU" sz="2400" b="1" dirty="0">
                <a:solidFill>
                  <a:schemeClr val="tx2"/>
                </a:solidFill>
                <a:latin typeface="Helvetica"/>
                <a:cs typeface="Helvetica"/>
              </a:rPr>
              <a:t>Утрата общего смысла развития</a:t>
            </a:r>
            <a:r>
              <a:rPr lang="ru-RU" sz="2000" dirty="0">
                <a:solidFill>
                  <a:schemeClr val="tx2"/>
                </a:solidFill>
                <a:latin typeface="Helvetica"/>
                <a:cs typeface="Helvetica"/>
              </a:rPr>
              <a:t> многими ветвями традиционной экономической науки (включая лицами, принимающими решения) из-за непонимания или игнорирования актуальных современных и будущих вызовов</a:t>
            </a:r>
            <a:endParaRPr lang="ru-RU" sz="3600" b="1" dirty="0">
              <a:solidFill>
                <a:srgbClr val="1E4649"/>
              </a:solidFill>
              <a:latin typeface="Helvetica"/>
              <a:cs typeface="Helvetica"/>
            </a:endParaRPr>
          </a:p>
        </p:txBody>
      </p:sp>
    </p:spTree>
    <p:extLst>
      <p:ext uri="{BB962C8B-B14F-4D97-AF65-F5344CB8AC3E}">
        <p14:creationId xmlns:p14="http://schemas.microsoft.com/office/powerpoint/2010/main" xmlns="" val="428101874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278" name="Прямая со стрелкой 11277"/>
          <p:cNvCxnSpPr/>
          <p:nvPr/>
        </p:nvCxnSpPr>
        <p:spPr>
          <a:xfrm>
            <a:off x="6023992" y="2204864"/>
            <a:ext cx="0" cy="936104"/>
          </a:xfrm>
          <a:prstGeom prst="straightConnector1">
            <a:avLst/>
          </a:prstGeom>
          <a:ln>
            <a:solidFill>
              <a:schemeClr val="accent1">
                <a:lumMod val="25000"/>
              </a:schemeClr>
            </a:solidFill>
            <a:tailEnd type="arrow"/>
          </a:ln>
        </p:spPr>
        <p:style>
          <a:lnRef idx="3">
            <a:schemeClr val="accent2"/>
          </a:lnRef>
          <a:fillRef idx="0">
            <a:schemeClr val="accent2"/>
          </a:fillRef>
          <a:effectRef idx="2">
            <a:schemeClr val="accent2"/>
          </a:effectRef>
          <a:fontRef idx="minor">
            <a:schemeClr val="tx1"/>
          </a:fontRef>
        </p:style>
      </p:cxnSp>
      <p:cxnSp>
        <p:nvCxnSpPr>
          <p:cNvPr id="20" name="Прямая соединительная линия 19"/>
          <p:cNvCxnSpPr/>
          <p:nvPr/>
        </p:nvCxnSpPr>
        <p:spPr>
          <a:xfrm>
            <a:off x="1847528" y="3068960"/>
            <a:ext cx="576064" cy="0"/>
          </a:xfrm>
          <a:prstGeom prst="line">
            <a:avLst/>
          </a:prstGeom>
          <a:ln>
            <a:solidFill>
              <a:srgbClr val="72BFC5"/>
            </a:solidFill>
          </a:ln>
        </p:spPr>
        <p:style>
          <a:lnRef idx="3">
            <a:schemeClr val="accent2"/>
          </a:lnRef>
          <a:fillRef idx="0">
            <a:schemeClr val="accent2"/>
          </a:fillRef>
          <a:effectRef idx="2">
            <a:schemeClr val="accent2"/>
          </a:effectRef>
          <a:fontRef idx="minor">
            <a:schemeClr val="tx1"/>
          </a:fontRef>
        </p:style>
      </p:cxnSp>
      <p:cxnSp>
        <p:nvCxnSpPr>
          <p:cNvPr id="12" name="Прямая соединительная линия 11"/>
          <p:cNvCxnSpPr/>
          <p:nvPr/>
        </p:nvCxnSpPr>
        <p:spPr>
          <a:xfrm>
            <a:off x="1847528" y="4365104"/>
            <a:ext cx="576064" cy="0"/>
          </a:xfrm>
          <a:prstGeom prst="line">
            <a:avLst/>
          </a:prstGeom>
          <a:ln>
            <a:solidFill>
              <a:srgbClr val="72BFC5"/>
            </a:solidFill>
          </a:ln>
        </p:spPr>
        <p:style>
          <a:lnRef idx="3">
            <a:schemeClr val="accent2"/>
          </a:lnRef>
          <a:fillRef idx="0">
            <a:schemeClr val="accent2"/>
          </a:fillRef>
          <a:effectRef idx="2">
            <a:schemeClr val="accent2"/>
          </a:effectRef>
          <a:fontRef idx="minor">
            <a:schemeClr val="tx1"/>
          </a:fontRef>
        </p:style>
      </p:cxnSp>
      <p:sp>
        <p:nvSpPr>
          <p:cNvPr id="11266" name="Заголовок 1"/>
          <p:cNvSpPr>
            <a:spLocks noGrp="1"/>
          </p:cNvSpPr>
          <p:nvPr>
            <p:ph type="title"/>
          </p:nvPr>
        </p:nvSpPr>
        <p:spPr/>
        <p:txBody>
          <a:bodyPr/>
          <a:lstStyle/>
          <a:p>
            <a:pPr>
              <a:lnSpc>
                <a:spcPct val="110000"/>
              </a:lnSpc>
              <a:defRPr/>
            </a:pPr>
            <a:r>
              <a:rPr lang="ru-RU" sz="3200" b="1" dirty="0">
                <a:solidFill>
                  <a:schemeClr val="accent1">
                    <a:lumMod val="25000"/>
                  </a:schemeClr>
                </a:solidFill>
                <a:latin typeface="Helvetica"/>
                <a:cs typeface="Helvetica"/>
              </a:rPr>
              <a:t>Устойчивое развитие</a:t>
            </a:r>
            <a:r>
              <a:rPr lang="ru-RU" sz="3200" b="1" dirty="0">
                <a:latin typeface="Helvetica"/>
                <a:cs typeface="Helvetica"/>
              </a:rPr>
              <a:t> </a:t>
            </a:r>
            <a:r>
              <a:rPr lang="ru-RU" sz="3200" b="1" dirty="0">
                <a:solidFill>
                  <a:srgbClr val="1E4649"/>
                </a:solidFill>
                <a:latin typeface="Helvetica"/>
                <a:cs typeface="Helvetica"/>
              </a:rPr>
              <a:t>–</a:t>
            </a:r>
            <a:r>
              <a:rPr lang="ru-RU" sz="3200" b="1" dirty="0">
                <a:latin typeface="Helvetica"/>
                <a:cs typeface="Helvetica"/>
              </a:rPr>
              <a:t> </a:t>
            </a:r>
            <a:br>
              <a:rPr lang="ru-RU" sz="3200" b="1" dirty="0">
                <a:latin typeface="Helvetica"/>
                <a:cs typeface="Helvetica"/>
              </a:rPr>
            </a:br>
            <a:r>
              <a:rPr lang="ru-RU" sz="3200" b="1" dirty="0">
                <a:latin typeface="Helvetica"/>
                <a:cs typeface="Helvetica"/>
              </a:rPr>
              <a:t>приоритеты измерения</a:t>
            </a:r>
          </a:p>
        </p:txBody>
      </p:sp>
      <p:cxnSp>
        <p:nvCxnSpPr>
          <p:cNvPr id="3" name="Прямая соединительная линия 2"/>
          <p:cNvCxnSpPr/>
          <p:nvPr/>
        </p:nvCxnSpPr>
        <p:spPr>
          <a:xfrm>
            <a:off x="3287688" y="908720"/>
            <a:ext cx="5400600" cy="0"/>
          </a:xfrm>
          <a:prstGeom prst="line">
            <a:avLst/>
          </a:prstGeom>
          <a:ln>
            <a:solidFill>
              <a:schemeClr val="accent1">
                <a:lumMod val="50000"/>
              </a:schemeClr>
            </a:solidFill>
          </a:ln>
        </p:spPr>
        <p:style>
          <a:lnRef idx="2">
            <a:schemeClr val="accent1"/>
          </a:lnRef>
          <a:fillRef idx="0">
            <a:schemeClr val="accent1"/>
          </a:fillRef>
          <a:effectRef idx="1">
            <a:schemeClr val="accent1"/>
          </a:effectRef>
          <a:fontRef idx="minor">
            <a:schemeClr val="tx1"/>
          </a:fontRef>
        </p:style>
      </p:cxnSp>
      <p:sp>
        <p:nvSpPr>
          <p:cNvPr id="4" name="Прямоугольник 3"/>
          <p:cNvSpPr/>
          <p:nvPr/>
        </p:nvSpPr>
        <p:spPr>
          <a:xfrm>
            <a:off x="1847528" y="1628800"/>
            <a:ext cx="2520280" cy="792088"/>
          </a:xfrm>
          <a:prstGeom prst="rect">
            <a:avLst/>
          </a:prstGeom>
          <a:solidFill>
            <a:srgbClr val="BADDE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ru-RU" dirty="0">
                <a:solidFill>
                  <a:schemeClr val="tx1"/>
                </a:solidFill>
                <a:latin typeface="Helvetica"/>
                <a:cs typeface="Helvetica"/>
              </a:rPr>
              <a:t>Количественные</a:t>
            </a:r>
            <a:r>
              <a:rPr lang="ru-RU" b="1" dirty="0">
                <a:solidFill>
                  <a:schemeClr val="tx1"/>
                </a:solidFill>
                <a:latin typeface="Helvetica"/>
                <a:cs typeface="Helvetica"/>
              </a:rPr>
              <a:t> </a:t>
            </a:r>
            <a:r>
              <a:rPr lang="ru-RU" dirty="0">
                <a:solidFill>
                  <a:schemeClr val="tx1"/>
                </a:solidFill>
                <a:latin typeface="Helvetica"/>
                <a:cs typeface="Helvetica"/>
              </a:rPr>
              <a:t>показатели</a:t>
            </a:r>
          </a:p>
        </p:txBody>
      </p:sp>
      <p:cxnSp>
        <p:nvCxnSpPr>
          <p:cNvPr id="6" name="Прямая соединительная линия 5"/>
          <p:cNvCxnSpPr/>
          <p:nvPr/>
        </p:nvCxnSpPr>
        <p:spPr>
          <a:xfrm>
            <a:off x="1847528" y="1700808"/>
            <a:ext cx="2520280" cy="720080"/>
          </a:xfrm>
          <a:prstGeom prst="line">
            <a:avLst/>
          </a:prstGeom>
          <a:ln>
            <a:solidFill>
              <a:srgbClr val="800000"/>
            </a:solidFill>
          </a:ln>
        </p:spPr>
        <p:style>
          <a:lnRef idx="3">
            <a:schemeClr val="accent2"/>
          </a:lnRef>
          <a:fillRef idx="0">
            <a:schemeClr val="accent2"/>
          </a:fillRef>
          <a:effectRef idx="2">
            <a:schemeClr val="accent2"/>
          </a:effectRef>
          <a:fontRef idx="minor">
            <a:schemeClr val="tx1"/>
          </a:fontRef>
        </p:style>
      </p:cxnSp>
      <p:sp>
        <p:nvSpPr>
          <p:cNvPr id="9" name="Прямоугольник 8"/>
          <p:cNvSpPr/>
          <p:nvPr/>
        </p:nvSpPr>
        <p:spPr>
          <a:xfrm>
            <a:off x="2063552" y="2636912"/>
            <a:ext cx="2376264" cy="864096"/>
          </a:xfrm>
          <a:prstGeom prst="rect">
            <a:avLst/>
          </a:prstGeom>
          <a:solidFill>
            <a:schemeClr val="accent5"/>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ru-RU" sz="1600" b="1" dirty="0">
                <a:solidFill>
                  <a:schemeClr val="tx1"/>
                </a:solidFill>
                <a:latin typeface="+mj-lt"/>
                <a:cs typeface="Helvetica"/>
              </a:rPr>
              <a:t>стоимостные индикаторы </a:t>
            </a:r>
          </a:p>
          <a:p>
            <a:pPr algn="ctr"/>
            <a:r>
              <a:rPr lang="ru-RU" sz="1600" dirty="0">
                <a:solidFill>
                  <a:schemeClr val="tx1"/>
                </a:solidFill>
                <a:latin typeface="+mj-lt"/>
                <a:cs typeface="Helvetica"/>
              </a:rPr>
              <a:t>(ВВП и пр.) </a:t>
            </a:r>
          </a:p>
        </p:txBody>
      </p:sp>
      <p:sp>
        <p:nvSpPr>
          <p:cNvPr id="10" name="Прямоугольник 9"/>
          <p:cNvSpPr/>
          <p:nvPr/>
        </p:nvSpPr>
        <p:spPr>
          <a:xfrm>
            <a:off x="2063552" y="3789040"/>
            <a:ext cx="2376264" cy="1008112"/>
          </a:xfrm>
          <a:prstGeom prst="rect">
            <a:avLst/>
          </a:prstGeom>
          <a:solidFill>
            <a:schemeClr val="accent5"/>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ru-RU" sz="1600" b="1" dirty="0">
                <a:solidFill>
                  <a:schemeClr val="tx1"/>
                </a:solidFill>
                <a:latin typeface="+mj-lt"/>
                <a:cs typeface="Helvetica"/>
              </a:rPr>
              <a:t>физические объемы</a:t>
            </a:r>
          </a:p>
          <a:p>
            <a:pPr algn="ctr"/>
            <a:r>
              <a:rPr lang="ru-RU" sz="1600" b="1" dirty="0">
                <a:solidFill>
                  <a:schemeClr val="tx1"/>
                </a:solidFill>
                <a:latin typeface="+mj-lt"/>
                <a:cs typeface="Helvetica"/>
              </a:rPr>
              <a:t> </a:t>
            </a:r>
            <a:r>
              <a:rPr lang="ru-RU" sz="1600" dirty="0">
                <a:solidFill>
                  <a:schemeClr val="tx1"/>
                </a:solidFill>
                <a:latin typeface="+mj-lt"/>
                <a:cs typeface="Helvetica"/>
              </a:rPr>
              <a:t>(нефть, газ, металлы и т.д.)</a:t>
            </a:r>
          </a:p>
        </p:txBody>
      </p:sp>
      <p:cxnSp>
        <p:nvCxnSpPr>
          <p:cNvPr id="8" name="Прямая соединительная линия 7"/>
          <p:cNvCxnSpPr/>
          <p:nvPr/>
        </p:nvCxnSpPr>
        <p:spPr>
          <a:xfrm>
            <a:off x="1847528" y="2420888"/>
            <a:ext cx="0" cy="1944216"/>
          </a:xfrm>
          <a:prstGeom prst="line">
            <a:avLst/>
          </a:prstGeom>
          <a:ln>
            <a:solidFill>
              <a:schemeClr val="accent1">
                <a:lumMod val="75000"/>
              </a:schemeClr>
            </a:solidFill>
          </a:ln>
        </p:spPr>
        <p:style>
          <a:lnRef idx="3">
            <a:schemeClr val="accent1"/>
          </a:lnRef>
          <a:fillRef idx="0">
            <a:schemeClr val="accent1"/>
          </a:fillRef>
          <a:effectRef idx="2">
            <a:schemeClr val="accent1"/>
          </a:effectRef>
          <a:fontRef idx="minor">
            <a:schemeClr val="tx1"/>
          </a:fontRef>
        </p:style>
      </p:cxnSp>
      <p:sp>
        <p:nvSpPr>
          <p:cNvPr id="18" name="Прямоугольник 17"/>
          <p:cNvSpPr/>
          <p:nvPr/>
        </p:nvSpPr>
        <p:spPr>
          <a:xfrm>
            <a:off x="4799856" y="1700808"/>
            <a:ext cx="2664296" cy="79208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ru-RU" b="1" dirty="0">
                <a:solidFill>
                  <a:srgbClr val="000000"/>
                </a:solidFill>
                <a:latin typeface="Helvetica"/>
                <a:cs typeface="Helvetica"/>
              </a:rPr>
              <a:t>НОВАЯ ЭКОНОМИКА</a:t>
            </a:r>
          </a:p>
        </p:txBody>
      </p:sp>
      <p:sp>
        <p:nvSpPr>
          <p:cNvPr id="22" name="Прямоугольник 21"/>
          <p:cNvSpPr/>
          <p:nvPr/>
        </p:nvSpPr>
        <p:spPr>
          <a:xfrm>
            <a:off x="7824192" y="1700808"/>
            <a:ext cx="2520280" cy="792088"/>
          </a:xfrm>
          <a:prstGeom prst="rect">
            <a:avLst/>
          </a:prstGeom>
          <a:solidFill>
            <a:srgbClr val="BADDE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ru-RU" dirty="0">
                <a:solidFill>
                  <a:schemeClr val="tx1"/>
                </a:solidFill>
                <a:latin typeface="Helvetica"/>
                <a:cs typeface="Helvetica"/>
              </a:rPr>
              <a:t>Качественное развитие</a:t>
            </a:r>
          </a:p>
        </p:txBody>
      </p:sp>
      <p:cxnSp>
        <p:nvCxnSpPr>
          <p:cNvPr id="21" name="Прямая соединительная линия 20"/>
          <p:cNvCxnSpPr/>
          <p:nvPr/>
        </p:nvCxnSpPr>
        <p:spPr>
          <a:xfrm>
            <a:off x="4727848" y="1628800"/>
            <a:ext cx="2736304" cy="0"/>
          </a:xfrm>
          <a:prstGeom prst="line">
            <a:avLst/>
          </a:prstGeom>
          <a:ln>
            <a:solidFill>
              <a:schemeClr val="accent1">
                <a:lumMod val="25000"/>
              </a:schemeClr>
            </a:solidFill>
          </a:ln>
        </p:spPr>
        <p:style>
          <a:lnRef idx="3">
            <a:schemeClr val="accent2"/>
          </a:lnRef>
          <a:fillRef idx="0">
            <a:schemeClr val="accent2"/>
          </a:fillRef>
          <a:effectRef idx="2">
            <a:schemeClr val="accent2"/>
          </a:effectRef>
          <a:fontRef idx="minor">
            <a:schemeClr val="tx1"/>
          </a:fontRef>
        </p:style>
      </p:cxnSp>
      <p:cxnSp>
        <p:nvCxnSpPr>
          <p:cNvPr id="25" name="Прямая соединительная линия 24"/>
          <p:cNvCxnSpPr/>
          <p:nvPr/>
        </p:nvCxnSpPr>
        <p:spPr>
          <a:xfrm>
            <a:off x="4727848" y="2564904"/>
            <a:ext cx="2664296" cy="0"/>
          </a:xfrm>
          <a:prstGeom prst="line">
            <a:avLst/>
          </a:prstGeom>
          <a:ln>
            <a:solidFill>
              <a:schemeClr val="accent1">
                <a:lumMod val="25000"/>
              </a:schemeClr>
            </a:solidFill>
          </a:ln>
        </p:spPr>
        <p:style>
          <a:lnRef idx="3">
            <a:schemeClr val="accent2"/>
          </a:lnRef>
          <a:fillRef idx="0">
            <a:schemeClr val="accent2"/>
          </a:fillRef>
          <a:effectRef idx="2">
            <a:schemeClr val="accent2"/>
          </a:effectRef>
          <a:fontRef idx="minor">
            <a:schemeClr val="tx1"/>
          </a:fontRef>
        </p:style>
      </p:cxnSp>
      <p:cxnSp>
        <p:nvCxnSpPr>
          <p:cNvPr id="24" name="Прямая со стрелкой 23"/>
          <p:cNvCxnSpPr>
            <a:stCxn id="18" idx="3"/>
            <a:endCxn id="22" idx="1"/>
          </p:cNvCxnSpPr>
          <p:nvPr/>
        </p:nvCxnSpPr>
        <p:spPr>
          <a:xfrm>
            <a:off x="7464152" y="2096852"/>
            <a:ext cx="360040" cy="0"/>
          </a:xfrm>
          <a:prstGeom prst="straightConnector1">
            <a:avLst/>
          </a:prstGeom>
          <a:ln>
            <a:solidFill>
              <a:srgbClr val="05376C"/>
            </a:solidFill>
            <a:tailEnd type="arrow"/>
          </a:ln>
        </p:spPr>
        <p:style>
          <a:lnRef idx="3">
            <a:schemeClr val="accent2"/>
          </a:lnRef>
          <a:fillRef idx="0">
            <a:schemeClr val="accent2"/>
          </a:fillRef>
          <a:effectRef idx="2">
            <a:schemeClr val="accent2"/>
          </a:effectRef>
          <a:fontRef idx="minor">
            <a:schemeClr val="tx1"/>
          </a:fontRef>
        </p:style>
      </p:cxnSp>
      <p:cxnSp>
        <p:nvCxnSpPr>
          <p:cNvPr id="27" name="Прямая со стрелкой 26"/>
          <p:cNvCxnSpPr>
            <a:stCxn id="18" idx="1"/>
            <a:endCxn id="4" idx="3"/>
          </p:cNvCxnSpPr>
          <p:nvPr/>
        </p:nvCxnSpPr>
        <p:spPr>
          <a:xfrm flipH="1" flipV="1">
            <a:off x="4367808" y="2024844"/>
            <a:ext cx="432048" cy="72008"/>
          </a:xfrm>
          <a:prstGeom prst="straightConnector1">
            <a:avLst/>
          </a:prstGeom>
          <a:ln>
            <a:solidFill>
              <a:srgbClr val="05376C"/>
            </a:solidFill>
            <a:tailEnd type="arrow"/>
          </a:ln>
        </p:spPr>
        <p:style>
          <a:lnRef idx="3">
            <a:schemeClr val="accent2"/>
          </a:lnRef>
          <a:fillRef idx="0">
            <a:schemeClr val="accent2"/>
          </a:fillRef>
          <a:effectRef idx="2">
            <a:schemeClr val="accent2"/>
          </a:effectRef>
          <a:fontRef idx="minor">
            <a:schemeClr val="tx1"/>
          </a:fontRef>
        </p:style>
      </p:cxnSp>
      <p:cxnSp>
        <p:nvCxnSpPr>
          <p:cNvPr id="30" name="Прямая соединительная линия 29"/>
          <p:cNvCxnSpPr/>
          <p:nvPr/>
        </p:nvCxnSpPr>
        <p:spPr>
          <a:xfrm flipH="1">
            <a:off x="4511824" y="1916832"/>
            <a:ext cx="144016" cy="288032"/>
          </a:xfrm>
          <a:prstGeom prst="line">
            <a:avLst/>
          </a:prstGeom>
          <a:ln>
            <a:solidFill>
              <a:srgbClr val="800000"/>
            </a:solidFill>
          </a:ln>
        </p:spPr>
        <p:style>
          <a:lnRef idx="3">
            <a:schemeClr val="accent2"/>
          </a:lnRef>
          <a:fillRef idx="0">
            <a:schemeClr val="accent2"/>
          </a:fillRef>
          <a:effectRef idx="2">
            <a:schemeClr val="accent2"/>
          </a:effectRef>
          <a:fontRef idx="minor">
            <a:schemeClr val="tx1"/>
          </a:fontRef>
        </p:style>
      </p:cxnSp>
      <p:cxnSp>
        <p:nvCxnSpPr>
          <p:cNvPr id="44" name="Прямая соединительная линия 43"/>
          <p:cNvCxnSpPr/>
          <p:nvPr/>
        </p:nvCxnSpPr>
        <p:spPr>
          <a:xfrm>
            <a:off x="4511824" y="1916832"/>
            <a:ext cx="144016" cy="288032"/>
          </a:xfrm>
          <a:prstGeom prst="line">
            <a:avLst/>
          </a:prstGeom>
          <a:ln>
            <a:solidFill>
              <a:srgbClr val="800000"/>
            </a:solidFill>
          </a:ln>
        </p:spPr>
        <p:style>
          <a:lnRef idx="3">
            <a:schemeClr val="accent2"/>
          </a:lnRef>
          <a:fillRef idx="0">
            <a:schemeClr val="accent2"/>
          </a:fillRef>
          <a:effectRef idx="2">
            <a:schemeClr val="accent2"/>
          </a:effectRef>
          <a:fontRef idx="minor">
            <a:schemeClr val="tx1"/>
          </a:fontRef>
        </p:style>
      </p:cxnSp>
      <p:sp>
        <p:nvSpPr>
          <p:cNvPr id="11280" name="Прямоугольник 11279"/>
          <p:cNvSpPr/>
          <p:nvPr/>
        </p:nvSpPr>
        <p:spPr>
          <a:xfrm>
            <a:off x="4799856" y="3212976"/>
            <a:ext cx="2664296" cy="1152128"/>
          </a:xfrm>
          <a:prstGeom prst="rect">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ru-RU" sz="2000" b="1" dirty="0">
                <a:solidFill>
                  <a:srgbClr val="000000"/>
                </a:solidFill>
                <a:latin typeface="Helvetica"/>
                <a:cs typeface="Helvetica"/>
              </a:rPr>
              <a:t>Развитие человека</a:t>
            </a:r>
            <a:r>
              <a:rPr lang="ru-RU" sz="2000" dirty="0">
                <a:solidFill>
                  <a:srgbClr val="000000"/>
                </a:solidFill>
                <a:latin typeface="Helvetica"/>
                <a:cs typeface="Helvetica"/>
              </a:rPr>
              <a:t>, </a:t>
            </a:r>
          </a:p>
          <a:p>
            <a:pPr algn="ctr"/>
            <a:r>
              <a:rPr lang="ru-RU" sz="2000" dirty="0">
                <a:solidFill>
                  <a:srgbClr val="000000"/>
                </a:solidFill>
                <a:latin typeface="Helvetica"/>
                <a:cs typeface="Helvetica"/>
              </a:rPr>
              <a:t>его потенциала</a:t>
            </a:r>
          </a:p>
        </p:txBody>
      </p:sp>
      <p:sp>
        <p:nvSpPr>
          <p:cNvPr id="59" name="Прямоугольник 58"/>
          <p:cNvSpPr/>
          <p:nvPr/>
        </p:nvSpPr>
        <p:spPr>
          <a:xfrm>
            <a:off x="3719736" y="5616624"/>
            <a:ext cx="4608512" cy="1124744"/>
          </a:xfrm>
          <a:prstGeom prst="rect">
            <a:avLst/>
          </a:prstGeom>
          <a:solidFill>
            <a:schemeClr val="bg2">
              <a:lumMod val="20000"/>
              <a:lumOff val="80000"/>
            </a:schemeClr>
          </a:solidFill>
          <a:ln>
            <a:solidFill>
              <a:schemeClr val="accent3">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342900" indent="-342900" algn="ctr">
              <a:buFont typeface="Arial"/>
              <a:buChar char="•"/>
            </a:pPr>
            <a:r>
              <a:rPr lang="ru-RU" sz="2000" b="1" dirty="0">
                <a:solidFill>
                  <a:srgbClr val="000000"/>
                </a:solidFill>
                <a:latin typeface="+mj-lt"/>
                <a:cs typeface="Helvetica"/>
              </a:rPr>
              <a:t>ВВП</a:t>
            </a:r>
            <a:r>
              <a:rPr lang="ru-RU" sz="2000" dirty="0">
                <a:solidFill>
                  <a:srgbClr val="000000"/>
                </a:solidFill>
                <a:latin typeface="+mj-lt"/>
                <a:cs typeface="Helvetica"/>
              </a:rPr>
              <a:t> – краткосрочный период</a:t>
            </a:r>
          </a:p>
          <a:p>
            <a:pPr marL="342900" indent="-342900" algn="ctr">
              <a:buFont typeface="Arial"/>
              <a:buChar char="•"/>
            </a:pPr>
            <a:r>
              <a:rPr lang="ru-RU" sz="2000" b="1" dirty="0" err="1">
                <a:solidFill>
                  <a:srgbClr val="000000"/>
                </a:solidFill>
                <a:latin typeface="+mj-lt"/>
                <a:cs typeface="Helvetica"/>
              </a:rPr>
              <a:t>сателлитный</a:t>
            </a:r>
            <a:r>
              <a:rPr lang="ru-RU" sz="2000" dirty="0">
                <a:solidFill>
                  <a:srgbClr val="000000"/>
                </a:solidFill>
                <a:latin typeface="+mj-lt"/>
                <a:cs typeface="Helvetica"/>
              </a:rPr>
              <a:t> – среднесрочный</a:t>
            </a:r>
          </a:p>
          <a:p>
            <a:pPr marL="342900" indent="-342900" algn="ctr">
              <a:buFont typeface="Arial"/>
              <a:buChar char="•"/>
            </a:pPr>
            <a:r>
              <a:rPr lang="ru-RU" sz="2000" b="1" dirty="0">
                <a:solidFill>
                  <a:srgbClr val="000000"/>
                </a:solidFill>
                <a:latin typeface="+mj-lt"/>
                <a:cs typeface="Helvetica"/>
              </a:rPr>
              <a:t>некорректный</a:t>
            </a:r>
            <a:r>
              <a:rPr lang="ru-RU" sz="2000" dirty="0">
                <a:solidFill>
                  <a:srgbClr val="000000"/>
                </a:solidFill>
                <a:latin typeface="+mj-lt"/>
                <a:cs typeface="Helvetica"/>
              </a:rPr>
              <a:t> - долгосрочный</a:t>
            </a:r>
          </a:p>
        </p:txBody>
      </p:sp>
      <p:sp>
        <p:nvSpPr>
          <p:cNvPr id="60" name="Прямоугольник 59"/>
          <p:cNvSpPr/>
          <p:nvPr/>
        </p:nvSpPr>
        <p:spPr>
          <a:xfrm>
            <a:off x="4727848" y="4653136"/>
            <a:ext cx="2736304" cy="792088"/>
          </a:xfrm>
          <a:prstGeom prst="rect">
            <a:avLst/>
          </a:prstGeom>
          <a:solidFill>
            <a:srgbClr val="BADDE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ru-RU" sz="1600" b="1" dirty="0">
                <a:solidFill>
                  <a:schemeClr val="tx1"/>
                </a:solidFill>
                <a:latin typeface="+mj-lt"/>
                <a:cs typeface="Helvetica"/>
              </a:rPr>
              <a:t>ВВП 2035 г. – </a:t>
            </a:r>
            <a:r>
              <a:rPr lang="ru-RU" sz="1600" dirty="0">
                <a:solidFill>
                  <a:schemeClr val="tx1"/>
                </a:solidFill>
                <a:latin typeface="+mj-lt"/>
                <a:cs typeface="Helvetica"/>
              </a:rPr>
              <a:t>медленный рост всегда плохо?</a:t>
            </a:r>
          </a:p>
        </p:txBody>
      </p:sp>
      <p:cxnSp>
        <p:nvCxnSpPr>
          <p:cNvPr id="39" name="Прямая соединительная линия 38"/>
          <p:cNvCxnSpPr/>
          <p:nvPr/>
        </p:nvCxnSpPr>
        <p:spPr>
          <a:xfrm>
            <a:off x="4799856" y="3140968"/>
            <a:ext cx="2664296" cy="0"/>
          </a:xfrm>
          <a:prstGeom prst="line">
            <a:avLst/>
          </a:prstGeom>
          <a:ln>
            <a:solidFill>
              <a:schemeClr val="accent1">
                <a:lumMod val="25000"/>
              </a:schemeClr>
            </a:solidFill>
          </a:ln>
        </p:spPr>
        <p:style>
          <a:lnRef idx="3">
            <a:schemeClr val="accent4"/>
          </a:lnRef>
          <a:fillRef idx="0">
            <a:schemeClr val="accent4"/>
          </a:fillRef>
          <a:effectRef idx="2">
            <a:schemeClr val="accent4"/>
          </a:effectRef>
          <a:fontRef idx="minor">
            <a:schemeClr val="tx1"/>
          </a:fontRef>
        </p:style>
      </p:cxnSp>
      <p:cxnSp>
        <p:nvCxnSpPr>
          <p:cNvPr id="77" name="Прямая соединительная линия 76"/>
          <p:cNvCxnSpPr/>
          <p:nvPr/>
        </p:nvCxnSpPr>
        <p:spPr>
          <a:xfrm>
            <a:off x="4799856" y="4437112"/>
            <a:ext cx="2664296" cy="0"/>
          </a:xfrm>
          <a:prstGeom prst="line">
            <a:avLst/>
          </a:prstGeom>
          <a:ln>
            <a:solidFill>
              <a:schemeClr val="accent1">
                <a:lumMod val="25000"/>
              </a:schemeClr>
            </a:solidFill>
          </a:ln>
        </p:spPr>
        <p:style>
          <a:lnRef idx="3">
            <a:schemeClr val="accent4"/>
          </a:lnRef>
          <a:fillRef idx="0">
            <a:schemeClr val="accent4"/>
          </a:fillRef>
          <a:effectRef idx="2">
            <a:schemeClr val="accent4"/>
          </a:effectRef>
          <a:fontRef idx="minor">
            <a:schemeClr val="tx1"/>
          </a:fontRef>
        </p:style>
      </p:cxnSp>
      <p:pic>
        <p:nvPicPr>
          <p:cNvPr id="43" name="Изображение 42" descr="sprout-8.png"/>
          <p:cNvPicPr>
            <a:picLocks noChangeAspect="1"/>
          </p:cNvPicPr>
          <p:nvPr/>
        </p:nvPicPr>
        <p:blipFill>
          <a:blip r:embed="rId2" cstate="email">
            <a:extLst>
              <a:ext uri="{28A0092B-C50C-407E-A947-70E740481C1C}">
                <a14:useLocalDpi xmlns:a14="http://schemas.microsoft.com/office/drawing/2010/main" xmlns="" val="0"/>
              </a:ext>
            </a:extLst>
          </a:blip>
          <a:stretch>
            <a:fillRect/>
          </a:stretch>
        </p:blipFill>
        <p:spPr>
          <a:xfrm flipH="1">
            <a:off x="7968209" y="3068960"/>
            <a:ext cx="2280189" cy="2160240"/>
          </a:xfrm>
          <a:prstGeom prst="rect">
            <a:avLst/>
          </a:prstGeom>
        </p:spPr>
      </p:pic>
      <p:sp>
        <p:nvSpPr>
          <p:cNvPr id="45" name="Кольцо 44"/>
          <p:cNvSpPr/>
          <p:nvPr/>
        </p:nvSpPr>
        <p:spPr>
          <a:xfrm>
            <a:off x="7752184" y="2852936"/>
            <a:ext cx="2664296" cy="2592288"/>
          </a:xfrm>
          <a:prstGeom prst="donut">
            <a:avLst>
              <a:gd name="adj" fmla="val 0"/>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solidFill>
                <a:schemeClr val="tx1"/>
              </a:solidFill>
            </a:endParaRPr>
          </a:p>
        </p:txBody>
      </p:sp>
    </p:spTree>
    <p:extLst>
      <p:ext uri="{BB962C8B-B14F-4D97-AF65-F5344CB8AC3E}">
        <p14:creationId xmlns:p14="http://schemas.microsoft.com/office/powerpoint/2010/main" xmlns="" val="172990056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91F1DC5F-9FBB-4A6F-9D32-9ACFF0D82061}"/>
              </a:ext>
            </a:extLst>
          </p:cNvPr>
          <p:cNvSpPr>
            <a:spLocks noGrp="1"/>
          </p:cNvSpPr>
          <p:nvPr>
            <p:ph type="title"/>
          </p:nvPr>
        </p:nvSpPr>
        <p:spPr/>
        <p:txBody>
          <a:bodyPr/>
          <a:lstStyle/>
          <a:p>
            <a:endParaRPr lang="ru-RU"/>
          </a:p>
        </p:txBody>
      </p:sp>
      <p:pic>
        <p:nvPicPr>
          <p:cNvPr id="7" name="Рисунок 6">
            <a:extLst>
              <a:ext uri="{FF2B5EF4-FFF2-40B4-BE49-F238E27FC236}">
                <a16:creationId xmlns="" xmlns:a16="http://schemas.microsoft.com/office/drawing/2014/main" id="{799F1E78-0E26-48C8-9A23-36C722001598}"/>
              </a:ext>
            </a:extLst>
          </p:cNvPr>
          <p:cNvPicPr>
            <a:picLocks noChangeAspect="1"/>
          </p:cNvPicPr>
          <p:nvPr/>
        </p:nvPicPr>
        <p:blipFill rotWithShape="1">
          <a:blip r:embed="rId2"/>
          <a:srcRect l="30313" r="30313"/>
          <a:stretch/>
        </p:blipFill>
        <p:spPr>
          <a:xfrm>
            <a:off x="3278038" y="698740"/>
            <a:ext cx="4492148" cy="577969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xmlns="" val="141232236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919537" y="260649"/>
            <a:ext cx="8568951" cy="1332409"/>
          </a:xfrm>
        </p:spPr>
        <p:txBody>
          <a:bodyPr rtlCol="0">
            <a:normAutofit/>
          </a:bodyPr>
          <a:lstStyle/>
          <a:p>
            <a:pPr algn="ctr">
              <a:defRPr/>
            </a:pPr>
            <a:r>
              <a:rPr lang="ru-RU" altLang="ru-RU" sz="1800" b="1" dirty="0"/>
              <a:t>   ЛОВУШКА ВВП</a:t>
            </a:r>
            <a:br>
              <a:rPr lang="ru-RU" altLang="ru-RU" sz="1800" b="1" dirty="0"/>
            </a:br>
            <a:r>
              <a:rPr lang="ru-RU" altLang="ru-RU" sz="1500" dirty="0"/>
              <a:t>Доклад Комиссии лауреатов Нобелевской премии </a:t>
            </a:r>
            <a:r>
              <a:rPr lang="en-US" altLang="ru-RU" sz="1500" dirty="0"/>
              <a:t>E</a:t>
            </a:r>
            <a:r>
              <a:rPr lang="ru-RU" altLang="ru-RU" sz="1500" dirty="0"/>
              <a:t>.</a:t>
            </a:r>
            <a:r>
              <a:rPr lang="ru-RU" altLang="ru-RU" sz="1500" dirty="0" err="1"/>
              <a:t>Стиглица</a:t>
            </a:r>
            <a:r>
              <a:rPr lang="ru-RU" altLang="ru-RU" sz="1500" dirty="0"/>
              <a:t> - </a:t>
            </a:r>
            <a:r>
              <a:rPr lang="ru-RU" altLang="ru-RU" sz="1500" dirty="0" err="1"/>
              <a:t>А.Сена</a:t>
            </a:r>
            <a:r>
              <a:rPr lang="ru-RU" altLang="ru-RU" sz="1500" dirty="0"/>
              <a:t> по вопросу об измерении экономического развития и социального прогресса: «</a:t>
            </a:r>
            <a:r>
              <a:rPr lang="ru-RU" altLang="ru-RU" sz="1500" b="1" dirty="0">
                <a:solidFill>
                  <a:schemeClr val="accent2"/>
                </a:solidFill>
              </a:rPr>
              <a:t>Неверно оценивая нашу жизнь.</a:t>
            </a:r>
            <a:r>
              <a:rPr lang="ru-RU" altLang="ru-RU" sz="1500" b="1" dirty="0"/>
              <a:t> </a:t>
            </a:r>
            <a:r>
              <a:rPr lang="ru-RU" altLang="ru-RU" sz="1500" b="1" dirty="0">
                <a:solidFill>
                  <a:schemeClr val="accent2"/>
                </a:solidFill>
              </a:rPr>
              <a:t>Почему ВВП не имеет смысла</a:t>
            </a:r>
            <a:r>
              <a:rPr lang="ru-RU" altLang="ru-RU" sz="1500" dirty="0"/>
              <a:t>?» (2010)</a:t>
            </a:r>
          </a:p>
        </p:txBody>
      </p:sp>
      <p:sp>
        <p:nvSpPr>
          <p:cNvPr id="17411" name="Rectangle 3"/>
          <p:cNvSpPr>
            <a:spLocks noGrp="1" noChangeArrowheads="1"/>
          </p:cNvSpPr>
          <p:nvPr>
            <p:ph idx="1"/>
          </p:nvPr>
        </p:nvSpPr>
        <p:spPr>
          <a:xfrm>
            <a:off x="1919537" y="1593058"/>
            <a:ext cx="8424935" cy="5076303"/>
          </a:xfrm>
        </p:spPr>
        <p:txBody>
          <a:bodyPr>
            <a:normAutofit lnSpcReduction="10000"/>
          </a:bodyPr>
          <a:lstStyle/>
          <a:p>
            <a:pPr>
              <a:lnSpc>
                <a:spcPct val="80000"/>
              </a:lnSpc>
              <a:buFontTx/>
              <a:buNone/>
            </a:pPr>
            <a:r>
              <a:rPr lang="ru-RU" altLang="ru-RU" sz="2400" dirty="0"/>
              <a:t>1. Современная система измерений социально-экономических процессов несовершенна и что </a:t>
            </a:r>
            <a:r>
              <a:rPr lang="ru-RU" altLang="ru-RU" dirty="0">
                <a:solidFill>
                  <a:schemeClr val="accent2"/>
                </a:solidFill>
              </a:rPr>
              <a:t>участники рынка и правительства </a:t>
            </a:r>
            <a:r>
              <a:rPr lang="ru-RU" altLang="ru-RU" sz="3200" dirty="0">
                <a:solidFill>
                  <a:schemeClr val="accent6">
                    <a:lumMod val="50000"/>
                  </a:schemeClr>
                </a:solidFill>
              </a:rPr>
              <a:t>не</a:t>
            </a:r>
            <a:r>
              <a:rPr lang="ru-RU" altLang="ru-RU" dirty="0">
                <a:solidFill>
                  <a:schemeClr val="accent2"/>
                </a:solidFill>
              </a:rPr>
              <a:t> ориентировались на анализ наиболее адекватных показателей</a:t>
            </a:r>
            <a:r>
              <a:rPr lang="ru-RU" altLang="ru-RU" sz="2400" dirty="0">
                <a:solidFill>
                  <a:schemeClr val="accent2"/>
                </a:solidFill>
              </a:rPr>
              <a:t>.  </a:t>
            </a:r>
          </a:p>
          <a:p>
            <a:pPr>
              <a:lnSpc>
                <a:spcPct val="80000"/>
              </a:lnSpc>
              <a:buFontTx/>
              <a:buNone/>
            </a:pPr>
            <a:r>
              <a:rPr lang="ru-RU" altLang="ru-RU" sz="2400" dirty="0"/>
              <a:t>2. Растет понимание и признание того факта, что </a:t>
            </a:r>
            <a:r>
              <a:rPr lang="ru-RU" altLang="ru-RU" sz="2400" dirty="0">
                <a:solidFill>
                  <a:schemeClr val="accent2"/>
                </a:solidFill>
              </a:rPr>
              <a:t>ВВП не является идеальным показателем для измерения благосостояния, так как он </a:t>
            </a:r>
            <a:r>
              <a:rPr lang="ru-RU" altLang="ru-RU" b="1" dirty="0">
                <a:solidFill>
                  <a:schemeClr val="accent2"/>
                </a:solidFill>
              </a:rPr>
              <a:t>не охватывает </a:t>
            </a:r>
            <a:r>
              <a:rPr lang="ru-RU" altLang="ru-RU" sz="2400" b="1" dirty="0">
                <a:solidFill>
                  <a:schemeClr val="accent2"/>
                </a:solidFill>
              </a:rPr>
              <a:t>различные социальные процессы, изменения в окружающей среде, некоторые явления, которые принято называть  </a:t>
            </a:r>
            <a:r>
              <a:rPr lang="ru-RU" altLang="ru-RU" b="1" dirty="0">
                <a:solidFill>
                  <a:schemeClr val="accent2"/>
                </a:solidFill>
              </a:rPr>
              <a:t>«устойчивостью» развития</a:t>
            </a:r>
            <a:r>
              <a:rPr lang="ru-RU" altLang="ru-RU" sz="2400" b="1" dirty="0"/>
              <a:t>.</a:t>
            </a:r>
          </a:p>
          <a:p>
            <a:pPr>
              <a:lnSpc>
                <a:spcPct val="80000"/>
              </a:lnSpc>
              <a:buFontTx/>
              <a:buNone/>
            </a:pPr>
            <a:r>
              <a:rPr lang="ru-RU" altLang="ru-RU" sz="2400" dirty="0"/>
              <a:t>3. Один из главных выводов доклада состоит в необходимости </a:t>
            </a:r>
            <a:r>
              <a:rPr lang="ru-RU" altLang="ru-RU" sz="2400" dirty="0">
                <a:solidFill>
                  <a:schemeClr val="accent2"/>
                </a:solidFill>
              </a:rPr>
              <a:t>перенести акцент в системе показателей  </a:t>
            </a:r>
            <a:r>
              <a:rPr lang="ru-RU" altLang="ru-RU" b="1" dirty="0">
                <a:solidFill>
                  <a:schemeClr val="accent2"/>
                </a:solidFill>
              </a:rPr>
              <a:t>с измерения производства на измерение благосостояния</a:t>
            </a:r>
            <a:r>
              <a:rPr lang="ru-RU" altLang="ru-RU" dirty="0">
                <a:solidFill>
                  <a:schemeClr val="accent2"/>
                </a:solidFill>
              </a:rPr>
              <a:t>. При этом измерение </a:t>
            </a:r>
            <a:r>
              <a:rPr lang="ru-RU" altLang="ru-RU" b="1" dirty="0">
                <a:solidFill>
                  <a:schemeClr val="accent6">
                    <a:lumMod val="50000"/>
                  </a:schemeClr>
                </a:solidFill>
              </a:rPr>
              <a:t>благосостояния должно рассматриваться в контексте обеспечения устойчивости развития</a:t>
            </a:r>
            <a:r>
              <a:rPr lang="ru-RU" altLang="ru-RU" sz="2400" b="1" dirty="0">
                <a:solidFill>
                  <a:schemeClr val="accent2"/>
                </a:solidFill>
              </a:rPr>
              <a:t>.</a:t>
            </a:r>
          </a:p>
          <a:p>
            <a:pPr>
              <a:lnSpc>
                <a:spcPct val="80000"/>
              </a:lnSpc>
              <a:buFontTx/>
              <a:buNone/>
            </a:pPr>
            <a:endParaRPr lang="ru-RU" altLang="ru-RU" sz="2400" b="1" dirty="0"/>
          </a:p>
        </p:txBody>
      </p:sp>
    </p:spTree>
    <p:extLst>
      <p:ext uri="{BB962C8B-B14F-4D97-AF65-F5344CB8AC3E}">
        <p14:creationId xmlns:p14="http://schemas.microsoft.com/office/powerpoint/2010/main" xmlns="" val="262018688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Изображение 6" descr="nature-forest-wilderness-mountain-snow-cloud-313-pxhere.com — копия 2.jpg"/>
          <p:cNvPicPr>
            <a:picLocks noChangeAspect="1"/>
          </p:cNvPicPr>
          <p:nvPr/>
        </p:nvPicPr>
        <p:blipFill rotWithShape="1">
          <a:blip r:embed="rId2" cstate="email">
            <a:extLst>
              <a:ext uri="{BEBA8EAE-BF5A-486C-A8C5-ECC9F3942E4B}">
                <a14:imgProps xmlns:a14="http://schemas.microsoft.com/office/drawing/2010/main" xmlns="">
                  <a14:imgLayer r:embed="rId3">
                    <a14:imgEffect>
                      <a14:sharpenSoften amount="50000"/>
                    </a14:imgEffect>
                    <a14:imgEffect>
                      <a14:colorTemperature colorTemp="5900"/>
                    </a14:imgEffect>
                    <a14:imgEffect>
                      <a14:brightnessContrast bright="-20000" contrast="40000"/>
                    </a14:imgEffect>
                  </a14:imgLayer>
                </a14:imgProps>
              </a:ext>
              <a:ext uri="{28A0092B-C50C-407E-A947-70E740481C1C}">
                <a14:useLocalDpi xmlns:a14="http://schemas.microsoft.com/office/drawing/2010/main" xmlns="" val="0"/>
              </a:ext>
            </a:extLst>
          </a:blip>
          <a:srcRect t="23019" b="39625"/>
          <a:stretch/>
        </p:blipFill>
        <p:spPr>
          <a:xfrm>
            <a:off x="1524000" y="-27384"/>
            <a:ext cx="9180512" cy="1340768"/>
          </a:xfrm>
          <a:prstGeom prst="rect">
            <a:avLst/>
          </a:prstGeom>
        </p:spPr>
      </p:pic>
      <p:sp>
        <p:nvSpPr>
          <p:cNvPr id="6" name="Прямоугольник 5"/>
          <p:cNvSpPr/>
          <p:nvPr/>
        </p:nvSpPr>
        <p:spPr>
          <a:xfrm>
            <a:off x="1524000" y="-27384"/>
            <a:ext cx="9180512" cy="1340768"/>
          </a:xfrm>
          <a:prstGeom prst="rect">
            <a:avLst/>
          </a:prstGeom>
          <a:solidFill>
            <a:srgbClr val="4A5582">
              <a:alpha val="34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31746" name="Rectangle 2"/>
          <p:cNvSpPr>
            <a:spLocks noGrp="1" noChangeArrowheads="1"/>
          </p:cNvSpPr>
          <p:nvPr>
            <p:ph type="title"/>
          </p:nvPr>
        </p:nvSpPr>
        <p:spPr>
          <a:xfrm>
            <a:off x="2063552" y="125760"/>
            <a:ext cx="8229600" cy="1143000"/>
          </a:xfrm>
        </p:spPr>
        <p:txBody>
          <a:bodyPr>
            <a:normAutofit fontScale="90000"/>
          </a:bodyPr>
          <a:lstStyle/>
          <a:p>
            <a:pPr eaLnBrk="1" hangingPunct="1">
              <a:lnSpc>
                <a:spcPct val="130000"/>
              </a:lnSpc>
              <a:defRPr/>
            </a:pPr>
            <a:r>
              <a:rPr lang="ru-RU" sz="2800" b="1" dirty="0">
                <a:solidFill>
                  <a:srgbClr val="FFFFFF"/>
                </a:solidFill>
                <a:latin typeface="Helvetica"/>
                <a:cs typeface="Helvetica"/>
              </a:rPr>
              <a:t>4 ПОДХОДА К ПОСТРОЕНИЮ</a:t>
            </a:r>
            <a:br>
              <a:rPr lang="ru-RU" sz="2800" b="1" dirty="0">
                <a:solidFill>
                  <a:srgbClr val="FFFFFF"/>
                </a:solidFill>
                <a:latin typeface="Helvetica"/>
                <a:cs typeface="Helvetica"/>
              </a:rPr>
            </a:br>
            <a:r>
              <a:rPr lang="ru-RU" sz="2800" b="1" dirty="0">
                <a:solidFill>
                  <a:srgbClr val="FFFFFF"/>
                </a:solidFill>
                <a:latin typeface="Helvetica"/>
                <a:cs typeface="Helvetica"/>
              </a:rPr>
              <a:t>ИНДИКАТОРОВ  УР</a:t>
            </a:r>
            <a:endParaRPr lang="ru-RU" sz="3200" b="1" dirty="0">
              <a:solidFill>
                <a:srgbClr val="FFFFFF"/>
              </a:solidFill>
              <a:latin typeface="Arial" charset="0"/>
              <a:cs typeface="Arial" charset="0"/>
            </a:endParaRPr>
          </a:p>
        </p:txBody>
      </p:sp>
      <p:sp>
        <p:nvSpPr>
          <p:cNvPr id="31748" name="Rectangle 4"/>
          <p:cNvSpPr>
            <a:spLocks noChangeArrowheads="1"/>
          </p:cNvSpPr>
          <p:nvPr/>
        </p:nvSpPr>
        <p:spPr bwMode="auto">
          <a:xfrm>
            <a:off x="1524000" y="-905391"/>
            <a:ext cx="184666"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eaLnBrk="1" hangingPunct="1">
              <a:defRPr/>
            </a:pPr>
            <a:endParaRPr lang="ru-RU"/>
          </a:p>
        </p:txBody>
      </p:sp>
      <p:cxnSp>
        <p:nvCxnSpPr>
          <p:cNvPr id="3" name="Прямая соединительная линия 2"/>
          <p:cNvCxnSpPr/>
          <p:nvPr/>
        </p:nvCxnSpPr>
        <p:spPr>
          <a:xfrm>
            <a:off x="2999656" y="764704"/>
            <a:ext cx="6336704" cy="0"/>
          </a:xfrm>
          <a:prstGeom prst="line">
            <a:avLst/>
          </a:prstGeom>
        </p:spPr>
        <p:style>
          <a:lnRef idx="3">
            <a:schemeClr val="accent3"/>
          </a:lnRef>
          <a:fillRef idx="0">
            <a:schemeClr val="accent3"/>
          </a:fillRef>
          <a:effectRef idx="2">
            <a:schemeClr val="accent3"/>
          </a:effectRef>
          <a:fontRef idx="minor">
            <a:schemeClr val="tx1"/>
          </a:fontRef>
        </p:style>
      </p:cxnSp>
      <p:sp>
        <p:nvSpPr>
          <p:cNvPr id="5" name="Прямоугольник 4"/>
          <p:cNvSpPr/>
          <p:nvPr/>
        </p:nvSpPr>
        <p:spPr>
          <a:xfrm>
            <a:off x="1631504" y="2060848"/>
            <a:ext cx="2592288" cy="3888432"/>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eaLnBrk="1" hangingPunct="1">
              <a:lnSpc>
                <a:spcPct val="80000"/>
              </a:lnSpc>
              <a:buFontTx/>
              <a:buNone/>
              <a:defRPr/>
            </a:pPr>
            <a:r>
              <a:rPr lang="ru-RU" sz="1600" dirty="0">
                <a:solidFill>
                  <a:srgbClr val="000000"/>
                </a:solidFill>
                <a:latin typeface="Times New Roman"/>
                <a:cs typeface="Times New Roman"/>
              </a:rPr>
              <a:t>1) Построение </a:t>
            </a:r>
            <a:r>
              <a:rPr lang="ru-RU" sz="1600" b="1" dirty="0">
                <a:solidFill>
                  <a:srgbClr val="000000"/>
                </a:solidFill>
                <a:latin typeface="Times New Roman"/>
                <a:cs typeface="Times New Roman"/>
              </a:rPr>
              <a:t>интегрального</a:t>
            </a:r>
            <a:r>
              <a:rPr lang="ru-RU" sz="1600" dirty="0">
                <a:solidFill>
                  <a:srgbClr val="000000"/>
                </a:solidFill>
                <a:latin typeface="Times New Roman"/>
                <a:cs typeface="Times New Roman"/>
              </a:rPr>
              <a:t>, агрегированного индикатора, на основе которого можно судить о степени устойчивости социально-экономического развития. </a:t>
            </a:r>
          </a:p>
          <a:p>
            <a:pPr eaLnBrk="1" hangingPunct="1">
              <a:lnSpc>
                <a:spcPct val="80000"/>
              </a:lnSpc>
              <a:buFontTx/>
              <a:buNone/>
              <a:defRPr/>
            </a:pPr>
            <a:endParaRPr lang="ru-RU" sz="1600" dirty="0">
              <a:solidFill>
                <a:srgbClr val="000000"/>
              </a:solidFill>
              <a:latin typeface="Times New Roman"/>
              <a:cs typeface="Times New Roman"/>
            </a:endParaRPr>
          </a:p>
          <a:p>
            <a:pPr eaLnBrk="1" hangingPunct="1">
              <a:lnSpc>
                <a:spcPct val="80000"/>
              </a:lnSpc>
              <a:buFontTx/>
              <a:buNone/>
              <a:defRPr/>
            </a:pPr>
            <a:r>
              <a:rPr lang="ru-RU" sz="1600" dirty="0">
                <a:solidFill>
                  <a:srgbClr val="000000"/>
                </a:solidFill>
                <a:latin typeface="Times New Roman"/>
                <a:cs typeface="Times New Roman"/>
              </a:rPr>
              <a:t>Агрегирование обычно осуществляется на основе </a:t>
            </a:r>
            <a:r>
              <a:rPr lang="ru-RU" sz="1600" b="1" dirty="0">
                <a:solidFill>
                  <a:srgbClr val="000000"/>
                </a:solidFill>
                <a:latin typeface="Times New Roman"/>
                <a:cs typeface="Times New Roman"/>
              </a:rPr>
              <a:t>3 групп показателей</a:t>
            </a:r>
            <a:r>
              <a:rPr lang="ru-RU" sz="1600" dirty="0">
                <a:solidFill>
                  <a:srgbClr val="000000"/>
                </a:solidFill>
                <a:latin typeface="Times New Roman"/>
                <a:cs typeface="Times New Roman"/>
              </a:rPr>
              <a:t>:</a:t>
            </a:r>
          </a:p>
          <a:p>
            <a:pPr eaLnBrk="1" hangingPunct="1">
              <a:lnSpc>
                <a:spcPct val="80000"/>
              </a:lnSpc>
              <a:buFontTx/>
              <a:buNone/>
              <a:defRPr/>
            </a:pPr>
            <a:endParaRPr lang="ru-RU" sz="1600" dirty="0">
              <a:solidFill>
                <a:srgbClr val="000000"/>
              </a:solidFill>
              <a:latin typeface="Times New Roman"/>
              <a:cs typeface="Times New Roman"/>
            </a:endParaRPr>
          </a:p>
          <a:p>
            <a:pPr marL="285750" indent="-285750">
              <a:lnSpc>
                <a:spcPct val="80000"/>
              </a:lnSpc>
              <a:buFont typeface="Arial"/>
              <a:buChar char="•"/>
              <a:defRPr/>
            </a:pPr>
            <a:r>
              <a:rPr lang="ru-RU" sz="1600" dirty="0">
                <a:solidFill>
                  <a:srgbClr val="000000"/>
                </a:solidFill>
                <a:latin typeface="Times New Roman"/>
                <a:cs typeface="Times New Roman"/>
              </a:rPr>
              <a:t>эколого-экономических,</a:t>
            </a:r>
          </a:p>
          <a:p>
            <a:pPr marL="285750" indent="-285750">
              <a:lnSpc>
                <a:spcPct val="80000"/>
              </a:lnSpc>
              <a:buFont typeface="Arial"/>
              <a:buChar char="•"/>
              <a:defRPr/>
            </a:pPr>
            <a:endParaRPr lang="ru-RU" sz="1600" dirty="0">
              <a:solidFill>
                <a:srgbClr val="000000"/>
              </a:solidFill>
              <a:latin typeface="Times New Roman"/>
              <a:cs typeface="Times New Roman"/>
            </a:endParaRPr>
          </a:p>
          <a:p>
            <a:pPr marL="285750" indent="-285750">
              <a:lnSpc>
                <a:spcPct val="80000"/>
              </a:lnSpc>
              <a:buFont typeface="Arial"/>
              <a:buChar char="•"/>
              <a:defRPr/>
            </a:pPr>
            <a:r>
              <a:rPr lang="ru-RU" sz="1600" dirty="0">
                <a:solidFill>
                  <a:srgbClr val="000000"/>
                </a:solidFill>
                <a:latin typeface="Times New Roman"/>
                <a:cs typeface="Times New Roman"/>
              </a:rPr>
              <a:t>эколого-социально-экономических,</a:t>
            </a:r>
          </a:p>
          <a:p>
            <a:pPr marL="285750" indent="-285750">
              <a:lnSpc>
                <a:spcPct val="80000"/>
              </a:lnSpc>
              <a:buFont typeface="Arial"/>
              <a:buChar char="•"/>
              <a:defRPr/>
            </a:pPr>
            <a:endParaRPr lang="ru-RU" sz="1600" dirty="0">
              <a:solidFill>
                <a:srgbClr val="000000"/>
              </a:solidFill>
              <a:latin typeface="Times New Roman"/>
              <a:cs typeface="Times New Roman"/>
            </a:endParaRPr>
          </a:p>
          <a:p>
            <a:pPr marL="285750" indent="-285750">
              <a:lnSpc>
                <a:spcPct val="80000"/>
              </a:lnSpc>
              <a:buFont typeface="Arial"/>
              <a:buChar char="•"/>
              <a:defRPr/>
            </a:pPr>
            <a:r>
              <a:rPr lang="ru-RU" sz="1600" dirty="0">
                <a:solidFill>
                  <a:srgbClr val="000000"/>
                </a:solidFill>
                <a:latin typeface="Times New Roman"/>
                <a:cs typeface="Times New Roman"/>
              </a:rPr>
              <a:t>собственно экологических.</a:t>
            </a:r>
          </a:p>
        </p:txBody>
      </p:sp>
      <p:sp>
        <p:nvSpPr>
          <p:cNvPr id="50" name="Прямоугольник 49"/>
          <p:cNvSpPr/>
          <p:nvPr/>
        </p:nvSpPr>
        <p:spPr>
          <a:xfrm>
            <a:off x="4295800" y="2060848"/>
            <a:ext cx="2304256" cy="3888432"/>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t"/>
          <a:lstStyle/>
          <a:p>
            <a:r>
              <a:rPr lang="ru-RU" sz="1600" dirty="0">
                <a:solidFill>
                  <a:srgbClr val="000000"/>
                </a:solidFill>
                <a:latin typeface="Times New Roman"/>
                <a:cs typeface="Times New Roman"/>
              </a:rPr>
              <a:t>2) Построение </a:t>
            </a:r>
            <a:r>
              <a:rPr lang="ru-RU" sz="1600" b="1" dirty="0">
                <a:solidFill>
                  <a:srgbClr val="000000"/>
                </a:solidFill>
                <a:latin typeface="Times New Roman"/>
                <a:cs typeface="Times New Roman"/>
              </a:rPr>
              <a:t>системы</a:t>
            </a:r>
            <a:r>
              <a:rPr lang="ru-RU" sz="1600" dirty="0">
                <a:solidFill>
                  <a:srgbClr val="000000"/>
                </a:solidFill>
                <a:latin typeface="Times New Roman"/>
                <a:cs typeface="Times New Roman"/>
              </a:rPr>
              <a:t> индикаторов, каждый из которых отражает отдельные аспекты устойчивого развития.</a:t>
            </a:r>
          </a:p>
          <a:p>
            <a:endParaRPr lang="ru-RU" sz="1600" dirty="0">
              <a:solidFill>
                <a:srgbClr val="000000"/>
              </a:solidFill>
              <a:latin typeface="Times New Roman"/>
              <a:cs typeface="Times New Roman"/>
            </a:endParaRPr>
          </a:p>
          <a:p>
            <a:r>
              <a:rPr lang="ru-RU" sz="1600" dirty="0">
                <a:solidFill>
                  <a:srgbClr val="000000"/>
                </a:solidFill>
                <a:latin typeface="Times New Roman"/>
                <a:cs typeface="Times New Roman"/>
              </a:rPr>
              <a:t>Чаще всего в рамках общей системы выделяются следующие </a:t>
            </a:r>
            <a:r>
              <a:rPr lang="ru-RU" sz="1600" b="1" dirty="0">
                <a:solidFill>
                  <a:srgbClr val="000000"/>
                </a:solidFill>
                <a:latin typeface="Times New Roman"/>
                <a:cs typeface="Times New Roman"/>
              </a:rPr>
              <a:t>подсистемы показателей</a:t>
            </a:r>
            <a:r>
              <a:rPr lang="ru-RU" sz="1600" dirty="0">
                <a:solidFill>
                  <a:srgbClr val="000000"/>
                </a:solidFill>
                <a:latin typeface="Times New Roman"/>
                <a:cs typeface="Times New Roman"/>
              </a:rPr>
              <a:t>:</a:t>
            </a:r>
          </a:p>
          <a:p>
            <a:pPr marL="285750" indent="-285750">
              <a:buFont typeface="Arial"/>
              <a:buChar char="•"/>
            </a:pPr>
            <a:r>
              <a:rPr lang="ru-RU" sz="1600" dirty="0">
                <a:solidFill>
                  <a:srgbClr val="000000"/>
                </a:solidFill>
                <a:latin typeface="Times New Roman"/>
                <a:cs typeface="Times New Roman"/>
              </a:rPr>
              <a:t>экономические,</a:t>
            </a:r>
          </a:p>
          <a:p>
            <a:pPr marL="285750" indent="-285750">
              <a:buFont typeface="Arial"/>
              <a:buChar char="•"/>
            </a:pPr>
            <a:r>
              <a:rPr lang="ru-RU" sz="1600" dirty="0">
                <a:solidFill>
                  <a:srgbClr val="000000"/>
                </a:solidFill>
                <a:latin typeface="Times New Roman"/>
                <a:cs typeface="Times New Roman"/>
              </a:rPr>
              <a:t>экологические,</a:t>
            </a:r>
          </a:p>
          <a:p>
            <a:pPr marL="285750" indent="-285750">
              <a:buFont typeface="Arial"/>
              <a:buChar char="•"/>
            </a:pPr>
            <a:r>
              <a:rPr lang="ru-RU" sz="1600" dirty="0">
                <a:solidFill>
                  <a:srgbClr val="000000"/>
                </a:solidFill>
                <a:latin typeface="Times New Roman"/>
                <a:cs typeface="Times New Roman"/>
              </a:rPr>
              <a:t>социальные,</a:t>
            </a:r>
          </a:p>
          <a:p>
            <a:pPr marL="285750" indent="-285750">
              <a:buFont typeface="Arial"/>
              <a:buChar char="•"/>
            </a:pPr>
            <a:r>
              <a:rPr lang="ru-RU" sz="1600" dirty="0">
                <a:solidFill>
                  <a:srgbClr val="000000"/>
                </a:solidFill>
                <a:latin typeface="Times New Roman"/>
                <a:cs typeface="Times New Roman"/>
              </a:rPr>
              <a:t>институциональные. </a:t>
            </a:r>
          </a:p>
        </p:txBody>
      </p:sp>
      <p:sp>
        <p:nvSpPr>
          <p:cNvPr id="51" name="Прямоугольник 50"/>
          <p:cNvSpPr/>
          <p:nvPr/>
        </p:nvSpPr>
        <p:spPr>
          <a:xfrm>
            <a:off x="6672064" y="2060848"/>
            <a:ext cx="2088232" cy="3888432"/>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t"/>
          <a:lstStyle/>
          <a:p>
            <a:r>
              <a:rPr lang="ru-RU" sz="1600" b="1" dirty="0">
                <a:solidFill>
                  <a:srgbClr val="000000"/>
                </a:solidFill>
                <a:latin typeface="Times New Roman"/>
                <a:cs typeface="Times New Roman"/>
              </a:rPr>
              <a:t>3) Специальные (частные): </a:t>
            </a:r>
          </a:p>
          <a:p>
            <a:endParaRPr lang="ru-RU" sz="1600" dirty="0">
              <a:solidFill>
                <a:srgbClr val="000000"/>
              </a:solidFill>
              <a:latin typeface="Times New Roman"/>
              <a:cs typeface="Times New Roman"/>
            </a:endParaRPr>
          </a:p>
          <a:p>
            <a:r>
              <a:rPr lang="ru-RU" sz="1600" dirty="0" err="1">
                <a:solidFill>
                  <a:srgbClr val="000000"/>
                </a:solidFill>
                <a:latin typeface="Times New Roman"/>
                <a:cs typeface="Times New Roman"/>
              </a:rPr>
              <a:t>энергоэффективность</a:t>
            </a:r>
            <a:endParaRPr lang="ru-RU" sz="1600" dirty="0">
              <a:solidFill>
                <a:srgbClr val="000000"/>
              </a:solidFill>
              <a:latin typeface="Times New Roman"/>
              <a:cs typeface="Times New Roman"/>
            </a:endParaRPr>
          </a:p>
          <a:p>
            <a:r>
              <a:rPr lang="ru-RU" sz="1600" dirty="0">
                <a:solidFill>
                  <a:srgbClr val="000000"/>
                </a:solidFill>
                <a:latin typeface="Times New Roman"/>
                <a:cs typeface="Times New Roman"/>
              </a:rPr>
              <a:t> </a:t>
            </a:r>
          </a:p>
          <a:p>
            <a:r>
              <a:rPr lang="ru-RU" sz="1600" dirty="0">
                <a:solidFill>
                  <a:srgbClr val="000000"/>
                </a:solidFill>
                <a:latin typeface="Times New Roman"/>
                <a:cs typeface="Times New Roman"/>
              </a:rPr>
              <a:t>выбросы загрязняющих веществ и т.д.</a:t>
            </a:r>
          </a:p>
        </p:txBody>
      </p:sp>
      <p:sp>
        <p:nvSpPr>
          <p:cNvPr id="52" name="Прямоугольник 51"/>
          <p:cNvSpPr/>
          <p:nvPr/>
        </p:nvSpPr>
        <p:spPr>
          <a:xfrm>
            <a:off x="8868816" y="2060848"/>
            <a:ext cx="1763688" cy="3888432"/>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t"/>
          <a:lstStyle/>
          <a:p>
            <a:pPr eaLnBrk="1" hangingPunct="1">
              <a:lnSpc>
                <a:spcPct val="80000"/>
              </a:lnSpc>
              <a:buFontTx/>
              <a:buNone/>
              <a:defRPr/>
            </a:pPr>
            <a:endParaRPr lang="ru-RU" sz="1600" dirty="0">
              <a:solidFill>
                <a:srgbClr val="000000"/>
              </a:solidFill>
              <a:latin typeface="Times New Roman"/>
              <a:cs typeface="Times New Roman"/>
            </a:endParaRPr>
          </a:p>
          <a:p>
            <a:pPr eaLnBrk="1" hangingPunct="1">
              <a:lnSpc>
                <a:spcPct val="80000"/>
              </a:lnSpc>
              <a:buFontTx/>
              <a:buNone/>
              <a:defRPr/>
            </a:pPr>
            <a:r>
              <a:rPr lang="ru-RU" sz="1600" dirty="0">
                <a:solidFill>
                  <a:srgbClr val="000000"/>
                </a:solidFill>
                <a:latin typeface="Times New Roman"/>
                <a:cs typeface="Times New Roman"/>
              </a:rPr>
              <a:t>4) Индикаторы на основе </a:t>
            </a:r>
            <a:r>
              <a:rPr lang="ru-RU" sz="1600" b="1" dirty="0" err="1">
                <a:solidFill>
                  <a:srgbClr val="000000"/>
                </a:solidFill>
                <a:latin typeface="Times New Roman"/>
                <a:cs typeface="Times New Roman"/>
              </a:rPr>
              <a:t>социологичес</a:t>
            </a:r>
            <a:r>
              <a:rPr lang="ru-RU" sz="1600" b="1" dirty="0">
                <a:solidFill>
                  <a:srgbClr val="000000"/>
                </a:solidFill>
                <a:latin typeface="Times New Roman"/>
                <a:cs typeface="Times New Roman"/>
              </a:rPr>
              <a:t>-ких опросов</a:t>
            </a:r>
          </a:p>
        </p:txBody>
      </p:sp>
      <p:sp>
        <p:nvSpPr>
          <p:cNvPr id="9" name="Равнобедренный треугольник 8"/>
          <p:cNvSpPr/>
          <p:nvPr/>
        </p:nvSpPr>
        <p:spPr>
          <a:xfrm rot="10800000">
            <a:off x="1631504" y="5949280"/>
            <a:ext cx="2592288" cy="792088"/>
          </a:xfrm>
          <a:prstGeom prst="triangle">
            <a:avLst>
              <a:gd name="adj" fmla="val 51126"/>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53" name="Равнобедренный треугольник 52"/>
          <p:cNvSpPr/>
          <p:nvPr/>
        </p:nvSpPr>
        <p:spPr>
          <a:xfrm rot="10800000">
            <a:off x="4295800" y="5949279"/>
            <a:ext cx="2304256" cy="792088"/>
          </a:xfrm>
          <a:prstGeom prst="triangle">
            <a:avLst>
              <a:gd name="adj" fmla="val 51126"/>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54" name="Равнобедренный треугольник 53"/>
          <p:cNvSpPr/>
          <p:nvPr/>
        </p:nvSpPr>
        <p:spPr>
          <a:xfrm rot="10800000">
            <a:off x="6672064" y="5949280"/>
            <a:ext cx="2088232" cy="792088"/>
          </a:xfrm>
          <a:prstGeom prst="triangle">
            <a:avLst>
              <a:gd name="adj" fmla="val 51126"/>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55" name="Равнобедренный треугольник 54"/>
          <p:cNvSpPr/>
          <p:nvPr/>
        </p:nvSpPr>
        <p:spPr>
          <a:xfrm rot="10800000">
            <a:off x="8904312" y="5949280"/>
            <a:ext cx="1728192" cy="792088"/>
          </a:xfrm>
          <a:prstGeom prst="triangle">
            <a:avLst>
              <a:gd name="adj" fmla="val 51126"/>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25" name="Прямоугольник 24"/>
          <p:cNvSpPr/>
          <p:nvPr/>
        </p:nvSpPr>
        <p:spPr>
          <a:xfrm>
            <a:off x="2495600" y="6021288"/>
            <a:ext cx="864096" cy="57606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ru-RU" sz="3600" b="1" dirty="0">
                <a:solidFill>
                  <a:srgbClr val="000000"/>
                </a:solidFill>
                <a:latin typeface="Helvetica"/>
                <a:cs typeface="Helvetica"/>
              </a:rPr>
              <a:t>1</a:t>
            </a:r>
          </a:p>
        </p:txBody>
      </p:sp>
      <p:sp>
        <p:nvSpPr>
          <p:cNvPr id="57" name="Прямоугольник 56"/>
          <p:cNvSpPr/>
          <p:nvPr/>
        </p:nvSpPr>
        <p:spPr>
          <a:xfrm>
            <a:off x="5015880" y="6021288"/>
            <a:ext cx="864096" cy="57606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ru-RU" sz="3600" b="1" dirty="0">
                <a:solidFill>
                  <a:srgbClr val="000000"/>
                </a:solidFill>
                <a:latin typeface="Helvetica"/>
                <a:cs typeface="Helvetica"/>
              </a:rPr>
              <a:t>2</a:t>
            </a:r>
          </a:p>
        </p:txBody>
      </p:sp>
      <p:sp>
        <p:nvSpPr>
          <p:cNvPr id="58" name="Прямоугольник 57"/>
          <p:cNvSpPr/>
          <p:nvPr/>
        </p:nvSpPr>
        <p:spPr>
          <a:xfrm>
            <a:off x="7248128" y="6021288"/>
            <a:ext cx="864096" cy="57606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ru-RU" sz="3600" b="1" dirty="0">
                <a:solidFill>
                  <a:srgbClr val="000000"/>
                </a:solidFill>
                <a:latin typeface="Helvetica"/>
                <a:cs typeface="Helvetica"/>
              </a:rPr>
              <a:t>3</a:t>
            </a:r>
          </a:p>
        </p:txBody>
      </p:sp>
      <p:sp>
        <p:nvSpPr>
          <p:cNvPr id="59" name="Прямоугольник 58"/>
          <p:cNvSpPr/>
          <p:nvPr/>
        </p:nvSpPr>
        <p:spPr>
          <a:xfrm>
            <a:off x="9336360" y="6021288"/>
            <a:ext cx="864096" cy="57606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ru-RU" sz="3600" b="1" dirty="0">
                <a:solidFill>
                  <a:srgbClr val="000000"/>
                </a:solidFill>
                <a:latin typeface="Helvetica"/>
                <a:cs typeface="Helvetica"/>
              </a:rPr>
              <a:t>4</a:t>
            </a:r>
          </a:p>
        </p:txBody>
      </p:sp>
      <p:sp>
        <p:nvSpPr>
          <p:cNvPr id="28" name="Кольцо 27"/>
          <p:cNvSpPr/>
          <p:nvPr/>
        </p:nvSpPr>
        <p:spPr>
          <a:xfrm>
            <a:off x="2567608" y="6021288"/>
            <a:ext cx="720080" cy="648072"/>
          </a:xfrm>
          <a:prstGeom prst="donut">
            <a:avLst>
              <a:gd name="adj" fmla="val 8124"/>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solidFill>
                <a:schemeClr val="tx1"/>
              </a:solidFill>
            </a:endParaRPr>
          </a:p>
        </p:txBody>
      </p:sp>
      <p:sp>
        <p:nvSpPr>
          <p:cNvPr id="61" name="Кольцо 60"/>
          <p:cNvSpPr/>
          <p:nvPr/>
        </p:nvSpPr>
        <p:spPr>
          <a:xfrm>
            <a:off x="5087888" y="6021288"/>
            <a:ext cx="720080" cy="648072"/>
          </a:xfrm>
          <a:prstGeom prst="donut">
            <a:avLst>
              <a:gd name="adj" fmla="val 8124"/>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solidFill>
                <a:schemeClr val="tx1"/>
              </a:solidFill>
            </a:endParaRPr>
          </a:p>
        </p:txBody>
      </p:sp>
      <p:sp>
        <p:nvSpPr>
          <p:cNvPr id="62" name="Кольцо 61"/>
          <p:cNvSpPr/>
          <p:nvPr/>
        </p:nvSpPr>
        <p:spPr>
          <a:xfrm>
            <a:off x="7320136" y="6021288"/>
            <a:ext cx="720080" cy="648072"/>
          </a:xfrm>
          <a:prstGeom prst="donut">
            <a:avLst>
              <a:gd name="adj" fmla="val 8124"/>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solidFill>
                <a:schemeClr val="tx1"/>
              </a:solidFill>
            </a:endParaRPr>
          </a:p>
        </p:txBody>
      </p:sp>
      <p:sp>
        <p:nvSpPr>
          <p:cNvPr id="63" name="Кольцо 62"/>
          <p:cNvSpPr/>
          <p:nvPr/>
        </p:nvSpPr>
        <p:spPr>
          <a:xfrm>
            <a:off x="9408368" y="6021288"/>
            <a:ext cx="720080" cy="648072"/>
          </a:xfrm>
          <a:prstGeom prst="donut">
            <a:avLst>
              <a:gd name="adj" fmla="val 8124"/>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solidFill>
                <a:schemeClr val="tx1"/>
              </a:solidFill>
            </a:endParaRPr>
          </a:p>
        </p:txBody>
      </p:sp>
      <p:cxnSp>
        <p:nvCxnSpPr>
          <p:cNvPr id="60" name="Прямая соединительная линия 59"/>
          <p:cNvCxnSpPr>
            <a:stCxn id="9" idx="4"/>
          </p:cNvCxnSpPr>
          <p:nvPr/>
        </p:nvCxnSpPr>
        <p:spPr>
          <a:xfrm>
            <a:off x="1631504" y="5949280"/>
            <a:ext cx="2592288"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31745" name="Прямая соединительная линия 31744"/>
          <p:cNvCxnSpPr>
            <a:stCxn id="9" idx="4"/>
          </p:cNvCxnSpPr>
          <p:nvPr/>
        </p:nvCxnSpPr>
        <p:spPr>
          <a:xfrm>
            <a:off x="1631504" y="5949280"/>
            <a:ext cx="2592288" cy="0"/>
          </a:xfrm>
          <a:prstGeom prst="line">
            <a:avLst/>
          </a:prstGeom>
          <a:ln>
            <a:solidFill>
              <a:schemeClr val="accent1">
                <a:lumMod val="25000"/>
              </a:schemeClr>
            </a:solidFill>
          </a:ln>
        </p:spPr>
        <p:style>
          <a:lnRef idx="3">
            <a:schemeClr val="accent2"/>
          </a:lnRef>
          <a:fillRef idx="0">
            <a:schemeClr val="accent2"/>
          </a:fillRef>
          <a:effectRef idx="2">
            <a:schemeClr val="accent2"/>
          </a:effectRef>
          <a:fontRef idx="minor">
            <a:schemeClr val="tx1"/>
          </a:fontRef>
        </p:style>
      </p:cxnSp>
      <p:cxnSp>
        <p:nvCxnSpPr>
          <p:cNvPr id="69" name="Прямая соединительная линия 68"/>
          <p:cNvCxnSpPr/>
          <p:nvPr/>
        </p:nvCxnSpPr>
        <p:spPr>
          <a:xfrm>
            <a:off x="1631504" y="1988840"/>
            <a:ext cx="2592288" cy="0"/>
          </a:xfrm>
          <a:prstGeom prst="line">
            <a:avLst/>
          </a:prstGeom>
          <a:ln>
            <a:solidFill>
              <a:schemeClr val="accent1">
                <a:lumMod val="25000"/>
              </a:schemeClr>
            </a:solidFill>
          </a:ln>
        </p:spPr>
        <p:style>
          <a:lnRef idx="3">
            <a:schemeClr val="accent2"/>
          </a:lnRef>
          <a:fillRef idx="0">
            <a:schemeClr val="accent2"/>
          </a:fillRef>
          <a:effectRef idx="2">
            <a:schemeClr val="accent2"/>
          </a:effectRef>
          <a:fontRef idx="minor">
            <a:schemeClr val="tx1"/>
          </a:fontRef>
        </p:style>
      </p:cxnSp>
      <p:cxnSp>
        <p:nvCxnSpPr>
          <p:cNvPr id="70" name="Прямая соединительная линия 69"/>
          <p:cNvCxnSpPr/>
          <p:nvPr/>
        </p:nvCxnSpPr>
        <p:spPr>
          <a:xfrm>
            <a:off x="4295800" y="1988840"/>
            <a:ext cx="2304256" cy="0"/>
          </a:xfrm>
          <a:prstGeom prst="line">
            <a:avLst/>
          </a:prstGeom>
          <a:ln>
            <a:solidFill>
              <a:schemeClr val="accent1">
                <a:lumMod val="25000"/>
              </a:schemeClr>
            </a:solidFill>
          </a:ln>
        </p:spPr>
        <p:style>
          <a:lnRef idx="3">
            <a:schemeClr val="accent2"/>
          </a:lnRef>
          <a:fillRef idx="0">
            <a:schemeClr val="accent2"/>
          </a:fillRef>
          <a:effectRef idx="2">
            <a:schemeClr val="accent2"/>
          </a:effectRef>
          <a:fontRef idx="minor">
            <a:schemeClr val="tx1"/>
          </a:fontRef>
        </p:style>
      </p:cxnSp>
      <p:cxnSp>
        <p:nvCxnSpPr>
          <p:cNvPr id="72" name="Прямая соединительная линия 71"/>
          <p:cNvCxnSpPr/>
          <p:nvPr/>
        </p:nvCxnSpPr>
        <p:spPr>
          <a:xfrm>
            <a:off x="4295800" y="5949280"/>
            <a:ext cx="2304256" cy="0"/>
          </a:xfrm>
          <a:prstGeom prst="line">
            <a:avLst/>
          </a:prstGeom>
          <a:ln>
            <a:solidFill>
              <a:schemeClr val="accent1">
                <a:lumMod val="25000"/>
              </a:schemeClr>
            </a:solidFill>
          </a:ln>
        </p:spPr>
        <p:style>
          <a:lnRef idx="3">
            <a:schemeClr val="accent2"/>
          </a:lnRef>
          <a:fillRef idx="0">
            <a:schemeClr val="accent2"/>
          </a:fillRef>
          <a:effectRef idx="2">
            <a:schemeClr val="accent2"/>
          </a:effectRef>
          <a:fontRef idx="minor">
            <a:schemeClr val="tx1"/>
          </a:fontRef>
        </p:style>
      </p:cxnSp>
      <p:cxnSp>
        <p:nvCxnSpPr>
          <p:cNvPr id="73" name="Прямая соединительная линия 72"/>
          <p:cNvCxnSpPr/>
          <p:nvPr/>
        </p:nvCxnSpPr>
        <p:spPr>
          <a:xfrm>
            <a:off x="6672064" y="1988840"/>
            <a:ext cx="2088232" cy="0"/>
          </a:xfrm>
          <a:prstGeom prst="line">
            <a:avLst/>
          </a:prstGeom>
          <a:ln>
            <a:solidFill>
              <a:schemeClr val="accent1">
                <a:lumMod val="25000"/>
              </a:schemeClr>
            </a:solidFill>
          </a:ln>
        </p:spPr>
        <p:style>
          <a:lnRef idx="3">
            <a:schemeClr val="accent2"/>
          </a:lnRef>
          <a:fillRef idx="0">
            <a:schemeClr val="accent2"/>
          </a:fillRef>
          <a:effectRef idx="2">
            <a:schemeClr val="accent2"/>
          </a:effectRef>
          <a:fontRef idx="minor">
            <a:schemeClr val="tx1"/>
          </a:fontRef>
        </p:style>
      </p:cxnSp>
      <p:cxnSp>
        <p:nvCxnSpPr>
          <p:cNvPr id="75" name="Прямая соединительная линия 74"/>
          <p:cNvCxnSpPr/>
          <p:nvPr/>
        </p:nvCxnSpPr>
        <p:spPr>
          <a:xfrm>
            <a:off x="6672064" y="5949280"/>
            <a:ext cx="2088232" cy="0"/>
          </a:xfrm>
          <a:prstGeom prst="line">
            <a:avLst/>
          </a:prstGeom>
          <a:ln>
            <a:solidFill>
              <a:schemeClr val="accent1">
                <a:lumMod val="25000"/>
              </a:schemeClr>
            </a:solidFill>
          </a:ln>
        </p:spPr>
        <p:style>
          <a:lnRef idx="3">
            <a:schemeClr val="accent2"/>
          </a:lnRef>
          <a:fillRef idx="0">
            <a:schemeClr val="accent2"/>
          </a:fillRef>
          <a:effectRef idx="2">
            <a:schemeClr val="accent2"/>
          </a:effectRef>
          <a:fontRef idx="minor">
            <a:schemeClr val="tx1"/>
          </a:fontRef>
        </p:style>
      </p:cxnSp>
      <p:cxnSp>
        <p:nvCxnSpPr>
          <p:cNvPr id="76" name="Прямая соединительная линия 75"/>
          <p:cNvCxnSpPr/>
          <p:nvPr/>
        </p:nvCxnSpPr>
        <p:spPr>
          <a:xfrm>
            <a:off x="8904312" y="1988840"/>
            <a:ext cx="1763688" cy="0"/>
          </a:xfrm>
          <a:prstGeom prst="line">
            <a:avLst/>
          </a:prstGeom>
          <a:ln>
            <a:solidFill>
              <a:schemeClr val="accent1">
                <a:lumMod val="25000"/>
              </a:schemeClr>
            </a:solidFill>
          </a:ln>
        </p:spPr>
        <p:style>
          <a:lnRef idx="3">
            <a:schemeClr val="accent2"/>
          </a:lnRef>
          <a:fillRef idx="0">
            <a:schemeClr val="accent2"/>
          </a:fillRef>
          <a:effectRef idx="2">
            <a:schemeClr val="accent2"/>
          </a:effectRef>
          <a:fontRef idx="minor">
            <a:schemeClr val="tx1"/>
          </a:fontRef>
        </p:style>
      </p:cxnSp>
      <p:cxnSp>
        <p:nvCxnSpPr>
          <p:cNvPr id="78" name="Прямая соединительная линия 77"/>
          <p:cNvCxnSpPr/>
          <p:nvPr/>
        </p:nvCxnSpPr>
        <p:spPr>
          <a:xfrm>
            <a:off x="8904312" y="5949280"/>
            <a:ext cx="1763688" cy="0"/>
          </a:xfrm>
          <a:prstGeom prst="line">
            <a:avLst/>
          </a:prstGeom>
          <a:ln>
            <a:solidFill>
              <a:schemeClr val="accent1">
                <a:lumMod val="25000"/>
              </a:schemeClr>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xmlns="" val="416812053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1992313" y="0"/>
            <a:ext cx="8229600" cy="476250"/>
          </a:xfrm>
        </p:spPr>
        <p:txBody>
          <a:bodyPr>
            <a:normAutofit fontScale="90000"/>
          </a:bodyPr>
          <a:lstStyle/>
          <a:p>
            <a:pPr eaLnBrk="1" hangingPunct="1"/>
            <a:r>
              <a:rPr lang="ru-RU" altLang="ru-RU" sz="1600" b="1"/>
              <a:t>Индикаторы устойчивости в отдельных странах СНГ и БРИКС</a:t>
            </a:r>
            <a:br>
              <a:rPr lang="ru-RU" altLang="ru-RU" sz="1600" b="1"/>
            </a:br>
            <a:r>
              <a:rPr lang="ru-RU" altLang="ru-RU" sz="1600" b="1"/>
              <a:t>(данные </a:t>
            </a:r>
            <a:r>
              <a:rPr lang="en-US" altLang="ru-RU" sz="1600" b="1"/>
              <a:t>UNDP</a:t>
            </a:r>
            <a:r>
              <a:rPr lang="ru-RU" altLang="ru-RU" sz="1600" b="1"/>
              <a:t>, </a:t>
            </a:r>
            <a:r>
              <a:rPr lang="en-US" altLang="ru-RU" sz="1600" b="1"/>
              <a:t>World Bank</a:t>
            </a:r>
            <a:r>
              <a:rPr lang="ru-RU" altLang="ru-RU" sz="1600" b="1"/>
              <a:t>)</a:t>
            </a:r>
          </a:p>
        </p:txBody>
      </p:sp>
      <p:sp>
        <p:nvSpPr>
          <p:cNvPr id="44035" name="Rectangle 3"/>
          <p:cNvSpPr>
            <a:spLocks noGrp="1" noChangeArrowheads="1" noTextEdit="1"/>
          </p:cNvSpPr>
          <p:nvPr>
            <p:ph type="tbl" idx="1"/>
          </p:nvPr>
        </p:nvSpPr>
        <p:spPr/>
      </p:sp>
      <p:graphicFrame>
        <p:nvGraphicFramePr>
          <p:cNvPr id="71684" name="Group 4"/>
          <p:cNvGraphicFramePr>
            <a:graphicFrameLocks noGrp="1"/>
          </p:cNvGraphicFramePr>
          <p:nvPr/>
        </p:nvGraphicFramePr>
        <p:xfrm>
          <a:off x="1631951" y="476251"/>
          <a:ext cx="8856663" cy="6383335"/>
        </p:xfrm>
        <a:graphic>
          <a:graphicData uri="http://schemas.openxmlformats.org/drawingml/2006/table">
            <a:tbl>
              <a:tblPr/>
              <a:tblGrid>
                <a:gridCol w="1368425"/>
                <a:gridCol w="684213"/>
                <a:gridCol w="742950"/>
                <a:gridCol w="865187"/>
                <a:gridCol w="990600"/>
                <a:gridCol w="865188"/>
                <a:gridCol w="866775"/>
                <a:gridCol w="741362"/>
                <a:gridCol w="866775"/>
                <a:gridCol w="865188"/>
              </a:tblGrid>
              <a:tr h="1005942">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Страна</a:t>
                      </a:r>
                      <a:endParaRPr kumimoji="0" lang="ru-RU" altLang="ru-RU" sz="14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Индекс человеч. развития</a:t>
                      </a:r>
                      <a:endParaRPr kumimoji="0" lang="ru-RU" altLang="ru-RU"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Скоррек. чистые накопле-ния (% ВНД)</a:t>
                      </a:r>
                      <a:endParaRPr kumimoji="0" lang="ru-RU" altLang="ru-RU"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Доля ископаем. топлива (% общего </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объема)*</a:t>
                      </a:r>
                      <a:endParaRPr kumimoji="0" lang="ru-RU" altLang="ru-RU"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Выбросы </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углекислого </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газа на душу </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населения (т)</a:t>
                      </a:r>
                      <a:endParaRPr kumimoji="0" lang="ru-RU" altLang="ru-RU"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Городские загрязнения</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(мгр/куб.м)</a:t>
                      </a:r>
                      <a:endParaRPr kumimoji="0" lang="ru-RU" altLang="ru-RU"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Истощение природных ресурсов</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 ВНД)</a:t>
                      </a:r>
                      <a:endParaRPr kumimoji="0" lang="ru-RU" altLang="ru-RU"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Лесистые зоны ( %</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территории)</a:t>
                      </a:r>
                      <a:endParaRPr kumimoji="0" lang="ru-RU" altLang="ru-RU"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Общая удовлетворенность </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жизнью </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(значения</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0–10)</a:t>
                      </a:r>
                      <a:endParaRPr kumimoji="0" lang="ru-RU" altLang="ru-RU"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Удовлетво-ренность действиями по ОС (% удовлетво-ренных)</a:t>
                      </a:r>
                      <a:endParaRPr kumimoji="0" lang="ru-RU" altLang="ru-RU"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35313">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Норвегия </a:t>
                      </a:r>
                      <a:endParaRPr kumimoji="0" lang="ru-RU" altLang="ru-RU" sz="14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0,943</a:t>
                      </a:r>
                      <a:endParaRPr kumimoji="0" lang="ru-RU" altLang="ru-RU" sz="16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12,8</a:t>
                      </a:r>
                      <a:endParaRPr kumimoji="0" lang="ru-RU" altLang="ru-RU" sz="16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58,6</a:t>
                      </a:r>
                      <a:endParaRPr kumimoji="0" lang="ru-RU" altLang="ru-RU" sz="16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10,5</a:t>
                      </a:r>
                      <a:endParaRPr kumimoji="0" lang="ru-RU" altLang="ru-RU" sz="16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16</a:t>
                      </a:r>
                      <a:endParaRPr kumimoji="0" lang="ru-RU" altLang="ru-RU" sz="16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10,6</a:t>
                      </a:r>
                      <a:endParaRPr kumimoji="0" lang="ru-RU" altLang="ru-RU" sz="16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32,4</a:t>
                      </a:r>
                      <a:endParaRPr kumimoji="0" lang="ru-RU" altLang="ru-RU" sz="16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7,6</a:t>
                      </a:r>
                      <a:endParaRPr kumimoji="0" lang="ru-RU" altLang="ru-RU" sz="16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51,5</a:t>
                      </a:r>
                      <a:endParaRPr kumimoji="0" lang="ru-RU" altLang="ru-RU" sz="16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35313">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Германия </a:t>
                      </a:r>
                      <a:endParaRPr kumimoji="0" lang="ru-RU" altLang="ru-RU" sz="14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0,905</a:t>
                      </a:r>
                      <a:endParaRPr kumimoji="0" lang="ru-RU" altLang="ru-RU" sz="16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11,4</a:t>
                      </a:r>
                      <a:endParaRPr kumimoji="0" lang="ru-RU" altLang="ru-RU" sz="16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80,1</a:t>
                      </a:r>
                      <a:endParaRPr kumimoji="0" lang="ru-RU" altLang="ru-RU" sz="16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9,6</a:t>
                      </a:r>
                      <a:endParaRPr kumimoji="0" lang="ru-RU" altLang="ru-RU" sz="16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16</a:t>
                      </a:r>
                      <a:endParaRPr kumimoji="0" lang="ru-RU" altLang="ru-RU" sz="16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0,1</a:t>
                      </a:r>
                      <a:endParaRPr kumimoji="0" lang="ru-RU" altLang="ru-RU" sz="16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31,8</a:t>
                      </a:r>
                      <a:endParaRPr kumimoji="0" lang="ru-RU" altLang="ru-RU" sz="16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6,7</a:t>
                      </a:r>
                      <a:endParaRPr kumimoji="0" lang="ru-RU" altLang="ru-RU" sz="16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61,8</a:t>
                      </a:r>
                      <a:endParaRPr kumimoji="0" lang="ru-RU" altLang="ru-RU" sz="16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35313">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Франция </a:t>
                      </a:r>
                      <a:endParaRPr kumimoji="0" lang="ru-RU" altLang="ru-RU" sz="14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0,884</a:t>
                      </a:r>
                      <a:endParaRPr kumimoji="0" lang="ru-RU" altLang="ru-RU" sz="16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7,0</a:t>
                      </a:r>
                      <a:endParaRPr kumimoji="0" lang="ru-RU" altLang="ru-RU" sz="16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51,0</a:t>
                      </a:r>
                      <a:endParaRPr kumimoji="0" lang="ru-RU" altLang="ru-RU" sz="16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6,1</a:t>
                      </a:r>
                      <a:endParaRPr kumimoji="0" lang="ru-RU" altLang="ru-RU" sz="16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13</a:t>
                      </a:r>
                      <a:endParaRPr kumimoji="0" lang="ru-RU" altLang="ru-RU" sz="16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0,0</a:t>
                      </a:r>
                      <a:endParaRPr kumimoji="0" lang="ru-RU" altLang="ru-RU" sz="16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29,0</a:t>
                      </a:r>
                      <a:endParaRPr kumimoji="0" lang="ru-RU" altLang="ru-RU" sz="16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6,8</a:t>
                      </a:r>
                      <a:endParaRPr kumimoji="0" lang="ru-RU" altLang="ru-RU" sz="16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57,5</a:t>
                      </a:r>
                      <a:endParaRPr kumimoji="0" lang="ru-RU" altLang="ru-RU" sz="16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35313">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Чешская Респ.</a:t>
                      </a:r>
                      <a:endParaRPr kumimoji="0" lang="ru-RU" altLang="ru-RU" sz="14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0,865</a:t>
                      </a:r>
                      <a:endParaRPr kumimoji="0" lang="ru-RU" altLang="ru-RU" sz="16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11,3</a:t>
                      </a:r>
                      <a:endParaRPr kumimoji="0" lang="ru-RU" altLang="ru-RU" sz="16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81,2</a:t>
                      </a:r>
                      <a:endParaRPr kumimoji="0" lang="ru-RU" altLang="ru-RU" sz="16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11,3</a:t>
                      </a:r>
                      <a:endParaRPr kumimoji="0" lang="ru-RU" altLang="ru-RU" sz="16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18</a:t>
                      </a:r>
                      <a:endParaRPr kumimoji="0" lang="ru-RU" altLang="ru-RU" sz="16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0,3</a:t>
                      </a:r>
                      <a:endParaRPr kumimoji="0" lang="ru-RU" altLang="ru-RU" sz="16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34,3</a:t>
                      </a:r>
                      <a:endParaRPr kumimoji="0" lang="ru-RU" altLang="ru-RU" sz="16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6,2</a:t>
                      </a:r>
                      <a:endParaRPr kumimoji="0" lang="ru-RU" altLang="ru-RU" sz="16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56,6</a:t>
                      </a:r>
                      <a:endParaRPr kumimoji="0" lang="ru-RU" altLang="ru-RU" sz="16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35313">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Польша </a:t>
                      </a:r>
                      <a:endParaRPr kumimoji="0" lang="ru-RU" altLang="ru-RU" sz="14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0,813</a:t>
                      </a:r>
                      <a:endParaRPr kumimoji="0" lang="ru-RU" altLang="ru-RU" sz="16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9,7</a:t>
                      </a:r>
                      <a:endParaRPr kumimoji="0" lang="ru-RU" altLang="ru-RU" sz="16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93,8</a:t>
                      </a:r>
                      <a:endParaRPr kumimoji="0" lang="ru-RU" altLang="ru-RU" sz="16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8,3</a:t>
                      </a:r>
                      <a:endParaRPr kumimoji="0" lang="ru-RU" altLang="ru-RU" sz="16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35</a:t>
                      </a:r>
                      <a:endParaRPr kumimoji="0" lang="ru-RU" altLang="ru-RU" sz="16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1,0</a:t>
                      </a:r>
                      <a:endParaRPr kumimoji="0" lang="ru-RU" altLang="ru-RU" sz="16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30,5</a:t>
                      </a:r>
                      <a:endParaRPr kumimoji="0" lang="ru-RU" altLang="ru-RU" sz="16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5,8</a:t>
                      </a:r>
                      <a:endParaRPr kumimoji="0" lang="ru-RU" altLang="ru-RU" sz="16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43,6</a:t>
                      </a:r>
                      <a:endParaRPr kumimoji="0" lang="ru-RU" altLang="ru-RU" sz="16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35313">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Беларусь </a:t>
                      </a:r>
                      <a:endParaRPr kumimoji="0" lang="ru-RU" altLang="ru-RU" sz="14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0,756</a:t>
                      </a:r>
                      <a:endParaRPr kumimoji="0" lang="ru-RU" altLang="ru-RU" sz="16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16,9</a:t>
                      </a:r>
                      <a:endParaRPr kumimoji="0" lang="ru-RU" altLang="ru-RU" sz="16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92,1</a:t>
                      </a:r>
                      <a:endParaRPr kumimoji="0" lang="ru-RU" altLang="ru-RU" sz="16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6,5</a:t>
                      </a:r>
                      <a:endParaRPr kumimoji="0" lang="ru-RU" altLang="ru-RU" sz="16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7</a:t>
                      </a:r>
                      <a:endParaRPr kumimoji="0" lang="ru-RU" altLang="ru-RU" sz="16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0,9</a:t>
                      </a:r>
                      <a:endParaRPr kumimoji="0" lang="ru-RU" altLang="ru-RU" sz="16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42,2</a:t>
                      </a:r>
                      <a:endParaRPr kumimoji="0" lang="ru-RU" altLang="ru-RU" sz="16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5,5</a:t>
                      </a:r>
                      <a:endParaRPr kumimoji="0" lang="ru-RU" altLang="ru-RU" sz="16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50,6</a:t>
                      </a:r>
                      <a:endParaRPr kumimoji="0" lang="ru-RU" altLang="ru-RU" sz="16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35313">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Россия </a:t>
                      </a:r>
                      <a:endParaRPr kumimoji="0" lang="ru-RU" altLang="ru-RU" sz="14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0,755</a:t>
                      </a:r>
                      <a:endParaRPr kumimoji="0" lang="ru-RU" altLang="ru-RU" sz="16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–0,8</a:t>
                      </a:r>
                      <a:endParaRPr kumimoji="0" lang="ru-RU" altLang="ru-RU" sz="16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90,9</a:t>
                      </a:r>
                      <a:endParaRPr kumimoji="0" lang="ru-RU" altLang="ru-RU" sz="16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12,1</a:t>
                      </a:r>
                      <a:endParaRPr kumimoji="0" lang="ru-RU" altLang="ru-RU" sz="16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16</a:t>
                      </a:r>
                      <a:endParaRPr kumimoji="0" lang="ru-RU" altLang="ru-RU" sz="16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14,5</a:t>
                      </a:r>
                      <a:endParaRPr kumimoji="0" lang="ru-RU" altLang="ru-RU" sz="16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49,4</a:t>
                      </a:r>
                      <a:endParaRPr kumimoji="0" lang="ru-RU" altLang="ru-RU" sz="16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5,4</a:t>
                      </a:r>
                      <a:endParaRPr kumimoji="0" lang="ru-RU" altLang="ru-RU" sz="16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18,3</a:t>
                      </a:r>
                      <a:endParaRPr kumimoji="0" lang="ru-RU" altLang="ru-RU" sz="16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35313">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Казахстан </a:t>
                      </a:r>
                      <a:endParaRPr kumimoji="0" lang="ru-RU" altLang="ru-RU" sz="14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0,745</a:t>
                      </a:r>
                      <a:endParaRPr kumimoji="0" lang="ru-RU" altLang="ru-RU" sz="16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–1,2</a:t>
                      </a:r>
                      <a:endParaRPr kumimoji="0" lang="ru-RU" altLang="ru-RU" sz="16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98,8</a:t>
                      </a:r>
                      <a:endParaRPr kumimoji="0" lang="ru-RU" altLang="ru-RU" sz="16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15,3</a:t>
                      </a:r>
                      <a:endParaRPr kumimoji="0" lang="ru-RU" altLang="ru-RU" sz="16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15</a:t>
                      </a:r>
                      <a:endParaRPr kumimoji="0" lang="ru-RU" altLang="ru-RU" sz="16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22,0</a:t>
                      </a:r>
                      <a:endParaRPr kumimoji="0" lang="ru-RU" altLang="ru-RU" sz="16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1,2</a:t>
                      </a:r>
                      <a:endParaRPr kumimoji="0" lang="ru-RU" altLang="ru-RU" sz="16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5,5</a:t>
                      </a:r>
                      <a:endParaRPr kumimoji="0" lang="ru-RU" altLang="ru-RU" sz="16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37,4</a:t>
                      </a:r>
                      <a:endParaRPr kumimoji="0" lang="ru-RU" altLang="ru-RU" sz="16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35313">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400" b="0" i="0" u="none" strike="noStrike" cap="none" normalizeH="0" baseline="0" smtClean="0">
                          <a:ln>
                            <a:noFill/>
                          </a:ln>
                          <a:solidFill>
                            <a:srgbClr val="000080"/>
                          </a:solidFill>
                          <a:effectLst/>
                          <a:latin typeface="Times New Roman" panose="02020603050405020304" pitchFamily="18" charset="0"/>
                          <a:cs typeface="Times New Roman" panose="02020603050405020304" pitchFamily="18" charset="0"/>
                        </a:rPr>
                        <a:t>Бразилия </a:t>
                      </a:r>
                      <a:endParaRPr kumimoji="0" lang="ru-RU" altLang="ru-RU" sz="14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0,718</a:t>
                      </a:r>
                      <a:endParaRPr kumimoji="0" lang="ru-RU" altLang="ru-RU" sz="16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4,6</a:t>
                      </a:r>
                      <a:endParaRPr kumimoji="0" lang="ru-RU" altLang="ru-RU" sz="16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52,6</a:t>
                      </a:r>
                      <a:endParaRPr kumimoji="0" lang="ru-RU" altLang="ru-RU" sz="16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2,1</a:t>
                      </a:r>
                      <a:endParaRPr kumimoji="0" lang="ru-RU" altLang="ru-RU" sz="16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21</a:t>
                      </a:r>
                      <a:endParaRPr kumimoji="0" lang="ru-RU" altLang="ru-RU" sz="16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3,1</a:t>
                      </a:r>
                      <a:endParaRPr kumimoji="0" lang="ru-RU" altLang="ru-RU" sz="16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61,9</a:t>
                      </a:r>
                      <a:endParaRPr kumimoji="0" lang="ru-RU" altLang="ru-RU" sz="16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6,8</a:t>
                      </a:r>
                      <a:endParaRPr kumimoji="0" lang="ru-RU" altLang="ru-RU" sz="16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48,2</a:t>
                      </a:r>
                      <a:endParaRPr kumimoji="0" lang="ru-RU" altLang="ru-RU" sz="16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35313">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400" b="0" i="0" u="none" strike="noStrike" cap="none" normalizeH="0" baseline="0" smtClean="0">
                          <a:ln>
                            <a:noFill/>
                          </a:ln>
                          <a:solidFill>
                            <a:srgbClr val="000080"/>
                          </a:solidFill>
                          <a:effectLst/>
                          <a:latin typeface="Times New Roman" panose="02020603050405020304" pitchFamily="18" charset="0"/>
                          <a:cs typeface="Times New Roman" panose="02020603050405020304" pitchFamily="18" charset="0"/>
                        </a:rPr>
                        <a:t>Китай </a:t>
                      </a:r>
                      <a:endParaRPr kumimoji="0" lang="ru-RU" altLang="ru-RU" sz="14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0,687</a:t>
                      </a:r>
                      <a:endParaRPr kumimoji="0" lang="ru-RU" altLang="ru-RU" sz="16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39,7</a:t>
                      </a:r>
                      <a:endParaRPr kumimoji="0" lang="ru-RU" altLang="ru-RU" sz="16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86,9</a:t>
                      </a:r>
                      <a:endParaRPr kumimoji="0" lang="ru-RU" altLang="ru-RU" sz="16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5,2</a:t>
                      </a:r>
                      <a:endParaRPr kumimoji="0" lang="ru-RU" altLang="ru-RU" sz="16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66</a:t>
                      </a:r>
                      <a:endParaRPr kumimoji="0" lang="ru-RU" altLang="ru-RU" sz="16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3,1</a:t>
                      </a:r>
                      <a:endParaRPr kumimoji="0" lang="ru-RU" altLang="ru-RU" sz="16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21,6</a:t>
                      </a:r>
                      <a:endParaRPr kumimoji="0" lang="ru-RU" altLang="ru-RU" sz="16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4,7</a:t>
                      </a:r>
                      <a:endParaRPr kumimoji="0" lang="ru-RU" altLang="ru-RU" sz="1600" b="1"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73,0</a:t>
                      </a:r>
                      <a:endParaRPr kumimoji="0" lang="ru-RU" altLang="ru-RU" sz="16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769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Туркменистан</a:t>
                      </a:r>
                      <a:endParaRPr kumimoji="0" lang="ru-RU" altLang="ru-RU" sz="14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0,686</a:t>
                      </a:r>
                      <a:endParaRPr kumimoji="0" lang="ru-RU" altLang="ru-RU" sz="16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a:t>
                      </a:r>
                      <a:endParaRPr kumimoji="0" lang="ru-RU" altLang="ru-RU" sz="16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100</a:t>
                      </a:r>
                      <a:endParaRPr kumimoji="0" lang="ru-RU" altLang="ru-RU" sz="16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6,7</a:t>
                      </a:r>
                      <a:endParaRPr kumimoji="0" lang="ru-RU" altLang="ru-RU" sz="16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65</a:t>
                      </a:r>
                      <a:endParaRPr kumimoji="0" lang="ru-RU" altLang="ru-RU" sz="16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30,4</a:t>
                      </a:r>
                      <a:endParaRPr kumimoji="0" lang="ru-RU" altLang="ru-RU" sz="16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8,8</a:t>
                      </a:r>
                      <a:endParaRPr kumimoji="0" lang="ru-RU" altLang="ru-RU" sz="16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6,6</a:t>
                      </a:r>
                      <a:endParaRPr kumimoji="0" lang="ru-RU" altLang="ru-RU" sz="16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80,8</a:t>
                      </a:r>
                      <a:endParaRPr kumimoji="0" lang="ru-RU" altLang="ru-RU" sz="16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35313">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Молдова</a:t>
                      </a:r>
                      <a:endParaRPr kumimoji="0" lang="ru-RU" altLang="ru-RU" sz="14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0,649</a:t>
                      </a:r>
                      <a:endParaRPr kumimoji="0" lang="ru-RU" altLang="ru-RU" sz="16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16,2</a:t>
                      </a:r>
                      <a:endParaRPr kumimoji="0" lang="ru-RU" altLang="ru-RU" sz="16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89,1</a:t>
                      </a:r>
                      <a:endParaRPr kumimoji="0" lang="ru-RU" altLang="ru-RU" sz="16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1,1</a:t>
                      </a:r>
                      <a:endParaRPr kumimoji="0" lang="ru-RU" altLang="ru-RU" sz="16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36</a:t>
                      </a:r>
                      <a:endParaRPr kumimoji="0" lang="ru-RU" altLang="ru-RU" sz="16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0,2</a:t>
                      </a:r>
                      <a:endParaRPr kumimoji="0" lang="ru-RU" altLang="ru-RU" sz="16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11,5</a:t>
                      </a:r>
                      <a:endParaRPr kumimoji="0" lang="ru-RU" altLang="ru-RU" sz="16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5,6</a:t>
                      </a:r>
                      <a:endParaRPr kumimoji="0" lang="ru-RU" altLang="ru-RU" sz="16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15,5</a:t>
                      </a:r>
                      <a:endParaRPr kumimoji="0" lang="ru-RU" altLang="ru-RU" sz="16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35313">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Узбекистан</a:t>
                      </a:r>
                      <a:endParaRPr kumimoji="0" lang="ru-RU" altLang="ru-RU" sz="14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0,641</a:t>
                      </a:r>
                      <a:endParaRPr kumimoji="0" lang="ru-RU" altLang="ru-RU" sz="16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a:t>
                      </a:r>
                      <a:endParaRPr kumimoji="0" lang="ru-RU" altLang="ru-RU" sz="16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98,1</a:t>
                      </a:r>
                      <a:endParaRPr kumimoji="0" lang="ru-RU" altLang="ru-RU" sz="16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1,9</a:t>
                      </a:r>
                      <a:endParaRPr kumimoji="0" lang="ru-RU" altLang="ru-RU" sz="16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40</a:t>
                      </a:r>
                      <a:endParaRPr kumimoji="0" lang="ru-RU" altLang="ru-RU" sz="16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17,8</a:t>
                      </a:r>
                      <a:endParaRPr kumimoji="0" lang="ru-RU" altLang="ru-RU" sz="16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7,7</a:t>
                      </a:r>
                      <a:endParaRPr kumimoji="0" lang="ru-RU" altLang="ru-RU" sz="16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5,1</a:t>
                      </a:r>
                      <a:endParaRPr kumimoji="0" lang="ru-RU" altLang="ru-RU" sz="16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71,4</a:t>
                      </a:r>
                      <a:endParaRPr kumimoji="0" lang="ru-RU" altLang="ru-RU" sz="16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35313">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Кыргызстан</a:t>
                      </a:r>
                      <a:endParaRPr kumimoji="0" lang="ru-RU" altLang="ru-RU" sz="14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0,615</a:t>
                      </a:r>
                      <a:endParaRPr kumimoji="0" lang="ru-RU" altLang="ru-RU" sz="16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9,4</a:t>
                      </a:r>
                      <a:endParaRPr kumimoji="0" lang="ru-RU" altLang="ru-RU" sz="16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69,2</a:t>
                      </a:r>
                      <a:endParaRPr kumimoji="0" lang="ru-RU" altLang="ru-RU" sz="16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1,0</a:t>
                      </a:r>
                      <a:endParaRPr kumimoji="0" lang="ru-RU" altLang="ru-RU" sz="16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26</a:t>
                      </a:r>
                      <a:endParaRPr kumimoji="0" lang="ru-RU" altLang="ru-RU" sz="16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0,5</a:t>
                      </a:r>
                      <a:endParaRPr kumimoji="0" lang="ru-RU" altLang="ru-RU" sz="16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4,8</a:t>
                      </a:r>
                      <a:endParaRPr kumimoji="0" lang="ru-RU" altLang="ru-RU" sz="16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5,0</a:t>
                      </a:r>
                      <a:endParaRPr kumimoji="0" lang="ru-RU" altLang="ru-RU" sz="16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27,7</a:t>
                      </a:r>
                      <a:endParaRPr kumimoji="0" lang="ru-RU" altLang="ru-RU" sz="16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35313">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Таджикистан</a:t>
                      </a:r>
                      <a:endParaRPr kumimoji="0" lang="ru-RU" altLang="ru-RU" sz="14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0,607</a:t>
                      </a:r>
                      <a:endParaRPr kumimoji="0" lang="ru-RU" altLang="ru-RU" sz="16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6,2</a:t>
                      </a:r>
                      <a:endParaRPr kumimoji="0" lang="ru-RU" altLang="ru-RU" sz="16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42,3</a:t>
                      </a:r>
                      <a:endParaRPr kumimoji="0" lang="ru-RU" altLang="ru-RU" sz="16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0,9</a:t>
                      </a:r>
                      <a:endParaRPr kumimoji="0" lang="ru-RU" altLang="ru-RU" sz="16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43</a:t>
                      </a:r>
                      <a:endParaRPr kumimoji="0" lang="ru-RU" altLang="ru-RU" sz="16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0,2</a:t>
                      </a:r>
                      <a:endParaRPr kumimoji="0" lang="ru-RU" altLang="ru-RU" sz="16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2,9</a:t>
                      </a:r>
                      <a:endParaRPr kumimoji="0" lang="ru-RU" altLang="ru-RU" sz="16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4,4</a:t>
                      </a:r>
                      <a:endParaRPr kumimoji="0" lang="ru-RU" altLang="ru-RU" sz="1600" b="1"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42,8</a:t>
                      </a:r>
                      <a:endParaRPr kumimoji="0" lang="ru-RU" altLang="ru-RU" sz="16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35313">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400" b="0" i="0" u="none" strike="noStrike" cap="none" normalizeH="0" baseline="0" smtClean="0">
                          <a:ln>
                            <a:noFill/>
                          </a:ln>
                          <a:solidFill>
                            <a:srgbClr val="000080"/>
                          </a:solidFill>
                          <a:effectLst/>
                          <a:latin typeface="Times New Roman" panose="02020603050405020304" pitchFamily="18" charset="0"/>
                          <a:cs typeface="Times New Roman" panose="02020603050405020304" pitchFamily="18" charset="0"/>
                        </a:rPr>
                        <a:t>Индия </a:t>
                      </a:r>
                      <a:endParaRPr kumimoji="0" lang="ru-RU" altLang="ru-RU" sz="14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0,547</a:t>
                      </a:r>
                      <a:endParaRPr kumimoji="0" lang="ru-RU" altLang="ru-RU" sz="16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24,1</a:t>
                      </a:r>
                      <a:endParaRPr kumimoji="0" lang="ru-RU" altLang="ru-RU" sz="16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71,1</a:t>
                      </a:r>
                      <a:endParaRPr kumimoji="0" lang="ru-RU" altLang="ru-RU" sz="16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1,5</a:t>
                      </a:r>
                      <a:endParaRPr kumimoji="0" lang="ru-RU" altLang="ru-RU" sz="16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59</a:t>
                      </a:r>
                      <a:endParaRPr kumimoji="0" lang="ru-RU" altLang="ru-RU" sz="16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4,2</a:t>
                      </a:r>
                      <a:endParaRPr kumimoji="0" lang="ru-RU" altLang="ru-RU" sz="16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22,9</a:t>
                      </a:r>
                      <a:endParaRPr kumimoji="0" lang="ru-RU" altLang="ru-RU" sz="16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5,0</a:t>
                      </a:r>
                      <a:endParaRPr kumimoji="0" lang="ru-RU" altLang="ru-RU" sz="16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41,6</a:t>
                      </a:r>
                      <a:endParaRPr kumimoji="0" lang="ru-RU" altLang="ru-RU" sz="16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xmlns="" val="193318241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1703512" y="72678"/>
            <a:ext cx="8939336" cy="908051"/>
          </a:xfrm>
        </p:spPr>
        <p:txBody>
          <a:bodyPr/>
          <a:lstStyle/>
          <a:p>
            <a:pPr eaLnBrk="1" hangingPunct="1">
              <a:defRPr/>
            </a:pPr>
            <a:r>
              <a:rPr lang="ru-RU" sz="4000" b="1" dirty="0">
                <a:solidFill>
                  <a:schemeClr val="accent1">
                    <a:lumMod val="25000"/>
                  </a:schemeClr>
                </a:solidFill>
                <a:latin typeface="Helvetica"/>
                <a:cs typeface="Helvetica"/>
              </a:rPr>
              <a:t>Интегральные индикаторы УР</a:t>
            </a:r>
          </a:p>
        </p:txBody>
      </p:sp>
      <p:cxnSp>
        <p:nvCxnSpPr>
          <p:cNvPr id="3" name="Прямая соединительная линия 2"/>
          <p:cNvCxnSpPr/>
          <p:nvPr/>
        </p:nvCxnSpPr>
        <p:spPr>
          <a:xfrm>
            <a:off x="2135560" y="908720"/>
            <a:ext cx="7992888" cy="0"/>
          </a:xfrm>
          <a:prstGeom prst="line">
            <a:avLst/>
          </a:prstGeom>
        </p:spPr>
        <p:style>
          <a:lnRef idx="3">
            <a:schemeClr val="accent2"/>
          </a:lnRef>
          <a:fillRef idx="0">
            <a:schemeClr val="accent2"/>
          </a:fillRef>
          <a:effectRef idx="2">
            <a:schemeClr val="accent2"/>
          </a:effectRef>
          <a:fontRef idx="minor">
            <a:schemeClr val="tx1"/>
          </a:fontRef>
        </p:style>
      </p:cxnSp>
      <p:sp>
        <p:nvSpPr>
          <p:cNvPr id="11" name="Прямоугольник 10"/>
          <p:cNvSpPr/>
          <p:nvPr/>
        </p:nvSpPr>
        <p:spPr>
          <a:xfrm>
            <a:off x="2567608" y="1196752"/>
            <a:ext cx="7056784" cy="792088"/>
          </a:xfrm>
          <a:prstGeom prst="rect">
            <a:avLst/>
          </a:prstGeom>
          <a:solidFill>
            <a:schemeClr val="accent5"/>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ru-RU" sz="2000" dirty="0">
                <a:solidFill>
                  <a:schemeClr val="tx1"/>
                </a:solidFill>
                <a:latin typeface="Helvetica"/>
                <a:cs typeface="Helvetica"/>
              </a:rPr>
              <a:t>Наличие агрегированного (интегрального) эколого-экономического индикатора на макроуровне</a:t>
            </a:r>
          </a:p>
        </p:txBody>
      </p:sp>
      <p:sp>
        <p:nvSpPr>
          <p:cNvPr id="14" name="Прямоугольник 13"/>
          <p:cNvSpPr/>
          <p:nvPr/>
        </p:nvSpPr>
        <p:spPr>
          <a:xfrm>
            <a:off x="2639616" y="2348880"/>
            <a:ext cx="6912768" cy="792088"/>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ru-RU" sz="2000" dirty="0">
                <a:solidFill>
                  <a:schemeClr val="tx1"/>
                </a:solidFill>
                <a:latin typeface="Helvetica"/>
                <a:cs typeface="Helvetica"/>
              </a:rPr>
              <a:t>необходимо для лиц, принимающих решения</a:t>
            </a:r>
          </a:p>
        </p:txBody>
      </p:sp>
      <p:sp>
        <p:nvSpPr>
          <p:cNvPr id="15" name="Прямоугольник 14"/>
          <p:cNvSpPr/>
          <p:nvPr/>
        </p:nvSpPr>
        <p:spPr>
          <a:xfrm>
            <a:off x="2639616" y="3645024"/>
            <a:ext cx="6912768" cy="1080120"/>
          </a:xfrm>
          <a:prstGeom prst="rect">
            <a:avLst/>
          </a:prstGeom>
          <a:solidFill>
            <a:schemeClr val="accent1">
              <a:lumMod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ru-RU" sz="2000" dirty="0">
                <a:solidFill>
                  <a:schemeClr val="tx1"/>
                </a:solidFill>
                <a:latin typeface="Helvetica"/>
                <a:cs typeface="Helvetica"/>
              </a:rPr>
              <a:t>По показателю можно было бы судить о степени устойчивости страны, </a:t>
            </a:r>
            <a:r>
              <a:rPr lang="ru-RU" sz="2000" dirty="0" err="1">
                <a:solidFill>
                  <a:schemeClr val="tx1"/>
                </a:solidFill>
                <a:latin typeface="Helvetica"/>
                <a:cs typeface="Helvetica"/>
              </a:rPr>
              <a:t>экологичности</a:t>
            </a:r>
            <a:r>
              <a:rPr lang="ru-RU" sz="2000" dirty="0">
                <a:solidFill>
                  <a:schemeClr val="tx1"/>
                </a:solidFill>
                <a:latin typeface="Helvetica"/>
                <a:cs typeface="Helvetica"/>
              </a:rPr>
              <a:t> траектории развития </a:t>
            </a:r>
          </a:p>
        </p:txBody>
      </p:sp>
      <p:sp>
        <p:nvSpPr>
          <p:cNvPr id="16" name="Прямоугольник 15"/>
          <p:cNvSpPr/>
          <p:nvPr/>
        </p:nvSpPr>
        <p:spPr>
          <a:xfrm>
            <a:off x="2639616" y="5229200"/>
            <a:ext cx="6912768" cy="1080120"/>
          </a:xfrm>
          <a:prstGeom prst="rect">
            <a:avLst/>
          </a:prstGeom>
          <a:solidFill>
            <a:schemeClr val="accent5">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ru-RU" sz="2000" dirty="0">
                <a:solidFill>
                  <a:schemeClr val="tx1"/>
                </a:solidFill>
                <a:latin typeface="Helvetica"/>
                <a:cs typeface="Helvetica"/>
              </a:rPr>
              <a:t>своеобразный аналог ВВП, ВНП, национального дохода, по которым сейчас часто измеряют успешность развития, экономическое благосостояние. </a:t>
            </a:r>
          </a:p>
        </p:txBody>
      </p:sp>
      <p:cxnSp>
        <p:nvCxnSpPr>
          <p:cNvPr id="26" name="Скругленная соединительная линия 25"/>
          <p:cNvCxnSpPr/>
          <p:nvPr/>
        </p:nvCxnSpPr>
        <p:spPr>
          <a:xfrm rot="10800000" flipH="1" flipV="1">
            <a:off x="2567608" y="1412776"/>
            <a:ext cx="72008" cy="1296144"/>
          </a:xfrm>
          <a:prstGeom prst="curvedConnector4">
            <a:avLst>
              <a:gd name="adj1" fmla="val -943983"/>
              <a:gd name="adj2" fmla="val 98801"/>
            </a:avLst>
          </a:prstGeom>
          <a:ln>
            <a:solidFill>
              <a:schemeClr val="accent1">
                <a:lumMod val="50000"/>
              </a:schemeClr>
            </a:solidFill>
            <a:tailEnd type="arrow"/>
          </a:ln>
        </p:spPr>
        <p:style>
          <a:lnRef idx="3">
            <a:schemeClr val="accent1"/>
          </a:lnRef>
          <a:fillRef idx="0">
            <a:schemeClr val="accent1"/>
          </a:fillRef>
          <a:effectRef idx="2">
            <a:schemeClr val="accent1"/>
          </a:effectRef>
          <a:fontRef idx="minor">
            <a:schemeClr val="tx1"/>
          </a:fontRef>
        </p:style>
      </p:cxnSp>
      <p:cxnSp>
        <p:nvCxnSpPr>
          <p:cNvPr id="42" name="Скругленная соединительная линия 41"/>
          <p:cNvCxnSpPr/>
          <p:nvPr/>
        </p:nvCxnSpPr>
        <p:spPr>
          <a:xfrm rot="10800000" flipH="1" flipV="1">
            <a:off x="2639616" y="2996952"/>
            <a:ext cx="72008" cy="1296144"/>
          </a:xfrm>
          <a:prstGeom prst="curvedConnector4">
            <a:avLst>
              <a:gd name="adj1" fmla="val -943983"/>
              <a:gd name="adj2" fmla="val 98801"/>
            </a:avLst>
          </a:prstGeom>
          <a:ln>
            <a:solidFill>
              <a:schemeClr val="accent1">
                <a:lumMod val="50000"/>
              </a:schemeClr>
            </a:solidFill>
            <a:tailEnd type="arrow"/>
          </a:ln>
        </p:spPr>
        <p:style>
          <a:lnRef idx="3">
            <a:schemeClr val="accent1"/>
          </a:lnRef>
          <a:fillRef idx="0">
            <a:schemeClr val="accent1"/>
          </a:fillRef>
          <a:effectRef idx="2">
            <a:schemeClr val="accent1"/>
          </a:effectRef>
          <a:fontRef idx="minor">
            <a:schemeClr val="tx1"/>
          </a:fontRef>
        </p:style>
      </p:cxnSp>
      <p:cxnSp>
        <p:nvCxnSpPr>
          <p:cNvPr id="43" name="Скругленная соединительная линия 42"/>
          <p:cNvCxnSpPr/>
          <p:nvPr/>
        </p:nvCxnSpPr>
        <p:spPr>
          <a:xfrm rot="10800000" flipH="1" flipV="1">
            <a:off x="2639615" y="4581128"/>
            <a:ext cx="72008" cy="1296144"/>
          </a:xfrm>
          <a:prstGeom prst="curvedConnector4">
            <a:avLst>
              <a:gd name="adj1" fmla="val -943983"/>
              <a:gd name="adj2" fmla="val 98801"/>
            </a:avLst>
          </a:prstGeom>
          <a:ln>
            <a:solidFill>
              <a:schemeClr val="accent1">
                <a:lumMod val="50000"/>
              </a:schemeClr>
            </a:solidFill>
            <a:tailEnd type="arrow"/>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xmlns="" val="251548431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394" name="Прямая соединительная линия 16393"/>
          <p:cNvCxnSpPr/>
          <p:nvPr/>
        </p:nvCxnSpPr>
        <p:spPr>
          <a:xfrm>
            <a:off x="2855640" y="2708920"/>
            <a:ext cx="0" cy="1440160"/>
          </a:xfrm>
          <a:prstGeom prst="line">
            <a:avLst/>
          </a:prstGeom>
          <a:ln>
            <a:solidFill>
              <a:srgbClr val="1E4473"/>
            </a:solidFill>
          </a:ln>
        </p:spPr>
        <p:style>
          <a:lnRef idx="3">
            <a:schemeClr val="accent1"/>
          </a:lnRef>
          <a:fillRef idx="0">
            <a:schemeClr val="accent1"/>
          </a:fillRef>
          <a:effectRef idx="2">
            <a:schemeClr val="accent1"/>
          </a:effectRef>
          <a:fontRef idx="minor">
            <a:schemeClr val="tx1"/>
          </a:fontRef>
        </p:style>
      </p:cxnSp>
      <p:cxnSp>
        <p:nvCxnSpPr>
          <p:cNvPr id="16385" name="Прямая соединительная линия 16384"/>
          <p:cNvCxnSpPr>
            <a:stCxn id="31" idx="4"/>
          </p:cNvCxnSpPr>
          <p:nvPr/>
        </p:nvCxnSpPr>
        <p:spPr>
          <a:xfrm>
            <a:off x="9515872" y="2357352"/>
            <a:ext cx="36512" cy="2367793"/>
          </a:xfrm>
          <a:prstGeom prst="line">
            <a:avLst/>
          </a:prstGeom>
          <a:ln>
            <a:solidFill>
              <a:srgbClr val="1E4473"/>
            </a:solidFill>
          </a:ln>
        </p:spPr>
        <p:style>
          <a:lnRef idx="3">
            <a:schemeClr val="accent1"/>
          </a:lnRef>
          <a:fillRef idx="0">
            <a:schemeClr val="accent1"/>
          </a:fillRef>
          <a:effectRef idx="2">
            <a:schemeClr val="accent1"/>
          </a:effectRef>
          <a:fontRef idx="minor">
            <a:schemeClr val="tx1"/>
          </a:fontRef>
        </p:style>
      </p:cxnSp>
      <p:pic>
        <p:nvPicPr>
          <p:cNvPr id="39" name="Изображение 38" descr="landscape-nature-wilderness-mountain-snow-lake-51384-pxhere.com.jpg"/>
          <p:cNvPicPr>
            <a:picLocks noChangeAspect="1"/>
          </p:cNvPicPr>
          <p:nvPr/>
        </p:nvPicPr>
        <p:blipFill rotWithShape="1">
          <a:blip r:embed="rId2" cstate="email">
            <a:extLst>
              <a:ext uri="{28A0092B-C50C-407E-A947-70E740481C1C}">
                <a14:useLocalDpi xmlns:a14="http://schemas.microsoft.com/office/drawing/2010/main" xmlns="" val="0"/>
              </a:ext>
            </a:extLst>
          </a:blip>
          <a:srcRect r="34479" b="4781"/>
          <a:stretch/>
        </p:blipFill>
        <p:spPr>
          <a:xfrm>
            <a:off x="4943872" y="900250"/>
            <a:ext cx="2304256" cy="2168711"/>
          </a:xfrm>
          <a:prstGeom prst="ellipse">
            <a:avLst/>
          </a:prstGeom>
        </p:spPr>
      </p:pic>
      <p:pic>
        <p:nvPicPr>
          <p:cNvPr id="37" name="Изображение 36" descr="landscape-nature-wilderness-mountain-snow-lake-51384-pxhere.com.jpg"/>
          <p:cNvPicPr>
            <a:picLocks noChangeAspect="1"/>
          </p:cNvPicPr>
          <p:nvPr/>
        </p:nvPicPr>
        <p:blipFill rotWithShape="1">
          <a:blip r:embed="rId2" cstate="email">
            <a:extLst>
              <a:ext uri="{28A0092B-C50C-407E-A947-70E740481C1C}">
                <a14:useLocalDpi xmlns:a14="http://schemas.microsoft.com/office/drawing/2010/main" xmlns="" val="0"/>
              </a:ext>
            </a:extLst>
          </a:blip>
          <a:srcRect r="34479" b="4781"/>
          <a:stretch/>
        </p:blipFill>
        <p:spPr>
          <a:xfrm>
            <a:off x="6816080" y="908721"/>
            <a:ext cx="2304256" cy="2168711"/>
          </a:xfrm>
          <a:prstGeom prst="ellipse">
            <a:avLst/>
          </a:prstGeom>
        </p:spPr>
      </p:pic>
      <p:sp>
        <p:nvSpPr>
          <p:cNvPr id="34" name="Овал 33"/>
          <p:cNvSpPr/>
          <p:nvPr/>
        </p:nvSpPr>
        <p:spPr>
          <a:xfrm>
            <a:off x="6924600" y="1124744"/>
            <a:ext cx="2051720" cy="1800200"/>
          </a:xfrm>
          <a:prstGeom prst="ellipse">
            <a:avLst/>
          </a:prstGeom>
          <a:solidFill>
            <a:schemeClr val="bg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latin typeface="Helvetica"/>
                <a:cs typeface="Helvetica"/>
              </a:rPr>
              <a:t>индекс «</a:t>
            </a:r>
            <a:r>
              <a:rPr lang="en-US" dirty="0" err="1">
                <a:solidFill>
                  <a:srgbClr val="000000"/>
                </a:solidFill>
                <a:latin typeface="Helvetica"/>
                <a:cs typeface="Helvetica"/>
              </a:rPr>
              <a:t>живой</a:t>
            </a:r>
            <a:r>
              <a:rPr lang="en-US" dirty="0">
                <a:solidFill>
                  <a:srgbClr val="000000"/>
                </a:solidFill>
                <a:latin typeface="Helvetica"/>
                <a:cs typeface="Helvetica"/>
              </a:rPr>
              <a:t> </a:t>
            </a:r>
            <a:r>
              <a:rPr lang="en-US" dirty="0" err="1">
                <a:solidFill>
                  <a:srgbClr val="000000"/>
                </a:solidFill>
                <a:latin typeface="Helvetica"/>
                <a:cs typeface="Helvetica"/>
              </a:rPr>
              <a:t>планеты</a:t>
            </a:r>
            <a:r>
              <a:rPr lang="en-US" dirty="0">
                <a:solidFill>
                  <a:srgbClr val="000000"/>
                </a:solidFill>
                <a:latin typeface="Helvetica"/>
                <a:cs typeface="Helvetica"/>
              </a:rPr>
              <a:t>»</a:t>
            </a:r>
            <a:r>
              <a:rPr lang="ru-RU" b="1" dirty="0">
                <a:solidFill>
                  <a:srgbClr val="000000"/>
                </a:solidFill>
                <a:latin typeface="Helvetica"/>
                <a:cs typeface="Helvetica"/>
              </a:rPr>
              <a:t>/</a:t>
            </a:r>
          </a:p>
          <a:p>
            <a:pPr algn="ctr"/>
            <a:r>
              <a:rPr lang="en-US" b="1" dirty="0">
                <a:solidFill>
                  <a:srgbClr val="000000"/>
                </a:solidFill>
                <a:latin typeface="Helvetica"/>
                <a:cs typeface="Helvetica"/>
              </a:rPr>
              <a:t>the Living Planet Index </a:t>
            </a:r>
          </a:p>
        </p:txBody>
      </p:sp>
      <p:sp>
        <p:nvSpPr>
          <p:cNvPr id="16386" name="Rectangle 2"/>
          <p:cNvSpPr>
            <a:spLocks noGrp="1" noChangeArrowheads="1"/>
          </p:cNvSpPr>
          <p:nvPr>
            <p:ph type="title"/>
          </p:nvPr>
        </p:nvSpPr>
        <p:spPr>
          <a:xfrm>
            <a:off x="2063553" y="116632"/>
            <a:ext cx="8218487" cy="720080"/>
          </a:xfrm>
        </p:spPr>
        <p:txBody>
          <a:bodyPr/>
          <a:lstStyle/>
          <a:p>
            <a:pPr eaLnBrk="1" hangingPunct="1">
              <a:defRPr/>
            </a:pPr>
            <a:r>
              <a:rPr lang="ru-RU" sz="3600" b="1" dirty="0">
                <a:latin typeface="Helvetica"/>
                <a:cs typeface="Helvetica"/>
              </a:rPr>
              <a:t>Индикаторы УР</a:t>
            </a:r>
          </a:p>
        </p:txBody>
      </p:sp>
      <p:cxnSp>
        <p:nvCxnSpPr>
          <p:cNvPr id="3" name="Прямая соединительная линия 2"/>
          <p:cNvCxnSpPr/>
          <p:nvPr/>
        </p:nvCxnSpPr>
        <p:spPr>
          <a:xfrm>
            <a:off x="1524000" y="4869160"/>
            <a:ext cx="9144000" cy="0"/>
          </a:xfrm>
          <a:prstGeom prst="line">
            <a:avLst/>
          </a:prstGeom>
          <a:ln>
            <a:solidFill>
              <a:srgbClr val="2F649C"/>
            </a:solidFill>
          </a:ln>
        </p:spPr>
        <p:style>
          <a:lnRef idx="3">
            <a:schemeClr val="accent1"/>
          </a:lnRef>
          <a:fillRef idx="0">
            <a:schemeClr val="accent1"/>
          </a:fillRef>
          <a:effectRef idx="2">
            <a:schemeClr val="accent1"/>
          </a:effectRef>
          <a:fontRef idx="minor">
            <a:schemeClr val="tx1"/>
          </a:fontRef>
        </p:style>
      </p:cxnSp>
      <p:pic>
        <p:nvPicPr>
          <p:cNvPr id="4" name="Изображение 3" descr="landscape-nature-wilderness-mountain-snow-lake-51384-pxhere.com.jpg"/>
          <p:cNvPicPr>
            <a:picLocks noChangeAspect="1"/>
          </p:cNvPicPr>
          <p:nvPr/>
        </p:nvPicPr>
        <p:blipFill rotWithShape="1">
          <a:blip r:embed="rId3" cstate="email">
            <a:extLst>
              <a:ext uri="{28A0092B-C50C-407E-A947-70E740481C1C}">
                <a14:useLocalDpi xmlns:a14="http://schemas.microsoft.com/office/drawing/2010/main" xmlns="" val="0"/>
              </a:ext>
            </a:extLst>
          </a:blip>
          <a:srcRect r="34479" b="4781"/>
          <a:stretch/>
        </p:blipFill>
        <p:spPr>
          <a:xfrm>
            <a:off x="1559496" y="184404"/>
            <a:ext cx="2520280" cy="2236484"/>
          </a:xfrm>
          <a:prstGeom prst="ellipse">
            <a:avLst/>
          </a:prstGeom>
        </p:spPr>
      </p:pic>
      <p:sp>
        <p:nvSpPr>
          <p:cNvPr id="14" name="Прямоугольник 13"/>
          <p:cNvSpPr/>
          <p:nvPr/>
        </p:nvSpPr>
        <p:spPr>
          <a:xfrm>
            <a:off x="7680176" y="4077072"/>
            <a:ext cx="2843808" cy="648072"/>
          </a:xfrm>
          <a:prstGeom prst="rect">
            <a:avLst/>
          </a:prstGeom>
          <a:solidFill>
            <a:srgbClr val="A3C3E8"/>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ru-RU" dirty="0">
                <a:solidFill>
                  <a:srgbClr val="000000"/>
                </a:solidFill>
                <a:latin typeface="Helvetica"/>
                <a:cs typeface="Helvetica"/>
              </a:rPr>
              <a:t>новый взгляд на богатство народов</a:t>
            </a:r>
          </a:p>
        </p:txBody>
      </p:sp>
      <p:sp>
        <p:nvSpPr>
          <p:cNvPr id="15" name="Прямоугольник 14"/>
          <p:cNvSpPr/>
          <p:nvPr/>
        </p:nvSpPr>
        <p:spPr>
          <a:xfrm>
            <a:off x="4511824" y="3212976"/>
            <a:ext cx="2736304" cy="1512168"/>
          </a:xfrm>
          <a:prstGeom prst="rect">
            <a:avLst/>
          </a:prstGeom>
          <a:solidFill>
            <a:srgbClr val="A3C3E8"/>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ru-RU" sz="1600" dirty="0">
                <a:solidFill>
                  <a:srgbClr val="000000"/>
                </a:solidFill>
                <a:latin typeface="Helvetica"/>
                <a:cs typeface="Helvetica"/>
              </a:rPr>
              <a:t>Система интегрированных экологических и экономических счетов / </a:t>
            </a:r>
            <a:r>
              <a:rPr lang="ru-RU" sz="1600" b="1" dirty="0" err="1">
                <a:solidFill>
                  <a:srgbClr val="000000"/>
                </a:solidFill>
                <a:latin typeface="Helvetica"/>
                <a:cs typeface="Helvetica"/>
              </a:rPr>
              <a:t>Integrated</a:t>
            </a:r>
            <a:r>
              <a:rPr lang="ru-RU" sz="1600" b="1" dirty="0">
                <a:solidFill>
                  <a:srgbClr val="000000"/>
                </a:solidFill>
                <a:latin typeface="Helvetica"/>
                <a:cs typeface="Helvetica"/>
              </a:rPr>
              <a:t> </a:t>
            </a:r>
            <a:r>
              <a:rPr lang="ru-RU" sz="1600" b="1" dirty="0" err="1">
                <a:solidFill>
                  <a:srgbClr val="000000"/>
                </a:solidFill>
                <a:latin typeface="Helvetica"/>
                <a:cs typeface="Helvetica"/>
              </a:rPr>
              <a:t>Enviromental</a:t>
            </a:r>
            <a:r>
              <a:rPr lang="ru-RU" sz="1600" b="1" dirty="0">
                <a:solidFill>
                  <a:srgbClr val="000000"/>
                </a:solidFill>
                <a:latin typeface="Helvetica"/>
                <a:cs typeface="Helvetica"/>
              </a:rPr>
              <a:t> </a:t>
            </a:r>
            <a:r>
              <a:rPr lang="ru-RU" sz="1600" b="1" dirty="0" err="1">
                <a:solidFill>
                  <a:srgbClr val="000000"/>
                </a:solidFill>
                <a:latin typeface="Helvetica"/>
                <a:cs typeface="Helvetica"/>
              </a:rPr>
              <a:t>and</a:t>
            </a:r>
            <a:r>
              <a:rPr lang="ru-RU" sz="1600" b="1" dirty="0">
                <a:solidFill>
                  <a:srgbClr val="000000"/>
                </a:solidFill>
                <a:latin typeface="Helvetica"/>
                <a:cs typeface="Helvetica"/>
              </a:rPr>
              <a:t> </a:t>
            </a:r>
            <a:r>
              <a:rPr lang="ru-RU" sz="1600" b="1" dirty="0" err="1">
                <a:solidFill>
                  <a:srgbClr val="000000"/>
                </a:solidFill>
                <a:latin typeface="Helvetica"/>
                <a:cs typeface="Helvetica"/>
              </a:rPr>
              <a:t>Economic</a:t>
            </a:r>
            <a:r>
              <a:rPr lang="ru-RU" sz="1600" b="1" dirty="0">
                <a:solidFill>
                  <a:srgbClr val="000000"/>
                </a:solidFill>
                <a:latin typeface="Helvetica"/>
                <a:cs typeface="Helvetica"/>
              </a:rPr>
              <a:t> </a:t>
            </a:r>
            <a:r>
              <a:rPr lang="ru-RU" sz="1600" b="1" dirty="0" err="1">
                <a:solidFill>
                  <a:srgbClr val="000000"/>
                </a:solidFill>
                <a:latin typeface="Helvetica"/>
                <a:cs typeface="Helvetica"/>
              </a:rPr>
              <a:t>Accounting</a:t>
            </a:r>
            <a:endParaRPr lang="ru-RU" sz="1600" b="1" dirty="0">
              <a:solidFill>
                <a:srgbClr val="000000"/>
              </a:solidFill>
              <a:latin typeface="Helvetica"/>
              <a:cs typeface="Helvetica"/>
            </a:endParaRPr>
          </a:p>
        </p:txBody>
      </p:sp>
      <p:sp>
        <p:nvSpPr>
          <p:cNvPr id="16" name="Прямоугольник 15"/>
          <p:cNvSpPr/>
          <p:nvPr/>
        </p:nvSpPr>
        <p:spPr>
          <a:xfrm>
            <a:off x="1703512" y="3140968"/>
            <a:ext cx="2664296" cy="504056"/>
          </a:xfrm>
          <a:prstGeom prst="rect">
            <a:avLst/>
          </a:prstGeom>
          <a:solidFill>
            <a:srgbClr val="A3C3E8"/>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ru-RU" sz="1600" dirty="0">
                <a:solidFill>
                  <a:srgbClr val="000000"/>
                </a:solidFill>
                <a:latin typeface="Helvetica"/>
                <a:cs typeface="Helvetica"/>
              </a:rPr>
              <a:t>Цели развития тысячелетия /</a:t>
            </a:r>
            <a:r>
              <a:rPr lang="ru-RU" sz="1600" b="1" dirty="0">
                <a:solidFill>
                  <a:srgbClr val="000000"/>
                </a:solidFill>
                <a:latin typeface="Helvetica"/>
                <a:cs typeface="Helvetica"/>
              </a:rPr>
              <a:t>MDG</a:t>
            </a:r>
          </a:p>
        </p:txBody>
      </p:sp>
      <p:sp>
        <p:nvSpPr>
          <p:cNvPr id="17" name="Прямоугольник 16"/>
          <p:cNvSpPr/>
          <p:nvPr/>
        </p:nvSpPr>
        <p:spPr>
          <a:xfrm>
            <a:off x="1703512" y="3861048"/>
            <a:ext cx="2664296" cy="864096"/>
          </a:xfrm>
          <a:prstGeom prst="rect">
            <a:avLst/>
          </a:prstGeom>
          <a:solidFill>
            <a:srgbClr val="A3C3E8"/>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ru-RU" sz="1600" dirty="0">
                <a:solidFill>
                  <a:srgbClr val="000000"/>
                </a:solidFill>
                <a:latin typeface="Helvetica"/>
                <a:cs typeface="Helvetica"/>
              </a:rPr>
              <a:t>Индекс развития человеческого потенциала / </a:t>
            </a:r>
            <a:r>
              <a:rPr lang="ru-RU" sz="1600" b="1" dirty="0">
                <a:solidFill>
                  <a:srgbClr val="000000"/>
                </a:solidFill>
                <a:latin typeface="Helvetica"/>
                <a:cs typeface="Helvetica"/>
              </a:rPr>
              <a:t>HDI</a:t>
            </a:r>
          </a:p>
        </p:txBody>
      </p:sp>
      <p:cxnSp>
        <p:nvCxnSpPr>
          <p:cNvPr id="18" name="Прямая соединительная линия 17"/>
          <p:cNvCxnSpPr/>
          <p:nvPr/>
        </p:nvCxnSpPr>
        <p:spPr>
          <a:xfrm>
            <a:off x="4295800" y="836712"/>
            <a:ext cx="3672408" cy="0"/>
          </a:xfrm>
          <a:prstGeom prst="line">
            <a:avLst/>
          </a:prstGeom>
          <a:ln>
            <a:solidFill>
              <a:srgbClr val="2F649C"/>
            </a:solidFill>
          </a:ln>
        </p:spPr>
        <p:style>
          <a:lnRef idx="3">
            <a:schemeClr val="accent1"/>
          </a:lnRef>
          <a:fillRef idx="0">
            <a:schemeClr val="accent1"/>
          </a:fillRef>
          <a:effectRef idx="2">
            <a:schemeClr val="accent1"/>
          </a:effectRef>
          <a:fontRef idx="minor">
            <a:schemeClr val="tx1"/>
          </a:fontRef>
        </p:style>
      </p:cxnSp>
      <p:sp>
        <p:nvSpPr>
          <p:cNvPr id="26" name="Овал 25"/>
          <p:cNvSpPr/>
          <p:nvPr/>
        </p:nvSpPr>
        <p:spPr>
          <a:xfrm>
            <a:off x="1703512" y="332656"/>
            <a:ext cx="2232248" cy="1872208"/>
          </a:xfrm>
          <a:prstGeom prst="ellipse">
            <a:avLst/>
          </a:prstGeom>
          <a:solidFill>
            <a:schemeClr val="bg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ru-RU" dirty="0">
                <a:solidFill>
                  <a:srgbClr val="000000"/>
                </a:solidFill>
                <a:latin typeface="Helvetica"/>
                <a:cs typeface="Helvetica"/>
              </a:rPr>
              <a:t>Цели устойчивого развития </a:t>
            </a:r>
            <a:r>
              <a:rPr lang="ru-RU" b="1" dirty="0">
                <a:solidFill>
                  <a:srgbClr val="000000"/>
                </a:solidFill>
                <a:latin typeface="Helvetica"/>
                <a:cs typeface="Helvetica"/>
              </a:rPr>
              <a:t>/SDG</a:t>
            </a:r>
          </a:p>
        </p:txBody>
      </p:sp>
      <p:pic>
        <p:nvPicPr>
          <p:cNvPr id="29" name="Изображение 28" descr="landscape-nature-wilderness-mountain-snow-lake-51384-pxhere.com.jpg"/>
          <p:cNvPicPr>
            <a:picLocks noChangeAspect="1"/>
          </p:cNvPicPr>
          <p:nvPr/>
        </p:nvPicPr>
        <p:blipFill rotWithShape="1">
          <a:blip r:embed="rId4" cstate="email">
            <a:extLst>
              <a:ext uri="{28A0092B-C50C-407E-A947-70E740481C1C}">
                <a14:useLocalDpi xmlns:a14="http://schemas.microsoft.com/office/drawing/2010/main" xmlns="" val="0"/>
              </a:ext>
            </a:extLst>
          </a:blip>
          <a:srcRect r="34479" b="4781"/>
          <a:stretch/>
        </p:blipFill>
        <p:spPr>
          <a:xfrm>
            <a:off x="3647728" y="1628800"/>
            <a:ext cx="1530170" cy="1440160"/>
          </a:xfrm>
          <a:prstGeom prst="ellipse">
            <a:avLst/>
          </a:prstGeom>
        </p:spPr>
      </p:pic>
      <p:sp>
        <p:nvSpPr>
          <p:cNvPr id="30" name="Овал 29"/>
          <p:cNvSpPr/>
          <p:nvPr/>
        </p:nvSpPr>
        <p:spPr>
          <a:xfrm>
            <a:off x="3863752" y="1844824"/>
            <a:ext cx="1152128" cy="1080120"/>
          </a:xfrm>
          <a:prstGeom prst="ellipse">
            <a:avLst/>
          </a:prstGeom>
          <a:solidFill>
            <a:schemeClr val="bg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ru-RU" dirty="0">
                <a:solidFill>
                  <a:srgbClr val="000000"/>
                </a:solidFill>
                <a:latin typeface="Helvetica"/>
                <a:cs typeface="Helvetica"/>
              </a:rPr>
              <a:t>ООН</a:t>
            </a:r>
          </a:p>
        </p:txBody>
      </p:sp>
      <p:pic>
        <p:nvPicPr>
          <p:cNvPr id="31" name="Изображение 30" descr="landscape-nature-wilderness-mountain-snow-lake-51384-pxhere.com.jpg"/>
          <p:cNvPicPr>
            <a:picLocks noChangeAspect="1"/>
          </p:cNvPicPr>
          <p:nvPr/>
        </p:nvPicPr>
        <p:blipFill rotWithShape="1">
          <a:blip r:embed="rId2" cstate="email">
            <a:extLst>
              <a:ext uri="{28A0092B-C50C-407E-A947-70E740481C1C}">
                <a14:useLocalDpi xmlns:a14="http://schemas.microsoft.com/office/drawing/2010/main" xmlns="" val="0"/>
              </a:ext>
            </a:extLst>
          </a:blip>
          <a:srcRect r="34479" b="4781"/>
          <a:stretch/>
        </p:blipFill>
        <p:spPr>
          <a:xfrm>
            <a:off x="8363744" y="188641"/>
            <a:ext cx="2304256" cy="2168711"/>
          </a:xfrm>
          <a:prstGeom prst="ellipse">
            <a:avLst/>
          </a:prstGeom>
        </p:spPr>
      </p:pic>
      <p:sp>
        <p:nvSpPr>
          <p:cNvPr id="32" name="Овал 31"/>
          <p:cNvSpPr/>
          <p:nvPr/>
        </p:nvSpPr>
        <p:spPr>
          <a:xfrm>
            <a:off x="8508776" y="404664"/>
            <a:ext cx="2051720" cy="1800200"/>
          </a:xfrm>
          <a:prstGeom prst="ellipse">
            <a:avLst/>
          </a:prstGeom>
          <a:solidFill>
            <a:schemeClr val="bg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ru-RU" dirty="0">
                <a:solidFill>
                  <a:srgbClr val="000000"/>
                </a:solidFill>
                <a:latin typeface="Helvetica"/>
                <a:cs typeface="Helvetica"/>
              </a:rPr>
              <a:t>Всемирный Банк</a:t>
            </a:r>
          </a:p>
        </p:txBody>
      </p:sp>
      <p:sp>
        <p:nvSpPr>
          <p:cNvPr id="33" name="Прямоугольник 32"/>
          <p:cNvSpPr/>
          <p:nvPr/>
        </p:nvSpPr>
        <p:spPr>
          <a:xfrm>
            <a:off x="7680176" y="3212976"/>
            <a:ext cx="2843808" cy="648072"/>
          </a:xfrm>
          <a:prstGeom prst="rect">
            <a:avLst/>
          </a:prstGeom>
          <a:solidFill>
            <a:srgbClr val="A3C3E8"/>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ru-RU" dirty="0">
                <a:solidFill>
                  <a:srgbClr val="000000"/>
                </a:solidFill>
                <a:latin typeface="Helvetica"/>
                <a:cs typeface="Helvetica"/>
              </a:rPr>
              <a:t>скорректированные чистые накопления</a:t>
            </a:r>
          </a:p>
        </p:txBody>
      </p:sp>
      <p:sp>
        <p:nvSpPr>
          <p:cNvPr id="38" name="Овал 37"/>
          <p:cNvSpPr/>
          <p:nvPr/>
        </p:nvSpPr>
        <p:spPr>
          <a:xfrm>
            <a:off x="5087888" y="1052736"/>
            <a:ext cx="2051720" cy="1800200"/>
          </a:xfrm>
          <a:prstGeom prst="ellipse">
            <a:avLst/>
          </a:prstGeom>
          <a:solidFill>
            <a:schemeClr val="bg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ru-RU" dirty="0" err="1">
                <a:solidFill>
                  <a:srgbClr val="000000"/>
                </a:solidFill>
                <a:latin typeface="Helvetica"/>
                <a:cs typeface="Helvetica"/>
              </a:rPr>
              <a:t>Экологичес</a:t>
            </a:r>
            <a:r>
              <a:rPr lang="ru-RU" dirty="0">
                <a:solidFill>
                  <a:srgbClr val="000000"/>
                </a:solidFill>
                <a:latin typeface="Helvetica"/>
                <a:cs typeface="Helvetica"/>
              </a:rPr>
              <a:t>-кий след/</a:t>
            </a:r>
            <a:r>
              <a:rPr lang="ru-RU" dirty="0" err="1">
                <a:solidFill>
                  <a:srgbClr val="000000"/>
                </a:solidFill>
                <a:latin typeface="Helvetica"/>
                <a:cs typeface="Helvetica"/>
              </a:rPr>
              <a:t>Ecological</a:t>
            </a:r>
            <a:r>
              <a:rPr lang="ru-RU" dirty="0">
                <a:solidFill>
                  <a:srgbClr val="000000"/>
                </a:solidFill>
                <a:latin typeface="Helvetica"/>
                <a:cs typeface="Helvetica"/>
              </a:rPr>
              <a:t> </a:t>
            </a:r>
            <a:r>
              <a:rPr lang="ru-RU" dirty="0" err="1">
                <a:solidFill>
                  <a:srgbClr val="000000"/>
                </a:solidFill>
                <a:latin typeface="Helvetica"/>
                <a:cs typeface="Helvetica"/>
              </a:rPr>
              <a:t>Footprint</a:t>
            </a:r>
            <a:endParaRPr lang="en-US" dirty="0">
              <a:solidFill>
                <a:srgbClr val="000000"/>
              </a:solidFill>
              <a:latin typeface="Helvetica"/>
              <a:cs typeface="Helvetica"/>
            </a:endParaRPr>
          </a:p>
        </p:txBody>
      </p:sp>
      <p:cxnSp>
        <p:nvCxnSpPr>
          <p:cNvPr id="16392" name="Прямая соединительная линия 16391"/>
          <p:cNvCxnSpPr>
            <a:stCxn id="29" idx="2"/>
          </p:cNvCxnSpPr>
          <p:nvPr/>
        </p:nvCxnSpPr>
        <p:spPr>
          <a:xfrm flipH="1">
            <a:off x="2855640" y="2348880"/>
            <a:ext cx="792088" cy="360040"/>
          </a:xfrm>
          <a:prstGeom prst="line">
            <a:avLst/>
          </a:prstGeom>
          <a:ln>
            <a:solidFill>
              <a:srgbClr val="1E4473"/>
            </a:solidFill>
          </a:ln>
        </p:spPr>
        <p:style>
          <a:lnRef idx="3">
            <a:schemeClr val="accent2"/>
          </a:lnRef>
          <a:fillRef idx="0">
            <a:schemeClr val="accent2"/>
          </a:fillRef>
          <a:effectRef idx="2">
            <a:schemeClr val="accent2"/>
          </a:effectRef>
          <a:fontRef idx="minor">
            <a:schemeClr val="tx1"/>
          </a:fontRef>
        </p:style>
      </p:cxnSp>
      <p:cxnSp>
        <p:nvCxnSpPr>
          <p:cNvPr id="16396" name="Прямая соединительная линия 16395"/>
          <p:cNvCxnSpPr>
            <a:stCxn id="29" idx="5"/>
          </p:cNvCxnSpPr>
          <p:nvPr/>
        </p:nvCxnSpPr>
        <p:spPr>
          <a:xfrm>
            <a:off x="4953810" y="2858054"/>
            <a:ext cx="494118" cy="354923"/>
          </a:xfrm>
          <a:prstGeom prst="line">
            <a:avLst/>
          </a:prstGeom>
          <a:ln>
            <a:solidFill>
              <a:srgbClr val="1E4473"/>
            </a:solidFill>
          </a:ln>
        </p:spPr>
        <p:style>
          <a:lnRef idx="3">
            <a:schemeClr val="accent2"/>
          </a:lnRef>
          <a:fillRef idx="0">
            <a:schemeClr val="accent2"/>
          </a:fillRef>
          <a:effectRef idx="2">
            <a:schemeClr val="accent2"/>
          </a:effectRef>
          <a:fontRef idx="minor">
            <a:schemeClr val="tx1"/>
          </a:fontRef>
        </p:style>
      </p:cxnSp>
      <p:sp>
        <p:nvSpPr>
          <p:cNvPr id="16397" name="Прямоугольник 16396"/>
          <p:cNvSpPr/>
          <p:nvPr/>
        </p:nvSpPr>
        <p:spPr>
          <a:xfrm>
            <a:off x="1703512" y="5157192"/>
            <a:ext cx="2664296" cy="1512168"/>
          </a:xfrm>
          <a:prstGeom prst="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ru-RU" dirty="0">
                <a:solidFill>
                  <a:srgbClr val="000000"/>
                </a:solidFill>
                <a:latin typeface="Helvetica"/>
                <a:cs typeface="Helvetica"/>
              </a:rPr>
              <a:t>Доклад Нобелевских лауреатов </a:t>
            </a:r>
            <a:r>
              <a:rPr lang="ru-RU" b="1" dirty="0" err="1">
                <a:solidFill>
                  <a:srgbClr val="000000"/>
                </a:solidFill>
                <a:latin typeface="Helvetica"/>
                <a:cs typeface="Helvetica"/>
              </a:rPr>
              <a:t>Стиглица</a:t>
            </a:r>
            <a:r>
              <a:rPr lang="ru-RU" b="1" dirty="0">
                <a:solidFill>
                  <a:srgbClr val="000000"/>
                </a:solidFill>
                <a:latin typeface="Helvetica"/>
                <a:cs typeface="Helvetica"/>
              </a:rPr>
              <a:t> и Сена</a:t>
            </a:r>
            <a:r>
              <a:rPr lang="ru-RU" dirty="0">
                <a:solidFill>
                  <a:srgbClr val="000000"/>
                </a:solidFill>
                <a:latin typeface="Helvetica"/>
                <a:cs typeface="Helvetica"/>
              </a:rPr>
              <a:t> (2009): необходимы новые подходы к развитию </a:t>
            </a:r>
          </a:p>
        </p:txBody>
      </p:sp>
      <p:sp>
        <p:nvSpPr>
          <p:cNvPr id="52" name="Прямоугольник 51"/>
          <p:cNvSpPr/>
          <p:nvPr/>
        </p:nvSpPr>
        <p:spPr>
          <a:xfrm>
            <a:off x="4511824" y="5157192"/>
            <a:ext cx="3744416" cy="1512168"/>
          </a:xfrm>
          <a:prstGeom prst="rect">
            <a:avLst/>
          </a:prstGeom>
          <a:solidFill>
            <a:srgbClr val="D9D9D9"/>
          </a:solidFill>
        </p:spPr>
        <p:style>
          <a:lnRef idx="1">
            <a:schemeClr val="accent1"/>
          </a:lnRef>
          <a:fillRef idx="3">
            <a:schemeClr val="accent1"/>
          </a:fillRef>
          <a:effectRef idx="2">
            <a:schemeClr val="accent1"/>
          </a:effectRef>
          <a:fontRef idx="minor">
            <a:schemeClr val="lt1"/>
          </a:fontRef>
        </p:style>
        <p:txBody>
          <a:bodyPr rtlCol="0" anchor="ctr"/>
          <a:lstStyle/>
          <a:p>
            <a:r>
              <a:rPr lang="ru-RU" b="1" dirty="0">
                <a:solidFill>
                  <a:srgbClr val="00B050"/>
                </a:solidFill>
                <a:latin typeface="Helvetica"/>
                <a:cs typeface="Helvetica"/>
              </a:rPr>
              <a:t>Принципиальный момент </a:t>
            </a:r>
            <a:r>
              <a:rPr lang="mr-IN" b="1" dirty="0">
                <a:solidFill>
                  <a:srgbClr val="00B050"/>
                </a:solidFill>
                <a:latin typeface="Helvetica"/>
                <a:cs typeface="Helvetica"/>
              </a:rPr>
              <a:t>–</a:t>
            </a:r>
            <a:r>
              <a:rPr lang="ru-RU" b="1" dirty="0">
                <a:solidFill>
                  <a:srgbClr val="00B050"/>
                </a:solidFill>
                <a:latin typeface="Helvetica"/>
                <a:cs typeface="Helvetica"/>
              </a:rPr>
              <a:t> вычитание</a:t>
            </a:r>
            <a:r>
              <a:rPr lang="ru-RU" dirty="0">
                <a:solidFill>
                  <a:srgbClr val="000000"/>
                </a:solidFill>
                <a:latin typeface="Helvetica"/>
                <a:cs typeface="Helvetica"/>
              </a:rPr>
              <a:t>: </a:t>
            </a:r>
          </a:p>
          <a:p>
            <a:pPr marL="285750" indent="-285750">
              <a:buFont typeface="Arial"/>
              <a:buChar char="•"/>
            </a:pPr>
            <a:r>
              <a:rPr lang="ru-RU" dirty="0">
                <a:solidFill>
                  <a:srgbClr val="000000"/>
                </a:solidFill>
                <a:latin typeface="Helvetica"/>
                <a:cs typeface="Helvetica"/>
              </a:rPr>
              <a:t>ущерб от загрязнения среды,  </a:t>
            </a:r>
          </a:p>
          <a:p>
            <a:pPr marL="285750" indent="-285750">
              <a:buFont typeface="Arial"/>
              <a:buChar char="•"/>
            </a:pPr>
            <a:r>
              <a:rPr lang="ru-RU" dirty="0">
                <a:solidFill>
                  <a:srgbClr val="000000"/>
                </a:solidFill>
                <a:latin typeface="Helvetica"/>
                <a:cs typeface="Helvetica"/>
              </a:rPr>
              <a:t>истощение природных ресурсов. </a:t>
            </a:r>
          </a:p>
        </p:txBody>
      </p:sp>
      <p:sp>
        <p:nvSpPr>
          <p:cNvPr id="53" name="Прямоугольник 52"/>
          <p:cNvSpPr/>
          <p:nvPr/>
        </p:nvSpPr>
        <p:spPr>
          <a:xfrm>
            <a:off x="8400256" y="5157192"/>
            <a:ext cx="2051720" cy="1512168"/>
          </a:xfrm>
          <a:prstGeom prst="rect">
            <a:avLst/>
          </a:prstGeom>
          <a:solidFill>
            <a:srgbClr val="D9D9D9"/>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ru-RU" b="1" dirty="0">
                <a:solidFill>
                  <a:srgbClr val="000000"/>
                </a:solidFill>
                <a:latin typeface="Helvetica"/>
                <a:cs typeface="Helvetica"/>
              </a:rPr>
              <a:t>Новая экономическая реальность</a:t>
            </a:r>
            <a:br>
              <a:rPr lang="ru-RU" b="1" dirty="0">
                <a:solidFill>
                  <a:srgbClr val="000000"/>
                </a:solidFill>
                <a:latin typeface="Helvetica"/>
                <a:cs typeface="Helvetica"/>
              </a:rPr>
            </a:br>
            <a:endParaRPr lang="ru-RU" b="1" dirty="0">
              <a:solidFill>
                <a:srgbClr val="000000"/>
              </a:solidFill>
              <a:latin typeface="Helvetica"/>
              <a:cs typeface="Helvetica"/>
            </a:endParaRPr>
          </a:p>
        </p:txBody>
      </p:sp>
      <p:cxnSp>
        <p:nvCxnSpPr>
          <p:cNvPr id="16399" name="Прямая со стрелкой 16398"/>
          <p:cNvCxnSpPr/>
          <p:nvPr/>
        </p:nvCxnSpPr>
        <p:spPr>
          <a:xfrm flipV="1">
            <a:off x="3935760" y="5949280"/>
            <a:ext cx="576064" cy="36004"/>
          </a:xfrm>
          <a:prstGeom prst="straightConnector1">
            <a:avLst/>
          </a:prstGeom>
          <a:ln>
            <a:solidFill>
              <a:srgbClr val="1E4473"/>
            </a:solidFill>
            <a:tailEnd type="arrow"/>
          </a:ln>
        </p:spPr>
        <p:style>
          <a:lnRef idx="3">
            <a:schemeClr val="accent4"/>
          </a:lnRef>
          <a:fillRef idx="0">
            <a:schemeClr val="accent4"/>
          </a:fillRef>
          <a:effectRef idx="2">
            <a:schemeClr val="accent4"/>
          </a:effectRef>
          <a:fontRef idx="minor">
            <a:schemeClr val="tx1"/>
          </a:fontRef>
        </p:style>
      </p:cxnSp>
      <p:cxnSp>
        <p:nvCxnSpPr>
          <p:cNvPr id="67" name="Прямая со стрелкой 66"/>
          <p:cNvCxnSpPr/>
          <p:nvPr/>
        </p:nvCxnSpPr>
        <p:spPr>
          <a:xfrm flipV="1">
            <a:off x="8184232" y="5949280"/>
            <a:ext cx="432048" cy="72008"/>
          </a:xfrm>
          <a:prstGeom prst="straightConnector1">
            <a:avLst/>
          </a:prstGeom>
          <a:ln>
            <a:solidFill>
              <a:srgbClr val="1E4473"/>
            </a:solidFill>
            <a:tailEnd type="arrow"/>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xmlns="" val="221074744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Изображение 6" descr="nature-forest-wilderness-mountain-snow-cloud-313-pxhere.com.jpg"/>
          <p:cNvPicPr>
            <a:picLocks noChangeAspect="1"/>
          </p:cNvPicPr>
          <p:nvPr/>
        </p:nvPicPr>
        <p:blipFill rotWithShape="1">
          <a:blip r:embed="rId2" cstate="email">
            <a:extLst>
              <a:ext uri="{28A0092B-C50C-407E-A947-70E740481C1C}">
                <a14:useLocalDpi xmlns:a14="http://schemas.microsoft.com/office/drawing/2010/main" xmlns="" val="0"/>
              </a:ext>
            </a:extLst>
          </a:blip>
          <a:srcRect l="-162" t="64390" r="162" b="12764"/>
          <a:stretch/>
        </p:blipFill>
        <p:spPr>
          <a:xfrm>
            <a:off x="1524000" y="1393454"/>
            <a:ext cx="9144000" cy="1387475"/>
          </a:xfrm>
          <a:prstGeom prst="rect">
            <a:avLst/>
          </a:prstGeom>
        </p:spPr>
      </p:pic>
      <p:sp>
        <p:nvSpPr>
          <p:cNvPr id="8" name="Прямоугольник 7"/>
          <p:cNvSpPr/>
          <p:nvPr/>
        </p:nvSpPr>
        <p:spPr>
          <a:xfrm>
            <a:off x="1524000" y="1412776"/>
            <a:ext cx="9180512" cy="1368152"/>
          </a:xfrm>
          <a:prstGeom prst="rect">
            <a:avLst/>
          </a:prstGeom>
          <a:solidFill>
            <a:srgbClr val="1E4473">
              <a:alpha val="5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17410" name="Rectangle 2"/>
          <p:cNvSpPr>
            <a:spLocks noGrp="1" noChangeArrowheads="1"/>
          </p:cNvSpPr>
          <p:nvPr>
            <p:ph type="title"/>
          </p:nvPr>
        </p:nvSpPr>
        <p:spPr>
          <a:xfrm>
            <a:off x="1524000" y="72012"/>
            <a:ext cx="9144000" cy="1268757"/>
          </a:xfrm>
        </p:spPr>
        <p:txBody>
          <a:bodyPr>
            <a:normAutofit fontScale="90000"/>
          </a:bodyPr>
          <a:lstStyle/>
          <a:p>
            <a:pPr eaLnBrk="1" hangingPunct="1">
              <a:lnSpc>
                <a:spcPct val="130000"/>
              </a:lnSpc>
              <a:defRPr/>
            </a:pPr>
            <a:r>
              <a:rPr lang="ru-RU" sz="3200" b="1" dirty="0">
                <a:solidFill>
                  <a:schemeClr val="tx1">
                    <a:lumMod val="95000"/>
                    <a:lumOff val="5000"/>
                  </a:schemeClr>
                </a:solidFill>
                <a:latin typeface="Helvetica"/>
                <a:cs typeface="Helvetica"/>
              </a:rPr>
              <a:t>Скорректированные чистые накопления </a:t>
            </a:r>
            <a:r>
              <a:rPr lang="ru-RU" sz="3200" b="1" dirty="0">
                <a:solidFill>
                  <a:schemeClr val="accent1">
                    <a:lumMod val="25000"/>
                  </a:schemeClr>
                </a:solidFill>
                <a:latin typeface="Helvetica"/>
                <a:cs typeface="Helvetica"/>
              </a:rPr>
              <a:t/>
            </a:r>
            <a:br>
              <a:rPr lang="ru-RU" sz="3200" b="1" dirty="0">
                <a:solidFill>
                  <a:schemeClr val="accent1">
                    <a:lumMod val="25000"/>
                  </a:schemeClr>
                </a:solidFill>
                <a:latin typeface="Helvetica"/>
                <a:cs typeface="Helvetica"/>
              </a:rPr>
            </a:br>
            <a:r>
              <a:rPr lang="ru-RU" sz="2800" b="1" dirty="0">
                <a:solidFill>
                  <a:schemeClr val="accent1">
                    <a:lumMod val="10000"/>
                  </a:schemeClr>
                </a:solidFill>
                <a:latin typeface="Helvetica"/>
                <a:cs typeface="Helvetica"/>
              </a:rPr>
              <a:t>(</a:t>
            </a:r>
            <a:r>
              <a:rPr lang="en-US" sz="2800" b="1" dirty="0">
                <a:solidFill>
                  <a:schemeClr val="accent1">
                    <a:lumMod val="10000"/>
                  </a:schemeClr>
                </a:solidFill>
                <a:latin typeface="Helvetica"/>
                <a:cs typeface="Helvetica"/>
              </a:rPr>
              <a:t>WB</a:t>
            </a:r>
            <a:r>
              <a:rPr lang="ru-RU" sz="2800" b="1" dirty="0">
                <a:solidFill>
                  <a:schemeClr val="accent1">
                    <a:lumMod val="10000"/>
                  </a:schemeClr>
                </a:solidFill>
                <a:latin typeface="Helvetica"/>
                <a:cs typeface="Helvetica"/>
              </a:rPr>
              <a:t>)</a:t>
            </a:r>
          </a:p>
        </p:txBody>
      </p:sp>
      <p:sp>
        <p:nvSpPr>
          <p:cNvPr id="17411" name="Rectangle 3"/>
          <p:cNvSpPr>
            <a:spLocks noGrp="1" noChangeArrowheads="1"/>
          </p:cNvSpPr>
          <p:nvPr>
            <p:ph type="body" idx="1"/>
          </p:nvPr>
        </p:nvSpPr>
        <p:spPr>
          <a:xfrm>
            <a:off x="1524000" y="1412777"/>
            <a:ext cx="9144000" cy="1296167"/>
          </a:xfrm>
        </p:spPr>
        <p:txBody>
          <a:bodyPr/>
          <a:lstStyle/>
          <a:p>
            <a:pPr eaLnBrk="1" hangingPunct="1">
              <a:lnSpc>
                <a:spcPct val="80000"/>
              </a:lnSpc>
              <a:buFontTx/>
              <a:buNone/>
              <a:defRPr/>
            </a:pPr>
            <a:r>
              <a:rPr lang="ru-RU" sz="2400" i="1" dirty="0">
                <a:latin typeface="Arial" charset="0"/>
                <a:cs typeface="Arial" charset="0"/>
              </a:rPr>
              <a:t> </a:t>
            </a:r>
            <a:endParaRPr lang="ru-RU" sz="2400" i="1" dirty="0">
              <a:solidFill>
                <a:schemeClr val="bg1"/>
              </a:solidFill>
              <a:latin typeface="Helvetica"/>
              <a:cs typeface="Helvetica"/>
            </a:endParaRPr>
          </a:p>
          <a:p>
            <a:pPr eaLnBrk="1" hangingPunct="1">
              <a:lnSpc>
                <a:spcPct val="80000"/>
              </a:lnSpc>
              <a:buFontTx/>
              <a:buNone/>
              <a:defRPr/>
            </a:pPr>
            <a:r>
              <a:rPr lang="ru-RU" sz="2400" i="1" dirty="0">
                <a:solidFill>
                  <a:schemeClr val="bg1"/>
                </a:solidFill>
                <a:latin typeface="Helvetica"/>
                <a:cs typeface="Helvetica"/>
              </a:rPr>
              <a:t>  </a:t>
            </a:r>
            <a:r>
              <a:rPr lang="sv-SE" sz="3600" b="1" i="1" dirty="0">
                <a:solidFill>
                  <a:schemeClr val="bg1"/>
                </a:solidFill>
                <a:latin typeface="Helvetica"/>
                <a:cs typeface="Helvetica"/>
              </a:rPr>
              <a:t>G</a:t>
            </a:r>
            <a:r>
              <a:rPr lang="sv-SE" sz="3600" b="1" dirty="0">
                <a:solidFill>
                  <a:schemeClr val="bg1"/>
                </a:solidFill>
                <a:latin typeface="Helvetica"/>
                <a:cs typeface="Helvetica"/>
              </a:rPr>
              <a:t>S =  </a:t>
            </a:r>
            <a:r>
              <a:rPr lang="sv-SE" sz="3600" b="1" i="1" dirty="0">
                <a:solidFill>
                  <a:schemeClr val="bg1"/>
                </a:solidFill>
                <a:latin typeface="Helvetica"/>
                <a:cs typeface="Helvetica"/>
              </a:rPr>
              <a:t>GNS </a:t>
            </a:r>
            <a:r>
              <a:rPr lang="sv-SE" sz="3600" b="1" dirty="0">
                <a:solidFill>
                  <a:schemeClr val="bg1"/>
                </a:solidFill>
                <a:latin typeface="Helvetica"/>
                <a:cs typeface="Helvetica"/>
              </a:rPr>
              <a:t>- </a:t>
            </a:r>
            <a:r>
              <a:rPr lang="sv-SE" sz="3600" b="1" i="1" dirty="0" err="1">
                <a:solidFill>
                  <a:schemeClr val="bg1"/>
                </a:solidFill>
                <a:latin typeface="Helvetica"/>
                <a:cs typeface="Helvetica"/>
              </a:rPr>
              <a:t>Dh</a:t>
            </a:r>
            <a:r>
              <a:rPr lang="sv-SE" sz="3600" b="1" i="1" dirty="0">
                <a:solidFill>
                  <a:schemeClr val="bg1"/>
                </a:solidFill>
                <a:latin typeface="Helvetica"/>
                <a:cs typeface="Helvetica"/>
              </a:rPr>
              <a:t> </a:t>
            </a:r>
            <a:r>
              <a:rPr lang="sv-SE" sz="3600" b="1" dirty="0">
                <a:solidFill>
                  <a:schemeClr val="bg1"/>
                </a:solidFill>
                <a:latin typeface="Helvetica"/>
                <a:cs typeface="Helvetica"/>
              </a:rPr>
              <a:t>+ </a:t>
            </a:r>
            <a:r>
              <a:rPr lang="sv-SE" sz="3600" b="1" i="1" dirty="0">
                <a:solidFill>
                  <a:schemeClr val="bg1"/>
                </a:solidFill>
                <a:latin typeface="Helvetica"/>
                <a:cs typeface="Helvetica"/>
              </a:rPr>
              <a:t>CSE </a:t>
            </a:r>
            <a:r>
              <a:rPr lang="sv-SE" sz="3600" b="1" dirty="0">
                <a:solidFill>
                  <a:schemeClr val="bg1"/>
                </a:solidFill>
                <a:latin typeface="Helvetica"/>
                <a:cs typeface="Helvetica"/>
              </a:rPr>
              <a:t>–</a:t>
            </a:r>
            <a:r>
              <a:rPr lang="ru-RU" sz="3600" b="1" dirty="0">
                <a:solidFill>
                  <a:schemeClr val="bg1"/>
                </a:solidFill>
                <a:latin typeface="Helvetica"/>
                <a:cs typeface="Helvetica"/>
              </a:rPr>
              <a:t> </a:t>
            </a:r>
            <a:r>
              <a:rPr lang="en-US" sz="3600" b="1" i="1" dirty="0">
                <a:solidFill>
                  <a:schemeClr val="bg1"/>
                </a:solidFill>
                <a:latin typeface="Helvetica"/>
                <a:cs typeface="Helvetica"/>
              </a:rPr>
              <a:t>DNR</a:t>
            </a:r>
            <a:r>
              <a:rPr lang="en-US" sz="3600" b="1" dirty="0">
                <a:solidFill>
                  <a:schemeClr val="bg1"/>
                </a:solidFill>
                <a:latin typeface="Helvetica"/>
                <a:cs typeface="Helvetica"/>
              </a:rPr>
              <a:t> </a:t>
            </a:r>
            <a:r>
              <a:rPr lang="sv-SE" sz="3600" b="1" dirty="0">
                <a:solidFill>
                  <a:schemeClr val="bg1"/>
                </a:solidFill>
                <a:latin typeface="Helvetica"/>
                <a:cs typeface="Helvetica"/>
              </a:rPr>
              <a:t>– </a:t>
            </a:r>
            <a:r>
              <a:rPr lang="sv-SE" sz="3600" b="1" i="1" dirty="0">
                <a:solidFill>
                  <a:schemeClr val="bg1"/>
                </a:solidFill>
                <a:latin typeface="Helvetica"/>
                <a:cs typeface="Helvetica"/>
              </a:rPr>
              <a:t>CD  </a:t>
            </a:r>
            <a:r>
              <a:rPr lang="sv-SE" sz="3600" b="1" dirty="0">
                <a:solidFill>
                  <a:schemeClr val="bg1"/>
                </a:solidFill>
                <a:latin typeface="Helvetica"/>
                <a:cs typeface="Helvetica"/>
              </a:rPr>
              <a:t>– </a:t>
            </a:r>
            <a:r>
              <a:rPr lang="sv-SE" sz="3600" b="1" i="1" dirty="0">
                <a:solidFill>
                  <a:schemeClr val="bg1"/>
                </a:solidFill>
                <a:latin typeface="Helvetica"/>
                <a:cs typeface="Helvetica"/>
              </a:rPr>
              <a:t>PD</a:t>
            </a:r>
            <a:endParaRPr lang="ru-RU" sz="3600" b="1" dirty="0">
              <a:solidFill>
                <a:schemeClr val="bg1"/>
              </a:solidFill>
              <a:latin typeface="Helvetica"/>
              <a:cs typeface="Helvetica"/>
            </a:endParaRPr>
          </a:p>
          <a:p>
            <a:pPr eaLnBrk="1" hangingPunct="1">
              <a:lnSpc>
                <a:spcPct val="80000"/>
              </a:lnSpc>
              <a:buFontTx/>
              <a:buNone/>
              <a:defRPr/>
            </a:pPr>
            <a:endParaRPr kumimoji="0" lang="ru-RU" dirty="0">
              <a:latin typeface="Arial" charset="0"/>
              <a:cs typeface="Arial" charset="0"/>
            </a:endParaRPr>
          </a:p>
        </p:txBody>
      </p:sp>
      <p:cxnSp>
        <p:nvCxnSpPr>
          <p:cNvPr id="3" name="Прямая соединительная линия 2"/>
          <p:cNvCxnSpPr/>
          <p:nvPr/>
        </p:nvCxnSpPr>
        <p:spPr>
          <a:xfrm flipH="1" flipV="1">
            <a:off x="1847528" y="764704"/>
            <a:ext cx="8496944" cy="13694"/>
          </a:xfrm>
          <a:prstGeom prst="line">
            <a:avLst/>
          </a:prstGeom>
          <a:ln>
            <a:solidFill>
              <a:srgbClr val="1E4473"/>
            </a:solidFill>
          </a:ln>
        </p:spPr>
        <p:style>
          <a:lnRef idx="3">
            <a:schemeClr val="accent2"/>
          </a:lnRef>
          <a:fillRef idx="0">
            <a:schemeClr val="accent2"/>
          </a:fillRef>
          <a:effectRef idx="2">
            <a:schemeClr val="accent2"/>
          </a:effectRef>
          <a:fontRef idx="minor">
            <a:schemeClr val="tx1"/>
          </a:fontRef>
        </p:style>
      </p:cxnSp>
      <p:sp>
        <p:nvSpPr>
          <p:cNvPr id="12" name="Прямоугольник 11"/>
          <p:cNvSpPr/>
          <p:nvPr/>
        </p:nvSpPr>
        <p:spPr>
          <a:xfrm>
            <a:off x="1775520" y="2636913"/>
            <a:ext cx="8352928" cy="4200125"/>
          </a:xfrm>
          <a:prstGeom prst="rect">
            <a:avLst/>
          </a:prstGeom>
        </p:spPr>
        <p:txBody>
          <a:bodyPr wrap="square">
            <a:spAutoFit/>
          </a:bodyPr>
          <a:lstStyle/>
          <a:p>
            <a:pPr eaLnBrk="1" hangingPunct="1">
              <a:lnSpc>
                <a:spcPct val="140000"/>
              </a:lnSpc>
              <a:buFontTx/>
              <a:buNone/>
              <a:defRPr/>
            </a:pPr>
            <a:r>
              <a:rPr lang="ru-RU" sz="2400" dirty="0">
                <a:latin typeface="Helvetica"/>
                <a:cs typeface="Helvetica"/>
              </a:rPr>
              <a:t>где  </a:t>
            </a:r>
            <a:endParaRPr lang="ru-RU" sz="2400" i="1" dirty="0">
              <a:latin typeface="Helvetica"/>
              <a:cs typeface="Helvetica"/>
            </a:endParaRPr>
          </a:p>
          <a:p>
            <a:pPr eaLnBrk="1" hangingPunct="1">
              <a:lnSpc>
                <a:spcPct val="140000"/>
              </a:lnSpc>
              <a:defRPr/>
            </a:pPr>
            <a:r>
              <a:rPr lang="en-US" sz="2800" b="1" dirty="0">
                <a:solidFill>
                  <a:schemeClr val="accent1">
                    <a:lumMod val="25000"/>
                  </a:schemeClr>
                </a:solidFill>
                <a:latin typeface="Helvetica"/>
                <a:cs typeface="Helvetica"/>
              </a:rPr>
              <a:t>GNS</a:t>
            </a:r>
            <a:r>
              <a:rPr lang="ru-RU" sz="2800" b="1" dirty="0">
                <a:solidFill>
                  <a:schemeClr val="accent1">
                    <a:lumMod val="25000"/>
                  </a:schemeClr>
                </a:solidFill>
                <a:latin typeface="Helvetica"/>
                <a:cs typeface="Helvetica"/>
              </a:rPr>
              <a:t>    </a:t>
            </a:r>
            <a:r>
              <a:rPr lang="ru-RU" sz="2400" i="1" dirty="0">
                <a:latin typeface="Helvetica"/>
                <a:cs typeface="Helvetica"/>
              </a:rPr>
              <a:t>- 	</a:t>
            </a:r>
            <a:r>
              <a:rPr lang="ru-RU" sz="2400" dirty="0">
                <a:latin typeface="Helvetica"/>
                <a:cs typeface="Helvetica"/>
              </a:rPr>
              <a:t>валовые внутренние накопления,</a:t>
            </a:r>
          </a:p>
          <a:p>
            <a:pPr eaLnBrk="1" hangingPunct="1">
              <a:lnSpc>
                <a:spcPct val="140000"/>
              </a:lnSpc>
              <a:defRPr/>
            </a:pPr>
            <a:r>
              <a:rPr lang="en-US" sz="2800" b="1" dirty="0">
                <a:solidFill>
                  <a:srgbClr val="1E4649"/>
                </a:solidFill>
                <a:latin typeface="Helvetica"/>
                <a:cs typeface="Helvetica"/>
              </a:rPr>
              <a:t>Dh</a:t>
            </a:r>
            <a:r>
              <a:rPr lang="ru-RU" sz="2800" b="1" dirty="0">
                <a:solidFill>
                  <a:srgbClr val="1E4649"/>
                </a:solidFill>
                <a:latin typeface="Helvetica"/>
                <a:cs typeface="Helvetica"/>
              </a:rPr>
              <a:t> </a:t>
            </a:r>
            <a:r>
              <a:rPr lang="ru-RU" sz="2400" dirty="0">
                <a:latin typeface="Helvetica"/>
                <a:cs typeface="Helvetica"/>
              </a:rPr>
              <a:t>       - 	потребление основного капитала,                  </a:t>
            </a:r>
            <a:r>
              <a:rPr lang="en-US" sz="2800" b="1" dirty="0">
                <a:solidFill>
                  <a:srgbClr val="1E4649"/>
                </a:solidFill>
                <a:latin typeface="Helvetica"/>
                <a:cs typeface="Helvetica"/>
              </a:rPr>
              <a:t>CSE</a:t>
            </a:r>
            <a:r>
              <a:rPr lang="ru-RU" sz="2400" b="1" dirty="0">
                <a:solidFill>
                  <a:srgbClr val="1E4649"/>
                </a:solidFill>
                <a:latin typeface="Helvetica"/>
                <a:cs typeface="Helvetica"/>
              </a:rPr>
              <a:t> </a:t>
            </a:r>
            <a:r>
              <a:rPr lang="ru-RU" sz="2400" dirty="0">
                <a:latin typeface="Helvetica"/>
                <a:cs typeface="Helvetica"/>
              </a:rPr>
              <a:t>     -	текущие расходы на образование,</a:t>
            </a:r>
          </a:p>
          <a:p>
            <a:pPr eaLnBrk="1" hangingPunct="1">
              <a:lnSpc>
                <a:spcPct val="140000"/>
              </a:lnSpc>
              <a:defRPr/>
            </a:pPr>
            <a:r>
              <a:rPr lang="en-US" sz="2800" b="1" dirty="0">
                <a:solidFill>
                  <a:srgbClr val="1E4649"/>
                </a:solidFill>
                <a:latin typeface="Helvetica"/>
                <a:cs typeface="Helvetica"/>
              </a:rPr>
              <a:t>DNR</a:t>
            </a:r>
            <a:r>
              <a:rPr lang="ru-RU" sz="2400" b="1" dirty="0">
                <a:solidFill>
                  <a:srgbClr val="1E4649"/>
                </a:solidFill>
                <a:latin typeface="Helvetica"/>
                <a:cs typeface="Helvetica"/>
              </a:rPr>
              <a:t> </a:t>
            </a:r>
            <a:r>
              <a:rPr lang="en-US" sz="2400" dirty="0">
                <a:latin typeface="Helvetica"/>
                <a:cs typeface="Helvetica"/>
              </a:rPr>
              <a:t> </a:t>
            </a:r>
            <a:r>
              <a:rPr lang="ru-RU" sz="2400" dirty="0">
                <a:latin typeface="Helvetica"/>
                <a:cs typeface="Helvetica"/>
              </a:rPr>
              <a:t>    -	истощение природных ресурсов,  </a:t>
            </a:r>
          </a:p>
          <a:p>
            <a:pPr eaLnBrk="1" hangingPunct="1">
              <a:lnSpc>
                <a:spcPct val="140000"/>
              </a:lnSpc>
              <a:defRPr/>
            </a:pPr>
            <a:r>
              <a:rPr lang="en-US" sz="2800" b="1" dirty="0">
                <a:solidFill>
                  <a:srgbClr val="1E4649"/>
                </a:solidFill>
                <a:latin typeface="Helvetica"/>
                <a:cs typeface="Helvetica"/>
              </a:rPr>
              <a:t>CD</a:t>
            </a:r>
            <a:r>
              <a:rPr lang="ru-RU" sz="2400" b="1" dirty="0">
                <a:solidFill>
                  <a:srgbClr val="1E4649"/>
                </a:solidFill>
                <a:latin typeface="Helvetica"/>
                <a:cs typeface="Helvetica"/>
              </a:rPr>
              <a:t>        </a:t>
            </a:r>
            <a:r>
              <a:rPr lang="ru-RU" sz="2400" dirty="0">
                <a:latin typeface="Helvetica"/>
                <a:cs typeface="Helvetica"/>
              </a:rPr>
              <a:t>- 	ущерб от выбросов СО2,</a:t>
            </a:r>
          </a:p>
          <a:p>
            <a:pPr eaLnBrk="1" hangingPunct="1">
              <a:lnSpc>
                <a:spcPct val="140000"/>
              </a:lnSpc>
              <a:defRPr/>
            </a:pPr>
            <a:r>
              <a:rPr lang="en-US" sz="2800" b="1" dirty="0">
                <a:solidFill>
                  <a:srgbClr val="1E4649"/>
                </a:solidFill>
                <a:latin typeface="Helvetica"/>
                <a:cs typeface="Helvetica"/>
              </a:rPr>
              <a:t>PD</a:t>
            </a:r>
            <a:r>
              <a:rPr lang="ru-RU" sz="2400" b="1" dirty="0">
                <a:solidFill>
                  <a:srgbClr val="1E4649"/>
                </a:solidFill>
                <a:latin typeface="Helvetica"/>
                <a:cs typeface="Helvetica"/>
              </a:rPr>
              <a:t>       </a:t>
            </a:r>
            <a:r>
              <a:rPr lang="ru-RU" sz="2400" dirty="0">
                <a:latin typeface="Helvetica"/>
                <a:cs typeface="Helvetica"/>
              </a:rPr>
              <a:t>- 	ущерб от выбросов твердых частиц.</a:t>
            </a:r>
          </a:p>
        </p:txBody>
      </p:sp>
    </p:spTree>
    <p:extLst>
      <p:ext uri="{BB962C8B-B14F-4D97-AF65-F5344CB8AC3E}">
        <p14:creationId xmlns:p14="http://schemas.microsoft.com/office/powerpoint/2010/main" xmlns="" val="262050338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Изображение 57" descr="landscape-nature-wilderness-mountain-snow-lake-51384-pxhere.com.jpg"/>
          <p:cNvPicPr>
            <a:picLocks noChangeAspect="1"/>
          </p:cNvPicPr>
          <p:nvPr/>
        </p:nvPicPr>
        <p:blipFill rotWithShape="1">
          <a:blip r:embed="rId2" cstate="email">
            <a:alphaModFix amt="60000"/>
            <a:extLst>
              <a:ext uri="{28A0092B-C50C-407E-A947-70E740481C1C}">
                <a14:useLocalDpi xmlns:a14="http://schemas.microsoft.com/office/drawing/2010/main" xmlns="" val="0"/>
              </a:ext>
            </a:extLst>
          </a:blip>
          <a:srcRect b="80090"/>
          <a:stretch/>
        </p:blipFill>
        <p:spPr>
          <a:xfrm>
            <a:off x="1524000" y="20818"/>
            <a:ext cx="9180512" cy="1103927"/>
          </a:xfrm>
          <a:prstGeom prst="rect">
            <a:avLst/>
          </a:prstGeom>
        </p:spPr>
      </p:pic>
      <p:sp>
        <p:nvSpPr>
          <p:cNvPr id="2" name="Прямоугольник 1"/>
          <p:cNvSpPr/>
          <p:nvPr/>
        </p:nvSpPr>
        <p:spPr>
          <a:xfrm>
            <a:off x="1524000" y="-27384"/>
            <a:ext cx="9180512" cy="1224136"/>
          </a:xfrm>
          <a:prstGeom prst="rect">
            <a:avLst/>
          </a:prstGeom>
          <a:solidFill>
            <a:srgbClr val="05376C">
              <a:alpha val="8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sz="2000" dirty="0">
              <a:latin typeface="Helvetica"/>
              <a:cs typeface="Helvetica"/>
            </a:endParaRPr>
          </a:p>
        </p:txBody>
      </p:sp>
      <p:pic>
        <p:nvPicPr>
          <p:cNvPr id="6" name="Изображение 5" descr="landscape-nature-wilderness-mountain-snow-lake-51384-pxhere.com.jpg"/>
          <p:cNvPicPr>
            <a:picLocks noChangeAspect="1"/>
          </p:cNvPicPr>
          <p:nvPr/>
        </p:nvPicPr>
        <p:blipFill>
          <a:blip r:embed="rId3" cstate="email">
            <a:alphaModFix amt="60000"/>
            <a:extLst>
              <a:ext uri="{28A0092B-C50C-407E-A947-70E740481C1C}">
                <a14:useLocalDpi xmlns:a14="http://schemas.microsoft.com/office/drawing/2010/main" xmlns="" val="0"/>
              </a:ext>
            </a:extLst>
          </a:blip>
          <a:stretch>
            <a:fillRect/>
          </a:stretch>
        </p:blipFill>
        <p:spPr>
          <a:xfrm>
            <a:off x="1487488" y="1196752"/>
            <a:ext cx="9180512" cy="5661248"/>
          </a:xfrm>
          <a:prstGeom prst="rect">
            <a:avLst/>
          </a:prstGeom>
        </p:spPr>
      </p:pic>
      <p:sp>
        <p:nvSpPr>
          <p:cNvPr id="7" name="Прямоугольник 6"/>
          <p:cNvSpPr/>
          <p:nvPr/>
        </p:nvSpPr>
        <p:spPr>
          <a:xfrm>
            <a:off x="1524000" y="1196752"/>
            <a:ext cx="9144000" cy="5661248"/>
          </a:xfrm>
          <a:prstGeom prst="rect">
            <a:avLst/>
          </a:prstGeom>
          <a:solidFill>
            <a:srgbClr val="05376C">
              <a:alpha val="59000"/>
            </a:srgbClr>
          </a:solidFill>
          <a:ln>
            <a:solidFill>
              <a:srgbClr val="3C8C93"/>
            </a:solidFill>
          </a:ln>
        </p:spPr>
        <p:style>
          <a:lnRef idx="1">
            <a:schemeClr val="accent1"/>
          </a:lnRef>
          <a:fillRef idx="3">
            <a:schemeClr val="accent1"/>
          </a:fillRef>
          <a:effectRef idx="2">
            <a:schemeClr val="accent1"/>
          </a:effectRef>
          <a:fontRef idx="minor">
            <a:schemeClr val="lt1"/>
          </a:fontRef>
        </p:style>
        <p:txBody>
          <a:bodyPr rtlCol="0" anchor="ctr"/>
          <a:lstStyle/>
          <a:p>
            <a:pPr lvl="0"/>
            <a:endParaRPr lang="ru-RU" dirty="0">
              <a:solidFill>
                <a:schemeClr val="tx1"/>
              </a:solidFill>
              <a:latin typeface="Times New Roman" charset="0"/>
              <a:ea typeface="Arial" charset="0"/>
              <a:cs typeface="Times New Roman" charset="0"/>
            </a:endParaRPr>
          </a:p>
        </p:txBody>
      </p:sp>
      <p:sp>
        <p:nvSpPr>
          <p:cNvPr id="4" name="Название 3"/>
          <p:cNvSpPr>
            <a:spLocks noGrp="1"/>
          </p:cNvSpPr>
          <p:nvPr>
            <p:ph type="title"/>
          </p:nvPr>
        </p:nvSpPr>
        <p:spPr>
          <a:xfrm>
            <a:off x="1524000" y="188640"/>
            <a:ext cx="9144000" cy="792088"/>
          </a:xfrm>
        </p:spPr>
        <p:txBody>
          <a:bodyPr>
            <a:normAutofit fontScale="90000"/>
          </a:bodyPr>
          <a:lstStyle/>
          <a:p>
            <a:pPr>
              <a:lnSpc>
                <a:spcPct val="110000"/>
              </a:lnSpc>
            </a:pPr>
            <a:r>
              <a:rPr lang="ru-RU" sz="2800" b="1" dirty="0">
                <a:solidFill>
                  <a:schemeClr val="bg1"/>
                </a:solidFill>
                <a:latin typeface="Helvetica"/>
                <a:cs typeface="Helvetica"/>
              </a:rPr>
              <a:t>Скорректированные чистые накопления</a:t>
            </a:r>
            <a:br>
              <a:rPr lang="ru-RU" sz="2800" b="1" dirty="0">
                <a:solidFill>
                  <a:schemeClr val="bg1"/>
                </a:solidFill>
                <a:latin typeface="Helvetica"/>
                <a:cs typeface="Helvetica"/>
              </a:rPr>
            </a:br>
            <a:r>
              <a:rPr lang="ru-RU" sz="2800" b="1" dirty="0">
                <a:solidFill>
                  <a:schemeClr val="bg1"/>
                </a:solidFill>
                <a:latin typeface="Helvetica"/>
                <a:cs typeface="Helvetica"/>
              </a:rPr>
              <a:t> WB</a:t>
            </a:r>
            <a:endParaRPr lang="ru-RU" sz="2400" b="1" dirty="0">
              <a:solidFill>
                <a:schemeClr val="bg1"/>
              </a:solidFill>
              <a:latin typeface="Helvetica"/>
              <a:cs typeface="Helvetica"/>
            </a:endParaRPr>
          </a:p>
        </p:txBody>
      </p:sp>
      <p:cxnSp>
        <p:nvCxnSpPr>
          <p:cNvPr id="8" name="Прямая соединительная линия 7"/>
          <p:cNvCxnSpPr/>
          <p:nvPr/>
        </p:nvCxnSpPr>
        <p:spPr>
          <a:xfrm flipH="1">
            <a:off x="1703512" y="620688"/>
            <a:ext cx="8784976" cy="0"/>
          </a:xfrm>
          <a:prstGeom prst="line">
            <a:avLst/>
          </a:prstGeom>
          <a:ln>
            <a:solidFill>
              <a:srgbClr val="FFFFFF"/>
            </a:solidFill>
          </a:ln>
        </p:spPr>
        <p:style>
          <a:lnRef idx="3">
            <a:schemeClr val="accent3"/>
          </a:lnRef>
          <a:fillRef idx="0">
            <a:schemeClr val="accent3"/>
          </a:fillRef>
          <a:effectRef idx="2">
            <a:schemeClr val="accent3"/>
          </a:effectRef>
          <a:fontRef idx="minor">
            <a:schemeClr val="tx1"/>
          </a:fontRef>
        </p:style>
      </p:cxnSp>
      <p:cxnSp>
        <p:nvCxnSpPr>
          <p:cNvPr id="24" name="Прямая соединительная линия 23"/>
          <p:cNvCxnSpPr/>
          <p:nvPr/>
        </p:nvCxnSpPr>
        <p:spPr>
          <a:xfrm>
            <a:off x="8616280" y="2492896"/>
            <a:ext cx="0" cy="4365104"/>
          </a:xfrm>
          <a:prstGeom prst="line">
            <a:avLst/>
          </a:prstGeom>
        </p:spPr>
        <p:style>
          <a:lnRef idx="3">
            <a:schemeClr val="accent3"/>
          </a:lnRef>
          <a:fillRef idx="0">
            <a:schemeClr val="accent3"/>
          </a:fillRef>
          <a:effectRef idx="2">
            <a:schemeClr val="accent3"/>
          </a:effectRef>
          <a:fontRef idx="minor">
            <a:schemeClr val="tx1"/>
          </a:fontRef>
        </p:style>
      </p:cxnSp>
      <p:sp>
        <p:nvSpPr>
          <p:cNvPr id="33" name="Прямоугольник 32"/>
          <p:cNvSpPr/>
          <p:nvPr/>
        </p:nvSpPr>
        <p:spPr>
          <a:xfrm>
            <a:off x="6456040" y="1700808"/>
            <a:ext cx="2088232" cy="57606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ru-RU" sz="1600" b="1" dirty="0">
                <a:solidFill>
                  <a:schemeClr val="tx1"/>
                </a:solidFill>
                <a:latin typeface="Helvetica"/>
                <a:cs typeface="Helvetica"/>
              </a:rPr>
              <a:t>Страны с высоким доходом</a:t>
            </a:r>
          </a:p>
        </p:txBody>
      </p:sp>
      <p:sp>
        <p:nvSpPr>
          <p:cNvPr id="34" name="Прямоугольник 33"/>
          <p:cNvSpPr/>
          <p:nvPr/>
        </p:nvSpPr>
        <p:spPr>
          <a:xfrm>
            <a:off x="8832304" y="1700808"/>
            <a:ext cx="1656184" cy="57606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ru-RU" b="1" dirty="0">
                <a:solidFill>
                  <a:schemeClr val="tx1"/>
                </a:solidFill>
                <a:latin typeface="Helvetica"/>
                <a:cs typeface="Helvetica"/>
              </a:rPr>
              <a:t>Россия</a:t>
            </a:r>
          </a:p>
        </p:txBody>
      </p:sp>
      <p:sp>
        <p:nvSpPr>
          <p:cNvPr id="53" name="Прямоугольник 52"/>
          <p:cNvSpPr/>
          <p:nvPr/>
        </p:nvSpPr>
        <p:spPr>
          <a:xfrm>
            <a:off x="1775520" y="2420888"/>
            <a:ext cx="4464496" cy="360040"/>
          </a:xfrm>
          <a:prstGeom prst="rect">
            <a:avLst/>
          </a:prstGeom>
          <a:solidFill>
            <a:srgbClr val="CCCCCC"/>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ru-RU" sz="1600" dirty="0">
                <a:solidFill>
                  <a:srgbClr val="000000"/>
                </a:solidFill>
                <a:latin typeface="Helvetica"/>
                <a:cs typeface="Helvetica"/>
              </a:rPr>
              <a:t>Валовые накопления</a:t>
            </a:r>
          </a:p>
        </p:txBody>
      </p:sp>
      <p:cxnSp>
        <p:nvCxnSpPr>
          <p:cNvPr id="67" name="Прямая соединительная линия 66"/>
          <p:cNvCxnSpPr/>
          <p:nvPr/>
        </p:nvCxnSpPr>
        <p:spPr>
          <a:xfrm flipH="1">
            <a:off x="6384032" y="2420888"/>
            <a:ext cx="4248472" cy="0"/>
          </a:xfrm>
          <a:prstGeom prst="line">
            <a:avLst/>
          </a:prstGeom>
        </p:spPr>
        <p:style>
          <a:lnRef idx="2">
            <a:schemeClr val="accent3"/>
          </a:lnRef>
          <a:fillRef idx="0">
            <a:schemeClr val="accent3"/>
          </a:fillRef>
          <a:effectRef idx="1">
            <a:schemeClr val="accent3"/>
          </a:effectRef>
          <a:fontRef idx="minor">
            <a:schemeClr val="tx1"/>
          </a:fontRef>
        </p:style>
      </p:cxnSp>
      <p:sp>
        <p:nvSpPr>
          <p:cNvPr id="116" name="Прямоугольник 115"/>
          <p:cNvSpPr/>
          <p:nvPr/>
        </p:nvSpPr>
        <p:spPr>
          <a:xfrm>
            <a:off x="6816080" y="2420888"/>
            <a:ext cx="1296144" cy="43204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ru-RU" sz="2000" b="1" dirty="0">
                <a:latin typeface="Helvetica"/>
                <a:cs typeface="Helvetica"/>
              </a:rPr>
              <a:t>19,9</a:t>
            </a:r>
          </a:p>
        </p:txBody>
      </p:sp>
      <p:sp>
        <p:nvSpPr>
          <p:cNvPr id="59" name="Прямоугольник 58"/>
          <p:cNvSpPr/>
          <p:nvPr/>
        </p:nvSpPr>
        <p:spPr>
          <a:xfrm>
            <a:off x="6456040" y="1268760"/>
            <a:ext cx="4032448" cy="288032"/>
          </a:xfrm>
          <a:prstGeom prst="rect">
            <a:avLst/>
          </a:prstGeom>
          <a:solidFill>
            <a:schemeClr val="accent1">
              <a:lumMod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ru-RU" dirty="0">
                <a:solidFill>
                  <a:schemeClr val="tx1"/>
                </a:solidFill>
                <a:latin typeface="Helvetica"/>
                <a:cs typeface="Helvetica"/>
              </a:rPr>
              <a:t>Величины </a:t>
            </a:r>
            <a:r>
              <a:rPr lang="ru-RU" b="1" dirty="0">
                <a:solidFill>
                  <a:schemeClr val="tx1"/>
                </a:solidFill>
                <a:latin typeface="Helvetica"/>
                <a:cs typeface="Helvetica"/>
              </a:rPr>
              <a:t>(в % от ВНД)</a:t>
            </a:r>
          </a:p>
        </p:txBody>
      </p:sp>
      <p:sp>
        <p:nvSpPr>
          <p:cNvPr id="61" name="Прямоугольник 60"/>
          <p:cNvSpPr/>
          <p:nvPr/>
        </p:nvSpPr>
        <p:spPr>
          <a:xfrm>
            <a:off x="1775520" y="1268760"/>
            <a:ext cx="4464496" cy="1080120"/>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ru-RU" sz="2000" b="1" dirty="0">
                <a:solidFill>
                  <a:srgbClr val="000000"/>
                </a:solidFill>
                <a:latin typeface="Helvetica"/>
                <a:cs typeface="Helvetica"/>
              </a:rPr>
              <a:t>Национальные статистические агрегированные показатели</a:t>
            </a:r>
          </a:p>
        </p:txBody>
      </p:sp>
      <p:sp>
        <p:nvSpPr>
          <p:cNvPr id="63" name="Прямоугольник 62"/>
          <p:cNvSpPr/>
          <p:nvPr/>
        </p:nvSpPr>
        <p:spPr>
          <a:xfrm>
            <a:off x="1775520" y="2924944"/>
            <a:ext cx="4464496" cy="360040"/>
          </a:xfrm>
          <a:prstGeom prst="rect">
            <a:avLst/>
          </a:prstGeom>
          <a:solidFill>
            <a:srgbClr val="CCCCCC"/>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ru-RU" sz="1600" dirty="0">
                <a:solidFill>
                  <a:srgbClr val="000000"/>
                </a:solidFill>
                <a:latin typeface="Helvetica"/>
                <a:cs typeface="Helvetica"/>
              </a:rPr>
              <a:t>Потребление постоянного капитала</a:t>
            </a:r>
          </a:p>
        </p:txBody>
      </p:sp>
      <p:sp>
        <p:nvSpPr>
          <p:cNvPr id="68" name="Прямоугольник 67"/>
          <p:cNvSpPr/>
          <p:nvPr/>
        </p:nvSpPr>
        <p:spPr>
          <a:xfrm>
            <a:off x="1775520" y="3429000"/>
            <a:ext cx="4464496" cy="360040"/>
          </a:xfrm>
          <a:prstGeom prst="rect">
            <a:avLst/>
          </a:prstGeom>
          <a:solidFill>
            <a:srgbClr val="CCCCCC"/>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ru-RU" sz="1600" dirty="0">
                <a:solidFill>
                  <a:srgbClr val="000000"/>
                </a:solidFill>
                <a:latin typeface="Helvetica"/>
                <a:cs typeface="Helvetica"/>
              </a:rPr>
              <a:t>Расходы на образование</a:t>
            </a:r>
          </a:p>
        </p:txBody>
      </p:sp>
      <p:sp>
        <p:nvSpPr>
          <p:cNvPr id="69" name="Прямоугольник 68"/>
          <p:cNvSpPr/>
          <p:nvPr/>
        </p:nvSpPr>
        <p:spPr>
          <a:xfrm>
            <a:off x="1775520" y="3933056"/>
            <a:ext cx="4464496" cy="360040"/>
          </a:xfrm>
          <a:prstGeom prst="rect">
            <a:avLst/>
          </a:prstGeom>
          <a:solidFill>
            <a:srgbClr val="9C9CD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ru-RU" sz="1600" dirty="0">
                <a:solidFill>
                  <a:srgbClr val="000000"/>
                </a:solidFill>
                <a:latin typeface="Helvetica"/>
                <a:cs typeface="Helvetica"/>
              </a:rPr>
              <a:t>Истощение энергетических ресурсов</a:t>
            </a:r>
          </a:p>
        </p:txBody>
      </p:sp>
      <p:sp>
        <p:nvSpPr>
          <p:cNvPr id="70" name="Прямоугольник 69"/>
          <p:cNvSpPr/>
          <p:nvPr/>
        </p:nvSpPr>
        <p:spPr>
          <a:xfrm>
            <a:off x="1775520" y="4437112"/>
            <a:ext cx="4464496" cy="360040"/>
          </a:xfrm>
          <a:prstGeom prst="rect">
            <a:avLst/>
          </a:prstGeom>
          <a:solidFill>
            <a:srgbClr val="CCCCCC"/>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ru-RU" sz="1600" dirty="0">
                <a:solidFill>
                  <a:srgbClr val="000000"/>
                </a:solidFill>
                <a:latin typeface="Helvetica"/>
                <a:cs typeface="Helvetica"/>
              </a:rPr>
              <a:t>Истощение минеральных ресурсов</a:t>
            </a:r>
          </a:p>
        </p:txBody>
      </p:sp>
      <p:sp>
        <p:nvSpPr>
          <p:cNvPr id="71" name="Прямоугольник 70"/>
          <p:cNvSpPr/>
          <p:nvPr/>
        </p:nvSpPr>
        <p:spPr>
          <a:xfrm>
            <a:off x="1775520" y="4941168"/>
            <a:ext cx="4464496" cy="360040"/>
          </a:xfrm>
          <a:prstGeom prst="rect">
            <a:avLst/>
          </a:prstGeom>
          <a:solidFill>
            <a:srgbClr val="CCCCCC"/>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ru-RU" sz="1600" dirty="0">
                <a:solidFill>
                  <a:srgbClr val="000000"/>
                </a:solidFill>
                <a:latin typeface="Helvetica"/>
                <a:cs typeface="Helvetica"/>
              </a:rPr>
              <a:t>Сальдо истощения лесных ресурсов</a:t>
            </a:r>
          </a:p>
        </p:txBody>
      </p:sp>
      <p:sp>
        <p:nvSpPr>
          <p:cNvPr id="81" name="Прямоугольник 80"/>
          <p:cNvSpPr/>
          <p:nvPr/>
        </p:nvSpPr>
        <p:spPr>
          <a:xfrm>
            <a:off x="1775520" y="5445224"/>
            <a:ext cx="4464496" cy="360040"/>
          </a:xfrm>
          <a:prstGeom prst="rect">
            <a:avLst/>
          </a:prstGeom>
          <a:solidFill>
            <a:srgbClr val="CCCCCC"/>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ru-RU" sz="1600" dirty="0">
                <a:solidFill>
                  <a:srgbClr val="000000"/>
                </a:solidFill>
                <a:latin typeface="Helvetica"/>
                <a:cs typeface="Helvetica"/>
              </a:rPr>
              <a:t>Ущерб от выбросов СО2</a:t>
            </a:r>
          </a:p>
        </p:txBody>
      </p:sp>
      <p:sp>
        <p:nvSpPr>
          <p:cNvPr id="82" name="Прямоугольник 81"/>
          <p:cNvSpPr/>
          <p:nvPr/>
        </p:nvSpPr>
        <p:spPr>
          <a:xfrm>
            <a:off x="1775520" y="6453336"/>
            <a:ext cx="4464496" cy="360040"/>
          </a:xfrm>
          <a:prstGeom prst="rect">
            <a:avLst/>
          </a:prstGeom>
          <a:solidFill>
            <a:srgbClr val="9C9CD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ru-RU" sz="1600" dirty="0">
                <a:solidFill>
                  <a:srgbClr val="000000"/>
                </a:solidFill>
                <a:latin typeface="Helvetica"/>
                <a:cs typeface="Helvetica"/>
              </a:rPr>
              <a:t>Скорректированные</a:t>
            </a:r>
            <a:r>
              <a:rPr lang="ru-RU" sz="1400" dirty="0">
                <a:solidFill>
                  <a:srgbClr val="000000"/>
                </a:solidFill>
                <a:latin typeface="Helvetica"/>
                <a:cs typeface="Helvetica"/>
              </a:rPr>
              <a:t> чистые накопления</a:t>
            </a:r>
          </a:p>
        </p:txBody>
      </p:sp>
      <p:sp>
        <p:nvSpPr>
          <p:cNvPr id="83" name="Прямоугольник 82"/>
          <p:cNvSpPr/>
          <p:nvPr/>
        </p:nvSpPr>
        <p:spPr>
          <a:xfrm>
            <a:off x="1775520" y="5949280"/>
            <a:ext cx="4464496" cy="360040"/>
          </a:xfrm>
          <a:prstGeom prst="rect">
            <a:avLst/>
          </a:prstGeom>
          <a:solidFill>
            <a:srgbClr val="CCCCCC"/>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ru-RU" sz="1600" dirty="0">
                <a:solidFill>
                  <a:srgbClr val="000000"/>
                </a:solidFill>
                <a:latin typeface="Helvetica"/>
                <a:cs typeface="Helvetica"/>
              </a:rPr>
              <a:t>Ущерб от выброса твердых частиц</a:t>
            </a:r>
          </a:p>
        </p:txBody>
      </p:sp>
      <p:cxnSp>
        <p:nvCxnSpPr>
          <p:cNvPr id="84" name="Прямая соединительная линия 83"/>
          <p:cNvCxnSpPr/>
          <p:nvPr/>
        </p:nvCxnSpPr>
        <p:spPr>
          <a:xfrm>
            <a:off x="6384032" y="2492896"/>
            <a:ext cx="0" cy="4365104"/>
          </a:xfrm>
          <a:prstGeom prst="line">
            <a:avLst/>
          </a:prstGeom>
        </p:spPr>
        <p:style>
          <a:lnRef idx="3">
            <a:schemeClr val="accent3"/>
          </a:lnRef>
          <a:fillRef idx="0">
            <a:schemeClr val="accent3"/>
          </a:fillRef>
          <a:effectRef idx="2">
            <a:schemeClr val="accent3"/>
          </a:effectRef>
          <a:fontRef idx="minor">
            <a:schemeClr val="tx1"/>
          </a:fontRef>
        </p:style>
      </p:cxnSp>
      <p:cxnSp>
        <p:nvCxnSpPr>
          <p:cNvPr id="85" name="Прямая соединительная линия 84"/>
          <p:cNvCxnSpPr/>
          <p:nvPr/>
        </p:nvCxnSpPr>
        <p:spPr>
          <a:xfrm flipH="1">
            <a:off x="6384032" y="2852936"/>
            <a:ext cx="4248472" cy="0"/>
          </a:xfrm>
          <a:prstGeom prst="line">
            <a:avLst/>
          </a:prstGeom>
        </p:spPr>
        <p:style>
          <a:lnRef idx="2">
            <a:schemeClr val="accent3"/>
          </a:lnRef>
          <a:fillRef idx="0">
            <a:schemeClr val="accent3"/>
          </a:fillRef>
          <a:effectRef idx="1">
            <a:schemeClr val="accent3"/>
          </a:effectRef>
          <a:fontRef idx="minor">
            <a:schemeClr val="tx1"/>
          </a:fontRef>
        </p:style>
      </p:cxnSp>
      <p:cxnSp>
        <p:nvCxnSpPr>
          <p:cNvPr id="86" name="Прямая соединительная линия 85"/>
          <p:cNvCxnSpPr/>
          <p:nvPr/>
        </p:nvCxnSpPr>
        <p:spPr>
          <a:xfrm flipH="1">
            <a:off x="6384032" y="3284984"/>
            <a:ext cx="4248472" cy="0"/>
          </a:xfrm>
          <a:prstGeom prst="line">
            <a:avLst/>
          </a:prstGeom>
        </p:spPr>
        <p:style>
          <a:lnRef idx="2">
            <a:schemeClr val="accent3"/>
          </a:lnRef>
          <a:fillRef idx="0">
            <a:schemeClr val="accent3"/>
          </a:fillRef>
          <a:effectRef idx="1">
            <a:schemeClr val="accent3"/>
          </a:effectRef>
          <a:fontRef idx="minor">
            <a:schemeClr val="tx1"/>
          </a:fontRef>
        </p:style>
      </p:cxnSp>
      <p:cxnSp>
        <p:nvCxnSpPr>
          <p:cNvPr id="88" name="Прямая соединительная линия 87"/>
          <p:cNvCxnSpPr/>
          <p:nvPr/>
        </p:nvCxnSpPr>
        <p:spPr>
          <a:xfrm flipH="1">
            <a:off x="6384032" y="3789040"/>
            <a:ext cx="4248472" cy="0"/>
          </a:xfrm>
          <a:prstGeom prst="line">
            <a:avLst/>
          </a:prstGeom>
        </p:spPr>
        <p:style>
          <a:lnRef idx="2">
            <a:schemeClr val="accent3"/>
          </a:lnRef>
          <a:fillRef idx="0">
            <a:schemeClr val="accent3"/>
          </a:fillRef>
          <a:effectRef idx="1">
            <a:schemeClr val="accent3"/>
          </a:effectRef>
          <a:fontRef idx="minor">
            <a:schemeClr val="tx1"/>
          </a:fontRef>
        </p:style>
      </p:cxnSp>
      <p:cxnSp>
        <p:nvCxnSpPr>
          <p:cNvPr id="89" name="Прямая соединительная линия 88"/>
          <p:cNvCxnSpPr/>
          <p:nvPr/>
        </p:nvCxnSpPr>
        <p:spPr>
          <a:xfrm flipH="1">
            <a:off x="6384032" y="4293096"/>
            <a:ext cx="4248472" cy="0"/>
          </a:xfrm>
          <a:prstGeom prst="line">
            <a:avLst/>
          </a:prstGeom>
        </p:spPr>
        <p:style>
          <a:lnRef idx="2">
            <a:schemeClr val="accent3"/>
          </a:lnRef>
          <a:fillRef idx="0">
            <a:schemeClr val="accent3"/>
          </a:fillRef>
          <a:effectRef idx="1">
            <a:schemeClr val="accent3"/>
          </a:effectRef>
          <a:fontRef idx="minor">
            <a:schemeClr val="tx1"/>
          </a:fontRef>
        </p:style>
      </p:cxnSp>
      <p:cxnSp>
        <p:nvCxnSpPr>
          <p:cNvPr id="90" name="Прямая соединительная линия 89"/>
          <p:cNvCxnSpPr/>
          <p:nvPr/>
        </p:nvCxnSpPr>
        <p:spPr>
          <a:xfrm flipH="1">
            <a:off x="6384032" y="4797152"/>
            <a:ext cx="4248472" cy="0"/>
          </a:xfrm>
          <a:prstGeom prst="line">
            <a:avLst/>
          </a:prstGeom>
        </p:spPr>
        <p:style>
          <a:lnRef idx="2">
            <a:schemeClr val="accent3"/>
          </a:lnRef>
          <a:fillRef idx="0">
            <a:schemeClr val="accent3"/>
          </a:fillRef>
          <a:effectRef idx="1">
            <a:schemeClr val="accent3"/>
          </a:effectRef>
          <a:fontRef idx="minor">
            <a:schemeClr val="tx1"/>
          </a:fontRef>
        </p:style>
      </p:cxnSp>
      <p:cxnSp>
        <p:nvCxnSpPr>
          <p:cNvPr id="91" name="Прямая соединительная линия 90"/>
          <p:cNvCxnSpPr/>
          <p:nvPr/>
        </p:nvCxnSpPr>
        <p:spPr>
          <a:xfrm flipH="1">
            <a:off x="6384032" y="5301208"/>
            <a:ext cx="4248472" cy="0"/>
          </a:xfrm>
          <a:prstGeom prst="line">
            <a:avLst/>
          </a:prstGeom>
        </p:spPr>
        <p:style>
          <a:lnRef idx="2">
            <a:schemeClr val="accent3"/>
          </a:lnRef>
          <a:fillRef idx="0">
            <a:schemeClr val="accent3"/>
          </a:fillRef>
          <a:effectRef idx="1">
            <a:schemeClr val="accent3"/>
          </a:effectRef>
          <a:fontRef idx="minor">
            <a:schemeClr val="tx1"/>
          </a:fontRef>
        </p:style>
      </p:cxnSp>
      <p:cxnSp>
        <p:nvCxnSpPr>
          <p:cNvPr id="92" name="Прямая соединительная линия 91"/>
          <p:cNvCxnSpPr/>
          <p:nvPr/>
        </p:nvCxnSpPr>
        <p:spPr>
          <a:xfrm flipH="1">
            <a:off x="6384032" y="5877272"/>
            <a:ext cx="4248472" cy="0"/>
          </a:xfrm>
          <a:prstGeom prst="line">
            <a:avLst/>
          </a:prstGeom>
        </p:spPr>
        <p:style>
          <a:lnRef idx="2">
            <a:schemeClr val="accent3"/>
          </a:lnRef>
          <a:fillRef idx="0">
            <a:schemeClr val="accent3"/>
          </a:fillRef>
          <a:effectRef idx="1">
            <a:schemeClr val="accent3"/>
          </a:effectRef>
          <a:fontRef idx="minor">
            <a:schemeClr val="tx1"/>
          </a:fontRef>
        </p:style>
      </p:cxnSp>
      <p:cxnSp>
        <p:nvCxnSpPr>
          <p:cNvPr id="93" name="Прямая соединительная линия 92"/>
          <p:cNvCxnSpPr/>
          <p:nvPr/>
        </p:nvCxnSpPr>
        <p:spPr>
          <a:xfrm flipH="1">
            <a:off x="6384032" y="6381328"/>
            <a:ext cx="4248472" cy="0"/>
          </a:xfrm>
          <a:prstGeom prst="line">
            <a:avLst/>
          </a:prstGeom>
        </p:spPr>
        <p:style>
          <a:lnRef idx="2">
            <a:schemeClr val="accent3"/>
          </a:lnRef>
          <a:fillRef idx="0">
            <a:schemeClr val="accent3"/>
          </a:fillRef>
          <a:effectRef idx="1">
            <a:schemeClr val="accent3"/>
          </a:effectRef>
          <a:fontRef idx="minor">
            <a:schemeClr val="tx1"/>
          </a:fontRef>
        </p:style>
      </p:cxnSp>
      <p:sp>
        <p:nvSpPr>
          <p:cNvPr id="94" name="Прямоугольник 93"/>
          <p:cNvSpPr/>
          <p:nvPr/>
        </p:nvSpPr>
        <p:spPr>
          <a:xfrm>
            <a:off x="6816080" y="2852936"/>
            <a:ext cx="1296144" cy="43204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ru-RU" sz="2000" b="1" dirty="0">
                <a:latin typeface="Helvetica"/>
                <a:cs typeface="Helvetica"/>
              </a:rPr>
              <a:t>-13,0</a:t>
            </a:r>
          </a:p>
        </p:txBody>
      </p:sp>
      <p:sp>
        <p:nvSpPr>
          <p:cNvPr id="95" name="Прямоугольник 94"/>
          <p:cNvSpPr/>
          <p:nvPr/>
        </p:nvSpPr>
        <p:spPr>
          <a:xfrm>
            <a:off x="6888088" y="3284984"/>
            <a:ext cx="1296144" cy="43204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ru-RU" sz="2000" b="1" dirty="0">
                <a:latin typeface="Helvetica"/>
                <a:cs typeface="Helvetica"/>
              </a:rPr>
              <a:t>4,7</a:t>
            </a:r>
          </a:p>
        </p:txBody>
      </p:sp>
      <p:sp>
        <p:nvSpPr>
          <p:cNvPr id="108" name="Прямоугольник 107"/>
          <p:cNvSpPr/>
          <p:nvPr/>
        </p:nvSpPr>
        <p:spPr>
          <a:xfrm>
            <a:off x="6816080" y="3789040"/>
            <a:ext cx="1296144" cy="43204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ru-RU" sz="2000" b="1" dirty="0">
                <a:solidFill>
                  <a:schemeClr val="accent6">
                    <a:lumMod val="20000"/>
                    <a:lumOff val="80000"/>
                  </a:schemeClr>
                </a:solidFill>
                <a:latin typeface="Helvetica"/>
                <a:cs typeface="Helvetica"/>
              </a:rPr>
              <a:t>-1,5</a:t>
            </a:r>
          </a:p>
        </p:txBody>
      </p:sp>
      <p:sp>
        <p:nvSpPr>
          <p:cNvPr id="111" name="Прямоугольник 110"/>
          <p:cNvSpPr/>
          <p:nvPr/>
        </p:nvSpPr>
        <p:spPr>
          <a:xfrm>
            <a:off x="6816080" y="4293096"/>
            <a:ext cx="1296144" cy="43204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ru-RU" sz="2000" b="1" dirty="0">
                <a:latin typeface="Helvetica"/>
                <a:cs typeface="Helvetica"/>
              </a:rPr>
              <a:t>-0,2</a:t>
            </a:r>
          </a:p>
        </p:txBody>
      </p:sp>
      <p:sp>
        <p:nvSpPr>
          <p:cNvPr id="112" name="Прямоугольник 111"/>
          <p:cNvSpPr/>
          <p:nvPr/>
        </p:nvSpPr>
        <p:spPr>
          <a:xfrm>
            <a:off x="6816080" y="4797152"/>
            <a:ext cx="1296144" cy="43204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ru-RU" sz="2000" b="1" dirty="0">
                <a:latin typeface="Helvetica"/>
                <a:cs typeface="Helvetica"/>
              </a:rPr>
              <a:t>0,0</a:t>
            </a:r>
          </a:p>
        </p:txBody>
      </p:sp>
      <p:sp>
        <p:nvSpPr>
          <p:cNvPr id="113" name="Прямоугольник 112"/>
          <p:cNvSpPr/>
          <p:nvPr/>
        </p:nvSpPr>
        <p:spPr>
          <a:xfrm>
            <a:off x="6816080" y="5373216"/>
            <a:ext cx="1296144" cy="43204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ru-RU" sz="2000" b="1" dirty="0">
                <a:latin typeface="Helvetica"/>
                <a:cs typeface="Helvetica"/>
              </a:rPr>
              <a:t>-0,3</a:t>
            </a:r>
          </a:p>
        </p:txBody>
      </p:sp>
      <p:sp>
        <p:nvSpPr>
          <p:cNvPr id="114" name="Прямоугольник 113"/>
          <p:cNvSpPr/>
          <p:nvPr/>
        </p:nvSpPr>
        <p:spPr>
          <a:xfrm>
            <a:off x="6816080" y="5949280"/>
            <a:ext cx="1296144" cy="43204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ru-RU" sz="2000" b="1" dirty="0">
                <a:latin typeface="Helvetica"/>
                <a:cs typeface="Helvetica"/>
              </a:rPr>
              <a:t>-0,3</a:t>
            </a:r>
          </a:p>
        </p:txBody>
      </p:sp>
      <p:sp>
        <p:nvSpPr>
          <p:cNvPr id="117" name="Прямоугольник 116"/>
          <p:cNvSpPr/>
          <p:nvPr/>
        </p:nvSpPr>
        <p:spPr>
          <a:xfrm>
            <a:off x="6816080" y="6381328"/>
            <a:ext cx="1296144" cy="43204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ru-RU" sz="2000" b="1" dirty="0">
                <a:solidFill>
                  <a:schemeClr val="accent6">
                    <a:lumMod val="20000"/>
                    <a:lumOff val="80000"/>
                  </a:schemeClr>
                </a:solidFill>
                <a:latin typeface="Helvetica"/>
                <a:cs typeface="Helvetica"/>
              </a:rPr>
              <a:t>9,3</a:t>
            </a:r>
          </a:p>
        </p:txBody>
      </p:sp>
      <p:sp>
        <p:nvSpPr>
          <p:cNvPr id="118" name="Прямоугольник 117"/>
          <p:cNvSpPr/>
          <p:nvPr/>
        </p:nvSpPr>
        <p:spPr>
          <a:xfrm>
            <a:off x="8904312" y="3789040"/>
            <a:ext cx="1296144" cy="43204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ru-RU" sz="2000" b="1" dirty="0">
                <a:solidFill>
                  <a:schemeClr val="accent6">
                    <a:lumMod val="20000"/>
                    <a:lumOff val="80000"/>
                  </a:schemeClr>
                </a:solidFill>
                <a:latin typeface="Helvetica"/>
                <a:cs typeface="Helvetica"/>
              </a:rPr>
              <a:t>-37,5</a:t>
            </a:r>
          </a:p>
        </p:txBody>
      </p:sp>
      <p:sp>
        <p:nvSpPr>
          <p:cNvPr id="119" name="Прямоугольник 118"/>
          <p:cNvSpPr/>
          <p:nvPr/>
        </p:nvSpPr>
        <p:spPr>
          <a:xfrm>
            <a:off x="8976320" y="6381328"/>
            <a:ext cx="1296144" cy="43204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ru-RU" sz="2000" b="1" dirty="0">
                <a:solidFill>
                  <a:schemeClr val="accent6">
                    <a:lumMod val="20000"/>
                    <a:lumOff val="80000"/>
                  </a:schemeClr>
                </a:solidFill>
                <a:latin typeface="Helvetica"/>
                <a:cs typeface="Helvetica"/>
              </a:rPr>
              <a:t>-13,8</a:t>
            </a:r>
          </a:p>
        </p:txBody>
      </p:sp>
      <p:sp>
        <p:nvSpPr>
          <p:cNvPr id="120" name="Прямоугольник 119"/>
          <p:cNvSpPr/>
          <p:nvPr/>
        </p:nvSpPr>
        <p:spPr>
          <a:xfrm>
            <a:off x="8976320" y="2420888"/>
            <a:ext cx="1296144" cy="43204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ru-RU" sz="2000" b="1" dirty="0">
                <a:latin typeface="Helvetica"/>
                <a:cs typeface="Helvetica"/>
              </a:rPr>
              <a:t>30,7</a:t>
            </a:r>
          </a:p>
        </p:txBody>
      </p:sp>
      <p:sp>
        <p:nvSpPr>
          <p:cNvPr id="121" name="Прямоугольник 120"/>
          <p:cNvSpPr/>
          <p:nvPr/>
        </p:nvSpPr>
        <p:spPr>
          <a:xfrm>
            <a:off x="8976320" y="2852936"/>
            <a:ext cx="1296144" cy="43204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ru-RU" sz="2000" b="1" dirty="0">
                <a:latin typeface="Helvetica"/>
                <a:cs typeface="Helvetica"/>
              </a:rPr>
              <a:t>-7,0</a:t>
            </a:r>
          </a:p>
        </p:txBody>
      </p:sp>
      <p:sp>
        <p:nvSpPr>
          <p:cNvPr id="122" name="Прямоугольник 121"/>
          <p:cNvSpPr/>
          <p:nvPr/>
        </p:nvSpPr>
        <p:spPr>
          <a:xfrm>
            <a:off x="8976320" y="3284984"/>
            <a:ext cx="1296144" cy="43204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ru-RU" sz="2000" b="1" dirty="0">
                <a:latin typeface="Helvetica"/>
                <a:cs typeface="Helvetica"/>
              </a:rPr>
              <a:t>3,5</a:t>
            </a:r>
          </a:p>
        </p:txBody>
      </p:sp>
      <p:sp>
        <p:nvSpPr>
          <p:cNvPr id="123" name="Прямоугольник 122"/>
          <p:cNvSpPr/>
          <p:nvPr/>
        </p:nvSpPr>
        <p:spPr>
          <a:xfrm>
            <a:off x="8976320" y="4293096"/>
            <a:ext cx="1296144" cy="43204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ru-RU" sz="2000" b="1" dirty="0">
                <a:latin typeface="Helvetica"/>
                <a:cs typeface="Helvetica"/>
              </a:rPr>
              <a:t>-1,9</a:t>
            </a:r>
          </a:p>
        </p:txBody>
      </p:sp>
      <p:sp>
        <p:nvSpPr>
          <p:cNvPr id="124" name="Прямоугольник 123"/>
          <p:cNvSpPr/>
          <p:nvPr/>
        </p:nvSpPr>
        <p:spPr>
          <a:xfrm>
            <a:off x="8976320" y="4797152"/>
            <a:ext cx="1296144" cy="43204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ru-RU" sz="2000" b="1" dirty="0">
                <a:latin typeface="Helvetica"/>
                <a:cs typeface="Helvetica"/>
              </a:rPr>
              <a:t>0</a:t>
            </a:r>
          </a:p>
        </p:txBody>
      </p:sp>
      <p:sp>
        <p:nvSpPr>
          <p:cNvPr id="125" name="Прямоугольник 124"/>
          <p:cNvSpPr/>
          <p:nvPr/>
        </p:nvSpPr>
        <p:spPr>
          <a:xfrm>
            <a:off x="8976320" y="5373216"/>
            <a:ext cx="1296144" cy="43204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ru-RU" sz="2000" b="1" dirty="0">
                <a:latin typeface="Helvetica"/>
                <a:cs typeface="Helvetica"/>
              </a:rPr>
              <a:t>-1,4</a:t>
            </a:r>
          </a:p>
        </p:txBody>
      </p:sp>
      <p:sp>
        <p:nvSpPr>
          <p:cNvPr id="126" name="Прямоугольник 125"/>
          <p:cNvSpPr/>
          <p:nvPr/>
        </p:nvSpPr>
        <p:spPr>
          <a:xfrm>
            <a:off x="8976320" y="5877272"/>
            <a:ext cx="1296144" cy="43204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ru-RU" sz="2000" b="1" dirty="0">
                <a:latin typeface="Helvetica"/>
                <a:cs typeface="Helvetica"/>
              </a:rPr>
              <a:t>-0,3</a:t>
            </a:r>
          </a:p>
        </p:txBody>
      </p:sp>
    </p:spTree>
    <p:extLst>
      <p:ext uri="{BB962C8B-B14F-4D97-AF65-F5344CB8AC3E}">
        <p14:creationId xmlns:p14="http://schemas.microsoft.com/office/powerpoint/2010/main" xmlns="" val="238292625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 name="Прямая соединительная линия 29"/>
          <p:cNvCxnSpPr>
            <a:endCxn id="18" idx="0"/>
          </p:cNvCxnSpPr>
          <p:nvPr/>
        </p:nvCxnSpPr>
        <p:spPr>
          <a:xfrm>
            <a:off x="6096000" y="3501008"/>
            <a:ext cx="0" cy="1440160"/>
          </a:xfrm>
          <a:prstGeom prst="line">
            <a:avLst/>
          </a:prstGeom>
          <a:ln>
            <a:solidFill>
              <a:srgbClr val="72BFC5"/>
            </a:solidFill>
          </a:ln>
        </p:spPr>
        <p:style>
          <a:lnRef idx="3">
            <a:schemeClr val="accent1"/>
          </a:lnRef>
          <a:fillRef idx="0">
            <a:schemeClr val="accent1"/>
          </a:fillRef>
          <a:effectRef idx="2">
            <a:schemeClr val="accent1"/>
          </a:effectRef>
          <a:fontRef idx="minor">
            <a:schemeClr val="tx1"/>
          </a:fontRef>
        </p:style>
      </p:cxnSp>
      <p:cxnSp>
        <p:nvCxnSpPr>
          <p:cNvPr id="15" name="Прямая соединительная линия 14"/>
          <p:cNvCxnSpPr/>
          <p:nvPr/>
        </p:nvCxnSpPr>
        <p:spPr>
          <a:xfrm flipH="1" flipV="1">
            <a:off x="2711624" y="3501008"/>
            <a:ext cx="6264696" cy="72008"/>
          </a:xfrm>
          <a:prstGeom prst="line">
            <a:avLst/>
          </a:prstGeom>
          <a:ln>
            <a:solidFill>
              <a:schemeClr val="accent1">
                <a:lumMod val="75000"/>
              </a:schemeClr>
            </a:solidFill>
          </a:ln>
        </p:spPr>
        <p:style>
          <a:lnRef idx="3">
            <a:schemeClr val="accent1"/>
          </a:lnRef>
          <a:fillRef idx="0">
            <a:schemeClr val="accent1"/>
          </a:fillRef>
          <a:effectRef idx="2">
            <a:schemeClr val="accent1"/>
          </a:effectRef>
          <a:fontRef idx="minor">
            <a:schemeClr val="tx1"/>
          </a:fontRef>
        </p:style>
      </p:cxnSp>
      <p:pic>
        <p:nvPicPr>
          <p:cNvPr id="6" name="Изображение 5" descr="landscape-water-nature-forest-outdoor-wilderness-725733-pxhere.com.jpg"/>
          <p:cNvPicPr>
            <a:picLocks noChangeAspect="1"/>
          </p:cNvPicPr>
          <p:nvPr/>
        </p:nvPicPr>
        <p:blipFill rotWithShape="1">
          <a:blip r:embed="rId2" cstate="email">
            <a:extLst>
              <a:ext uri="{28A0092B-C50C-407E-A947-70E740481C1C}">
                <a14:useLocalDpi xmlns:a14="http://schemas.microsoft.com/office/drawing/2010/main" xmlns="" val="0"/>
              </a:ext>
            </a:extLst>
          </a:blip>
          <a:srcRect l="3328" r="22501" b="-2124"/>
          <a:stretch/>
        </p:blipFill>
        <p:spPr>
          <a:xfrm>
            <a:off x="4799856" y="2348881"/>
            <a:ext cx="2592288" cy="2249705"/>
          </a:xfrm>
          <a:prstGeom prst="rect">
            <a:avLst/>
          </a:prstGeom>
        </p:spPr>
      </p:pic>
      <p:sp>
        <p:nvSpPr>
          <p:cNvPr id="66562" name="Rectangle 2"/>
          <p:cNvSpPr>
            <a:spLocks noGrp="1" noChangeArrowheads="1"/>
          </p:cNvSpPr>
          <p:nvPr>
            <p:ph type="title"/>
          </p:nvPr>
        </p:nvSpPr>
        <p:spPr>
          <a:xfrm>
            <a:off x="1524000" y="188640"/>
            <a:ext cx="9144000" cy="1080120"/>
          </a:xfrm>
        </p:spPr>
        <p:txBody>
          <a:bodyPr>
            <a:noAutofit/>
          </a:bodyPr>
          <a:lstStyle/>
          <a:p>
            <a:pPr>
              <a:lnSpc>
                <a:spcPct val="130000"/>
              </a:lnSpc>
              <a:defRPr/>
            </a:pPr>
            <a:r>
              <a:rPr lang="ru-RU" sz="2400" b="1" dirty="0">
                <a:solidFill>
                  <a:schemeClr val="accent1">
                    <a:lumMod val="25000"/>
                  </a:schemeClr>
                </a:solidFill>
                <a:latin typeface="Helvetica"/>
                <a:cs typeface="Helvetica"/>
              </a:rPr>
              <a:t>Индекс развития человеческого потенциала (ИРЧП) </a:t>
            </a:r>
            <a:br>
              <a:rPr lang="ru-RU" sz="2400" b="1" dirty="0">
                <a:solidFill>
                  <a:schemeClr val="accent1">
                    <a:lumMod val="25000"/>
                  </a:schemeClr>
                </a:solidFill>
                <a:latin typeface="Helvetica"/>
                <a:cs typeface="Helvetica"/>
              </a:rPr>
            </a:br>
            <a:r>
              <a:rPr lang="en-US" sz="2400" b="1" dirty="0">
                <a:latin typeface="Helvetica"/>
                <a:cs typeface="Helvetica"/>
              </a:rPr>
              <a:t>Human Development Index</a:t>
            </a:r>
            <a:endParaRPr lang="ru-RU" sz="2400" b="1" dirty="0">
              <a:latin typeface="Helvetica"/>
              <a:cs typeface="Helvetica"/>
            </a:endParaRPr>
          </a:p>
        </p:txBody>
      </p:sp>
      <p:cxnSp>
        <p:nvCxnSpPr>
          <p:cNvPr id="3" name="Прямая соединительная линия 2"/>
          <p:cNvCxnSpPr/>
          <p:nvPr/>
        </p:nvCxnSpPr>
        <p:spPr>
          <a:xfrm flipH="1">
            <a:off x="1919536" y="836712"/>
            <a:ext cx="8352928" cy="0"/>
          </a:xfrm>
          <a:prstGeom prst="line">
            <a:avLst/>
          </a:prstGeom>
          <a:ln>
            <a:solidFill>
              <a:schemeClr val="accent1">
                <a:lumMod val="50000"/>
              </a:schemeClr>
            </a:solidFill>
          </a:ln>
        </p:spPr>
        <p:style>
          <a:lnRef idx="3">
            <a:schemeClr val="accent1"/>
          </a:lnRef>
          <a:fillRef idx="0">
            <a:schemeClr val="accent1"/>
          </a:fillRef>
          <a:effectRef idx="2">
            <a:schemeClr val="accent1"/>
          </a:effectRef>
          <a:fontRef idx="minor">
            <a:schemeClr val="tx1"/>
          </a:fontRef>
        </p:style>
      </p:cxnSp>
      <p:sp>
        <p:nvSpPr>
          <p:cNvPr id="4" name="Прямоугольник 3"/>
          <p:cNvSpPr/>
          <p:nvPr/>
        </p:nvSpPr>
        <p:spPr>
          <a:xfrm>
            <a:off x="1703512" y="1340768"/>
            <a:ext cx="8712968" cy="864096"/>
          </a:xfrm>
          <a:prstGeom prst="rect">
            <a:avLst/>
          </a:prstGeom>
          <a:solidFill>
            <a:schemeClr val="accent1">
              <a:lumMod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ru-RU" b="1" dirty="0">
                <a:solidFill>
                  <a:schemeClr val="tx1"/>
                </a:solidFill>
                <a:latin typeface="Helvetica"/>
                <a:cs typeface="Helvetica"/>
              </a:rPr>
              <a:t>Измерение человеческого развития </a:t>
            </a:r>
            <a:r>
              <a:rPr lang="ru-RU" dirty="0">
                <a:solidFill>
                  <a:schemeClr val="tx1"/>
                </a:solidFill>
                <a:latin typeface="Helvetica"/>
                <a:cs typeface="Helvetica"/>
              </a:rPr>
              <a:t>- специальный индекс развития человеческого потенциала, отражающего важные социальные аспекты. </a:t>
            </a:r>
          </a:p>
        </p:txBody>
      </p:sp>
      <p:sp>
        <p:nvSpPr>
          <p:cNvPr id="8" name="Прямоугольник 7"/>
          <p:cNvSpPr/>
          <p:nvPr/>
        </p:nvSpPr>
        <p:spPr>
          <a:xfrm>
            <a:off x="1919536" y="5877272"/>
            <a:ext cx="8352928" cy="93610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ru-RU" b="1" dirty="0">
                <a:solidFill>
                  <a:schemeClr val="tx1"/>
                </a:solidFill>
                <a:latin typeface="Helvetica"/>
                <a:cs typeface="Helvetica"/>
              </a:rPr>
              <a:t>Попытка преодолеть экономическую однобокость традиционных экономических показателей прогресса, прежде всего ВВП. </a:t>
            </a:r>
          </a:p>
        </p:txBody>
      </p:sp>
      <p:cxnSp>
        <p:nvCxnSpPr>
          <p:cNvPr id="9" name="Прямая соединительная линия 8"/>
          <p:cNvCxnSpPr/>
          <p:nvPr/>
        </p:nvCxnSpPr>
        <p:spPr>
          <a:xfrm flipH="1">
            <a:off x="1919536" y="6021288"/>
            <a:ext cx="8352928" cy="0"/>
          </a:xfrm>
          <a:prstGeom prst="line">
            <a:avLst/>
          </a:prstGeom>
          <a:ln>
            <a:solidFill>
              <a:schemeClr val="accent1">
                <a:lumMod val="50000"/>
              </a:schemeClr>
            </a:solidFill>
          </a:ln>
        </p:spPr>
        <p:style>
          <a:lnRef idx="3">
            <a:schemeClr val="accent1"/>
          </a:lnRef>
          <a:fillRef idx="0">
            <a:schemeClr val="accent1"/>
          </a:fillRef>
          <a:effectRef idx="2">
            <a:schemeClr val="accent1"/>
          </a:effectRef>
          <a:fontRef idx="minor">
            <a:schemeClr val="tx1"/>
          </a:fontRef>
        </p:style>
      </p:cxnSp>
      <p:sp>
        <p:nvSpPr>
          <p:cNvPr id="7" name="Ромб 6"/>
          <p:cNvSpPr/>
          <p:nvPr/>
        </p:nvSpPr>
        <p:spPr>
          <a:xfrm>
            <a:off x="4943872" y="2348880"/>
            <a:ext cx="2304256" cy="2160240"/>
          </a:xfrm>
          <a:prstGeom prst="diamond">
            <a:avLst/>
          </a:prstGeom>
          <a:solidFill>
            <a:schemeClr val="accent1">
              <a:lumMod val="90000"/>
              <a:alpha val="83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10" name="Прямоугольник 9"/>
          <p:cNvSpPr/>
          <p:nvPr/>
        </p:nvSpPr>
        <p:spPr>
          <a:xfrm>
            <a:off x="5231904" y="3068960"/>
            <a:ext cx="1728192" cy="72008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ru-RU" sz="3200" b="1" dirty="0">
                <a:solidFill>
                  <a:srgbClr val="000000"/>
                </a:solidFill>
                <a:latin typeface="Helvetica"/>
                <a:cs typeface="Helvetica"/>
              </a:rPr>
              <a:t>ИРЧП</a:t>
            </a:r>
          </a:p>
        </p:txBody>
      </p:sp>
      <p:cxnSp>
        <p:nvCxnSpPr>
          <p:cNvPr id="12" name="Прямая соединительная линия 11"/>
          <p:cNvCxnSpPr/>
          <p:nvPr/>
        </p:nvCxnSpPr>
        <p:spPr>
          <a:xfrm>
            <a:off x="5519936" y="3717032"/>
            <a:ext cx="1152128" cy="0"/>
          </a:xfrm>
          <a:prstGeom prst="line">
            <a:avLst/>
          </a:prstGeom>
          <a:ln>
            <a:solidFill>
              <a:schemeClr val="tx1"/>
            </a:solidFill>
          </a:ln>
        </p:spPr>
        <p:style>
          <a:lnRef idx="3">
            <a:schemeClr val="accent1"/>
          </a:lnRef>
          <a:fillRef idx="0">
            <a:schemeClr val="accent1"/>
          </a:fillRef>
          <a:effectRef idx="2">
            <a:schemeClr val="accent1"/>
          </a:effectRef>
          <a:fontRef idx="minor">
            <a:schemeClr val="tx1"/>
          </a:fontRef>
        </p:style>
      </p:cxnSp>
      <p:cxnSp>
        <p:nvCxnSpPr>
          <p:cNvPr id="16" name="Прямая соединительная линия 15"/>
          <p:cNvCxnSpPr/>
          <p:nvPr/>
        </p:nvCxnSpPr>
        <p:spPr>
          <a:xfrm>
            <a:off x="5519936" y="3140968"/>
            <a:ext cx="1152128" cy="0"/>
          </a:xfrm>
          <a:prstGeom prst="line">
            <a:avLst/>
          </a:prstGeom>
          <a:ln>
            <a:solidFill>
              <a:schemeClr val="tx1"/>
            </a:solidFill>
          </a:ln>
        </p:spPr>
        <p:style>
          <a:lnRef idx="3">
            <a:schemeClr val="accent1"/>
          </a:lnRef>
          <a:fillRef idx="0">
            <a:schemeClr val="accent1"/>
          </a:fillRef>
          <a:effectRef idx="2">
            <a:schemeClr val="accent1"/>
          </a:effectRef>
          <a:fontRef idx="minor">
            <a:schemeClr val="tx1"/>
          </a:fontRef>
        </p:style>
      </p:cxnSp>
      <p:sp>
        <p:nvSpPr>
          <p:cNvPr id="13" name="Прямоугольник 12"/>
          <p:cNvSpPr/>
          <p:nvPr/>
        </p:nvSpPr>
        <p:spPr>
          <a:xfrm>
            <a:off x="1703512" y="2564904"/>
            <a:ext cx="2520280" cy="1872208"/>
          </a:xfrm>
          <a:prstGeom prst="rect">
            <a:avLst/>
          </a:prstGeom>
          <a:solidFill>
            <a:srgbClr val="CCCCCC"/>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ru-RU" sz="1600" dirty="0">
                <a:solidFill>
                  <a:srgbClr val="000000"/>
                </a:solidFill>
                <a:latin typeface="+mj-lt"/>
                <a:cs typeface="Helvetica"/>
              </a:rPr>
              <a:t>Здоровье и долголетие, измеряемые показателем </a:t>
            </a:r>
            <a:r>
              <a:rPr lang="ru-RU" sz="1600" b="1" dirty="0">
                <a:solidFill>
                  <a:srgbClr val="000000"/>
                </a:solidFill>
                <a:latin typeface="+mj-lt"/>
                <a:cs typeface="Helvetica"/>
              </a:rPr>
              <a:t>ожидаемой продолжительности жизни при рождении</a:t>
            </a:r>
          </a:p>
        </p:txBody>
      </p:sp>
      <p:sp>
        <p:nvSpPr>
          <p:cNvPr id="18" name="Прямоугольник 17"/>
          <p:cNvSpPr/>
          <p:nvPr/>
        </p:nvSpPr>
        <p:spPr>
          <a:xfrm>
            <a:off x="2783632" y="4941168"/>
            <a:ext cx="6624736" cy="864096"/>
          </a:xfrm>
          <a:prstGeom prst="rect">
            <a:avLst/>
          </a:prstGeom>
          <a:solidFill>
            <a:schemeClr val="bg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ru-RU" sz="1600" dirty="0">
                <a:solidFill>
                  <a:srgbClr val="000000"/>
                </a:solidFill>
                <a:latin typeface="+mj-lt"/>
                <a:cs typeface="Helvetica"/>
              </a:rPr>
              <a:t>Доступ к образованию, измеряемый </a:t>
            </a:r>
            <a:r>
              <a:rPr lang="ru-RU" sz="1600" b="1" dirty="0">
                <a:solidFill>
                  <a:srgbClr val="000000"/>
                </a:solidFill>
                <a:latin typeface="+mj-lt"/>
                <a:cs typeface="Helvetica"/>
              </a:rPr>
              <a:t>уровнем грамотности </a:t>
            </a:r>
            <a:r>
              <a:rPr lang="ru-RU" sz="1600" dirty="0">
                <a:solidFill>
                  <a:srgbClr val="000000"/>
                </a:solidFill>
                <a:latin typeface="+mj-lt"/>
                <a:cs typeface="Helvetica"/>
              </a:rPr>
              <a:t>взрослого населения и совокупным </a:t>
            </a:r>
            <a:r>
              <a:rPr lang="ru-RU" sz="1600" b="1" dirty="0">
                <a:solidFill>
                  <a:srgbClr val="000000"/>
                </a:solidFill>
                <a:latin typeface="+mj-lt"/>
                <a:cs typeface="Helvetica"/>
              </a:rPr>
              <a:t>валовым коэффициентом охвата образованием </a:t>
            </a:r>
          </a:p>
        </p:txBody>
      </p:sp>
      <p:sp>
        <p:nvSpPr>
          <p:cNvPr id="19" name="Прямоугольник 18"/>
          <p:cNvSpPr/>
          <p:nvPr/>
        </p:nvSpPr>
        <p:spPr>
          <a:xfrm>
            <a:off x="7896200" y="2564904"/>
            <a:ext cx="2520280" cy="1872208"/>
          </a:xfrm>
          <a:prstGeom prst="rect">
            <a:avLst/>
          </a:prstGeom>
          <a:solidFill>
            <a:srgbClr val="CCCCCC"/>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ru-RU" sz="1600" dirty="0">
                <a:solidFill>
                  <a:srgbClr val="000000"/>
                </a:solidFill>
                <a:latin typeface="+mj-lt"/>
                <a:cs typeface="Helvetica"/>
              </a:rPr>
              <a:t>Достойный уровень жизни, измеряемый </a:t>
            </a:r>
            <a:r>
              <a:rPr lang="ru-RU" sz="1600" b="1" dirty="0">
                <a:solidFill>
                  <a:srgbClr val="000000"/>
                </a:solidFill>
                <a:latin typeface="+mj-lt"/>
                <a:cs typeface="Helvetica"/>
              </a:rPr>
              <a:t>ВВП на душу населения</a:t>
            </a:r>
          </a:p>
        </p:txBody>
      </p:sp>
    </p:spTree>
    <p:extLst>
      <p:ext uri="{BB962C8B-B14F-4D97-AF65-F5344CB8AC3E}">
        <p14:creationId xmlns:p14="http://schemas.microsoft.com/office/powerpoint/2010/main" xmlns="" val="272914064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Изображение 59" descr="landscape-nature-wilderness-mountain-snow-lake-51384-pxhere.com.jpg"/>
          <p:cNvPicPr>
            <a:picLocks noChangeAspect="1"/>
          </p:cNvPicPr>
          <p:nvPr/>
        </p:nvPicPr>
        <p:blipFill>
          <a:blip r:embed="rId2" cstate="email">
            <a:extLst>
              <a:ext uri="{28A0092B-C50C-407E-A947-70E740481C1C}">
                <a14:useLocalDpi xmlns:a14="http://schemas.microsoft.com/office/drawing/2010/main" xmlns="" val="0"/>
              </a:ext>
            </a:extLst>
          </a:blip>
          <a:stretch>
            <a:fillRect/>
          </a:stretch>
        </p:blipFill>
        <p:spPr>
          <a:xfrm rot="10800000">
            <a:off x="7104113" y="0"/>
            <a:ext cx="1871531" cy="1052736"/>
          </a:xfrm>
          <a:prstGeom prst="triangle">
            <a:avLst>
              <a:gd name="adj" fmla="val 37075"/>
            </a:avLst>
          </a:prstGeom>
        </p:spPr>
      </p:pic>
      <p:sp>
        <p:nvSpPr>
          <p:cNvPr id="61" name="Прямоугольник 60"/>
          <p:cNvSpPr/>
          <p:nvPr/>
        </p:nvSpPr>
        <p:spPr>
          <a:xfrm>
            <a:off x="6744072" y="0"/>
            <a:ext cx="1584176" cy="1052736"/>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pic>
        <p:nvPicPr>
          <p:cNvPr id="58" name="Изображение 57" descr="landscape-nature-wilderness-mountain-snow-lake-51384-pxhere.com.jpg"/>
          <p:cNvPicPr>
            <a:picLocks noChangeAspect="1"/>
          </p:cNvPicPr>
          <p:nvPr/>
        </p:nvPicPr>
        <p:blipFill>
          <a:blip r:embed="rId2" cstate="email">
            <a:extLst>
              <a:ext uri="{28A0092B-C50C-407E-A947-70E740481C1C}">
                <a14:useLocalDpi xmlns:a14="http://schemas.microsoft.com/office/drawing/2010/main" xmlns="" val="0"/>
              </a:ext>
            </a:extLst>
          </a:blip>
          <a:stretch>
            <a:fillRect/>
          </a:stretch>
        </p:blipFill>
        <p:spPr>
          <a:xfrm rot="10800000">
            <a:off x="3287689" y="-27383"/>
            <a:ext cx="1871531" cy="1052736"/>
          </a:xfrm>
          <a:prstGeom prst="triangle">
            <a:avLst>
              <a:gd name="adj" fmla="val 64002"/>
            </a:avLst>
          </a:prstGeom>
        </p:spPr>
      </p:pic>
      <p:sp>
        <p:nvSpPr>
          <p:cNvPr id="53" name="Прямоугольник 52"/>
          <p:cNvSpPr/>
          <p:nvPr/>
        </p:nvSpPr>
        <p:spPr>
          <a:xfrm>
            <a:off x="3935760" y="0"/>
            <a:ext cx="1656184" cy="1052736"/>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48" name="Прямоугольник 47"/>
          <p:cNvSpPr/>
          <p:nvPr/>
        </p:nvSpPr>
        <p:spPr>
          <a:xfrm>
            <a:off x="6888088" y="5877272"/>
            <a:ext cx="720080" cy="72008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ru-RU" sz="2400" b="1" dirty="0">
                <a:solidFill>
                  <a:schemeClr val="tx1"/>
                </a:solidFill>
                <a:latin typeface="Helvetica"/>
                <a:cs typeface="Helvetica"/>
              </a:rPr>
              <a:t>1</a:t>
            </a:r>
          </a:p>
        </p:txBody>
      </p:sp>
      <p:sp>
        <p:nvSpPr>
          <p:cNvPr id="47" name="Прямоугольник 46"/>
          <p:cNvSpPr/>
          <p:nvPr/>
        </p:nvSpPr>
        <p:spPr>
          <a:xfrm>
            <a:off x="4511824" y="5877272"/>
            <a:ext cx="720080" cy="72008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ru-RU" sz="2400" b="1" dirty="0">
                <a:solidFill>
                  <a:schemeClr val="tx1"/>
                </a:solidFill>
                <a:latin typeface="Helvetica"/>
                <a:cs typeface="Helvetica"/>
              </a:rPr>
              <a:t>0</a:t>
            </a:r>
          </a:p>
        </p:txBody>
      </p:sp>
      <p:pic>
        <p:nvPicPr>
          <p:cNvPr id="4" name="Изображение 3" descr="Снимок экрана 2018-09-25 в 13.59.01.png"/>
          <p:cNvPicPr>
            <a:picLocks noChangeAspect="1"/>
          </p:cNvPicPr>
          <p:nvPr/>
        </p:nvPicPr>
        <p:blipFill>
          <a:blip r:embed="rId3" cstate="email">
            <a:extLst>
              <a:ext uri="{28A0092B-C50C-407E-A947-70E740481C1C}">
                <a14:useLocalDpi xmlns:a14="http://schemas.microsoft.com/office/drawing/2010/main" xmlns="" val="0"/>
              </a:ext>
            </a:extLst>
          </a:blip>
          <a:stretch>
            <a:fillRect/>
          </a:stretch>
        </p:blipFill>
        <p:spPr>
          <a:xfrm>
            <a:off x="4151784" y="2924944"/>
            <a:ext cx="504056" cy="360040"/>
          </a:xfrm>
          <a:prstGeom prst="rect">
            <a:avLst/>
          </a:prstGeom>
        </p:spPr>
      </p:pic>
      <p:pic>
        <p:nvPicPr>
          <p:cNvPr id="5" name="Изображение 4" descr="Снимок экрана 2018-09-25 в 13.59.01 — копия.png"/>
          <p:cNvPicPr>
            <a:picLocks noChangeAspect="1"/>
          </p:cNvPicPr>
          <p:nvPr/>
        </p:nvPicPr>
        <p:blipFill>
          <a:blip r:embed="rId4" cstate="email">
            <a:extLst>
              <a:ext uri="{28A0092B-C50C-407E-A947-70E740481C1C}">
                <a14:useLocalDpi xmlns:a14="http://schemas.microsoft.com/office/drawing/2010/main" xmlns="" val="0"/>
              </a:ext>
            </a:extLst>
          </a:blip>
          <a:stretch>
            <a:fillRect/>
          </a:stretch>
        </p:blipFill>
        <p:spPr>
          <a:xfrm>
            <a:off x="3719736" y="2924944"/>
            <a:ext cx="360040" cy="360040"/>
          </a:xfrm>
          <a:prstGeom prst="rect">
            <a:avLst/>
          </a:prstGeom>
        </p:spPr>
      </p:pic>
      <p:pic>
        <p:nvPicPr>
          <p:cNvPr id="6" name="Изображение 5" descr="Снимок экрана 2018-09-25 в 13.59.01 — копия 2.png"/>
          <p:cNvPicPr>
            <a:picLocks noChangeAspect="1"/>
          </p:cNvPicPr>
          <p:nvPr/>
        </p:nvPicPr>
        <p:blipFill>
          <a:blip r:embed="rId5" cstate="email">
            <a:extLst>
              <a:ext uri="{28A0092B-C50C-407E-A947-70E740481C1C}">
                <a14:useLocalDpi xmlns:a14="http://schemas.microsoft.com/office/drawing/2010/main" xmlns="" val="0"/>
              </a:ext>
            </a:extLst>
          </a:blip>
          <a:stretch>
            <a:fillRect/>
          </a:stretch>
        </p:blipFill>
        <p:spPr>
          <a:xfrm>
            <a:off x="3269062" y="2881622"/>
            <a:ext cx="378666" cy="403362"/>
          </a:xfrm>
          <a:prstGeom prst="rect">
            <a:avLst/>
          </a:prstGeom>
        </p:spPr>
      </p:pic>
      <p:pic>
        <p:nvPicPr>
          <p:cNvPr id="7" name="Изображение 6" descr="Снимок экрана 2018-09-25 в 13.59.01 — копия 4.png"/>
          <p:cNvPicPr>
            <a:picLocks noChangeAspect="1"/>
          </p:cNvPicPr>
          <p:nvPr/>
        </p:nvPicPr>
        <p:blipFill>
          <a:blip r:embed="rId6" cstate="email">
            <a:extLst>
              <a:ext uri="{28A0092B-C50C-407E-A947-70E740481C1C}">
                <a14:useLocalDpi xmlns:a14="http://schemas.microsoft.com/office/drawing/2010/main" xmlns="" val="0"/>
              </a:ext>
            </a:extLst>
          </a:blip>
          <a:stretch>
            <a:fillRect/>
          </a:stretch>
        </p:blipFill>
        <p:spPr>
          <a:xfrm>
            <a:off x="5015880" y="4077072"/>
            <a:ext cx="295612" cy="288032"/>
          </a:xfrm>
          <a:prstGeom prst="rect">
            <a:avLst/>
          </a:prstGeom>
        </p:spPr>
      </p:pic>
      <p:pic>
        <p:nvPicPr>
          <p:cNvPr id="10" name="Изображение 9" descr="Снимок экрана 2018-09-25 в 13.59.01 — копия 3.png"/>
          <p:cNvPicPr>
            <a:picLocks noChangeAspect="1"/>
          </p:cNvPicPr>
          <p:nvPr/>
        </p:nvPicPr>
        <p:blipFill>
          <a:blip r:embed="rId7" cstate="email">
            <a:extLst>
              <a:ext uri="{28A0092B-C50C-407E-A947-70E740481C1C}">
                <a14:useLocalDpi xmlns:a14="http://schemas.microsoft.com/office/drawing/2010/main" xmlns="" val="0"/>
              </a:ext>
            </a:extLst>
          </a:blip>
          <a:stretch>
            <a:fillRect/>
          </a:stretch>
        </p:blipFill>
        <p:spPr>
          <a:xfrm>
            <a:off x="2207568" y="3789040"/>
            <a:ext cx="361572" cy="288032"/>
          </a:xfrm>
          <a:prstGeom prst="rect">
            <a:avLst/>
          </a:prstGeom>
        </p:spPr>
      </p:pic>
      <p:pic>
        <p:nvPicPr>
          <p:cNvPr id="8" name="Изображение 7" descr="Снимок экрана 2018-09-25 в 13.59.01 — копия 5.png"/>
          <p:cNvPicPr>
            <a:picLocks noChangeAspect="1"/>
          </p:cNvPicPr>
          <p:nvPr/>
        </p:nvPicPr>
        <p:blipFill>
          <a:blip r:embed="rId8" cstate="email">
            <a:extLst>
              <a:ext uri="{28A0092B-C50C-407E-A947-70E740481C1C}">
                <a14:useLocalDpi xmlns:a14="http://schemas.microsoft.com/office/drawing/2010/main" xmlns="" val="0"/>
              </a:ext>
            </a:extLst>
          </a:blip>
          <a:stretch>
            <a:fillRect/>
          </a:stretch>
        </p:blipFill>
        <p:spPr>
          <a:xfrm>
            <a:off x="3503713" y="3501008"/>
            <a:ext cx="326955" cy="288032"/>
          </a:xfrm>
          <a:prstGeom prst="rect">
            <a:avLst/>
          </a:prstGeom>
        </p:spPr>
      </p:pic>
      <p:sp>
        <p:nvSpPr>
          <p:cNvPr id="31746" name="Rectangle 2"/>
          <p:cNvSpPr>
            <a:spLocks noGrp="1" noChangeArrowheads="1"/>
          </p:cNvSpPr>
          <p:nvPr>
            <p:ph type="title"/>
          </p:nvPr>
        </p:nvSpPr>
        <p:spPr>
          <a:xfrm>
            <a:off x="1991544" y="341784"/>
            <a:ext cx="8229600" cy="854968"/>
          </a:xfrm>
        </p:spPr>
        <p:txBody>
          <a:bodyPr>
            <a:normAutofit fontScale="90000"/>
          </a:bodyPr>
          <a:lstStyle/>
          <a:p>
            <a:pPr eaLnBrk="1" hangingPunct="1">
              <a:lnSpc>
                <a:spcPct val="130000"/>
              </a:lnSpc>
              <a:defRPr/>
            </a:pPr>
            <a:r>
              <a:rPr lang="ru-RU" sz="4000" b="1" dirty="0">
                <a:solidFill>
                  <a:schemeClr val="accent1">
                    <a:lumMod val="25000"/>
                  </a:schemeClr>
                </a:solidFill>
                <a:latin typeface="Helvetica"/>
                <a:cs typeface="Helvetica"/>
              </a:rPr>
              <a:t>Расчет ИРЧП</a:t>
            </a:r>
            <a:r>
              <a:rPr lang="ru-RU" sz="3200" b="1" dirty="0">
                <a:solidFill>
                  <a:srgbClr val="FFFFFF"/>
                </a:solidFill>
                <a:latin typeface="Helvetica"/>
                <a:cs typeface="Helvetica"/>
              </a:rPr>
              <a:t/>
            </a:r>
            <a:br>
              <a:rPr lang="ru-RU" sz="3200" b="1" dirty="0">
                <a:solidFill>
                  <a:srgbClr val="FFFFFF"/>
                </a:solidFill>
                <a:latin typeface="Helvetica"/>
                <a:cs typeface="Helvetica"/>
              </a:rPr>
            </a:br>
            <a:endParaRPr lang="ru-RU" sz="3600" b="1" dirty="0">
              <a:solidFill>
                <a:srgbClr val="FFFFFF"/>
              </a:solidFill>
              <a:latin typeface="Arial" charset="0"/>
              <a:cs typeface="Arial" charset="0"/>
            </a:endParaRPr>
          </a:p>
        </p:txBody>
      </p:sp>
      <p:sp>
        <p:nvSpPr>
          <p:cNvPr id="31748" name="Rectangle 4"/>
          <p:cNvSpPr>
            <a:spLocks noChangeArrowheads="1"/>
          </p:cNvSpPr>
          <p:nvPr/>
        </p:nvSpPr>
        <p:spPr bwMode="auto">
          <a:xfrm>
            <a:off x="1524000" y="-905391"/>
            <a:ext cx="184666"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eaLnBrk="1" hangingPunct="1">
              <a:defRPr/>
            </a:pPr>
            <a:endParaRPr lang="ru-RU"/>
          </a:p>
        </p:txBody>
      </p:sp>
      <p:cxnSp>
        <p:nvCxnSpPr>
          <p:cNvPr id="31745" name="Прямая соединительная линия 31744"/>
          <p:cNvCxnSpPr/>
          <p:nvPr/>
        </p:nvCxnSpPr>
        <p:spPr>
          <a:xfrm>
            <a:off x="4007768" y="980728"/>
            <a:ext cx="2016224" cy="0"/>
          </a:xfrm>
          <a:prstGeom prst="line">
            <a:avLst/>
          </a:prstGeom>
          <a:ln>
            <a:solidFill>
              <a:schemeClr val="accent1">
                <a:lumMod val="25000"/>
              </a:schemeClr>
            </a:solidFill>
          </a:ln>
        </p:spPr>
        <p:style>
          <a:lnRef idx="3">
            <a:schemeClr val="accent2"/>
          </a:lnRef>
          <a:fillRef idx="0">
            <a:schemeClr val="accent2"/>
          </a:fillRef>
          <a:effectRef idx="2">
            <a:schemeClr val="accent2"/>
          </a:effectRef>
          <a:fontRef idx="minor">
            <a:schemeClr val="tx1"/>
          </a:fontRef>
        </p:style>
      </p:cxnSp>
      <p:cxnSp>
        <p:nvCxnSpPr>
          <p:cNvPr id="72" name="Прямая соединительная линия 71"/>
          <p:cNvCxnSpPr/>
          <p:nvPr/>
        </p:nvCxnSpPr>
        <p:spPr>
          <a:xfrm>
            <a:off x="6168008" y="980728"/>
            <a:ext cx="1728192" cy="0"/>
          </a:xfrm>
          <a:prstGeom prst="line">
            <a:avLst/>
          </a:prstGeom>
          <a:ln>
            <a:solidFill>
              <a:schemeClr val="accent1">
                <a:lumMod val="25000"/>
              </a:schemeClr>
            </a:solidFill>
          </a:ln>
        </p:spPr>
        <p:style>
          <a:lnRef idx="3">
            <a:schemeClr val="accent2"/>
          </a:lnRef>
          <a:fillRef idx="0">
            <a:schemeClr val="accent2"/>
          </a:fillRef>
          <a:effectRef idx="2">
            <a:schemeClr val="accent2"/>
          </a:effectRef>
          <a:fontRef idx="minor">
            <a:schemeClr val="tx1"/>
          </a:fontRef>
        </p:style>
      </p:cxnSp>
      <p:cxnSp>
        <p:nvCxnSpPr>
          <p:cNvPr id="35" name="Прямая соединительная линия 34"/>
          <p:cNvCxnSpPr/>
          <p:nvPr/>
        </p:nvCxnSpPr>
        <p:spPr>
          <a:xfrm flipH="1">
            <a:off x="6091808" y="1124744"/>
            <a:ext cx="8384" cy="4320480"/>
          </a:xfrm>
          <a:prstGeom prst="line">
            <a:avLst/>
          </a:prstGeom>
          <a:ln>
            <a:solidFill>
              <a:schemeClr val="accent1">
                <a:lumMod val="50000"/>
              </a:schemeClr>
            </a:solidFill>
          </a:ln>
        </p:spPr>
        <p:style>
          <a:lnRef idx="3">
            <a:schemeClr val="accent2"/>
          </a:lnRef>
          <a:fillRef idx="0">
            <a:schemeClr val="accent2"/>
          </a:fillRef>
          <a:effectRef idx="2">
            <a:schemeClr val="accent2"/>
          </a:effectRef>
          <a:fontRef idx="minor">
            <a:schemeClr val="tx1"/>
          </a:fontRef>
        </p:style>
      </p:cxnSp>
      <p:sp>
        <p:nvSpPr>
          <p:cNvPr id="11" name="Прямоугольник 10"/>
          <p:cNvSpPr/>
          <p:nvPr/>
        </p:nvSpPr>
        <p:spPr>
          <a:xfrm>
            <a:off x="1919536" y="1196752"/>
            <a:ext cx="4032448" cy="720080"/>
          </a:xfrm>
          <a:prstGeom prst="rect">
            <a:avLst/>
          </a:prstGeom>
          <a:solidFill>
            <a:schemeClr val="accent1">
              <a:lumMod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ru-RU" sz="2400" b="1" dirty="0">
                <a:solidFill>
                  <a:schemeClr val="tx1"/>
                </a:solidFill>
                <a:latin typeface="Helvetica"/>
                <a:cs typeface="Helvetica"/>
              </a:rPr>
              <a:t>Первый этап</a:t>
            </a:r>
          </a:p>
        </p:txBody>
      </p:sp>
      <p:sp>
        <p:nvSpPr>
          <p:cNvPr id="9" name="Прямоугольник 8"/>
          <p:cNvSpPr/>
          <p:nvPr/>
        </p:nvSpPr>
        <p:spPr>
          <a:xfrm>
            <a:off x="6600056" y="1196752"/>
            <a:ext cx="3888432" cy="720080"/>
          </a:xfrm>
          <a:prstGeom prst="rect">
            <a:avLst/>
          </a:prstGeom>
          <a:solidFill>
            <a:srgbClr val="9ED3D7"/>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ru-RU" sz="2000" b="1" dirty="0">
                <a:solidFill>
                  <a:srgbClr val="000000"/>
                </a:solidFill>
                <a:latin typeface="Helvetica"/>
                <a:cs typeface="Helvetica"/>
              </a:rPr>
              <a:t>Второй этап</a:t>
            </a:r>
          </a:p>
        </p:txBody>
      </p:sp>
      <p:sp>
        <p:nvSpPr>
          <p:cNvPr id="2" name="Прямоугольник 1"/>
          <p:cNvSpPr/>
          <p:nvPr/>
        </p:nvSpPr>
        <p:spPr>
          <a:xfrm>
            <a:off x="1991544" y="1988840"/>
            <a:ext cx="3960440" cy="295232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ru-RU" dirty="0">
                <a:solidFill>
                  <a:srgbClr val="000000"/>
                </a:solidFill>
                <a:latin typeface="Helvetica"/>
                <a:cs typeface="Helvetica"/>
              </a:rPr>
              <a:t>Определение </a:t>
            </a:r>
            <a:r>
              <a:rPr lang="ru-RU" b="1" dirty="0">
                <a:solidFill>
                  <a:srgbClr val="000000"/>
                </a:solidFill>
                <a:latin typeface="Helvetica"/>
                <a:cs typeface="Helvetica"/>
              </a:rPr>
              <a:t>компонентных индексов </a:t>
            </a:r>
            <a:r>
              <a:rPr lang="ru-RU" dirty="0">
                <a:solidFill>
                  <a:srgbClr val="000000"/>
                </a:solidFill>
                <a:latin typeface="Helvetica"/>
                <a:cs typeface="Helvetica"/>
              </a:rPr>
              <a:t>(     ,      ,        ) по </a:t>
            </a:r>
          </a:p>
          <a:p>
            <a:r>
              <a:rPr lang="ru-RU" dirty="0">
                <a:solidFill>
                  <a:srgbClr val="000000"/>
                </a:solidFill>
                <a:latin typeface="Helvetica"/>
                <a:cs typeface="Helvetica"/>
              </a:rPr>
              <a:t>соответствующим показателям </a:t>
            </a:r>
            <a:r>
              <a:rPr lang="ru-RU" b="1" dirty="0">
                <a:solidFill>
                  <a:srgbClr val="000000"/>
                </a:solidFill>
                <a:latin typeface="Helvetica"/>
                <a:cs typeface="Helvetica"/>
              </a:rPr>
              <a:t>долголетия</a:t>
            </a:r>
            <a:r>
              <a:rPr lang="ru-RU" dirty="0">
                <a:solidFill>
                  <a:srgbClr val="000000"/>
                </a:solidFill>
                <a:latin typeface="Helvetica"/>
                <a:cs typeface="Helvetica"/>
              </a:rPr>
              <a:t> (    ), </a:t>
            </a:r>
            <a:r>
              <a:rPr lang="ru-RU" b="1" dirty="0">
                <a:solidFill>
                  <a:srgbClr val="000000"/>
                </a:solidFill>
                <a:latin typeface="Helvetica"/>
                <a:cs typeface="Helvetica"/>
              </a:rPr>
              <a:t>образования</a:t>
            </a:r>
            <a:r>
              <a:rPr lang="ru-RU" dirty="0">
                <a:solidFill>
                  <a:srgbClr val="000000"/>
                </a:solidFill>
                <a:latin typeface="Helvetica"/>
                <a:cs typeface="Helvetica"/>
              </a:rPr>
              <a:t> (       ) и </a:t>
            </a:r>
            <a:r>
              <a:rPr lang="ru-RU" b="1" dirty="0">
                <a:solidFill>
                  <a:srgbClr val="000000"/>
                </a:solidFill>
                <a:latin typeface="Helvetica"/>
                <a:cs typeface="Helvetica"/>
              </a:rPr>
              <a:t>экономических возможностей личности </a:t>
            </a:r>
            <a:r>
              <a:rPr lang="ru-RU" dirty="0">
                <a:solidFill>
                  <a:srgbClr val="000000"/>
                </a:solidFill>
                <a:latin typeface="Helvetica"/>
                <a:cs typeface="Helvetica"/>
              </a:rPr>
              <a:t>(    )</a:t>
            </a:r>
          </a:p>
        </p:txBody>
      </p:sp>
      <p:sp>
        <p:nvSpPr>
          <p:cNvPr id="12" name="Прямоугольник 11"/>
          <p:cNvSpPr/>
          <p:nvPr/>
        </p:nvSpPr>
        <p:spPr>
          <a:xfrm>
            <a:off x="6528048" y="2636912"/>
            <a:ext cx="3888432" cy="576064"/>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ru-RU" dirty="0">
                <a:solidFill>
                  <a:srgbClr val="000000"/>
                </a:solidFill>
                <a:latin typeface="Helvetica"/>
                <a:cs typeface="Helvetica"/>
              </a:rPr>
              <a:t>Расчет ИРЧП как просто среднее </a:t>
            </a:r>
            <a:r>
              <a:rPr lang="ru-RU" b="1" dirty="0">
                <a:solidFill>
                  <a:srgbClr val="000000"/>
                </a:solidFill>
                <a:latin typeface="Helvetica"/>
                <a:cs typeface="Helvetica"/>
              </a:rPr>
              <a:t>компонентных индексов</a:t>
            </a:r>
          </a:p>
        </p:txBody>
      </p:sp>
      <p:sp>
        <p:nvSpPr>
          <p:cNvPr id="19" name="Прямоугольник 18"/>
          <p:cNvSpPr/>
          <p:nvPr/>
        </p:nvSpPr>
        <p:spPr>
          <a:xfrm>
            <a:off x="6672064" y="3645024"/>
            <a:ext cx="3312368" cy="504056"/>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ru-RU" sz="2000" b="1" dirty="0">
                <a:solidFill>
                  <a:srgbClr val="000000"/>
                </a:solidFill>
                <a:latin typeface="Helvetica"/>
                <a:cs typeface="Helvetica"/>
              </a:rPr>
              <a:t>ИРЧП</a:t>
            </a:r>
            <a:r>
              <a:rPr lang="ru-RU" dirty="0">
                <a:solidFill>
                  <a:srgbClr val="000000"/>
                </a:solidFill>
                <a:latin typeface="Helvetica"/>
                <a:cs typeface="Helvetica"/>
              </a:rPr>
              <a:t> =</a:t>
            </a:r>
            <a:endParaRPr lang="ru-RU" b="1" dirty="0">
              <a:solidFill>
                <a:srgbClr val="000000"/>
              </a:solidFill>
              <a:latin typeface="Helvetica"/>
              <a:cs typeface="Helvetica"/>
            </a:endParaRPr>
          </a:p>
        </p:txBody>
      </p:sp>
      <p:pic>
        <p:nvPicPr>
          <p:cNvPr id="13" name="Изображение 12" descr="Снимок экрана 2018-09-25 в 13.59.01.png"/>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a:off x="8616280" y="3501008"/>
            <a:ext cx="691277" cy="432048"/>
          </a:xfrm>
          <a:prstGeom prst="rect">
            <a:avLst/>
          </a:prstGeom>
        </p:spPr>
      </p:pic>
      <p:pic>
        <p:nvPicPr>
          <p:cNvPr id="14" name="Изображение 13" descr="Снимок экрана 2018-09-25 в 13.59.01 — копия.png"/>
          <p:cNvPicPr>
            <a:picLocks noChangeAspect="1"/>
          </p:cNvPicPr>
          <p:nvPr/>
        </p:nvPicPr>
        <p:blipFill>
          <a:blip r:embed="rId10">
            <a:extLst>
              <a:ext uri="{28A0092B-C50C-407E-A947-70E740481C1C}">
                <a14:useLocalDpi xmlns:a14="http://schemas.microsoft.com/office/drawing/2010/main" xmlns="" val="0"/>
              </a:ext>
            </a:extLst>
          </a:blip>
          <a:stretch>
            <a:fillRect/>
          </a:stretch>
        </p:blipFill>
        <p:spPr>
          <a:xfrm>
            <a:off x="9480376" y="3501008"/>
            <a:ext cx="432048" cy="432048"/>
          </a:xfrm>
          <a:prstGeom prst="rect">
            <a:avLst/>
          </a:prstGeom>
        </p:spPr>
      </p:pic>
      <p:pic>
        <p:nvPicPr>
          <p:cNvPr id="15" name="Изображение 14" descr="Снимок экрана 2018-09-25 в 13.59.01 — копия 2.png"/>
          <p:cNvPicPr>
            <a:picLocks noChangeAspect="1"/>
          </p:cNvPicPr>
          <p:nvPr/>
        </p:nvPicPr>
        <p:blipFill>
          <a:blip r:embed="rId11">
            <a:extLst>
              <a:ext uri="{28A0092B-C50C-407E-A947-70E740481C1C}">
                <a14:useLocalDpi xmlns:a14="http://schemas.microsoft.com/office/drawing/2010/main" xmlns="" val="0"/>
              </a:ext>
            </a:extLst>
          </a:blip>
          <a:stretch>
            <a:fillRect/>
          </a:stretch>
        </p:blipFill>
        <p:spPr>
          <a:xfrm>
            <a:off x="7824192" y="3501010"/>
            <a:ext cx="518456" cy="432047"/>
          </a:xfrm>
          <a:prstGeom prst="rect">
            <a:avLst/>
          </a:prstGeom>
        </p:spPr>
      </p:pic>
      <p:cxnSp>
        <p:nvCxnSpPr>
          <p:cNvPr id="17" name="Прямая соединительная линия 16"/>
          <p:cNvCxnSpPr/>
          <p:nvPr/>
        </p:nvCxnSpPr>
        <p:spPr>
          <a:xfrm>
            <a:off x="7824192" y="3933056"/>
            <a:ext cx="2232248" cy="0"/>
          </a:xfrm>
          <a:prstGeom prst="line">
            <a:avLst/>
          </a:prstGeom>
        </p:spPr>
        <p:style>
          <a:lnRef idx="3">
            <a:schemeClr val="accent4"/>
          </a:lnRef>
          <a:fillRef idx="0">
            <a:schemeClr val="accent4"/>
          </a:fillRef>
          <a:effectRef idx="2">
            <a:schemeClr val="accent4"/>
          </a:effectRef>
          <a:fontRef idx="minor">
            <a:schemeClr val="tx1"/>
          </a:fontRef>
        </p:style>
      </p:cxnSp>
      <p:sp>
        <p:nvSpPr>
          <p:cNvPr id="29" name="Прямоугольник 28"/>
          <p:cNvSpPr/>
          <p:nvPr/>
        </p:nvSpPr>
        <p:spPr>
          <a:xfrm>
            <a:off x="8256240" y="3429000"/>
            <a:ext cx="325730" cy="369332"/>
          </a:xfrm>
          <a:prstGeom prst="rect">
            <a:avLst/>
          </a:prstGeom>
        </p:spPr>
        <p:txBody>
          <a:bodyPr wrap="none">
            <a:spAutoFit/>
          </a:bodyPr>
          <a:lstStyle/>
          <a:p>
            <a:pPr algn="ctr"/>
            <a:r>
              <a:rPr lang="ru-RU" b="1" dirty="0">
                <a:solidFill>
                  <a:srgbClr val="000000"/>
                </a:solidFill>
                <a:latin typeface="Helvetica"/>
                <a:cs typeface="Helvetica"/>
              </a:rPr>
              <a:t>+</a:t>
            </a:r>
          </a:p>
        </p:txBody>
      </p:sp>
      <p:sp>
        <p:nvSpPr>
          <p:cNvPr id="36" name="Прямоугольник 35"/>
          <p:cNvSpPr/>
          <p:nvPr/>
        </p:nvSpPr>
        <p:spPr>
          <a:xfrm>
            <a:off x="9192344" y="3429000"/>
            <a:ext cx="325730" cy="369332"/>
          </a:xfrm>
          <a:prstGeom prst="rect">
            <a:avLst/>
          </a:prstGeom>
        </p:spPr>
        <p:txBody>
          <a:bodyPr wrap="none">
            <a:spAutoFit/>
          </a:bodyPr>
          <a:lstStyle/>
          <a:p>
            <a:pPr algn="ctr"/>
            <a:r>
              <a:rPr lang="ru-RU" b="1" dirty="0">
                <a:solidFill>
                  <a:srgbClr val="000000"/>
                </a:solidFill>
                <a:latin typeface="Helvetica"/>
                <a:cs typeface="Helvetica"/>
              </a:rPr>
              <a:t>+</a:t>
            </a:r>
          </a:p>
        </p:txBody>
      </p:sp>
      <p:sp>
        <p:nvSpPr>
          <p:cNvPr id="37" name="Прямоугольник 36"/>
          <p:cNvSpPr/>
          <p:nvPr/>
        </p:nvSpPr>
        <p:spPr>
          <a:xfrm>
            <a:off x="8735284" y="3933056"/>
            <a:ext cx="313044" cy="369332"/>
          </a:xfrm>
          <a:prstGeom prst="rect">
            <a:avLst/>
          </a:prstGeom>
        </p:spPr>
        <p:txBody>
          <a:bodyPr wrap="none">
            <a:spAutoFit/>
          </a:bodyPr>
          <a:lstStyle/>
          <a:p>
            <a:pPr algn="ctr"/>
            <a:r>
              <a:rPr lang="ru-RU" b="1" dirty="0">
                <a:solidFill>
                  <a:srgbClr val="000000"/>
                </a:solidFill>
                <a:latin typeface="Helvetica"/>
                <a:cs typeface="Helvetica"/>
              </a:rPr>
              <a:t>3</a:t>
            </a:r>
          </a:p>
        </p:txBody>
      </p:sp>
      <p:sp>
        <p:nvSpPr>
          <p:cNvPr id="30" name="Рамка 29"/>
          <p:cNvSpPr/>
          <p:nvPr/>
        </p:nvSpPr>
        <p:spPr>
          <a:xfrm>
            <a:off x="6528048" y="3284984"/>
            <a:ext cx="3888432" cy="1296144"/>
          </a:xfrm>
          <a:prstGeom prst="frame">
            <a:avLst>
              <a:gd name="adj1" fmla="val 3855"/>
            </a:avLst>
          </a:prstGeom>
          <a:ln>
            <a:solidFill>
              <a:schemeClr val="accent1">
                <a:lumMod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solidFill>
                <a:schemeClr val="tx1"/>
              </a:solidFill>
            </a:endParaRPr>
          </a:p>
        </p:txBody>
      </p:sp>
      <p:cxnSp>
        <p:nvCxnSpPr>
          <p:cNvPr id="33" name="Прямая соединительная линия 32"/>
          <p:cNvCxnSpPr/>
          <p:nvPr/>
        </p:nvCxnSpPr>
        <p:spPr>
          <a:xfrm>
            <a:off x="4871864" y="5805264"/>
            <a:ext cx="2376264" cy="0"/>
          </a:xfrm>
          <a:prstGeom prst="line">
            <a:avLst/>
          </a:prstGeom>
          <a:ln>
            <a:solidFill>
              <a:schemeClr val="accent1">
                <a:lumMod val="25000"/>
              </a:schemeClr>
            </a:solidFill>
          </a:ln>
        </p:spPr>
        <p:style>
          <a:lnRef idx="3">
            <a:schemeClr val="accent1"/>
          </a:lnRef>
          <a:fillRef idx="0">
            <a:schemeClr val="accent1"/>
          </a:fillRef>
          <a:effectRef idx="2">
            <a:schemeClr val="accent1"/>
          </a:effectRef>
          <a:fontRef idx="minor">
            <a:schemeClr val="tx1"/>
          </a:fontRef>
        </p:style>
      </p:cxnSp>
      <p:cxnSp>
        <p:nvCxnSpPr>
          <p:cNvPr id="41" name="Прямая соединительная линия 40"/>
          <p:cNvCxnSpPr/>
          <p:nvPr/>
        </p:nvCxnSpPr>
        <p:spPr>
          <a:xfrm>
            <a:off x="4871864" y="5589240"/>
            <a:ext cx="0" cy="432048"/>
          </a:xfrm>
          <a:prstGeom prst="line">
            <a:avLst/>
          </a:prstGeom>
          <a:ln>
            <a:solidFill>
              <a:srgbClr val="1E4649"/>
            </a:solidFill>
          </a:ln>
        </p:spPr>
        <p:style>
          <a:lnRef idx="3">
            <a:schemeClr val="accent1"/>
          </a:lnRef>
          <a:fillRef idx="0">
            <a:schemeClr val="accent1"/>
          </a:fillRef>
          <a:effectRef idx="2">
            <a:schemeClr val="accent1"/>
          </a:effectRef>
          <a:fontRef idx="minor">
            <a:schemeClr val="tx1"/>
          </a:fontRef>
        </p:style>
      </p:cxnSp>
      <p:cxnSp>
        <p:nvCxnSpPr>
          <p:cNvPr id="46" name="Прямая соединительная линия 45"/>
          <p:cNvCxnSpPr/>
          <p:nvPr/>
        </p:nvCxnSpPr>
        <p:spPr>
          <a:xfrm>
            <a:off x="7248128" y="5589240"/>
            <a:ext cx="0" cy="432048"/>
          </a:xfrm>
          <a:prstGeom prst="line">
            <a:avLst/>
          </a:prstGeom>
          <a:ln>
            <a:solidFill>
              <a:srgbClr val="1E4649"/>
            </a:solidFill>
          </a:ln>
        </p:spPr>
        <p:style>
          <a:lnRef idx="3">
            <a:schemeClr val="accent1"/>
          </a:lnRef>
          <a:fillRef idx="0">
            <a:schemeClr val="accent1"/>
          </a:fillRef>
          <a:effectRef idx="2">
            <a:schemeClr val="accent1"/>
          </a:effectRef>
          <a:fontRef idx="minor">
            <a:schemeClr val="tx1"/>
          </a:fontRef>
        </p:style>
      </p:cxnSp>
      <p:sp>
        <p:nvSpPr>
          <p:cNvPr id="49" name="Прямоугольник 48"/>
          <p:cNvSpPr/>
          <p:nvPr/>
        </p:nvSpPr>
        <p:spPr>
          <a:xfrm>
            <a:off x="1919536" y="5589240"/>
            <a:ext cx="2376264" cy="1008112"/>
          </a:xfrm>
          <a:prstGeom prst="rect">
            <a:avLst/>
          </a:prstGeom>
          <a:ln>
            <a:solidFill>
              <a:srgbClr val="3C8C93"/>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ru-RU" sz="1400" b="1" dirty="0">
                <a:solidFill>
                  <a:srgbClr val="000000"/>
                </a:solidFill>
                <a:latin typeface="Helvetica"/>
                <a:cs typeface="Helvetica"/>
              </a:rPr>
              <a:t>Низкий</a:t>
            </a:r>
            <a:r>
              <a:rPr lang="ru-RU" sz="1400" dirty="0">
                <a:solidFill>
                  <a:srgbClr val="000000"/>
                </a:solidFill>
                <a:latin typeface="Helvetica"/>
                <a:cs typeface="Helvetica"/>
              </a:rPr>
              <a:t> уровень развития человеческого потенциала</a:t>
            </a:r>
          </a:p>
        </p:txBody>
      </p:sp>
      <p:sp>
        <p:nvSpPr>
          <p:cNvPr id="50" name="Прямоугольник 49"/>
          <p:cNvSpPr/>
          <p:nvPr/>
        </p:nvSpPr>
        <p:spPr>
          <a:xfrm>
            <a:off x="7752184" y="5517232"/>
            <a:ext cx="2376264" cy="1008112"/>
          </a:xfrm>
          <a:prstGeom prst="rect">
            <a:avLst/>
          </a:prstGeom>
          <a:ln>
            <a:solidFill>
              <a:schemeClr val="accent1">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ru-RU" sz="1400" b="1" dirty="0">
                <a:solidFill>
                  <a:srgbClr val="000000"/>
                </a:solidFill>
                <a:latin typeface="Helvetica"/>
                <a:cs typeface="Helvetica"/>
              </a:rPr>
              <a:t>Высокий</a:t>
            </a:r>
            <a:r>
              <a:rPr lang="ru-RU" sz="1400" dirty="0">
                <a:solidFill>
                  <a:srgbClr val="000000"/>
                </a:solidFill>
                <a:latin typeface="Helvetica"/>
                <a:cs typeface="Helvetica"/>
              </a:rPr>
              <a:t> уровень развития человеческого потенциала</a:t>
            </a:r>
          </a:p>
        </p:txBody>
      </p:sp>
      <p:pic>
        <p:nvPicPr>
          <p:cNvPr id="42" name="Изображение 41" descr="landscape-water-nature-forest-outdoor-wilderness-725733-pxhere.com.jpg"/>
          <p:cNvPicPr>
            <a:picLocks noChangeAspect="1"/>
          </p:cNvPicPr>
          <p:nvPr/>
        </p:nvPicPr>
        <p:blipFill>
          <a:blip r:embed="rId12" cstate="email">
            <a:extLst>
              <a:ext uri="{28A0092B-C50C-407E-A947-70E740481C1C}">
                <a14:useLocalDpi xmlns:a14="http://schemas.microsoft.com/office/drawing/2010/main" xmlns="" val="0"/>
              </a:ext>
            </a:extLst>
          </a:blip>
          <a:stretch>
            <a:fillRect/>
          </a:stretch>
        </p:blipFill>
        <p:spPr>
          <a:xfrm>
            <a:off x="2135560" y="188640"/>
            <a:ext cx="1259632" cy="834302"/>
          </a:xfrm>
          <a:prstGeom prst="triangle">
            <a:avLst>
              <a:gd name="adj" fmla="val 64403"/>
            </a:avLst>
          </a:prstGeom>
        </p:spPr>
      </p:pic>
      <p:pic>
        <p:nvPicPr>
          <p:cNvPr id="52" name="Изображение 51" descr="landscape-water-nature-forest-outdoor-wilderness-725733-pxhere.com.jpg"/>
          <p:cNvPicPr>
            <a:picLocks noChangeAspect="1"/>
          </p:cNvPicPr>
          <p:nvPr/>
        </p:nvPicPr>
        <p:blipFill>
          <a:blip r:embed="rId12" cstate="email">
            <a:extLst>
              <a:ext uri="{28A0092B-C50C-407E-A947-70E740481C1C}">
                <a14:useLocalDpi xmlns:a14="http://schemas.microsoft.com/office/drawing/2010/main" xmlns="" val="0"/>
              </a:ext>
            </a:extLst>
          </a:blip>
          <a:stretch>
            <a:fillRect/>
          </a:stretch>
        </p:blipFill>
        <p:spPr>
          <a:xfrm>
            <a:off x="8760296" y="188640"/>
            <a:ext cx="1259632" cy="834302"/>
          </a:xfrm>
          <a:prstGeom prst="triangle">
            <a:avLst>
              <a:gd name="adj" fmla="val 40398"/>
            </a:avLst>
          </a:prstGeom>
        </p:spPr>
      </p:pic>
      <p:pic>
        <p:nvPicPr>
          <p:cNvPr id="51" name="Изображение 50" descr="landscape-nature-wilderness-mountain-snow-lake-51384-pxhere.com.jpg"/>
          <p:cNvPicPr>
            <a:picLocks noChangeAspect="1"/>
          </p:cNvPicPr>
          <p:nvPr/>
        </p:nvPicPr>
        <p:blipFill>
          <a:blip r:embed="rId2" cstate="email">
            <a:extLst>
              <a:ext uri="{28A0092B-C50C-407E-A947-70E740481C1C}">
                <a14:useLocalDpi xmlns:a14="http://schemas.microsoft.com/office/drawing/2010/main" xmlns="" val="0"/>
              </a:ext>
            </a:extLst>
          </a:blip>
          <a:stretch>
            <a:fillRect/>
          </a:stretch>
        </p:blipFill>
        <p:spPr>
          <a:xfrm rot="10800000">
            <a:off x="623393" y="0"/>
            <a:ext cx="1871531" cy="1052736"/>
          </a:xfrm>
          <a:prstGeom prst="triangle">
            <a:avLst/>
          </a:prstGeom>
        </p:spPr>
      </p:pic>
      <p:pic>
        <p:nvPicPr>
          <p:cNvPr id="57" name="Изображение 56" descr="landscape-nature-wilderness-mountain-snow-lake-51384-pxhere.com.jpg"/>
          <p:cNvPicPr>
            <a:picLocks noChangeAspect="1"/>
          </p:cNvPicPr>
          <p:nvPr/>
        </p:nvPicPr>
        <p:blipFill>
          <a:blip r:embed="rId2" cstate="email">
            <a:extLst>
              <a:ext uri="{28A0092B-C50C-407E-A947-70E740481C1C}">
                <a14:useLocalDpi xmlns:a14="http://schemas.microsoft.com/office/drawing/2010/main" xmlns="" val="0"/>
              </a:ext>
            </a:extLst>
          </a:blip>
          <a:stretch>
            <a:fillRect/>
          </a:stretch>
        </p:blipFill>
        <p:spPr>
          <a:xfrm rot="10800000">
            <a:off x="9732235" y="0"/>
            <a:ext cx="1871531" cy="1052736"/>
          </a:xfrm>
          <a:prstGeom prst="triangle">
            <a:avLst/>
          </a:prstGeom>
        </p:spPr>
      </p:pic>
    </p:spTree>
    <p:extLst>
      <p:ext uri="{BB962C8B-B14F-4D97-AF65-F5344CB8AC3E}">
        <p14:creationId xmlns:p14="http://schemas.microsoft.com/office/powerpoint/2010/main" xmlns="" val="10521902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1981200" y="115889"/>
            <a:ext cx="8229600" cy="865187"/>
          </a:xfrm>
        </p:spPr>
        <p:txBody>
          <a:bodyPr/>
          <a:lstStyle/>
          <a:p>
            <a:pPr eaLnBrk="1" hangingPunct="1"/>
            <a:r>
              <a:rPr lang="ru-RU" altLang="ru-RU" sz="2800" b="1"/>
              <a:t>Индекс развития человеческого потенциала в отдельных странах в 201</a:t>
            </a:r>
            <a:r>
              <a:rPr lang="en-US" altLang="ru-RU" sz="2800" b="1"/>
              <a:t>5</a:t>
            </a:r>
            <a:r>
              <a:rPr lang="ru-RU" altLang="ru-RU" sz="2800" b="1"/>
              <a:t> г.</a:t>
            </a:r>
          </a:p>
        </p:txBody>
      </p:sp>
      <p:graphicFrame>
        <p:nvGraphicFramePr>
          <p:cNvPr id="24637" name="Group 61"/>
          <p:cNvGraphicFramePr>
            <a:graphicFrameLocks noGrp="1"/>
          </p:cNvGraphicFramePr>
          <p:nvPr>
            <p:ph type="tbl" idx="1"/>
          </p:nvPr>
        </p:nvGraphicFramePr>
        <p:xfrm>
          <a:off x="1981200" y="1052514"/>
          <a:ext cx="8229600" cy="5689601"/>
        </p:xfrm>
        <a:graphic>
          <a:graphicData uri="http://schemas.openxmlformats.org/drawingml/2006/table">
            <a:tbl>
              <a:tblPr/>
              <a:tblGrid>
                <a:gridCol w="801688"/>
                <a:gridCol w="1684337"/>
                <a:gridCol w="1647825"/>
                <a:gridCol w="1609725"/>
                <a:gridCol w="1462088"/>
                <a:gridCol w="1023937"/>
              </a:tblGrid>
              <a:tr h="196849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err="1" smtClean="0">
                          <a:ln>
                            <a:noFill/>
                          </a:ln>
                          <a:solidFill>
                            <a:srgbClr val="000000"/>
                          </a:solidFill>
                          <a:effectLst/>
                          <a:latin typeface="Times New Roman" pitchFamily="18" charset="0"/>
                          <a:cs typeface="Times New Roman" pitchFamily="18" charset="0"/>
                        </a:rPr>
                        <a:t>Рей</a:t>
                      </a:r>
                      <a:r>
                        <a:rPr kumimoji="0" lang="ru-RU" sz="2000" b="0" i="0" u="none" strike="noStrike" cap="none" normalizeH="0" baseline="0" dirty="0" smtClean="0">
                          <a:ln>
                            <a:noFill/>
                          </a:ln>
                          <a:solidFill>
                            <a:srgbClr val="000000"/>
                          </a:solidFill>
                          <a:effectLst/>
                          <a:latin typeface="Times New Roman" pitchFamily="18" charset="0"/>
                          <a:cs typeface="Times New Roman" pitchFamily="18" charset="0"/>
                        </a:rPr>
                        <a:t>-</a:t>
                      </a:r>
                      <a:r>
                        <a:rPr kumimoji="0" lang="en-US" sz="2000" b="0" i="0" u="none" strike="noStrike" cap="none" normalizeH="0" baseline="0" dirty="0" err="1" smtClean="0">
                          <a:ln>
                            <a:noFill/>
                          </a:ln>
                          <a:solidFill>
                            <a:srgbClr val="000000"/>
                          </a:solidFill>
                          <a:effectLst/>
                          <a:latin typeface="Times New Roman" pitchFamily="18" charset="0"/>
                          <a:cs typeface="Times New Roman" pitchFamily="18" charset="0"/>
                        </a:rPr>
                        <a:t>тинг</a:t>
                      </a:r>
                      <a:endParaRPr kumimoji="0" lang="en-US" sz="2000" b="0" i="0" u="none" strike="noStrike" cap="none" normalizeH="0" baseline="0" dirty="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Страны</a:t>
                      </a:r>
                      <a:endParaRPr kumimoji="0" lang="en-US" sz="20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000" b="0" i="0" u="none" strike="noStrike" cap="none" normalizeH="0" baseline="0" smtClean="0">
                          <a:ln>
                            <a:noFill/>
                          </a:ln>
                          <a:solidFill>
                            <a:srgbClr val="000000"/>
                          </a:solidFill>
                          <a:effectLst/>
                          <a:latin typeface="Times New Roman" pitchFamily="18" charset="0"/>
                          <a:cs typeface="Times New Roman" pitchFamily="18" charset="0"/>
                        </a:rPr>
                        <a:t>Ожидаемая продолжит. жизни</a:t>
                      </a:r>
                      <a:endParaRPr kumimoji="0" lang="ru-RU" sz="20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2000" b="0" i="0" u="none" strike="noStrike" cap="none" normalizeH="0" baseline="0" smtClean="0">
                          <a:ln>
                            <a:noFill/>
                          </a:ln>
                          <a:solidFill>
                            <a:srgbClr val="000000"/>
                          </a:solidFill>
                          <a:effectLst/>
                          <a:latin typeface="Times New Roman" pitchFamily="18" charset="0"/>
                          <a:cs typeface="Times New Roman" pitchFamily="18" charset="0"/>
                        </a:rPr>
                        <a:t>(в годах)</a:t>
                      </a:r>
                      <a:endParaRPr kumimoji="0" lang="ru-RU" sz="20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000" b="0" i="0" u="none" strike="noStrike" cap="none" normalizeH="0" baseline="0" smtClean="0">
                          <a:ln>
                            <a:noFill/>
                          </a:ln>
                          <a:solidFill>
                            <a:srgbClr val="000000"/>
                          </a:solidFill>
                          <a:effectLst/>
                          <a:latin typeface="Times New Roman" pitchFamily="18" charset="0"/>
                          <a:cs typeface="Times New Roman" pitchFamily="18" charset="0"/>
                        </a:rPr>
                        <a:t>ВНД на душу населения</a:t>
                      </a:r>
                      <a:endParaRPr kumimoji="0" lang="ru-RU" sz="20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2000" b="0" i="0" u="none" strike="noStrike" cap="none" normalizeH="0" baseline="0" smtClean="0">
                          <a:ln>
                            <a:noFill/>
                          </a:ln>
                          <a:solidFill>
                            <a:srgbClr val="000000"/>
                          </a:solidFill>
                          <a:effectLst/>
                          <a:latin typeface="Times New Roman" pitchFamily="18" charset="0"/>
                          <a:cs typeface="Times New Roman" pitchFamily="18" charset="0"/>
                        </a:rPr>
                        <a:t>(ППС </a:t>
                      </a:r>
                      <a:endParaRPr kumimoji="0" lang="ru-RU" sz="20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2000" b="0" i="0" u="none" strike="noStrike" cap="none" normalizeH="0" baseline="0" smtClean="0">
                          <a:ln>
                            <a:noFill/>
                          </a:ln>
                          <a:solidFill>
                            <a:srgbClr val="000000"/>
                          </a:solidFill>
                          <a:effectLst/>
                          <a:latin typeface="Times New Roman" pitchFamily="18" charset="0"/>
                          <a:cs typeface="Times New Roman" pitchFamily="18" charset="0"/>
                        </a:rPr>
                        <a:t>в долл. </a:t>
                      </a:r>
                      <a:r>
                        <a:rPr kumimoji="0" lang="en-US" sz="2000" b="0" i="0" u="none" strike="noStrike" cap="none" normalizeH="0" baseline="0" smtClean="0">
                          <a:ln>
                            <a:noFill/>
                          </a:ln>
                          <a:solidFill>
                            <a:srgbClr val="000000"/>
                          </a:solidFill>
                          <a:effectLst/>
                          <a:latin typeface="Times New Roman" pitchFamily="18" charset="0"/>
                          <a:cs typeface="Times New Roman" pitchFamily="18" charset="0"/>
                        </a:rPr>
                        <a:t>США)</a:t>
                      </a:r>
                      <a:endParaRPr kumimoji="0" lang="en-US" sz="20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000" b="0" i="0" u="none" strike="noStrike" cap="none" normalizeH="0" baseline="0" smtClean="0">
                          <a:ln>
                            <a:noFill/>
                          </a:ln>
                          <a:solidFill>
                            <a:srgbClr val="000000"/>
                          </a:solidFill>
                          <a:effectLst/>
                          <a:latin typeface="Times New Roman" pitchFamily="18" charset="0"/>
                          <a:cs typeface="Times New Roman" pitchFamily="18" charset="0"/>
                        </a:rPr>
                        <a:t>Средняя</a:t>
                      </a:r>
                      <a:endParaRPr kumimoji="0" lang="ru-RU" sz="20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2000" b="0" i="0" u="none" strike="noStrike" cap="none" normalizeH="0" baseline="0" smtClean="0">
                          <a:ln>
                            <a:noFill/>
                          </a:ln>
                          <a:solidFill>
                            <a:srgbClr val="000000"/>
                          </a:solidFill>
                          <a:effectLst/>
                          <a:latin typeface="Times New Roman" pitchFamily="18" charset="0"/>
                          <a:cs typeface="Times New Roman" pitchFamily="18" charset="0"/>
                        </a:rPr>
                        <a:t>продолжи-</a:t>
                      </a:r>
                      <a:endParaRPr kumimoji="0" lang="ru-RU" sz="20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2000" b="0" i="0" u="none" strike="noStrike" cap="none" normalizeH="0" baseline="0" smtClean="0">
                          <a:ln>
                            <a:noFill/>
                          </a:ln>
                          <a:solidFill>
                            <a:srgbClr val="000000"/>
                          </a:solidFill>
                          <a:effectLst/>
                          <a:latin typeface="Times New Roman" pitchFamily="18" charset="0"/>
                          <a:cs typeface="Times New Roman" pitchFamily="18" charset="0"/>
                        </a:rPr>
                        <a:t>тельность</a:t>
                      </a:r>
                      <a:endParaRPr kumimoji="0" lang="ru-RU" sz="20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2000" b="0" i="0" u="none" strike="noStrike" cap="none" normalizeH="0" baseline="0" smtClean="0">
                          <a:ln>
                            <a:noFill/>
                          </a:ln>
                          <a:solidFill>
                            <a:srgbClr val="000000"/>
                          </a:solidFill>
                          <a:effectLst/>
                          <a:latin typeface="Times New Roman" pitchFamily="18" charset="0"/>
                          <a:cs typeface="Times New Roman" pitchFamily="18" charset="0"/>
                        </a:rPr>
                        <a:t>обучения</a:t>
                      </a:r>
                      <a:endParaRPr kumimoji="0" lang="ru-RU" sz="20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2000" b="0" i="0" u="none" strike="noStrike" cap="none" normalizeH="0" baseline="0" smtClean="0">
                          <a:ln>
                            <a:noFill/>
                          </a:ln>
                          <a:solidFill>
                            <a:srgbClr val="000000"/>
                          </a:solidFill>
                          <a:effectLst/>
                          <a:latin typeface="Times New Roman" pitchFamily="18" charset="0"/>
                          <a:cs typeface="Times New Roman" pitchFamily="18" charset="0"/>
                        </a:rPr>
                        <a:t>(лет)</a:t>
                      </a:r>
                      <a:endParaRPr kumimoji="0" lang="ru-RU" sz="20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Times New Roman" pitchFamily="18" charset="0"/>
                          <a:cs typeface="Times New Roman" pitchFamily="18" charset="0"/>
                        </a:rPr>
                        <a:t>ИЧР</a:t>
                      </a:r>
                      <a:endParaRPr kumimoji="0" lang="ru-RU" sz="2000" b="0" i="0" u="none" strike="noStrike" cap="none" normalizeH="0" baseline="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572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Times New Roman" pitchFamily="18" charset="0"/>
                          <a:cs typeface="Times New Roman" pitchFamily="18" charset="0"/>
                        </a:rPr>
                        <a:t>1</a:t>
                      </a:r>
                      <a:endParaRPr kumimoji="0" lang="en-US" sz="20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Норвегия</a:t>
                      </a:r>
                      <a:endParaRPr kumimoji="0" lang="en-US" sz="20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pitchFamily="18" charset="0"/>
                          <a:cs typeface="Times New Roman" pitchFamily="18" charset="0"/>
                        </a:rPr>
                        <a:t>81,7</a:t>
                      </a:r>
                      <a:endParaRPr kumimoji="0" lang="ru-RU" sz="2000" b="0" i="0" u="none" strike="noStrike" cap="none" normalizeH="0" baseline="0" dirty="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000" b="0" i="0" u="none" strike="noStrike" cap="none" normalizeH="0" baseline="0" dirty="0" smtClean="0">
                          <a:ln>
                            <a:noFill/>
                          </a:ln>
                          <a:solidFill>
                            <a:srgbClr val="000000"/>
                          </a:solidFill>
                          <a:effectLst/>
                          <a:latin typeface="Times New Roman" pitchFamily="18" charset="0"/>
                          <a:cs typeface="Times New Roman" pitchFamily="18" charset="0"/>
                        </a:rPr>
                        <a:t>6</a:t>
                      </a:r>
                      <a:r>
                        <a:rPr kumimoji="0" lang="en-US" sz="2000" b="0" i="0" u="none" strike="noStrike" cap="none" normalizeH="0" baseline="0" dirty="0" smtClean="0">
                          <a:ln>
                            <a:noFill/>
                          </a:ln>
                          <a:solidFill>
                            <a:srgbClr val="000000"/>
                          </a:solidFill>
                          <a:effectLst/>
                          <a:latin typeface="Times New Roman" pitchFamily="18" charset="0"/>
                          <a:cs typeface="Times New Roman" pitchFamily="18" charset="0"/>
                        </a:rPr>
                        <a:t>7614</a:t>
                      </a:r>
                      <a:endParaRPr kumimoji="0" lang="ru-RU" sz="2000" b="0" i="0" u="none" strike="noStrike" cap="none" normalizeH="0" baseline="0" dirty="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000000"/>
                          </a:solidFill>
                          <a:effectLst/>
                          <a:latin typeface="Times New Roman" pitchFamily="18" charset="0"/>
                          <a:cs typeface="Times New Roman" pitchFamily="18" charset="0"/>
                        </a:rPr>
                        <a:t>12,7</a:t>
                      </a:r>
                      <a:endParaRPr kumimoji="0" lang="en-US" sz="2000" b="0" i="0" u="none" strike="noStrike" cap="none" normalizeH="0" baseline="0" dirty="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pitchFamily="18" charset="0"/>
                          <a:cs typeface="Times New Roman" pitchFamily="18" charset="0"/>
                        </a:rPr>
                        <a:t>0,949</a:t>
                      </a:r>
                      <a:endParaRPr kumimoji="0" lang="ru-RU" sz="2000" b="0" i="0" u="none" strike="noStrike" cap="none" normalizeH="0" baseline="0" dirty="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572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Times New Roman" pitchFamily="18" charset="0"/>
                          <a:cs typeface="Times New Roman" pitchFamily="18" charset="0"/>
                        </a:rPr>
                        <a:t>2</a:t>
                      </a:r>
                      <a:endParaRPr kumimoji="0" lang="en-US" sz="20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Австралия</a:t>
                      </a:r>
                      <a:endParaRPr kumimoji="0" lang="en-US" sz="20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Times New Roman" pitchFamily="18" charset="0"/>
                          <a:cs typeface="Times New Roman" pitchFamily="18" charset="0"/>
                        </a:rPr>
                        <a:t>8</a:t>
                      </a:r>
                      <a:r>
                        <a:rPr kumimoji="0" lang="ru-RU" sz="2000" b="0" i="0" u="none" strike="noStrike" cap="none" normalizeH="0" baseline="0" smtClean="0">
                          <a:ln>
                            <a:noFill/>
                          </a:ln>
                          <a:solidFill>
                            <a:srgbClr val="000000"/>
                          </a:solidFill>
                          <a:effectLst/>
                          <a:latin typeface="Times New Roman" pitchFamily="18" charset="0"/>
                          <a:cs typeface="Times New Roman" pitchFamily="18" charset="0"/>
                        </a:rPr>
                        <a:t>2</a:t>
                      </a:r>
                      <a:r>
                        <a:rPr kumimoji="0" lang="en-US" sz="2000" b="0" i="0" u="none" strike="noStrike" cap="none" normalizeH="0" baseline="0" smtClean="0">
                          <a:ln>
                            <a:noFill/>
                          </a:ln>
                          <a:solidFill>
                            <a:srgbClr val="000000"/>
                          </a:solidFill>
                          <a:effectLst/>
                          <a:latin typeface="Times New Roman" pitchFamily="18" charset="0"/>
                          <a:cs typeface="Times New Roman" pitchFamily="18" charset="0"/>
                        </a:rPr>
                        <a:t>,</a:t>
                      </a:r>
                      <a:r>
                        <a:rPr kumimoji="0" lang="ru-RU" sz="2000" b="0" i="0" u="none" strike="noStrike" cap="none" normalizeH="0" baseline="0" smtClean="0">
                          <a:ln>
                            <a:noFill/>
                          </a:ln>
                          <a:solidFill>
                            <a:srgbClr val="000000"/>
                          </a:solidFill>
                          <a:effectLst/>
                          <a:latin typeface="Times New Roman" pitchFamily="18" charset="0"/>
                          <a:cs typeface="Times New Roman" pitchFamily="18" charset="0"/>
                        </a:rPr>
                        <a:t>5</a:t>
                      </a:r>
                      <a:endParaRPr kumimoji="0" lang="ru-RU" sz="20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000" b="0" i="0" u="none" strike="noStrike" cap="none" normalizeH="0" baseline="0" dirty="0" smtClean="0">
                          <a:ln>
                            <a:noFill/>
                          </a:ln>
                          <a:solidFill>
                            <a:srgbClr val="000000"/>
                          </a:solidFill>
                          <a:effectLst/>
                          <a:latin typeface="Times New Roman" pitchFamily="18" charset="0"/>
                          <a:cs typeface="Times New Roman" pitchFamily="18" charset="0"/>
                        </a:rPr>
                        <a:t>4</a:t>
                      </a:r>
                      <a:r>
                        <a:rPr kumimoji="0" lang="en-US" sz="2000" b="0" i="0" u="none" strike="noStrike" cap="none" normalizeH="0" baseline="0" dirty="0" smtClean="0">
                          <a:ln>
                            <a:noFill/>
                          </a:ln>
                          <a:solidFill>
                            <a:srgbClr val="000000"/>
                          </a:solidFill>
                          <a:effectLst/>
                          <a:latin typeface="Times New Roman" pitchFamily="18" charset="0"/>
                          <a:cs typeface="Times New Roman" pitchFamily="18" charset="0"/>
                        </a:rPr>
                        <a:t>2822</a:t>
                      </a:r>
                      <a:endParaRPr kumimoji="0" lang="ru-RU" sz="2000" b="0" i="0" u="none" strike="noStrike" cap="none" normalizeH="0" baseline="0" dirty="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000000"/>
                          </a:solidFill>
                          <a:effectLst/>
                          <a:latin typeface="Times New Roman" pitchFamily="18" charset="0"/>
                          <a:cs typeface="Times New Roman" pitchFamily="18" charset="0"/>
                        </a:rPr>
                        <a:t>13,2</a:t>
                      </a:r>
                      <a:endParaRPr kumimoji="0" lang="ru-RU" sz="2000" b="0" i="0" u="none" strike="noStrike" cap="none" normalizeH="0" baseline="0" dirty="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000000"/>
                          </a:solidFill>
                          <a:effectLst/>
                          <a:latin typeface="Times New Roman" pitchFamily="18" charset="0"/>
                          <a:cs typeface="Times New Roman" pitchFamily="18" charset="0"/>
                        </a:rPr>
                        <a:t>0,9</a:t>
                      </a:r>
                      <a:r>
                        <a:rPr kumimoji="0" lang="ru-RU" sz="2000" b="0" i="0" u="none" strike="noStrike" cap="none" normalizeH="0" baseline="0" dirty="0" smtClean="0">
                          <a:ln>
                            <a:noFill/>
                          </a:ln>
                          <a:solidFill>
                            <a:srgbClr val="000000"/>
                          </a:solidFill>
                          <a:effectLst/>
                          <a:latin typeface="Times New Roman" pitchFamily="18" charset="0"/>
                          <a:cs typeface="Times New Roman" pitchFamily="18" charset="0"/>
                        </a:rPr>
                        <a:t>3</a:t>
                      </a:r>
                      <a:r>
                        <a:rPr kumimoji="0" lang="en-US" sz="2000" b="0" i="0" u="none" strike="noStrike" cap="none" normalizeH="0" baseline="0" dirty="0" smtClean="0">
                          <a:ln>
                            <a:noFill/>
                          </a:ln>
                          <a:solidFill>
                            <a:srgbClr val="000000"/>
                          </a:solidFill>
                          <a:effectLst/>
                          <a:latin typeface="Times New Roman" pitchFamily="18" charset="0"/>
                          <a:cs typeface="Times New Roman" pitchFamily="18" charset="0"/>
                        </a:rPr>
                        <a:t>9</a:t>
                      </a:r>
                      <a:endParaRPr kumimoji="0" lang="ru-RU" sz="2000" b="0" i="0" u="none" strike="noStrike" cap="none" normalizeH="0" baseline="0" dirty="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572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Times New Roman" pitchFamily="18" charset="0"/>
                          <a:cs typeface="Times New Roman" pitchFamily="18" charset="0"/>
                        </a:rPr>
                        <a:t>3</a:t>
                      </a:r>
                      <a:endParaRPr kumimoji="0" lang="en-US" sz="20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000" b="0" i="0" u="none" strike="noStrike" cap="none" normalizeH="0" baseline="0" smtClean="0">
                          <a:ln>
                            <a:noFill/>
                          </a:ln>
                          <a:solidFill>
                            <a:schemeClr val="tx1"/>
                          </a:solidFill>
                          <a:effectLst/>
                          <a:latin typeface="Times New Roman" pitchFamily="18" charset="0"/>
                          <a:cs typeface="Times New Roman" pitchFamily="18" charset="0"/>
                        </a:rPr>
                        <a:t>Швейцария</a:t>
                      </a:r>
                      <a:endParaRPr kumimoji="0" lang="ru-RU" sz="20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000000"/>
                          </a:solidFill>
                          <a:effectLst/>
                          <a:latin typeface="Times New Roman" pitchFamily="18" charset="0"/>
                          <a:cs typeface="Times New Roman" pitchFamily="18" charset="0"/>
                        </a:rPr>
                        <a:t>83,1</a:t>
                      </a:r>
                      <a:endParaRPr kumimoji="0" lang="en-US" sz="2000" b="0" i="0" u="none" strike="noStrike" cap="none" normalizeH="0" baseline="0" dirty="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000" b="0" i="0" u="none" strike="noStrike" cap="none" normalizeH="0" baseline="0" smtClean="0">
                          <a:ln>
                            <a:noFill/>
                          </a:ln>
                          <a:solidFill>
                            <a:srgbClr val="000000"/>
                          </a:solidFill>
                          <a:effectLst/>
                          <a:latin typeface="Times New Roman" pitchFamily="18" charset="0"/>
                          <a:cs typeface="Times New Roman" pitchFamily="18" charset="0"/>
                        </a:rPr>
                        <a:t>53762</a:t>
                      </a:r>
                      <a:endParaRPr kumimoji="0" lang="ru-RU" sz="20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000" b="0" i="0" u="none" strike="noStrike" cap="none" normalizeH="0" baseline="0" dirty="0" smtClean="0">
                          <a:ln>
                            <a:noFill/>
                          </a:ln>
                          <a:solidFill>
                            <a:srgbClr val="000000"/>
                          </a:solidFill>
                          <a:effectLst/>
                          <a:latin typeface="Times New Roman" pitchFamily="18" charset="0"/>
                          <a:cs typeface="Times New Roman" pitchFamily="18" charset="0"/>
                        </a:rPr>
                        <a:t>1</a:t>
                      </a:r>
                      <a:r>
                        <a:rPr kumimoji="0" lang="en-US" sz="2000" b="0" i="0" u="none" strike="noStrike" cap="none" normalizeH="0" baseline="0" dirty="0" smtClean="0">
                          <a:ln>
                            <a:noFill/>
                          </a:ln>
                          <a:solidFill>
                            <a:srgbClr val="000000"/>
                          </a:solidFill>
                          <a:effectLst/>
                          <a:latin typeface="Times New Roman" pitchFamily="18" charset="0"/>
                          <a:cs typeface="Times New Roman" pitchFamily="18" charset="0"/>
                        </a:rPr>
                        <a:t>3</a:t>
                      </a:r>
                      <a:r>
                        <a:rPr kumimoji="0" lang="ru-RU" sz="2000" b="0" i="0" u="none" strike="noStrike" cap="none" normalizeH="0" baseline="0" dirty="0" smtClean="0">
                          <a:ln>
                            <a:noFill/>
                          </a:ln>
                          <a:solidFill>
                            <a:srgbClr val="000000"/>
                          </a:solidFill>
                          <a:effectLst/>
                          <a:latin typeface="Times New Roman" pitchFamily="18" charset="0"/>
                          <a:cs typeface="Times New Roman" pitchFamily="18" charset="0"/>
                        </a:rPr>
                        <a:t>,</a:t>
                      </a:r>
                      <a:r>
                        <a:rPr kumimoji="0" lang="en-US" sz="2000" b="0" i="0" u="none" strike="noStrike" cap="none" normalizeH="0" baseline="0" dirty="0" smtClean="0">
                          <a:ln>
                            <a:noFill/>
                          </a:ln>
                          <a:solidFill>
                            <a:srgbClr val="000000"/>
                          </a:solidFill>
                          <a:effectLst/>
                          <a:latin typeface="Times New Roman" pitchFamily="18" charset="0"/>
                          <a:cs typeface="Times New Roman" pitchFamily="18" charset="0"/>
                        </a:rPr>
                        <a:t>4</a:t>
                      </a:r>
                      <a:endParaRPr kumimoji="0" lang="ru-RU" sz="2000" b="0" i="0" u="none" strike="noStrike" cap="none" normalizeH="0" baseline="0" dirty="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000000"/>
                          </a:solidFill>
                          <a:effectLst/>
                          <a:latin typeface="Times New Roman" pitchFamily="18" charset="0"/>
                          <a:cs typeface="Times New Roman" pitchFamily="18" charset="0"/>
                        </a:rPr>
                        <a:t>0,939</a:t>
                      </a:r>
                      <a:endParaRPr kumimoji="0" lang="ru-RU" sz="2000" b="0" i="0" u="none" strike="noStrike" cap="none" normalizeH="0" baseline="0" dirty="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556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000" b="0" i="0" u="none" strike="noStrike" cap="none" normalizeH="0" baseline="0" dirty="0" smtClean="0">
                          <a:ln>
                            <a:noFill/>
                          </a:ln>
                          <a:solidFill>
                            <a:srgbClr val="000000"/>
                          </a:solidFill>
                          <a:effectLst/>
                          <a:latin typeface="Times New Roman" pitchFamily="18" charset="0"/>
                          <a:cs typeface="Times New Roman" pitchFamily="18" charset="0"/>
                        </a:rPr>
                        <a:t>…</a:t>
                      </a:r>
                      <a:r>
                        <a:rPr kumimoji="0" lang="en-US" sz="2000" b="0" i="0" u="none" strike="noStrike" cap="none" normalizeH="0" baseline="0" dirty="0" smtClean="0">
                          <a:ln>
                            <a:noFill/>
                          </a:ln>
                          <a:solidFill>
                            <a:srgbClr val="000000"/>
                          </a:solidFill>
                          <a:effectLst/>
                          <a:latin typeface="Times New Roman" pitchFamily="18" charset="0"/>
                          <a:cs typeface="Times New Roman" pitchFamily="18" charset="0"/>
                        </a:rPr>
                        <a:t>44</a:t>
                      </a:r>
                      <a:endParaRPr kumimoji="0" lang="ru-RU" sz="2000" b="0" i="0" u="none" strike="noStrike" cap="none" normalizeH="0" baseline="0" dirty="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000" b="0" i="0" u="none" strike="noStrike" cap="none" normalizeH="0" baseline="0" dirty="0" smtClean="0">
                          <a:ln>
                            <a:noFill/>
                          </a:ln>
                          <a:solidFill>
                            <a:schemeClr val="tx1"/>
                          </a:solidFill>
                          <a:effectLst/>
                          <a:latin typeface="Times New Roman" pitchFamily="18" charset="0"/>
                          <a:cs typeface="Times New Roman" pitchFamily="18" charset="0"/>
                        </a:rPr>
                        <a:t>Латвия</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000" b="0" i="0" u="none" strike="noStrike" cap="none" normalizeH="0" baseline="0" dirty="0" smtClean="0">
                          <a:ln>
                            <a:noFill/>
                          </a:ln>
                          <a:solidFill>
                            <a:srgbClr val="000000"/>
                          </a:solidFill>
                          <a:effectLst/>
                          <a:latin typeface="Times New Roman" pitchFamily="18" charset="0"/>
                          <a:cs typeface="Times New Roman" pitchFamily="18" charset="0"/>
                        </a:rPr>
                        <a:t>74,3</a:t>
                      </a:r>
                      <a:endParaRPr kumimoji="0" lang="ru-RU" sz="20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000" b="0" i="0" u="none" strike="noStrike" cap="none" normalizeH="0" baseline="0" dirty="0" smtClean="0">
                          <a:ln>
                            <a:noFill/>
                          </a:ln>
                          <a:solidFill>
                            <a:schemeClr val="tx1"/>
                          </a:solidFill>
                          <a:effectLst/>
                          <a:latin typeface="Times New Roman" pitchFamily="18" charset="0"/>
                          <a:cs typeface="Times New Roman" pitchFamily="18" charset="0"/>
                        </a:rPr>
                        <a:t>22589</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000" b="0" i="0" u="none" strike="noStrike" cap="none" normalizeH="0" baseline="0" dirty="0" smtClean="0">
                          <a:ln>
                            <a:noFill/>
                          </a:ln>
                          <a:solidFill>
                            <a:srgbClr val="000000"/>
                          </a:solidFill>
                          <a:effectLst/>
                          <a:latin typeface="Times New Roman" pitchFamily="18" charset="0"/>
                          <a:cs typeface="Times New Roman" pitchFamily="18" charset="0"/>
                        </a:rPr>
                        <a:t>11,7</a:t>
                      </a:r>
                      <a:endParaRPr kumimoji="0" lang="ru-RU" sz="2000" b="0" i="0" u="none" strike="noStrike" cap="none" normalizeH="0" baseline="0" dirty="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000" b="0" i="0" u="none" strike="noStrike" cap="none" normalizeH="0" baseline="0" dirty="0" smtClean="0">
                          <a:ln>
                            <a:noFill/>
                          </a:ln>
                          <a:solidFill>
                            <a:srgbClr val="000000"/>
                          </a:solidFill>
                          <a:effectLst/>
                          <a:latin typeface="Times New Roman" pitchFamily="18" charset="0"/>
                          <a:cs typeface="Times New Roman" pitchFamily="18" charset="0"/>
                        </a:rPr>
                        <a:t>0,830</a:t>
                      </a:r>
                      <a:endParaRPr kumimoji="0" lang="ru-RU" sz="2000" b="0" i="0" u="none" strike="noStrike" cap="none" normalizeH="0" baseline="0" dirty="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556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000" b="0" i="0" u="none" strike="noStrike" cap="none" normalizeH="0" baseline="0" dirty="0" smtClean="0">
                          <a:ln>
                            <a:noFill/>
                          </a:ln>
                          <a:solidFill>
                            <a:srgbClr val="000000"/>
                          </a:solidFill>
                          <a:effectLst/>
                          <a:latin typeface="Times New Roman" pitchFamily="18" charset="0"/>
                          <a:cs typeface="Times New Roman" pitchFamily="18" charset="0"/>
                        </a:rPr>
                        <a:t>…48</a:t>
                      </a:r>
                      <a:endParaRPr kumimoji="0" lang="ru-RU" sz="2000" b="0" i="0" u="none" strike="noStrike" cap="none" normalizeH="0" baseline="0" dirty="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000" b="0" i="0" u="none" strike="noStrike" cap="none" normalizeH="0" baseline="0" dirty="0" smtClean="0">
                          <a:ln>
                            <a:noFill/>
                          </a:ln>
                          <a:solidFill>
                            <a:schemeClr val="tx1"/>
                          </a:solidFill>
                          <a:effectLst/>
                          <a:latin typeface="Times New Roman" pitchFamily="18" charset="0"/>
                          <a:cs typeface="Times New Roman" pitchFamily="18" charset="0"/>
                        </a:rPr>
                        <a:t>Черногория</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000" b="0" i="0" u="none" strike="noStrike" cap="none" normalizeH="0" baseline="0" dirty="0" smtClean="0">
                          <a:ln>
                            <a:noFill/>
                          </a:ln>
                          <a:solidFill>
                            <a:srgbClr val="000000"/>
                          </a:solidFill>
                          <a:effectLst/>
                          <a:latin typeface="Times New Roman" pitchFamily="18" charset="0"/>
                          <a:cs typeface="Times New Roman" pitchFamily="18" charset="0"/>
                        </a:rPr>
                        <a:t>76,4</a:t>
                      </a:r>
                      <a:endParaRPr kumimoji="0" lang="ru-RU" sz="20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000" b="0" i="0" u="none" strike="noStrike" cap="none" normalizeH="0" baseline="0" dirty="0" smtClean="0">
                          <a:ln>
                            <a:noFill/>
                          </a:ln>
                          <a:solidFill>
                            <a:srgbClr val="000000"/>
                          </a:solidFill>
                          <a:effectLst/>
                          <a:latin typeface="Times New Roman" pitchFamily="18" charset="0"/>
                          <a:cs typeface="Times New Roman" pitchFamily="18" charset="0"/>
                        </a:rPr>
                        <a:t>15410</a:t>
                      </a:r>
                      <a:endParaRPr kumimoji="0" lang="ru-RU" sz="20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000" b="0" i="0" u="none" strike="noStrike" cap="none" normalizeH="0" baseline="0" dirty="0" smtClean="0">
                          <a:ln>
                            <a:noFill/>
                          </a:ln>
                          <a:solidFill>
                            <a:srgbClr val="000000"/>
                          </a:solidFill>
                          <a:effectLst/>
                          <a:latin typeface="Times New Roman" pitchFamily="18" charset="0"/>
                          <a:cs typeface="Times New Roman" pitchFamily="18" charset="0"/>
                        </a:rPr>
                        <a:t>11,3</a:t>
                      </a:r>
                      <a:endParaRPr kumimoji="0" lang="ru-RU" sz="2000" b="0" i="0" u="none" strike="noStrike" cap="none" normalizeH="0" baseline="0" dirty="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000" b="0" i="0" u="none" strike="noStrike" cap="none" normalizeH="0" baseline="0" dirty="0" smtClean="0">
                          <a:ln>
                            <a:noFill/>
                          </a:ln>
                          <a:solidFill>
                            <a:srgbClr val="000000"/>
                          </a:solidFill>
                          <a:effectLst/>
                          <a:latin typeface="Times New Roman" pitchFamily="18" charset="0"/>
                          <a:cs typeface="Times New Roman" pitchFamily="18" charset="0"/>
                        </a:rPr>
                        <a:t>0,807</a:t>
                      </a:r>
                      <a:endParaRPr kumimoji="0" lang="ru-RU" sz="2000" b="0" i="0" u="none" strike="noStrike" cap="none" normalizeH="0" baseline="0" dirty="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1382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000" b="0" i="0" u="none" strike="noStrike" cap="none" normalizeH="0" baseline="0" dirty="0" smtClean="0">
                          <a:ln>
                            <a:noFill/>
                          </a:ln>
                          <a:solidFill>
                            <a:srgbClr val="000000"/>
                          </a:solidFill>
                          <a:effectLst/>
                          <a:latin typeface="Times New Roman" pitchFamily="18" charset="0"/>
                          <a:cs typeface="Times New Roman" pitchFamily="18" charset="0"/>
                        </a:rPr>
                        <a:t>…49</a:t>
                      </a:r>
                      <a:endParaRPr kumimoji="0" lang="ru-RU" sz="2000" b="0" i="0" u="none" strike="noStrike" cap="none" normalizeH="0" baseline="0" dirty="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000" b="0" i="0" u="none" strike="noStrike" cap="none" normalizeH="0" baseline="0" smtClean="0">
                          <a:ln>
                            <a:noFill/>
                          </a:ln>
                          <a:solidFill>
                            <a:srgbClr val="000000"/>
                          </a:solidFill>
                          <a:effectLst/>
                          <a:latin typeface="Times New Roman" pitchFamily="18" charset="0"/>
                          <a:cs typeface="Times New Roman" pitchFamily="18" charset="0"/>
                        </a:rPr>
                        <a:t>РОССИЯ</a:t>
                      </a:r>
                      <a:endParaRPr kumimoji="0" lang="ru-RU" sz="20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000" b="0" i="0" u="none" strike="noStrike" cap="none" normalizeH="0" baseline="0" dirty="0" smtClean="0">
                          <a:ln>
                            <a:noFill/>
                          </a:ln>
                          <a:solidFill>
                            <a:srgbClr val="000000"/>
                          </a:solidFill>
                          <a:effectLst/>
                          <a:latin typeface="Times New Roman" pitchFamily="18" charset="0"/>
                          <a:cs typeface="Times New Roman" pitchFamily="18" charset="0"/>
                        </a:rPr>
                        <a:t>70,3</a:t>
                      </a:r>
                      <a:endParaRPr kumimoji="0" lang="ru-RU" sz="2000" b="0" i="0" u="none" strike="noStrike" cap="none" normalizeH="0" baseline="0" dirty="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000" b="0" i="0" u="none" strike="noStrike" cap="none" normalizeH="0" baseline="0" dirty="0" smtClean="0">
                          <a:ln>
                            <a:noFill/>
                          </a:ln>
                          <a:solidFill>
                            <a:srgbClr val="000000"/>
                          </a:solidFill>
                          <a:effectLst/>
                          <a:latin typeface="Times New Roman" pitchFamily="18" charset="0"/>
                          <a:cs typeface="Times New Roman" pitchFamily="18" charset="0"/>
                        </a:rPr>
                        <a:t>23286</a:t>
                      </a:r>
                      <a:endParaRPr kumimoji="0" lang="ru-RU" sz="2000" b="0" i="0" u="none" strike="noStrike" cap="none" normalizeH="0" baseline="0" dirty="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000" b="0" i="0" u="none" strike="noStrike" cap="none" normalizeH="0" baseline="0" dirty="0" smtClean="0">
                          <a:ln>
                            <a:noFill/>
                          </a:ln>
                          <a:solidFill>
                            <a:srgbClr val="000000"/>
                          </a:solidFill>
                          <a:effectLst/>
                          <a:latin typeface="Times New Roman" pitchFamily="18" charset="0"/>
                          <a:cs typeface="Times New Roman" pitchFamily="18" charset="0"/>
                        </a:rPr>
                        <a:t>12,0</a:t>
                      </a:r>
                      <a:endParaRPr kumimoji="0" lang="ru-RU" sz="2000" b="0" i="0" u="none" strike="noStrike" cap="none" normalizeH="0" baseline="0" dirty="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000" b="0" i="0" u="none" strike="noStrike" cap="none" normalizeH="0" baseline="0" dirty="0" smtClean="0">
                          <a:ln>
                            <a:noFill/>
                          </a:ln>
                          <a:solidFill>
                            <a:srgbClr val="000000"/>
                          </a:solidFill>
                          <a:effectLst/>
                          <a:latin typeface="Times New Roman" pitchFamily="18" charset="0"/>
                          <a:cs typeface="Times New Roman" pitchFamily="18" charset="0"/>
                        </a:rPr>
                        <a:t>0,804</a:t>
                      </a:r>
                      <a:endParaRPr kumimoji="0" lang="ru-RU" sz="2000" b="0" i="0" u="none" strike="noStrike" cap="none" normalizeH="0" baseline="0" dirty="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xmlns="" val="26669007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C:\Users\v.pavljushina\Desktop\ЧК_обложка.PNG"/>
          <p:cNvPicPr>
            <a:picLocks noChangeAspect="1" noChangeArrowheads="1"/>
          </p:cNvPicPr>
          <p:nvPr/>
        </p:nvPicPr>
        <p:blipFill>
          <a:blip r:embed="rId2" cstate="email">
            <a:extLst>
              <a:ext uri="{28A0092B-C50C-407E-A947-70E740481C1C}">
                <a14:useLocalDpi xmlns:a14="http://schemas.microsoft.com/office/drawing/2010/main" xmlns="" val="0"/>
              </a:ext>
            </a:extLst>
          </a:blip>
          <a:srcRect/>
          <a:stretch>
            <a:fillRect/>
          </a:stretch>
        </p:blipFill>
        <p:spPr bwMode="auto">
          <a:xfrm>
            <a:off x="3431704" y="404665"/>
            <a:ext cx="4826472" cy="5976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19601982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Заголовок 1"/>
          <p:cNvSpPr>
            <a:spLocks noGrp="1"/>
          </p:cNvSpPr>
          <p:nvPr>
            <p:ph type="title"/>
          </p:nvPr>
        </p:nvSpPr>
        <p:spPr>
          <a:xfrm>
            <a:off x="2135188" y="115889"/>
            <a:ext cx="8229600" cy="649287"/>
          </a:xfrm>
        </p:spPr>
        <p:txBody>
          <a:bodyPr>
            <a:normAutofit fontScale="90000"/>
          </a:bodyPr>
          <a:lstStyle/>
          <a:p>
            <a:pPr eaLnBrk="1" hangingPunct="1"/>
            <a:r>
              <a:rPr lang="ru-RU" altLang="ru-RU" sz="3200"/>
              <a:t>Индекс человеческого развития по регионам России (2016)</a:t>
            </a:r>
          </a:p>
        </p:txBody>
      </p:sp>
      <p:graphicFrame>
        <p:nvGraphicFramePr>
          <p:cNvPr id="8" name="Таблица 7"/>
          <p:cNvGraphicFramePr>
            <a:graphicFrameLocks noGrp="1"/>
          </p:cNvGraphicFramePr>
          <p:nvPr>
            <p:ph type="tbl" idx="1"/>
          </p:nvPr>
        </p:nvGraphicFramePr>
        <p:xfrm>
          <a:off x="2135188" y="981076"/>
          <a:ext cx="8280400" cy="5688015"/>
        </p:xfrm>
        <a:graphic>
          <a:graphicData uri="http://schemas.openxmlformats.org/drawingml/2006/table">
            <a:tbl>
              <a:tblPr/>
              <a:tblGrid>
                <a:gridCol w="2345008"/>
                <a:gridCol w="1316584"/>
                <a:gridCol w="1483848"/>
                <a:gridCol w="1155944"/>
                <a:gridCol w="987023"/>
                <a:gridCol w="991993"/>
              </a:tblGrid>
              <a:tr h="1218858">
                <a:tc>
                  <a:txBody>
                    <a:bodyPr/>
                    <a:lstStyle/>
                    <a:p>
                      <a:pPr algn="l">
                        <a:lnSpc>
                          <a:spcPts val="1700"/>
                        </a:lnSpc>
                        <a:spcAft>
                          <a:spcPts val="0"/>
                        </a:spcAft>
                      </a:pPr>
                      <a:endParaRPr lang="ru-RU" sz="1800" dirty="0">
                        <a:solidFill>
                          <a:srgbClr val="463232"/>
                        </a:solidFill>
                        <a:latin typeface="Times New Roman"/>
                        <a:ea typeface="MS Mincho"/>
                      </a:endParaRPr>
                    </a:p>
                  </a:txBody>
                  <a:tcPr marL="17779" marR="17779" marT="0" marB="0" anchor="ctr">
                    <a:lnL>
                      <a:noFill/>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28BEBE"/>
                    </a:solidFill>
                  </a:tcPr>
                </a:tc>
                <a:tc>
                  <a:txBody>
                    <a:bodyPr/>
                    <a:lstStyle/>
                    <a:p>
                      <a:pPr algn="ctr">
                        <a:lnSpc>
                          <a:spcPts val="1700"/>
                        </a:lnSpc>
                        <a:spcAft>
                          <a:spcPts val="0"/>
                        </a:spcAft>
                      </a:pPr>
                      <a:r>
                        <a:rPr lang="ru-RU" sz="1800" b="1">
                          <a:solidFill>
                            <a:srgbClr val="FFFFFF"/>
                          </a:solidFill>
                          <a:latin typeface="Trebuchet MS"/>
                          <a:ea typeface="MS Mincho"/>
                        </a:rPr>
                        <a:t>Душевой ВВП, долл. ППС</a:t>
                      </a:r>
                      <a:endParaRPr lang="ru-RU" sz="1800">
                        <a:solidFill>
                          <a:srgbClr val="463232"/>
                        </a:solidFill>
                        <a:latin typeface="Times New Roman"/>
                        <a:ea typeface="MS Mincho"/>
                      </a:endParaRPr>
                    </a:p>
                  </a:txBody>
                  <a:tcPr marL="17779" marR="17779"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28BEBE"/>
                    </a:solidFill>
                  </a:tcPr>
                </a:tc>
                <a:tc>
                  <a:txBody>
                    <a:bodyPr/>
                    <a:lstStyle/>
                    <a:p>
                      <a:pPr algn="ctr">
                        <a:lnSpc>
                          <a:spcPts val="1700"/>
                        </a:lnSpc>
                        <a:spcAft>
                          <a:spcPts val="0"/>
                        </a:spcAft>
                      </a:pPr>
                      <a:r>
                        <a:rPr lang="ru-RU" sz="1800" b="1" dirty="0">
                          <a:solidFill>
                            <a:srgbClr val="FFFFFF"/>
                          </a:solidFill>
                          <a:latin typeface="Trebuchet MS"/>
                          <a:ea typeface="MS Mincho"/>
                        </a:rPr>
                        <a:t>Ожидаемая </a:t>
                      </a:r>
                      <a:r>
                        <a:rPr lang="ru-RU" sz="1800" b="1" dirty="0" smtClean="0">
                          <a:solidFill>
                            <a:srgbClr val="FFFFFF"/>
                          </a:solidFill>
                          <a:latin typeface="Trebuchet MS"/>
                          <a:ea typeface="MS Mincho"/>
                        </a:rPr>
                        <a:t>продолжительность </a:t>
                      </a:r>
                      <a:r>
                        <a:rPr lang="ru-RU" sz="1800" b="1" dirty="0">
                          <a:solidFill>
                            <a:srgbClr val="FFFFFF"/>
                          </a:solidFill>
                          <a:latin typeface="Trebuchet MS"/>
                          <a:ea typeface="MS Mincho"/>
                        </a:rPr>
                        <a:t>жизни, лет</a:t>
                      </a:r>
                      <a:endParaRPr lang="ru-RU" sz="1800" dirty="0">
                        <a:solidFill>
                          <a:srgbClr val="463232"/>
                        </a:solidFill>
                        <a:latin typeface="Times New Roman"/>
                        <a:ea typeface="MS Mincho"/>
                      </a:endParaRPr>
                    </a:p>
                  </a:txBody>
                  <a:tcPr marL="17779" marR="17779"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28BEBE"/>
                    </a:solidFill>
                  </a:tcPr>
                </a:tc>
                <a:tc>
                  <a:txBody>
                    <a:bodyPr/>
                    <a:lstStyle/>
                    <a:p>
                      <a:pPr algn="ctr">
                        <a:lnSpc>
                          <a:spcPts val="1700"/>
                        </a:lnSpc>
                        <a:spcAft>
                          <a:spcPts val="0"/>
                        </a:spcAft>
                      </a:pPr>
                      <a:r>
                        <a:rPr lang="ru-RU" sz="1800" b="1">
                          <a:solidFill>
                            <a:srgbClr val="FFFFFF"/>
                          </a:solidFill>
                          <a:latin typeface="Trebuchet MS"/>
                          <a:ea typeface="MS Mincho"/>
                        </a:rPr>
                        <a:t>Индекс образования</a:t>
                      </a:r>
                      <a:endParaRPr lang="ru-RU" sz="1800">
                        <a:solidFill>
                          <a:srgbClr val="463232"/>
                        </a:solidFill>
                        <a:latin typeface="Times New Roman"/>
                        <a:ea typeface="MS Mincho"/>
                      </a:endParaRPr>
                    </a:p>
                  </a:txBody>
                  <a:tcPr marL="17779" marR="17779"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28BEBE"/>
                    </a:solidFill>
                  </a:tcPr>
                </a:tc>
                <a:tc>
                  <a:txBody>
                    <a:bodyPr/>
                    <a:lstStyle/>
                    <a:p>
                      <a:pPr algn="ctr">
                        <a:lnSpc>
                          <a:spcPts val="1700"/>
                        </a:lnSpc>
                        <a:spcAft>
                          <a:spcPts val="0"/>
                        </a:spcAft>
                      </a:pPr>
                      <a:r>
                        <a:rPr lang="ru-RU" sz="1800" b="1">
                          <a:solidFill>
                            <a:srgbClr val="FFFFFF"/>
                          </a:solidFill>
                          <a:latin typeface="Trebuchet MS"/>
                          <a:ea typeface="MS Mincho"/>
                        </a:rPr>
                        <a:t>ИЧР </a:t>
                      </a:r>
                      <a:endParaRPr lang="ru-RU" sz="1800">
                        <a:solidFill>
                          <a:srgbClr val="463232"/>
                        </a:solidFill>
                        <a:latin typeface="Times New Roman"/>
                        <a:ea typeface="MS Mincho"/>
                      </a:endParaRPr>
                    </a:p>
                  </a:txBody>
                  <a:tcPr marL="17779" marR="17779"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28BEBE"/>
                    </a:solidFill>
                  </a:tcPr>
                </a:tc>
                <a:tc>
                  <a:txBody>
                    <a:bodyPr/>
                    <a:lstStyle/>
                    <a:p>
                      <a:pPr algn="ctr">
                        <a:lnSpc>
                          <a:spcPts val="1700"/>
                        </a:lnSpc>
                        <a:spcAft>
                          <a:spcPts val="0"/>
                        </a:spcAft>
                      </a:pPr>
                      <a:r>
                        <a:rPr lang="ru-RU" sz="1800" b="1">
                          <a:solidFill>
                            <a:srgbClr val="FFFFFF"/>
                          </a:solidFill>
                          <a:latin typeface="Trebuchet MS"/>
                          <a:ea typeface="MS Mincho"/>
                        </a:rPr>
                        <a:t>Место</a:t>
                      </a:r>
                      <a:endParaRPr lang="ru-RU" sz="1800">
                        <a:solidFill>
                          <a:srgbClr val="463232"/>
                        </a:solidFill>
                        <a:latin typeface="Times New Roman"/>
                        <a:ea typeface="MS Mincho"/>
                      </a:endParaRPr>
                    </a:p>
                  </a:txBody>
                  <a:tcPr marL="17779" marR="17779" marT="0" marB="0" anchor="ctr">
                    <a:lnL w="12700" cap="flat" cmpd="sng" algn="ctr">
                      <a:solidFill>
                        <a:srgbClr val="FFFFFF"/>
                      </a:solidFill>
                      <a:prstDash val="solid"/>
                      <a:round/>
                      <a:headEnd type="none" w="med" len="med"/>
                      <a:tailEnd type="none" w="med" len="med"/>
                    </a:lnL>
                    <a:lnR>
                      <a:noFill/>
                    </a:lnR>
                    <a:lnT>
                      <a:noFill/>
                    </a:lnT>
                    <a:lnB w="12700" cap="flat" cmpd="sng" algn="ctr">
                      <a:solidFill>
                        <a:srgbClr val="FFFFFF"/>
                      </a:solidFill>
                      <a:prstDash val="solid"/>
                      <a:round/>
                      <a:headEnd type="none" w="med" len="med"/>
                      <a:tailEnd type="none" w="med" len="med"/>
                    </a:lnB>
                    <a:solidFill>
                      <a:srgbClr val="28BEBE"/>
                    </a:solidFill>
                  </a:tcPr>
                </a:tc>
              </a:tr>
              <a:tr h="406287">
                <a:tc>
                  <a:txBody>
                    <a:bodyPr/>
                    <a:lstStyle/>
                    <a:p>
                      <a:pPr algn="l">
                        <a:lnSpc>
                          <a:spcPts val="1700"/>
                        </a:lnSpc>
                        <a:spcAft>
                          <a:spcPts val="0"/>
                        </a:spcAft>
                      </a:pPr>
                      <a:r>
                        <a:rPr lang="ru-RU" sz="1800">
                          <a:solidFill>
                            <a:srgbClr val="000000"/>
                          </a:solidFill>
                          <a:latin typeface="Trebuchet MS"/>
                          <a:ea typeface="MS Mincho"/>
                        </a:rPr>
                        <a:t>Россия</a:t>
                      </a:r>
                      <a:endParaRPr lang="ru-RU" sz="1800">
                        <a:solidFill>
                          <a:srgbClr val="463232"/>
                        </a:solidFill>
                        <a:latin typeface="Times New Roman"/>
                        <a:ea typeface="MS Mincho"/>
                      </a:endParaRPr>
                    </a:p>
                  </a:txBody>
                  <a:tcPr marL="17779" marR="17779" marT="0" marB="0" anchor="b">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BBB59"/>
                    </a:solidFill>
                  </a:tcPr>
                </a:tc>
                <a:tc>
                  <a:txBody>
                    <a:bodyPr/>
                    <a:lstStyle/>
                    <a:p>
                      <a:pPr algn="ctr">
                        <a:lnSpc>
                          <a:spcPts val="1700"/>
                        </a:lnSpc>
                        <a:spcAft>
                          <a:spcPts val="0"/>
                        </a:spcAft>
                      </a:pPr>
                      <a:r>
                        <a:rPr lang="ru-RU" sz="1800">
                          <a:solidFill>
                            <a:srgbClr val="463232"/>
                          </a:solidFill>
                          <a:latin typeface="Trebuchet MS"/>
                          <a:ea typeface="MS Mincho"/>
                        </a:rPr>
                        <a:t>24 178</a:t>
                      </a:r>
                      <a:endParaRPr lang="ru-RU" sz="1800">
                        <a:solidFill>
                          <a:srgbClr val="463232"/>
                        </a:solidFill>
                        <a:latin typeface="Times New Roman"/>
                        <a:ea typeface="MS Mincho"/>
                      </a:endParaRPr>
                    </a:p>
                  </a:txBody>
                  <a:tcPr marL="17779" marR="17779"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0EBE1"/>
                    </a:solidFill>
                  </a:tcPr>
                </a:tc>
                <a:tc>
                  <a:txBody>
                    <a:bodyPr/>
                    <a:lstStyle/>
                    <a:p>
                      <a:pPr algn="ctr">
                        <a:lnSpc>
                          <a:spcPts val="1700"/>
                        </a:lnSpc>
                        <a:spcAft>
                          <a:spcPts val="0"/>
                        </a:spcAft>
                      </a:pPr>
                      <a:r>
                        <a:rPr lang="ru-RU" sz="1800">
                          <a:solidFill>
                            <a:srgbClr val="463232"/>
                          </a:solidFill>
                          <a:latin typeface="Trebuchet MS"/>
                          <a:ea typeface="MS Mincho"/>
                        </a:rPr>
                        <a:t>70,76</a:t>
                      </a:r>
                      <a:endParaRPr lang="ru-RU" sz="1800">
                        <a:solidFill>
                          <a:srgbClr val="463232"/>
                        </a:solidFill>
                        <a:latin typeface="Times New Roman"/>
                        <a:ea typeface="MS Mincho"/>
                      </a:endParaRPr>
                    </a:p>
                  </a:txBody>
                  <a:tcPr marL="17779" marR="17779"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0EBE1"/>
                    </a:solidFill>
                  </a:tcPr>
                </a:tc>
                <a:tc>
                  <a:txBody>
                    <a:bodyPr/>
                    <a:lstStyle/>
                    <a:p>
                      <a:pPr algn="ctr">
                        <a:lnSpc>
                          <a:spcPts val="1700"/>
                        </a:lnSpc>
                        <a:spcAft>
                          <a:spcPts val="0"/>
                        </a:spcAft>
                      </a:pPr>
                      <a:r>
                        <a:rPr lang="ru-RU" sz="1800" dirty="0">
                          <a:solidFill>
                            <a:srgbClr val="463232"/>
                          </a:solidFill>
                          <a:latin typeface="Trebuchet MS"/>
                          <a:ea typeface="MS Mincho"/>
                        </a:rPr>
                        <a:t>0,929</a:t>
                      </a:r>
                      <a:endParaRPr lang="ru-RU" sz="1800" dirty="0">
                        <a:solidFill>
                          <a:srgbClr val="463232"/>
                        </a:solidFill>
                        <a:latin typeface="Times New Roman"/>
                        <a:ea typeface="MS Mincho"/>
                      </a:endParaRPr>
                    </a:p>
                  </a:txBody>
                  <a:tcPr marL="17779" marR="17779"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0EBE1"/>
                    </a:solidFill>
                  </a:tcPr>
                </a:tc>
                <a:tc>
                  <a:txBody>
                    <a:bodyPr/>
                    <a:lstStyle/>
                    <a:p>
                      <a:pPr algn="ctr">
                        <a:lnSpc>
                          <a:spcPts val="1700"/>
                        </a:lnSpc>
                        <a:spcAft>
                          <a:spcPts val="0"/>
                        </a:spcAft>
                      </a:pPr>
                      <a:r>
                        <a:rPr lang="ru-RU" sz="1800">
                          <a:solidFill>
                            <a:srgbClr val="463232"/>
                          </a:solidFill>
                          <a:latin typeface="Trebuchet MS"/>
                          <a:ea typeface="MS Mincho"/>
                        </a:rPr>
                        <a:t>0,869</a:t>
                      </a:r>
                      <a:endParaRPr lang="ru-RU" sz="1800">
                        <a:solidFill>
                          <a:srgbClr val="463232"/>
                        </a:solidFill>
                        <a:latin typeface="Times New Roman"/>
                        <a:ea typeface="MS Mincho"/>
                      </a:endParaRPr>
                    </a:p>
                  </a:txBody>
                  <a:tcPr marL="17779" marR="17779"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0EBE1"/>
                    </a:solidFill>
                  </a:tcPr>
                </a:tc>
                <a:tc>
                  <a:txBody>
                    <a:bodyPr/>
                    <a:lstStyle/>
                    <a:p>
                      <a:pPr algn="ctr">
                        <a:lnSpc>
                          <a:spcPts val="1700"/>
                        </a:lnSpc>
                        <a:spcAft>
                          <a:spcPts val="0"/>
                        </a:spcAft>
                      </a:pPr>
                      <a:endParaRPr lang="ru-RU" sz="1800">
                        <a:solidFill>
                          <a:srgbClr val="463232"/>
                        </a:solidFill>
                        <a:latin typeface="Times New Roman"/>
                        <a:ea typeface="MS Mincho"/>
                      </a:endParaRPr>
                    </a:p>
                  </a:txBody>
                  <a:tcPr marL="17779" marR="17779" marT="0" marB="0" anchor="b">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0EBE1"/>
                    </a:solidFill>
                  </a:tcPr>
                </a:tc>
              </a:tr>
              <a:tr h="406287">
                <a:tc>
                  <a:txBody>
                    <a:bodyPr/>
                    <a:lstStyle/>
                    <a:p>
                      <a:pPr algn="l">
                        <a:lnSpc>
                          <a:spcPts val="1700"/>
                        </a:lnSpc>
                        <a:spcAft>
                          <a:spcPts val="0"/>
                        </a:spcAft>
                      </a:pPr>
                      <a:r>
                        <a:rPr lang="ru-RU" sz="1800">
                          <a:solidFill>
                            <a:srgbClr val="000000"/>
                          </a:solidFill>
                          <a:latin typeface="Trebuchet MS"/>
                          <a:ea typeface="MS Mincho"/>
                        </a:rPr>
                        <a:t>г. Москва</a:t>
                      </a:r>
                      <a:endParaRPr lang="ru-RU" sz="1800">
                        <a:solidFill>
                          <a:srgbClr val="463232"/>
                        </a:solidFill>
                        <a:latin typeface="Times New Roman"/>
                        <a:ea typeface="MS Mincho"/>
                      </a:endParaRPr>
                    </a:p>
                  </a:txBody>
                  <a:tcPr marL="17779" marR="17779" marT="0" marB="0" anchor="ctr">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BBB59"/>
                    </a:solidFill>
                  </a:tcPr>
                </a:tc>
                <a:tc>
                  <a:txBody>
                    <a:bodyPr/>
                    <a:lstStyle/>
                    <a:p>
                      <a:pPr algn="ctr">
                        <a:lnSpc>
                          <a:spcPts val="1700"/>
                        </a:lnSpc>
                        <a:spcAft>
                          <a:spcPts val="0"/>
                        </a:spcAft>
                      </a:pPr>
                      <a:r>
                        <a:rPr lang="ru-RU" sz="1800" dirty="0">
                          <a:solidFill>
                            <a:srgbClr val="463232"/>
                          </a:solidFill>
                          <a:latin typeface="Trebuchet MS"/>
                          <a:ea typeface="MS Mincho"/>
                        </a:rPr>
                        <a:t>43 </a:t>
                      </a:r>
                      <a:r>
                        <a:rPr lang="ru-RU" sz="1800" dirty="0" smtClean="0">
                          <a:solidFill>
                            <a:srgbClr val="463232"/>
                          </a:solidFill>
                          <a:latin typeface="Trebuchet MS"/>
                          <a:ea typeface="MS Mincho"/>
                        </a:rPr>
                        <a:t>751</a:t>
                      </a:r>
                      <a:endParaRPr lang="ru-RU" sz="1800" dirty="0">
                        <a:solidFill>
                          <a:srgbClr val="463232"/>
                        </a:solidFill>
                        <a:latin typeface="Times New Roman"/>
                        <a:ea typeface="MS Mincho"/>
                      </a:endParaRPr>
                    </a:p>
                  </a:txBody>
                  <a:tcPr marL="17779" marR="17779"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DC8AA"/>
                    </a:solidFill>
                  </a:tcPr>
                </a:tc>
                <a:tc>
                  <a:txBody>
                    <a:bodyPr/>
                    <a:lstStyle/>
                    <a:p>
                      <a:pPr algn="ctr">
                        <a:lnSpc>
                          <a:spcPts val="1700"/>
                        </a:lnSpc>
                        <a:spcAft>
                          <a:spcPts val="0"/>
                        </a:spcAft>
                      </a:pPr>
                      <a:r>
                        <a:rPr lang="ru-RU" sz="1800">
                          <a:solidFill>
                            <a:srgbClr val="463232"/>
                          </a:solidFill>
                          <a:latin typeface="Trebuchet MS"/>
                          <a:ea typeface="MS Mincho"/>
                        </a:rPr>
                        <a:t>76,37</a:t>
                      </a:r>
                      <a:endParaRPr lang="ru-RU" sz="1800">
                        <a:solidFill>
                          <a:srgbClr val="463232"/>
                        </a:solidFill>
                        <a:latin typeface="Times New Roman"/>
                        <a:ea typeface="MS Mincho"/>
                      </a:endParaRPr>
                    </a:p>
                  </a:txBody>
                  <a:tcPr marL="17779" marR="17779"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DC8AA"/>
                    </a:solidFill>
                  </a:tcPr>
                </a:tc>
                <a:tc>
                  <a:txBody>
                    <a:bodyPr/>
                    <a:lstStyle/>
                    <a:p>
                      <a:pPr algn="ctr">
                        <a:lnSpc>
                          <a:spcPts val="1700"/>
                        </a:lnSpc>
                        <a:spcAft>
                          <a:spcPts val="0"/>
                        </a:spcAft>
                      </a:pPr>
                      <a:r>
                        <a:rPr lang="ru-RU" sz="1800">
                          <a:solidFill>
                            <a:srgbClr val="463232"/>
                          </a:solidFill>
                          <a:latin typeface="Trebuchet MS"/>
                          <a:ea typeface="MS Mincho"/>
                        </a:rPr>
                        <a:t>0,974</a:t>
                      </a:r>
                      <a:endParaRPr lang="ru-RU" sz="1800">
                        <a:solidFill>
                          <a:srgbClr val="463232"/>
                        </a:solidFill>
                        <a:latin typeface="Times New Roman"/>
                        <a:ea typeface="MS Mincho"/>
                      </a:endParaRPr>
                    </a:p>
                  </a:txBody>
                  <a:tcPr marL="17779" marR="17779"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DC8AA"/>
                    </a:solidFill>
                  </a:tcPr>
                </a:tc>
                <a:tc>
                  <a:txBody>
                    <a:bodyPr/>
                    <a:lstStyle/>
                    <a:p>
                      <a:pPr algn="ctr">
                        <a:lnSpc>
                          <a:spcPts val="1700"/>
                        </a:lnSpc>
                        <a:spcAft>
                          <a:spcPts val="0"/>
                        </a:spcAft>
                      </a:pPr>
                      <a:r>
                        <a:rPr lang="ru-RU" sz="1800">
                          <a:solidFill>
                            <a:srgbClr val="463232"/>
                          </a:solidFill>
                          <a:latin typeface="Trebuchet MS"/>
                          <a:ea typeface="MS Mincho"/>
                        </a:rPr>
                        <a:t>0,944</a:t>
                      </a:r>
                      <a:endParaRPr lang="ru-RU" sz="1800">
                        <a:solidFill>
                          <a:srgbClr val="463232"/>
                        </a:solidFill>
                        <a:latin typeface="Times New Roman"/>
                        <a:ea typeface="MS Mincho"/>
                      </a:endParaRPr>
                    </a:p>
                  </a:txBody>
                  <a:tcPr marL="17779" marR="17779"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ctr">
                        <a:lnSpc>
                          <a:spcPts val="1700"/>
                        </a:lnSpc>
                        <a:spcAft>
                          <a:spcPts val="0"/>
                        </a:spcAft>
                      </a:pPr>
                      <a:r>
                        <a:rPr lang="ru-RU" sz="1800">
                          <a:solidFill>
                            <a:srgbClr val="463232"/>
                          </a:solidFill>
                          <a:latin typeface="Trebuchet MS"/>
                          <a:ea typeface="MS Mincho"/>
                        </a:rPr>
                        <a:t>1</a:t>
                      </a:r>
                      <a:endParaRPr lang="ru-RU" sz="1800">
                        <a:solidFill>
                          <a:srgbClr val="463232"/>
                        </a:solidFill>
                        <a:latin typeface="Times New Roman"/>
                        <a:ea typeface="MS Mincho"/>
                      </a:endParaRPr>
                    </a:p>
                  </a:txBody>
                  <a:tcPr marL="17779" marR="17779" marT="0" marB="0" anchor="b">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DC8AA"/>
                    </a:solidFill>
                  </a:tcPr>
                </a:tc>
              </a:tr>
              <a:tr h="406287">
                <a:tc>
                  <a:txBody>
                    <a:bodyPr/>
                    <a:lstStyle/>
                    <a:p>
                      <a:pPr algn="l">
                        <a:lnSpc>
                          <a:spcPts val="1700"/>
                        </a:lnSpc>
                        <a:spcAft>
                          <a:spcPts val="0"/>
                        </a:spcAft>
                      </a:pPr>
                      <a:r>
                        <a:rPr lang="ru-RU" sz="1800">
                          <a:solidFill>
                            <a:srgbClr val="000000"/>
                          </a:solidFill>
                          <a:latin typeface="Trebuchet MS"/>
                          <a:ea typeface="MS Mincho"/>
                        </a:rPr>
                        <a:t>г. Санкт-Петербург</a:t>
                      </a:r>
                      <a:endParaRPr lang="ru-RU" sz="1800">
                        <a:solidFill>
                          <a:srgbClr val="463232"/>
                        </a:solidFill>
                        <a:latin typeface="Times New Roman"/>
                        <a:ea typeface="MS Mincho"/>
                      </a:endParaRPr>
                    </a:p>
                  </a:txBody>
                  <a:tcPr marL="17779" marR="17779" marT="0" marB="0" anchor="ctr">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BBB59"/>
                    </a:solidFill>
                  </a:tcPr>
                </a:tc>
                <a:tc>
                  <a:txBody>
                    <a:bodyPr/>
                    <a:lstStyle/>
                    <a:p>
                      <a:pPr algn="ctr">
                        <a:lnSpc>
                          <a:spcPts val="1700"/>
                        </a:lnSpc>
                        <a:spcAft>
                          <a:spcPts val="0"/>
                        </a:spcAft>
                      </a:pPr>
                      <a:r>
                        <a:rPr lang="ru-RU" sz="1800">
                          <a:solidFill>
                            <a:srgbClr val="463232"/>
                          </a:solidFill>
                          <a:latin typeface="Trebuchet MS"/>
                          <a:ea typeface="MS Mincho"/>
                        </a:rPr>
                        <a:t>29 764</a:t>
                      </a:r>
                      <a:endParaRPr lang="ru-RU" sz="1800">
                        <a:solidFill>
                          <a:srgbClr val="463232"/>
                        </a:solidFill>
                        <a:latin typeface="Times New Roman"/>
                        <a:ea typeface="MS Mincho"/>
                      </a:endParaRPr>
                    </a:p>
                  </a:txBody>
                  <a:tcPr marL="17779" marR="17779"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0EBE1"/>
                    </a:solidFill>
                  </a:tcPr>
                </a:tc>
                <a:tc>
                  <a:txBody>
                    <a:bodyPr/>
                    <a:lstStyle/>
                    <a:p>
                      <a:pPr algn="ctr">
                        <a:lnSpc>
                          <a:spcPts val="1700"/>
                        </a:lnSpc>
                        <a:spcAft>
                          <a:spcPts val="0"/>
                        </a:spcAft>
                      </a:pPr>
                      <a:r>
                        <a:rPr lang="ru-RU" sz="1800">
                          <a:solidFill>
                            <a:srgbClr val="463232"/>
                          </a:solidFill>
                          <a:latin typeface="Trebuchet MS"/>
                          <a:ea typeface="MS Mincho"/>
                        </a:rPr>
                        <a:t>74,22</a:t>
                      </a:r>
                      <a:endParaRPr lang="ru-RU" sz="1800">
                        <a:solidFill>
                          <a:srgbClr val="463232"/>
                        </a:solidFill>
                        <a:latin typeface="Times New Roman"/>
                        <a:ea typeface="MS Mincho"/>
                      </a:endParaRPr>
                    </a:p>
                  </a:txBody>
                  <a:tcPr marL="17779" marR="17779"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0EBE1"/>
                    </a:solidFill>
                  </a:tcPr>
                </a:tc>
                <a:tc>
                  <a:txBody>
                    <a:bodyPr/>
                    <a:lstStyle/>
                    <a:p>
                      <a:pPr algn="ctr">
                        <a:lnSpc>
                          <a:spcPts val="1700"/>
                        </a:lnSpc>
                        <a:spcAft>
                          <a:spcPts val="0"/>
                        </a:spcAft>
                      </a:pPr>
                      <a:r>
                        <a:rPr lang="ru-RU" sz="1800">
                          <a:solidFill>
                            <a:srgbClr val="463232"/>
                          </a:solidFill>
                          <a:latin typeface="Trebuchet MS"/>
                          <a:ea typeface="MS Mincho"/>
                        </a:rPr>
                        <a:t>0,978</a:t>
                      </a:r>
                      <a:endParaRPr lang="ru-RU" sz="1800">
                        <a:solidFill>
                          <a:srgbClr val="463232"/>
                        </a:solidFill>
                        <a:latin typeface="Times New Roman"/>
                        <a:ea typeface="MS Mincho"/>
                      </a:endParaRPr>
                    </a:p>
                  </a:txBody>
                  <a:tcPr marL="17779" marR="17779"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0EBE1"/>
                    </a:solidFill>
                  </a:tcPr>
                </a:tc>
                <a:tc>
                  <a:txBody>
                    <a:bodyPr/>
                    <a:lstStyle/>
                    <a:p>
                      <a:pPr algn="ctr">
                        <a:lnSpc>
                          <a:spcPts val="1700"/>
                        </a:lnSpc>
                        <a:spcAft>
                          <a:spcPts val="0"/>
                        </a:spcAft>
                      </a:pPr>
                      <a:r>
                        <a:rPr lang="ru-RU" sz="1800">
                          <a:solidFill>
                            <a:srgbClr val="463232"/>
                          </a:solidFill>
                          <a:latin typeface="Trebuchet MS"/>
                          <a:ea typeface="MS Mincho"/>
                        </a:rPr>
                        <a:t>0,916</a:t>
                      </a:r>
                      <a:endParaRPr lang="ru-RU" sz="1800">
                        <a:solidFill>
                          <a:srgbClr val="463232"/>
                        </a:solidFill>
                        <a:latin typeface="Times New Roman"/>
                        <a:ea typeface="MS Mincho"/>
                      </a:endParaRPr>
                    </a:p>
                  </a:txBody>
                  <a:tcPr marL="17779" marR="17779"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ctr">
                        <a:lnSpc>
                          <a:spcPts val="1700"/>
                        </a:lnSpc>
                        <a:spcAft>
                          <a:spcPts val="0"/>
                        </a:spcAft>
                      </a:pPr>
                      <a:r>
                        <a:rPr lang="ru-RU" sz="1800">
                          <a:solidFill>
                            <a:srgbClr val="463232"/>
                          </a:solidFill>
                          <a:latin typeface="Trebuchet MS"/>
                          <a:ea typeface="MS Mincho"/>
                        </a:rPr>
                        <a:t>2</a:t>
                      </a:r>
                      <a:endParaRPr lang="ru-RU" sz="1800">
                        <a:solidFill>
                          <a:srgbClr val="463232"/>
                        </a:solidFill>
                        <a:latin typeface="Times New Roman"/>
                        <a:ea typeface="MS Mincho"/>
                      </a:endParaRPr>
                    </a:p>
                  </a:txBody>
                  <a:tcPr marL="17779" marR="17779" marT="0" marB="0" anchor="b">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0EBE1"/>
                    </a:solidFill>
                  </a:tcPr>
                </a:tc>
              </a:tr>
              <a:tr h="406287">
                <a:tc>
                  <a:txBody>
                    <a:bodyPr/>
                    <a:lstStyle/>
                    <a:p>
                      <a:pPr algn="l">
                        <a:lnSpc>
                          <a:spcPts val="1700"/>
                        </a:lnSpc>
                        <a:spcAft>
                          <a:spcPts val="0"/>
                        </a:spcAft>
                      </a:pPr>
                      <a:r>
                        <a:rPr lang="ru-RU" sz="1800">
                          <a:solidFill>
                            <a:srgbClr val="000000"/>
                          </a:solidFill>
                          <a:latin typeface="Trebuchet MS"/>
                          <a:ea typeface="MS Mincho"/>
                        </a:rPr>
                        <a:t>Тюменская обл.</a:t>
                      </a:r>
                      <a:endParaRPr lang="ru-RU" sz="1800">
                        <a:solidFill>
                          <a:srgbClr val="463232"/>
                        </a:solidFill>
                        <a:latin typeface="Times New Roman"/>
                        <a:ea typeface="MS Mincho"/>
                      </a:endParaRPr>
                    </a:p>
                  </a:txBody>
                  <a:tcPr marL="17779" marR="17779" marT="0" marB="0" anchor="ctr">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BBB59"/>
                    </a:solidFill>
                  </a:tcPr>
                </a:tc>
                <a:tc>
                  <a:txBody>
                    <a:bodyPr/>
                    <a:lstStyle/>
                    <a:p>
                      <a:pPr algn="ctr">
                        <a:lnSpc>
                          <a:spcPts val="1700"/>
                        </a:lnSpc>
                        <a:spcAft>
                          <a:spcPts val="0"/>
                        </a:spcAft>
                      </a:pPr>
                      <a:r>
                        <a:rPr lang="ru-RU" sz="1800" dirty="0">
                          <a:solidFill>
                            <a:srgbClr val="463232"/>
                          </a:solidFill>
                          <a:latin typeface="Trebuchet MS"/>
                          <a:ea typeface="MS Mincho"/>
                        </a:rPr>
                        <a:t>76 </a:t>
                      </a:r>
                      <a:r>
                        <a:rPr lang="ru-RU" sz="1800" dirty="0" smtClean="0">
                          <a:solidFill>
                            <a:srgbClr val="463232"/>
                          </a:solidFill>
                          <a:latin typeface="Trebuchet MS"/>
                          <a:ea typeface="MS Mincho"/>
                        </a:rPr>
                        <a:t>394</a:t>
                      </a:r>
                      <a:endParaRPr lang="ru-RU" sz="1800" dirty="0">
                        <a:solidFill>
                          <a:srgbClr val="463232"/>
                        </a:solidFill>
                        <a:latin typeface="Times New Roman"/>
                        <a:ea typeface="MS Mincho"/>
                      </a:endParaRPr>
                    </a:p>
                  </a:txBody>
                  <a:tcPr marL="17779" marR="17779"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DC8AA"/>
                    </a:solidFill>
                  </a:tcPr>
                </a:tc>
                <a:tc>
                  <a:txBody>
                    <a:bodyPr/>
                    <a:lstStyle/>
                    <a:p>
                      <a:pPr algn="ctr">
                        <a:lnSpc>
                          <a:spcPts val="1700"/>
                        </a:lnSpc>
                        <a:spcAft>
                          <a:spcPts val="0"/>
                        </a:spcAft>
                      </a:pPr>
                      <a:r>
                        <a:rPr lang="ru-RU" sz="1800">
                          <a:solidFill>
                            <a:srgbClr val="463232"/>
                          </a:solidFill>
                          <a:latin typeface="Trebuchet MS"/>
                          <a:ea typeface="MS Mincho"/>
                        </a:rPr>
                        <a:t>71,35</a:t>
                      </a:r>
                      <a:endParaRPr lang="ru-RU" sz="1800">
                        <a:solidFill>
                          <a:srgbClr val="463232"/>
                        </a:solidFill>
                        <a:latin typeface="Times New Roman"/>
                        <a:ea typeface="MS Mincho"/>
                      </a:endParaRPr>
                    </a:p>
                  </a:txBody>
                  <a:tcPr marL="17779" marR="17779"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DC8AA"/>
                    </a:solidFill>
                  </a:tcPr>
                </a:tc>
                <a:tc>
                  <a:txBody>
                    <a:bodyPr/>
                    <a:lstStyle/>
                    <a:p>
                      <a:pPr algn="ctr">
                        <a:lnSpc>
                          <a:spcPts val="1700"/>
                        </a:lnSpc>
                        <a:spcAft>
                          <a:spcPts val="0"/>
                        </a:spcAft>
                      </a:pPr>
                      <a:r>
                        <a:rPr lang="ru-RU" sz="1800">
                          <a:solidFill>
                            <a:srgbClr val="463232"/>
                          </a:solidFill>
                          <a:latin typeface="Trebuchet MS"/>
                          <a:ea typeface="MS Mincho"/>
                        </a:rPr>
                        <a:t>0,931</a:t>
                      </a:r>
                      <a:endParaRPr lang="ru-RU" sz="1800">
                        <a:solidFill>
                          <a:srgbClr val="463232"/>
                        </a:solidFill>
                        <a:latin typeface="Times New Roman"/>
                        <a:ea typeface="MS Mincho"/>
                      </a:endParaRPr>
                    </a:p>
                  </a:txBody>
                  <a:tcPr marL="17779" marR="17779"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DC8AA"/>
                    </a:solidFill>
                  </a:tcPr>
                </a:tc>
                <a:tc>
                  <a:txBody>
                    <a:bodyPr/>
                    <a:lstStyle/>
                    <a:p>
                      <a:pPr algn="ctr">
                        <a:lnSpc>
                          <a:spcPts val="1700"/>
                        </a:lnSpc>
                        <a:spcAft>
                          <a:spcPts val="0"/>
                        </a:spcAft>
                      </a:pPr>
                      <a:r>
                        <a:rPr lang="ru-RU" sz="1800">
                          <a:solidFill>
                            <a:srgbClr val="463232"/>
                          </a:solidFill>
                          <a:latin typeface="Trebuchet MS"/>
                          <a:ea typeface="MS Mincho"/>
                        </a:rPr>
                        <a:t>0,901</a:t>
                      </a:r>
                      <a:endParaRPr lang="ru-RU" sz="1800">
                        <a:solidFill>
                          <a:srgbClr val="463232"/>
                        </a:solidFill>
                        <a:latin typeface="Times New Roman"/>
                        <a:ea typeface="MS Mincho"/>
                      </a:endParaRPr>
                    </a:p>
                  </a:txBody>
                  <a:tcPr marL="17779" marR="17779"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ctr">
                        <a:lnSpc>
                          <a:spcPts val="1700"/>
                        </a:lnSpc>
                        <a:spcAft>
                          <a:spcPts val="0"/>
                        </a:spcAft>
                      </a:pPr>
                      <a:r>
                        <a:rPr lang="ru-RU" sz="1800">
                          <a:solidFill>
                            <a:srgbClr val="463232"/>
                          </a:solidFill>
                          <a:latin typeface="Trebuchet MS"/>
                          <a:ea typeface="MS Mincho"/>
                        </a:rPr>
                        <a:t>3</a:t>
                      </a:r>
                      <a:endParaRPr lang="ru-RU" sz="1800">
                        <a:solidFill>
                          <a:srgbClr val="463232"/>
                        </a:solidFill>
                        <a:latin typeface="Times New Roman"/>
                        <a:ea typeface="MS Mincho"/>
                      </a:endParaRPr>
                    </a:p>
                  </a:txBody>
                  <a:tcPr marL="17779" marR="17779" marT="0" marB="0" anchor="b">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DC8AA"/>
                    </a:solidFill>
                  </a:tcPr>
                </a:tc>
              </a:tr>
              <a:tr h="406287">
                <a:tc>
                  <a:txBody>
                    <a:bodyPr/>
                    <a:lstStyle/>
                    <a:p>
                      <a:pPr algn="l">
                        <a:lnSpc>
                          <a:spcPts val="1700"/>
                        </a:lnSpc>
                        <a:spcAft>
                          <a:spcPts val="0"/>
                        </a:spcAft>
                      </a:pPr>
                      <a:r>
                        <a:rPr lang="ru-RU" sz="1800">
                          <a:solidFill>
                            <a:srgbClr val="000000"/>
                          </a:solidFill>
                          <a:latin typeface="Trebuchet MS"/>
                          <a:ea typeface="MS Mincho"/>
                        </a:rPr>
                        <a:t>Респ. Татарстан</a:t>
                      </a:r>
                      <a:endParaRPr lang="ru-RU" sz="1800">
                        <a:solidFill>
                          <a:srgbClr val="463232"/>
                        </a:solidFill>
                        <a:latin typeface="Times New Roman"/>
                        <a:ea typeface="MS Mincho"/>
                      </a:endParaRPr>
                    </a:p>
                  </a:txBody>
                  <a:tcPr marL="17779" marR="17779" marT="0" marB="0" anchor="ctr">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BBB59"/>
                    </a:solidFill>
                  </a:tcPr>
                </a:tc>
                <a:tc>
                  <a:txBody>
                    <a:bodyPr/>
                    <a:lstStyle/>
                    <a:p>
                      <a:pPr algn="ctr">
                        <a:lnSpc>
                          <a:spcPts val="1700"/>
                        </a:lnSpc>
                        <a:spcAft>
                          <a:spcPts val="0"/>
                        </a:spcAft>
                      </a:pPr>
                      <a:r>
                        <a:rPr lang="ru-RU" sz="1800">
                          <a:solidFill>
                            <a:srgbClr val="463232"/>
                          </a:solidFill>
                          <a:latin typeface="Trebuchet MS"/>
                          <a:ea typeface="MS Mincho"/>
                        </a:rPr>
                        <a:t>29 374</a:t>
                      </a:r>
                      <a:endParaRPr lang="ru-RU" sz="1800">
                        <a:solidFill>
                          <a:srgbClr val="463232"/>
                        </a:solidFill>
                        <a:latin typeface="Times New Roman"/>
                        <a:ea typeface="MS Mincho"/>
                      </a:endParaRPr>
                    </a:p>
                  </a:txBody>
                  <a:tcPr marL="17779" marR="17779"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0EBE1"/>
                    </a:solidFill>
                  </a:tcPr>
                </a:tc>
                <a:tc>
                  <a:txBody>
                    <a:bodyPr/>
                    <a:lstStyle/>
                    <a:p>
                      <a:pPr algn="ctr">
                        <a:lnSpc>
                          <a:spcPts val="1700"/>
                        </a:lnSpc>
                        <a:spcAft>
                          <a:spcPts val="0"/>
                        </a:spcAft>
                      </a:pPr>
                      <a:r>
                        <a:rPr lang="ru-RU" sz="1800">
                          <a:solidFill>
                            <a:srgbClr val="463232"/>
                          </a:solidFill>
                          <a:latin typeface="Trebuchet MS"/>
                          <a:ea typeface="MS Mincho"/>
                        </a:rPr>
                        <a:t>72,12</a:t>
                      </a:r>
                      <a:endParaRPr lang="ru-RU" sz="1800">
                        <a:solidFill>
                          <a:srgbClr val="463232"/>
                        </a:solidFill>
                        <a:latin typeface="Times New Roman"/>
                        <a:ea typeface="MS Mincho"/>
                      </a:endParaRPr>
                    </a:p>
                  </a:txBody>
                  <a:tcPr marL="17779" marR="17779"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0EBE1"/>
                    </a:solidFill>
                  </a:tcPr>
                </a:tc>
                <a:tc>
                  <a:txBody>
                    <a:bodyPr/>
                    <a:lstStyle/>
                    <a:p>
                      <a:pPr algn="ctr">
                        <a:lnSpc>
                          <a:spcPts val="1700"/>
                        </a:lnSpc>
                        <a:spcAft>
                          <a:spcPts val="0"/>
                        </a:spcAft>
                      </a:pPr>
                      <a:r>
                        <a:rPr lang="ru-RU" sz="1800">
                          <a:solidFill>
                            <a:srgbClr val="463232"/>
                          </a:solidFill>
                          <a:latin typeface="Trebuchet MS"/>
                          <a:ea typeface="MS Mincho"/>
                        </a:rPr>
                        <a:t>0,936</a:t>
                      </a:r>
                      <a:endParaRPr lang="ru-RU" sz="1800">
                        <a:solidFill>
                          <a:srgbClr val="463232"/>
                        </a:solidFill>
                        <a:latin typeface="Times New Roman"/>
                        <a:ea typeface="MS Mincho"/>
                      </a:endParaRPr>
                    </a:p>
                  </a:txBody>
                  <a:tcPr marL="17779" marR="17779"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0EBE1"/>
                    </a:solidFill>
                  </a:tcPr>
                </a:tc>
                <a:tc>
                  <a:txBody>
                    <a:bodyPr/>
                    <a:lstStyle/>
                    <a:p>
                      <a:pPr algn="ctr">
                        <a:lnSpc>
                          <a:spcPts val="1700"/>
                        </a:lnSpc>
                        <a:spcAft>
                          <a:spcPts val="0"/>
                        </a:spcAft>
                      </a:pPr>
                      <a:r>
                        <a:rPr lang="ru-RU" sz="1800">
                          <a:solidFill>
                            <a:srgbClr val="463232"/>
                          </a:solidFill>
                          <a:latin typeface="Trebuchet MS"/>
                          <a:ea typeface="MS Mincho"/>
                        </a:rPr>
                        <a:t>0,890</a:t>
                      </a:r>
                      <a:endParaRPr lang="ru-RU" sz="1800">
                        <a:solidFill>
                          <a:srgbClr val="463232"/>
                        </a:solidFill>
                        <a:latin typeface="Times New Roman"/>
                        <a:ea typeface="MS Mincho"/>
                      </a:endParaRPr>
                    </a:p>
                  </a:txBody>
                  <a:tcPr marL="17779" marR="17779"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2D050"/>
                    </a:solidFill>
                  </a:tcPr>
                </a:tc>
                <a:tc>
                  <a:txBody>
                    <a:bodyPr/>
                    <a:lstStyle/>
                    <a:p>
                      <a:pPr algn="ctr">
                        <a:lnSpc>
                          <a:spcPts val="1700"/>
                        </a:lnSpc>
                        <a:spcAft>
                          <a:spcPts val="0"/>
                        </a:spcAft>
                      </a:pPr>
                      <a:r>
                        <a:rPr lang="ru-RU" sz="1800">
                          <a:solidFill>
                            <a:srgbClr val="463232"/>
                          </a:solidFill>
                          <a:latin typeface="Trebuchet MS"/>
                          <a:ea typeface="MS Mincho"/>
                        </a:rPr>
                        <a:t>4</a:t>
                      </a:r>
                      <a:endParaRPr lang="ru-RU" sz="1800">
                        <a:solidFill>
                          <a:srgbClr val="463232"/>
                        </a:solidFill>
                        <a:latin typeface="Times New Roman"/>
                        <a:ea typeface="MS Mincho"/>
                      </a:endParaRPr>
                    </a:p>
                  </a:txBody>
                  <a:tcPr marL="17779" marR="17779" marT="0" marB="0" anchor="b">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0EBE1"/>
                    </a:solidFill>
                  </a:tcPr>
                </a:tc>
              </a:tr>
              <a:tr h="406287">
                <a:tc>
                  <a:txBody>
                    <a:bodyPr/>
                    <a:lstStyle/>
                    <a:p>
                      <a:pPr algn="l">
                        <a:lnSpc>
                          <a:spcPts val="1700"/>
                        </a:lnSpc>
                        <a:spcAft>
                          <a:spcPts val="0"/>
                        </a:spcAft>
                      </a:pPr>
                      <a:r>
                        <a:rPr lang="ru-RU" sz="1800">
                          <a:solidFill>
                            <a:srgbClr val="000000"/>
                          </a:solidFill>
                          <a:latin typeface="Trebuchet MS"/>
                          <a:ea typeface="MS Mincho"/>
                        </a:rPr>
                        <a:t>Белгородская обл.</a:t>
                      </a:r>
                      <a:endParaRPr lang="ru-RU" sz="1800">
                        <a:solidFill>
                          <a:srgbClr val="463232"/>
                        </a:solidFill>
                        <a:latin typeface="Times New Roman"/>
                        <a:ea typeface="MS Mincho"/>
                      </a:endParaRPr>
                    </a:p>
                  </a:txBody>
                  <a:tcPr marL="17779" marR="17779" marT="0" marB="0" anchor="ctr">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BBB59"/>
                    </a:solidFill>
                  </a:tcPr>
                </a:tc>
                <a:tc>
                  <a:txBody>
                    <a:bodyPr/>
                    <a:lstStyle/>
                    <a:p>
                      <a:pPr algn="ctr">
                        <a:lnSpc>
                          <a:spcPts val="1700"/>
                        </a:lnSpc>
                        <a:spcAft>
                          <a:spcPts val="0"/>
                        </a:spcAft>
                      </a:pPr>
                      <a:r>
                        <a:rPr lang="ru-RU" sz="1800">
                          <a:solidFill>
                            <a:srgbClr val="463232"/>
                          </a:solidFill>
                          <a:latin typeface="Trebuchet MS"/>
                          <a:ea typeface="MS Mincho"/>
                        </a:rPr>
                        <a:t>26 835</a:t>
                      </a:r>
                      <a:endParaRPr lang="ru-RU" sz="1800">
                        <a:solidFill>
                          <a:srgbClr val="463232"/>
                        </a:solidFill>
                        <a:latin typeface="Times New Roman"/>
                        <a:ea typeface="MS Mincho"/>
                      </a:endParaRPr>
                    </a:p>
                  </a:txBody>
                  <a:tcPr marL="17779" marR="17779"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DC8AA"/>
                    </a:solidFill>
                  </a:tcPr>
                </a:tc>
                <a:tc>
                  <a:txBody>
                    <a:bodyPr/>
                    <a:lstStyle/>
                    <a:p>
                      <a:pPr algn="ctr">
                        <a:lnSpc>
                          <a:spcPts val="1700"/>
                        </a:lnSpc>
                        <a:spcAft>
                          <a:spcPts val="0"/>
                        </a:spcAft>
                      </a:pPr>
                      <a:r>
                        <a:rPr lang="ru-RU" sz="1800">
                          <a:solidFill>
                            <a:srgbClr val="463232"/>
                          </a:solidFill>
                          <a:latin typeface="Trebuchet MS"/>
                          <a:ea typeface="MS Mincho"/>
                        </a:rPr>
                        <a:t>72,16</a:t>
                      </a:r>
                      <a:endParaRPr lang="ru-RU" sz="1800">
                        <a:solidFill>
                          <a:srgbClr val="463232"/>
                        </a:solidFill>
                        <a:latin typeface="Times New Roman"/>
                        <a:ea typeface="MS Mincho"/>
                      </a:endParaRPr>
                    </a:p>
                  </a:txBody>
                  <a:tcPr marL="17779" marR="17779"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DC8AA"/>
                    </a:solidFill>
                  </a:tcPr>
                </a:tc>
                <a:tc>
                  <a:txBody>
                    <a:bodyPr/>
                    <a:lstStyle/>
                    <a:p>
                      <a:pPr algn="ctr">
                        <a:lnSpc>
                          <a:spcPts val="1700"/>
                        </a:lnSpc>
                        <a:spcAft>
                          <a:spcPts val="0"/>
                        </a:spcAft>
                      </a:pPr>
                      <a:r>
                        <a:rPr lang="ru-RU" sz="1800">
                          <a:solidFill>
                            <a:srgbClr val="463232"/>
                          </a:solidFill>
                          <a:latin typeface="Trebuchet MS"/>
                          <a:ea typeface="MS Mincho"/>
                        </a:rPr>
                        <a:t>0,935</a:t>
                      </a:r>
                      <a:endParaRPr lang="ru-RU" sz="1800">
                        <a:solidFill>
                          <a:srgbClr val="463232"/>
                        </a:solidFill>
                        <a:latin typeface="Times New Roman"/>
                        <a:ea typeface="MS Mincho"/>
                      </a:endParaRPr>
                    </a:p>
                  </a:txBody>
                  <a:tcPr marL="17779" marR="17779"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DC8AA"/>
                    </a:solidFill>
                  </a:tcPr>
                </a:tc>
                <a:tc>
                  <a:txBody>
                    <a:bodyPr/>
                    <a:lstStyle/>
                    <a:p>
                      <a:pPr algn="ctr">
                        <a:lnSpc>
                          <a:spcPts val="1700"/>
                        </a:lnSpc>
                        <a:spcAft>
                          <a:spcPts val="0"/>
                        </a:spcAft>
                      </a:pPr>
                      <a:r>
                        <a:rPr lang="ru-RU" sz="1800">
                          <a:solidFill>
                            <a:srgbClr val="463232"/>
                          </a:solidFill>
                          <a:latin typeface="Trebuchet MS"/>
                          <a:ea typeface="MS Mincho"/>
                        </a:rPr>
                        <a:t>0,885</a:t>
                      </a:r>
                      <a:endParaRPr lang="ru-RU" sz="1800">
                        <a:solidFill>
                          <a:srgbClr val="463232"/>
                        </a:solidFill>
                        <a:latin typeface="Times New Roman"/>
                        <a:ea typeface="MS Mincho"/>
                      </a:endParaRPr>
                    </a:p>
                  </a:txBody>
                  <a:tcPr marL="17779" marR="17779"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2D050"/>
                    </a:solidFill>
                  </a:tcPr>
                </a:tc>
                <a:tc>
                  <a:txBody>
                    <a:bodyPr/>
                    <a:lstStyle/>
                    <a:p>
                      <a:pPr algn="ctr">
                        <a:lnSpc>
                          <a:spcPts val="1700"/>
                        </a:lnSpc>
                        <a:spcAft>
                          <a:spcPts val="0"/>
                        </a:spcAft>
                      </a:pPr>
                      <a:r>
                        <a:rPr lang="ru-RU" sz="1800">
                          <a:solidFill>
                            <a:srgbClr val="463232"/>
                          </a:solidFill>
                          <a:latin typeface="Trebuchet MS"/>
                          <a:ea typeface="MS Mincho"/>
                        </a:rPr>
                        <a:t>5</a:t>
                      </a:r>
                      <a:endParaRPr lang="ru-RU" sz="1800">
                        <a:solidFill>
                          <a:srgbClr val="463232"/>
                        </a:solidFill>
                        <a:latin typeface="Times New Roman"/>
                        <a:ea typeface="MS Mincho"/>
                      </a:endParaRPr>
                    </a:p>
                  </a:txBody>
                  <a:tcPr marL="17779" marR="17779" marT="0" marB="0" anchor="b">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DC8AA"/>
                    </a:solidFill>
                  </a:tcPr>
                </a:tc>
              </a:tr>
              <a:tr h="406287">
                <a:tc>
                  <a:txBody>
                    <a:bodyPr/>
                    <a:lstStyle/>
                    <a:p>
                      <a:pPr algn="l">
                        <a:lnSpc>
                          <a:spcPts val="1700"/>
                        </a:lnSpc>
                        <a:spcAft>
                          <a:spcPts val="0"/>
                        </a:spcAft>
                      </a:pPr>
                      <a:r>
                        <a:rPr lang="ru-RU" sz="1800">
                          <a:solidFill>
                            <a:srgbClr val="000000"/>
                          </a:solidFill>
                          <a:latin typeface="Trebuchet MS"/>
                          <a:ea typeface="MS Mincho"/>
                        </a:rPr>
                        <a:t>Респ. Коми</a:t>
                      </a:r>
                      <a:endParaRPr lang="ru-RU" sz="1800">
                        <a:solidFill>
                          <a:srgbClr val="463232"/>
                        </a:solidFill>
                        <a:latin typeface="Times New Roman"/>
                        <a:ea typeface="MS Mincho"/>
                      </a:endParaRPr>
                    </a:p>
                  </a:txBody>
                  <a:tcPr marL="17779" marR="17779" marT="0" marB="0" anchor="ctr">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BBB59"/>
                    </a:solidFill>
                  </a:tcPr>
                </a:tc>
                <a:tc>
                  <a:txBody>
                    <a:bodyPr/>
                    <a:lstStyle/>
                    <a:p>
                      <a:pPr algn="ctr">
                        <a:lnSpc>
                          <a:spcPts val="1700"/>
                        </a:lnSpc>
                        <a:spcAft>
                          <a:spcPts val="0"/>
                        </a:spcAft>
                      </a:pPr>
                      <a:r>
                        <a:rPr lang="ru-RU" sz="1800">
                          <a:solidFill>
                            <a:srgbClr val="463232"/>
                          </a:solidFill>
                          <a:latin typeface="Trebuchet MS"/>
                          <a:ea typeface="MS Mincho"/>
                        </a:rPr>
                        <a:t>30 939</a:t>
                      </a:r>
                      <a:endParaRPr lang="ru-RU" sz="1800">
                        <a:solidFill>
                          <a:srgbClr val="463232"/>
                        </a:solidFill>
                        <a:latin typeface="Times New Roman"/>
                        <a:ea typeface="MS Mincho"/>
                      </a:endParaRPr>
                    </a:p>
                  </a:txBody>
                  <a:tcPr marL="17779" marR="17779"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0EBE1"/>
                    </a:solidFill>
                  </a:tcPr>
                </a:tc>
                <a:tc>
                  <a:txBody>
                    <a:bodyPr/>
                    <a:lstStyle/>
                    <a:p>
                      <a:pPr algn="ctr">
                        <a:lnSpc>
                          <a:spcPts val="1700"/>
                        </a:lnSpc>
                        <a:spcAft>
                          <a:spcPts val="0"/>
                        </a:spcAft>
                      </a:pPr>
                      <a:r>
                        <a:rPr lang="ru-RU" sz="1800">
                          <a:solidFill>
                            <a:srgbClr val="463232"/>
                          </a:solidFill>
                          <a:latin typeface="Trebuchet MS"/>
                          <a:ea typeface="MS Mincho"/>
                        </a:rPr>
                        <a:t>69,27</a:t>
                      </a:r>
                      <a:endParaRPr lang="ru-RU" sz="1800">
                        <a:solidFill>
                          <a:srgbClr val="463232"/>
                        </a:solidFill>
                        <a:latin typeface="Times New Roman"/>
                        <a:ea typeface="MS Mincho"/>
                      </a:endParaRPr>
                    </a:p>
                  </a:txBody>
                  <a:tcPr marL="17779" marR="17779"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0EBE1"/>
                    </a:solidFill>
                  </a:tcPr>
                </a:tc>
                <a:tc>
                  <a:txBody>
                    <a:bodyPr/>
                    <a:lstStyle/>
                    <a:p>
                      <a:pPr algn="ctr">
                        <a:lnSpc>
                          <a:spcPts val="1700"/>
                        </a:lnSpc>
                        <a:spcAft>
                          <a:spcPts val="0"/>
                        </a:spcAft>
                      </a:pPr>
                      <a:r>
                        <a:rPr lang="ru-RU" sz="1800">
                          <a:solidFill>
                            <a:srgbClr val="463232"/>
                          </a:solidFill>
                          <a:latin typeface="Trebuchet MS"/>
                          <a:ea typeface="MS Mincho"/>
                        </a:rPr>
                        <a:t>0,951</a:t>
                      </a:r>
                      <a:endParaRPr lang="ru-RU" sz="1800">
                        <a:solidFill>
                          <a:srgbClr val="463232"/>
                        </a:solidFill>
                        <a:latin typeface="Times New Roman"/>
                        <a:ea typeface="MS Mincho"/>
                      </a:endParaRPr>
                    </a:p>
                  </a:txBody>
                  <a:tcPr marL="17779" marR="17779"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0EBE1"/>
                    </a:solidFill>
                  </a:tcPr>
                </a:tc>
                <a:tc>
                  <a:txBody>
                    <a:bodyPr/>
                    <a:lstStyle/>
                    <a:p>
                      <a:pPr algn="ctr">
                        <a:lnSpc>
                          <a:spcPts val="1700"/>
                        </a:lnSpc>
                        <a:spcAft>
                          <a:spcPts val="0"/>
                        </a:spcAft>
                      </a:pPr>
                      <a:r>
                        <a:rPr lang="ru-RU" sz="1800">
                          <a:solidFill>
                            <a:srgbClr val="463232"/>
                          </a:solidFill>
                          <a:latin typeface="Trebuchet MS"/>
                          <a:ea typeface="MS Mincho"/>
                        </a:rPr>
                        <a:t>0,882</a:t>
                      </a:r>
                      <a:endParaRPr lang="ru-RU" sz="1800">
                        <a:solidFill>
                          <a:srgbClr val="463232"/>
                        </a:solidFill>
                        <a:latin typeface="Times New Roman"/>
                        <a:ea typeface="MS Mincho"/>
                      </a:endParaRPr>
                    </a:p>
                  </a:txBody>
                  <a:tcPr marL="17779" marR="17779"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2D050"/>
                    </a:solidFill>
                  </a:tcPr>
                </a:tc>
                <a:tc>
                  <a:txBody>
                    <a:bodyPr/>
                    <a:lstStyle/>
                    <a:p>
                      <a:pPr algn="ctr">
                        <a:lnSpc>
                          <a:spcPts val="1700"/>
                        </a:lnSpc>
                        <a:spcAft>
                          <a:spcPts val="0"/>
                        </a:spcAft>
                      </a:pPr>
                      <a:r>
                        <a:rPr lang="ru-RU" sz="1800">
                          <a:solidFill>
                            <a:srgbClr val="463232"/>
                          </a:solidFill>
                          <a:latin typeface="Trebuchet MS"/>
                          <a:ea typeface="MS Mincho"/>
                        </a:rPr>
                        <a:t>6</a:t>
                      </a:r>
                      <a:endParaRPr lang="ru-RU" sz="1800">
                        <a:solidFill>
                          <a:srgbClr val="463232"/>
                        </a:solidFill>
                        <a:latin typeface="Times New Roman"/>
                        <a:ea typeface="MS Mincho"/>
                      </a:endParaRPr>
                    </a:p>
                  </a:txBody>
                  <a:tcPr marL="17779" marR="17779" marT="0" marB="0" anchor="b">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0EBE1"/>
                    </a:solidFill>
                  </a:tcPr>
                </a:tc>
              </a:tr>
              <a:tr h="406287">
                <a:tc>
                  <a:txBody>
                    <a:bodyPr/>
                    <a:lstStyle/>
                    <a:p>
                      <a:pPr algn="l">
                        <a:lnSpc>
                          <a:spcPts val="1700"/>
                        </a:lnSpc>
                        <a:spcAft>
                          <a:spcPts val="0"/>
                        </a:spcAft>
                      </a:pPr>
                      <a:r>
                        <a:rPr lang="ru-RU" sz="1800">
                          <a:solidFill>
                            <a:srgbClr val="000000"/>
                          </a:solidFill>
                          <a:latin typeface="Trebuchet MS"/>
                          <a:ea typeface="MS Mincho"/>
                        </a:rPr>
                        <a:t>Сахалинская обл.</a:t>
                      </a:r>
                      <a:endParaRPr lang="ru-RU" sz="1800">
                        <a:solidFill>
                          <a:srgbClr val="463232"/>
                        </a:solidFill>
                        <a:latin typeface="Times New Roman"/>
                        <a:ea typeface="MS Mincho"/>
                      </a:endParaRPr>
                    </a:p>
                  </a:txBody>
                  <a:tcPr marL="17779" marR="17779" marT="0" marB="0" anchor="ctr">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BBB59"/>
                    </a:solidFill>
                  </a:tcPr>
                </a:tc>
                <a:tc>
                  <a:txBody>
                    <a:bodyPr/>
                    <a:lstStyle/>
                    <a:p>
                      <a:pPr algn="ctr">
                        <a:lnSpc>
                          <a:spcPts val="1700"/>
                        </a:lnSpc>
                        <a:spcAft>
                          <a:spcPts val="0"/>
                        </a:spcAft>
                      </a:pPr>
                      <a:r>
                        <a:rPr lang="ru-RU" sz="1800" dirty="0">
                          <a:solidFill>
                            <a:srgbClr val="463232"/>
                          </a:solidFill>
                          <a:latin typeface="Trebuchet MS"/>
                          <a:ea typeface="MS Mincho"/>
                        </a:rPr>
                        <a:t>63 </a:t>
                      </a:r>
                      <a:r>
                        <a:rPr lang="ru-RU" sz="1800" dirty="0" smtClean="0">
                          <a:solidFill>
                            <a:srgbClr val="463232"/>
                          </a:solidFill>
                          <a:latin typeface="Trebuchet MS"/>
                          <a:ea typeface="MS Mincho"/>
                        </a:rPr>
                        <a:t>151</a:t>
                      </a:r>
                      <a:endParaRPr lang="ru-RU" sz="1800" dirty="0">
                        <a:solidFill>
                          <a:srgbClr val="463232"/>
                        </a:solidFill>
                        <a:latin typeface="Times New Roman"/>
                        <a:ea typeface="MS Mincho"/>
                      </a:endParaRPr>
                    </a:p>
                  </a:txBody>
                  <a:tcPr marL="17779" marR="17779"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DC8AA"/>
                    </a:solidFill>
                  </a:tcPr>
                </a:tc>
                <a:tc>
                  <a:txBody>
                    <a:bodyPr/>
                    <a:lstStyle/>
                    <a:p>
                      <a:pPr algn="ctr">
                        <a:lnSpc>
                          <a:spcPts val="1700"/>
                        </a:lnSpc>
                        <a:spcAft>
                          <a:spcPts val="0"/>
                        </a:spcAft>
                      </a:pPr>
                      <a:r>
                        <a:rPr lang="ru-RU" sz="1800" dirty="0">
                          <a:solidFill>
                            <a:srgbClr val="463232"/>
                          </a:solidFill>
                          <a:latin typeface="Trebuchet MS"/>
                          <a:ea typeface="MS Mincho"/>
                        </a:rPr>
                        <a:t>67,7</a:t>
                      </a:r>
                      <a:endParaRPr lang="ru-RU" sz="1800" dirty="0">
                        <a:solidFill>
                          <a:srgbClr val="463232"/>
                        </a:solidFill>
                        <a:latin typeface="Times New Roman"/>
                        <a:ea typeface="MS Mincho"/>
                      </a:endParaRPr>
                    </a:p>
                  </a:txBody>
                  <a:tcPr marL="17779" marR="17779"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DC8AA"/>
                    </a:solidFill>
                  </a:tcPr>
                </a:tc>
                <a:tc>
                  <a:txBody>
                    <a:bodyPr/>
                    <a:lstStyle/>
                    <a:p>
                      <a:pPr algn="ctr">
                        <a:lnSpc>
                          <a:spcPts val="1700"/>
                        </a:lnSpc>
                        <a:spcAft>
                          <a:spcPts val="0"/>
                        </a:spcAft>
                      </a:pPr>
                      <a:r>
                        <a:rPr lang="ru-RU" sz="1800">
                          <a:solidFill>
                            <a:srgbClr val="463232"/>
                          </a:solidFill>
                          <a:latin typeface="Trebuchet MS"/>
                          <a:ea typeface="MS Mincho"/>
                        </a:rPr>
                        <a:t>0,920</a:t>
                      </a:r>
                      <a:endParaRPr lang="ru-RU" sz="1800">
                        <a:solidFill>
                          <a:srgbClr val="463232"/>
                        </a:solidFill>
                        <a:latin typeface="Times New Roman"/>
                        <a:ea typeface="MS Mincho"/>
                      </a:endParaRPr>
                    </a:p>
                  </a:txBody>
                  <a:tcPr marL="17779" marR="17779"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DC8AA"/>
                    </a:solidFill>
                  </a:tcPr>
                </a:tc>
                <a:tc>
                  <a:txBody>
                    <a:bodyPr/>
                    <a:lstStyle/>
                    <a:p>
                      <a:pPr algn="ctr">
                        <a:lnSpc>
                          <a:spcPts val="1700"/>
                        </a:lnSpc>
                        <a:spcAft>
                          <a:spcPts val="0"/>
                        </a:spcAft>
                      </a:pPr>
                      <a:r>
                        <a:rPr lang="ru-RU" sz="1800">
                          <a:solidFill>
                            <a:srgbClr val="463232"/>
                          </a:solidFill>
                          <a:latin typeface="Trebuchet MS"/>
                          <a:ea typeface="MS Mincho"/>
                        </a:rPr>
                        <a:t>0,877</a:t>
                      </a:r>
                      <a:endParaRPr lang="ru-RU" sz="1800">
                        <a:solidFill>
                          <a:srgbClr val="463232"/>
                        </a:solidFill>
                        <a:latin typeface="Times New Roman"/>
                        <a:ea typeface="MS Mincho"/>
                      </a:endParaRPr>
                    </a:p>
                  </a:txBody>
                  <a:tcPr marL="17779" marR="17779"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2D050"/>
                    </a:solidFill>
                  </a:tcPr>
                </a:tc>
                <a:tc>
                  <a:txBody>
                    <a:bodyPr/>
                    <a:lstStyle/>
                    <a:p>
                      <a:pPr algn="ctr">
                        <a:lnSpc>
                          <a:spcPts val="1700"/>
                        </a:lnSpc>
                        <a:spcAft>
                          <a:spcPts val="0"/>
                        </a:spcAft>
                      </a:pPr>
                      <a:r>
                        <a:rPr lang="ru-RU" sz="1800">
                          <a:solidFill>
                            <a:srgbClr val="463232"/>
                          </a:solidFill>
                          <a:latin typeface="Trebuchet MS"/>
                          <a:ea typeface="MS Mincho"/>
                        </a:rPr>
                        <a:t>7</a:t>
                      </a:r>
                      <a:endParaRPr lang="ru-RU" sz="1800">
                        <a:solidFill>
                          <a:srgbClr val="463232"/>
                        </a:solidFill>
                        <a:latin typeface="Times New Roman"/>
                        <a:ea typeface="MS Mincho"/>
                      </a:endParaRPr>
                    </a:p>
                  </a:txBody>
                  <a:tcPr marL="17779" marR="17779" marT="0" marB="0" anchor="b">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DC8AA"/>
                    </a:solidFill>
                  </a:tcPr>
                </a:tc>
              </a:tr>
              <a:tr h="406287">
                <a:tc>
                  <a:txBody>
                    <a:bodyPr/>
                    <a:lstStyle/>
                    <a:p>
                      <a:pPr algn="l">
                        <a:lnSpc>
                          <a:spcPts val="1700"/>
                        </a:lnSpc>
                        <a:spcAft>
                          <a:spcPts val="0"/>
                        </a:spcAft>
                      </a:pPr>
                      <a:r>
                        <a:rPr lang="ru-RU" sz="1800">
                          <a:solidFill>
                            <a:srgbClr val="000000"/>
                          </a:solidFill>
                          <a:latin typeface="Trebuchet MS"/>
                          <a:ea typeface="MS Mincho"/>
                        </a:rPr>
                        <a:t>Томская обл.</a:t>
                      </a:r>
                      <a:endParaRPr lang="ru-RU" sz="1800">
                        <a:solidFill>
                          <a:srgbClr val="463232"/>
                        </a:solidFill>
                        <a:latin typeface="Times New Roman"/>
                        <a:ea typeface="MS Mincho"/>
                      </a:endParaRPr>
                    </a:p>
                  </a:txBody>
                  <a:tcPr marL="17779" marR="17779" marT="0" marB="0" anchor="ctr">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BBB59"/>
                    </a:solidFill>
                  </a:tcPr>
                </a:tc>
                <a:tc>
                  <a:txBody>
                    <a:bodyPr/>
                    <a:lstStyle/>
                    <a:p>
                      <a:pPr algn="ctr">
                        <a:lnSpc>
                          <a:spcPts val="1700"/>
                        </a:lnSpc>
                        <a:spcAft>
                          <a:spcPts val="0"/>
                        </a:spcAft>
                      </a:pPr>
                      <a:r>
                        <a:rPr lang="ru-RU" sz="1800">
                          <a:solidFill>
                            <a:srgbClr val="463232"/>
                          </a:solidFill>
                          <a:latin typeface="Trebuchet MS"/>
                          <a:ea typeface="MS Mincho"/>
                        </a:rPr>
                        <a:t>23 926</a:t>
                      </a:r>
                      <a:endParaRPr lang="ru-RU" sz="1800">
                        <a:solidFill>
                          <a:srgbClr val="463232"/>
                        </a:solidFill>
                        <a:latin typeface="Times New Roman"/>
                        <a:ea typeface="MS Mincho"/>
                      </a:endParaRPr>
                    </a:p>
                  </a:txBody>
                  <a:tcPr marL="17779" marR="17779"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0EBE1"/>
                    </a:solidFill>
                  </a:tcPr>
                </a:tc>
                <a:tc>
                  <a:txBody>
                    <a:bodyPr/>
                    <a:lstStyle/>
                    <a:p>
                      <a:pPr algn="ctr">
                        <a:lnSpc>
                          <a:spcPts val="1700"/>
                        </a:lnSpc>
                        <a:spcAft>
                          <a:spcPts val="0"/>
                        </a:spcAft>
                      </a:pPr>
                      <a:r>
                        <a:rPr lang="ru-RU" sz="1800">
                          <a:solidFill>
                            <a:srgbClr val="463232"/>
                          </a:solidFill>
                          <a:latin typeface="Trebuchet MS"/>
                          <a:ea typeface="MS Mincho"/>
                        </a:rPr>
                        <a:t>70,33</a:t>
                      </a:r>
                      <a:endParaRPr lang="ru-RU" sz="1800">
                        <a:solidFill>
                          <a:srgbClr val="463232"/>
                        </a:solidFill>
                        <a:latin typeface="Times New Roman"/>
                        <a:ea typeface="MS Mincho"/>
                      </a:endParaRPr>
                    </a:p>
                  </a:txBody>
                  <a:tcPr marL="17779" marR="17779"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0EBE1"/>
                    </a:solidFill>
                  </a:tcPr>
                </a:tc>
                <a:tc>
                  <a:txBody>
                    <a:bodyPr/>
                    <a:lstStyle/>
                    <a:p>
                      <a:pPr algn="ctr">
                        <a:lnSpc>
                          <a:spcPts val="1700"/>
                        </a:lnSpc>
                        <a:spcAft>
                          <a:spcPts val="0"/>
                        </a:spcAft>
                      </a:pPr>
                      <a:r>
                        <a:rPr lang="ru-RU" sz="1800">
                          <a:solidFill>
                            <a:srgbClr val="463232"/>
                          </a:solidFill>
                          <a:latin typeface="Trebuchet MS"/>
                          <a:ea typeface="MS Mincho"/>
                        </a:rPr>
                        <a:t>0,943</a:t>
                      </a:r>
                      <a:endParaRPr lang="ru-RU" sz="1800">
                        <a:solidFill>
                          <a:srgbClr val="463232"/>
                        </a:solidFill>
                        <a:latin typeface="Times New Roman"/>
                        <a:ea typeface="MS Mincho"/>
                      </a:endParaRPr>
                    </a:p>
                  </a:txBody>
                  <a:tcPr marL="17779" marR="17779"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0EBE1"/>
                    </a:solidFill>
                  </a:tcPr>
                </a:tc>
                <a:tc>
                  <a:txBody>
                    <a:bodyPr/>
                    <a:lstStyle/>
                    <a:p>
                      <a:pPr algn="ctr">
                        <a:lnSpc>
                          <a:spcPts val="1700"/>
                        </a:lnSpc>
                        <a:spcAft>
                          <a:spcPts val="0"/>
                        </a:spcAft>
                      </a:pPr>
                      <a:r>
                        <a:rPr lang="ru-RU" sz="1800">
                          <a:solidFill>
                            <a:srgbClr val="463232"/>
                          </a:solidFill>
                          <a:latin typeface="Trebuchet MS"/>
                          <a:ea typeface="MS Mincho"/>
                        </a:rPr>
                        <a:t>0,871</a:t>
                      </a:r>
                      <a:endParaRPr lang="ru-RU" sz="1800">
                        <a:solidFill>
                          <a:srgbClr val="463232"/>
                        </a:solidFill>
                        <a:latin typeface="Times New Roman"/>
                        <a:ea typeface="MS Mincho"/>
                      </a:endParaRPr>
                    </a:p>
                  </a:txBody>
                  <a:tcPr marL="17779" marR="17779"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2D050"/>
                    </a:solidFill>
                  </a:tcPr>
                </a:tc>
                <a:tc>
                  <a:txBody>
                    <a:bodyPr/>
                    <a:lstStyle/>
                    <a:p>
                      <a:pPr algn="ctr">
                        <a:lnSpc>
                          <a:spcPts val="1700"/>
                        </a:lnSpc>
                        <a:spcAft>
                          <a:spcPts val="0"/>
                        </a:spcAft>
                      </a:pPr>
                      <a:r>
                        <a:rPr lang="ru-RU" sz="1800">
                          <a:solidFill>
                            <a:srgbClr val="463232"/>
                          </a:solidFill>
                          <a:latin typeface="Trebuchet MS"/>
                          <a:ea typeface="MS Mincho"/>
                        </a:rPr>
                        <a:t>8</a:t>
                      </a:r>
                      <a:endParaRPr lang="ru-RU" sz="1800">
                        <a:solidFill>
                          <a:srgbClr val="463232"/>
                        </a:solidFill>
                        <a:latin typeface="Times New Roman"/>
                        <a:ea typeface="MS Mincho"/>
                      </a:endParaRPr>
                    </a:p>
                  </a:txBody>
                  <a:tcPr marL="17779" marR="17779" marT="0" marB="0" anchor="b">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0EBE1"/>
                    </a:solidFill>
                  </a:tcPr>
                </a:tc>
              </a:tr>
              <a:tr h="406287">
                <a:tc>
                  <a:txBody>
                    <a:bodyPr/>
                    <a:lstStyle/>
                    <a:p>
                      <a:pPr algn="l">
                        <a:lnSpc>
                          <a:spcPts val="1700"/>
                        </a:lnSpc>
                        <a:spcAft>
                          <a:spcPts val="0"/>
                        </a:spcAft>
                      </a:pPr>
                      <a:r>
                        <a:rPr lang="ru-RU" sz="1800">
                          <a:solidFill>
                            <a:srgbClr val="000000"/>
                          </a:solidFill>
                          <a:latin typeface="Trebuchet MS"/>
                          <a:ea typeface="MS Mincho"/>
                        </a:rPr>
                        <a:t>Респ. Саха (Якутия)</a:t>
                      </a:r>
                      <a:endParaRPr lang="ru-RU" sz="1800">
                        <a:solidFill>
                          <a:srgbClr val="463232"/>
                        </a:solidFill>
                        <a:latin typeface="Times New Roman"/>
                        <a:ea typeface="MS Mincho"/>
                      </a:endParaRPr>
                    </a:p>
                  </a:txBody>
                  <a:tcPr marL="17779" marR="17779" marT="0" marB="0" anchor="ctr">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BBB59"/>
                    </a:solidFill>
                  </a:tcPr>
                </a:tc>
                <a:tc>
                  <a:txBody>
                    <a:bodyPr/>
                    <a:lstStyle/>
                    <a:p>
                      <a:pPr algn="ctr">
                        <a:lnSpc>
                          <a:spcPts val="1700"/>
                        </a:lnSpc>
                        <a:spcAft>
                          <a:spcPts val="0"/>
                        </a:spcAft>
                      </a:pPr>
                      <a:r>
                        <a:rPr lang="ru-RU" sz="1800">
                          <a:solidFill>
                            <a:srgbClr val="463232"/>
                          </a:solidFill>
                          <a:latin typeface="Trebuchet MS"/>
                          <a:ea typeface="MS Mincho"/>
                        </a:rPr>
                        <a:t>29 963</a:t>
                      </a:r>
                      <a:endParaRPr lang="ru-RU" sz="1800">
                        <a:solidFill>
                          <a:srgbClr val="463232"/>
                        </a:solidFill>
                        <a:latin typeface="Times New Roman"/>
                        <a:ea typeface="MS Mincho"/>
                      </a:endParaRPr>
                    </a:p>
                  </a:txBody>
                  <a:tcPr marL="17779" marR="17779"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DC8AA"/>
                    </a:solidFill>
                  </a:tcPr>
                </a:tc>
                <a:tc>
                  <a:txBody>
                    <a:bodyPr/>
                    <a:lstStyle/>
                    <a:p>
                      <a:pPr algn="ctr">
                        <a:lnSpc>
                          <a:spcPts val="1700"/>
                        </a:lnSpc>
                        <a:spcAft>
                          <a:spcPts val="0"/>
                        </a:spcAft>
                      </a:pPr>
                      <a:r>
                        <a:rPr lang="ru-RU" sz="1800">
                          <a:solidFill>
                            <a:srgbClr val="463232"/>
                          </a:solidFill>
                          <a:latin typeface="Trebuchet MS"/>
                          <a:ea typeface="MS Mincho"/>
                        </a:rPr>
                        <a:t>69,13</a:t>
                      </a:r>
                      <a:endParaRPr lang="ru-RU" sz="1800">
                        <a:solidFill>
                          <a:srgbClr val="463232"/>
                        </a:solidFill>
                        <a:latin typeface="Times New Roman"/>
                        <a:ea typeface="MS Mincho"/>
                      </a:endParaRPr>
                    </a:p>
                  </a:txBody>
                  <a:tcPr marL="17779" marR="17779"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DC8AA"/>
                    </a:solidFill>
                  </a:tcPr>
                </a:tc>
                <a:tc>
                  <a:txBody>
                    <a:bodyPr/>
                    <a:lstStyle/>
                    <a:p>
                      <a:pPr algn="ctr">
                        <a:lnSpc>
                          <a:spcPts val="1700"/>
                        </a:lnSpc>
                        <a:spcAft>
                          <a:spcPts val="0"/>
                        </a:spcAft>
                      </a:pPr>
                      <a:r>
                        <a:rPr lang="ru-RU" sz="1800">
                          <a:solidFill>
                            <a:srgbClr val="463232"/>
                          </a:solidFill>
                          <a:latin typeface="Trebuchet MS"/>
                          <a:ea typeface="MS Mincho"/>
                        </a:rPr>
                        <a:t>0,920</a:t>
                      </a:r>
                      <a:endParaRPr lang="ru-RU" sz="1800">
                        <a:solidFill>
                          <a:srgbClr val="463232"/>
                        </a:solidFill>
                        <a:latin typeface="Times New Roman"/>
                        <a:ea typeface="MS Mincho"/>
                      </a:endParaRPr>
                    </a:p>
                  </a:txBody>
                  <a:tcPr marL="17779" marR="17779"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DC8AA"/>
                    </a:solidFill>
                  </a:tcPr>
                </a:tc>
                <a:tc>
                  <a:txBody>
                    <a:bodyPr/>
                    <a:lstStyle/>
                    <a:p>
                      <a:pPr algn="ctr">
                        <a:lnSpc>
                          <a:spcPts val="1700"/>
                        </a:lnSpc>
                        <a:spcAft>
                          <a:spcPts val="0"/>
                        </a:spcAft>
                      </a:pPr>
                      <a:r>
                        <a:rPr lang="ru-RU" sz="1800">
                          <a:solidFill>
                            <a:srgbClr val="463232"/>
                          </a:solidFill>
                          <a:latin typeface="Trebuchet MS"/>
                          <a:ea typeface="MS Mincho"/>
                        </a:rPr>
                        <a:t>0,869</a:t>
                      </a:r>
                      <a:endParaRPr lang="ru-RU" sz="1800">
                        <a:solidFill>
                          <a:srgbClr val="463232"/>
                        </a:solidFill>
                        <a:latin typeface="Times New Roman"/>
                        <a:ea typeface="MS Mincho"/>
                      </a:endParaRPr>
                    </a:p>
                  </a:txBody>
                  <a:tcPr marL="17779" marR="17779"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2D050"/>
                    </a:solidFill>
                  </a:tcPr>
                </a:tc>
                <a:tc>
                  <a:txBody>
                    <a:bodyPr/>
                    <a:lstStyle/>
                    <a:p>
                      <a:pPr algn="ctr">
                        <a:lnSpc>
                          <a:spcPts val="1700"/>
                        </a:lnSpc>
                        <a:spcAft>
                          <a:spcPts val="0"/>
                        </a:spcAft>
                      </a:pPr>
                      <a:r>
                        <a:rPr lang="ru-RU" sz="1800">
                          <a:solidFill>
                            <a:srgbClr val="463232"/>
                          </a:solidFill>
                          <a:latin typeface="Trebuchet MS"/>
                          <a:ea typeface="MS Mincho"/>
                        </a:rPr>
                        <a:t>9</a:t>
                      </a:r>
                      <a:endParaRPr lang="ru-RU" sz="1800">
                        <a:solidFill>
                          <a:srgbClr val="463232"/>
                        </a:solidFill>
                        <a:latin typeface="Times New Roman"/>
                        <a:ea typeface="MS Mincho"/>
                      </a:endParaRPr>
                    </a:p>
                  </a:txBody>
                  <a:tcPr marL="17779" marR="17779" marT="0" marB="0" anchor="b">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DC8AA"/>
                    </a:solidFill>
                  </a:tcPr>
                </a:tc>
              </a:tr>
              <a:tr h="406287">
                <a:tc>
                  <a:txBody>
                    <a:bodyPr/>
                    <a:lstStyle/>
                    <a:p>
                      <a:pPr algn="l">
                        <a:lnSpc>
                          <a:spcPts val="1700"/>
                        </a:lnSpc>
                        <a:spcAft>
                          <a:spcPts val="0"/>
                        </a:spcAft>
                      </a:pPr>
                      <a:r>
                        <a:rPr lang="ru-RU" sz="1800">
                          <a:solidFill>
                            <a:srgbClr val="000000"/>
                          </a:solidFill>
                          <a:latin typeface="Trebuchet MS"/>
                          <a:ea typeface="MS Mincho"/>
                        </a:rPr>
                        <a:t>Свердловская обл.</a:t>
                      </a:r>
                      <a:endParaRPr lang="ru-RU" sz="1800">
                        <a:solidFill>
                          <a:srgbClr val="463232"/>
                        </a:solidFill>
                        <a:latin typeface="Times New Roman"/>
                        <a:ea typeface="MS Mincho"/>
                      </a:endParaRPr>
                    </a:p>
                  </a:txBody>
                  <a:tcPr marL="17779" marR="17779" marT="0" marB="0" anchor="ctr">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9BBB59"/>
                    </a:solidFill>
                  </a:tcPr>
                </a:tc>
                <a:tc>
                  <a:txBody>
                    <a:bodyPr/>
                    <a:lstStyle/>
                    <a:p>
                      <a:pPr algn="ctr">
                        <a:lnSpc>
                          <a:spcPts val="1700"/>
                        </a:lnSpc>
                        <a:spcAft>
                          <a:spcPts val="0"/>
                        </a:spcAft>
                      </a:pPr>
                      <a:r>
                        <a:rPr lang="ru-RU" sz="1800">
                          <a:solidFill>
                            <a:srgbClr val="463232"/>
                          </a:solidFill>
                          <a:latin typeface="Trebuchet MS"/>
                          <a:ea typeface="MS Mincho"/>
                        </a:rPr>
                        <a:t>22 931</a:t>
                      </a:r>
                      <a:endParaRPr lang="ru-RU" sz="1800">
                        <a:solidFill>
                          <a:srgbClr val="463232"/>
                        </a:solidFill>
                        <a:latin typeface="Times New Roman"/>
                        <a:ea typeface="MS Mincho"/>
                      </a:endParaRPr>
                    </a:p>
                  </a:txBody>
                  <a:tcPr marL="17779" marR="17779"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F0EBE1"/>
                    </a:solidFill>
                  </a:tcPr>
                </a:tc>
                <a:tc>
                  <a:txBody>
                    <a:bodyPr/>
                    <a:lstStyle/>
                    <a:p>
                      <a:pPr algn="ctr">
                        <a:lnSpc>
                          <a:spcPts val="1700"/>
                        </a:lnSpc>
                        <a:spcAft>
                          <a:spcPts val="0"/>
                        </a:spcAft>
                      </a:pPr>
                      <a:r>
                        <a:rPr lang="ru-RU" sz="1800">
                          <a:solidFill>
                            <a:srgbClr val="463232"/>
                          </a:solidFill>
                          <a:latin typeface="Trebuchet MS"/>
                          <a:ea typeface="MS Mincho"/>
                        </a:rPr>
                        <a:t>69,81</a:t>
                      </a:r>
                      <a:endParaRPr lang="ru-RU" sz="1800">
                        <a:solidFill>
                          <a:srgbClr val="463232"/>
                        </a:solidFill>
                        <a:latin typeface="Times New Roman"/>
                        <a:ea typeface="MS Mincho"/>
                      </a:endParaRPr>
                    </a:p>
                  </a:txBody>
                  <a:tcPr marL="17779" marR="17779"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F0EBE1"/>
                    </a:solidFill>
                  </a:tcPr>
                </a:tc>
                <a:tc>
                  <a:txBody>
                    <a:bodyPr/>
                    <a:lstStyle/>
                    <a:p>
                      <a:pPr algn="ctr">
                        <a:lnSpc>
                          <a:spcPts val="1700"/>
                        </a:lnSpc>
                        <a:spcAft>
                          <a:spcPts val="0"/>
                        </a:spcAft>
                      </a:pPr>
                      <a:r>
                        <a:rPr lang="ru-RU" sz="1800">
                          <a:solidFill>
                            <a:srgbClr val="463232"/>
                          </a:solidFill>
                          <a:latin typeface="Trebuchet MS"/>
                          <a:ea typeface="MS Mincho"/>
                        </a:rPr>
                        <a:t>0,951</a:t>
                      </a:r>
                      <a:endParaRPr lang="ru-RU" sz="1800">
                        <a:solidFill>
                          <a:srgbClr val="463232"/>
                        </a:solidFill>
                        <a:latin typeface="Times New Roman"/>
                        <a:ea typeface="MS Mincho"/>
                      </a:endParaRPr>
                    </a:p>
                  </a:txBody>
                  <a:tcPr marL="17779" marR="17779"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F0EBE1"/>
                    </a:solidFill>
                  </a:tcPr>
                </a:tc>
                <a:tc>
                  <a:txBody>
                    <a:bodyPr/>
                    <a:lstStyle/>
                    <a:p>
                      <a:pPr algn="ctr">
                        <a:lnSpc>
                          <a:spcPts val="1700"/>
                        </a:lnSpc>
                        <a:spcAft>
                          <a:spcPts val="0"/>
                        </a:spcAft>
                      </a:pPr>
                      <a:r>
                        <a:rPr lang="ru-RU" sz="1800">
                          <a:solidFill>
                            <a:srgbClr val="463232"/>
                          </a:solidFill>
                          <a:latin typeface="Trebuchet MS"/>
                          <a:ea typeface="MS Mincho"/>
                        </a:rPr>
                        <a:t>0,868</a:t>
                      </a:r>
                      <a:endParaRPr lang="ru-RU" sz="1800">
                        <a:solidFill>
                          <a:srgbClr val="463232"/>
                        </a:solidFill>
                        <a:latin typeface="Times New Roman"/>
                        <a:ea typeface="MS Mincho"/>
                      </a:endParaRPr>
                    </a:p>
                  </a:txBody>
                  <a:tcPr marL="17779" marR="17779"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92D050"/>
                    </a:solidFill>
                  </a:tcPr>
                </a:tc>
                <a:tc>
                  <a:txBody>
                    <a:bodyPr/>
                    <a:lstStyle/>
                    <a:p>
                      <a:pPr algn="ctr">
                        <a:lnSpc>
                          <a:spcPts val="1700"/>
                        </a:lnSpc>
                        <a:spcAft>
                          <a:spcPts val="0"/>
                        </a:spcAft>
                      </a:pPr>
                      <a:r>
                        <a:rPr lang="ru-RU" sz="1800" dirty="0">
                          <a:solidFill>
                            <a:srgbClr val="463232"/>
                          </a:solidFill>
                          <a:latin typeface="Trebuchet MS"/>
                          <a:ea typeface="MS Mincho"/>
                        </a:rPr>
                        <a:t>10</a:t>
                      </a:r>
                      <a:endParaRPr lang="ru-RU" sz="1800" dirty="0">
                        <a:solidFill>
                          <a:srgbClr val="463232"/>
                        </a:solidFill>
                        <a:latin typeface="Times New Roman"/>
                        <a:ea typeface="MS Mincho"/>
                      </a:endParaRPr>
                    </a:p>
                  </a:txBody>
                  <a:tcPr marL="17779" marR="17779" marT="0" marB="0" anchor="b">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a:noFill/>
                    </a:lnB>
                    <a:solidFill>
                      <a:srgbClr val="F0EBE1"/>
                    </a:solidFill>
                  </a:tcPr>
                </a:tc>
              </a:tr>
            </a:tbl>
          </a:graphicData>
        </a:graphic>
      </p:graphicFrame>
    </p:spTree>
    <p:extLst>
      <p:ext uri="{BB962C8B-B14F-4D97-AF65-F5344CB8AC3E}">
        <p14:creationId xmlns:p14="http://schemas.microsoft.com/office/powerpoint/2010/main" xmlns="" val="162033459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Заголовок 1"/>
          <p:cNvSpPr>
            <a:spLocks noGrp="1"/>
          </p:cNvSpPr>
          <p:nvPr>
            <p:ph type="title"/>
          </p:nvPr>
        </p:nvSpPr>
        <p:spPr/>
        <p:txBody>
          <a:bodyPr/>
          <a:lstStyle/>
          <a:p>
            <a:pPr>
              <a:defRPr/>
            </a:pPr>
            <a:r>
              <a:rPr kumimoji="0" lang="ru-RU">
                <a:latin typeface="Arial" charset="0"/>
                <a:cs typeface="Arial" charset="0"/>
              </a:rPr>
              <a:t> </a:t>
            </a:r>
          </a:p>
        </p:txBody>
      </p:sp>
      <p:sp>
        <p:nvSpPr>
          <p:cNvPr id="2" name="Прямоугольник 1"/>
          <p:cNvSpPr/>
          <p:nvPr/>
        </p:nvSpPr>
        <p:spPr>
          <a:xfrm>
            <a:off x="1613756" y="188640"/>
            <a:ext cx="8964488" cy="1152128"/>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ru-RU" sz="2800" b="1" dirty="0">
                <a:solidFill>
                  <a:schemeClr val="accent1">
                    <a:lumMod val="25000"/>
                  </a:schemeClr>
                </a:solidFill>
                <a:latin typeface="Helvetica"/>
                <a:cs typeface="Helvetica"/>
              </a:rPr>
              <a:t>ИНДЕКС РАЗВИТИЯ ЧЕЛОВЕЧЕСКОГО ПОТЕНЦИАЛА</a:t>
            </a:r>
          </a:p>
        </p:txBody>
      </p:sp>
      <p:cxnSp>
        <p:nvCxnSpPr>
          <p:cNvPr id="4" name="Прямая соединительная линия 3"/>
          <p:cNvCxnSpPr/>
          <p:nvPr/>
        </p:nvCxnSpPr>
        <p:spPr>
          <a:xfrm>
            <a:off x="1524000" y="1340768"/>
            <a:ext cx="9144000" cy="0"/>
          </a:xfrm>
          <a:prstGeom prst="line">
            <a:avLst/>
          </a:prstGeom>
          <a:ln>
            <a:solidFill>
              <a:schemeClr val="accent1">
                <a:lumMod val="25000"/>
              </a:schemeClr>
            </a:solidFill>
          </a:ln>
        </p:spPr>
        <p:style>
          <a:lnRef idx="3">
            <a:schemeClr val="accent1"/>
          </a:lnRef>
          <a:fillRef idx="0">
            <a:schemeClr val="accent1"/>
          </a:fillRef>
          <a:effectRef idx="2">
            <a:schemeClr val="accent1"/>
          </a:effectRef>
          <a:fontRef idx="minor">
            <a:schemeClr val="tx1"/>
          </a:fontRef>
        </p:style>
      </p:cxnSp>
      <p:pic>
        <p:nvPicPr>
          <p:cNvPr id="3" name="Изображение 2" descr="235_4.jpg"/>
          <p:cNvPicPr>
            <a:picLocks noChangeAspect="1"/>
          </p:cNvPicPr>
          <p:nvPr/>
        </p:nvPicPr>
        <p:blipFill rotWithShape="1">
          <a:blip r:embed="rId2" cstate="email">
            <a:extLst>
              <a:ext uri="{28A0092B-C50C-407E-A947-70E740481C1C}">
                <a14:useLocalDpi xmlns:a14="http://schemas.microsoft.com/office/drawing/2010/main" xmlns="" val="0"/>
              </a:ext>
            </a:extLst>
          </a:blip>
          <a:srcRect t="3278"/>
          <a:stretch/>
        </p:blipFill>
        <p:spPr>
          <a:xfrm>
            <a:off x="1631504" y="1484784"/>
            <a:ext cx="8928992" cy="4680520"/>
          </a:xfrm>
          <a:prstGeom prst="rect">
            <a:avLst/>
          </a:prstGeom>
        </p:spPr>
      </p:pic>
    </p:spTree>
    <p:extLst>
      <p:ext uri="{BB962C8B-B14F-4D97-AF65-F5344CB8AC3E}">
        <p14:creationId xmlns:p14="http://schemas.microsoft.com/office/powerpoint/2010/main" xmlns="" val="213485571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Изображение 6" descr="nature-forest-wilderness-mountain-snow-cloud-313-pxhere.com — копия 2.jpg"/>
          <p:cNvPicPr>
            <a:picLocks noChangeAspect="1"/>
          </p:cNvPicPr>
          <p:nvPr/>
        </p:nvPicPr>
        <p:blipFill rotWithShape="1">
          <a:blip r:embed="rId2" cstate="email">
            <a:extLst>
              <a:ext uri="{28A0092B-C50C-407E-A947-70E740481C1C}">
                <a14:useLocalDpi xmlns:a14="http://schemas.microsoft.com/office/drawing/2010/main" xmlns="" val="0"/>
              </a:ext>
            </a:extLst>
          </a:blip>
          <a:srcRect t="63200" b="12860"/>
          <a:stretch/>
        </p:blipFill>
        <p:spPr>
          <a:xfrm>
            <a:off x="1524000" y="1124745"/>
            <a:ext cx="9180512" cy="792088"/>
          </a:xfrm>
          <a:prstGeom prst="rect">
            <a:avLst/>
          </a:prstGeom>
        </p:spPr>
      </p:pic>
      <p:pic>
        <p:nvPicPr>
          <p:cNvPr id="2" name="Изображение 1" descr="R-SDG-Poster_-A4 — копия 14.jpg"/>
          <p:cNvPicPr>
            <a:picLocks noChangeAspect="1"/>
          </p:cNvPicPr>
          <p:nvPr/>
        </p:nvPicPr>
        <p:blipFill>
          <a:blip r:embed="rId3" cstate="print">
            <a:extLst>
              <a:ext uri="{BEBA8EAE-BF5A-486C-A8C5-ECC9F3942E4B}">
                <a14:imgProps xmlns:a14="http://schemas.microsoft.com/office/drawing/2010/main" xmlns="">
                  <a14:imgLayer r:embed="rId4">
                    <a14:imgEffect>
                      <a14:sharpenSoften amount="50000"/>
                    </a14:imgEffect>
                    <a14:imgEffect>
                      <a14:saturation sat="300000"/>
                    </a14:imgEffect>
                  </a14:imgLayer>
                </a14:imgProps>
              </a:ext>
              <a:ext uri="{28A0092B-C50C-407E-A947-70E740481C1C}">
                <a14:useLocalDpi xmlns:a14="http://schemas.microsoft.com/office/drawing/2010/main" xmlns="" val="0"/>
              </a:ext>
            </a:extLst>
          </a:blip>
          <a:stretch>
            <a:fillRect/>
          </a:stretch>
        </p:blipFill>
        <p:spPr>
          <a:xfrm>
            <a:off x="2207568" y="193397"/>
            <a:ext cx="7632848" cy="931349"/>
          </a:xfrm>
          <a:prstGeom prst="rect">
            <a:avLst/>
          </a:prstGeom>
        </p:spPr>
      </p:pic>
      <p:pic>
        <p:nvPicPr>
          <p:cNvPr id="3" name="Изображение 2" descr="R-SDG-Poster_-A4 — копия 15.jpg"/>
          <p:cNvPicPr>
            <a:picLocks noChangeAspect="1"/>
          </p:cNvPicPr>
          <p:nvPr/>
        </p:nvPicPr>
        <p:blipFill>
          <a:blip r:embed="rId5" cstate="email">
            <a:extLst>
              <a:ext uri="{BEBA8EAE-BF5A-486C-A8C5-ECC9F3942E4B}">
                <a14:imgProps xmlns:a14="http://schemas.microsoft.com/office/drawing/2010/main" xmlns="">
                  <a14:imgLayer r:embed="rId6">
                    <a14:imgEffect>
                      <a14:sharpenSoften amount="25000"/>
                    </a14:imgEffect>
                  </a14:imgLayer>
                </a14:imgProps>
              </a:ext>
              <a:ext uri="{28A0092B-C50C-407E-A947-70E740481C1C}">
                <a14:useLocalDpi xmlns:a14="http://schemas.microsoft.com/office/drawing/2010/main" xmlns="" val="0"/>
              </a:ext>
            </a:extLst>
          </a:blip>
          <a:stretch>
            <a:fillRect/>
          </a:stretch>
        </p:blipFill>
        <p:spPr>
          <a:xfrm>
            <a:off x="1703513" y="5301208"/>
            <a:ext cx="8784976" cy="1512168"/>
          </a:xfrm>
          <a:prstGeom prst="rect">
            <a:avLst/>
          </a:prstGeom>
        </p:spPr>
      </p:pic>
      <p:pic>
        <p:nvPicPr>
          <p:cNvPr id="5" name="Изображение 4" descr="R-SDG-Poster_-A4 — копия 16.jpg"/>
          <p:cNvPicPr>
            <a:picLocks noChangeAspect="1"/>
          </p:cNvPicPr>
          <p:nvPr/>
        </p:nvPicPr>
        <p:blipFill>
          <a:blip r:embed="rId7" cstate="email">
            <a:extLst>
              <a:ext uri="{BEBA8EAE-BF5A-486C-A8C5-ECC9F3942E4B}">
                <a14:imgProps xmlns:a14="http://schemas.microsoft.com/office/drawing/2010/main" xmlns="">
                  <a14:imgLayer r:embed="rId8">
                    <a14:imgEffect>
                      <a14:sharpenSoften amount="25000"/>
                    </a14:imgEffect>
                  </a14:imgLayer>
                </a14:imgProps>
              </a:ext>
              <a:ext uri="{28A0092B-C50C-407E-A947-70E740481C1C}">
                <a14:useLocalDpi xmlns:a14="http://schemas.microsoft.com/office/drawing/2010/main" xmlns="" val="0"/>
              </a:ext>
            </a:extLst>
          </a:blip>
          <a:stretch>
            <a:fillRect/>
          </a:stretch>
        </p:blipFill>
        <p:spPr>
          <a:xfrm>
            <a:off x="1703512" y="3645025"/>
            <a:ext cx="8784976" cy="1522211"/>
          </a:xfrm>
          <a:prstGeom prst="rect">
            <a:avLst/>
          </a:prstGeom>
        </p:spPr>
      </p:pic>
      <p:pic>
        <p:nvPicPr>
          <p:cNvPr id="6" name="Изображение 5" descr="R-SDG-Poster_-A4 — копия 17.jpg"/>
          <p:cNvPicPr>
            <a:picLocks noChangeAspect="1"/>
          </p:cNvPicPr>
          <p:nvPr/>
        </p:nvPicPr>
        <p:blipFill>
          <a:blip r:embed="rId9" cstate="email">
            <a:extLst>
              <a:ext uri="{BEBA8EAE-BF5A-486C-A8C5-ECC9F3942E4B}">
                <a14:imgProps xmlns:a14="http://schemas.microsoft.com/office/drawing/2010/main" xmlns="">
                  <a14:imgLayer r:embed="rId10">
                    <a14:imgEffect>
                      <a14:sharpenSoften amount="25000"/>
                    </a14:imgEffect>
                  </a14:imgLayer>
                </a14:imgProps>
              </a:ext>
              <a:ext uri="{28A0092B-C50C-407E-A947-70E740481C1C}">
                <a14:useLocalDpi xmlns:a14="http://schemas.microsoft.com/office/drawing/2010/main" xmlns="" val="0"/>
              </a:ext>
            </a:extLst>
          </a:blip>
          <a:stretch>
            <a:fillRect/>
          </a:stretch>
        </p:blipFill>
        <p:spPr>
          <a:xfrm>
            <a:off x="1703512" y="2060848"/>
            <a:ext cx="8784976" cy="1512168"/>
          </a:xfrm>
          <a:prstGeom prst="rect">
            <a:avLst/>
          </a:prstGeom>
        </p:spPr>
      </p:pic>
    </p:spTree>
    <p:extLst>
      <p:ext uri="{BB962C8B-B14F-4D97-AF65-F5344CB8AC3E}">
        <p14:creationId xmlns:p14="http://schemas.microsoft.com/office/powerpoint/2010/main" xmlns="" val="102240140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Изображение 6" descr="nature-forest-wilderness-mountain-snow-cloud-313-pxhere.com — копия 2.jpg"/>
          <p:cNvPicPr>
            <a:picLocks noChangeAspect="1"/>
          </p:cNvPicPr>
          <p:nvPr/>
        </p:nvPicPr>
        <p:blipFill rotWithShape="1">
          <a:blip r:embed="rId2" cstate="email">
            <a:extLst>
              <a:ext uri="{BEBA8EAE-BF5A-486C-A8C5-ECC9F3942E4B}">
                <a14:imgProps xmlns:a14="http://schemas.microsoft.com/office/drawing/2010/main" xmlns="">
                  <a14:imgLayer r:embed="rId3">
                    <a14:imgEffect>
                      <a14:sharpenSoften amount="50000"/>
                    </a14:imgEffect>
                    <a14:imgEffect>
                      <a14:colorTemperature colorTemp="5900"/>
                    </a14:imgEffect>
                    <a14:imgEffect>
                      <a14:brightnessContrast bright="-20000" contrast="40000"/>
                    </a14:imgEffect>
                  </a14:imgLayer>
                </a14:imgProps>
              </a:ext>
              <a:ext uri="{28A0092B-C50C-407E-A947-70E740481C1C}">
                <a14:useLocalDpi xmlns:a14="http://schemas.microsoft.com/office/drawing/2010/main" xmlns="" val="0"/>
              </a:ext>
            </a:extLst>
          </a:blip>
          <a:srcRect t="23019" b="39625"/>
          <a:stretch/>
        </p:blipFill>
        <p:spPr>
          <a:xfrm>
            <a:off x="1524000" y="-27384"/>
            <a:ext cx="9180512" cy="1368152"/>
          </a:xfrm>
          <a:prstGeom prst="rect">
            <a:avLst/>
          </a:prstGeom>
        </p:spPr>
      </p:pic>
      <p:sp>
        <p:nvSpPr>
          <p:cNvPr id="6" name="Прямоугольник 5"/>
          <p:cNvSpPr/>
          <p:nvPr/>
        </p:nvSpPr>
        <p:spPr>
          <a:xfrm>
            <a:off x="1524000" y="-27384"/>
            <a:ext cx="9180512" cy="1368152"/>
          </a:xfrm>
          <a:prstGeom prst="rect">
            <a:avLst/>
          </a:prstGeom>
          <a:solidFill>
            <a:srgbClr val="4A5582">
              <a:alpha val="34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24" name="Прямоугольник 23"/>
          <p:cNvSpPr/>
          <p:nvPr/>
        </p:nvSpPr>
        <p:spPr>
          <a:xfrm>
            <a:off x="6528048" y="5445224"/>
            <a:ext cx="3744416" cy="1152128"/>
          </a:xfrm>
          <a:prstGeom prst="rect">
            <a:avLst/>
          </a:prstGeom>
          <a:solidFill>
            <a:srgbClr val="D9D9D9"/>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lvl="0" eaLnBrk="1" hangingPunct="1"/>
            <a:endParaRPr lang="ru-RU" sz="1400" dirty="0">
              <a:solidFill>
                <a:schemeClr val="tx1"/>
              </a:solidFill>
              <a:latin typeface="Times New Roman"/>
              <a:ea typeface="Arial" charset="0"/>
              <a:cs typeface="Times New Roman"/>
            </a:endParaRPr>
          </a:p>
        </p:txBody>
      </p:sp>
      <p:sp>
        <p:nvSpPr>
          <p:cNvPr id="23" name="Прямоугольник 22"/>
          <p:cNvSpPr/>
          <p:nvPr/>
        </p:nvSpPr>
        <p:spPr>
          <a:xfrm>
            <a:off x="6528048" y="4149080"/>
            <a:ext cx="3744416" cy="1080120"/>
          </a:xfrm>
          <a:prstGeom prst="rect">
            <a:avLst/>
          </a:prstGeom>
          <a:solidFill>
            <a:srgbClr val="D9D9D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eaLnBrk="1" hangingPunct="1"/>
            <a:endParaRPr lang="ru-RU" sz="1400" dirty="0">
              <a:solidFill>
                <a:schemeClr val="tx1"/>
              </a:solidFill>
              <a:latin typeface="Arial" charset="0"/>
              <a:ea typeface="Arial" charset="0"/>
              <a:cs typeface="Arial" charset="0"/>
            </a:endParaRPr>
          </a:p>
        </p:txBody>
      </p:sp>
      <p:sp>
        <p:nvSpPr>
          <p:cNvPr id="22" name="Прямоугольник 21"/>
          <p:cNvSpPr/>
          <p:nvPr/>
        </p:nvSpPr>
        <p:spPr>
          <a:xfrm>
            <a:off x="6528048" y="2852936"/>
            <a:ext cx="3744416" cy="936104"/>
          </a:xfrm>
          <a:prstGeom prst="rect">
            <a:avLst/>
          </a:prstGeom>
          <a:solidFill>
            <a:srgbClr val="D9D9D9"/>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lvl="0" eaLnBrk="1" hangingPunct="1"/>
            <a:endParaRPr lang="ru-RU" sz="1400" dirty="0">
              <a:solidFill>
                <a:schemeClr val="tx1"/>
              </a:solidFill>
              <a:latin typeface="Arial" charset="0"/>
              <a:ea typeface="Arial" charset="0"/>
              <a:cs typeface="Arial" charset="0"/>
            </a:endParaRPr>
          </a:p>
        </p:txBody>
      </p:sp>
      <p:sp>
        <p:nvSpPr>
          <p:cNvPr id="21" name="Прямоугольник 20"/>
          <p:cNvSpPr/>
          <p:nvPr/>
        </p:nvSpPr>
        <p:spPr>
          <a:xfrm>
            <a:off x="6528048" y="1628800"/>
            <a:ext cx="3816424" cy="864096"/>
          </a:xfrm>
          <a:prstGeom prst="rect">
            <a:avLst/>
          </a:prstGeom>
          <a:solidFill>
            <a:srgbClr val="D9D9D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eaLnBrk="1" hangingPunct="1"/>
            <a:endParaRPr lang="ru-RU" sz="1400" dirty="0">
              <a:solidFill>
                <a:schemeClr val="tx1"/>
              </a:solidFill>
              <a:latin typeface="Arial" charset="0"/>
              <a:ea typeface="Arial" charset="0"/>
              <a:cs typeface="Arial" charset="0"/>
            </a:endParaRPr>
          </a:p>
        </p:txBody>
      </p:sp>
      <p:sp>
        <p:nvSpPr>
          <p:cNvPr id="20" name="Прямоугольник 19"/>
          <p:cNvSpPr/>
          <p:nvPr/>
        </p:nvSpPr>
        <p:spPr>
          <a:xfrm>
            <a:off x="2063552" y="5445224"/>
            <a:ext cx="3528392" cy="1152128"/>
          </a:xfrm>
          <a:prstGeom prst="rect">
            <a:avLst/>
          </a:prstGeom>
          <a:solidFill>
            <a:srgbClr val="D9D9D9"/>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lvl="0" eaLnBrk="1" hangingPunct="1"/>
            <a:endParaRPr lang="ru-RU" sz="1400" dirty="0">
              <a:solidFill>
                <a:schemeClr val="tx1"/>
              </a:solidFill>
              <a:latin typeface="Arial" charset="0"/>
              <a:ea typeface="Arial" charset="0"/>
              <a:cs typeface="Arial" charset="0"/>
            </a:endParaRPr>
          </a:p>
        </p:txBody>
      </p:sp>
      <p:sp>
        <p:nvSpPr>
          <p:cNvPr id="19" name="Прямоугольник 18"/>
          <p:cNvSpPr/>
          <p:nvPr/>
        </p:nvSpPr>
        <p:spPr>
          <a:xfrm>
            <a:off x="2063552" y="4149080"/>
            <a:ext cx="3528392" cy="1080120"/>
          </a:xfrm>
          <a:prstGeom prst="rect">
            <a:avLst/>
          </a:prstGeom>
          <a:solidFill>
            <a:srgbClr val="D9D9D9"/>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lvl="0" eaLnBrk="1" hangingPunct="1"/>
            <a:endParaRPr lang="ru-RU" sz="1400" dirty="0">
              <a:solidFill>
                <a:schemeClr val="tx1"/>
              </a:solidFill>
              <a:latin typeface="Arial" charset="0"/>
              <a:ea typeface="Arial" charset="0"/>
              <a:cs typeface="Arial" charset="0"/>
            </a:endParaRPr>
          </a:p>
        </p:txBody>
      </p:sp>
      <p:sp>
        <p:nvSpPr>
          <p:cNvPr id="18" name="Прямоугольник 17"/>
          <p:cNvSpPr/>
          <p:nvPr/>
        </p:nvSpPr>
        <p:spPr>
          <a:xfrm>
            <a:off x="2063552" y="2852936"/>
            <a:ext cx="3528392" cy="936104"/>
          </a:xfrm>
          <a:prstGeom prst="rect">
            <a:avLst/>
          </a:prstGeom>
          <a:solidFill>
            <a:srgbClr val="D9D9D9"/>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lvl="0" eaLnBrk="1" hangingPunct="1"/>
            <a:endParaRPr lang="ru-RU" sz="1400" dirty="0">
              <a:solidFill>
                <a:schemeClr val="tx1"/>
              </a:solidFill>
              <a:latin typeface="Times New Roman"/>
              <a:ea typeface="Arial" charset="0"/>
              <a:cs typeface="Times New Roman"/>
            </a:endParaRPr>
          </a:p>
        </p:txBody>
      </p:sp>
      <p:sp>
        <p:nvSpPr>
          <p:cNvPr id="17" name="Прямоугольник 16"/>
          <p:cNvSpPr/>
          <p:nvPr/>
        </p:nvSpPr>
        <p:spPr>
          <a:xfrm>
            <a:off x="2063552" y="1628800"/>
            <a:ext cx="3528392" cy="864096"/>
          </a:xfrm>
          <a:prstGeom prst="rect">
            <a:avLst/>
          </a:prstGeom>
          <a:solidFill>
            <a:srgbClr val="D9D9D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eaLnBrk="1" hangingPunct="1"/>
            <a:endParaRPr lang="ru-RU" sz="1400" dirty="0">
              <a:solidFill>
                <a:schemeClr val="tx1"/>
              </a:solidFill>
              <a:latin typeface="Times New Roman"/>
              <a:ea typeface="Arial" charset="0"/>
              <a:cs typeface="Times New Roman"/>
            </a:endParaRPr>
          </a:p>
        </p:txBody>
      </p:sp>
      <p:sp>
        <p:nvSpPr>
          <p:cNvPr id="31746" name="Rectangle 2"/>
          <p:cNvSpPr>
            <a:spLocks noGrp="1" noChangeArrowheads="1"/>
          </p:cNvSpPr>
          <p:nvPr>
            <p:ph type="title"/>
          </p:nvPr>
        </p:nvSpPr>
        <p:spPr>
          <a:xfrm>
            <a:off x="2114872" y="-171400"/>
            <a:ext cx="8229600" cy="1143000"/>
          </a:xfrm>
        </p:spPr>
        <p:txBody>
          <a:bodyPr/>
          <a:lstStyle/>
          <a:p>
            <a:pPr eaLnBrk="1" hangingPunct="1">
              <a:defRPr/>
            </a:pPr>
            <a:r>
              <a:rPr lang="ru-RU" sz="2800" b="1" dirty="0">
                <a:solidFill>
                  <a:srgbClr val="FFFFFF"/>
                </a:solidFill>
                <a:latin typeface="Helvetica"/>
                <a:cs typeface="Helvetica"/>
              </a:rPr>
              <a:t>Цели устойчивого развития ООН (1)</a:t>
            </a:r>
            <a:endParaRPr lang="ru-RU" sz="3200" b="1" dirty="0">
              <a:solidFill>
                <a:srgbClr val="FFFFFF"/>
              </a:solidFill>
              <a:latin typeface="Arial" charset="0"/>
              <a:cs typeface="Arial" charset="0"/>
            </a:endParaRPr>
          </a:p>
        </p:txBody>
      </p:sp>
      <p:sp>
        <p:nvSpPr>
          <p:cNvPr id="31748" name="Rectangle 4"/>
          <p:cNvSpPr>
            <a:spLocks noChangeArrowheads="1"/>
          </p:cNvSpPr>
          <p:nvPr/>
        </p:nvSpPr>
        <p:spPr bwMode="auto">
          <a:xfrm>
            <a:off x="1524000" y="-905391"/>
            <a:ext cx="184666"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eaLnBrk="1" hangingPunct="1">
              <a:defRPr/>
            </a:pPr>
            <a:endParaRPr lang="ru-RU"/>
          </a:p>
        </p:txBody>
      </p:sp>
      <p:sp>
        <p:nvSpPr>
          <p:cNvPr id="8" name="Rectangle 2"/>
          <p:cNvSpPr txBox="1">
            <a:spLocks noChangeArrowheads="1"/>
          </p:cNvSpPr>
          <p:nvPr/>
        </p:nvSpPr>
        <p:spPr bwMode="auto">
          <a:xfrm>
            <a:off x="1981200" y="413792"/>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kern="1200">
                <a:solidFill>
                  <a:schemeClr val="tx2"/>
                </a:solidFill>
                <a:latin typeface="+mj-lt"/>
                <a:ea typeface="Arial" charset="0"/>
                <a:cs typeface="+mj-cs"/>
              </a:defRPr>
            </a:lvl1pPr>
            <a:lvl2pPr algn="ctr" rtl="0" eaLnBrk="0" fontAlgn="base" hangingPunct="0">
              <a:spcBef>
                <a:spcPct val="0"/>
              </a:spcBef>
              <a:spcAft>
                <a:spcPct val="0"/>
              </a:spcAft>
              <a:defRPr kumimoji="1" sz="4400">
                <a:solidFill>
                  <a:schemeClr val="tx2"/>
                </a:solidFill>
                <a:latin typeface="Arial" panose="020B0604020202020204" pitchFamily="34" charset="0"/>
                <a:ea typeface="Arial" charset="0"/>
                <a:cs typeface="Arial" panose="020B0604020202020204" pitchFamily="34" charset="0"/>
              </a:defRPr>
            </a:lvl2pPr>
            <a:lvl3pPr algn="ctr" rtl="0" eaLnBrk="0" fontAlgn="base" hangingPunct="0">
              <a:spcBef>
                <a:spcPct val="0"/>
              </a:spcBef>
              <a:spcAft>
                <a:spcPct val="0"/>
              </a:spcAft>
              <a:defRPr kumimoji="1" sz="4400">
                <a:solidFill>
                  <a:schemeClr val="tx2"/>
                </a:solidFill>
                <a:latin typeface="Arial" panose="020B0604020202020204" pitchFamily="34" charset="0"/>
                <a:ea typeface="Arial" charset="0"/>
                <a:cs typeface="Arial" panose="020B0604020202020204" pitchFamily="34" charset="0"/>
              </a:defRPr>
            </a:lvl3pPr>
            <a:lvl4pPr algn="ctr" rtl="0" eaLnBrk="0" fontAlgn="base" hangingPunct="0">
              <a:spcBef>
                <a:spcPct val="0"/>
              </a:spcBef>
              <a:spcAft>
                <a:spcPct val="0"/>
              </a:spcAft>
              <a:defRPr kumimoji="1" sz="4400">
                <a:solidFill>
                  <a:schemeClr val="tx2"/>
                </a:solidFill>
                <a:latin typeface="Arial" panose="020B0604020202020204" pitchFamily="34" charset="0"/>
                <a:ea typeface="Arial" charset="0"/>
                <a:cs typeface="Arial" panose="020B0604020202020204" pitchFamily="34" charset="0"/>
              </a:defRPr>
            </a:lvl4pPr>
            <a:lvl5pPr algn="ctr" rtl="0" eaLnBrk="0" fontAlgn="base" hangingPunct="0">
              <a:spcBef>
                <a:spcPct val="0"/>
              </a:spcBef>
              <a:spcAft>
                <a:spcPct val="0"/>
              </a:spcAft>
              <a:defRPr kumimoji="1" sz="4400">
                <a:solidFill>
                  <a:schemeClr val="tx2"/>
                </a:solidFill>
                <a:latin typeface="Arial" panose="020B0604020202020204" pitchFamily="34" charset="0"/>
                <a:ea typeface="Arial"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eaLnBrk="1" hangingPunct="1">
              <a:defRPr/>
            </a:pPr>
            <a:r>
              <a:rPr kumimoji="0" lang="ru-RU" sz="2000" b="1" dirty="0">
                <a:solidFill>
                  <a:srgbClr val="FFFFFF"/>
                </a:solidFill>
                <a:latin typeface="Helvetica"/>
                <a:cs typeface="Helvetica"/>
              </a:rPr>
              <a:t>(ЦУР) (2016-2030)</a:t>
            </a:r>
          </a:p>
        </p:txBody>
      </p:sp>
      <p:cxnSp>
        <p:nvCxnSpPr>
          <p:cNvPr id="3" name="Прямая соединительная линия 2"/>
          <p:cNvCxnSpPr/>
          <p:nvPr/>
        </p:nvCxnSpPr>
        <p:spPr>
          <a:xfrm>
            <a:off x="2999656" y="764704"/>
            <a:ext cx="6336704" cy="0"/>
          </a:xfrm>
          <a:prstGeom prst="line">
            <a:avLst/>
          </a:prstGeom>
        </p:spPr>
        <p:style>
          <a:lnRef idx="3">
            <a:schemeClr val="accent3"/>
          </a:lnRef>
          <a:fillRef idx="0">
            <a:schemeClr val="accent3"/>
          </a:fillRef>
          <a:effectRef idx="2">
            <a:schemeClr val="accent3"/>
          </a:effectRef>
          <a:fontRef idx="minor">
            <a:schemeClr val="tx1"/>
          </a:fontRef>
        </p:style>
      </p:cxnSp>
      <p:sp>
        <p:nvSpPr>
          <p:cNvPr id="2" name="Прямоугольник 1"/>
          <p:cNvSpPr/>
          <p:nvPr/>
        </p:nvSpPr>
        <p:spPr>
          <a:xfrm>
            <a:off x="6888088" y="5445224"/>
            <a:ext cx="3744416" cy="1152128"/>
          </a:xfrm>
          <a:prstGeom prst="rect">
            <a:avLst/>
          </a:prstGeom>
          <a:solidFill>
            <a:srgbClr val="D9D9D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eaLnBrk="1" hangingPunct="1"/>
            <a:r>
              <a:rPr lang="ru-RU" sz="1400" dirty="0">
                <a:solidFill>
                  <a:schemeClr val="tx1"/>
                </a:solidFill>
                <a:latin typeface="Times New Roman"/>
                <a:ea typeface="Arial" charset="0"/>
                <a:cs typeface="Times New Roman"/>
              </a:rPr>
              <a:t>Содействие неуклонному, всеохватному и устойчивому экономическому росту, полной и производительной занятости и достойной работе для всех</a:t>
            </a:r>
          </a:p>
        </p:txBody>
      </p:sp>
      <p:sp>
        <p:nvSpPr>
          <p:cNvPr id="10" name="Прямоугольник 9"/>
          <p:cNvSpPr/>
          <p:nvPr/>
        </p:nvSpPr>
        <p:spPr>
          <a:xfrm>
            <a:off x="6888088" y="4149080"/>
            <a:ext cx="3744416" cy="1080120"/>
          </a:xfrm>
          <a:prstGeom prst="rect">
            <a:avLst/>
          </a:prstGeom>
          <a:solidFill>
            <a:srgbClr val="D9D9D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eaLnBrk="1" hangingPunct="1"/>
            <a:r>
              <a:rPr lang="ru-RU" sz="1400" dirty="0">
                <a:solidFill>
                  <a:schemeClr val="tx1"/>
                </a:solidFill>
                <a:latin typeface="Times New Roman" charset="0"/>
                <a:ea typeface="Arial" charset="0"/>
                <a:cs typeface="Times New Roman" charset="0"/>
              </a:rPr>
              <a:t>Обеспечение доступа к недорогостоящим, надежным, устойчивым и современным источникам энергии для всех</a:t>
            </a:r>
            <a:endParaRPr lang="ru-RU" sz="1400" dirty="0">
              <a:solidFill>
                <a:schemeClr val="tx1"/>
              </a:solidFill>
              <a:latin typeface="Arial" charset="0"/>
              <a:ea typeface="Arial" charset="0"/>
              <a:cs typeface="Arial" charset="0"/>
            </a:endParaRPr>
          </a:p>
        </p:txBody>
      </p:sp>
      <p:sp>
        <p:nvSpPr>
          <p:cNvPr id="11" name="Прямоугольник 10"/>
          <p:cNvSpPr/>
          <p:nvPr/>
        </p:nvSpPr>
        <p:spPr>
          <a:xfrm>
            <a:off x="6888088" y="2852936"/>
            <a:ext cx="3744416" cy="936104"/>
          </a:xfrm>
          <a:prstGeom prst="rect">
            <a:avLst/>
          </a:prstGeom>
          <a:solidFill>
            <a:srgbClr val="D9D9D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eaLnBrk="1" hangingPunct="1"/>
            <a:r>
              <a:rPr lang="ru-RU" sz="1400" dirty="0">
                <a:solidFill>
                  <a:schemeClr val="tx1"/>
                </a:solidFill>
                <a:latin typeface="Times New Roman" charset="0"/>
                <a:ea typeface="Arial" charset="0"/>
                <a:cs typeface="Times New Roman" charset="0"/>
              </a:rPr>
              <a:t>Обеспечение наличия и рациональное использование водных ресурсов и санитарии для всех</a:t>
            </a:r>
            <a:endParaRPr lang="ru-RU" sz="1400" dirty="0">
              <a:solidFill>
                <a:schemeClr val="tx1"/>
              </a:solidFill>
              <a:latin typeface="Arial" charset="0"/>
              <a:ea typeface="Arial" charset="0"/>
              <a:cs typeface="Arial" charset="0"/>
            </a:endParaRPr>
          </a:p>
        </p:txBody>
      </p:sp>
      <p:sp>
        <p:nvSpPr>
          <p:cNvPr id="12" name="Прямоугольник 11"/>
          <p:cNvSpPr/>
          <p:nvPr/>
        </p:nvSpPr>
        <p:spPr>
          <a:xfrm>
            <a:off x="6816080" y="1628800"/>
            <a:ext cx="3816424" cy="864096"/>
          </a:xfrm>
          <a:prstGeom prst="rect">
            <a:avLst/>
          </a:prstGeom>
          <a:solidFill>
            <a:srgbClr val="D9D9D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eaLnBrk="1" hangingPunct="1"/>
            <a:r>
              <a:rPr lang="ru-RU" sz="1400" dirty="0">
                <a:solidFill>
                  <a:schemeClr val="tx1"/>
                </a:solidFill>
                <a:latin typeface="Times New Roman" charset="0"/>
                <a:ea typeface="Arial" charset="0"/>
                <a:cs typeface="Times New Roman" charset="0"/>
              </a:rPr>
              <a:t>Обеспечение гендерного равенства и расширение прав и возможностей всех женщин и девочек</a:t>
            </a:r>
            <a:endParaRPr lang="ru-RU" sz="1400" dirty="0">
              <a:solidFill>
                <a:schemeClr val="tx1"/>
              </a:solidFill>
              <a:latin typeface="Arial" charset="0"/>
              <a:ea typeface="Arial" charset="0"/>
              <a:cs typeface="Arial" charset="0"/>
            </a:endParaRPr>
          </a:p>
        </p:txBody>
      </p:sp>
      <p:sp>
        <p:nvSpPr>
          <p:cNvPr id="13" name="Прямоугольник 12"/>
          <p:cNvSpPr/>
          <p:nvPr/>
        </p:nvSpPr>
        <p:spPr>
          <a:xfrm>
            <a:off x="2423592" y="1628800"/>
            <a:ext cx="3528392" cy="864096"/>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eaLnBrk="1" hangingPunct="1"/>
            <a:r>
              <a:rPr lang="ru-RU" sz="1400" dirty="0">
                <a:solidFill>
                  <a:schemeClr val="tx1"/>
                </a:solidFill>
                <a:latin typeface="Times New Roman"/>
                <a:ea typeface="Arial" charset="0"/>
                <a:cs typeface="Times New Roman"/>
              </a:rPr>
              <a:t>Повсеместная ликвидация нищеты во всех ее формах</a:t>
            </a:r>
          </a:p>
        </p:txBody>
      </p:sp>
      <p:sp>
        <p:nvSpPr>
          <p:cNvPr id="14" name="Прямоугольник 13"/>
          <p:cNvSpPr/>
          <p:nvPr/>
        </p:nvSpPr>
        <p:spPr>
          <a:xfrm>
            <a:off x="2423592" y="2852936"/>
            <a:ext cx="3528392" cy="936104"/>
          </a:xfrm>
          <a:prstGeom prst="rect">
            <a:avLst/>
          </a:prstGeom>
          <a:solidFill>
            <a:srgbClr val="D9D9D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eaLnBrk="1" hangingPunct="1"/>
            <a:r>
              <a:rPr lang="ru-RU" sz="1400" dirty="0">
                <a:solidFill>
                  <a:schemeClr val="tx1"/>
                </a:solidFill>
                <a:latin typeface="Times New Roman"/>
                <a:ea typeface="Arial" charset="0"/>
                <a:cs typeface="Times New Roman"/>
              </a:rPr>
              <a:t>Ликвидация голода, обеспечение продовольственной безопасности и улучшение питания и содействие устойчивому сельскому хозяйству</a:t>
            </a:r>
          </a:p>
        </p:txBody>
      </p:sp>
      <p:sp>
        <p:nvSpPr>
          <p:cNvPr id="15" name="Прямоугольник 14"/>
          <p:cNvSpPr/>
          <p:nvPr/>
        </p:nvSpPr>
        <p:spPr>
          <a:xfrm>
            <a:off x="2423592" y="4149080"/>
            <a:ext cx="3528392" cy="1080120"/>
          </a:xfrm>
          <a:prstGeom prst="rect">
            <a:avLst/>
          </a:prstGeom>
          <a:solidFill>
            <a:srgbClr val="D9D9D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eaLnBrk="1" hangingPunct="1"/>
            <a:r>
              <a:rPr lang="ru-RU" sz="1400" dirty="0">
                <a:solidFill>
                  <a:schemeClr val="tx1"/>
                </a:solidFill>
                <a:latin typeface="Times New Roman" charset="0"/>
                <a:ea typeface="Arial" charset="0"/>
                <a:cs typeface="Times New Roman" charset="0"/>
              </a:rPr>
              <a:t>Обеспечение здорового образа жизни и содействие благополучию для всех в любом возрасте</a:t>
            </a:r>
            <a:endParaRPr lang="ru-RU" sz="1400" dirty="0">
              <a:solidFill>
                <a:schemeClr val="tx1"/>
              </a:solidFill>
              <a:latin typeface="Arial" charset="0"/>
              <a:ea typeface="Arial" charset="0"/>
              <a:cs typeface="Arial" charset="0"/>
            </a:endParaRPr>
          </a:p>
        </p:txBody>
      </p:sp>
      <p:sp>
        <p:nvSpPr>
          <p:cNvPr id="16" name="Прямоугольник 15"/>
          <p:cNvSpPr/>
          <p:nvPr/>
        </p:nvSpPr>
        <p:spPr>
          <a:xfrm>
            <a:off x="2423592" y="5445224"/>
            <a:ext cx="3528392" cy="1152128"/>
          </a:xfrm>
          <a:prstGeom prst="rect">
            <a:avLst/>
          </a:prstGeom>
          <a:solidFill>
            <a:srgbClr val="D9D9D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eaLnBrk="1" hangingPunct="1"/>
            <a:r>
              <a:rPr lang="ru-RU" sz="1400" dirty="0">
                <a:solidFill>
                  <a:schemeClr val="tx1"/>
                </a:solidFill>
                <a:latin typeface="Times New Roman" charset="0"/>
                <a:ea typeface="Arial" charset="0"/>
                <a:cs typeface="Times New Roman" charset="0"/>
              </a:rPr>
              <a:t>Обеспечение всеохватного и справедливого качественного образования и поощрение возможности обучения на протяжении всей жизни для всех</a:t>
            </a:r>
            <a:endParaRPr lang="ru-RU" sz="1400" dirty="0">
              <a:solidFill>
                <a:schemeClr val="tx1"/>
              </a:solidFill>
              <a:latin typeface="Arial" charset="0"/>
              <a:ea typeface="Arial" charset="0"/>
              <a:cs typeface="Arial" charset="0"/>
            </a:endParaRPr>
          </a:p>
        </p:txBody>
      </p:sp>
      <p:grpSp>
        <p:nvGrpSpPr>
          <p:cNvPr id="4" name="Группа 3"/>
          <p:cNvGrpSpPr/>
          <p:nvPr/>
        </p:nvGrpSpPr>
        <p:grpSpPr>
          <a:xfrm>
            <a:off x="1631505" y="1628800"/>
            <a:ext cx="864095" cy="864096"/>
            <a:chOff x="107505" y="1628800"/>
            <a:chExt cx="792088" cy="792088"/>
          </a:xfrm>
        </p:grpSpPr>
        <p:sp>
          <p:nvSpPr>
            <p:cNvPr id="26" name="Овал 25"/>
            <p:cNvSpPr/>
            <p:nvPr/>
          </p:nvSpPr>
          <p:spPr>
            <a:xfrm>
              <a:off x="184066" y="1707354"/>
              <a:ext cx="648071" cy="648072"/>
            </a:xfrm>
            <a:prstGeom prst="ellipse">
              <a:avLst/>
            </a:prstGeom>
            <a:solidFill>
              <a:schemeClr val="accent1">
                <a:lumMod val="75000"/>
              </a:schemeClr>
            </a:solidFill>
            <a:ln>
              <a:solidFill>
                <a:srgbClr val="3C8C93"/>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ru-RU" sz="4400" b="1" dirty="0">
                  <a:solidFill>
                    <a:schemeClr val="accent1">
                      <a:lumMod val="25000"/>
                    </a:schemeClr>
                  </a:solidFill>
                  <a:latin typeface="Helvetica"/>
                  <a:cs typeface="Helvetica"/>
                </a:rPr>
                <a:t>1</a:t>
              </a:r>
            </a:p>
          </p:txBody>
        </p:sp>
        <p:sp>
          <p:nvSpPr>
            <p:cNvPr id="27" name="Кольцо 26"/>
            <p:cNvSpPr/>
            <p:nvPr/>
          </p:nvSpPr>
          <p:spPr>
            <a:xfrm>
              <a:off x="107505" y="1628800"/>
              <a:ext cx="792088" cy="792088"/>
            </a:xfrm>
            <a:prstGeom prst="donut">
              <a:avLst>
                <a:gd name="adj" fmla="val 674"/>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solidFill>
                  <a:schemeClr val="tx1"/>
                </a:solidFill>
              </a:endParaRPr>
            </a:p>
          </p:txBody>
        </p:sp>
      </p:grpSp>
      <p:grpSp>
        <p:nvGrpSpPr>
          <p:cNvPr id="29" name="Группа 28"/>
          <p:cNvGrpSpPr/>
          <p:nvPr/>
        </p:nvGrpSpPr>
        <p:grpSpPr>
          <a:xfrm>
            <a:off x="1631505" y="2852936"/>
            <a:ext cx="864095" cy="864096"/>
            <a:chOff x="107505" y="1628800"/>
            <a:chExt cx="792088" cy="792088"/>
          </a:xfrm>
        </p:grpSpPr>
        <p:sp>
          <p:nvSpPr>
            <p:cNvPr id="30" name="Овал 29"/>
            <p:cNvSpPr/>
            <p:nvPr/>
          </p:nvSpPr>
          <p:spPr>
            <a:xfrm>
              <a:off x="184066" y="1707354"/>
              <a:ext cx="648071" cy="648072"/>
            </a:xfrm>
            <a:prstGeom prst="ellipse">
              <a:avLst/>
            </a:prstGeom>
            <a:solidFill>
              <a:schemeClr val="accent1">
                <a:lumMod val="75000"/>
              </a:schemeClr>
            </a:solidFill>
            <a:ln>
              <a:solidFill>
                <a:srgbClr val="3C8C93"/>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ru-RU" sz="4400" b="1" dirty="0">
                  <a:solidFill>
                    <a:schemeClr val="accent1">
                      <a:lumMod val="25000"/>
                    </a:schemeClr>
                  </a:solidFill>
                  <a:latin typeface="Helvetica"/>
                  <a:cs typeface="Helvetica"/>
                </a:rPr>
                <a:t>2</a:t>
              </a:r>
            </a:p>
          </p:txBody>
        </p:sp>
        <p:sp>
          <p:nvSpPr>
            <p:cNvPr id="31" name="Кольцо 30"/>
            <p:cNvSpPr/>
            <p:nvPr/>
          </p:nvSpPr>
          <p:spPr>
            <a:xfrm>
              <a:off x="107505" y="1628800"/>
              <a:ext cx="792088" cy="792088"/>
            </a:xfrm>
            <a:prstGeom prst="donut">
              <a:avLst>
                <a:gd name="adj" fmla="val 674"/>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solidFill>
                  <a:schemeClr val="tx1"/>
                </a:solidFill>
              </a:endParaRPr>
            </a:p>
          </p:txBody>
        </p:sp>
      </p:grpSp>
      <p:grpSp>
        <p:nvGrpSpPr>
          <p:cNvPr id="32" name="Группа 31"/>
          <p:cNvGrpSpPr/>
          <p:nvPr/>
        </p:nvGrpSpPr>
        <p:grpSpPr>
          <a:xfrm>
            <a:off x="1631505" y="4221088"/>
            <a:ext cx="864095" cy="864096"/>
            <a:chOff x="107505" y="1628800"/>
            <a:chExt cx="792088" cy="792088"/>
          </a:xfrm>
        </p:grpSpPr>
        <p:sp>
          <p:nvSpPr>
            <p:cNvPr id="33" name="Овал 32"/>
            <p:cNvSpPr/>
            <p:nvPr/>
          </p:nvSpPr>
          <p:spPr>
            <a:xfrm>
              <a:off x="184066" y="1707354"/>
              <a:ext cx="648071" cy="648072"/>
            </a:xfrm>
            <a:prstGeom prst="ellipse">
              <a:avLst/>
            </a:prstGeom>
            <a:solidFill>
              <a:schemeClr val="accent1">
                <a:lumMod val="75000"/>
              </a:schemeClr>
            </a:solidFill>
            <a:ln>
              <a:solidFill>
                <a:srgbClr val="3C8C93"/>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ru-RU" sz="4400" b="1" dirty="0">
                  <a:solidFill>
                    <a:schemeClr val="accent1">
                      <a:lumMod val="25000"/>
                    </a:schemeClr>
                  </a:solidFill>
                  <a:latin typeface="Helvetica"/>
                  <a:cs typeface="Helvetica"/>
                </a:rPr>
                <a:t>3</a:t>
              </a:r>
            </a:p>
          </p:txBody>
        </p:sp>
        <p:sp>
          <p:nvSpPr>
            <p:cNvPr id="34" name="Кольцо 33"/>
            <p:cNvSpPr/>
            <p:nvPr/>
          </p:nvSpPr>
          <p:spPr>
            <a:xfrm>
              <a:off x="107505" y="1628800"/>
              <a:ext cx="792088" cy="792088"/>
            </a:xfrm>
            <a:prstGeom prst="donut">
              <a:avLst>
                <a:gd name="adj" fmla="val 674"/>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solidFill>
                  <a:schemeClr val="tx1"/>
                </a:solidFill>
              </a:endParaRPr>
            </a:p>
          </p:txBody>
        </p:sp>
      </p:grpSp>
      <p:grpSp>
        <p:nvGrpSpPr>
          <p:cNvPr id="35" name="Группа 34"/>
          <p:cNvGrpSpPr/>
          <p:nvPr/>
        </p:nvGrpSpPr>
        <p:grpSpPr>
          <a:xfrm>
            <a:off x="1631505" y="5589240"/>
            <a:ext cx="864095" cy="864096"/>
            <a:chOff x="107505" y="1628800"/>
            <a:chExt cx="792088" cy="792088"/>
          </a:xfrm>
        </p:grpSpPr>
        <p:sp>
          <p:nvSpPr>
            <p:cNvPr id="36" name="Овал 35"/>
            <p:cNvSpPr/>
            <p:nvPr/>
          </p:nvSpPr>
          <p:spPr>
            <a:xfrm>
              <a:off x="184066" y="1707354"/>
              <a:ext cx="648071" cy="648072"/>
            </a:xfrm>
            <a:prstGeom prst="ellipse">
              <a:avLst/>
            </a:prstGeom>
            <a:solidFill>
              <a:schemeClr val="accent1">
                <a:lumMod val="75000"/>
              </a:schemeClr>
            </a:solidFill>
            <a:ln>
              <a:solidFill>
                <a:srgbClr val="3C8C93"/>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ru-RU" sz="4400" b="1" dirty="0">
                  <a:solidFill>
                    <a:schemeClr val="accent1">
                      <a:lumMod val="25000"/>
                    </a:schemeClr>
                  </a:solidFill>
                  <a:latin typeface="Helvetica"/>
                  <a:cs typeface="Helvetica"/>
                </a:rPr>
                <a:t>4</a:t>
              </a:r>
            </a:p>
          </p:txBody>
        </p:sp>
        <p:sp>
          <p:nvSpPr>
            <p:cNvPr id="37" name="Кольцо 36"/>
            <p:cNvSpPr/>
            <p:nvPr/>
          </p:nvSpPr>
          <p:spPr>
            <a:xfrm>
              <a:off x="107505" y="1628800"/>
              <a:ext cx="792088" cy="792088"/>
            </a:xfrm>
            <a:prstGeom prst="donut">
              <a:avLst>
                <a:gd name="adj" fmla="val 674"/>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solidFill>
                  <a:schemeClr val="tx1"/>
                </a:solidFill>
              </a:endParaRPr>
            </a:p>
          </p:txBody>
        </p:sp>
      </p:grpSp>
      <p:grpSp>
        <p:nvGrpSpPr>
          <p:cNvPr id="38" name="Группа 37"/>
          <p:cNvGrpSpPr/>
          <p:nvPr/>
        </p:nvGrpSpPr>
        <p:grpSpPr>
          <a:xfrm>
            <a:off x="6023994" y="1628800"/>
            <a:ext cx="864095" cy="864096"/>
            <a:chOff x="107505" y="1628800"/>
            <a:chExt cx="792088" cy="792088"/>
          </a:xfrm>
        </p:grpSpPr>
        <p:sp>
          <p:nvSpPr>
            <p:cNvPr id="39" name="Овал 38"/>
            <p:cNvSpPr/>
            <p:nvPr/>
          </p:nvSpPr>
          <p:spPr>
            <a:xfrm>
              <a:off x="184066" y="1707354"/>
              <a:ext cx="648071" cy="648072"/>
            </a:xfrm>
            <a:prstGeom prst="ellipse">
              <a:avLst/>
            </a:prstGeom>
            <a:solidFill>
              <a:schemeClr val="accent1">
                <a:lumMod val="75000"/>
              </a:schemeClr>
            </a:solidFill>
            <a:ln>
              <a:solidFill>
                <a:srgbClr val="3C8C93"/>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ru-RU" sz="4400" b="1" dirty="0">
                  <a:solidFill>
                    <a:schemeClr val="accent1">
                      <a:lumMod val="25000"/>
                    </a:schemeClr>
                  </a:solidFill>
                  <a:latin typeface="Helvetica"/>
                  <a:cs typeface="Helvetica"/>
                </a:rPr>
                <a:t>5</a:t>
              </a:r>
            </a:p>
          </p:txBody>
        </p:sp>
        <p:sp>
          <p:nvSpPr>
            <p:cNvPr id="40" name="Кольцо 39"/>
            <p:cNvSpPr/>
            <p:nvPr/>
          </p:nvSpPr>
          <p:spPr>
            <a:xfrm>
              <a:off x="107505" y="1628800"/>
              <a:ext cx="792088" cy="792088"/>
            </a:xfrm>
            <a:prstGeom prst="donut">
              <a:avLst>
                <a:gd name="adj" fmla="val 674"/>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solidFill>
                  <a:schemeClr val="tx1"/>
                </a:solidFill>
              </a:endParaRPr>
            </a:p>
          </p:txBody>
        </p:sp>
      </p:grpSp>
      <p:grpSp>
        <p:nvGrpSpPr>
          <p:cNvPr id="41" name="Группа 40"/>
          <p:cNvGrpSpPr/>
          <p:nvPr/>
        </p:nvGrpSpPr>
        <p:grpSpPr>
          <a:xfrm>
            <a:off x="6096001" y="2852936"/>
            <a:ext cx="864095" cy="864096"/>
            <a:chOff x="107505" y="1628800"/>
            <a:chExt cx="792088" cy="792088"/>
          </a:xfrm>
        </p:grpSpPr>
        <p:sp>
          <p:nvSpPr>
            <p:cNvPr id="42" name="Овал 41"/>
            <p:cNvSpPr/>
            <p:nvPr/>
          </p:nvSpPr>
          <p:spPr>
            <a:xfrm>
              <a:off x="184066" y="1707354"/>
              <a:ext cx="648071" cy="648072"/>
            </a:xfrm>
            <a:prstGeom prst="ellipse">
              <a:avLst/>
            </a:prstGeom>
            <a:solidFill>
              <a:schemeClr val="accent1">
                <a:lumMod val="75000"/>
              </a:schemeClr>
            </a:solidFill>
            <a:ln>
              <a:solidFill>
                <a:srgbClr val="3C8C93"/>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ru-RU" sz="4400" b="1" dirty="0">
                  <a:solidFill>
                    <a:schemeClr val="accent1">
                      <a:lumMod val="25000"/>
                    </a:schemeClr>
                  </a:solidFill>
                  <a:latin typeface="Helvetica"/>
                  <a:cs typeface="Helvetica"/>
                </a:rPr>
                <a:t>6</a:t>
              </a:r>
            </a:p>
          </p:txBody>
        </p:sp>
        <p:sp>
          <p:nvSpPr>
            <p:cNvPr id="43" name="Кольцо 42"/>
            <p:cNvSpPr/>
            <p:nvPr/>
          </p:nvSpPr>
          <p:spPr>
            <a:xfrm>
              <a:off x="107505" y="1628800"/>
              <a:ext cx="792088" cy="792088"/>
            </a:xfrm>
            <a:prstGeom prst="donut">
              <a:avLst>
                <a:gd name="adj" fmla="val 674"/>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solidFill>
                  <a:schemeClr val="tx1"/>
                </a:solidFill>
              </a:endParaRPr>
            </a:p>
          </p:txBody>
        </p:sp>
      </p:grpSp>
      <p:grpSp>
        <p:nvGrpSpPr>
          <p:cNvPr id="44" name="Группа 43"/>
          <p:cNvGrpSpPr/>
          <p:nvPr/>
        </p:nvGrpSpPr>
        <p:grpSpPr>
          <a:xfrm>
            <a:off x="6023993" y="4221088"/>
            <a:ext cx="864095" cy="864096"/>
            <a:chOff x="107505" y="1628800"/>
            <a:chExt cx="792088" cy="792088"/>
          </a:xfrm>
        </p:grpSpPr>
        <p:sp>
          <p:nvSpPr>
            <p:cNvPr id="45" name="Овал 44"/>
            <p:cNvSpPr/>
            <p:nvPr/>
          </p:nvSpPr>
          <p:spPr>
            <a:xfrm>
              <a:off x="184066" y="1707354"/>
              <a:ext cx="648071" cy="648072"/>
            </a:xfrm>
            <a:prstGeom prst="ellipse">
              <a:avLst/>
            </a:prstGeom>
            <a:solidFill>
              <a:schemeClr val="accent1">
                <a:lumMod val="75000"/>
              </a:schemeClr>
            </a:solidFill>
            <a:ln>
              <a:solidFill>
                <a:srgbClr val="3C8C93"/>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ru-RU" sz="4400" b="1" dirty="0">
                  <a:solidFill>
                    <a:schemeClr val="accent1">
                      <a:lumMod val="25000"/>
                    </a:schemeClr>
                  </a:solidFill>
                  <a:latin typeface="Helvetica"/>
                  <a:cs typeface="Helvetica"/>
                </a:rPr>
                <a:t>7</a:t>
              </a:r>
            </a:p>
          </p:txBody>
        </p:sp>
        <p:sp>
          <p:nvSpPr>
            <p:cNvPr id="46" name="Кольцо 45"/>
            <p:cNvSpPr/>
            <p:nvPr/>
          </p:nvSpPr>
          <p:spPr>
            <a:xfrm>
              <a:off x="107505" y="1628800"/>
              <a:ext cx="792088" cy="792088"/>
            </a:xfrm>
            <a:prstGeom prst="donut">
              <a:avLst>
                <a:gd name="adj" fmla="val 674"/>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solidFill>
                  <a:schemeClr val="tx1"/>
                </a:solidFill>
              </a:endParaRPr>
            </a:p>
          </p:txBody>
        </p:sp>
      </p:grpSp>
      <p:grpSp>
        <p:nvGrpSpPr>
          <p:cNvPr id="47" name="Группа 46"/>
          <p:cNvGrpSpPr/>
          <p:nvPr/>
        </p:nvGrpSpPr>
        <p:grpSpPr>
          <a:xfrm>
            <a:off x="6023993" y="5589240"/>
            <a:ext cx="864095" cy="864096"/>
            <a:chOff x="107505" y="1628800"/>
            <a:chExt cx="792088" cy="792088"/>
          </a:xfrm>
        </p:grpSpPr>
        <p:sp>
          <p:nvSpPr>
            <p:cNvPr id="48" name="Овал 47"/>
            <p:cNvSpPr/>
            <p:nvPr/>
          </p:nvSpPr>
          <p:spPr>
            <a:xfrm>
              <a:off x="184066" y="1707354"/>
              <a:ext cx="648071" cy="648072"/>
            </a:xfrm>
            <a:prstGeom prst="ellipse">
              <a:avLst/>
            </a:prstGeom>
            <a:solidFill>
              <a:schemeClr val="accent1">
                <a:lumMod val="75000"/>
              </a:schemeClr>
            </a:solidFill>
            <a:ln>
              <a:solidFill>
                <a:srgbClr val="3C8C93"/>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ru-RU" sz="4400" b="1" dirty="0">
                  <a:solidFill>
                    <a:schemeClr val="accent1">
                      <a:lumMod val="25000"/>
                    </a:schemeClr>
                  </a:solidFill>
                  <a:latin typeface="Helvetica"/>
                  <a:cs typeface="Helvetica"/>
                </a:rPr>
                <a:t>8</a:t>
              </a:r>
            </a:p>
          </p:txBody>
        </p:sp>
        <p:sp>
          <p:nvSpPr>
            <p:cNvPr id="49" name="Кольцо 48"/>
            <p:cNvSpPr/>
            <p:nvPr/>
          </p:nvSpPr>
          <p:spPr>
            <a:xfrm>
              <a:off x="107505" y="1628800"/>
              <a:ext cx="792088" cy="792088"/>
            </a:xfrm>
            <a:prstGeom prst="donut">
              <a:avLst>
                <a:gd name="adj" fmla="val 674"/>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solidFill>
                  <a:schemeClr val="tx1"/>
                </a:solidFill>
              </a:endParaRPr>
            </a:p>
          </p:txBody>
        </p:sp>
      </p:grpSp>
    </p:spTree>
    <p:extLst>
      <p:ext uri="{BB962C8B-B14F-4D97-AF65-F5344CB8AC3E}">
        <p14:creationId xmlns:p14="http://schemas.microsoft.com/office/powerpoint/2010/main" xmlns="" val="374817072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Прямоугольник 104"/>
          <p:cNvSpPr/>
          <p:nvPr/>
        </p:nvSpPr>
        <p:spPr>
          <a:xfrm>
            <a:off x="6384032" y="5597624"/>
            <a:ext cx="3806044" cy="1143744"/>
          </a:xfrm>
          <a:prstGeom prst="rect">
            <a:avLst/>
          </a:prstGeom>
          <a:solidFill>
            <a:srgbClr val="D9D9D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eaLnBrk="1" hangingPunct="1"/>
            <a:endParaRPr lang="ru-RU" sz="1400" dirty="0">
              <a:solidFill>
                <a:schemeClr val="tx1"/>
              </a:solidFill>
              <a:latin typeface="Arial" charset="0"/>
              <a:ea typeface="Arial" charset="0"/>
              <a:cs typeface="Arial" charset="0"/>
            </a:endParaRPr>
          </a:p>
        </p:txBody>
      </p:sp>
      <p:sp>
        <p:nvSpPr>
          <p:cNvPr id="104" name="Прямоугольник 103"/>
          <p:cNvSpPr/>
          <p:nvPr/>
        </p:nvSpPr>
        <p:spPr>
          <a:xfrm>
            <a:off x="6384032" y="4005064"/>
            <a:ext cx="3816424" cy="1440160"/>
          </a:xfrm>
          <a:prstGeom prst="rect">
            <a:avLst/>
          </a:prstGeom>
          <a:solidFill>
            <a:srgbClr val="D9D9D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eaLnBrk="1" hangingPunct="1"/>
            <a:endParaRPr lang="ru-RU" sz="1400" dirty="0">
              <a:solidFill>
                <a:schemeClr val="tx1"/>
              </a:solidFill>
              <a:latin typeface="Arial" charset="0"/>
              <a:ea typeface="Arial" charset="0"/>
              <a:cs typeface="Arial" charset="0"/>
            </a:endParaRPr>
          </a:p>
        </p:txBody>
      </p:sp>
      <p:sp>
        <p:nvSpPr>
          <p:cNvPr id="103" name="Прямоугольник 102"/>
          <p:cNvSpPr/>
          <p:nvPr/>
        </p:nvSpPr>
        <p:spPr>
          <a:xfrm>
            <a:off x="6384032" y="2276872"/>
            <a:ext cx="3816424" cy="1656184"/>
          </a:xfrm>
          <a:prstGeom prst="rect">
            <a:avLst/>
          </a:prstGeom>
          <a:solidFill>
            <a:srgbClr val="D9D9D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eaLnBrk="1" hangingPunct="1"/>
            <a:endParaRPr lang="ru-RU" sz="1400" dirty="0">
              <a:solidFill>
                <a:schemeClr val="tx1"/>
              </a:solidFill>
              <a:latin typeface="Arial" charset="0"/>
              <a:ea typeface="Arial" charset="0"/>
              <a:cs typeface="Arial" charset="0"/>
            </a:endParaRPr>
          </a:p>
        </p:txBody>
      </p:sp>
      <p:sp>
        <p:nvSpPr>
          <p:cNvPr id="102" name="Прямоугольник 101"/>
          <p:cNvSpPr/>
          <p:nvPr/>
        </p:nvSpPr>
        <p:spPr>
          <a:xfrm>
            <a:off x="6348536" y="1412776"/>
            <a:ext cx="3779912" cy="720080"/>
          </a:xfrm>
          <a:prstGeom prst="rect">
            <a:avLst/>
          </a:prstGeom>
          <a:solidFill>
            <a:srgbClr val="D9D9D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eaLnBrk="1" hangingPunct="1"/>
            <a:endParaRPr lang="ru-RU" sz="1400" dirty="0">
              <a:solidFill>
                <a:schemeClr val="tx1"/>
              </a:solidFill>
              <a:latin typeface="Arial" charset="0"/>
              <a:ea typeface="Arial" charset="0"/>
              <a:cs typeface="Arial" charset="0"/>
            </a:endParaRPr>
          </a:p>
        </p:txBody>
      </p:sp>
      <p:sp>
        <p:nvSpPr>
          <p:cNvPr id="101" name="Прямоугольник 100"/>
          <p:cNvSpPr/>
          <p:nvPr/>
        </p:nvSpPr>
        <p:spPr>
          <a:xfrm>
            <a:off x="2135560" y="5877272"/>
            <a:ext cx="3312368" cy="648072"/>
          </a:xfrm>
          <a:prstGeom prst="rect">
            <a:avLst/>
          </a:prstGeom>
          <a:solidFill>
            <a:srgbClr val="D9D9D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eaLnBrk="1" hangingPunct="1"/>
            <a:endParaRPr lang="ru-RU" sz="1400" dirty="0">
              <a:solidFill>
                <a:schemeClr val="tx1"/>
              </a:solidFill>
              <a:latin typeface="Arial" charset="0"/>
              <a:ea typeface="Arial" charset="0"/>
              <a:cs typeface="Arial" charset="0"/>
            </a:endParaRPr>
          </a:p>
        </p:txBody>
      </p:sp>
      <p:sp>
        <p:nvSpPr>
          <p:cNvPr id="100" name="Прямоугольник 99"/>
          <p:cNvSpPr/>
          <p:nvPr/>
        </p:nvSpPr>
        <p:spPr>
          <a:xfrm>
            <a:off x="2207568" y="4869160"/>
            <a:ext cx="3312368" cy="504056"/>
          </a:xfrm>
          <a:prstGeom prst="rect">
            <a:avLst/>
          </a:prstGeom>
          <a:solidFill>
            <a:srgbClr val="D9D9D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eaLnBrk="1" hangingPunct="1"/>
            <a:endParaRPr lang="ru-RU" sz="1400" dirty="0">
              <a:solidFill>
                <a:schemeClr val="tx1"/>
              </a:solidFill>
              <a:latin typeface="Arial" charset="0"/>
              <a:ea typeface="Arial" charset="0"/>
              <a:cs typeface="Arial" charset="0"/>
            </a:endParaRPr>
          </a:p>
        </p:txBody>
      </p:sp>
      <p:sp>
        <p:nvSpPr>
          <p:cNvPr id="99" name="Прямоугольник 98"/>
          <p:cNvSpPr/>
          <p:nvPr/>
        </p:nvSpPr>
        <p:spPr>
          <a:xfrm>
            <a:off x="2135560" y="3645024"/>
            <a:ext cx="3312368" cy="792088"/>
          </a:xfrm>
          <a:prstGeom prst="rect">
            <a:avLst/>
          </a:prstGeom>
          <a:solidFill>
            <a:srgbClr val="D9D9D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eaLnBrk="1" hangingPunct="1"/>
            <a:endParaRPr lang="ru-RU" sz="1400" dirty="0">
              <a:solidFill>
                <a:schemeClr val="tx1"/>
              </a:solidFill>
              <a:latin typeface="Arial" charset="0"/>
              <a:ea typeface="Arial" charset="0"/>
              <a:cs typeface="Arial" charset="0"/>
            </a:endParaRPr>
          </a:p>
        </p:txBody>
      </p:sp>
      <p:sp>
        <p:nvSpPr>
          <p:cNvPr id="98" name="Прямоугольник 97"/>
          <p:cNvSpPr/>
          <p:nvPr/>
        </p:nvSpPr>
        <p:spPr>
          <a:xfrm>
            <a:off x="2135560" y="2636912"/>
            <a:ext cx="3312368" cy="576064"/>
          </a:xfrm>
          <a:prstGeom prst="rect">
            <a:avLst/>
          </a:prstGeom>
          <a:solidFill>
            <a:srgbClr val="D9D9D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eaLnBrk="1" hangingPunct="1"/>
            <a:endParaRPr lang="ru-RU" sz="1400" dirty="0">
              <a:solidFill>
                <a:schemeClr val="tx1"/>
              </a:solidFill>
              <a:latin typeface="Arial" charset="0"/>
              <a:ea typeface="Arial" charset="0"/>
              <a:cs typeface="Arial" charset="0"/>
            </a:endParaRPr>
          </a:p>
        </p:txBody>
      </p:sp>
      <p:sp>
        <p:nvSpPr>
          <p:cNvPr id="97" name="Прямоугольник 96"/>
          <p:cNvSpPr/>
          <p:nvPr/>
        </p:nvSpPr>
        <p:spPr>
          <a:xfrm>
            <a:off x="2135560" y="1340768"/>
            <a:ext cx="3312368" cy="936104"/>
          </a:xfrm>
          <a:prstGeom prst="rect">
            <a:avLst/>
          </a:prstGeom>
          <a:solidFill>
            <a:srgbClr val="D9D9D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eaLnBrk="1" hangingPunct="1"/>
            <a:endParaRPr lang="ru-RU" sz="1400" dirty="0">
              <a:solidFill>
                <a:schemeClr val="tx1"/>
              </a:solidFill>
              <a:latin typeface="Arial" charset="0"/>
              <a:ea typeface="Arial" charset="0"/>
              <a:cs typeface="Arial" charset="0"/>
            </a:endParaRPr>
          </a:p>
        </p:txBody>
      </p:sp>
      <p:pic>
        <p:nvPicPr>
          <p:cNvPr id="7" name="Изображение 6" descr="nature-forest-wilderness-mountain-snow-cloud-313-pxhere.com — копия 2.jpg"/>
          <p:cNvPicPr>
            <a:picLocks noChangeAspect="1"/>
          </p:cNvPicPr>
          <p:nvPr/>
        </p:nvPicPr>
        <p:blipFill rotWithShape="1">
          <a:blip r:embed="rId2" cstate="email">
            <a:extLst>
              <a:ext uri="{BEBA8EAE-BF5A-486C-A8C5-ECC9F3942E4B}">
                <a14:imgProps xmlns:a14="http://schemas.microsoft.com/office/drawing/2010/main" xmlns="">
                  <a14:imgLayer r:embed="rId3">
                    <a14:imgEffect>
                      <a14:sharpenSoften amount="50000"/>
                    </a14:imgEffect>
                    <a14:imgEffect>
                      <a14:colorTemperature colorTemp="5900"/>
                    </a14:imgEffect>
                    <a14:imgEffect>
                      <a14:brightnessContrast bright="-20000" contrast="40000"/>
                    </a14:imgEffect>
                  </a14:imgLayer>
                </a14:imgProps>
              </a:ext>
              <a:ext uri="{28A0092B-C50C-407E-A947-70E740481C1C}">
                <a14:useLocalDpi xmlns:a14="http://schemas.microsoft.com/office/drawing/2010/main" xmlns="" val="0"/>
              </a:ext>
            </a:extLst>
          </a:blip>
          <a:srcRect t="23019" b="39625"/>
          <a:stretch/>
        </p:blipFill>
        <p:spPr>
          <a:xfrm>
            <a:off x="1524000" y="-99392"/>
            <a:ext cx="9180512" cy="1296144"/>
          </a:xfrm>
          <a:prstGeom prst="rect">
            <a:avLst/>
          </a:prstGeom>
        </p:spPr>
      </p:pic>
      <p:sp>
        <p:nvSpPr>
          <p:cNvPr id="6" name="Прямоугольник 5"/>
          <p:cNvSpPr/>
          <p:nvPr/>
        </p:nvSpPr>
        <p:spPr>
          <a:xfrm>
            <a:off x="1524000" y="-99392"/>
            <a:ext cx="9180512" cy="1296144"/>
          </a:xfrm>
          <a:prstGeom prst="rect">
            <a:avLst/>
          </a:prstGeom>
          <a:solidFill>
            <a:srgbClr val="4A5582">
              <a:alpha val="34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31746" name="Rectangle 2"/>
          <p:cNvSpPr>
            <a:spLocks noGrp="1" noChangeArrowheads="1"/>
          </p:cNvSpPr>
          <p:nvPr>
            <p:ph type="title"/>
          </p:nvPr>
        </p:nvSpPr>
        <p:spPr>
          <a:xfrm>
            <a:off x="2114872" y="-171400"/>
            <a:ext cx="8229600" cy="1143000"/>
          </a:xfrm>
        </p:spPr>
        <p:txBody>
          <a:bodyPr/>
          <a:lstStyle/>
          <a:p>
            <a:pPr eaLnBrk="1" hangingPunct="1">
              <a:defRPr/>
            </a:pPr>
            <a:r>
              <a:rPr lang="ru-RU" sz="2800" b="1" dirty="0">
                <a:solidFill>
                  <a:srgbClr val="FFFFFF"/>
                </a:solidFill>
                <a:latin typeface="Helvetica"/>
                <a:cs typeface="Helvetica"/>
              </a:rPr>
              <a:t>Цели устойчивого развития ООН (2)</a:t>
            </a:r>
            <a:endParaRPr lang="ru-RU" sz="3200" b="1" dirty="0">
              <a:solidFill>
                <a:srgbClr val="FFFFFF"/>
              </a:solidFill>
              <a:latin typeface="Arial" charset="0"/>
              <a:cs typeface="Arial" charset="0"/>
            </a:endParaRPr>
          </a:p>
        </p:txBody>
      </p:sp>
      <p:sp>
        <p:nvSpPr>
          <p:cNvPr id="31748" name="Rectangle 4"/>
          <p:cNvSpPr>
            <a:spLocks noChangeArrowheads="1"/>
          </p:cNvSpPr>
          <p:nvPr/>
        </p:nvSpPr>
        <p:spPr bwMode="auto">
          <a:xfrm>
            <a:off x="1524000" y="-905391"/>
            <a:ext cx="184666"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eaLnBrk="1" hangingPunct="1">
              <a:defRPr/>
            </a:pPr>
            <a:endParaRPr lang="ru-RU"/>
          </a:p>
        </p:txBody>
      </p:sp>
      <p:sp>
        <p:nvSpPr>
          <p:cNvPr id="8" name="Rectangle 2"/>
          <p:cNvSpPr txBox="1">
            <a:spLocks noChangeArrowheads="1"/>
          </p:cNvSpPr>
          <p:nvPr/>
        </p:nvSpPr>
        <p:spPr bwMode="auto">
          <a:xfrm>
            <a:off x="1981200" y="413792"/>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kern="1200">
                <a:solidFill>
                  <a:schemeClr val="tx2"/>
                </a:solidFill>
                <a:latin typeface="+mj-lt"/>
                <a:ea typeface="Arial" charset="0"/>
                <a:cs typeface="+mj-cs"/>
              </a:defRPr>
            </a:lvl1pPr>
            <a:lvl2pPr algn="ctr" rtl="0" eaLnBrk="0" fontAlgn="base" hangingPunct="0">
              <a:spcBef>
                <a:spcPct val="0"/>
              </a:spcBef>
              <a:spcAft>
                <a:spcPct val="0"/>
              </a:spcAft>
              <a:defRPr kumimoji="1" sz="4400">
                <a:solidFill>
                  <a:schemeClr val="tx2"/>
                </a:solidFill>
                <a:latin typeface="Arial" panose="020B0604020202020204" pitchFamily="34" charset="0"/>
                <a:ea typeface="Arial" charset="0"/>
                <a:cs typeface="Arial" panose="020B0604020202020204" pitchFamily="34" charset="0"/>
              </a:defRPr>
            </a:lvl2pPr>
            <a:lvl3pPr algn="ctr" rtl="0" eaLnBrk="0" fontAlgn="base" hangingPunct="0">
              <a:spcBef>
                <a:spcPct val="0"/>
              </a:spcBef>
              <a:spcAft>
                <a:spcPct val="0"/>
              </a:spcAft>
              <a:defRPr kumimoji="1" sz="4400">
                <a:solidFill>
                  <a:schemeClr val="tx2"/>
                </a:solidFill>
                <a:latin typeface="Arial" panose="020B0604020202020204" pitchFamily="34" charset="0"/>
                <a:ea typeface="Arial" charset="0"/>
                <a:cs typeface="Arial" panose="020B0604020202020204" pitchFamily="34" charset="0"/>
              </a:defRPr>
            </a:lvl3pPr>
            <a:lvl4pPr algn="ctr" rtl="0" eaLnBrk="0" fontAlgn="base" hangingPunct="0">
              <a:spcBef>
                <a:spcPct val="0"/>
              </a:spcBef>
              <a:spcAft>
                <a:spcPct val="0"/>
              </a:spcAft>
              <a:defRPr kumimoji="1" sz="4400">
                <a:solidFill>
                  <a:schemeClr val="tx2"/>
                </a:solidFill>
                <a:latin typeface="Arial" panose="020B0604020202020204" pitchFamily="34" charset="0"/>
                <a:ea typeface="Arial" charset="0"/>
                <a:cs typeface="Arial" panose="020B0604020202020204" pitchFamily="34" charset="0"/>
              </a:defRPr>
            </a:lvl4pPr>
            <a:lvl5pPr algn="ctr" rtl="0" eaLnBrk="0" fontAlgn="base" hangingPunct="0">
              <a:spcBef>
                <a:spcPct val="0"/>
              </a:spcBef>
              <a:spcAft>
                <a:spcPct val="0"/>
              </a:spcAft>
              <a:defRPr kumimoji="1" sz="4400">
                <a:solidFill>
                  <a:schemeClr val="tx2"/>
                </a:solidFill>
                <a:latin typeface="Arial" panose="020B0604020202020204" pitchFamily="34" charset="0"/>
                <a:ea typeface="Arial"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eaLnBrk="1" hangingPunct="1">
              <a:defRPr/>
            </a:pPr>
            <a:r>
              <a:rPr kumimoji="0" lang="ru-RU" sz="2000" b="1" dirty="0">
                <a:solidFill>
                  <a:srgbClr val="FFFFFF"/>
                </a:solidFill>
                <a:latin typeface="Helvetica"/>
                <a:cs typeface="Helvetica"/>
              </a:rPr>
              <a:t>(ЦУР) (2016-2030)</a:t>
            </a:r>
          </a:p>
        </p:txBody>
      </p:sp>
      <p:cxnSp>
        <p:nvCxnSpPr>
          <p:cNvPr id="3" name="Прямая соединительная линия 2"/>
          <p:cNvCxnSpPr/>
          <p:nvPr/>
        </p:nvCxnSpPr>
        <p:spPr>
          <a:xfrm>
            <a:off x="2999656" y="764704"/>
            <a:ext cx="6336704" cy="0"/>
          </a:xfrm>
          <a:prstGeom prst="line">
            <a:avLst/>
          </a:prstGeom>
        </p:spPr>
        <p:style>
          <a:lnRef idx="3">
            <a:schemeClr val="accent3"/>
          </a:lnRef>
          <a:fillRef idx="0">
            <a:schemeClr val="accent3"/>
          </a:fillRef>
          <a:effectRef idx="2">
            <a:schemeClr val="accent3"/>
          </a:effectRef>
          <a:fontRef idx="minor">
            <a:schemeClr val="tx1"/>
          </a:fontRef>
        </p:style>
      </p:cxnSp>
      <p:sp>
        <p:nvSpPr>
          <p:cNvPr id="2" name="Прямоугольник 1"/>
          <p:cNvSpPr/>
          <p:nvPr/>
        </p:nvSpPr>
        <p:spPr>
          <a:xfrm>
            <a:off x="6851576" y="4005064"/>
            <a:ext cx="3816424" cy="1440160"/>
          </a:xfrm>
          <a:prstGeom prst="rect">
            <a:avLst/>
          </a:prstGeom>
          <a:solidFill>
            <a:srgbClr val="D9D9D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eaLnBrk="1" hangingPunct="1"/>
            <a:r>
              <a:rPr lang="ru-RU" sz="1400" dirty="0">
                <a:solidFill>
                  <a:schemeClr val="tx1"/>
                </a:solidFill>
                <a:latin typeface="Times New Roman" charset="0"/>
                <a:ea typeface="Arial" charset="0"/>
                <a:cs typeface="Times New Roman" charset="0"/>
              </a:rPr>
              <a:t>Содействие построению миролюбивых и открытых обществ в интересах устойчивого развития, обеспечение доступа к правосудию для всех и создание эффективных, подотчетных и основанных на широком участии учреждений на всех уровнях</a:t>
            </a:r>
            <a:endParaRPr lang="ru-RU" sz="1400" dirty="0">
              <a:solidFill>
                <a:schemeClr val="tx1"/>
              </a:solidFill>
              <a:latin typeface="Arial" charset="0"/>
              <a:ea typeface="Arial" charset="0"/>
              <a:cs typeface="Arial" charset="0"/>
            </a:endParaRPr>
          </a:p>
        </p:txBody>
      </p:sp>
      <p:sp>
        <p:nvSpPr>
          <p:cNvPr id="10" name="Прямоугольник 9"/>
          <p:cNvSpPr/>
          <p:nvPr/>
        </p:nvSpPr>
        <p:spPr>
          <a:xfrm>
            <a:off x="6851576" y="2276872"/>
            <a:ext cx="3816424" cy="1656184"/>
          </a:xfrm>
          <a:prstGeom prst="rect">
            <a:avLst/>
          </a:prstGeom>
          <a:solidFill>
            <a:srgbClr val="D9D9D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eaLnBrk="1" hangingPunct="1"/>
            <a:r>
              <a:rPr lang="ru-RU" sz="1400" dirty="0">
                <a:solidFill>
                  <a:schemeClr val="tx1"/>
                </a:solidFill>
                <a:latin typeface="Times New Roman" charset="0"/>
                <a:ea typeface="Arial" charset="0"/>
                <a:cs typeface="Times New Roman" charset="0"/>
              </a:rPr>
              <a:t>Защита, восстановление экосистем суши и содействие их рациональному использованию, рациональное управление лесами, борьба с опустыниванием, прекращение и обращение вспять процесса деградации земель и прекращение процесса утраты биологического разнообразия</a:t>
            </a:r>
            <a:endParaRPr lang="ru-RU" sz="1400" dirty="0">
              <a:solidFill>
                <a:schemeClr val="tx1"/>
              </a:solidFill>
              <a:latin typeface="Arial" charset="0"/>
              <a:ea typeface="Arial" charset="0"/>
              <a:cs typeface="Arial" charset="0"/>
            </a:endParaRPr>
          </a:p>
        </p:txBody>
      </p:sp>
      <p:sp>
        <p:nvSpPr>
          <p:cNvPr id="11" name="Прямоугольник 10"/>
          <p:cNvSpPr/>
          <p:nvPr/>
        </p:nvSpPr>
        <p:spPr>
          <a:xfrm>
            <a:off x="6888088" y="1412776"/>
            <a:ext cx="3779912" cy="720080"/>
          </a:xfrm>
          <a:prstGeom prst="rect">
            <a:avLst/>
          </a:prstGeom>
          <a:solidFill>
            <a:srgbClr val="D9D9D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eaLnBrk="1" hangingPunct="1"/>
            <a:r>
              <a:rPr lang="ru-RU" sz="1400" dirty="0">
                <a:solidFill>
                  <a:schemeClr val="tx1"/>
                </a:solidFill>
                <a:latin typeface="Times New Roman" charset="0"/>
                <a:ea typeface="Arial" charset="0"/>
                <a:cs typeface="Times New Roman" charset="0"/>
              </a:rPr>
              <a:t>Сохранение и рациональное использование океанов, морей и морских ресурсов в интересах устойчивого развития</a:t>
            </a:r>
            <a:endParaRPr lang="ru-RU" sz="1400" dirty="0">
              <a:solidFill>
                <a:schemeClr val="tx1"/>
              </a:solidFill>
              <a:latin typeface="Arial" charset="0"/>
              <a:ea typeface="Arial" charset="0"/>
              <a:cs typeface="Arial" charset="0"/>
            </a:endParaRPr>
          </a:p>
        </p:txBody>
      </p:sp>
      <p:sp>
        <p:nvSpPr>
          <p:cNvPr id="12" name="Прямоугольник 11"/>
          <p:cNvSpPr/>
          <p:nvPr/>
        </p:nvSpPr>
        <p:spPr>
          <a:xfrm>
            <a:off x="2495600" y="5877272"/>
            <a:ext cx="3312368" cy="648072"/>
          </a:xfrm>
          <a:prstGeom prst="rect">
            <a:avLst/>
          </a:prstGeom>
          <a:solidFill>
            <a:srgbClr val="D9D9D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eaLnBrk="1" hangingPunct="1"/>
            <a:r>
              <a:rPr lang="ru-RU" sz="1400" dirty="0">
                <a:solidFill>
                  <a:schemeClr val="tx1"/>
                </a:solidFill>
                <a:latin typeface="Times New Roman" charset="0"/>
                <a:ea typeface="Arial" charset="0"/>
                <a:cs typeface="Times New Roman" charset="0"/>
              </a:rPr>
              <a:t>Принятие срочных мер по борьбе с изменением климата и его последствиями  </a:t>
            </a:r>
            <a:endParaRPr lang="ru-RU" sz="1400" dirty="0">
              <a:solidFill>
                <a:schemeClr val="tx1"/>
              </a:solidFill>
              <a:latin typeface="Arial" charset="0"/>
              <a:ea typeface="Arial" charset="0"/>
              <a:cs typeface="Arial" charset="0"/>
            </a:endParaRPr>
          </a:p>
        </p:txBody>
      </p:sp>
      <p:sp>
        <p:nvSpPr>
          <p:cNvPr id="13" name="Прямоугольник 12"/>
          <p:cNvSpPr/>
          <p:nvPr/>
        </p:nvSpPr>
        <p:spPr>
          <a:xfrm>
            <a:off x="2495600" y="1340768"/>
            <a:ext cx="3312368" cy="936104"/>
          </a:xfrm>
          <a:prstGeom prst="rect">
            <a:avLst/>
          </a:prstGeom>
          <a:solidFill>
            <a:srgbClr val="D9D9D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eaLnBrk="1" hangingPunct="1"/>
            <a:r>
              <a:rPr lang="ru-RU" sz="1400" dirty="0">
                <a:solidFill>
                  <a:schemeClr val="tx1"/>
                </a:solidFill>
                <a:latin typeface="Times New Roman" charset="0"/>
                <a:ea typeface="Arial" charset="0"/>
                <a:cs typeface="Times New Roman" charset="0"/>
              </a:rPr>
              <a:t>Создание прочной инфраструктуры, содействие обеспечению всеохватной и устойчивой индустриализации и внедрению инноваций</a:t>
            </a:r>
            <a:endParaRPr lang="ru-RU" sz="1400" dirty="0">
              <a:solidFill>
                <a:schemeClr val="tx1"/>
              </a:solidFill>
              <a:latin typeface="Arial" charset="0"/>
              <a:ea typeface="Arial" charset="0"/>
              <a:cs typeface="Arial" charset="0"/>
            </a:endParaRPr>
          </a:p>
        </p:txBody>
      </p:sp>
      <p:sp>
        <p:nvSpPr>
          <p:cNvPr id="14" name="Прямоугольник 13"/>
          <p:cNvSpPr/>
          <p:nvPr/>
        </p:nvSpPr>
        <p:spPr>
          <a:xfrm>
            <a:off x="2495600" y="2636912"/>
            <a:ext cx="3312368" cy="576064"/>
          </a:xfrm>
          <a:prstGeom prst="rect">
            <a:avLst/>
          </a:prstGeom>
          <a:solidFill>
            <a:srgbClr val="D9D9D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eaLnBrk="1" hangingPunct="1"/>
            <a:r>
              <a:rPr lang="ru-RU" sz="1400" dirty="0">
                <a:solidFill>
                  <a:schemeClr val="tx1"/>
                </a:solidFill>
                <a:latin typeface="Times New Roman" charset="0"/>
                <a:ea typeface="Arial" charset="0"/>
                <a:cs typeface="Times New Roman" charset="0"/>
              </a:rPr>
              <a:t>Снижение уровня неравенства внутри стран и между ними</a:t>
            </a:r>
            <a:endParaRPr lang="ru-RU" sz="1400" dirty="0">
              <a:solidFill>
                <a:schemeClr val="tx1"/>
              </a:solidFill>
              <a:latin typeface="Arial" charset="0"/>
              <a:ea typeface="Arial" charset="0"/>
              <a:cs typeface="Arial" charset="0"/>
            </a:endParaRPr>
          </a:p>
        </p:txBody>
      </p:sp>
      <p:sp>
        <p:nvSpPr>
          <p:cNvPr id="15" name="Прямоугольник 14"/>
          <p:cNvSpPr/>
          <p:nvPr/>
        </p:nvSpPr>
        <p:spPr>
          <a:xfrm>
            <a:off x="2495600" y="3645024"/>
            <a:ext cx="3312368" cy="792088"/>
          </a:xfrm>
          <a:prstGeom prst="rect">
            <a:avLst/>
          </a:prstGeom>
          <a:solidFill>
            <a:srgbClr val="D9D9D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eaLnBrk="1" hangingPunct="1"/>
            <a:r>
              <a:rPr lang="ru-RU" sz="1400" dirty="0">
                <a:solidFill>
                  <a:schemeClr val="tx1"/>
                </a:solidFill>
                <a:latin typeface="Times New Roman" charset="0"/>
                <a:ea typeface="Arial" charset="0"/>
                <a:cs typeface="Times New Roman" charset="0"/>
              </a:rPr>
              <a:t>Обеспечение открытости, безопасности, жизнестойкости и устойчивости городов и населенных пунктов</a:t>
            </a:r>
            <a:endParaRPr lang="ru-RU" sz="1400" dirty="0">
              <a:solidFill>
                <a:schemeClr val="tx1"/>
              </a:solidFill>
              <a:latin typeface="Arial" charset="0"/>
              <a:ea typeface="Arial" charset="0"/>
              <a:cs typeface="Arial" charset="0"/>
            </a:endParaRPr>
          </a:p>
        </p:txBody>
      </p:sp>
      <p:sp>
        <p:nvSpPr>
          <p:cNvPr id="16" name="Прямоугольник 15"/>
          <p:cNvSpPr/>
          <p:nvPr/>
        </p:nvSpPr>
        <p:spPr>
          <a:xfrm>
            <a:off x="2495600" y="4869160"/>
            <a:ext cx="3312368" cy="504056"/>
          </a:xfrm>
          <a:prstGeom prst="rect">
            <a:avLst/>
          </a:prstGeom>
          <a:solidFill>
            <a:srgbClr val="D9D9D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eaLnBrk="1" hangingPunct="1"/>
            <a:r>
              <a:rPr lang="ru-RU" sz="1400" dirty="0">
                <a:solidFill>
                  <a:schemeClr val="tx1"/>
                </a:solidFill>
                <a:latin typeface="Times New Roman" charset="0"/>
                <a:ea typeface="Arial" charset="0"/>
                <a:cs typeface="Times New Roman" charset="0"/>
              </a:rPr>
              <a:t>Обеспечение рациональных моделей потребления и производства</a:t>
            </a:r>
            <a:endParaRPr lang="ru-RU" sz="1400" dirty="0">
              <a:solidFill>
                <a:schemeClr val="tx1"/>
              </a:solidFill>
              <a:latin typeface="Arial" charset="0"/>
              <a:ea typeface="Arial" charset="0"/>
              <a:cs typeface="Arial" charset="0"/>
            </a:endParaRPr>
          </a:p>
        </p:txBody>
      </p:sp>
      <p:sp>
        <p:nvSpPr>
          <p:cNvPr id="51" name="Прямоугольник 50"/>
          <p:cNvSpPr/>
          <p:nvPr/>
        </p:nvSpPr>
        <p:spPr>
          <a:xfrm>
            <a:off x="6843469" y="5589240"/>
            <a:ext cx="3806044" cy="1143744"/>
          </a:xfrm>
          <a:prstGeom prst="rect">
            <a:avLst/>
          </a:prstGeom>
          <a:solidFill>
            <a:srgbClr val="D9D9D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eaLnBrk="1" hangingPunct="1"/>
            <a:r>
              <a:rPr lang="ru-RU" sz="1400" dirty="0">
                <a:solidFill>
                  <a:schemeClr val="tx1"/>
                </a:solidFill>
                <a:latin typeface="Times New Roman" charset="0"/>
                <a:ea typeface="Arial" charset="0"/>
                <a:cs typeface="Times New Roman" charset="0"/>
              </a:rPr>
              <a:t>Укрепление средств достижения устойчивого развития и активизация работы механизмов глобального партнерства в интересах устойчивого развития.  </a:t>
            </a:r>
            <a:endParaRPr lang="ru-RU" sz="1400" dirty="0">
              <a:solidFill>
                <a:schemeClr val="tx1"/>
              </a:solidFill>
              <a:latin typeface="Arial" charset="0"/>
              <a:ea typeface="Arial" charset="0"/>
              <a:cs typeface="Arial" charset="0"/>
            </a:endParaRPr>
          </a:p>
        </p:txBody>
      </p:sp>
      <p:grpSp>
        <p:nvGrpSpPr>
          <p:cNvPr id="55" name="Группа 54"/>
          <p:cNvGrpSpPr/>
          <p:nvPr/>
        </p:nvGrpSpPr>
        <p:grpSpPr>
          <a:xfrm>
            <a:off x="1703512" y="3645024"/>
            <a:ext cx="827584" cy="792088"/>
            <a:chOff x="107505" y="1628800"/>
            <a:chExt cx="792088" cy="792088"/>
          </a:xfrm>
        </p:grpSpPr>
        <p:sp>
          <p:nvSpPr>
            <p:cNvPr id="56" name="Овал 55"/>
            <p:cNvSpPr/>
            <p:nvPr/>
          </p:nvSpPr>
          <p:spPr>
            <a:xfrm>
              <a:off x="184066" y="1707354"/>
              <a:ext cx="648071" cy="648072"/>
            </a:xfrm>
            <a:prstGeom prst="ellipse">
              <a:avLst/>
            </a:prstGeom>
            <a:solidFill>
              <a:schemeClr val="accent1">
                <a:lumMod val="75000"/>
              </a:schemeClr>
            </a:solidFill>
            <a:ln>
              <a:solidFill>
                <a:srgbClr val="3C8C93"/>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ru-RU" sz="2000" b="1" dirty="0">
                  <a:solidFill>
                    <a:schemeClr val="accent1">
                      <a:lumMod val="25000"/>
                    </a:schemeClr>
                  </a:solidFill>
                  <a:latin typeface="Helvetica"/>
                  <a:cs typeface="Helvetica"/>
                </a:rPr>
                <a:t>11</a:t>
              </a:r>
            </a:p>
          </p:txBody>
        </p:sp>
        <p:sp>
          <p:nvSpPr>
            <p:cNvPr id="57" name="Кольцо 56"/>
            <p:cNvSpPr/>
            <p:nvPr/>
          </p:nvSpPr>
          <p:spPr>
            <a:xfrm>
              <a:off x="107505" y="1628800"/>
              <a:ext cx="792088" cy="792088"/>
            </a:xfrm>
            <a:prstGeom prst="donut">
              <a:avLst>
                <a:gd name="adj" fmla="val 674"/>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solidFill>
                  <a:schemeClr val="tx1"/>
                </a:solidFill>
              </a:endParaRPr>
            </a:p>
          </p:txBody>
        </p:sp>
      </p:grpSp>
      <p:grpSp>
        <p:nvGrpSpPr>
          <p:cNvPr id="73" name="Группа 72"/>
          <p:cNvGrpSpPr/>
          <p:nvPr/>
        </p:nvGrpSpPr>
        <p:grpSpPr>
          <a:xfrm>
            <a:off x="1703512" y="2564904"/>
            <a:ext cx="827584" cy="792088"/>
            <a:chOff x="107505" y="1628800"/>
            <a:chExt cx="792088" cy="792088"/>
          </a:xfrm>
        </p:grpSpPr>
        <p:sp>
          <p:nvSpPr>
            <p:cNvPr id="74" name="Овал 73"/>
            <p:cNvSpPr/>
            <p:nvPr/>
          </p:nvSpPr>
          <p:spPr>
            <a:xfrm>
              <a:off x="184066" y="1707354"/>
              <a:ext cx="648071" cy="648072"/>
            </a:xfrm>
            <a:prstGeom prst="ellipse">
              <a:avLst/>
            </a:prstGeom>
            <a:solidFill>
              <a:schemeClr val="accent1">
                <a:lumMod val="75000"/>
              </a:schemeClr>
            </a:solidFill>
            <a:ln>
              <a:solidFill>
                <a:srgbClr val="3C8C93"/>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ru-RU" sz="2000" b="1" dirty="0">
                  <a:solidFill>
                    <a:schemeClr val="accent1">
                      <a:lumMod val="25000"/>
                    </a:schemeClr>
                  </a:solidFill>
                  <a:latin typeface="Helvetica"/>
                  <a:cs typeface="Helvetica"/>
                </a:rPr>
                <a:t>10</a:t>
              </a:r>
            </a:p>
          </p:txBody>
        </p:sp>
        <p:sp>
          <p:nvSpPr>
            <p:cNvPr id="75" name="Кольцо 74"/>
            <p:cNvSpPr/>
            <p:nvPr/>
          </p:nvSpPr>
          <p:spPr>
            <a:xfrm>
              <a:off x="107505" y="1628800"/>
              <a:ext cx="792088" cy="792088"/>
            </a:xfrm>
            <a:prstGeom prst="donut">
              <a:avLst>
                <a:gd name="adj" fmla="val 674"/>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solidFill>
                  <a:schemeClr val="tx1"/>
                </a:solidFill>
              </a:endParaRPr>
            </a:p>
          </p:txBody>
        </p:sp>
      </p:grpSp>
      <p:grpSp>
        <p:nvGrpSpPr>
          <p:cNvPr id="76" name="Группа 75"/>
          <p:cNvGrpSpPr/>
          <p:nvPr/>
        </p:nvGrpSpPr>
        <p:grpSpPr>
          <a:xfrm>
            <a:off x="1703512" y="1412776"/>
            <a:ext cx="827584" cy="792088"/>
            <a:chOff x="107505" y="1628800"/>
            <a:chExt cx="792088" cy="792088"/>
          </a:xfrm>
        </p:grpSpPr>
        <p:sp>
          <p:nvSpPr>
            <p:cNvPr id="77" name="Овал 76"/>
            <p:cNvSpPr/>
            <p:nvPr/>
          </p:nvSpPr>
          <p:spPr>
            <a:xfrm>
              <a:off x="184066" y="1707354"/>
              <a:ext cx="648071" cy="648072"/>
            </a:xfrm>
            <a:prstGeom prst="ellipse">
              <a:avLst/>
            </a:prstGeom>
            <a:solidFill>
              <a:schemeClr val="accent1">
                <a:lumMod val="75000"/>
              </a:schemeClr>
            </a:solidFill>
            <a:ln>
              <a:solidFill>
                <a:srgbClr val="3C8C93"/>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ru-RU" sz="2000" b="1" dirty="0">
                  <a:solidFill>
                    <a:schemeClr val="accent1">
                      <a:lumMod val="25000"/>
                    </a:schemeClr>
                  </a:solidFill>
                  <a:latin typeface="Helvetica"/>
                  <a:cs typeface="Helvetica"/>
                </a:rPr>
                <a:t>9</a:t>
              </a:r>
            </a:p>
          </p:txBody>
        </p:sp>
        <p:sp>
          <p:nvSpPr>
            <p:cNvPr id="78" name="Кольцо 77"/>
            <p:cNvSpPr/>
            <p:nvPr/>
          </p:nvSpPr>
          <p:spPr>
            <a:xfrm>
              <a:off x="107505" y="1628800"/>
              <a:ext cx="792088" cy="792088"/>
            </a:xfrm>
            <a:prstGeom prst="donut">
              <a:avLst>
                <a:gd name="adj" fmla="val 674"/>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solidFill>
                  <a:schemeClr val="tx1"/>
                </a:solidFill>
              </a:endParaRPr>
            </a:p>
          </p:txBody>
        </p:sp>
      </p:grpSp>
      <p:grpSp>
        <p:nvGrpSpPr>
          <p:cNvPr id="79" name="Группа 78"/>
          <p:cNvGrpSpPr/>
          <p:nvPr/>
        </p:nvGrpSpPr>
        <p:grpSpPr>
          <a:xfrm>
            <a:off x="1703512" y="4725144"/>
            <a:ext cx="827584" cy="792088"/>
            <a:chOff x="107505" y="1628800"/>
            <a:chExt cx="792088" cy="792088"/>
          </a:xfrm>
        </p:grpSpPr>
        <p:sp>
          <p:nvSpPr>
            <p:cNvPr id="80" name="Овал 79"/>
            <p:cNvSpPr/>
            <p:nvPr/>
          </p:nvSpPr>
          <p:spPr>
            <a:xfrm>
              <a:off x="184066" y="1707354"/>
              <a:ext cx="648071" cy="648072"/>
            </a:xfrm>
            <a:prstGeom prst="ellipse">
              <a:avLst/>
            </a:prstGeom>
            <a:solidFill>
              <a:schemeClr val="accent1">
                <a:lumMod val="75000"/>
              </a:schemeClr>
            </a:solidFill>
            <a:ln>
              <a:solidFill>
                <a:srgbClr val="3C8C93"/>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ru-RU" sz="2000" b="1" dirty="0">
                  <a:solidFill>
                    <a:schemeClr val="accent1">
                      <a:lumMod val="25000"/>
                    </a:schemeClr>
                  </a:solidFill>
                  <a:latin typeface="Helvetica"/>
                  <a:cs typeface="Helvetica"/>
                </a:rPr>
                <a:t>12</a:t>
              </a:r>
            </a:p>
          </p:txBody>
        </p:sp>
        <p:sp>
          <p:nvSpPr>
            <p:cNvPr id="81" name="Кольцо 80"/>
            <p:cNvSpPr/>
            <p:nvPr/>
          </p:nvSpPr>
          <p:spPr>
            <a:xfrm>
              <a:off x="107505" y="1628800"/>
              <a:ext cx="792088" cy="792088"/>
            </a:xfrm>
            <a:prstGeom prst="donut">
              <a:avLst>
                <a:gd name="adj" fmla="val 674"/>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solidFill>
                  <a:schemeClr val="tx1"/>
                </a:solidFill>
              </a:endParaRPr>
            </a:p>
          </p:txBody>
        </p:sp>
      </p:grpSp>
      <p:grpSp>
        <p:nvGrpSpPr>
          <p:cNvPr id="82" name="Группа 81"/>
          <p:cNvGrpSpPr/>
          <p:nvPr/>
        </p:nvGrpSpPr>
        <p:grpSpPr>
          <a:xfrm>
            <a:off x="1703512" y="5805264"/>
            <a:ext cx="827584" cy="792088"/>
            <a:chOff x="107505" y="1628800"/>
            <a:chExt cx="792088" cy="792088"/>
          </a:xfrm>
        </p:grpSpPr>
        <p:sp>
          <p:nvSpPr>
            <p:cNvPr id="83" name="Овал 82"/>
            <p:cNvSpPr/>
            <p:nvPr/>
          </p:nvSpPr>
          <p:spPr>
            <a:xfrm>
              <a:off x="184066" y="1707354"/>
              <a:ext cx="648071" cy="648072"/>
            </a:xfrm>
            <a:prstGeom prst="ellipse">
              <a:avLst/>
            </a:prstGeom>
            <a:solidFill>
              <a:schemeClr val="accent1">
                <a:lumMod val="75000"/>
              </a:schemeClr>
            </a:solidFill>
            <a:ln>
              <a:solidFill>
                <a:srgbClr val="3C8C93"/>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ru-RU" sz="2000" b="1" dirty="0">
                  <a:solidFill>
                    <a:schemeClr val="accent1">
                      <a:lumMod val="25000"/>
                    </a:schemeClr>
                  </a:solidFill>
                  <a:latin typeface="Helvetica"/>
                  <a:cs typeface="Helvetica"/>
                </a:rPr>
                <a:t>13</a:t>
              </a:r>
            </a:p>
          </p:txBody>
        </p:sp>
        <p:sp>
          <p:nvSpPr>
            <p:cNvPr id="84" name="Кольцо 83"/>
            <p:cNvSpPr/>
            <p:nvPr/>
          </p:nvSpPr>
          <p:spPr>
            <a:xfrm>
              <a:off x="107505" y="1628800"/>
              <a:ext cx="792088" cy="792088"/>
            </a:xfrm>
            <a:prstGeom prst="donut">
              <a:avLst>
                <a:gd name="adj" fmla="val 674"/>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solidFill>
                  <a:schemeClr val="tx1"/>
                </a:solidFill>
              </a:endParaRPr>
            </a:p>
          </p:txBody>
        </p:sp>
      </p:grpSp>
      <p:grpSp>
        <p:nvGrpSpPr>
          <p:cNvPr id="85" name="Группа 84"/>
          <p:cNvGrpSpPr/>
          <p:nvPr/>
        </p:nvGrpSpPr>
        <p:grpSpPr>
          <a:xfrm>
            <a:off x="5951984" y="1412776"/>
            <a:ext cx="827584" cy="792088"/>
            <a:chOff x="107505" y="1628800"/>
            <a:chExt cx="792088" cy="792088"/>
          </a:xfrm>
        </p:grpSpPr>
        <p:sp>
          <p:nvSpPr>
            <p:cNvPr id="86" name="Овал 85"/>
            <p:cNvSpPr/>
            <p:nvPr/>
          </p:nvSpPr>
          <p:spPr>
            <a:xfrm>
              <a:off x="184066" y="1707354"/>
              <a:ext cx="648071" cy="648072"/>
            </a:xfrm>
            <a:prstGeom prst="ellipse">
              <a:avLst/>
            </a:prstGeom>
            <a:solidFill>
              <a:schemeClr val="accent1">
                <a:lumMod val="75000"/>
              </a:schemeClr>
            </a:solidFill>
            <a:ln>
              <a:solidFill>
                <a:srgbClr val="3C8C93"/>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ru-RU" sz="2000" b="1" dirty="0">
                  <a:solidFill>
                    <a:schemeClr val="accent1">
                      <a:lumMod val="25000"/>
                    </a:schemeClr>
                  </a:solidFill>
                  <a:latin typeface="Helvetica"/>
                  <a:cs typeface="Helvetica"/>
                </a:rPr>
                <a:t>14</a:t>
              </a:r>
            </a:p>
          </p:txBody>
        </p:sp>
        <p:sp>
          <p:nvSpPr>
            <p:cNvPr id="87" name="Кольцо 86"/>
            <p:cNvSpPr/>
            <p:nvPr/>
          </p:nvSpPr>
          <p:spPr>
            <a:xfrm>
              <a:off x="107505" y="1628800"/>
              <a:ext cx="792088" cy="792088"/>
            </a:xfrm>
            <a:prstGeom prst="donut">
              <a:avLst>
                <a:gd name="adj" fmla="val 674"/>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solidFill>
                  <a:schemeClr val="tx1"/>
                </a:solidFill>
              </a:endParaRPr>
            </a:p>
          </p:txBody>
        </p:sp>
      </p:grpSp>
      <p:grpSp>
        <p:nvGrpSpPr>
          <p:cNvPr id="88" name="Группа 87"/>
          <p:cNvGrpSpPr/>
          <p:nvPr/>
        </p:nvGrpSpPr>
        <p:grpSpPr>
          <a:xfrm>
            <a:off x="5951984" y="2708920"/>
            <a:ext cx="827584" cy="792088"/>
            <a:chOff x="107505" y="1628800"/>
            <a:chExt cx="792088" cy="792088"/>
          </a:xfrm>
        </p:grpSpPr>
        <p:sp>
          <p:nvSpPr>
            <p:cNvPr id="89" name="Овал 88"/>
            <p:cNvSpPr/>
            <p:nvPr/>
          </p:nvSpPr>
          <p:spPr>
            <a:xfrm>
              <a:off x="184066" y="1707354"/>
              <a:ext cx="648071" cy="648072"/>
            </a:xfrm>
            <a:prstGeom prst="ellipse">
              <a:avLst/>
            </a:prstGeom>
            <a:solidFill>
              <a:schemeClr val="accent1">
                <a:lumMod val="75000"/>
              </a:schemeClr>
            </a:solidFill>
            <a:ln>
              <a:solidFill>
                <a:srgbClr val="3C8C93"/>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ru-RU" sz="2000" b="1" dirty="0">
                  <a:solidFill>
                    <a:schemeClr val="accent1">
                      <a:lumMod val="25000"/>
                    </a:schemeClr>
                  </a:solidFill>
                  <a:latin typeface="Helvetica"/>
                  <a:cs typeface="Helvetica"/>
                </a:rPr>
                <a:t>15</a:t>
              </a:r>
            </a:p>
          </p:txBody>
        </p:sp>
        <p:sp>
          <p:nvSpPr>
            <p:cNvPr id="90" name="Кольцо 89"/>
            <p:cNvSpPr/>
            <p:nvPr/>
          </p:nvSpPr>
          <p:spPr>
            <a:xfrm>
              <a:off x="107505" y="1628800"/>
              <a:ext cx="792088" cy="792088"/>
            </a:xfrm>
            <a:prstGeom prst="donut">
              <a:avLst>
                <a:gd name="adj" fmla="val 674"/>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solidFill>
                  <a:schemeClr val="tx1"/>
                </a:solidFill>
              </a:endParaRPr>
            </a:p>
          </p:txBody>
        </p:sp>
      </p:grpSp>
      <p:grpSp>
        <p:nvGrpSpPr>
          <p:cNvPr id="91" name="Группа 90"/>
          <p:cNvGrpSpPr/>
          <p:nvPr/>
        </p:nvGrpSpPr>
        <p:grpSpPr>
          <a:xfrm>
            <a:off x="5951984" y="4221088"/>
            <a:ext cx="827584" cy="792088"/>
            <a:chOff x="107505" y="1628800"/>
            <a:chExt cx="792088" cy="792088"/>
          </a:xfrm>
        </p:grpSpPr>
        <p:sp>
          <p:nvSpPr>
            <p:cNvPr id="92" name="Овал 91"/>
            <p:cNvSpPr/>
            <p:nvPr/>
          </p:nvSpPr>
          <p:spPr>
            <a:xfrm>
              <a:off x="184066" y="1707354"/>
              <a:ext cx="648071" cy="648072"/>
            </a:xfrm>
            <a:prstGeom prst="ellipse">
              <a:avLst/>
            </a:prstGeom>
            <a:solidFill>
              <a:schemeClr val="accent1">
                <a:lumMod val="75000"/>
              </a:schemeClr>
            </a:solidFill>
            <a:ln>
              <a:solidFill>
                <a:srgbClr val="3C8C93"/>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ru-RU" sz="2000" b="1" dirty="0">
                  <a:solidFill>
                    <a:schemeClr val="accent1">
                      <a:lumMod val="25000"/>
                    </a:schemeClr>
                  </a:solidFill>
                  <a:latin typeface="Helvetica"/>
                  <a:cs typeface="Helvetica"/>
                </a:rPr>
                <a:t>16</a:t>
              </a:r>
            </a:p>
          </p:txBody>
        </p:sp>
        <p:sp>
          <p:nvSpPr>
            <p:cNvPr id="93" name="Кольцо 92"/>
            <p:cNvSpPr/>
            <p:nvPr/>
          </p:nvSpPr>
          <p:spPr>
            <a:xfrm>
              <a:off x="107505" y="1628800"/>
              <a:ext cx="792088" cy="792088"/>
            </a:xfrm>
            <a:prstGeom prst="donut">
              <a:avLst>
                <a:gd name="adj" fmla="val 674"/>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solidFill>
                  <a:schemeClr val="tx1"/>
                </a:solidFill>
              </a:endParaRPr>
            </a:p>
          </p:txBody>
        </p:sp>
      </p:grpSp>
      <p:grpSp>
        <p:nvGrpSpPr>
          <p:cNvPr id="94" name="Группа 93"/>
          <p:cNvGrpSpPr/>
          <p:nvPr/>
        </p:nvGrpSpPr>
        <p:grpSpPr>
          <a:xfrm>
            <a:off x="5951984" y="5733256"/>
            <a:ext cx="827584" cy="792088"/>
            <a:chOff x="107505" y="1628800"/>
            <a:chExt cx="792088" cy="792088"/>
          </a:xfrm>
        </p:grpSpPr>
        <p:sp>
          <p:nvSpPr>
            <p:cNvPr id="95" name="Овал 94"/>
            <p:cNvSpPr/>
            <p:nvPr/>
          </p:nvSpPr>
          <p:spPr>
            <a:xfrm>
              <a:off x="184066" y="1707354"/>
              <a:ext cx="648071" cy="648072"/>
            </a:xfrm>
            <a:prstGeom prst="ellipse">
              <a:avLst/>
            </a:prstGeom>
            <a:solidFill>
              <a:schemeClr val="accent1">
                <a:lumMod val="75000"/>
              </a:schemeClr>
            </a:solidFill>
            <a:ln>
              <a:solidFill>
                <a:srgbClr val="3C8C93"/>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ru-RU" sz="2000" b="1" dirty="0">
                  <a:solidFill>
                    <a:schemeClr val="accent1">
                      <a:lumMod val="25000"/>
                    </a:schemeClr>
                  </a:solidFill>
                  <a:latin typeface="Helvetica"/>
                  <a:cs typeface="Helvetica"/>
                </a:rPr>
                <a:t>17</a:t>
              </a:r>
            </a:p>
          </p:txBody>
        </p:sp>
        <p:sp>
          <p:nvSpPr>
            <p:cNvPr id="96" name="Кольцо 95"/>
            <p:cNvSpPr/>
            <p:nvPr/>
          </p:nvSpPr>
          <p:spPr>
            <a:xfrm>
              <a:off x="107505" y="1628800"/>
              <a:ext cx="792088" cy="792088"/>
            </a:xfrm>
            <a:prstGeom prst="donut">
              <a:avLst>
                <a:gd name="adj" fmla="val 674"/>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solidFill>
                  <a:schemeClr val="tx1"/>
                </a:solidFill>
              </a:endParaRPr>
            </a:p>
          </p:txBody>
        </p:sp>
      </p:grpSp>
    </p:spTree>
    <p:extLst>
      <p:ext uri="{BB962C8B-B14F-4D97-AF65-F5344CB8AC3E}">
        <p14:creationId xmlns:p14="http://schemas.microsoft.com/office/powerpoint/2010/main" xmlns="" val="404204781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52650" y="260649"/>
            <a:ext cx="7886700" cy="864097"/>
          </a:xfrm>
        </p:spPr>
        <p:txBody>
          <a:bodyPr>
            <a:normAutofit/>
          </a:bodyPr>
          <a:lstStyle/>
          <a:p>
            <a:pPr algn="ctr"/>
            <a:r>
              <a:rPr lang="ru-RU" sz="4000" b="1" dirty="0"/>
              <a:t>ДОСТОИНСТВА ЦУР</a:t>
            </a:r>
          </a:p>
        </p:txBody>
      </p:sp>
      <p:sp>
        <p:nvSpPr>
          <p:cNvPr id="3" name="Объект 2"/>
          <p:cNvSpPr>
            <a:spLocks noGrp="1"/>
          </p:cNvSpPr>
          <p:nvPr>
            <p:ph idx="1"/>
          </p:nvPr>
        </p:nvSpPr>
        <p:spPr>
          <a:xfrm>
            <a:off x="1991544" y="1340769"/>
            <a:ext cx="8280920" cy="5256583"/>
          </a:xfrm>
        </p:spPr>
        <p:txBody>
          <a:bodyPr>
            <a:normAutofit/>
          </a:bodyPr>
          <a:lstStyle/>
          <a:p>
            <a:r>
              <a:rPr lang="ru-RU" dirty="0"/>
              <a:t>ОРИЕНТАЦИЯ НА РАЗВИТИЕ ЧЕЛОВЕЧЕСКОГО ПОТЕНЦИАЛА (ТРАДИЦИОННЫЕ МАКРОИНДИКАТОРЫ – САТЕЛЛИТНЫЙ ХАРАКТЕР)</a:t>
            </a:r>
          </a:p>
          <a:p>
            <a:r>
              <a:rPr lang="ru-RU" dirty="0"/>
              <a:t>СИСТЕМНАЯ ИДЕОЛОГИЯ УСТОЙЧИВОГО РАЗВИТИЯ</a:t>
            </a:r>
          </a:p>
          <a:p>
            <a:r>
              <a:rPr lang="ru-RU" dirty="0"/>
              <a:t>РАЗРАБОТАННАЯ МЕТОДОЛОГИЯ: КОНЦЕПЦИЯ И СТРУКТУРА ЦУР</a:t>
            </a:r>
          </a:p>
          <a:p>
            <a:r>
              <a:rPr lang="ru-RU" dirty="0"/>
              <a:t>КОЛИЧЕСТВЕННАЯ ОБОЛОЧКА ИНДИКАТОРОВ</a:t>
            </a:r>
          </a:p>
          <a:p>
            <a:r>
              <a:rPr lang="ru-RU" dirty="0"/>
              <a:t>ДЛЯ ВСЕ СТРАН</a:t>
            </a:r>
          </a:p>
          <a:p>
            <a:r>
              <a:rPr lang="ru-RU" dirty="0"/>
              <a:t>ДОЛГОСРОЧНЫЙ ХАРАКТЕР (2030)</a:t>
            </a:r>
          </a:p>
          <a:p>
            <a:r>
              <a:rPr lang="ru-RU" dirty="0"/>
              <a:t>ГОСУДАРСТВО, ОБЩЕСТВО, БИЗНЕС </a:t>
            </a:r>
          </a:p>
          <a:p>
            <a:endParaRPr lang="ru-RU" dirty="0"/>
          </a:p>
        </p:txBody>
      </p:sp>
    </p:spTree>
    <p:extLst>
      <p:ext uri="{BB962C8B-B14F-4D97-AF65-F5344CB8AC3E}">
        <p14:creationId xmlns:p14="http://schemas.microsoft.com/office/powerpoint/2010/main" xmlns="" val="295106634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Изображение 13" descr="316039-svetik.jpg"/>
          <p:cNvPicPr>
            <a:picLocks noChangeAspect="1"/>
          </p:cNvPicPr>
          <p:nvPr/>
        </p:nvPicPr>
        <p:blipFill rotWithShape="1">
          <a:blip r:embed="rId2" cstate="email">
            <a:extLst>
              <a:ext uri="{28A0092B-C50C-407E-A947-70E740481C1C}">
                <a14:useLocalDpi xmlns:a14="http://schemas.microsoft.com/office/drawing/2010/main" xmlns="" val="0"/>
              </a:ext>
            </a:extLst>
          </a:blip>
          <a:srcRect r="65968"/>
          <a:stretch/>
        </p:blipFill>
        <p:spPr>
          <a:xfrm>
            <a:off x="7608168" y="1340768"/>
            <a:ext cx="2952328" cy="5400600"/>
          </a:xfrm>
          <a:prstGeom prst="rect">
            <a:avLst/>
          </a:prstGeom>
        </p:spPr>
      </p:pic>
      <p:pic>
        <p:nvPicPr>
          <p:cNvPr id="4" name="Изображение 3" descr="landscape1490109568l.jpg"/>
          <p:cNvPicPr>
            <a:picLocks noChangeAspect="1"/>
          </p:cNvPicPr>
          <p:nvPr/>
        </p:nvPicPr>
        <p:blipFill rotWithShape="1">
          <a:blip r:embed="rId3" cstate="email">
            <a:extLst>
              <a:ext uri="{28A0092B-C50C-407E-A947-70E740481C1C}">
                <a14:useLocalDpi xmlns:a14="http://schemas.microsoft.com/office/drawing/2010/main" xmlns="" val="0"/>
              </a:ext>
            </a:extLst>
          </a:blip>
          <a:srcRect r="71778" b="-4958"/>
          <a:stretch/>
        </p:blipFill>
        <p:spPr>
          <a:xfrm>
            <a:off x="4511825" y="1340768"/>
            <a:ext cx="2967065" cy="5688632"/>
          </a:xfrm>
          <a:prstGeom prst="rect">
            <a:avLst/>
          </a:prstGeom>
        </p:spPr>
      </p:pic>
      <p:pic>
        <p:nvPicPr>
          <p:cNvPr id="3" name="Изображение 2" descr="142a841b5cb7d65.jpg"/>
          <p:cNvPicPr>
            <a:picLocks noChangeAspect="1"/>
          </p:cNvPicPr>
          <p:nvPr/>
        </p:nvPicPr>
        <p:blipFill rotWithShape="1">
          <a:blip r:embed="rId4" cstate="email">
            <a:extLst>
              <a:ext uri="{28A0092B-C50C-407E-A947-70E740481C1C}">
                <a14:useLocalDpi xmlns:a14="http://schemas.microsoft.com/office/drawing/2010/main" xmlns="" val="0"/>
              </a:ext>
            </a:extLst>
          </a:blip>
          <a:srcRect l="7485" t="-441" r="52327" b="1"/>
          <a:stretch/>
        </p:blipFill>
        <p:spPr>
          <a:xfrm>
            <a:off x="1560114" y="1305218"/>
            <a:ext cx="2879703" cy="5436151"/>
          </a:xfrm>
          <a:prstGeom prst="rect">
            <a:avLst/>
          </a:prstGeom>
        </p:spPr>
      </p:pic>
      <p:sp>
        <p:nvSpPr>
          <p:cNvPr id="33794" name="Rectangle 2"/>
          <p:cNvSpPr>
            <a:spLocks noGrp="1" noChangeArrowheads="1"/>
          </p:cNvSpPr>
          <p:nvPr>
            <p:ph type="title"/>
          </p:nvPr>
        </p:nvSpPr>
        <p:spPr>
          <a:xfrm>
            <a:off x="3009900" y="188915"/>
            <a:ext cx="6172200" cy="1008063"/>
          </a:xfrm>
        </p:spPr>
        <p:txBody>
          <a:bodyPr/>
          <a:lstStyle/>
          <a:p>
            <a:pPr>
              <a:defRPr/>
            </a:pPr>
            <a:r>
              <a:rPr lang="ru-RU" sz="4800" b="1" dirty="0">
                <a:solidFill>
                  <a:schemeClr val="accent1">
                    <a:lumMod val="25000"/>
                  </a:schemeClr>
                </a:solidFill>
                <a:latin typeface="Helvetica"/>
                <a:cs typeface="Helvetica"/>
              </a:rPr>
              <a:t>ЦУР в мире</a:t>
            </a:r>
          </a:p>
        </p:txBody>
      </p:sp>
      <p:sp>
        <p:nvSpPr>
          <p:cNvPr id="2" name="Прямоугольник 1"/>
          <p:cNvSpPr/>
          <p:nvPr/>
        </p:nvSpPr>
        <p:spPr>
          <a:xfrm>
            <a:off x="1703512" y="1628800"/>
            <a:ext cx="2520280" cy="4896544"/>
          </a:xfrm>
          <a:prstGeom prst="rect">
            <a:avLst/>
          </a:prstGeom>
          <a:solidFill>
            <a:schemeClr val="bg1">
              <a:lumMod val="85000"/>
              <a:alpha val="9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defRPr/>
            </a:pPr>
            <a:endParaRPr lang="ru-RU" dirty="0">
              <a:solidFill>
                <a:srgbClr val="0D0D0D"/>
              </a:solidFill>
              <a:latin typeface="Times New Roman"/>
              <a:cs typeface="Times New Roman"/>
            </a:endParaRPr>
          </a:p>
          <a:p>
            <a:pPr>
              <a:defRPr/>
            </a:pPr>
            <a:endParaRPr lang="ru-RU" dirty="0">
              <a:solidFill>
                <a:srgbClr val="0D0D0D"/>
              </a:solidFill>
              <a:latin typeface="Times New Roman"/>
              <a:cs typeface="Times New Roman"/>
            </a:endParaRPr>
          </a:p>
          <a:p>
            <a:pPr>
              <a:defRPr/>
            </a:pPr>
            <a:endParaRPr lang="ru-RU" dirty="0">
              <a:solidFill>
                <a:srgbClr val="0D0D0D"/>
              </a:solidFill>
              <a:latin typeface="Times New Roman"/>
              <a:cs typeface="Times New Roman"/>
            </a:endParaRPr>
          </a:p>
          <a:p>
            <a:pPr>
              <a:defRPr/>
            </a:pPr>
            <a:endParaRPr lang="ru-RU" dirty="0">
              <a:solidFill>
                <a:srgbClr val="0D0D0D"/>
              </a:solidFill>
              <a:latin typeface="Times New Roman"/>
              <a:cs typeface="Times New Roman"/>
            </a:endParaRPr>
          </a:p>
          <a:p>
            <a:pPr>
              <a:defRPr/>
            </a:pPr>
            <a:r>
              <a:rPr lang="ru-RU" dirty="0">
                <a:solidFill>
                  <a:srgbClr val="0D0D0D"/>
                </a:solidFill>
                <a:latin typeface="Times New Roman"/>
                <a:cs typeface="Times New Roman"/>
              </a:rPr>
              <a:t>Федеральный канцлер возглавляет процесс пересмотра и адаптации текущей национальной стратегии устойчивого развития с учетом «Повестки 2030».</a:t>
            </a:r>
            <a:endParaRPr lang="en-US" dirty="0">
              <a:solidFill>
                <a:srgbClr val="0D0D0D"/>
              </a:solidFill>
              <a:latin typeface="Times New Roman"/>
              <a:cs typeface="Times New Roman"/>
            </a:endParaRPr>
          </a:p>
          <a:p>
            <a:pPr>
              <a:defRPr/>
            </a:pPr>
            <a:endParaRPr lang="en-US" dirty="0">
              <a:solidFill>
                <a:srgbClr val="0D0D0D"/>
              </a:solidFill>
              <a:latin typeface="Times New Roman"/>
              <a:cs typeface="Times New Roman"/>
            </a:endParaRPr>
          </a:p>
          <a:p>
            <a:pPr>
              <a:defRPr/>
            </a:pPr>
            <a:r>
              <a:rPr lang="ru-RU" dirty="0">
                <a:solidFill>
                  <a:srgbClr val="0D0D0D"/>
                </a:solidFill>
                <a:latin typeface="Times New Roman"/>
                <a:cs typeface="Times New Roman"/>
              </a:rPr>
              <a:t>Национальная стратегия устойчивого развития будет  структурирована по 17 ЦУР</a:t>
            </a:r>
          </a:p>
        </p:txBody>
      </p:sp>
      <p:sp>
        <p:nvSpPr>
          <p:cNvPr id="5" name="Прямоугольник 4"/>
          <p:cNvSpPr/>
          <p:nvPr/>
        </p:nvSpPr>
        <p:spPr>
          <a:xfrm>
            <a:off x="4727848" y="1628800"/>
            <a:ext cx="2592288" cy="4896544"/>
          </a:xfrm>
          <a:prstGeom prst="rect">
            <a:avLst/>
          </a:prstGeom>
          <a:solidFill>
            <a:schemeClr val="bg1">
              <a:lumMod val="85000"/>
              <a:alpha val="94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defRPr/>
            </a:pPr>
            <a:endParaRPr lang="ru-RU" dirty="0">
              <a:solidFill>
                <a:srgbClr val="0D0D0D"/>
              </a:solidFill>
              <a:latin typeface="Times New Roman"/>
              <a:cs typeface="Times New Roman"/>
            </a:endParaRPr>
          </a:p>
          <a:p>
            <a:pPr>
              <a:defRPr/>
            </a:pPr>
            <a:endParaRPr lang="ru-RU" dirty="0">
              <a:solidFill>
                <a:srgbClr val="0D0D0D"/>
              </a:solidFill>
              <a:latin typeface="Times New Roman"/>
              <a:cs typeface="Times New Roman"/>
            </a:endParaRPr>
          </a:p>
          <a:p>
            <a:pPr>
              <a:defRPr/>
            </a:pPr>
            <a:r>
              <a:rPr lang="ru-RU" dirty="0">
                <a:solidFill>
                  <a:srgbClr val="0D0D0D"/>
                </a:solidFill>
                <a:latin typeface="Times New Roman"/>
                <a:cs typeface="Times New Roman"/>
              </a:rPr>
              <a:t>Парламентом страны подготовлен отчет «О реализации Целей устойчивого развития в Великобритании». </a:t>
            </a:r>
            <a:endParaRPr lang="en-US" dirty="0">
              <a:solidFill>
                <a:srgbClr val="0D0D0D"/>
              </a:solidFill>
              <a:latin typeface="Times New Roman"/>
              <a:cs typeface="Times New Roman"/>
            </a:endParaRPr>
          </a:p>
          <a:p>
            <a:pPr>
              <a:defRPr/>
            </a:pPr>
            <a:endParaRPr lang="en-US" dirty="0">
              <a:solidFill>
                <a:srgbClr val="0D0D0D"/>
              </a:solidFill>
              <a:latin typeface="Times New Roman"/>
              <a:cs typeface="Times New Roman"/>
            </a:endParaRPr>
          </a:p>
          <a:p>
            <a:pPr>
              <a:defRPr/>
            </a:pPr>
            <a:r>
              <a:rPr lang="ru-RU" dirty="0">
                <a:solidFill>
                  <a:srgbClr val="0D0D0D"/>
                </a:solidFill>
                <a:latin typeface="Times New Roman"/>
                <a:cs typeface="Times New Roman"/>
              </a:rPr>
              <a:t>Всем министерствам и ведомствам должны быть определены конкретные обязанности для достижения прогресса по ЦУР. </a:t>
            </a:r>
          </a:p>
        </p:txBody>
      </p:sp>
      <p:sp>
        <p:nvSpPr>
          <p:cNvPr id="6" name="Прямоугольник 5"/>
          <p:cNvSpPr/>
          <p:nvPr/>
        </p:nvSpPr>
        <p:spPr>
          <a:xfrm>
            <a:off x="7824192" y="1628800"/>
            <a:ext cx="2592288" cy="4896544"/>
          </a:xfrm>
          <a:prstGeom prst="rect">
            <a:avLst/>
          </a:prstGeom>
          <a:solidFill>
            <a:schemeClr val="bg1">
              <a:lumMod val="85000"/>
              <a:alpha val="96000"/>
            </a:schemeClr>
          </a:solidFill>
          <a:ln>
            <a:noFill/>
          </a:ln>
        </p:spPr>
        <p:style>
          <a:lnRef idx="1">
            <a:schemeClr val="accent1"/>
          </a:lnRef>
          <a:fillRef idx="3">
            <a:schemeClr val="accent1"/>
          </a:fillRef>
          <a:effectRef idx="2">
            <a:schemeClr val="accent1"/>
          </a:effectRef>
          <a:fontRef idx="minor">
            <a:schemeClr val="lt1"/>
          </a:fontRef>
        </p:style>
        <p:txBody>
          <a:bodyPr rtlCol="0" anchor="t"/>
          <a:lstStyle/>
          <a:p>
            <a:pPr>
              <a:defRPr/>
            </a:pPr>
            <a:endParaRPr lang="en-US" dirty="0">
              <a:solidFill>
                <a:srgbClr val="0D0D0D"/>
              </a:solidFill>
              <a:latin typeface="Times New Roman"/>
              <a:cs typeface="Times New Roman"/>
            </a:endParaRPr>
          </a:p>
          <a:p>
            <a:pPr>
              <a:defRPr/>
            </a:pPr>
            <a:endParaRPr lang="en-US" dirty="0">
              <a:solidFill>
                <a:srgbClr val="0D0D0D"/>
              </a:solidFill>
              <a:latin typeface="Times New Roman"/>
              <a:cs typeface="Times New Roman"/>
            </a:endParaRPr>
          </a:p>
          <a:p>
            <a:pPr>
              <a:defRPr/>
            </a:pPr>
            <a:endParaRPr lang="ru-RU" dirty="0">
              <a:solidFill>
                <a:srgbClr val="0D0D0D"/>
              </a:solidFill>
              <a:latin typeface="Times New Roman"/>
              <a:cs typeface="Times New Roman"/>
            </a:endParaRPr>
          </a:p>
          <a:p>
            <a:pPr>
              <a:defRPr/>
            </a:pPr>
            <a:endParaRPr lang="ru-RU" dirty="0">
              <a:solidFill>
                <a:srgbClr val="0D0D0D"/>
              </a:solidFill>
              <a:latin typeface="Times New Roman"/>
              <a:cs typeface="Times New Roman"/>
            </a:endParaRPr>
          </a:p>
          <a:p>
            <a:pPr>
              <a:defRPr/>
            </a:pPr>
            <a:r>
              <a:rPr lang="ru-RU" dirty="0">
                <a:solidFill>
                  <a:srgbClr val="0D0D0D"/>
                </a:solidFill>
                <a:latin typeface="Times New Roman"/>
                <a:cs typeface="Times New Roman"/>
              </a:rPr>
              <a:t>Из 17 ЦУР выделены девять стратегических направлений, отражающих вызовы действующей политике и сложившемуся статусу страны. </a:t>
            </a:r>
          </a:p>
        </p:txBody>
      </p:sp>
      <p:sp>
        <p:nvSpPr>
          <p:cNvPr id="7" name="Прямоугольник 6"/>
          <p:cNvSpPr/>
          <p:nvPr/>
        </p:nvSpPr>
        <p:spPr>
          <a:xfrm>
            <a:off x="1703512" y="1628800"/>
            <a:ext cx="2520280" cy="720080"/>
          </a:xfrm>
          <a:prstGeom prst="rect">
            <a:avLst/>
          </a:prstGeom>
          <a:solidFill>
            <a:schemeClr val="accent1">
              <a:lumMod val="50000"/>
              <a:alpha val="66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ru-RU" sz="2000" b="1" dirty="0">
                <a:solidFill>
                  <a:srgbClr val="0D0D0D"/>
                </a:solidFill>
                <a:latin typeface="Helvetica"/>
                <a:cs typeface="Helvetica"/>
              </a:rPr>
              <a:t>Германия</a:t>
            </a:r>
          </a:p>
        </p:txBody>
      </p:sp>
      <p:sp>
        <p:nvSpPr>
          <p:cNvPr id="10" name="Прямоугольник 9"/>
          <p:cNvSpPr/>
          <p:nvPr/>
        </p:nvSpPr>
        <p:spPr>
          <a:xfrm>
            <a:off x="4727848" y="1628800"/>
            <a:ext cx="2592288" cy="720080"/>
          </a:xfrm>
          <a:prstGeom prst="rect">
            <a:avLst/>
          </a:prstGeom>
          <a:solidFill>
            <a:schemeClr val="accent1">
              <a:lumMod val="50000"/>
              <a:alpha val="66000"/>
            </a:schemeClr>
          </a:solidFill>
          <a:ln>
            <a:solidFill>
              <a:srgbClr val="3C8C93"/>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ru-RU" sz="2000" b="1" dirty="0">
                <a:solidFill>
                  <a:srgbClr val="0D0D0D"/>
                </a:solidFill>
                <a:latin typeface="Helvetica"/>
                <a:cs typeface="Helvetica"/>
              </a:rPr>
              <a:t>Великобритания</a:t>
            </a:r>
          </a:p>
        </p:txBody>
      </p:sp>
      <p:sp>
        <p:nvSpPr>
          <p:cNvPr id="11" name="Прямоугольник 10"/>
          <p:cNvSpPr/>
          <p:nvPr/>
        </p:nvSpPr>
        <p:spPr>
          <a:xfrm>
            <a:off x="7824192" y="1628800"/>
            <a:ext cx="2592288" cy="720080"/>
          </a:xfrm>
          <a:prstGeom prst="rect">
            <a:avLst/>
          </a:prstGeom>
          <a:solidFill>
            <a:schemeClr val="accent1">
              <a:lumMod val="50000"/>
              <a:alpha val="66000"/>
            </a:schemeClr>
          </a:solidFill>
          <a:ln>
            <a:solidFill>
              <a:srgbClr val="3C8C93"/>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ru-RU" sz="2000" b="1" dirty="0">
                <a:solidFill>
                  <a:srgbClr val="0D0D0D"/>
                </a:solidFill>
                <a:latin typeface="Helvetica"/>
                <a:cs typeface="Helvetica"/>
              </a:rPr>
              <a:t>Норвегия</a:t>
            </a:r>
          </a:p>
        </p:txBody>
      </p:sp>
      <p:cxnSp>
        <p:nvCxnSpPr>
          <p:cNvPr id="12" name="Прямая соединительная линия 11"/>
          <p:cNvCxnSpPr/>
          <p:nvPr/>
        </p:nvCxnSpPr>
        <p:spPr>
          <a:xfrm>
            <a:off x="3647728" y="1196752"/>
            <a:ext cx="4896544" cy="0"/>
          </a:xfrm>
          <a:prstGeom prst="line">
            <a:avLst/>
          </a:prstGeom>
          <a:ln>
            <a:solidFill>
              <a:schemeClr val="accent1">
                <a:lumMod val="50000"/>
              </a:schemeClr>
            </a:solidFill>
          </a:ln>
        </p:spPr>
        <p:style>
          <a:lnRef idx="3">
            <a:schemeClr val="accent2"/>
          </a:lnRef>
          <a:fillRef idx="0">
            <a:schemeClr val="accent2"/>
          </a:fillRef>
          <a:effectRef idx="2">
            <a:schemeClr val="accent2"/>
          </a:effectRef>
          <a:fontRef idx="minor">
            <a:schemeClr val="tx1"/>
          </a:fontRef>
        </p:style>
      </p:cxnSp>
      <p:cxnSp>
        <p:nvCxnSpPr>
          <p:cNvPr id="15" name="Прямая соединительная линия 14"/>
          <p:cNvCxnSpPr/>
          <p:nvPr/>
        </p:nvCxnSpPr>
        <p:spPr>
          <a:xfrm>
            <a:off x="3863752" y="1124744"/>
            <a:ext cx="4464496" cy="0"/>
          </a:xfrm>
          <a:prstGeom prst="line">
            <a:avLst/>
          </a:prstGeom>
          <a:ln>
            <a:solidFill>
              <a:schemeClr val="accent1">
                <a:lumMod val="50000"/>
              </a:schemeClr>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xmlns="" val="243428451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Прямоугольник 62"/>
          <p:cNvSpPr/>
          <p:nvPr/>
        </p:nvSpPr>
        <p:spPr>
          <a:xfrm>
            <a:off x="6888088" y="5301208"/>
            <a:ext cx="3312368" cy="1368152"/>
          </a:xfrm>
          <a:prstGeom prst="rect">
            <a:avLst/>
          </a:prstGeom>
          <a:solidFill>
            <a:srgbClr val="D9D9D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eaLnBrk="1" hangingPunct="1"/>
            <a:endParaRPr lang="ru-RU" dirty="0">
              <a:solidFill>
                <a:schemeClr val="tx1"/>
              </a:solidFill>
              <a:latin typeface="Helvetica"/>
              <a:ea typeface="Arial" charset="0"/>
              <a:cs typeface="Helvetica"/>
            </a:endParaRPr>
          </a:p>
        </p:txBody>
      </p:sp>
      <p:sp>
        <p:nvSpPr>
          <p:cNvPr id="62" name="Прямоугольник 61"/>
          <p:cNvSpPr/>
          <p:nvPr/>
        </p:nvSpPr>
        <p:spPr>
          <a:xfrm>
            <a:off x="6816080" y="3212976"/>
            <a:ext cx="3312368" cy="1512168"/>
          </a:xfrm>
          <a:prstGeom prst="rect">
            <a:avLst/>
          </a:prstGeom>
          <a:solidFill>
            <a:srgbClr val="D9D9D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eaLnBrk="1" hangingPunct="1"/>
            <a:endParaRPr lang="ru-RU" dirty="0">
              <a:solidFill>
                <a:schemeClr val="tx1"/>
              </a:solidFill>
              <a:latin typeface="Helvetica"/>
              <a:ea typeface="Arial" charset="0"/>
              <a:cs typeface="Helvetica"/>
            </a:endParaRPr>
          </a:p>
        </p:txBody>
      </p:sp>
      <p:sp>
        <p:nvSpPr>
          <p:cNvPr id="61" name="Прямоугольник 60"/>
          <p:cNvSpPr/>
          <p:nvPr/>
        </p:nvSpPr>
        <p:spPr>
          <a:xfrm>
            <a:off x="6816080" y="1628800"/>
            <a:ext cx="3312368" cy="1080120"/>
          </a:xfrm>
          <a:prstGeom prst="rect">
            <a:avLst/>
          </a:prstGeom>
          <a:solidFill>
            <a:srgbClr val="D9D9D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eaLnBrk="1" hangingPunct="1"/>
            <a:endParaRPr lang="ru-RU" dirty="0">
              <a:solidFill>
                <a:schemeClr val="tx1"/>
              </a:solidFill>
              <a:latin typeface="Helvetica"/>
              <a:ea typeface="Arial" charset="0"/>
              <a:cs typeface="Helvetica"/>
            </a:endParaRPr>
          </a:p>
        </p:txBody>
      </p:sp>
      <p:sp>
        <p:nvSpPr>
          <p:cNvPr id="60" name="Прямоугольник 59"/>
          <p:cNvSpPr/>
          <p:nvPr/>
        </p:nvSpPr>
        <p:spPr>
          <a:xfrm>
            <a:off x="1991544" y="5229200"/>
            <a:ext cx="3672408" cy="1368152"/>
          </a:xfrm>
          <a:prstGeom prst="rect">
            <a:avLst/>
          </a:prstGeom>
          <a:solidFill>
            <a:srgbClr val="D9D9D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eaLnBrk="1" hangingPunct="1"/>
            <a:endParaRPr lang="ru-RU" dirty="0">
              <a:solidFill>
                <a:schemeClr val="tx1"/>
              </a:solidFill>
              <a:latin typeface="Helvetica"/>
              <a:ea typeface="Arial" charset="0"/>
              <a:cs typeface="Helvetica"/>
            </a:endParaRPr>
          </a:p>
        </p:txBody>
      </p:sp>
      <p:sp>
        <p:nvSpPr>
          <p:cNvPr id="59" name="Прямоугольник 58"/>
          <p:cNvSpPr/>
          <p:nvPr/>
        </p:nvSpPr>
        <p:spPr>
          <a:xfrm>
            <a:off x="1991544" y="3212976"/>
            <a:ext cx="3672408" cy="1440160"/>
          </a:xfrm>
          <a:prstGeom prst="rect">
            <a:avLst/>
          </a:prstGeom>
          <a:solidFill>
            <a:srgbClr val="D9D9D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eaLnBrk="1" hangingPunct="1"/>
            <a:endParaRPr lang="ru-RU" dirty="0">
              <a:solidFill>
                <a:schemeClr val="tx1"/>
              </a:solidFill>
              <a:latin typeface="Helvetica"/>
              <a:ea typeface="Arial" charset="0"/>
              <a:cs typeface="Helvetica"/>
            </a:endParaRPr>
          </a:p>
        </p:txBody>
      </p:sp>
      <p:sp>
        <p:nvSpPr>
          <p:cNvPr id="58" name="Прямоугольник 57"/>
          <p:cNvSpPr/>
          <p:nvPr/>
        </p:nvSpPr>
        <p:spPr>
          <a:xfrm>
            <a:off x="1991544" y="1628800"/>
            <a:ext cx="3672408" cy="1080120"/>
          </a:xfrm>
          <a:prstGeom prst="rect">
            <a:avLst/>
          </a:prstGeom>
          <a:solidFill>
            <a:srgbClr val="BBE0E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eaLnBrk="1" hangingPunct="1"/>
            <a:endParaRPr lang="ru-RU" dirty="0">
              <a:solidFill>
                <a:schemeClr val="tx1"/>
              </a:solidFill>
              <a:latin typeface="Helvetica"/>
              <a:ea typeface="Arial" charset="0"/>
              <a:cs typeface="Helvetica"/>
            </a:endParaRPr>
          </a:p>
        </p:txBody>
      </p:sp>
      <p:pic>
        <p:nvPicPr>
          <p:cNvPr id="7" name="Изображение 6" descr="nature-forest-wilderness-mountain-snow-cloud-313-pxhere.com — копия 2.jpg"/>
          <p:cNvPicPr>
            <a:picLocks noChangeAspect="1"/>
          </p:cNvPicPr>
          <p:nvPr/>
        </p:nvPicPr>
        <p:blipFill rotWithShape="1">
          <a:blip r:embed="rId2" cstate="email">
            <a:extLst>
              <a:ext uri="{BEBA8EAE-BF5A-486C-A8C5-ECC9F3942E4B}">
                <a14:imgProps xmlns:a14="http://schemas.microsoft.com/office/drawing/2010/main" xmlns="">
                  <a14:imgLayer r:embed="rId3">
                    <a14:imgEffect>
                      <a14:sharpenSoften amount="50000"/>
                    </a14:imgEffect>
                    <a14:imgEffect>
                      <a14:colorTemperature colorTemp="5900"/>
                    </a14:imgEffect>
                    <a14:imgEffect>
                      <a14:brightnessContrast bright="-20000" contrast="40000"/>
                    </a14:imgEffect>
                  </a14:imgLayer>
                </a14:imgProps>
              </a:ext>
              <a:ext uri="{28A0092B-C50C-407E-A947-70E740481C1C}">
                <a14:useLocalDpi xmlns:a14="http://schemas.microsoft.com/office/drawing/2010/main" xmlns="" val="0"/>
              </a:ext>
            </a:extLst>
          </a:blip>
          <a:srcRect t="23019" b="39625"/>
          <a:stretch/>
        </p:blipFill>
        <p:spPr>
          <a:xfrm>
            <a:off x="1524000" y="-99392"/>
            <a:ext cx="9180512" cy="1296144"/>
          </a:xfrm>
          <a:prstGeom prst="rect">
            <a:avLst/>
          </a:prstGeom>
        </p:spPr>
      </p:pic>
      <p:sp>
        <p:nvSpPr>
          <p:cNvPr id="6" name="Прямоугольник 5"/>
          <p:cNvSpPr/>
          <p:nvPr/>
        </p:nvSpPr>
        <p:spPr>
          <a:xfrm>
            <a:off x="1524000" y="-99392"/>
            <a:ext cx="9180512" cy="1296144"/>
          </a:xfrm>
          <a:prstGeom prst="rect">
            <a:avLst/>
          </a:prstGeom>
          <a:solidFill>
            <a:srgbClr val="4A5582">
              <a:alpha val="34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31746" name="Rectangle 2"/>
          <p:cNvSpPr>
            <a:spLocks noGrp="1" noChangeArrowheads="1"/>
          </p:cNvSpPr>
          <p:nvPr>
            <p:ph type="title"/>
          </p:nvPr>
        </p:nvSpPr>
        <p:spPr>
          <a:xfrm>
            <a:off x="1991544" y="-27384"/>
            <a:ext cx="8373616" cy="1143000"/>
          </a:xfrm>
        </p:spPr>
        <p:txBody>
          <a:bodyPr>
            <a:normAutofit fontScale="90000"/>
          </a:bodyPr>
          <a:lstStyle/>
          <a:p>
            <a:pPr eaLnBrk="1" hangingPunct="1">
              <a:lnSpc>
                <a:spcPct val="130000"/>
              </a:lnSpc>
              <a:defRPr/>
            </a:pPr>
            <a:r>
              <a:rPr lang="ru-RU" sz="2800" b="1" dirty="0">
                <a:solidFill>
                  <a:srgbClr val="FFFFFF"/>
                </a:solidFill>
                <a:latin typeface="Helvetica"/>
                <a:cs typeface="Helvetica"/>
              </a:rPr>
              <a:t>Взаимозависимость и </a:t>
            </a:r>
            <a:r>
              <a:rPr lang="ru-RU" sz="2800" b="1" dirty="0" err="1">
                <a:solidFill>
                  <a:srgbClr val="FFFFFF"/>
                </a:solidFill>
                <a:latin typeface="Helvetica"/>
                <a:cs typeface="Helvetica"/>
              </a:rPr>
              <a:t>взаимодополняемость</a:t>
            </a:r>
            <a:r>
              <a:rPr lang="ru-RU" sz="2800" b="1" dirty="0">
                <a:solidFill>
                  <a:srgbClr val="FFFFFF"/>
                </a:solidFill>
                <a:latin typeface="Helvetica"/>
                <a:cs typeface="Helvetica"/>
              </a:rPr>
              <a:t/>
            </a:r>
            <a:br>
              <a:rPr lang="ru-RU" sz="2800" b="1" dirty="0">
                <a:solidFill>
                  <a:srgbClr val="FFFFFF"/>
                </a:solidFill>
                <a:latin typeface="Helvetica"/>
                <a:cs typeface="Helvetica"/>
              </a:rPr>
            </a:br>
            <a:r>
              <a:rPr lang="ru-RU" sz="2800" b="1" dirty="0">
                <a:solidFill>
                  <a:srgbClr val="FFFFFF"/>
                </a:solidFill>
                <a:latin typeface="Helvetica"/>
                <a:cs typeface="Helvetica"/>
              </a:rPr>
              <a:t> ЦУР</a:t>
            </a:r>
            <a:endParaRPr lang="ru-RU" sz="3200" b="1" dirty="0">
              <a:solidFill>
                <a:srgbClr val="FFFFFF"/>
              </a:solidFill>
              <a:latin typeface="Arial" charset="0"/>
              <a:cs typeface="Arial" charset="0"/>
            </a:endParaRPr>
          </a:p>
        </p:txBody>
      </p:sp>
      <p:sp>
        <p:nvSpPr>
          <p:cNvPr id="31748" name="Rectangle 4"/>
          <p:cNvSpPr>
            <a:spLocks noChangeArrowheads="1"/>
          </p:cNvSpPr>
          <p:nvPr/>
        </p:nvSpPr>
        <p:spPr bwMode="auto">
          <a:xfrm>
            <a:off x="1524000" y="-905391"/>
            <a:ext cx="184666"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eaLnBrk="1" hangingPunct="1">
              <a:defRPr/>
            </a:pPr>
            <a:endParaRPr lang="ru-RU"/>
          </a:p>
        </p:txBody>
      </p:sp>
      <p:cxnSp>
        <p:nvCxnSpPr>
          <p:cNvPr id="3" name="Прямая соединительная линия 2"/>
          <p:cNvCxnSpPr/>
          <p:nvPr/>
        </p:nvCxnSpPr>
        <p:spPr>
          <a:xfrm>
            <a:off x="2207568" y="620688"/>
            <a:ext cx="8064896" cy="0"/>
          </a:xfrm>
          <a:prstGeom prst="line">
            <a:avLst/>
          </a:prstGeom>
        </p:spPr>
        <p:style>
          <a:lnRef idx="3">
            <a:schemeClr val="accent3"/>
          </a:lnRef>
          <a:fillRef idx="0">
            <a:schemeClr val="accent3"/>
          </a:fillRef>
          <a:effectRef idx="2">
            <a:schemeClr val="accent3"/>
          </a:effectRef>
          <a:fontRef idx="minor">
            <a:schemeClr val="tx1"/>
          </a:fontRef>
        </p:style>
      </p:cxnSp>
      <p:sp>
        <p:nvSpPr>
          <p:cNvPr id="11" name="Прямоугольник 10"/>
          <p:cNvSpPr/>
          <p:nvPr/>
        </p:nvSpPr>
        <p:spPr>
          <a:xfrm>
            <a:off x="7248128" y="5301208"/>
            <a:ext cx="3312368" cy="1368152"/>
          </a:xfrm>
          <a:prstGeom prst="rect">
            <a:avLst/>
          </a:prstGeom>
          <a:solidFill>
            <a:srgbClr val="D9D9D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eaLnBrk="1" hangingPunct="1"/>
            <a:r>
              <a:rPr lang="ru-RU" dirty="0">
                <a:solidFill>
                  <a:schemeClr val="tx1"/>
                </a:solidFill>
                <a:latin typeface="Helvetica"/>
                <a:ea typeface="Arial" charset="0"/>
                <a:cs typeface="Helvetica"/>
              </a:rPr>
              <a:t>Борьба с изменением климата и его последствиями </a:t>
            </a:r>
          </a:p>
        </p:txBody>
      </p:sp>
      <p:sp>
        <p:nvSpPr>
          <p:cNvPr id="12" name="Прямоугольник 11"/>
          <p:cNvSpPr/>
          <p:nvPr/>
        </p:nvSpPr>
        <p:spPr>
          <a:xfrm>
            <a:off x="7248128" y="3212976"/>
            <a:ext cx="3312368" cy="1512168"/>
          </a:xfrm>
          <a:prstGeom prst="rect">
            <a:avLst/>
          </a:prstGeom>
          <a:solidFill>
            <a:srgbClr val="D9D9D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eaLnBrk="1" hangingPunct="1"/>
            <a:r>
              <a:rPr lang="ru-RU" dirty="0">
                <a:solidFill>
                  <a:schemeClr val="tx1"/>
                </a:solidFill>
                <a:latin typeface="Helvetica"/>
                <a:ea typeface="Arial" charset="0"/>
                <a:cs typeface="Helvetica"/>
              </a:rPr>
              <a:t>Обеспечение рациональных моделей потребления и производства</a:t>
            </a:r>
          </a:p>
        </p:txBody>
      </p:sp>
      <p:sp>
        <p:nvSpPr>
          <p:cNvPr id="13" name="Прямоугольник 12"/>
          <p:cNvSpPr/>
          <p:nvPr/>
        </p:nvSpPr>
        <p:spPr>
          <a:xfrm>
            <a:off x="2423592" y="1628800"/>
            <a:ext cx="3672408" cy="108012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eaLnBrk="1" hangingPunct="1"/>
            <a:r>
              <a:rPr lang="ru-RU" sz="2000" b="1" dirty="0">
                <a:solidFill>
                  <a:schemeClr val="tx1"/>
                </a:solidFill>
                <a:latin typeface="Helvetica"/>
                <a:ea typeface="Arial" charset="0"/>
                <a:cs typeface="Helvetica"/>
              </a:rPr>
              <a:t>Устойчивые и современные источники энергии </a:t>
            </a:r>
          </a:p>
        </p:txBody>
      </p:sp>
      <p:sp>
        <p:nvSpPr>
          <p:cNvPr id="14" name="Прямоугольник 13"/>
          <p:cNvSpPr/>
          <p:nvPr/>
        </p:nvSpPr>
        <p:spPr>
          <a:xfrm>
            <a:off x="2423592" y="3212976"/>
            <a:ext cx="3672408" cy="1440160"/>
          </a:xfrm>
          <a:prstGeom prst="rect">
            <a:avLst/>
          </a:prstGeom>
          <a:solidFill>
            <a:srgbClr val="D9D9D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eaLnBrk="1" hangingPunct="1"/>
            <a:r>
              <a:rPr lang="ru-RU" dirty="0">
                <a:solidFill>
                  <a:schemeClr val="tx1"/>
                </a:solidFill>
                <a:latin typeface="Helvetica"/>
                <a:ea typeface="Arial" charset="0"/>
                <a:cs typeface="Helvetica"/>
              </a:rPr>
              <a:t>Содействие устойчивому экономическому росту, занятости и достойной работе для всех</a:t>
            </a:r>
          </a:p>
        </p:txBody>
      </p:sp>
      <p:sp>
        <p:nvSpPr>
          <p:cNvPr id="15" name="Прямоугольник 14"/>
          <p:cNvSpPr/>
          <p:nvPr/>
        </p:nvSpPr>
        <p:spPr>
          <a:xfrm>
            <a:off x="2423592" y="5229200"/>
            <a:ext cx="3672408" cy="1368152"/>
          </a:xfrm>
          <a:prstGeom prst="rect">
            <a:avLst/>
          </a:prstGeom>
          <a:solidFill>
            <a:srgbClr val="D9D9D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eaLnBrk="1" hangingPunct="1"/>
            <a:r>
              <a:rPr lang="ru-RU" dirty="0">
                <a:solidFill>
                  <a:schemeClr val="tx1"/>
                </a:solidFill>
                <a:latin typeface="Helvetica"/>
                <a:ea typeface="Arial" charset="0"/>
                <a:cs typeface="Helvetica"/>
              </a:rPr>
              <a:t>Создание прочной инфраструктуры, содействие индустриализации и внедрению инноваций</a:t>
            </a:r>
          </a:p>
        </p:txBody>
      </p:sp>
      <p:sp>
        <p:nvSpPr>
          <p:cNvPr id="16" name="Прямоугольник 15"/>
          <p:cNvSpPr/>
          <p:nvPr/>
        </p:nvSpPr>
        <p:spPr>
          <a:xfrm>
            <a:off x="7248128" y="1628800"/>
            <a:ext cx="3312368" cy="1080120"/>
          </a:xfrm>
          <a:prstGeom prst="rect">
            <a:avLst/>
          </a:prstGeom>
          <a:solidFill>
            <a:srgbClr val="D9D9D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eaLnBrk="1" hangingPunct="1"/>
            <a:r>
              <a:rPr lang="ru-RU" dirty="0">
                <a:solidFill>
                  <a:schemeClr val="tx1"/>
                </a:solidFill>
                <a:latin typeface="Helvetica"/>
                <a:ea typeface="Arial" charset="0"/>
                <a:cs typeface="Helvetica"/>
              </a:rPr>
              <a:t>Обеспечение устойчивости городов</a:t>
            </a:r>
          </a:p>
        </p:txBody>
      </p:sp>
      <p:grpSp>
        <p:nvGrpSpPr>
          <p:cNvPr id="55" name="Группа 54"/>
          <p:cNvGrpSpPr/>
          <p:nvPr/>
        </p:nvGrpSpPr>
        <p:grpSpPr>
          <a:xfrm>
            <a:off x="1559496" y="5445224"/>
            <a:ext cx="899592" cy="936104"/>
            <a:chOff x="107505" y="1628800"/>
            <a:chExt cx="792088" cy="792088"/>
          </a:xfrm>
        </p:grpSpPr>
        <p:sp>
          <p:nvSpPr>
            <p:cNvPr id="56" name="Овал 55"/>
            <p:cNvSpPr/>
            <p:nvPr/>
          </p:nvSpPr>
          <p:spPr>
            <a:xfrm>
              <a:off x="184066" y="1707354"/>
              <a:ext cx="648071" cy="648072"/>
            </a:xfrm>
            <a:prstGeom prst="ellipse">
              <a:avLst/>
            </a:prstGeom>
            <a:solidFill>
              <a:schemeClr val="accent1">
                <a:lumMod val="75000"/>
              </a:schemeClr>
            </a:solidFill>
            <a:ln>
              <a:solidFill>
                <a:srgbClr val="3C8C93"/>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ru-RU" sz="2400" b="1" dirty="0">
                  <a:solidFill>
                    <a:schemeClr val="accent1">
                      <a:lumMod val="25000"/>
                    </a:schemeClr>
                  </a:solidFill>
                  <a:latin typeface="Helvetica"/>
                  <a:cs typeface="Helvetica"/>
                </a:rPr>
                <a:t>9</a:t>
              </a:r>
            </a:p>
          </p:txBody>
        </p:sp>
        <p:sp>
          <p:nvSpPr>
            <p:cNvPr id="57" name="Кольцо 56"/>
            <p:cNvSpPr/>
            <p:nvPr/>
          </p:nvSpPr>
          <p:spPr>
            <a:xfrm>
              <a:off x="107505" y="1628800"/>
              <a:ext cx="792088" cy="792088"/>
            </a:xfrm>
            <a:prstGeom prst="donut">
              <a:avLst>
                <a:gd name="adj" fmla="val 674"/>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solidFill>
                  <a:schemeClr val="tx1"/>
                </a:solidFill>
              </a:endParaRPr>
            </a:p>
          </p:txBody>
        </p:sp>
      </p:grpSp>
      <p:grpSp>
        <p:nvGrpSpPr>
          <p:cNvPr id="73" name="Группа 72"/>
          <p:cNvGrpSpPr/>
          <p:nvPr/>
        </p:nvGrpSpPr>
        <p:grpSpPr>
          <a:xfrm>
            <a:off x="1559496" y="3429000"/>
            <a:ext cx="971600" cy="936104"/>
            <a:chOff x="107505" y="1628800"/>
            <a:chExt cx="792088" cy="792088"/>
          </a:xfrm>
        </p:grpSpPr>
        <p:sp>
          <p:nvSpPr>
            <p:cNvPr id="74" name="Овал 73"/>
            <p:cNvSpPr/>
            <p:nvPr/>
          </p:nvSpPr>
          <p:spPr>
            <a:xfrm>
              <a:off x="184066" y="1707354"/>
              <a:ext cx="648071" cy="648072"/>
            </a:xfrm>
            <a:prstGeom prst="ellipse">
              <a:avLst/>
            </a:prstGeom>
            <a:solidFill>
              <a:schemeClr val="accent1">
                <a:lumMod val="75000"/>
              </a:schemeClr>
            </a:solidFill>
            <a:ln>
              <a:solidFill>
                <a:srgbClr val="3C8C93"/>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ru-RU" sz="2400" b="1" dirty="0">
                  <a:solidFill>
                    <a:schemeClr val="accent1">
                      <a:lumMod val="25000"/>
                    </a:schemeClr>
                  </a:solidFill>
                  <a:latin typeface="Helvetica"/>
                  <a:cs typeface="Helvetica"/>
                </a:rPr>
                <a:t>8</a:t>
              </a:r>
            </a:p>
          </p:txBody>
        </p:sp>
        <p:sp>
          <p:nvSpPr>
            <p:cNvPr id="75" name="Кольцо 74"/>
            <p:cNvSpPr/>
            <p:nvPr/>
          </p:nvSpPr>
          <p:spPr>
            <a:xfrm>
              <a:off x="107505" y="1628800"/>
              <a:ext cx="792088" cy="792088"/>
            </a:xfrm>
            <a:prstGeom prst="donut">
              <a:avLst>
                <a:gd name="adj" fmla="val 674"/>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solidFill>
                  <a:schemeClr val="tx1"/>
                </a:solidFill>
              </a:endParaRPr>
            </a:p>
          </p:txBody>
        </p:sp>
      </p:grpSp>
      <p:grpSp>
        <p:nvGrpSpPr>
          <p:cNvPr id="76" name="Группа 75"/>
          <p:cNvGrpSpPr/>
          <p:nvPr/>
        </p:nvGrpSpPr>
        <p:grpSpPr>
          <a:xfrm>
            <a:off x="1559496" y="1700808"/>
            <a:ext cx="936104" cy="936104"/>
            <a:chOff x="107505" y="1628800"/>
            <a:chExt cx="792088" cy="792088"/>
          </a:xfrm>
        </p:grpSpPr>
        <p:sp>
          <p:nvSpPr>
            <p:cNvPr id="77" name="Овал 76"/>
            <p:cNvSpPr/>
            <p:nvPr/>
          </p:nvSpPr>
          <p:spPr>
            <a:xfrm>
              <a:off x="184066" y="1707354"/>
              <a:ext cx="648071" cy="648072"/>
            </a:xfrm>
            <a:prstGeom prst="ellipse">
              <a:avLst/>
            </a:prstGeom>
            <a:solidFill>
              <a:schemeClr val="accent1">
                <a:lumMod val="75000"/>
              </a:schemeClr>
            </a:solidFill>
            <a:ln>
              <a:solidFill>
                <a:srgbClr val="3C8C93"/>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ru-RU" sz="2400" b="1" dirty="0">
                  <a:solidFill>
                    <a:schemeClr val="accent1">
                      <a:lumMod val="25000"/>
                    </a:schemeClr>
                  </a:solidFill>
                  <a:latin typeface="Helvetica"/>
                  <a:cs typeface="Helvetica"/>
                </a:rPr>
                <a:t>7</a:t>
              </a:r>
            </a:p>
          </p:txBody>
        </p:sp>
        <p:sp>
          <p:nvSpPr>
            <p:cNvPr id="78" name="Кольцо 77"/>
            <p:cNvSpPr/>
            <p:nvPr/>
          </p:nvSpPr>
          <p:spPr>
            <a:xfrm>
              <a:off x="107505" y="1628800"/>
              <a:ext cx="792088" cy="792088"/>
            </a:xfrm>
            <a:prstGeom prst="donut">
              <a:avLst>
                <a:gd name="adj" fmla="val 674"/>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sz="2400">
                <a:solidFill>
                  <a:schemeClr val="tx1"/>
                </a:solidFill>
              </a:endParaRPr>
            </a:p>
          </p:txBody>
        </p:sp>
      </p:grpSp>
      <p:grpSp>
        <p:nvGrpSpPr>
          <p:cNvPr id="79" name="Группа 78"/>
          <p:cNvGrpSpPr/>
          <p:nvPr/>
        </p:nvGrpSpPr>
        <p:grpSpPr>
          <a:xfrm>
            <a:off x="6384032" y="1700808"/>
            <a:ext cx="936104" cy="936104"/>
            <a:chOff x="107505" y="1628800"/>
            <a:chExt cx="792088" cy="792088"/>
          </a:xfrm>
        </p:grpSpPr>
        <p:sp>
          <p:nvSpPr>
            <p:cNvPr id="80" name="Овал 79"/>
            <p:cNvSpPr/>
            <p:nvPr/>
          </p:nvSpPr>
          <p:spPr>
            <a:xfrm>
              <a:off x="184066" y="1707354"/>
              <a:ext cx="648071" cy="648072"/>
            </a:xfrm>
            <a:prstGeom prst="ellipse">
              <a:avLst/>
            </a:prstGeom>
            <a:solidFill>
              <a:schemeClr val="accent1">
                <a:lumMod val="75000"/>
              </a:schemeClr>
            </a:solidFill>
            <a:ln>
              <a:solidFill>
                <a:srgbClr val="3C8C93"/>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ru-RU" sz="2400" b="1" dirty="0">
                  <a:solidFill>
                    <a:schemeClr val="accent1">
                      <a:lumMod val="25000"/>
                    </a:schemeClr>
                  </a:solidFill>
                  <a:latin typeface="Helvetica"/>
                  <a:cs typeface="Helvetica"/>
                </a:rPr>
                <a:t>11</a:t>
              </a:r>
            </a:p>
          </p:txBody>
        </p:sp>
        <p:sp>
          <p:nvSpPr>
            <p:cNvPr id="81" name="Кольцо 80"/>
            <p:cNvSpPr/>
            <p:nvPr/>
          </p:nvSpPr>
          <p:spPr>
            <a:xfrm>
              <a:off x="107505" y="1628800"/>
              <a:ext cx="792088" cy="792088"/>
            </a:xfrm>
            <a:prstGeom prst="donut">
              <a:avLst>
                <a:gd name="adj" fmla="val 674"/>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solidFill>
                  <a:schemeClr val="tx1"/>
                </a:solidFill>
              </a:endParaRPr>
            </a:p>
          </p:txBody>
        </p:sp>
      </p:grpSp>
      <p:grpSp>
        <p:nvGrpSpPr>
          <p:cNvPr id="82" name="Группа 81"/>
          <p:cNvGrpSpPr/>
          <p:nvPr/>
        </p:nvGrpSpPr>
        <p:grpSpPr>
          <a:xfrm>
            <a:off x="6384032" y="3429000"/>
            <a:ext cx="936104" cy="936104"/>
            <a:chOff x="107505" y="1628800"/>
            <a:chExt cx="792088" cy="792088"/>
          </a:xfrm>
        </p:grpSpPr>
        <p:sp>
          <p:nvSpPr>
            <p:cNvPr id="83" name="Овал 82"/>
            <p:cNvSpPr/>
            <p:nvPr/>
          </p:nvSpPr>
          <p:spPr>
            <a:xfrm>
              <a:off x="184066" y="1707354"/>
              <a:ext cx="648071" cy="648072"/>
            </a:xfrm>
            <a:prstGeom prst="ellipse">
              <a:avLst/>
            </a:prstGeom>
            <a:solidFill>
              <a:schemeClr val="accent1">
                <a:lumMod val="75000"/>
              </a:schemeClr>
            </a:solidFill>
            <a:ln>
              <a:solidFill>
                <a:srgbClr val="3C8C93"/>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ru-RU" sz="2400" b="1" dirty="0">
                  <a:solidFill>
                    <a:schemeClr val="accent1">
                      <a:lumMod val="25000"/>
                    </a:schemeClr>
                  </a:solidFill>
                  <a:latin typeface="Helvetica"/>
                  <a:cs typeface="Helvetica"/>
                </a:rPr>
                <a:t>12</a:t>
              </a:r>
            </a:p>
          </p:txBody>
        </p:sp>
        <p:sp>
          <p:nvSpPr>
            <p:cNvPr id="84" name="Кольцо 83"/>
            <p:cNvSpPr/>
            <p:nvPr/>
          </p:nvSpPr>
          <p:spPr>
            <a:xfrm>
              <a:off x="107505" y="1628800"/>
              <a:ext cx="792088" cy="792088"/>
            </a:xfrm>
            <a:prstGeom prst="donut">
              <a:avLst>
                <a:gd name="adj" fmla="val 674"/>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solidFill>
                  <a:schemeClr val="tx1"/>
                </a:solidFill>
              </a:endParaRPr>
            </a:p>
          </p:txBody>
        </p:sp>
      </p:grpSp>
      <p:grpSp>
        <p:nvGrpSpPr>
          <p:cNvPr id="85" name="Группа 84"/>
          <p:cNvGrpSpPr/>
          <p:nvPr/>
        </p:nvGrpSpPr>
        <p:grpSpPr>
          <a:xfrm>
            <a:off x="6384032" y="5445224"/>
            <a:ext cx="936104" cy="936104"/>
            <a:chOff x="107505" y="1628800"/>
            <a:chExt cx="792088" cy="792088"/>
          </a:xfrm>
        </p:grpSpPr>
        <p:sp>
          <p:nvSpPr>
            <p:cNvPr id="86" name="Овал 85"/>
            <p:cNvSpPr/>
            <p:nvPr/>
          </p:nvSpPr>
          <p:spPr>
            <a:xfrm>
              <a:off x="184066" y="1707354"/>
              <a:ext cx="648071" cy="648072"/>
            </a:xfrm>
            <a:prstGeom prst="ellipse">
              <a:avLst/>
            </a:prstGeom>
            <a:solidFill>
              <a:schemeClr val="accent1">
                <a:lumMod val="75000"/>
              </a:schemeClr>
            </a:solidFill>
            <a:ln>
              <a:solidFill>
                <a:srgbClr val="3C8C93"/>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ru-RU" sz="2400" b="1" dirty="0">
                  <a:solidFill>
                    <a:schemeClr val="accent1">
                      <a:lumMod val="25000"/>
                    </a:schemeClr>
                  </a:solidFill>
                  <a:latin typeface="Helvetica"/>
                  <a:cs typeface="Helvetica"/>
                </a:rPr>
                <a:t>13</a:t>
              </a:r>
            </a:p>
          </p:txBody>
        </p:sp>
        <p:sp>
          <p:nvSpPr>
            <p:cNvPr id="87" name="Кольцо 86"/>
            <p:cNvSpPr/>
            <p:nvPr/>
          </p:nvSpPr>
          <p:spPr>
            <a:xfrm>
              <a:off x="107505" y="1628800"/>
              <a:ext cx="792088" cy="792088"/>
            </a:xfrm>
            <a:prstGeom prst="donut">
              <a:avLst>
                <a:gd name="adj" fmla="val 674"/>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solidFill>
                  <a:schemeClr val="tx1"/>
                </a:solidFill>
              </a:endParaRPr>
            </a:p>
          </p:txBody>
        </p:sp>
      </p:grpSp>
    </p:spTree>
    <p:extLst>
      <p:ext uri="{BB962C8B-B14F-4D97-AF65-F5344CB8AC3E}">
        <p14:creationId xmlns:p14="http://schemas.microsoft.com/office/powerpoint/2010/main" xmlns="" val="35816999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Изображение 1" descr="Снимок экрана 2018-09-25 в 5.54.13.png"/>
          <p:cNvPicPr>
            <a:picLocks noChangeAspect="1"/>
          </p:cNvPicPr>
          <p:nvPr/>
        </p:nvPicPr>
        <p:blipFill rotWithShape="1">
          <a:blip r:embed="rId2" cstate="email">
            <a:extLst>
              <a:ext uri="{28A0092B-C50C-407E-A947-70E740481C1C}">
                <a14:useLocalDpi xmlns:a14="http://schemas.microsoft.com/office/drawing/2010/main" xmlns="" val="0"/>
              </a:ext>
            </a:extLst>
          </a:blip>
          <a:srcRect l="15206" b="1178"/>
          <a:stretch/>
        </p:blipFill>
        <p:spPr>
          <a:xfrm>
            <a:off x="1489948" y="0"/>
            <a:ext cx="2661837" cy="6858000"/>
          </a:xfrm>
          <a:prstGeom prst="rect">
            <a:avLst/>
          </a:prstGeom>
        </p:spPr>
      </p:pic>
      <p:sp>
        <p:nvSpPr>
          <p:cNvPr id="36866" name="Rectangle 2"/>
          <p:cNvSpPr>
            <a:spLocks noGrp="1" noChangeArrowheads="1"/>
          </p:cNvSpPr>
          <p:nvPr>
            <p:ph type="title"/>
          </p:nvPr>
        </p:nvSpPr>
        <p:spPr>
          <a:xfrm>
            <a:off x="1981200" y="4"/>
            <a:ext cx="8229600" cy="908717"/>
          </a:xfrm>
        </p:spPr>
        <p:txBody>
          <a:bodyPr/>
          <a:lstStyle/>
          <a:p>
            <a:pPr eaLnBrk="1" hangingPunct="1">
              <a:defRPr/>
            </a:pPr>
            <a:r>
              <a:rPr lang="ru-RU" sz="4000" b="1" dirty="0">
                <a:latin typeface="Helvetica"/>
                <a:cs typeface="Helvetica"/>
              </a:rPr>
              <a:t>Россия и индикаторы</a:t>
            </a:r>
          </a:p>
        </p:txBody>
      </p:sp>
      <p:cxnSp>
        <p:nvCxnSpPr>
          <p:cNvPr id="4" name="Прямая соединительная линия 3"/>
          <p:cNvCxnSpPr/>
          <p:nvPr/>
        </p:nvCxnSpPr>
        <p:spPr>
          <a:xfrm>
            <a:off x="2855640" y="836712"/>
            <a:ext cx="7560840" cy="0"/>
          </a:xfrm>
          <a:prstGeom prst="line">
            <a:avLst/>
          </a:prstGeom>
          <a:ln>
            <a:solidFill>
              <a:schemeClr val="accent1">
                <a:lumMod val="50000"/>
              </a:schemeClr>
            </a:solidFill>
          </a:ln>
        </p:spPr>
        <p:style>
          <a:lnRef idx="3">
            <a:schemeClr val="accent2"/>
          </a:lnRef>
          <a:fillRef idx="0">
            <a:schemeClr val="accent2"/>
          </a:fillRef>
          <a:effectRef idx="2">
            <a:schemeClr val="accent2"/>
          </a:effectRef>
          <a:fontRef idx="minor">
            <a:schemeClr val="tx1"/>
          </a:fontRef>
        </p:style>
      </p:cxnSp>
      <p:sp>
        <p:nvSpPr>
          <p:cNvPr id="18" name="Прямоугольник 17"/>
          <p:cNvSpPr/>
          <p:nvPr/>
        </p:nvSpPr>
        <p:spPr>
          <a:xfrm>
            <a:off x="2927648" y="1124744"/>
            <a:ext cx="7488832" cy="1368152"/>
          </a:xfrm>
          <a:prstGeom prst="rect">
            <a:avLst/>
          </a:prstGeom>
          <a:solidFill>
            <a:schemeClr val="accent5"/>
          </a:solidFill>
        </p:spPr>
        <p:style>
          <a:lnRef idx="1">
            <a:schemeClr val="accent1"/>
          </a:lnRef>
          <a:fillRef idx="3">
            <a:schemeClr val="accent1"/>
          </a:fillRef>
          <a:effectRef idx="2">
            <a:schemeClr val="accent1"/>
          </a:effectRef>
          <a:fontRef idx="minor">
            <a:schemeClr val="lt1"/>
          </a:fontRef>
        </p:style>
        <p:txBody>
          <a:bodyPr rtlCol="0" anchor="ctr"/>
          <a:lstStyle/>
          <a:p>
            <a:pPr algn="ctr" eaLnBrk="1" hangingPunct="1">
              <a:lnSpc>
                <a:spcPct val="120000"/>
              </a:lnSpc>
              <a:defRPr/>
            </a:pPr>
            <a:r>
              <a:rPr lang="ru-RU" sz="2000" b="1" dirty="0">
                <a:solidFill>
                  <a:srgbClr val="000000"/>
                </a:solidFill>
                <a:latin typeface="Helvetica"/>
                <a:cs typeface="Helvetica"/>
              </a:rPr>
              <a:t>проект Всемирного Банка и Минэкономразвития</a:t>
            </a:r>
            <a:r>
              <a:rPr lang="ru-RU" sz="2000" dirty="0">
                <a:solidFill>
                  <a:srgbClr val="000000"/>
                </a:solidFill>
                <a:latin typeface="Helvetica"/>
                <a:cs typeface="Helvetica"/>
              </a:rPr>
              <a:t> </a:t>
            </a:r>
          </a:p>
          <a:p>
            <a:pPr algn="ctr" eaLnBrk="1" hangingPunct="1">
              <a:lnSpc>
                <a:spcPct val="120000"/>
              </a:lnSpc>
              <a:defRPr/>
            </a:pPr>
            <a:r>
              <a:rPr lang="ru-RU" sz="2000" dirty="0">
                <a:solidFill>
                  <a:srgbClr val="000000"/>
                </a:solidFill>
                <a:latin typeface="Helvetica"/>
                <a:cs typeface="Helvetica"/>
              </a:rPr>
              <a:t> были предложены несколько систем индикаторов устойчивого развития для России </a:t>
            </a:r>
            <a:r>
              <a:rPr lang="ru-RU" sz="2000" b="1" dirty="0">
                <a:solidFill>
                  <a:srgbClr val="000000"/>
                </a:solidFill>
                <a:latin typeface="Helvetica"/>
                <a:cs typeface="Helvetica"/>
              </a:rPr>
              <a:t>(2001) </a:t>
            </a:r>
          </a:p>
        </p:txBody>
      </p:sp>
      <p:cxnSp>
        <p:nvCxnSpPr>
          <p:cNvPr id="21" name="Прямая соединительная линия 20"/>
          <p:cNvCxnSpPr/>
          <p:nvPr/>
        </p:nvCxnSpPr>
        <p:spPr>
          <a:xfrm>
            <a:off x="3287688" y="1700808"/>
            <a:ext cx="6480720" cy="0"/>
          </a:xfrm>
          <a:prstGeom prst="line">
            <a:avLst/>
          </a:prstGeom>
        </p:spPr>
        <p:style>
          <a:lnRef idx="3">
            <a:schemeClr val="accent4"/>
          </a:lnRef>
          <a:fillRef idx="0">
            <a:schemeClr val="accent4"/>
          </a:fillRef>
          <a:effectRef idx="2">
            <a:schemeClr val="accent4"/>
          </a:effectRef>
          <a:fontRef idx="minor">
            <a:schemeClr val="tx1"/>
          </a:fontRef>
        </p:style>
      </p:cxnSp>
      <p:sp>
        <p:nvSpPr>
          <p:cNvPr id="27" name="Прямоугольник 26"/>
          <p:cNvSpPr/>
          <p:nvPr/>
        </p:nvSpPr>
        <p:spPr>
          <a:xfrm>
            <a:off x="4223792" y="5877272"/>
            <a:ext cx="6192688" cy="864096"/>
          </a:xfrm>
          <a:prstGeom prst="rect">
            <a:avLst/>
          </a:prstGeom>
          <a:solidFill>
            <a:schemeClr val="accent5">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eaLnBrk="1" hangingPunct="1">
              <a:lnSpc>
                <a:spcPct val="120000"/>
              </a:lnSpc>
              <a:defRPr/>
            </a:pPr>
            <a:r>
              <a:rPr lang="ru-RU" sz="2000" b="1" dirty="0">
                <a:solidFill>
                  <a:srgbClr val="000000"/>
                </a:solidFill>
                <a:latin typeface="Helvetica"/>
                <a:cs typeface="Helvetica"/>
              </a:rPr>
              <a:t>Долгосрочные программы для страны и регионов (2020)  </a:t>
            </a:r>
          </a:p>
        </p:txBody>
      </p:sp>
      <p:sp>
        <p:nvSpPr>
          <p:cNvPr id="28" name="Прямоугольник 27"/>
          <p:cNvSpPr/>
          <p:nvPr/>
        </p:nvSpPr>
        <p:spPr>
          <a:xfrm>
            <a:off x="3359696" y="3933056"/>
            <a:ext cx="7128792" cy="1800200"/>
          </a:xfrm>
          <a:prstGeom prst="rect">
            <a:avLst/>
          </a:prstGeom>
          <a:solidFill>
            <a:schemeClr val="accent1">
              <a:lumMod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eaLnBrk="1" hangingPunct="1">
              <a:lnSpc>
                <a:spcPct val="120000"/>
              </a:lnSpc>
              <a:defRPr/>
            </a:pPr>
            <a:r>
              <a:rPr lang="ru-RU" sz="2000" dirty="0">
                <a:solidFill>
                  <a:srgbClr val="000000"/>
                </a:solidFill>
                <a:latin typeface="Helvetica"/>
                <a:cs typeface="Helvetica"/>
              </a:rPr>
              <a:t>Способствует стремление </a:t>
            </a:r>
            <a:r>
              <a:rPr lang="ru-RU" sz="2000" b="1" dirty="0">
                <a:solidFill>
                  <a:srgbClr val="000000"/>
                </a:solidFill>
                <a:latin typeface="Helvetica"/>
                <a:cs typeface="Helvetica"/>
              </a:rPr>
              <a:t>Правительства РФ</a:t>
            </a:r>
            <a:r>
              <a:rPr lang="ru-RU" sz="2000" dirty="0">
                <a:solidFill>
                  <a:srgbClr val="000000"/>
                </a:solidFill>
                <a:latin typeface="Helvetica"/>
                <a:cs typeface="Helvetica"/>
              </a:rPr>
              <a:t> к разработке широкого спектра </a:t>
            </a:r>
            <a:r>
              <a:rPr lang="ru-RU" sz="2000" b="1" dirty="0">
                <a:solidFill>
                  <a:srgbClr val="000000"/>
                </a:solidFill>
                <a:latin typeface="Helvetica"/>
                <a:cs typeface="Helvetica"/>
              </a:rPr>
              <a:t>социальных, экономических и экологических</a:t>
            </a:r>
            <a:r>
              <a:rPr lang="ru-RU" sz="2000" dirty="0">
                <a:solidFill>
                  <a:srgbClr val="000000"/>
                </a:solidFill>
                <a:latin typeface="Helvetica"/>
                <a:cs typeface="Helvetica"/>
              </a:rPr>
              <a:t> показателей для целей бюджетного планирования на федеральном и региональном уровнях </a:t>
            </a:r>
            <a:r>
              <a:rPr lang="ru-RU" sz="2000" b="1" dirty="0">
                <a:solidFill>
                  <a:srgbClr val="000000"/>
                </a:solidFill>
                <a:latin typeface="Helvetica"/>
                <a:cs typeface="Helvetica"/>
              </a:rPr>
              <a:t>(2004)</a:t>
            </a:r>
          </a:p>
        </p:txBody>
      </p:sp>
      <p:sp>
        <p:nvSpPr>
          <p:cNvPr id="29" name="Прямоугольник 28"/>
          <p:cNvSpPr/>
          <p:nvPr/>
        </p:nvSpPr>
        <p:spPr>
          <a:xfrm>
            <a:off x="2135560" y="2708920"/>
            <a:ext cx="1872208" cy="1008112"/>
          </a:xfrm>
          <a:prstGeom prst="rect">
            <a:avLst/>
          </a:prstGeom>
          <a:solidFill>
            <a:schemeClr val="accent5">
              <a:lumMod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eaLnBrk="1" hangingPunct="1">
              <a:lnSpc>
                <a:spcPct val="120000"/>
              </a:lnSpc>
              <a:defRPr/>
            </a:pPr>
            <a:r>
              <a:rPr lang="ru-RU" sz="2000" dirty="0">
                <a:solidFill>
                  <a:srgbClr val="000000"/>
                </a:solidFill>
                <a:latin typeface="Helvetica"/>
                <a:cs typeface="Helvetica"/>
              </a:rPr>
              <a:t>Регионы страны</a:t>
            </a:r>
          </a:p>
        </p:txBody>
      </p:sp>
      <p:sp>
        <p:nvSpPr>
          <p:cNvPr id="30" name="Прямоугольник 29"/>
          <p:cNvSpPr/>
          <p:nvPr/>
        </p:nvSpPr>
        <p:spPr>
          <a:xfrm>
            <a:off x="4188296" y="2708920"/>
            <a:ext cx="6300192" cy="1008112"/>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eaLnBrk="1" hangingPunct="1">
              <a:lnSpc>
                <a:spcPct val="120000"/>
              </a:lnSpc>
              <a:defRPr/>
            </a:pPr>
            <a:r>
              <a:rPr lang="ru-RU" b="1" dirty="0">
                <a:solidFill>
                  <a:srgbClr val="000000"/>
                </a:solidFill>
                <a:latin typeface="Helvetica"/>
                <a:cs typeface="Helvetica"/>
              </a:rPr>
              <a:t>Томской, Воронежской, Кемеровской и Самарской областях, г. Москве, Республика Чувашия.</a:t>
            </a:r>
          </a:p>
        </p:txBody>
      </p:sp>
    </p:spTree>
    <p:extLst>
      <p:ext uri="{BB962C8B-B14F-4D97-AF65-F5344CB8AC3E}">
        <p14:creationId xmlns:p14="http://schemas.microsoft.com/office/powerpoint/2010/main" xmlns="" val="137611681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p:cNvSpPr>
            <a:spLocks noGrp="1" noChangeArrowheads="1"/>
          </p:cNvSpPr>
          <p:nvPr>
            <p:ph type="title"/>
          </p:nvPr>
        </p:nvSpPr>
        <p:spPr>
          <a:xfrm>
            <a:off x="1991916" y="857250"/>
            <a:ext cx="8676084" cy="734616"/>
          </a:xfrm>
          <a:solidFill>
            <a:srgbClr val="FFFFFF"/>
          </a:solidFill>
        </p:spPr>
        <p:txBody>
          <a:bodyPr>
            <a:noAutofit/>
          </a:bodyPr>
          <a:lstStyle/>
          <a:p>
            <a:r>
              <a:rPr lang="ru-RU" altLang="ru-RU" sz="2400">
                <a:solidFill>
                  <a:srgbClr val="2F5597"/>
                </a:solidFill>
                <a:latin typeface="Impact" panose="020B0806030902050204" pitchFamily="34" charset="0"/>
              </a:rPr>
              <a:t>По энергоэффективности пытались догнать, но . . .</a:t>
            </a:r>
            <a:br>
              <a:rPr lang="ru-RU" altLang="ru-RU" sz="2400">
                <a:solidFill>
                  <a:srgbClr val="2F5597"/>
                </a:solidFill>
                <a:latin typeface="Impact" panose="020B0806030902050204" pitchFamily="34" charset="0"/>
              </a:rPr>
            </a:br>
            <a:r>
              <a:rPr lang="ru-RU" altLang="ru-RU" sz="2400">
                <a:solidFill>
                  <a:srgbClr val="2F5597"/>
                </a:solidFill>
                <a:latin typeface="Impact" panose="020B0806030902050204" pitchFamily="34" charset="0"/>
              </a:rPr>
              <a:t>Россия остается одной из самых энергоемких стран мира</a:t>
            </a:r>
          </a:p>
        </p:txBody>
      </p:sp>
      <p:pic>
        <p:nvPicPr>
          <p:cNvPr id="7172" name="Рисунок 4"/>
          <p:cNvPicPr>
            <a:picLocks noGrp="1" noChangeAspect="1" noChangeArrowheads="1"/>
          </p:cNvPicPr>
          <p:nvPr>
            <p:ph type="body" idx="4294967295"/>
          </p:nvPr>
        </p:nvPicPr>
        <p:blipFill>
          <a:blip r:embed="rId2" cstate="print">
            <a:extLst>
              <a:ext uri="{28A0092B-C50C-407E-A947-70E740481C1C}">
                <a14:useLocalDpi xmlns:a14="http://schemas.microsoft.com/office/drawing/2010/main" xmlns="" val="0"/>
              </a:ext>
            </a:extLst>
          </a:blip>
          <a:srcRect/>
          <a:stretch>
            <a:fillRect/>
          </a:stretch>
        </p:blipFill>
        <p:spPr>
          <a:xfrm flipV="1">
            <a:off x="1515666" y="5705476"/>
            <a:ext cx="476251" cy="313135"/>
          </a:xfrm>
          <a:solidFill>
            <a:srgbClr val="FFFF00">
              <a:alpha val="50195"/>
            </a:srgbClr>
          </a:solidFill>
        </p:spPr>
      </p:pic>
      <p:sp>
        <p:nvSpPr>
          <p:cNvPr id="7173" name="Rectangle 6"/>
          <p:cNvSpPr>
            <a:spLocks noChangeArrowheads="1"/>
          </p:cNvSpPr>
          <p:nvPr/>
        </p:nvSpPr>
        <p:spPr bwMode="auto">
          <a:xfrm>
            <a:off x="2667001" y="2179321"/>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en-US" altLang="ru-RU"/>
          </a:p>
        </p:txBody>
      </p:sp>
      <p:sp>
        <p:nvSpPr>
          <p:cNvPr id="8" name="Rectangle 7"/>
          <p:cNvSpPr/>
          <p:nvPr/>
        </p:nvSpPr>
        <p:spPr>
          <a:xfrm>
            <a:off x="2096691" y="1538288"/>
            <a:ext cx="8674894" cy="53579"/>
          </a:xfrm>
          <a:prstGeom prst="rect">
            <a:avLst/>
          </a:prstGeom>
          <a:gradFill flip="none" rotWithShape="1">
            <a:gsLst>
              <a:gs pos="0">
                <a:srgbClr val="FFF200"/>
              </a:gs>
              <a:gs pos="45000">
                <a:srgbClr val="FF7A00"/>
              </a:gs>
              <a:gs pos="70000">
                <a:srgbClr val="FF0300"/>
              </a:gs>
              <a:gs pos="100000">
                <a:srgbClr val="4D080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175" name="Picture 6"/>
          <p:cNvPicPr>
            <a:picLocks noChangeAspect="1" noChangeArrowheads="1"/>
          </p:cNvPicPr>
          <p:nvPr/>
        </p:nvPicPr>
        <p:blipFill>
          <a:blip r:embed="rId3" cstate="email">
            <a:extLst>
              <a:ext uri="{28A0092B-C50C-407E-A947-70E740481C1C}">
                <a14:useLocalDpi xmlns:a14="http://schemas.microsoft.com/office/drawing/2010/main" xmlns="" val="0"/>
              </a:ext>
            </a:extLst>
          </a:blip>
          <a:srcRect/>
          <a:stretch>
            <a:fillRect/>
          </a:stretch>
        </p:blipFill>
        <p:spPr bwMode="auto">
          <a:xfrm>
            <a:off x="1991917" y="1718073"/>
            <a:ext cx="4481513" cy="2747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7176" name="AutoShape 53"/>
          <p:cNvCxnSpPr>
            <a:cxnSpLocks noChangeShapeType="1"/>
          </p:cNvCxnSpPr>
          <p:nvPr/>
        </p:nvCxnSpPr>
        <p:spPr bwMode="auto">
          <a:xfrm rot="16200000" flipV="1">
            <a:off x="3256360" y="2549129"/>
            <a:ext cx="1258490" cy="34528"/>
          </a:xfrm>
          <a:prstGeom prst="straightConnector1">
            <a:avLst/>
          </a:prstGeom>
          <a:noFill/>
          <a:ln w="22225">
            <a:solidFill>
              <a:srgbClr val="FF0000"/>
            </a:solidFill>
            <a:prstDash val="dash"/>
            <a:round/>
            <a:headEnd/>
            <a:tailEnd/>
          </a:ln>
          <a:extLst>
            <a:ext uri="{909E8E84-426E-40DD-AFC4-6F175D3DCCD1}">
              <a14:hiddenFill xmlns:a14="http://schemas.microsoft.com/office/drawing/2010/main" xmlns="">
                <a:noFill/>
              </a14:hiddenFill>
            </a:ext>
          </a:extLst>
        </p:spPr>
      </p:cxnSp>
      <p:sp>
        <p:nvSpPr>
          <p:cNvPr id="7177" name="Text Box 54"/>
          <p:cNvSpPr txBox="1">
            <a:spLocks noChangeArrowheads="1"/>
          </p:cNvSpPr>
          <p:nvPr/>
        </p:nvSpPr>
        <p:spPr bwMode="auto">
          <a:xfrm>
            <a:off x="2543175" y="1877616"/>
            <a:ext cx="1325166" cy="205978"/>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ru-RU" altLang="ru-RU" sz="825">
                <a:cs typeface="Times New Roman" panose="02020603050405020304" pitchFamily="18" charset="0"/>
              </a:rPr>
              <a:t>До принятия Указа № 889</a:t>
            </a:r>
            <a:endParaRPr lang="ru-RU" altLang="ru-RU" sz="825"/>
          </a:p>
        </p:txBody>
      </p:sp>
      <p:sp>
        <p:nvSpPr>
          <p:cNvPr id="7178" name="Text Box 55"/>
          <p:cNvSpPr txBox="1">
            <a:spLocks noChangeArrowheads="1"/>
          </p:cNvSpPr>
          <p:nvPr/>
        </p:nvSpPr>
        <p:spPr bwMode="auto">
          <a:xfrm>
            <a:off x="4296967" y="3092054"/>
            <a:ext cx="1696640" cy="205978"/>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ru-RU" altLang="ru-RU" sz="825">
                <a:cs typeface="Times New Roman" panose="02020603050405020304" pitchFamily="18" charset="0"/>
              </a:rPr>
              <a:t>После принятия Указа № 889</a:t>
            </a:r>
            <a:endParaRPr lang="ru-RU" altLang="ru-RU" sz="825"/>
          </a:p>
        </p:txBody>
      </p:sp>
      <p:cxnSp>
        <p:nvCxnSpPr>
          <p:cNvPr id="7179" name="AutoShape 56"/>
          <p:cNvCxnSpPr>
            <a:cxnSpLocks noChangeShapeType="1"/>
          </p:cNvCxnSpPr>
          <p:nvPr/>
        </p:nvCxnSpPr>
        <p:spPr bwMode="auto">
          <a:xfrm>
            <a:off x="3549254" y="2083594"/>
            <a:ext cx="216694" cy="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xmlns="">
                <a:noFill/>
              </a14:hiddenFill>
            </a:ext>
          </a:extLst>
        </p:spPr>
      </p:cxnSp>
      <p:cxnSp>
        <p:nvCxnSpPr>
          <p:cNvPr id="7180" name="AutoShape 57"/>
          <p:cNvCxnSpPr>
            <a:cxnSpLocks noChangeShapeType="1"/>
          </p:cNvCxnSpPr>
          <p:nvPr/>
        </p:nvCxnSpPr>
        <p:spPr bwMode="auto">
          <a:xfrm rot="10800000">
            <a:off x="4011216" y="2989660"/>
            <a:ext cx="285750" cy="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xmlns="">
                <a:noFill/>
              </a14:hiddenFill>
            </a:ext>
          </a:extLst>
        </p:spPr>
      </p:cxnSp>
      <p:sp>
        <p:nvSpPr>
          <p:cNvPr id="7181" name="Rectangle 10"/>
          <p:cNvSpPr>
            <a:spLocks noChangeArrowheads="1"/>
          </p:cNvSpPr>
          <p:nvPr/>
        </p:nvSpPr>
        <p:spPr bwMode="auto">
          <a:xfrm>
            <a:off x="1524001" y="101548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en-US" altLang="ru-RU"/>
          </a:p>
        </p:txBody>
      </p:sp>
      <p:sp>
        <p:nvSpPr>
          <p:cNvPr id="7182" name="Rectangle 23"/>
          <p:cNvSpPr>
            <a:spLocks noChangeArrowheads="1"/>
          </p:cNvSpPr>
          <p:nvPr/>
        </p:nvSpPr>
        <p:spPr bwMode="auto">
          <a:xfrm>
            <a:off x="6473428" y="1637111"/>
            <a:ext cx="4194572" cy="42473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50850" indent="-4508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buBlip>
                <a:blip r:embed="rId4"/>
              </a:buBlip>
            </a:pPr>
            <a:r>
              <a:rPr lang="ru-RU" b="1" dirty="0"/>
              <a:t>УКАЗ ПРЕЗИДЕНТА РФ«О НЕКОТОРЫХ МЕРАХ ПО ПОВЫШЕНИЮ ЭНЕРГЕТИЧЕСКОЙ</a:t>
            </a:r>
            <a:br>
              <a:rPr lang="ru-RU" b="1" dirty="0"/>
            </a:br>
            <a:r>
              <a:rPr lang="ru-RU" b="1" dirty="0"/>
              <a:t>И ЭКОЛОГИЧЕСКОЙ ЭФФЕКТИВНОСТИ РОССИЙСКОЙ ЭКОНОМИКИ») (</a:t>
            </a:r>
            <a:r>
              <a:rPr lang="ru-RU" dirty="0"/>
              <a:t>4 июня 2008 года N 889)</a:t>
            </a:r>
            <a:endParaRPr lang="ru-RU" altLang="ru-RU" b="1" dirty="0"/>
          </a:p>
          <a:p>
            <a:pPr>
              <a:buFontTx/>
              <a:buBlip>
                <a:blip r:embed="rId4"/>
              </a:buBlip>
            </a:pPr>
            <a:r>
              <a:rPr lang="ru-RU" altLang="ru-RU" b="1" dirty="0"/>
              <a:t>В 2000-2008 гг. (т.е. до того момента, как начали реализовывать Указ № 889) энергоемкость ВВП России динамично снижалась</a:t>
            </a:r>
          </a:p>
          <a:p>
            <a:pPr>
              <a:buFontTx/>
              <a:buBlip>
                <a:blip r:embed="rId4"/>
              </a:buBlip>
            </a:pPr>
            <a:r>
              <a:rPr lang="ru-RU" altLang="ru-RU" b="1" dirty="0"/>
              <a:t>Снижения энергоемкости по отношению к 2008 г. не происходило. </a:t>
            </a:r>
          </a:p>
        </p:txBody>
      </p:sp>
      <p:sp>
        <p:nvSpPr>
          <p:cNvPr id="7183" name="Rectangle 24"/>
          <p:cNvSpPr>
            <a:spLocks noChangeArrowheads="1"/>
          </p:cNvSpPr>
          <p:nvPr/>
        </p:nvSpPr>
        <p:spPr bwMode="auto">
          <a:xfrm>
            <a:off x="1991916" y="4529137"/>
            <a:ext cx="4442222" cy="1477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ru-RU" altLang="ru-RU" b="1"/>
              <a:t>Россия занимает по уровню энергоемкости ВВП 166-е место из 192 стран (по данным Всемирного банка), а по данным МЭА – 111-е место из 123 стран </a:t>
            </a:r>
            <a:endParaRPr lang="en-US" altLang="ru-RU"/>
          </a:p>
        </p:txBody>
      </p:sp>
    </p:spTree>
    <p:extLst>
      <p:ext uri="{BB962C8B-B14F-4D97-AF65-F5344CB8AC3E}">
        <p14:creationId xmlns:p14="http://schemas.microsoft.com/office/powerpoint/2010/main" xmlns="" val="3044616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Заголовок 4"/>
          <p:cNvSpPr>
            <a:spLocks noGrp="1"/>
          </p:cNvSpPr>
          <p:nvPr>
            <p:ph type="title"/>
          </p:nvPr>
        </p:nvSpPr>
        <p:spPr>
          <a:xfrm>
            <a:off x="2937274" y="260649"/>
            <a:ext cx="6317456" cy="1115715"/>
          </a:xfrm>
        </p:spPr>
        <p:txBody>
          <a:bodyPr>
            <a:noAutofit/>
          </a:bodyPr>
          <a:lstStyle/>
          <a:p>
            <a:pPr eaLnBrk="1" hangingPunct="1"/>
            <a:r>
              <a:rPr lang="ru-RU" altLang="ru-RU" sz="1800" b="1" dirty="0"/>
              <a:t>Доклад о человеческом развитии в Российской Федерации 2017 / под </a:t>
            </a:r>
            <a:r>
              <a:rPr lang="ru-RU" altLang="ru-RU" sz="1800" b="1" dirty="0" err="1"/>
              <a:t>ред</a:t>
            </a:r>
            <a:r>
              <a:rPr lang="ru-RU" altLang="ru-RU" sz="1800" b="1" dirty="0"/>
              <a:t> </a:t>
            </a:r>
            <a:r>
              <a:rPr lang="ru-RU" altLang="ru-RU" sz="1800" b="1" dirty="0" err="1"/>
              <a:t>С.Н.Бобылев</a:t>
            </a:r>
            <a:r>
              <a:rPr lang="ru-RU" altLang="ru-RU" sz="1800" b="1" dirty="0"/>
              <a:t> и </a:t>
            </a:r>
            <a:r>
              <a:rPr lang="ru-RU" altLang="ru-RU" sz="1800" b="1" dirty="0" err="1"/>
              <a:t>Л.М.Григорьева</a:t>
            </a:r>
            <a:r>
              <a:rPr lang="ru-RU" altLang="ru-RU" sz="1800" b="1" dirty="0"/>
              <a:t>. АНЦ при Правительстве РФ</a:t>
            </a:r>
          </a:p>
        </p:txBody>
      </p:sp>
      <p:sp>
        <p:nvSpPr>
          <p:cNvPr id="12291" name="Номер слайда 3"/>
          <p:cNvSpPr>
            <a:spLocks noGrp="1"/>
          </p:cNvSpPr>
          <p:nvPr>
            <p:ph type="sldNum" sz="quarter" idx="10"/>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fld id="{30B66890-7727-414F-801A-7E392244A093}" type="slidenum">
              <a:rPr lang="ru-RU" altLang="ru-RU"/>
              <a:pPr/>
              <a:t>5</a:t>
            </a:fld>
            <a:endParaRPr lang="ru-RU" altLang="ru-RU"/>
          </a:p>
        </p:txBody>
      </p:sp>
      <p:pic>
        <p:nvPicPr>
          <p:cNvPr id="12292" name="Picture 2"/>
          <p:cNvPicPr>
            <a:picLocks noChangeAspect="1" noChangeArrowheads="1"/>
          </p:cNvPicPr>
          <p:nvPr/>
        </p:nvPicPr>
        <p:blipFill>
          <a:blip r:embed="rId2" cstate="email">
            <a:extLst>
              <a:ext uri="{28A0092B-C50C-407E-A947-70E740481C1C}">
                <a14:useLocalDpi xmlns:a14="http://schemas.microsoft.com/office/drawing/2010/main" xmlns="" val="0"/>
              </a:ext>
            </a:extLst>
          </a:blip>
          <a:srcRect/>
          <a:stretch>
            <a:fillRect/>
          </a:stretch>
        </p:blipFill>
        <p:spPr bwMode="auto">
          <a:xfrm>
            <a:off x="4727849" y="1708548"/>
            <a:ext cx="3399359" cy="431274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70509832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81200" y="274639"/>
            <a:ext cx="8229600" cy="1642193"/>
          </a:xfrm>
        </p:spPr>
        <p:txBody>
          <a:bodyPr>
            <a:noAutofit/>
          </a:bodyPr>
          <a:lstStyle/>
          <a:p>
            <a:r>
              <a:rPr lang="ru-RU" sz="3200" b="1" dirty="0"/>
              <a:t>Динамика выбросов загрязняющих веществ в атмосферу, 2000-2017 годы, 2000 год = 100</a:t>
            </a:r>
            <a:br>
              <a:rPr lang="ru-RU" sz="3200" b="1" dirty="0"/>
            </a:br>
            <a:endParaRPr lang="ru-RU" sz="3200" dirty="0"/>
          </a:p>
        </p:txBody>
      </p:sp>
      <p:pic>
        <p:nvPicPr>
          <p:cNvPr id="4" name="Объект 3"/>
          <p:cNvPicPr>
            <a:picLocks noGrp="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2801655" y="2003383"/>
            <a:ext cx="6895578" cy="3635679"/>
          </a:xfrm>
          <a:prstGeom prst="rect">
            <a:avLst/>
          </a:prstGeom>
          <a:noFill/>
          <a:ln>
            <a:noFill/>
          </a:ln>
        </p:spPr>
      </p:pic>
    </p:spTree>
    <p:extLst>
      <p:ext uri="{BB962C8B-B14F-4D97-AF65-F5344CB8AC3E}">
        <p14:creationId xmlns:p14="http://schemas.microsoft.com/office/powerpoint/2010/main" xmlns="" val="44388575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2100" b="1" dirty="0"/>
              <a:t>Совокупные антропогенные выбросы парниковых газов в России, без учета и с учетом землепользования, изменений в землепользовании и лесного хозяйства (ЗИЗЛХ) (1990-2016 годы)</a:t>
            </a:r>
            <a:br>
              <a:rPr lang="ru-RU" sz="2100" b="1" dirty="0"/>
            </a:br>
            <a:endParaRPr lang="ru-RU" sz="2100" dirty="0"/>
          </a:p>
        </p:txBody>
      </p:sp>
      <p:pic>
        <p:nvPicPr>
          <p:cNvPr id="4" name="Объект 3"/>
          <p:cNvPicPr>
            <a:picLocks noGrp="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2152651" y="2226469"/>
            <a:ext cx="7629133" cy="3263504"/>
          </a:xfrm>
          <a:prstGeom prst="rect">
            <a:avLst/>
          </a:prstGeom>
          <a:noFill/>
          <a:ln>
            <a:noFill/>
          </a:ln>
        </p:spPr>
      </p:pic>
    </p:spTree>
    <p:extLst>
      <p:ext uri="{BB962C8B-B14F-4D97-AF65-F5344CB8AC3E}">
        <p14:creationId xmlns:p14="http://schemas.microsoft.com/office/powerpoint/2010/main" xmlns="" val="318109028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1271464" y="260648"/>
            <a:ext cx="8229600" cy="1143000"/>
          </a:xfrm>
        </p:spPr>
        <p:txBody>
          <a:bodyPr/>
          <a:lstStyle/>
          <a:p>
            <a:pPr eaLnBrk="1" hangingPunct="1">
              <a:defRPr/>
            </a:pPr>
            <a:r>
              <a:rPr lang="ru-RU" sz="3600" b="1" dirty="0" err="1">
                <a:solidFill>
                  <a:schemeClr val="accent1">
                    <a:lumMod val="25000"/>
                  </a:schemeClr>
                </a:solidFill>
                <a:latin typeface="Helvetica"/>
                <a:cs typeface="Helvetica"/>
              </a:rPr>
              <a:t>Декаплинг</a:t>
            </a:r>
            <a:r>
              <a:rPr lang="ru-RU" sz="3600" b="1" dirty="0">
                <a:solidFill>
                  <a:schemeClr val="accent1">
                    <a:lumMod val="25000"/>
                  </a:schemeClr>
                </a:solidFill>
                <a:latin typeface="Helvetica"/>
                <a:cs typeface="Helvetica"/>
              </a:rPr>
              <a:t>: оценка прогресса по пути устойчивого развития</a:t>
            </a:r>
          </a:p>
        </p:txBody>
      </p:sp>
      <p:pic>
        <p:nvPicPr>
          <p:cNvPr id="6" name="Изображение 5" descr="landscape-tree-nature-forest-outdoor-wilderness-607958-pxhere.com.jpg"/>
          <p:cNvPicPr>
            <a:picLocks noChangeAspect="1"/>
          </p:cNvPicPr>
          <p:nvPr/>
        </p:nvPicPr>
        <p:blipFill>
          <a:blip r:embed="rId2" cstate="email">
            <a:extLst>
              <a:ext uri="{28A0092B-C50C-407E-A947-70E740481C1C}">
                <a14:useLocalDpi xmlns:a14="http://schemas.microsoft.com/office/drawing/2010/main" xmlns="" val="0"/>
              </a:ext>
            </a:extLst>
          </a:blip>
          <a:stretch>
            <a:fillRect/>
          </a:stretch>
        </p:blipFill>
        <p:spPr>
          <a:xfrm>
            <a:off x="8400256" y="2348881"/>
            <a:ext cx="1893978" cy="2160239"/>
          </a:xfrm>
          <a:prstGeom prst="parallelogram">
            <a:avLst>
              <a:gd name="adj" fmla="val 25968"/>
            </a:avLst>
          </a:prstGeom>
        </p:spPr>
      </p:pic>
      <p:pic>
        <p:nvPicPr>
          <p:cNvPr id="4" name="Изображение 3" descr="landscape-nature-wilderness-mountain-snow-lake-51384-pxhere.com.jpg"/>
          <p:cNvPicPr>
            <a:picLocks noChangeAspect="1"/>
          </p:cNvPicPr>
          <p:nvPr/>
        </p:nvPicPr>
        <p:blipFill>
          <a:blip r:embed="rId3" cstate="email">
            <a:extLst>
              <a:ext uri="{28A0092B-C50C-407E-A947-70E740481C1C}">
                <a14:useLocalDpi xmlns:a14="http://schemas.microsoft.com/office/drawing/2010/main" xmlns="" val="0"/>
              </a:ext>
            </a:extLst>
          </a:blip>
          <a:stretch>
            <a:fillRect/>
          </a:stretch>
        </p:blipFill>
        <p:spPr>
          <a:xfrm>
            <a:off x="8925872" y="0"/>
            <a:ext cx="1742129" cy="2088232"/>
          </a:xfrm>
          <a:prstGeom prst="parallelogram">
            <a:avLst>
              <a:gd name="adj" fmla="val 22268"/>
            </a:avLst>
          </a:prstGeom>
        </p:spPr>
      </p:pic>
      <p:pic>
        <p:nvPicPr>
          <p:cNvPr id="8" name="Изображение 7" descr="landscape-water-nature-forest-outdoor-wilderness-725733-pxhere.com.jpg"/>
          <p:cNvPicPr>
            <a:picLocks noChangeAspect="1"/>
          </p:cNvPicPr>
          <p:nvPr/>
        </p:nvPicPr>
        <p:blipFill>
          <a:blip r:embed="rId4" cstate="email">
            <a:extLst>
              <a:ext uri="{28A0092B-C50C-407E-A947-70E740481C1C}">
                <a14:useLocalDpi xmlns:a14="http://schemas.microsoft.com/office/drawing/2010/main" xmlns="" val="0"/>
              </a:ext>
            </a:extLst>
          </a:blip>
          <a:stretch>
            <a:fillRect/>
          </a:stretch>
        </p:blipFill>
        <p:spPr>
          <a:xfrm>
            <a:off x="7896200" y="4828126"/>
            <a:ext cx="1800200" cy="2029875"/>
          </a:xfrm>
          <a:prstGeom prst="parallelogram">
            <a:avLst>
              <a:gd name="adj" fmla="val 24413"/>
            </a:avLst>
          </a:prstGeom>
        </p:spPr>
      </p:pic>
      <p:cxnSp>
        <p:nvCxnSpPr>
          <p:cNvPr id="10" name="Прямая соединительная линия 9"/>
          <p:cNvCxnSpPr/>
          <p:nvPr/>
        </p:nvCxnSpPr>
        <p:spPr>
          <a:xfrm flipH="1">
            <a:off x="3791744" y="1268760"/>
            <a:ext cx="3312368" cy="0"/>
          </a:xfrm>
          <a:prstGeom prst="line">
            <a:avLst/>
          </a:prstGeom>
          <a:ln>
            <a:solidFill>
              <a:schemeClr val="accent1">
                <a:lumMod val="50000"/>
              </a:schemeClr>
            </a:solidFill>
          </a:ln>
        </p:spPr>
        <p:style>
          <a:lnRef idx="2">
            <a:schemeClr val="accent1"/>
          </a:lnRef>
          <a:fillRef idx="0">
            <a:schemeClr val="accent1"/>
          </a:fillRef>
          <a:effectRef idx="1">
            <a:schemeClr val="accent1"/>
          </a:effectRef>
          <a:fontRef idx="minor">
            <a:schemeClr val="tx1"/>
          </a:fontRef>
        </p:style>
      </p:cxnSp>
      <p:sp>
        <p:nvSpPr>
          <p:cNvPr id="11" name="Прямоугольник 10"/>
          <p:cNvSpPr/>
          <p:nvPr/>
        </p:nvSpPr>
        <p:spPr>
          <a:xfrm>
            <a:off x="2279576" y="1556792"/>
            <a:ext cx="5832648" cy="864096"/>
          </a:xfrm>
          <a:prstGeom prst="rect">
            <a:avLst/>
          </a:prstGeom>
          <a:solidFill>
            <a:schemeClr val="accent5">
              <a:lumMod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ru-RU" sz="2000" b="1" dirty="0">
                <a:solidFill>
                  <a:schemeClr val="tx1"/>
                </a:solidFill>
                <a:latin typeface="Helvetica"/>
                <a:cs typeface="Helvetica"/>
              </a:rPr>
              <a:t>Эффект «</a:t>
            </a:r>
            <a:r>
              <a:rPr lang="ru-RU" sz="2000" b="1" dirty="0" err="1">
                <a:solidFill>
                  <a:schemeClr val="tx1"/>
                </a:solidFill>
                <a:latin typeface="Helvetica"/>
                <a:cs typeface="Helvetica"/>
              </a:rPr>
              <a:t>декаплинга</a:t>
            </a:r>
            <a:r>
              <a:rPr lang="ru-RU" sz="2000" b="1" dirty="0">
                <a:solidFill>
                  <a:schemeClr val="tx1"/>
                </a:solidFill>
                <a:latin typeface="Helvetica"/>
                <a:cs typeface="Helvetica"/>
              </a:rPr>
              <a:t>»</a:t>
            </a:r>
            <a:r>
              <a:rPr lang="en-US" sz="2000" b="1" dirty="0">
                <a:solidFill>
                  <a:schemeClr val="tx1"/>
                </a:solidFill>
                <a:latin typeface="Helvetica"/>
                <a:cs typeface="Helvetica"/>
              </a:rPr>
              <a:t> </a:t>
            </a:r>
            <a:r>
              <a:rPr lang="en-US" b="1" dirty="0">
                <a:solidFill>
                  <a:schemeClr val="tx1"/>
                </a:solidFill>
                <a:latin typeface="Helvetica"/>
                <a:cs typeface="Helvetica"/>
              </a:rPr>
              <a:t>/ </a:t>
            </a:r>
            <a:r>
              <a:rPr lang="ru-RU" sz="2000" b="1" dirty="0">
                <a:solidFill>
                  <a:schemeClr val="tx1"/>
                </a:solidFill>
                <a:latin typeface="Helvetica"/>
                <a:cs typeface="Helvetica"/>
              </a:rPr>
              <a:t>рассогласования</a:t>
            </a:r>
          </a:p>
          <a:p>
            <a:pPr algn="ctr"/>
            <a:r>
              <a:rPr lang="ru-RU" b="1" dirty="0">
                <a:solidFill>
                  <a:schemeClr val="tx1"/>
                </a:solidFill>
                <a:latin typeface="Helvetica"/>
                <a:cs typeface="Helvetica"/>
              </a:rPr>
              <a:t> </a:t>
            </a:r>
          </a:p>
        </p:txBody>
      </p:sp>
      <p:sp>
        <p:nvSpPr>
          <p:cNvPr id="14" name="Прямоугольник 13"/>
          <p:cNvSpPr/>
          <p:nvPr/>
        </p:nvSpPr>
        <p:spPr>
          <a:xfrm>
            <a:off x="2279576" y="2996952"/>
            <a:ext cx="2736304" cy="1080120"/>
          </a:xfrm>
          <a:prstGeom prst="rect">
            <a:avLst/>
          </a:prstGeom>
          <a:solidFill>
            <a:schemeClr val="bg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ru-RU" dirty="0">
                <a:solidFill>
                  <a:schemeClr val="tx1"/>
                </a:solidFill>
                <a:latin typeface="Helvetica"/>
                <a:cs typeface="Helvetica"/>
              </a:rPr>
              <a:t>динамика конечных результатов (выпуск продукции, ВВП и т.д.)</a:t>
            </a:r>
            <a:endParaRPr lang="ru-RU" sz="1600" dirty="0">
              <a:solidFill>
                <a:schemeClr val="tx1"/>
              </a:solidFill>
              <a:latin typeface="Helvetica"/>
              <a:cs typeface="Helvetica"/>
            </a:endParaRPr>
          </a:p>
        </p:txBody>
      </p:sp>
      <p:sp>
        <p:nvSpPr>
          <p:cNvPr id="15" name="Прямоугольник 14"/>
          <p:cNvSpPr/>
          <p:nvPr/>
        </p:nvSpPr>
        <p:spPr>
          <a:xfrm>
            <a:off x="5375920" y="2996952"/>
            <a:ext cx="2736304" cy="1080120"/>
          </a:xfrm>
          <a:prstGeom prst="rect">
            <a:avLst/>
          </a:prstGeom>
          <a:solidFill>
            <a:schemeClr val="bg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ru-RU" dirty="0">
                <a:solidFill>
                  <a:schemeClr val="tx1"/>
                </a:solidFill>
                <a:latin typeface="Helvetica"/>
                <a:cs typeface="Helvetica"/>
              </a:rPr>
              <a:t>потребление природных ресурсов (объемы загрязнения)</a:t>
            </a:r>
          </a:p>
        </p:txBody>
      </p:sp>
      <p:cxnSp>
        <p:nvCxnSpPr>
          <p:cNvPr id="13" name="Прямая со стрелкой 12"/>
          <p:cNvCxnSpPr>
            <a:stCxn id="11" idx="2"/>
            <a:endCxn id="15" idx="0"/>
          </p:cNvCxnSpPr>
          <p:nvPr/>
        </p:nvCxnSpPr>
        <p:spPr>
          <a:xfrm>
            <a:off x="5195900" y="2420888"/>
            <a:ext cx="1548172" cy="576064"/>
          </a:xfrm>
          <a:prstGeom prst="straightConnector1">
            <a:avLst/>
          </a:prstGeom>
          <a:ln>
            <a:solidFill>
              <a:srgbClr val="3C8C93"/>
            </a:solidFill>
            <a:tailEnd type="arrow"/>
          </a:ln>
        </p:spPr>
        <p:style>
          <a:lnRef idx="3">
            <a:schemeClr val="accent2"/>
          </a:lnRef>
          <a:fillRef idx="0">
            <a:schemeClr val="accent2"/>
          </a:fillRef>
          <a:effectRef idx="2">
            <a:schemeClr val="accent2"/>
          </a:effectRef>
          <a:fontRef idx="minor">
            <a:schemeClr val="tx1"/>
          </a:fontRef>
        </p:style>
      </p:cxnSp>
      <p:cxnSp>
        <p:nvCxnSpPr>
          <p:cNvPr id="17" name="Прямая со стрелкой 16"/>
          <p:cNvCxnSpPr>
            <a:stCxn id="11" idx="2"/>
            <a:endCxn id="14" idx="0"/>
          </p:cNvCxnSpPr>
          <p:nvPr/>
        </p:nvCxnSpPr>
        <p:spPr>
          <a:xfrm flipH="1">
            <a:off x="3647728" y="2420888"/>
            <a:ext cx="1548172" cy="576064"/>
          </a:xfrm>
          <a:prstGeom prst="straightConnector1">
            <a:avLst/>
          </a:prstGeom>
          <a:ln>
            <a:solidFill>
              <a:srgbClr val="3C8C93"/>
            </a:solidFill>
            <a:tailEnd type="arrow"/>
          </a:ln>
        </p:spPr>
        <p:style>
          <a:lnRef idx="3">
            <a:schemeClr val="accent2"/>
          </a:lnRef>
          <a:fillRef idx="0">
            <a:schemeClr val="accent2"/>
          </a:fillRef>
          <a:effectRef idx="2">
            <a:schemeClr val="accent2"/>
          </a:effectRef>
          <a:fontRef idx="minor">
            <a:schemeClr val="tx1"/>
          </a:fontRef>
        </p:style>
      </p:cxnSp>
      <p:sp>
        <p:nvSpPr>
          <p:cNvPr id="20" name="Прямоугольник 19"/>
          <p:cNvSpPr/>
          <p:nvPr/>
        </p:nvSpPr>
        <p:spPr>
          <a:xfrm>
            <a:off x="2279576" y="4725144"/>
            <a:ext cx="5832648" cy="864096"/>
          </a:xfrm>
          <a:prstGeom prst="rect">
            <a:avLst/>
          </a:prstGeom>
          <a:solidFill>
            <a:schemeClr val="accent5"/>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ru-RU" sz="2000" b="1" dirty="0">
                <a:solidFill>
                  <a:schemeClr val="tx1"/>
                </a:solidFill>
                <a:latin typeface="Helvetica"/>
                <a:cs typeface="Helvetica"/>
              </a:rPr>
              <a:t>«</a:t>
            </a:r>
            <a:r>
              <a:rPr lang="ru-RU" sz="2000" b="1" dirty="0" err="1">
                <a:solidFill>
                  <a:schemeClr val="tx1"/>
                </a:solidFill>
                <a:latin typeface="Helvetica"/>
                <a:cs typeface="Helvetica"/>
              </a:rPr>
              <a:t>Дематериализация</a:t>
            </a:r>
            <a:r>
              <a:rPr lang="ru-RU" sz="2000" b="1" dirty="0">
                <a:solidFill>
                  <a:schemeClr val="tx1"/>
                </a:solidFill>
                <a:latin typeface="Helvetica"/>
                <a:cs typeface="Helvetica"/>
              </a:rPr>
              <a:t>» роста </a:t>
            </a:r>
          </a:p>
        </p:txBody>
      </p:sp>
      <p:cxnSp>
        <p:nvCxnSpPr>
          <p:cNvPr id="21" name="Прямая со стрелкой 20"/>
          <p:cNvCxnSpPr>
            <a:stCxn id="11" idx="2"/>
            <a:endCxn id="20" idx="0"/>
          </p:cNvCxnSpPr>
          <p:nvPr/>
        </p:nvCxnSpPr>
        <p:spPr>
          <a:xfrm>
            <a:off x="5195900" y="2420888"/>
            <a:ext cx="0" cy="2304256"/>
          </a:xfrm>
          <a:prstGeom prst="straightConnector1">
            <a:avLst/>
          </a:prstGeom>
          <a:ln>
            <a:solidFill>
              <a:srgbClr val="3C8C93"/>
            </a:solidFill>
            <a:tailEnd type="arrow"/>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xmlns="" val="19530341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3600" b="1" dirty="0" err="1"/>
              <a:t>Декаплинг</a:t>
            </a:r>
            <a:r>
              <a:rPr lang="ru-RU" sz="3600" b="1" dirty="0"/>
              <a:t> (ЮНЕП)</a:t>
            </a:r>
          </a:p>
        </p:txBody>
      </p:sp>
      <p:pic>
        <p:nvPicPr>
          <p:cNvPr id="4" name="Объект 3"/>
          <p:cNvPicPr>
            <a:picLocks noGrp="1" noChangeAspect="1"/>
          </p:cNvPicPr>
          <p:nvPr>
            <p:ph idx="1"/>
          </p:nvPr>
        </p:nvPicPr>
        <p:blipFill>
          <a:blip r:embed="rId2"/>
          <a:stretch>
            <a:fillRect/>
          </a:stretch>
        </p:blipFill>
        <p:spPr>
          <a:xfrm>
            <a:off x="2152651" y="2126826"/>
            <a:ext cx="7886700" cy="3390349"/>
          </a:xfrm>
          <a:prstGeom prst="rect">
            <a:avLst/>
          </a:prstGeom>
        </p:spPr>
      </p:pic>
    </p:spTree>
    <p:extLst>
      <p:ext uri="{BB962C8B-B14F-4D97-AF65-F5344CB8AC3E}">
        <p14:creationId xmlns:p14="http://schemas.microsoft.com/office/powerpoint/2010/main" xmlns="" val="250018410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2100" b="1" dirty="0"/>
              <a:t>Динамика выбросов загрязняющих веществ от стационарных источников и годовой индекс промышленного производства в России, %, 2000–2017 годы</a:t>
            </a:r>
            <a:br>
              <a:rPr lang="ru-RU" sz="2100" b="1" dirty="0"/>
            </a:br>
            <a:r>
              <a:rPr lang="ru-RU" sz="2100" b="1" dirty="0">
                <a:solidFill>
                  <a:srgbClr val="0070C0"/>
                </a:solidFill>
              </a:rPr>
              <a:t>ПРОБЛЕМА ДЕКАПЛИНГА</a:t>
            </a:r>
            <a:r>
              <a:rPr lang="ru-RU" sz="2100" b="1" dirty="0"/>
              <a:t/>
            </a:r>
            <a:br>
              <a:rPr lang="ru-RU" sz="2100" b="1" dirty="0"/>
            </a:br>
            <a:endParaRPr lang="ru-RU" sz="2100" dirty="0"/>
          </a:p>
        </p:txBody>
      </p:sp>
      <p:pic>
        <p:nvPicPr>
          <p:cNvPr id="4" name="Объект 3"/>
          <p:cNvPicPr>
            <a:picLocks noGrp="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2425875" y="2226469"/>
            <a:ext cx="7327726" cy="3487748"/>
          </a:xfrm>
          <a:prstGeom prst="rect">
            <a:avLst/>
          </a:prstGeom>
          <a:noFill/>
          <a:ln>
            <a:noFill/>
          </a:ln>
        </p:spPr>
      </p:pic>
    </p:spTree>
    <p:extLst>
      <p:ext uri="{BB962C8B-B14F-4D97-AF65-F5344CB8AC3E}">
        <p14:creationId xmlns:p14="http://schemas.microsoft.com/office/powerpoint/2010/main" xmlns="" val="195900041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52650" y="980344"/>
            <a:ext cx="7886700" cy="589085"/>
          </a:xfrm>
        </p:spPr>
        <p:txBody>
          <a:bodyPr>
            <a:normAutofit fontScale="90000"/>
          </a:bodyPr>
          <a:lstStyle/>
          <a:p>
            <a:r>
              <a:rPr lang="ru-RU" b="1" dirty="0" err="1" smtClean="0"/>
              <a:t>Декаплинг</a:t>
            </a:r>
            <a:r>
              <a:rPr lang="ru-RU" b="1" dirty="0" smtClean="0"/>
              <a:t>: загрязнения и рост ВВП</a:t>
            </a:r>
            <a:endParaRPr lang="ru-RU" b="1" dirty="0"/>
          </a:p>
        </p:txBody>
      </p:sp>
      <p:graphicFrame>
        <p:nvGraphicFramePr>
          <p:cNvPr id="4" name="Объект 3"/>
          <p:cNvGraphicFramePr>
            <a:graphicFrameLocks noGrp="1"/>
          </p:cNvGraphicFramePr>
          <p:nvPr>
            <p:ph idx="1"/>
            <p:extLst/>
          </p:nvPr>
        </p:nvGraphicFramePr>
        <p:xfrm>
          <a:off x="1893278" y="1692519"/>
          <a:ext cx="8146073" cy="409721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xmlns="" val="210337925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2746375" y="260648"/>
            <a:ext cx="6699250" cy="936104"/>
          </a:xfrm>
        </p:spPr>
        <p:txBody>
          <a:bodyPr>
            <a:normAutofit fontScale="90000"/>
          </a:bodyPr>
          <a:lstStyle/>
          <a:p>
            <a:pPr eaLnBrk="1" hangingPunct="1">
              <a:lnSpc>
                <a:spcPct val="130000"/>
              </a:lnSpc>
              <a:defRPr/>
            </a:pPr>
            <a:r>
              <a:rPr lang="ru-RU" sz="2800" b="1" dirty="0">
                <a:latin typeface="Helvetica"/>
                <a:cs typeface="Helvetica"/>
              </a:rPr>
              <a:t>Энергоемкость</a:t>
            </a:r>
            <a:br>
              <a:rPr lang="ru-RU" sz="2800" b="1" dirty="0">
                <a:latin typeface="Helvetica"/>
                <a:cs typeface="Helvetica"/>
              </a:rPr>
            </a:br>
            <a:r>
              <a:rPr lang="ru-RU" sz="2800" b="1" dirty="0">
                <a:solidFill>
                  <a:schemeClr val="accent1">
                    <a:lumMod val="25000"/>
                  </a:schemeClr>
                </a:solidFill>
                <a:latin typeface="Helvetica"/>
                <a:cs typeface="Helvetica"/>
              </a:rPr>
              <a:t>Эффект </a:t>
            </a:r>
            <a:r>
              <a:rPr lang="ru-RU" sz="2800" b="1" dirty="0" err="1">
                <a:solidFill>
                  <a:schemeClr val="accent1">
                    <a:lumMod val="25000"/>
                  </a:schemeClr>
                </a:solidFill>
                <a:latin typeface="Helvetica"/>
                <a:cs typeface="Helvetica"/>
              </a:rPr>
              <a:t>декаплинга</a:t>
            </a:r>
            <a:endParaRPr lang="ru-RU" sz="2800" b="1" dirty="0">
              <a:solidFill>
                <a:schemeClr val="accent1">
                  <a:lumMod val="25000"/>
                </a:schemeClr>
              </a:solidFill>
              <a:latin typeface="Helvetica"/>
              <a:cs typeface="Helvetica"/>
            </a:endParaRPr>
          </a:p>
        </p:txBody>
      </p:sp>
      <p:pic>
        <p:nvPicPr>
          <p:cNvPr id="40964" name="Picture 4"/>
          <p:cNvPicPr>
            <a:picLocks noGrp="1" noChangeAspect="1" noChangeArrowheads="1"/>
          </p:cNvPicPr>
          <p:nvPr>
            <p:ph type="clipArt" sz="half" idx="1"/>
          </p:nvPr>
        </p:nvPicPr>
        <p:blipFill>
          <a:blip r:embed="rId2" cstate="print">
            <a:extLst>
              <a:ext uri="{BEBA8EAE-BF5A-486C-A8C5-ECC9F3942E4B}">
                <a14:imgProps xmlns:a14="http://schemas.microsoft.com/office/drawing/2010/main" xmlns="">
                  <a14:imgLayer r:embed="rId3">
                    <a14:imgEffect>
                      <a14:sharpenSoften amount="50000"/>
                    </a14:imgEffect>
                    <a14:imgEffect>
                      <a14:saturation sat="300000"/>
                    </a14:imgEffect>
                  </a14:imgLayer>
                </a14:imgProps>
              </a:ext>
              <a:ext uri="{28A0092B-C50C-407E-A947-70E740481C1C}">
                <a14:useLocalDpi xmlns:a14="http://schemas.microsoft.com/office/drawing/2010/main" xmlns="" val="0"/>
              </a:ext>
            </a:extLst>
          </a:blip>
          <a:srcRect/>
          <a:stretch>
            <a:fillRect/>
          </a:stretch>
        </p:blipFill>
        <p:spPr>
          <a:xfrm>
            <a:off x="3071664" y="3327846"/>
            <a:ext cx="5904656" cy="3341514"/>
          </a:xfrm>
        </p:spPr>
      </p:pic>
      <p:cxnSp>
        <p:nvCxnSpPr>
          <p:cNvPr id="3" name="Прямая соединительная линия 2"/>
          <p:cNvCxnSpPr/>
          <p:nvPr/>
        </p:nvCxnSpPr>
        <p:spPr>
          <a:xfrm>
            <a:off x="4295800" y="836712"/>
            <a:ext cx="3600400" cy="0"/>
          </a:xfrm>
          <a:prstGeom prst="line">
            <a:avLst/>
          </a:prstGeom>
          <a:ln>
            <a:solidFill>
              <a:schemeClr val="accent1">
                <a:lumMod val="50000"/>
              </a:schemeClr>
            </a:solidFill>
          </a:ln>
        </p:spPr>
        <p:style>
          <a:lnRef idx="3">
            <a:schemeClr val="accent1"/>
          </a:lnRef>
          <a:fillRef idx="0">
            <a:schemeClr val="accent1"/>
          </a:fillRef>
          <a:effectRef idx="2">
            <a:schemeClr val="accent1"/>
          </a:effectRef>
          <a:fontRef idx="minor">
            <a:schemeClr val="tx1"/>
          </a:fontRef>
        </p:style>
      </p:cxnSp>
      <p:cxnSp>
        <p:nvCxnSpPr>
          <p:cNvPr id="8" name="Прямая соединительная линия 7"/>
          <p:cNvCxnSpPr/>
          <p:nvPr/>
        </p:nvCxnSpPr>
        <p:spPr>
          <a:xfrm>
            <a:off x="1524000" y="1412776"/>
            <a:ext cx="9144000" cy="0"/>
          </a:xfrm>
          <a:prstGeom prst="line">
            <a:avLst/>
          </a:prstGeom>
          <a:ln>
            <a:solidFill>
              <a:srgbClr val="3C8C93"/>
            </a:solidFill>
          </a:ln>
        </p:spPr>
        <p:style>
          <a:lnRef idx="2">
            <a:schemeClr val="accent1"/>
          </a:lnRef>
          <a:fillRef idx="0">
            <a:schemeClr val="accent1"/>
          </a:fillRef>
          <a:effectRef idx="1">
            <a:schemeClr val="accent1"/>
          </a:effectRef>
          <a:fontRef idx="minor">
            <a:schemeClr val="tx1"/>
          </a:fontRef>
        </p:style>
      </p:cxnSp>
      <p:sp>
        <p:nvSpPr>
          <p:cNvPr id="9" name="Прямоугольник 8"/>
          <p:cNvSpPr/>
          <p:nvPr/>
        </p:nvSpPr>
        <p:spPr>
          <a:xfrm>
            <a:off x="1703512" y="1628800"/>
            <a:ext cx="2160240" cy="151216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ru-RU" sz="1600" b="1" dirty="0">
                <a:solidFill>
                  <a:schemeClr val="tx1"/>
                </a:solidFill>
                <a:latin typeface="Helvetica"/>
                <a:cs typeface="Helvetica"/>
              </a:rPr>
              <a:t>Энергоемкость</a:t>
            </a:r>
            <a:r>
              <a:rPr lang="ru-RU" sz="1600" dirty="0">
                <a:solidFill>
                  <a:schemeClr val="tx1"/>
                </a:solidFill>
                <a:latin typeface="Helvetica"/>
                <a:cs typeface="Helvetica"/>
              </a:rPr>
              <a:t> в</a:t>
            </a:r>
          </a:p>
          <a:p>
            <a:r>
              <a:rPr lang="ru-RU" sz="1600" dirty="0">
                <a:solidFill>
                  <a:schemeClr val="tx1"/>
                </a:solidFill>
                <a:latin typeface="Helvetica"/>
                <a:cs typeface="Helvetica"/>
              </a:rPr>
              <a:t>России в 2-3 раза выше развитых стран</a:t>
            </a:r>
          </a:p>
        </p:txBody>
      </p:sp>
      <p:sp>
        <p:nvSpPr>
          <p:cNvPr id="13" name="Прямоугольник 12"/>
          <p:cNvSpPr/>
          <p:nvPr/>
        </p:nvSpPr>
        <p:spPr>
          <a:xfrm>
            <a:off x="4151784" y="1628800"/>
            <a:ext cx="1728192" cy="151216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ru-RU" sz="1600" dirty="0">
                <a:solidFill>
                  <a:schemeClr val="tx1"/>
                </a:solidFill>
                <a:latin typeface="Helvetica"/>
                <a:cs typeface="Helvetica"/>
              </a:rPr>
              <a:t>Сберечь почти половину используемых энергоресурсов</a:t>
            </a:r>
          </a:p>
        </p:txBody>
      </p:sp>
      <p:sp>
        <p:nvSpPr>
          <p:cNvPr id="14" name="Прямоугольник 13"/>
          <p:cNvSpPr/>
          <p:nvPr/>
        </p:nvSpPr>
        <p:spPr>
          <a:xfrm>
            <a:off x="6240016" y="1556792"/>
            <a:ext cx="4355976" cy="158417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ru-RU" sz="1600" b="1" dirty="0">
                <a:solidFill>
                  <a:schemeClr val="tx1"/>
                </a:solidFill>
                <a:latin typeface="Helvetica"/>
                <a:cs typeface="Helvetica"/>
              </a:rPr>
              <a:t>Проблема экспорта: </a:t>
            </a:r>
          </a:p>
          <a:p>
            <a:r>
              <a:rPr lang="ru-RU" sz="1600" dirty="0">
                <a:solidFill>
                  <a:schemeClr val="tx1"/>
                </a:solidFill>
                <a:latin typeface="Helvetica"/>
                <a:cs typeface="Helvetica"/>
              </a:rPr>
              <a:t>Всемирный Банк </a:t>
            </a:r>
            <a:r>
              <a:rPr lang="mr-IN" sz="1600" dirty="0">
                <a:solidFill>
                  <a:schemeClr val="tx1"/>
                </a:solidFill>
                <a:latin typeface="Helvetica"/>
                <a:cs typeface="Helvetica"/>
              </a:rPr>
              <a:t>–</a:t>
            </a:r>
            <a:r>
              <a:rPr lang="ru-RU" sz="1600" dirty="0">
                <a:solidFill>
                  <a:schemeClr val="tx1"/>
                </a:solidFill>
                <a:latin typeface="Helvetica"/>
                <a:cs typeface="Helvetica"/>
              </a:rPr>
              <a:t> </a:t>
            </a:r>
            <a:r>
              <a:rPr lang="ru-RU" sz="1600" dirty="0" err="1">
                <a:solidFill>
                  <a:schemeClr val="tx1"/>
                </a:solidFill>
                <a:latin typeface="Helvetica"/>
                <a:cs typeface="Helvetica"/>
              </a:rPr>
              <a:t>энергорасточительность</a:t>
            </a:r>
            <a:r>
              <a:rPr lang="ru-RU" sz="1600" dirty="0">
                <a:solidFill>
                  <a:schemeClr val="tx1"/>
                </a:solidFill>
                <a:latin typeface="Helvetica"/>
                <a:cs typeface="Helvetica"/>
              </a:rPr>
              <a:t> российской экономики обходится в </a:t>
            </a:r>
            <a:r>
              <a:rPr lang="ru-RU" sz="1600" b="1" dirty="0">
                <a:solidFill>
                  <a:schemeClr val="tx1"/>
                </a:solidFill>
                <a:latin typeface="Helvetica"/>
                <a:cs typeface="Helvetica"/>
              </a:rPr>
              <a:t>84-112 </a:t>
            </a:r>
            <a:r>
              <a:rPr lang="ru-RU" sz="1600" b="1" dirty="0" err="1">
                <a:solidFill>
                  <a:schemeClr val="tx1"/>
                </a:solidFill>
                <a:latin typeface="Helvetica"/>
                <a:cs typeface="Helvetica"/>
              </a:rPr>
              <a:t>млрд.долл</a:t>
            </a:r>
            <a:r>
              <a:rPr lang="ru-RU" sz="1600" dirty="0">
                <a:solidFill>
                  <a:schemeClr val="tx1"/>
                </a:solidFill>
                <a:latin typeface="Helvetica"/>
                <a:cs typeface="Helvetica"/>
              </a:rPr>
              <a:t>. в год недополученных доходов от экспорта нефти и газа  </a:t>
            </a:r>
          </a:p>
        </p:txBody>
      </p:sp>
      <p:pic>
        <p:nvPicPr>
          <p:cNvPr id="2" name="Изображение 1" descr="sustainable.png"/>
          <p:cNvPicPr>
            <a:picLocks noChangeAspect="1"/>
          </p:cNvPicPr>
          <p:nvPr/>
        </p:nvPicPr>
        <p:blipFill>
          <a:blip r:embed="rId4" cstate="email">
            <a:extLst>
              <a:ext uri="{28A0092B-C50C-407E-A947-70E740481C1C}">
                <a14:useLocalDpi xmlns:a14="http://schemas.microsoft.com/office/drawing/2010/main" xmlns="" val="0"/>
              </a:ext>
            </a:extLst>
          </a:blip>
          <a:stretch>
            <a:fillRect/>
          </a:stretch>
        </p:blipFill>
        <p:spPr>
          <a:xfrm>
            <a:off x="2207568" y="153144"/>
            <a:ext cx="1187624" cy="1187624"/>
          </a:xfrm>
          <a:prstGeom prst="rect">
            <a:avLst/>
          </a:prstGeom>
        </p:spPr>
      </p:pic>
    </p:spTree>
    <p:extLst>
      <p:ext uri="{BB962C8B-B14F-4D97-AF65-F5344CB8AC3E}">
        <p14:creationId xmlns:p14="http://schemas.microsoft.com/office/powerpoint/2010/main" xmlns="" val="50007210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Ромб 41984"/>
          <p:cNvSpPr/>
          <p:nvPr/>
        </p:nvSpPr>
        <p:spPr>
          <a:xfrm>
            <a:off x="5159896" y="4005064"/>
            <a:ext cx="2016224" cy="1872208"/>
          </a:xfrm>
          <a:prstGeom prst="diamond">
            <a:avLst/>
          </a:prstGeom>
          <a:solidFill>
            <a:schemeClr val="accent1">
              <a:lumMod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41986" name="Rectangle 2"/>
          <p:cNvSpPr>
            <a:spLocks noGrp="1" noChangeArrowheads="1"/>
          </p:cNvSpPr>
          <p:nvPr>
            <p:ph type="title"/>
          </p:nvPr>
        </p:nvSpPr>
        <p:spPr>
          <a:xfrm>
            <a:off x="2063552" y="-27384"/>
            <a:ext cx="8229600" cy="935039"/>
          </a:xfrm>
        </p:spPr>
        <p:txBody>
          <a:bodyPr/>
          <a:lstStyle/>
          <a:p>
            <a:pPr eaLnBrk="1" hangingPunct="1">
              <a:defRPr/>
            </a:pPr>
            <a:r>
              <a:rPr lang="ru-RU" sz="4000" b="1" dirty="0">
                <a:solidFill>
                  <a:srgbClr val="0D0D0D"/>
                </a:solidFill>
                <a:latin typeface="Helvetica"/>
                <a:cs typeface="Helvetica"/>
              </a:rPr>
              <a:t>Сокращение </a:t>
            </a:r>
            <a:r>
              <a:rPr lang="ru-RU" sz="4000" b="1" dirty="0" err="1">
                <a:solidFill>
                  <a:schemeClr val="accent1">
                    <a:lumMod val="25000"/>
                  </a:schemeClr>
                </a:solidFill>
                <a:latin typeface="Helvetica"/>
                <a:cs typeface="Helvetica"/>
              </a:rPr>
              <a:t>природоемкости</a:t>
            </a:r>
            <a:endParaRPr lang="ru-RU" sz="4000" b="1" dirty="0">
              <a:solidFill>
                <a:schemeClr val="accent1">
                  <a:lumMod val="25000"/>
                </a:schemeClr>
              </a:solidFill>
              <a:latin typeface="Helvetica"/>
              <a:cs typeface="Helvetica"/>
            </a:endParaRPr>
          </a:p>
        </p:txBody>
      </p:sp>
      <p:cxnSp>
        <p:nvCxnSpPr>
          <p:cNvPr id="3" name="Прямая соединительная линия 2"/>
          <p:cNvCxnSpPr/>
          <p:nvPr/>
        </p:nvCxnSpPr>
        <p:spPr>
          <a:xfrm flipH="1" flipV="1">
            <a:off x="1991544" y="764704"/>
            <a:ext cx="8496944" cy="72008"/>
          </a:xfrm>
          <a:prstGeom prst="line">
            <a:avLst/>
          </a:prstGeom>
          <a:ln>
            <a:solidFill>
              <a:schemeClr val="accent1">
                <a:lumMod val="50000"/>
              </a:schemeClr>
            </a:solidFill>
          </a:ln>
        </p:spPr>
        <p:style>
          <a:lnRef idx="3">
            <a:schemeClr val="accent4"/>
          </a:lnRef>
          <a:fillRef idx="0">
            <a:schemeClr val="accent4"/>
          </a:fillRef>
          <a:effectRef idx="2">
            <a:schemeClr val="accent4"/>
          </a:effectRef>
          <a:fontRef idx="minor">
            <a:schemeClr val="tx1"/>
          </a:fontRef>
        </p:style>
      </p:cxnSp>
      <p:cxnSp>
        <p:nvCxnSpPr>
          <p:cNvPr id="5" name="Прямая соединительная линия 4"/>
          <p:cNvCxnSpPr/>
          <p:nvPr/>
        </p:nvCxnSpPr>
        <p:spPr>
          <a:xfrm flipH="1">
            <a:off x="1991544" y="4005064"/>
            <a:ext cx="8424936" cy="0"/>
          </a:xfrm>
          <a:prstGeom prst="line">
            <a:avLst/>
          </a:prstGeom>
          <a:ln>
            <a:solidFill>
              <a:srgbClr val="3C8C93"/>
            </a:solidFill>
          </a:ln>
        </p:spPr>
        <p:style>
          <a:lnRef idx="3">
            <a:schemeClr val="accent4"/>
          </a:lnRef>
          <a:fillRef idx="0">
            <a:schemeClr val="accent4"/>
          </a:fillRef>
          <a:effectRef idx="2">
            <a:schemeClr val="accent4"/>
          </a:effectRef>
          <a:fontRef idx="minor">
            <a:schemeClr val="tx1"/>
          </a:fontRef>
        </p:style>
      </p:cxnSp>
      <p:sp>
        <p:nvSpPr>
          <p:cNvPr id="6" name="Прямоугольник 5"/>
          <p:cNvSpPr/>
          <p:nvPr/>
        </p:nvSpPr>
        <p:spPr>
          <a:xfrm>
            <a:off x="2999656" y="1052736"/>
            <a:ext cx="6552728" cy="720080"/>
          </a:xfrm>
          <a:prstGeom prst="rect">
            <a:avLst/>
          </a:prstGeom>
          <a:solidFill>
            <a:schemeClr val="accent5">
              <a:lumMod val="9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ru-RU" sz="1600" dirty="0">
                <a:solidFill>
                  <a:schemeClr val="tx1"/>
                </a:solidFill>
                <a:latin typeface="Helvetica"/>
                <a:cs typeface="Helvetica"/>
              </a:rPr>
              <a:t>Доклад Римскому клубу </a:t>
            </a:r>
          </a:p>
          <a:p>
            <a:pPr algn="ctr"/>
            <a:r>
              <a:rPr lang="ru-RU" sz="1600" dirty="0">
                <a:solidFill>
                  <a:schemeClr val="tx1"/>
                </a:solidFill>
                <a:latin typeface="Helvetica"/>
                <a:cs typeface="Helvetica"/>
              </a:rPr>
              <a:t>«Фактор 4» («</a:t>
            </a:r>
            <a:r>
              <a:rPr lang="ru-RU" sz="1600" dirty="0" err="1">
                <a:solidFill>
                  <a:schemeClr val="tx1"/>
                </a:solidFill>
                <a:latin typeface="Helvetica"/>
                <a:cs typeface="Helvetica"/>
              </a:rPr>
              <a:t>Factor</a:t>
            </a:r>
            <a:r>
              <a:rPr lang="ru-RU" sz="1600" dirty="0">
                <a:solidFill>
                  <a:schemeClr val="tx1"/>
                </a:solidFill>
                <a:latin typeface="Helvetica"/>
                <a:cs typeface="Helvetica"/>
              </a:rPr>
              <a:t> </a:t>
            </a:r>
            <a:r>
              <a:rPr lang="ru-RU" sz="1600" dirty="0" err="1">
                <a:solidFill>
                  <a:schemeClr val="tx1"/>
                </a:solidFill>
                <a:latin typeface="Helvetica"/>
                <a:cs typeface="Helvetica"/>
              </a:rPr>
              <a:t>Four</a:t>
            </a:r>
            <a:r>
              <a:rPr lang="ru-RU" sz="1600" dirty="0">
                <a:solidFill>
                  <a:schemeClr val="tx1"/>
                </a:solidFill>
                <a:latin typeface="Helvetica"/>
                <a:cs typeface="Helvetica"/>
              </a:rPr>
              <a:t>») (1997) и «Фактор 5» (2009) </a:t>
            </a:r>
          </a:p>
          <a:p>
            <a:pPr algn="ctr"/>
            <a:r>
              <a:rPr lang="en-US" sz="1600" dirty="0">
                <a:solidFill>
                  <a:schemeClr val="tx1"/>
                </a:solidFill>
                <a:latin typeface="Helvetica"/>
                <a:cs typeface="Helvetica"/>
              </a:rPr>
              <a:t>(</a:t>
            </a:r>
            <a:r>
              <a:rPr lang="ru-RU" sz="1600" dirty="0">
                <a:solidFill>
                  <a:schemeClr val="tx1"/>
                </a:solidFill>
                <a:latin typeface="Helvetica"/>
                <a:cs typeface="Helvetica"/>
              </a:rPr>
              <a:t>Э. фон </a:t>
            </a:r>
            <a:r>
              <a:rPr lang="ru-RU" sz="1600" dirty="0" err="1">
                <a:solidFill>
                  <a:schemeClr val="tx1"/>
                </a:solidFill>
                <a:latin typeface="Helvetica"/>
                <a:cs typeface="Helvetica"/>
              </a:rPr>
              <a:t>Вайцзеккер</a:t>
            </a:r>
            <a:r>
              <a:rPr lang="en-US" sz="1600" dirty="0">
                <a:solidFill>
                  <a:schemeClr val="tx1"/>
                </a:solidFill>
                <a:latin typeface="Helvetica"/>
                <a:cs typeface="Helvetica"/>
              </a:rPr>
              <a:t>)</a:t>
            </a:r>
            <a:r>
              <a:rPr lang="ru-RU" sz="1600" dirty="0">
                <a:solidFill>
                  <a:schemeClr val="tx1"/>
                </a:solidFill>
                <a:latin typeface="Helvetica"/>
                <a:cs typeface="Helvetica"/>
              </a:rPr>
              <a:t> </a:t>
            </a:r>
          </a:p>
        </p:txBody>
      </p:sp>
      <p:cxnSp>
        <p:nvCxnSpPr>
          <p:cNvPr id="9" name="Прямая соединительная линия 8"/>
          <p:cNvCxnSpPr/>
          <p:nvPr/>
        </p:nvCxnSpPr>
        <p:spPr>
          <a:xfrm flipH="1">
            <a:off x="3035152" y="1844824"/>
            <a:ext cx="6445224" cy="0"/>
          </a:xfrm>
          <a:prstGeom prst="line">
            <a:avLst/>
          </a:prstGeom>
          <a:ln>
            <a:solidFill>
              <a:schemeClr val="accent1">
                <a:lumMod val="25000"/>
              </a:schemeClr>
            </a:solidFill>
          </a:ln>
        </p:spPr>
        <p:style>
          <a:lnRef idx="3">
            <a:schemeClr val="accent4"/>
          </a:lnRef>
          <a:fillRef idx="0">
            <a:schemeClr val="accent4"/>
          </a:fillRef>
          <a:effectRef idx="2">
            <a:schemeClr val="accent4"/>
          </a:effectRef>
          <a:fontRef idx="minor">
            <a:schemeClr val="tx1"/>
          </a:fontRef>
        </p:style>
      </p:cxnSp>
      <p:cxnSp>
        <p:nvCxnSpPr>
          <p:cNvPr id="11" name="Прямая соединительная линия 10"/>
          <p:cNvCxnSpPr/>
          <p:nvPr/>
        </p:nvCxnSpPr>
        <p:spPr>
          <a:xfrm flipH="1">
            <a:off x="3035152" y="908720"/>
            <a:ext cx="6445224" cy="0"/>
          </a:xfrm>
          <a:prstGeom prst="line">
            <a:avLst/>
          </a:prstGeom>
          <a:ln>
            <a:solidFill>
              <a:srgbClr val="1E4649"/>
            </a:solidFill>
          </a:ln>
        </p:spPr>
        <p:style>
          <a:lnRef idx="3">
            <a:schemeClr val="accent4"/>
          </a:lnRef>
          <a:fillRef idx="0">
            <a:schemeClr val="accent4"/>
          </a:fillRef>
          <a:effectRef idx="2">
            <a:schemeClr val="accent4"/>
          </a:effectRef>
          <a:fontRef idx="minor">
            <a:schemeClr val="tx1"/>
          </a:fontRef>
        </p:style>
      </p:cxnSp>
      <p:sp>
        <p:nvSpPr>
          <p:cNvPr id="8" name="Прямоугольник 7"/>
          <p:cNvSpPr/>
          <p:nvPr/>
        </p:nvSpPr>
        <p:spPr>
          <a:xfrm>
            <a:off x="2423592" y="2060848"/>
            <a:ext cx="3024336" cy="792088"/>
          </a:xfrm>
          <a:prstGeom prst="rect">
            <a:avLst/>
          </a:prstGeom>
          <a:solidFill>
            <a:schemeClr val="bg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ru-RU" sz="1400" dirty="0">
                <a:solidFill>
                  <a:srgbClr val="000000"/>
                </a:solidFill>
                <a:latin typeface="Helvetica"/>
                <a:cs typeface="Helvetica"/>
              </a:rPr>
              <a:t>вдвое увеличить производство при сокращении наполовину объемов привлекаемых ресурсов</a:t>
            </a:r>
          </a:p>
        </p:txBody>
      </p:sp>
      <p:sp>
        <p:nvSpPr>
          <p:cNvPr id="13" name="Прямоугольник 12"/>
          <p:cNvSpPr/>
          <p:nvPr/>
        </p:nvSpPr>
        <p:spPr>
          <a:xfrm>
            <a:off x="6888088" y="2060848"/>
            <a:ext cx="3024336" cy="792088"/>
          </a:xfrm>
          <a:prstGeom prst="rect">
            <a:avLst/>
          </a:prstGeom>
          <a:solidFill>
            <a:schemeClr val="bg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ru-RU" sz="1400" dirty="0">
                <a:solidFill>
                  <a:srgbClr val="000000"/>
                </a:solidFill>
                <a:latin typeface="Helvetica"/>
                <a:cs typeface="Helvetica"/>
              </a:rPr>
              <a:t>приводятся конкретные технологии для достижения этого результата</a:t>
            </a:r>
          </a:p>
        </p:txBody>
      </p:sp>
      <p:sp>
        <p:nvSpPr>
          <p:cNvPr id="14" name="Прямоугольник 13"/>
          <p:cNvSpPr/>
          <p:nvPr/>
        </p:nvSpPr>
        <p:spPr>
          <a:xfrm>
            <a:off x="3431704" y="3068960"/>
            <a:ext cx="5544616" cy="792088"/>
          </a:xfrm>
          <a:prstGeom prst="rect">
            <a:avLst/>
          </a:prstGeom>
          <a:solidFill>
            <a:schemeClr val="accent5"/>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ru-RU" sz="1600" b="1" dirty="0">
                <a:solidFill>
                  <a:srgbClr val="000000"/>
                </a:solidFill>
                <a:latin typeface="Helvetica"/>
                <a:cs typeface="Helvetica"/>
              </a:rPr>
              <a:t>производительность ресурсов может и должна увеличиться в четырехкратном объеме </a:t>
            </a:r>
          </a:p>
        </p:txBody>
      </p:sp>
      <p:cxnSp>
        <p:nvCxnSpPr>
          <p:cNvPr id="12" name="Прямая со стрелкой 11"/>
          <p:cNvCxnSpPr>
            <a:endCxn id="8" idx="0"/>
          </p:cNvCxnSpPr>
          <p:nvPr/>
        </p:nvCxnSpPr>
        <p:spPr>
          <a:xfrm flipH="1">
            <a:off x="3935760" y="1844824"/>
            <a:ext cx="2160240" cy="216024"/>
          </a:xfrm>
          <a:prstGeom prst="straightConnector1">
            <a:avLst/>
          </a:prstGeom>
          <a:ln>
            <a:solidFill>
              <a:srgbClr val="05376C"/>
            </a:solidFill>
            <a:tailEnd type="arrow"/>
          </a:ln>
        </p:spPr>
        <p:style>
          <a:lnRef idx="2">
            <a:schemeClr val="accent1"/>
          </a:lnRef>
          <a:fillRef idx="0">
            <a:schemeClr val="accent1"/>
          </a:fillRef>
          <a:effectRef idx="1">
            <a:schemeClr val="accent1"/>
          </a:effectRef>
          <a:fontRef idx="minor">
            <a:schemeClr val="tx1"/>
          </a:fontRef>
        </p:style>
      </p:cxnSp>
      <p:cxnSp>
        <p:nvCxnSpPr>
          <p:cNvPr id="18" name="Прямая со стрелкой 17"/>
          <p:cNvCxnSpPr>
            <a:stCxn id="13" idx="1"/>
            <a:endCxn id="8" idx="3"/>
          </p:cNvCxnSpPr>
          <p:nvPr/>
        </p:nvCxnSpPr>
        <p:spPr>
          <a:xfrm flipH="1">
            <a:off x="5447928" y="2456892"/>
            <a:ext cx="1440160" cy="0"/>
          </a:xfrm>
          <a:prstGeom prst="straightConnector1">
            <a:avLst/>
          </a:prstGeom>
          <a:ln>
            <a:solidFill>
              <a:srgbClr val="05376C"/>
            </a:solidFill>
            <a:tailEnd type="arrow"/>
          </a:ln>
        </p:spPr>
        <p:style>
          <a:lnRef idx="2">
            <a:schemeClr val="accent1"/>
          </a:lnRef>
          <a:fillRef idx="0">
            <a:schemeClr val="accent1"/>
          </a:fillRef>
          <a:effectRef idx="1">
            <a:schemeClr val="accent1"/>
          </a:effectRef>
          <a:fontRef idx="minor">
            <a:schemeClr val="tx1"/>
          </a:fontRef>
        </p:style>
      </p:cxnSp>
      <p:cxnSp>
        <p:nvCxnSpPr>
          <p:cNvPr id="26" name="Прямая со стрелкой 25"/>
          <p:cNvCxnSpPr>
            <a:endCxn id="13" idx="0"/>
          </p:cNvCxnSpPr>
          <p:nvPr/>
        </p:nvCxnSpPr>
        <p:spPr>
          <a:xfrm>
            <a:off x="6384032" y="1844824"/>
            <a:ext cx="2016224" cy="216024"/>
          </a:xfrm>
          <a:prstGeom prst="straightConnector1">
            <a:avLst/>
          </a:prstGeom>
          <a:ln>
            <a:solidFill>
              <a:srgbClr val="05376C"/>
            </a:solidFill>
            <a:tailEnd type="arrow"/>
          </a:ln>
        </p:spPr>
        <p:style>
          <a:lnRef idx="2">
            <a:schemeClr val="accent1"/>
          </a:lnRef>
          <a:fillRef idx="0">
            <a:schemeClr val="accent1"/>
          </a:fillRef>
          <a:effectRef idx="1">
            <a:schemeClr val="accent1"/>
          </a:effectRef>
          <a:fontRef idx="minor">
            <a:schemeClr val="tx1"/>
          </a:fontRef>
        </p:style>
      </p:cxnSp>
      <p:sp>
        <p:nvSpPr>
          <p:cNvPr id="35" name="Прямоугольник 34"/>
          <p:cNvSpPr/>
          <p:nvPr/>
        </p:nvSpPr>
        <p:spPr>
          <a:xfrm>
            <a:off x="4727848" y="4581128"/>
            <a:ext cx="3024336" cy="792088"/>
          </a:xfrm>
          <a:prstGeom prst="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ru-RU" sz="1600" b="1" dirty="0">
                <a:solidFill>
                  <a:srgbClr val="000000"/>
                </a:solidFill>
                <a:latin typeface="Helvetica"/>
                <a:cs typeface="Helvetica"/>
              </a:rPr>
              <a:t>Природоемкость в России </a:t>
            </a:r>
          </a:p>
        </p:txBody>
      </p:sp>
      <p:cxnSp>
        <p:nvCxnSpPr>
          <p:cNvPr id="37" name="Прямая соединительная линия 36"/>
          <p:cNvCxnSpPr/>
          <p:nvPr/>
        </p:nvCxnSpPr>
        <p:spPr>
          <a:xfrm flipH="1">
            <a:off x="6888088" y="4509120"/>
            <a:ext cx="864096" cy="0"/>
          </a:xfrm>
          <a:prstGeom prst="line">
            <a:avLst/>
          </a:prstGeom>
          <a:ln>
            <a:solidFill>
              <a:srgbClr val="05376C"/>
            </a:solidFill>
          </a:ln>
        </p:spPr>
        <p:style>
          <a:lnRef idx="3">
            <a:schemeClr val="accent4"/>
          </a:lnRef>
          <a:fillRef idx="0">
            <a:schemeClr val="accent4"/>
          </a:fillRef>
          <a:effectRef idx="2">
            <a:schemeClr val="accent4"/>
          </a:effectRef>
          <a:fontRef idx="minor">
            <a:schemeClr val="tx1"/>
          </a:fontRef>
        </p:style>
      </p:cxnSp>
      <p:cxnSp>
        <p:nvCxnSpPr>
          <p:cNvPr id="39" name="Прямая соединительная линия 38"/>
          <p:cNvCxnSpPr/>
          <p:nvPr/>
        </p:nvCxnSpPr>
        <p:spPr>
          <a:xfrm flipH="1">
            <a:off x="6888088" y="5445224"/>
            <a:ext cx="864096" cy="0"/>
          </a:xfrm>
          <a:prstGeom prst="line">
            <a:avLst/>
          </a:prstGeom>
          <a:ln>
            <a:solidFill>
              <a:srgbClr val="05376C"/>
            </a:solidFill>
          </a:ln>
        </p:spPr>
        <p:style>
          <a:lnRef idx="3">
            <a:schemeClr val="accent4"/>
          </a:lnRef>
          <a:fillRef idx="0">
            <a:schemeClr val="accent4"/>
          </a:fillRef>
          <a:effectRef idx="2">
            <a:schemeClr val="accent4"/>
          </a:effectRef>
          <a:fontRef idx="minor">
            <a:schemeClr val="tx1"/>
          </a:fontRef>
        </p:style>
      </p:cxnSp>
      <p:cxnSp>
        <p:nvCxnSpPr>
          <p:cNvPr id="40" name="Прямая соединительная линия 39"/>
          <p:cNvCxnSpPr/>
          <p:nvPr/>
        </p:nvCxnSpPr>
        <p:spPr>
          <a:xfrm flipH="1">
            <a:off x="4655840" y="4509120"/>
            <a:ext cx="2232248" cy="0"/>
          </a:xfrm>
          <a:prstGeom prst="line">
            <a:avLst/>
          </a:prstGeom>
          <a:ln>
            <a:solidFill>
              <a:srgbClr val="05376C"/>
            </a:solidFill>
          </a:ln>
        </p:spPr>
        <p:style>
          <a:lnRef idx="3">
            <a:schemeClr val="accent4"/>
          </a:lnRef>
          <a:fillRef idx="0">
            <a:schemeClr val="accent4"/>
          </a:fillRef>
          <a:effectRef idx="2">
            <a:schemeClr val="accent4"/>
          </a:effectRef>
          <a:fontRef idx="minor">
            <a:schemeClr val="tx1"/>
          </a:fontRef>
        </p:style>
      </p:cxnSp>
      <p:cxnSp>
        <p:nvCxnSpPr>
          <p:cNvPr id="41" name="Прямая соединительная линия 40"/>
          <p:cNvCxnSpPr/>
          <p:nvPr/>
        </p:nvCxnSpPr>
        <p:spPr>
          <a:xfrm flipH="1">
            <a:off x="4655840" y="5445224"/>
            <a:ext cx="2232248" cy="0"/>
          </a:xfrm>
          <a:prstGeom prst="line">
            <a:avLst/>
          </a:prstGeom>
          <a:ln>
            <a:solidFill>
              <a:srgbClr val="05376C"/>
            </a:solidFill>
          </a:ln>
        </p:spPr>
        <p:style>
          <a:lnRef idx="3">
            <a:schemeClr val="accent4"/>
          </a:lnRef>
          <a:fillRef idx="0">
            <a:schemeClr val="accent4"/>
          </a:fillRef>
          <a:effectRef idx="2">
            <a:schemeClr val="accent4"/>
          </a:effectRef>
          <a:fontRef idx="minor">
            <a:schemeClr val="tx1"/>
          </a:fontRef>
        </p:style>
      </p:cxnSp>
      <p:sp>
        <p:nvSpPr>
          <p:cNvPr id="44" name="Прямоугольник 43"/>
          <p:cNvSpPr/>
          <p:nvPr/>
        </p:nvSpPr>
        <p:spPr>
          <a:xfrm>
            <a:off x="1919536" y="4293096"/>
            <a:ext cx="2160240" cy="1440160"/>
          </a:xfrm>
          <a:prstGeom prst="rect">
            <a:avLst/>
          </a:prstGeom>
          <a:solidFill>
            <a:schemeClr val="accent5"/>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ru-RU" sz="1600" dirty="0">
                <a:solidFill>
                  <a:srgbClr val="000000"/>
                </a:solidFill>
                <a:latin typeface="Helvetica"/>
                <a:cs typeface="Helvetica"/>
              </a:rPr>
              <a:t>минимум в 2-3 раза больше развитых стран</a:t>
            </a:r>
          </a:p>
        </p:txBody>
      </p:sp>
      <p:sp>
        <p:nvSpPr>
          <p:cNvPr id="45" name="Прямоугольник 44"/>
          <p:cNvSpPr/>
          <p:nvPr/>
        </p:nvSpPr>
        <p:spPr>
          <a:xfrm>
            <a:off x="4007768" y="5949280"/>
            <a:ext cx="4032448" cy="836712"/>
          </a:xfrm>
          <a:prstGeom prst="rect">
            <a:avLst/>
          </a:prstGeom>
          <a:solidFill>
            <a:schemeClr val="accent5"/>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ru-RU" sz="1600" dirty="0">
                <a:solidFill>
                  <a:srgbClr val="000000"/>
                </a:solidFill>
                <a:latin typeface="Helvetica"/>
                <a:cs typeface="Helvetica"/>
              </a:rPr>
              <a:t>можно сократить в 3-6 раз даже при традиционных современных технологиях</a:t>
            </a:r>
          </a:p>
        </p:txBody>
      </p:sp>
      <p:sp>
        <p:nvSpPr>
          <p:cNvPr id="46" name="Прямоугольник 45"/>
          <p:cNvSpPr/>
          <p:nvPr/>
        </p:nvSpPr>
        <p:spPr>
          <a:xfrm>
            <a:off x="8184232" y="4293096"/>
            <a:ext cx="2232248" cy="1440160"/>
          </a:xfrm>
          <a:prstGeom prst="rect">
            <a:avLst/>
          </a:prstGeom>
          <a:solidFill>
            <a:schemeClr val="accent5"/>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ru-RU" sz="1600" dirty="0">
                <a:solidFill>
                  <a:srgbClr val="000000"/>
                </a:solidFill>
                <a:latin typeface="Helvetica"/>
                <a:cs typeface="Helvetica"/>
              </a:rPr>
              <a:t>увеличить ВВП примерно 2-3 раза при современном уровне использования природных ресурсов</a:t>
            </a:r>
          </a:p>
        </p:txBody>
      </p:sp>
      <p:cxnSp>
        <p:nvCxnSpPr>
          <p:cNvPr id="41992" name="Прямая со стрелкой 41991"/>
          <p:cNvCxnSpPr>
            <a:stCxn id="35" idx="1"/>
            <a:endCxn id="44" idx="3"/>
          </p:cNvCxnSpPr>
          <p:nvPr/>
        </p:nvCxnSpPr>
        <p:spPr>
          <a:xfrm flipH="1">
            <a:off x="4079776" y="4977172"/>
            <a:ext cx="648072" cy="36004"/>
          </a:xfrm>
          <a:prstGeom prst="straightConnector1">
            <a:avLst/>
          </a:prstGeom>
          <a:ln>
            <a:solidFill>
              <a:srgbClr val="05376C"/>
            </a:solidFill>
            <a:tailEnd type="arrow"/>
          </a:ln>
        </p:spPr>
        <p:style>
          <a:lnRef idx="2">
            <a:schemeClr val="accent1"/>
          </a:lnRef>
          <a:fillRef idx="0">
            <a:schemeClr val="accent1"/>
          </a:fillRef>
          <a:effectRef idx="1">
            <a:schemeClr val="accent1"/>
          </a:effectRef>
          <a:fontRef idx="minor">
            <a:schemeClr val="tx1"/>
          </a:fontRef>
        </p:style>
      </p:cxnSp>
      <p:cxnSp>
        <p:nvCxnSpPr>
          <p:cNvPr id="41996" name="Прямая со стрелкой 41995"/>
          <p:cNvCxnSpPr>
            <a:stCxn id="44" idx="2"/>
            <a:endCxn id="45" idx="1"/>
          </p:cNvCxnSpPr>
          <p:nvPr/>
        </p:nvCxnSpPr>
        <p:spPr>
          <a:xfrm>
            <a:off x="2999656" y="5733256"/>
            <a:ext cx="1008112" cy="634380"/>
          </a:xfrm>
          <a:prstGeom prst="straightConnector1">
            <a:avLst/>
          </a:prstGeom>
          <a:ln>
            <a:solidFill>
              <a:srgbClr val="05376C"/>
            </a:solidFill>
            <a:tailEnd type="arrow"/>
          </a:ln>
        </p:spPr>
        <p:style>
          <a:lnRef idx="2">
            <a:schemeClr val="accent1"/>
          </a:lnRef>
          <a:fillRef idx="0">
            <a:schemeClr val="accent1"/>
          </a:fillRef>
          <a:effectRef idx="1">
            <a:schemeClr val="accent1"/>
          </a:effectRef>
          <a:fontRef idx="minor">
            <a:schemeClr val="tx1"/>
          </a:fontRef>
        </p:style>
      </p:cxnSp>
      <p:cxnSp>
        <p:nvCxnSpPr>
          <p:cNvPr id="41999" name="Прямая со стрелкой 41998"/>
          <p:cNvCxnSpPr>
            <a:stCxn id="45" idx="3"/>
            <a:endCxn id="46" idx="2"/>
          </p:cNvCxnSpPr>
          <p:nvPr/>
        </p:nvCxnSpPr>
        <p:spPr>
          <a:xfrm flipV="1">
            <a:off x="8040216" y="5733256"/>
            <a:ext cx="1260140" cy="634380"/>
          </a:xfrm>
          <a:prstGeom prst="straightConnector1">
            <a:avLst/>
          </a:prstGeom>
          <a:ln>
            <a:solidFill>
              <a:srgbClr val="05376C"/>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293096387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Прямая соединительная линия 21"/>
          <p:cNvCxnSpPr>
            <a:stCxn id="4" idx="3"/>
            <a:endCxn id="12" idx="2"/>
          </p:cNvCxnSpPr>
          <p:nvPr/>
        </p:nvCxnSpPr>
        <p:spPr>
          <a:xfrm>
            <a:off x="7968208" y="3320988"/>
            <a:ext cx="1512168" cy="828092"/>
          </a:xfrm>
          <a:prstGeom prst="line">
            <a:avLst/>
          </a:prstGeom>
        </p:spPr>
        <p:style>
          <a:lnRef idx="3">
            <a:schemeClr val="accent2"/>
          </a:lnRef>
          <a:fillRef idx="0">
            <a:schemeClr val="accent2"/>
          </a:fillRef>
          <a:effectRef idx="2">
            <a:schemeClr val="accent2"/>
          </a:effectRef>
          <a:fontRef idx="minor">
            <a:schemeClr val="tx1"/>
          </a:fontRef>
        </p:style>
      </p:cxnSp>
      <p:cxnSp>
        <p:nvCxnSpPr>
          <p:cNvPr id="33" name="Прямая соединительная линия 32"/>
          <p:cNvCxnSpPr>
            <a:stCxn id="7" idx="2"/>
            <a:endCxn id="4" idx="1"/>
          </p:cNvCxnSpPr>
          <p:nvPr/>
        </p:nvCxnSpPr>
        <p:spPr>
          <a:xfrm flipV="1">
            <a:off x="2855640" y="3320988"/>
            <a:ext cx="1374220" cy="828092"/>
          </a:xfrm>
          <a:prstGeom prst="line">
            <a:avLst/>
          </a:prstGeom>
        </p:spPr>
        <p:style>
          <a:lnRef idx="3">
            <a:schemeClr val="accent2"/>
          </a:lnRef>
          <a:fillRef idx="0">
            <a:schemeClr val="accent2"/>
          </a:fillRef>
          <a:effectRef idx="2">
            <a:schemeClr val="accent2"/>
          </a:effectRef>
          <a:fontRef idx="minor">
            <a:schemeClr val="tx1"/>
          </a:fontRef>
        </p:style>
      </p:cxnSp>
      <p:sp>
        <p:nvSpPr>
          <p:cNvPr id="43010" name="Rectangle 2"/>
          <p:cNvSpPr>
            <a:spLocks noGrp="1" noChangeArrowheads="1"/>
          </p:cNvSpPr>
          <p:nvPr>
            <p:ph type="title"/>
          </p:nvPr>
        </p:nvSpPr>
        <p:spPr>
          <a:xfrm>
            <a:off x="1981200" y="115891"/>
            <a:ext cx="8229600" cy="1081087"/>
          </a:xfrm>
        </p:spPr>
        <p:txBody>
          <a:bodyPr>
            <a:normAutofit fontScale="90000"/>
          </a:bodyPr>
          <a:lstStyle/>
          <a:p>
            <a:pPr>
              <a:lnSpc>
                <a:spcPct val="120000"/>
              </a:lnSpc>
              <a:defRPr/>
            </a:pPr>
            <a:r>
              <a:rPr lang="ru-RU" sz="3200" b="1" dirty="0">
                <a:solidFill>
                  <a:schemeClr val="accent1">
                    <a:lumMod val="25000"/>
                  </a:schemeClr>
                </a:solidFill>
                <a:latin typeface="Helvetica"/>
                <a:cs typeface="Helvetica"/>
              </a:rPr>
              <a:t>Здоровье и экология:</a:t>
            </a:r>
            <a:br>
              <a:rPr lang="ru-RU" sz="3200" b="1" dirty="0">
                <a:solidFill>
                  <a:schemeClr val="accent1">
                    <a:lumMod val="25000"/>
                  </a:schemeClr>
                </a:solidFill>
                <a:latin typeface="Helvetica"/>
                <a:cs typeface="Helvetica"/>
              </a:rPr>
            </a:br>
            <a:r>
              <a:rPr lang="ru-RU" sz="3200" b="1" dirty="0">
                <a:latin typeface="Helvetica"/>
                <a:cs typeface="Helvetica"/>
              </a:rPr>
              <a:t> индикаторный подход</a:t>
            </a:r>
          </a:p>
        </p:txBody>
      </p:sp>
      <p:cxnSp>
        <p:nvCxnSpPr>
          <p:cNvPr id="3" name="Прямая соединительная линия 2"/>
          <p:cNvCxnSpPr/>
          <p:nvPr/>
        </p:nvCxnSpPr>
        <p:spPr>
          <a:xfrm>
            <a:off x="3503712" y="764704"/>
            <a:ext cx="5184576" cy="0"/>
          </a:xfrm>
          <a:prstGeom prst="line">
            <a:avLst/>
          </a:prstGeom>
          <a:ln>
            <a:solidFill>
              <a:schemeClr val="accent1">
                <a:lumMod val="25000"/>
              </a:schemeClr>
            </a:solidFill>
          </a:ln>
        </p:spPr>
        <p:style>
          <a:lnRef idx="3">
            <a:schemeClr val="accent2"/>
          </a:lnRef>
          <a:fillRef idx="0">
            <a:schemeClr val="accent2"/>
          </a:fillRef>
          <a:effectRef idx="2">
            <a:schemeClr val="accent2"/>
          </a:effectRef>
          <a:fontRef idx="minor">
            <a:schemeClr val="tx1"/>
          </a:fontRef>
        </p:style>
      </p:cxnSp>
      <p:pic>
        <p:nvPicPr>
          <p:cNvPr id="4" name="Изображение 3" descr="landscape-tree-nature-forest-outdoor-wilderness-607958-pxhere.com.jpg"/>
          <p:cNvPicPr>
            <a:picLocks noChangeAspect="1"/>
          </p:cNvPicPr>
          <p:nvPr/>
        </p:nvPicPr>
        <p:blipFill>
          <a:blip r:embed="rId2" cstate="email">
            <a:extLst>
              <a:ext uri="{28A0092B-C50C-407E-A947-70E740481C1C}">
                <a14:useLocalDpi xmlns:a14="http://schemas.microsoft.com/office/drawing/2010/main" xmlns="" val="0"/>
              </a:ext>
            </a:extLst>
          </a:blip>
          <a:stretch>
            <a:fillRect/>
          </a:stretch>
        </p:blipFill>
        <p:spPr>
          <a:xfrm>
            <a:off x="4229860" y="1628800"/>
            <a:ext cx="3738348" cy="3384376"/>
          </a:xfrm>
          <a:prstGeom prst="rect">
            <a:avLst/>
          </a:prstGeom>
        </p:spPr>
      </p:pic>
      <p:sp>
        <p:nvSpPr>
          <p:cNvPr id="5" name="Ромб 4"/>
          <p:cNvSpPr/>
          <p:nvPr/>
        </p:nvSpPr>
        <p:spPr>
          <a:xfrm>
            <a:off x="4295800" y="1628800"/>
            <a:ext cx="3672408" cy="3384376"/>
          </a:xfrm>
          <a:prstGeom prst="diamond">
            <a:avLst/>
          </a:prstGeom>
          <a:solidFill>
            <a:schemeClr val="accent5">
              <a:alpha val="9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6" name="Прямоугольник 5"/>
          <p:cNvSpPr/>
          <p:nvPr/>
        </p:nvSpPr>
        <p:spPr>
          <a:xfrm>
            <a:off x="5087888" y="2780928"/>
            <a:ext cx="2088232" cy="129614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ru-RU" sz="2400" b="1" dirty="0" err="1">
                <a:solidFill>
                  <a:schemeClr val="tx1">
                    <a:lumMod val="95000"/>
                    <a:lumOff val="5000"/>
                  </a:schemeClr>
                </a:solidFill>
                <a:latin typeface="Helvetica"/>
                <a:cs typeface="Helvetica"/>
              </a:rPr>
              <a:t>индикаторы</a:t>
            </a:r>
            <a:r>
              <a:rPr lang="ru-RU" dirty="0" err="1">
                <a:solidFill>
                  <a:schemeClr val="tx1">
                    <a:lumMod val="95000"/>
                    <a:lumOff val="5000"/>
                  </a:schemeClr>
                </a:solidFill>
                <a:latin typeface="Helvetica"/>
                <a:cs typeface="Helvetica"/>
              </a:rPr>
              <a:t>,связывающие</a:t>
            </a:r>
            <a:r>
              <a:rPr lang="ru-RU" dirty="0">
                <a:solidFill>
                  <a:schemeClr val="tx1">
                    <a:lumMod val="95000"/>
                    <a:lumOff val="5000"/>
                  </a:schemeClr>
                </a:solidFill>
                <a:latin typeface="Helvetica"/>
                <a:cs typeface="Helvetica"/>
              </a:rPr>
              <a:t> здоровье населения с загрязнением окружающей среды</a:t>
            </a:r>
          </a:p>
        </p:txBody>
      </p:sp>
      <p:sp>
        <p:nvSpPr>
          <p:cNvPr id="7" name="Прямоугольник 6"/>
          <p:cNvSpPr/>
          <p:nvPr/>
        </p:nvSpPr>
        <p:spPr>
          <a:xfrm>
            <a:off x="1847528" y="2204864"/>
            <a:ext cx="2016224" cy="194421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ru-RU" sz="1600" dirty="0">
                <a:solidFill>
                  <a:srgbClr val="0D0D0D"/>
                </a:solidFill>
                <a:latin typeface="Times New Roman"/>
                <a:cs typeface="Times New Roman"/>
              </a:rPr>
              <a:t>уровни заболеваемости и смертности по причине загрязнения окружающей среды</a:t>
            </a:r>
          </a:p>
        </p:txBody>
      </p:sp>
      <p:sp>
        <p:nvSpPr>
          <p:cNvPr id="10" name="Прямоугольник 9"/>
          <p:cNvSpPr/>
          <p:nvPr/>
        </p:nvSpPr>
        <p:spPr>
          <a:xfrm>
            <a:off x="1775520" y="5229200"/>
            <a:ext cx="3096344" cy="136815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ru-RU" sz="1600" dirty="0">
                <a:solidFill>
                  <a:srgbClr val="0D0D0D"/>
                </a:solidFill>
                <a:latin typeface="Times New Roman"/>
                <a:cs typeface="Times New Roman"/>
              </a:rPr>
              <a:t>косвенные индикаторы, связанные с воздействием на здоровье</a:t>
            </a:r>
          </a:p>
        </p:txBody>
      </p:sp>
      <p:sp>
        <p:nvSpPr>
          <p:cNvPr id="11" name="Прямоугольник 10"/>
          <p:cNvSpPr/>
          <p:nvPr/>
        </p:nvSpPr>
        <p:spPr>
          <a:xfrm>
            <a:off x="7464152" y="5229200"/>
            <a:ext cx="3024336" cy="136815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ru-RU" sz="1600" dirty="0">
                <a:solidFill>
                  <a:srgbClr val="0D0D0D"/>
                </a:solidFill>
                <a:latin typeface="Times New Roman"/>
                <a:cs typeface="Times New Roman"/>
              </a:rPr>
              <a:t>прямой экономический ущерб здоровью населения от загрязнения окружающей среды: </a:t>
            </a:r>
            <a:r>
              <a:rPr lang="ru-RU" sz="1600" b="1" dirty="0">
                <a:solidFill>
                  <a:srgbClr val="2D4CA2"/>
                </a:solidFill>
                <a:latin typeface="Times New Roman"/>
                <a:cs typeface="Times New Roman"/>
              </a:rPr>
              <a:t>до 6% на макроуровне,</a:t>
            </a:r>
          </a:p>
          <a:p>
            <a:pPr algn="ctr"/>
            <a:r>
              <a:rPr lang="ru-RU" sz="1600" b="1" dirty="0">
                <a:solidFill>
                  <a:srgbClr val="2D4CA2"/>
                </a:solidFill>
                <a:latin typeface="Times New Roman"/>
                <a:cs typeface="Times New Roman"/>
              </a:rPr>
              <a:t>до 15% - для регионов</a:t>
            </a:r>
          </a:p>
        </p:txBody>
      </p:sp>
      <p:sp>
        <p:nvSpPr>
          <p:cNvPr id="12" name="Прямоугольник 11"/>
          <p:cNvSpPr/>
          <p:nvPr/>
        </p:nvSpPr>
        <p:spPr>
          <a:xfrm>
            <a:off x="8472264" y="2132856"/>
            <a:ext cx="2016224" cy="201622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ru-RU" sz="1600" dirty="0">
                <a:solidFill>
                  <a:srgbClr val="0D0D0D"/>
                </a:solidFill>
                <a:latin typeface="Times New Roman"/>
                <a:cs typeface="Times New Roman"/>
              </a:rPr>
              <a:t>экономическая оценка готовности населения платить </a:t>
            </a:r>
          </a:p>
          <a:p>
            <a:pPr algn="ctr"/>
            <a:r>
              <a:rPr lang="ru-RU" sz="1600" dirty="0">
                <a:solidFill>
                  <a:srgbClr val="0D0D0D"/>
                </a:solidFill>
                <a:latin typeface="Times New Roman"/>
                <a:cs typeface="Times New Roman"/>
              </a:rPr>
              <a:t>за качество окружающей среды и предотвращение заболеваемости.</a:t>
            </a:r>
          </a:p>
        </p:txBody>
      </p:sp>
      <p:cxnSp>
        <p:nvCxnSpPr>
          <p:cNvPr id="13" name="Прямая соединительная линия 12"/>
          <p:cNvCxnSpPr>
            <a:stCxn id="4" idx="2"/>
          </p:cNvCxnSpPr>
          <p:nvPr/>
        </p:nvCxnSpPr>
        <p:spPr>
          <a:xfrm flipH="1">
            <a:off x="4871864" y="5013176"/>
            <a:ext cx="1227170" cy="1584176"/>
          </a:xfrm>
          <a:prstGeom prst="line">
            <a:avLst/>
          </a:prstGeom>
        </p:spPr>
        <p:style>
          <a:lnRef idx="3">
            <a:schemeClr val="accent2"/>
          </a:lnRef>
          <a:fillRef idx="0">
            <a:schemeClr val="accent2"/>
          </a:fillRef>
          <a:effectRef idx="2">
            <a:schemeClr val="accent2"/>
          </a:effectRef>
          <a:fontRef idx="minor">
            <a:schemeClr val="tx1"/>
          </a:fontRef>
        </p:style>
      </p:cxnSp>
      <p:cxnSp>
        <p:nvCxnSpPr>
          <p:cNvPr id="20" name="Прямая соединительная линия 19"/>
          <p:cNvCxnSpPr>
            <a:stCxn id="4" idx="2"/>
          </p:cNvCxnSpPr>
          <p:nvPr/>
        </p:nvCxnSpPr>
        <p:spPr>
          <a:xfrm>
            <a:off x="6099034" y="5013176"/>
            <a:ext cx="1365118" cy="1584176"/>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xmlns="" val="369042517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3431704" y="404664"/>
            <a:ext cx="5328592" cy="1008112"/>
          </a:xfrm>
        </p:spPr>
        <p:txBody>
          <a:bodyPr>
            <a:noAutofit/>
          </a:bodyPr>
          <a:lstStyle/>
          <a:p>
            <a:pPr>
              <a:lnSpc>
                <a:spcPct val="130000"/>
              </a:lnSpc>
              <a:defRPr/>
            </a:pPr>
            <a:r>
              <a:rPr lang="ru-RU" sz="3200" b="1" dirty="0">
                <a:latin typeface="Helvetica"/>
                <a:cs typeface="Helvetica"/>
              </a:rPr>
              <a:t>Экологический след </a:t>
            </a:r>
            <a:br>
              <a:rPr lang="ru-RU" sz="3200" b="1" dirty="0">
                <a:latin typeface="Helvetica"/>
                <a:cs typeface="Helvetica"/>
              </a:rPr>
            </a:br>
            <a:r>
              <a:rPr lang="en-US" sz="3200" b="1" dirty="0">
                <a:solidFill>
                  <a:srgbClr val="2F649C"/>
                </a:solidFill>
                <a:latin typeface="Helvetica"/>
                <a:cs typeface="Helvetica"/>
              </a:rPr>
              <a:t>Ecological Footprint</a:t>
            </a:r>
            <a:endParaRPr lang="ru-RU" sz="3200" b="1" dirty="0">
              <a:solidFill>
                <a:srgbClr val="2F649C"/>
              </a:solidFill>
              <a:latin typeface="Helvetica"/>
              <a:cs typeface="Helvetica"/>
            </a:endParaRPr>
          </a:p>
        </p:txBody>
      </p:sp>
      <p:cxnSp>
        <p:nvCxnSpPr>
          <p:cNvPr id="3" name="Прямая соединительная линия 2"/>
          <p:cNvCxnSpPr/>
          <p:nvPr/>
        </p:nvCxnSpPr>
        <p:spPr>
          <a:xfrm>
            <a:off x="4079776" y="980728"/>
            <a:ext cx="3888432" cy="0"/>
          </a:xfrm>
          <a:prstGeom prst="line">
            <a:avLst/>
          </a:prstGeom>
          <a:ln>
            <a:solidFill>
              <a:srgbClr val="008000"/>
            </a:solidFill>
          </a:ln>
        </p:spPr>
        <p:style>
          <a:lnRef idx="3">
            <a:schemeClr val="accent1"/>
          </a:lnRef>
          <a:fillRef idx="0">
            <a:schemeClr val="accent1"/>
          </a:fillRef>
          <a:effectRef idx="2">
            <a:schemeClr val="accent1"/>
          </a:effectRef>
          <a:fontRef idx="minor">
            <a:schemeClr val="tx1"/>
          </a:fontRef>
        </p:style>
      </p:cxnSp>
      <p:pic>
        <p:nvPicPr>
          <p:cNvPr id="4" name="Изображение 3" descr="ecology-2.png"/>
          <p:cNvPicPr>
            <a:picLocks noChangeAspect="1"/>
          </p:cNvPicPr>
          <p:nvPr/>
        </p:nvPicPr>
        <p:blipFill>
          <a:blip r:embed="rId2" cstate="email">
            <a:extLst>
              <a:ext uri="{28A0092B-C50C-407E-A947-70E740481C1C}">
                <a14:useLocalDpi xmlns:a14="http://schemas.microsoft.com/office/drawing/2010/main" xmlns="" val="0"/>
              </a:ext>
            </a:extLst>
          </a:blip>
          <a:stretch>
            <a:fillRect/>
          </a:stretch>
        </p:blipFill>
        <p:spPr>
          <a:xfrm>
            <a:off x="2135560" y="260648"/>
            <a:ext cx="1512168" cy="1368152"/>
          </a:xfrm>
          <a:prstGeom prst="rect">
            <a:avLst/>
          </a:prstGeom>
        </p:spPr>
      </p:pic>
      <p:pic>
        <p:nvPicPr>
          <p:cNvPr id="6" name="Изображение 5" descr="footprints.png"/>
          <p:cNvPicPr>
            <a:picLocks noChangeAspect="1"/>
          </p:cNvPicPr>
          <p:nvPr/>
        </p:nvPicPr>
        <p:blipFill>
          <a:blip r:embed="rId3" cstate="email">
            <a:extLst>
              <a:ext uri="{28A0092B-C50C-407E-A947-70E740481C1C}">
                <a14:useLocalDpi xmlns:a14="http://schemas.microsoft.com/office/drawing/2010/main" xmlns="" val="0"/>
              </a:ext>
            </a:extLst>
          </a:blip>
          <a:stretch>
            <a:fillRect/>
          </a:stretch>
        </p:blipFill>
        <p:spPr>
          <a:xfrm>
            <a:off x="8616280" y="260649"/>
            <a:ext cx="1584176" cy="1462171"/>
          </a:xfrm>
          <a:prstGeom prst="rect">
            <a:avLst/>
          </a:prstGeom>
        </p:spPr>
      </p:pic>
      <p:sp>
        <p:nvSpPr>
          <p:cNvPr id="7" name="Прямоугольник 6"/>
          <p:cNvSpPr/>
          <p:nvPr/>
        </p:nvSpPr>
        <p:spPr>
          <a:xfrm>
            <a:off x="2135560" y="1916832"/>
            <a:ext cx="8352928" cy="1296144"/>
          </a:xfrm>
          <a:prstGeom prst="rect">
            <a:avLst/>
          </a:prstGeom>
          <a:solidFill>
            <a:srgbClr val="CCFFCC"/>
          </a:solidFill>
          <a:ln>
            <a:solidFill>
              <a:srgbClr val="89E882"/>
            </a:solidFill>
          </a:ln>
        </p:spPr>
        <p:style>
          <a:lnRef idx="1">
            <a:schemeClr val="accent1"/>
          </a:lnRef>
          <a:fillRef idx="3">
            <a:schemeClr val="accent1"/>
          </a:fillRef>
          <a:effectRef idx="2">
            <a:schemeClr val="accent1"/>
          </a:effectRef>
          <a:fontRef idx="minor">
            <a:schemeClr val="lt1"/>
          </a:fontRef>
        </p:style>
        <p:txBody>
          <a:bodyPr rtlCol="0" anchor="ctr"/>
          <a:lstStyle/>
          <a:p>
            <a:pPr>
              <a:defRPr/>
            </a:pPr>
            <a:r>
              <a:rPr lang="ru-RU" sz="2400" dirty="0">
                <a:solidFill>
                  <a:schemeClr val="tx1"/>
                </a:solidFill>
                <a:latin typeface="Helvetica"/>
                <a:cs typeface="Helvetica"/>
              </a:rPr>
              <a:t>отражает оценку площади </a:t>
            </a:r>
            <a:r>
              <a:rPr lang="ru-RU" sz="2400" dirty="0" err="1">
                <a:solidFill>
                  <a:schemeClr val="tx1"/>
                </a:solidFill>
                <a:latin typeface="Helvetica"/>
                <a:cs typeface="Helvetica"/>
              </a:rPr>
              <a:t>биопродуктивных</a:t>
            </a:r>
            <a:r>
              <a:rPr lang="ru-RU" sz="2400" dirty="0">
                <a:solidFill>
                  <a:schemeClr val="tx1"/>
                </a:solidFill>
                <a:latin typeface="Helvetica"/>
                <a:cs typeface="Helvetica"/>
              </a:rPr>
              <a:t> земель на планете и измерения потребностей человечества в этих </a:t>
            </a:r>
            <a:r>
              <a:rPr lang="ru-RU" sz="2400" dirty="0" err="1">
                <a:solidFill>
                  <a:schemeClr val="tx1"/>
                </a:solidFill>
                <a:latin typeface="Helvetica"/>
                <a:cs typeface="Helvetica"/>
              </a:rPr>
              <a:t>биопродуктивных</a:t>
            </a:r>
            <a:r>
              <a:rPr lang="ru-RU" sz="2400" dirty="0">
                <a:solidFill>
                  <a:schemeClr val="tx1"/>
                </a:solidFill>
                <a:latin typeface="Helvetica"/>
                <a:cs typeface="Helvetica"/>
              </a:rPr>
              <a:t> землях</a:t>
            </a:r>
          </a:p>
        </p:txBody>
      </p:sp>
      <p:sp>
        <p:nvSpPr>
          <p:cNvPr id="8" name="Прямоугольник 7"/>
          <p:cNvSpPr/>
          <p:nvPr/>
        </p:nvSpPr>
        <p:spPr>
          <a:xfrm>
            <a:off x="2135560" y="3573016"/>
            <a:ext cx="2808312" cy="1224136"/>
          </a:xfrm>
          <a:prstGeom prst="rect">
            <a:avLst/>
          </a:prstGeom>
          <a:ln>
            <a:solidFill>
              <a:srgbClr val="008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ru-RU" dirty="0">
                <a:latin typeface="Helvetica"/>
                <a:cs typeface="Helvetica"/>
              </a:rPr>
              <a:t>Потребление населением </a:t>
            </a:r>
            <a:r>
              <a:rPr lang="ru-RU" b="1" dirty="0">
                <a:solidFill>
                  <a:srgbClr val="008000"/>
                </a:solidFill>
                <a:latin typeface="Helvetica"/>
                <a:cs typeface="Helvetica"/>
              </a:rPr>
              <a:t>продовольствия и материалов </a:t>
            </a:r>
            <a:endParaRPr lang="ru-RU" dirty="0"/>
          </a:p>
        </p:txBody>
      </p:sp>
      <p:sp>
        <p:nvSpPr>
          <p:cNvPr id="12" name="Прямоугольник 11"/>
          <p:cNvSpPr/>
          <p:nvPr/>
        </p:nvSpPr>
        <p:spPr>
          <a:xfrm>
            <a:off x="2135560" y="5301208"/>
            <a:ext cx="2808312" cy="1224136"/>
          </a:xfrm>
          <a:prstGeom prst="rect">
            <a:avLst/>
          </a:prstGeom>
          <a:ln>
            <a:solidFill>
              <a:srgbClr val="008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ru-RU" dirty="0">
                <a:latin typeface="Helvetica"/>
                <a:cs typeface="Helvetica"/>
              </a:rPr>
              <a:t>Потребление энергии</a:t>
            </a:r>
            <a:endParaRPr lang="ru-RU" dirty="0"/>
          </a:p>
        </p:txBody>
      </p:sp>
      <p:sp>
        <p:nvSpPr>
          <p:cNvPr id="13" name="Прямоугольник 12"/>
          <p:cNvSpPr/>
          <p:nvPr/>
        </p:nvSpPr>
        <p:spPr>
          <a:xfrm>
            <a:off x="5303912" y="3573016"/>
            <a:ext cx="5112568" cy="1224136"/>
          </a:xfrm>
          <a:prstGeom prst="rect">
            <a:avLst/>
          </a:prstGeom>
          <a:ln>
            <a:solidFill>
              <a:srgbClr val="265894"/>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ru-RU" dirty="0">
                <a:latin typeface="Helvetica"/>
                <a:cs typeface="Helvetica"/>
              </a:rPr>
              <a:t> площади биологически продуктивной земли и площади моря, которые необходимы для производства этих ресурсов и поглощения образующихся отходов</a:t>
            </a:r>
            <a:endParaRPr lang="ru-RU" dirty="0"/>
          </a:p>
        </p:txBody>
      </p:sp>
      <p:cxnSp>
        <p:nvCxnSpPr>
          <p:cNvPr id="10" name="Прямая со стрелкой 9"/>
          <p:cNvCxnSpPr>
            <a:stCxn id="8" idx="3"/>
            <a:endCxn id="13" idx="1"/>
          </p:cNvCxnSpPr>
          <p:nvPr/>
        </p:nvCxnSpPr>
        <p:spPr>
          <a:xfrm>
            <a:off x="4943872" y="4185084"/>
            <a:ext cx="360040" cy="0"/>
          </a:xfrm>
          <a:prstGeom prst="straightConnector1">
            <a:avLst/>
          </a:prstGeom>
          <a:ln>
            <a:solidFill>
              <a:srgbClr val="265894"/>
            </a:solidFill>
            <a:tailEnd type="arrow"/>
          </a:ln>
        </p:spPr>
        <p:style>
          <a:lnRef idx="3">
            <a:schemeClr val="accent2"/>
          </a:lnRef>
          <a:fillRef idx="0">
            <a:schemeClr val="accent2"/>
          </a:fillRef>
          <a:effectRef idx="2">
            <a:schemeClr val="accent2"/>
          </a:effectRef>
          <a:fontRef idx="minor">
            <a:schemeClr val="tx1"/>
          </a:fontRef>
        </p:style>
      </p:cxnSp>
      <p:sp>
        <p:nvSpPr>
          <p:cNvPr id="16" name="Прямоугольник 15"/>
          <p:cNvSpPr/>
          <p:nvPr/>
        </p:nvSpPr>
        <p:spPr>
          <a:xfrm>
            <a:off x="5303912" y="5301208"/>
            <a:ext cx="5112568" cy="1224136"/>
          </a:xfrm>
          <a:prstGeom prst="rect">
            <a:avLst/>
          </a:prstGeom>
          <a:ln>
            <a:solidFill>
              <a:srgbClr val="265894"/>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ru-RU" dirty="0">
                <a:latin typeface="Helvetica"/>
                <a:cs typeface="Helvetica"/>
              </a:rPr>
              <a:t> площади, необходимой для абсорбции соответствующих выбросов СО2</a:t>
            </a:r>
            <a:endParaRPr lang="ru-RU" dirty="0"/>
          </a:p>
        </p:txBody>
      </p:sp>
      <p:cxnSp>
        <p:nvCxnSpPr>
          <p:cNvPr id="17" name="Прямая со стрелкой 16"/>
          <p:cNvCxnSpPr/>
          <p:nvPr/>
        </p:nvCxnSpPr>
        <p:spPr>
          <a:xfrm>
            <a:off x="4943872" y="5949280"/>
            <a:ext cx="360040" cy="0"/>
          </a:xfrm>
          <a:prstGeom prst="straightConnector1">
            <a:avLst/>
          </a:prstGeom>
          <a:ln>
            <a:solidFill>
              <a:srgbClr val="265894"/>
            </a:solidFill>
            <a:tailEnd type="arrow"/>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xmlns="" val="380273239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6" name="Объект 5"/>
          <p:cNvPicPr>
            <a:picLocks noGrp="1" noChangeAspect="1"/>
          </p:cNvPicPr>
          <p:nvPr>
            <p:ph idx="1"/>
          </p:nvPr>
        </p:nvPicPr>
        <p:blipFill>
          <a:blip r:embed="rId2"/>
          <a:stretch>
            <a:fillRect/>
          </a:stretch>
        </p:blipFill>
        <p:spPr>
          <a:xfrm>
            <a:off x="3809999" y="1131093"/>
            <a:ext cx="3284953" cy="1877504"/>
          </a:xfrm>
          <a:prstGeom prst="rect">
            <a:avLst/>
          </a:prstGeom>
        </p:spPr>
      </p:pic>
      <p:sp>
        <p:nvSpPr>
          <p:cNvPr id="7" name="Прямоугольник 6"/>
          <p:cNvSpPr/>
          <p:nvPr/>
        </p:nvSpPr>
        <p:spPr>
          <a:xfrm>
            <a:off x="3809998" y="3082751"/>
            <a:ext cx="2627336" cy="1477328"/>
          </a:xfrm>
          <a:prstGeom prst="rect">
            <a:avLst/>
          </a:prstGeom>
        </p:spPr>
        <p:txBody>
          <a:bodyPr wrap="square">
            <a:spAutoFit/>
          </a:bodyPr>
          <a:lstStyle/>
          <a:p>
            <a:r>
              <a:rPr lang="ru-RU" dirty="0">
                <a:solidFill>
                  <a:srgbClr val="44546A"/>
                </a:solidFill>
                <a:latin typeface="Impact" panose="020B0806030902050204" pitchFamily="34" charset="0"/>
              </a:rPr>
              <a:t>Об экологическом развитии</a:t>
            </a:r>
          </a:p>
          <a:p>
            <a:r>
              <a:rPr lang="ru-RU" dirty="0">
                <a:solidFill>
                  <a:srgbClr val="44546A"/>
                </a:solidFill>
                <a:latin typeface="Impact" panose="020B0806030902050204" pitchFamily="34" charset="0"/>
              </a:rPr>
              <a:t>Российской Федерации</a:t>
            </a:r>
          </a:p>
          <a:p>
            <a:r>
              <a:rPr lang="ru-RU" dirty="0">
                <a:solidFill>
                  <a:srgbClr val="44546A"/>
                </a:solidFill>
                <a:latin typeface="Impact" panose="020B0806030902050204" pitchFamily="34" charset="0"/>
              </a:rPr>
              <a:t>в интересах будущих поколений</a:t>
            </a:r>
            <a:endParaRPr lang="ru-RU" dirty="0"/>
          </a:p>
        </p:txBody>
      </p:sp>
      <p:sp>
        <p:nvSpPr>
          <p:cNvPr id="8" name="Прямоугольник 7"/>
          <p:cNvSpPr/>
          <p:nvPr/>
        </p:nvSpPr>
        <p:spPr>
          <a:xfrm>
            <a:off x="3809999" y="3082750"/>
            <a:ext cx="3505812" cy="369332"/>
          </a:xfrm>
          <a:prstGeom prst="rect">
            <a:avLst/>
          </a:prstGeom>
        </p:spPr>
        <p:txBody>
          <a:bodyPr wrap="square">
            <a:spAutoFit/>
          </a:bodyPr>
          <a:lstStyle/>
          <a:p>
            <a:r>
              <a:rPr lang="ru-RU" dirty="0">
                <a:solidFill>
                  <a:srgbClr val="44546A"/>
                </a:solidFill>
                <a:latin typeface="Impact" panose="020B0806030902050204" pitchFamily="34" charset="0"/>
              </a:rPr>
              <a:t>Об экологическом развитии</a:t>
            </a:r>
          </a:p>
        </p:txBody>
      </p:sp>
      <p:pic>
        <p:nvPicPr>
          <p:cNvPr id="9" name="Рисунок 8"/>
          <p:cNvPicPr>
            <a:picLocks noChangeAspect="1"/>
          </p:cNvPicPr>
          <p:nvPr/>
        </p:nvPicPr>
        <p:blipFill>
          <a:blip r:embed="rId3"/>
          <a:stretch>
            <a:fillRect/>
          </a:stretch>
        </p:blipFill>
        <p:spPr>
          <a:xfrm>
            <a:off x="3810001" y="4560080"/>
            <a:ext cx="3284950" cy="1677232"/>
          </a:xfrm>
          <a:prstGeom prst="rect">
            <a:avLst/>
          </a:prstGeom>
        </p:spPr>
      </p:pic>
      <p:pic>
        <p:nvPicPr>
          <p:cNvPr id="3" name="Рисунок 2"/>
          <p:cNvPicPr>
            <a:picLocks noChangeAspect="1"/>
          </p:cNvPicPr>
          <p:nvPr/>
        </p:nvPicPr>
        <p:blipFill>
          <a:blip r:embed="rId4"/>
          <a:stretch>
            <a:fillRect/>
          </a:stretch>
        </p:blipFill>
        <p:spPr>
          <a:xfrm>
            <a:off x="7323531" y="1131093"/>
            <a:ext cx="3172237" cy="4545546"/>
          </a:xfrm>
          <a:prstGeom prst="rect">
            <a:avLst/>
          </a:prstGeom>
        </p:spPr>
      </p:pic>
    </p:spTree>
    <p:extLst>
      <p:ext uri="{BB962C8B-B14F-4D97-AF65-F5344CB8AC3E}">
        <p14:creationId xmlns:p14="http://schemas.microsoft.com/office/powerpoint/2010/main" xmlns="" val="272555529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Диаграмма 4"/>
          <p:cNvGraphicFramePr>
            <a:graphicFrameLocks/>
          </p:cNvGraphicFramePr>
          <p:nvPr>
            <p:extLst/>
          </p:nvPr>
        </p:nvGraphicFramePr>
        <p:xfrm>
          <a:off x="1631504" y="260648"/>
          <a:ext cx="8784976" cy="633670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xmlns="" val="296572539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pPr marL="0" indent="0" algn="ctr">
              <a:buNone/>
            </a:pPr>
            <a:r>
              <a:rPr lang="ru-RU" sz="4000" dirty="0"/>
              <a:t>ПРИРОДНЫЙ КАПИТАЛ И ЭКОСИСТЕМНЫЕ УСЛУГИ</a:t>
            </a:r>
          </a:p>
        </p:txBody>
      </p:sp>
    </p:spTree>
    <p:extLst>
      <p:ext uri="{BB962C8B-B14F-4D97-AF65-F5344CB8AC3E}">
        <p14:creationId xmlns:p14="http://schemas.microsoft.com/office/powerpoint/2010/main" xmlns="" val="353871173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ru-RU" altLang="ru-RU" sz="4000"/>
              <a:t>Природный капитал в экономическом развитии</a:t>
            </a:r>
          </a:p>
        </p:txBody>
      </p:sp>
      <p:sp>
        <p:nvSpPr>
          <p:cNvPr id="23555" name="Rectangle 3"/>
          <p:cNvSpPr>
            <a:spLocks noGrp="1" noChangeArrowheads="1"/>
          </p:cNvSpPr>
          <p:nvPr>
            <p:ph type="body" idx="1"/>
          </p:nvPr>
        </p:nvSpPr>
        <p:spPr/>
        <p:txBody>
          <a:bodyPr/>
          <a:lstStyle/>
          <a:p>
            <a:pPr eaLnBrk="1" hangingPunct="1"/>
            <a:r>
              <a:rPr lang="ru-RU" altLang="ru-RU" smtClean="0"/>
              <a:t>Доля природного капитала в общественном богатстве России – около 70%, при доле человеческого капитала – 20 и физического – 10%</a:t>
            </a:r>
          </a:p>
          <a:p>
            <a:pPr eaLnBrk="1" hangingPunct="1"/>
            <a:r>
              <a:rPr lang="ru-RU" altLang="ru-RU" smtClean="0"/>
              <a:t>В развитых странах ОЭСР (оценки </a:t>
            </a:r>
            <a:r>
              <a:rPr lang="en-US" altLang="ru-RU" smtClean="0"/>
              <a:t>WB)</a:t>
            </a:r>
            <a:endParaRPr lang="ru-RU" altLang="ru-RU" smtClean="0"/>
          </a:p>
          <a:p>
            <a:pPr eaLnBrk="1" hangingPunct="1">
              <a:buFontTx/>
              <a:buNone/>
            </a:pPr>
            <a:r>
              <a:rPr lang="ru-RU" altLang="ru-RU" smtClean="0"/>
              <a:t>   2-5% : 68-76% : 18-20%  </a:t>
            </a:r>
          </a:p>
        </p:txBody>
      </p:sp>
    </p:spTree>
    <p:extLst>
      <p:ext uri="{BB962C8B-B14F-4D97-AF65-F5344CB8AC3E}">
        <p14:creationId xmlns:p14="http://schemas.microsoft.com/office/powerpoint/2010/main" xmlns="" val="273518840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r>
              <a:rPr lang="ru-RU" altLang="ru-RU" sz="4000"/>
              <a:t>ПРИРОДНЫЙ КАПИТАЛ И ЕГО ФУНКЦИИ</a:t>
            </a:r>
          </a:p>
        </p:txBody>
      </p:sp>
      <p:sp>
        <p:nvSpPr>
          <p:cNvPr id="24579" name="Rectangle 3"/>
          <p:cNvSpPr>
            <a:spLocks noGrp="1" noChangeArrowheads="1"/>
          </p:cNvSpPr>
          <p:nvPr>
            <p:ph type="body" idx="1"/>
          </p:nvPr>
        </p:nvSpPr>
        <p:spPr>
          <a:xfrm>
            <a:off x="1919288" y="1600200"/>
            <a:ext cx="8291512" cy="5257800"/>
          </a:xfrm>
        </p:spPr>
        <p:txBody>
          <a:bodyPr/>
          <a:lstStyle/>
          <a:p>
            <a:pPr marL="609600" indent="-609600">
              <a:buNone/>
            </a:pPr>
            <a:r>
              <a:rPr lang="ru-RU" altLang="ru-RU"/>
              <a:t>1) ресурсная – обеспечение природными ресурсами производства товаров и услуг;</a:t>
            </a:r>
          </a:p>
          <a:p>
            <a:pPr marL="609600" indent="-609600">
              <a:buNone/>
            </a:pPr>
            <a:r>
              <a:rPr lang="ru-RU" altLang="ru-RU"/>
              <a:t>2) </a:t>
            </a:r>
            <a:r>
              <a:rPr lang="ru-RU" altLang="ru-RU">
                <a:solidFill>
                  <a:schemeClr val="accent2"/>
                </a:solidFill>
              </a:rPr>
              <a:t>экологические услуги/функции – обеспечение природой различного рода регулирующих функций;</a:t>
            </a:r>
          </a:p>
          <a:p>
            <a:pPr marL="609600" indent="-609600">
              <a:buNone/>
            </a:pPr>
            <a:r>
              <a:rPr lang="ru-RU" altLang="ru-RU">
                <a:solidFill>
                  <a:schemeClr val="accent2"/>
                </a:solidFill>
              </a:rPr>
              <a:t>3) услуги природы, связанные с эстетическими, этическими, моральными, культурными, историческими аспектами. Это своего рода «духовные» экологические услуги.</a:t>
            </a:r>
          </a:p>
          <a:p>
            <a:pPr marL="609600" indent="-609600">
              <a:buNone/>
            </a:pPr>
            <a:r>
              <a:rPr lang="ru-RU" altLang="ru-RU">
                <a:solidFill>
                  <a:schemeClr val="accent2"/>
                </a:solidFill>
              </a:rPr>
              <a:t>4) поддержка здоровья человека и окружающей среды</a:t>
            </a:r>
          </a:p>
        </p:txBody>
      </p:sp>
    </p:spTree>
    <p:extLst>
      <p:ext uri="{BB962C8B-B14F-4D97-AF65-F5344CB8AC3E}">
        <p14:creationId xmlns:p14="http://schemas.microsoft.com/office/powerpoint/2010/main" xmlns="" val="21850428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981200" y="0"/>
            <a:ext cx="8229600" cy="1417638"/>
          </a:xfrm>
        </p:spPr>
        <p:txBody>
          <a:bodyPr/>
          <a:lstStyle/>
          <a:p>
            <a:pPr eaLnBrk="1" hangingPunct="1"/>
            <a:r>
              <a:rPr lang="ru-RU" altLang="ru-RU" smtClean="0"/>
              <a:t>Экосистемные услуги</a:t>
            </a:r>
          </a:p>
        </p:txBody>
      </p:sp>
      <p:sp>
        <p:nvSpPr>
          <p:cNvPr id="25603" name="Rectangle 3"/>
          <p:cNvSpPr>
            <a:spLocks noGrp="1" noChangeArrowheads="1"/>
          </p:cNvSpPr>
          <p:nvPr>
            <p:ph type="body" idx="1"/>
          </p:nvPr>
        </p:nvSpPr>
        <p:spPr>
          <a:xfrm>
            <a:off x="1524000" y="1125538"/>
            <a:ext cx="9144000" cy="5732462"/>
          </a:xfrm>
        </p:spPr>
        <p:txBody>
          <a:bodyPr/>
          <a:lstStyle/>
          <a:p>
            <a:pPr eaLnBrk="1" hangingPunct="1">
              <a:lnSpc>
                <a:spcPct val="90000"/>
              </a:lnSpc>
            </a:pPr>
            <a:r>
              <a:rPr lang="en-US" altLang="ru-RU" sz="2200"/>
              <a:t>В международных отношениях, в экономике эти услуги все чаще связываются с такими новыми для всего мира терминами как «платежи за экосистемные услуги», «экологический донор», «компенсационный механизм», «долги в обмен на природу». Появились фундаментальные международные исследования, посвященные экономике экоуслуг (среди них «Оценка экосистемных услуг на пороге тысячелетия», Millennium Ecosystem Assessment, 2003, 2005, труд подготовлен под эгидой ЮНЕП коллективом, насчитывающим более чем 1000 ученых из различных стран); проект Европейского сообщества «Экономика экосистем и биоразнообразия» (The Economics of Ecosystems and Biodiversity, 2008-2010); разработки Экологического департамента Всемирного Банка, Международного союза охраны природы, IUCN, в 2000-х гг. и </a:t>
            </a:r>
            <a:r>
              <a:rPr lang="ru-RU" altLang="ru-RU" sz="2200"/>
              <a:t>др.</a:t>
            </a:r>
          </a:p>
          <a:p>
            <a:pPr eaLnBrk="1" hangingPunct="1">
              <a:lnSpc>
                <a:spcPct val="90000"/>
              </a:lnSpc>
            </a:pPr>
            <a:r>
              <a:rPr lang="ru-RU" altLang="ru-RU" sz="2200"/>
              <a:t>«</a:t>
            </a:r>
            <a:r>
              <a:rPr lang="ru-RU" altLang="ru-RU" sz="2200" b="1">
                <a:solidFill>
                  <a:schemeClr val="accent2"/>
                </a:solidFill>
              </a:rPr>
              <a:t>Экосистемные услуги – это выгоды, которые люди получают от экосистем</a:t>
            </a:r>
            <a:r>
              <a:rPr lang="ru-RU" altLang="ru-RU" sz="2200"/>
              <a:t>»</a:t>
            </a:r>
            <a:r>
              <a:rPr lang="ru-RU" altLang="ru-RU" sz="2200">
                <a:hlinkClick r:id="" action="ppaction://noaction"/>
              </a:rPr>
              <a:t>[1]</a:t>
            </a:r>
            <a:r>
              <a:rPr lang="ru-RU" altLang="ru-RU" sz="2200"/>
              <a:t>.</a:t>
            </a:r>
          </a:p>
          <a:p>
            <a:pPr eaLnBrk="1" hangingPunct="1">
              <a:lnSpc>
                <a:spcPct val="90000"/>
              </a:lnSpc>
              <a:buFontTx/>
              <a:buNone/>
            </a:pPr>
            <a:r>
              <a:rPr lang="ru-RU" altLang="ru-RU" sz="2200"/>
              <a:t/>
            </a:r>
            <a:br>
              <a:rPr lang="ru-RU" altLang="ru-RU" sz="2200"/>
            </a:br>
            <a:r>
              <a:rPr lang="en-US" altLang="ru-RU" sz="2200">
                <a:hlinkClick r:id="" action="ppaction://noaction"/>
              </a:rPr>
              <a:t>[1]</a:t>
            </a:r>
            <a:r>
              <a:rPr lang="en-US" altLang="ru-RU" sz="2200"/>
              <a:t> Millennium Ecosystem Assessment. UNEP, 2005. </a:t>
            </a:r>
            <a:endParaRPr lang="ru-RU" altLang="ru-RU" sz="2200"/>
          </a:p>
        </p:txBody>
      </p:sp>
    </p:spTree>
    <p:extLst>
      <p:ext uri="{BB962C8B-B14F-4D97-AF65-F5344CB8AC3E}">
        <p14:creationId xmlns:p14="http://schemas.microsoft.com/office/powerpoint/2010/main" xmlns="" val="304424161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1919288" y="115889"/>
            <a:ext cx="8291512" cy="1368425"/>
          </a:xfrm>
        </p:spPr>
        <p:txBody>
          <a:bodyPr>
            <a:normAutofit fontScale="90000"/>
          </a:bodyPr>
          <a:lstStyle/>
          <a:p>
            <a:pPr algn="l" eaLnBrk="1" hangingPunct="1"/>
            <a:r>
              <a:rPr lang="ru-RU" altLang="ru-RU" sz="2400"/>
              <a:t>БЕСПЛАТНОЙ ПРИРОДЫ НЕ БЫВАЕТ (</a:t>
            </a:r>
            <a:r>
              <a:rPr lang="en-US" altLang="ru-RU" sz="2400"/>
              <a:t>MEA)</a:t>
            </a:r>
            <a:r>
              <a:rPr lang="ru-RU" altLang="ru-RU" sz="2400"/>
              <a:t/>
            </a:r>
            <a:br>
              <a:rPr lang="ru-RU" altLang="ru-RU" sz="2400"/>
            </a:br>
            <a:r>
              <a:rPr lang="ru-RU" altLang="ru-RU" sz="2400"/>
              <a:t>Правило рыночной экономики</a:t>
            </a:r>
            <a:br>
              <a:rPr lang="ru-RU" altLang="ru-RU" sz="2400"/>
            </a:br>
            <a:r>
              <a:rPr lang="ru-RU" altLang="ru-RU" sz="2400"/>
              <a:t>Дерево в лесу в 2-4 раза ценнее древесины из него.</a:t>
            </a:r>
            <a:br>
              <a:rPr lang="ru-RU" altLang="ru-RU" sz="2400"/>
            </a:br>
            <a:r>
              <a:rPr lang="ru-RU" altLang="ru-RU" sz="2400"/>
              <a:t>Болото – в 15-20 раз ценнее своих рыночных товаров</a:t>
            </a:r>
          </a:p>
        </p:txBody>
      </p:sp>
      <p:sp>
        <p:nvSpPr>
          <p:cNvPr id="26627" name="Rectangle 3"/>
          <p:cNvSpPr>
            <a:spLocks noGrp="1" noChangeArrowheads="1" noTextEdit="1"/>
          </p:cNvSpPr>
          <p:nvPr>
            <p:ph type="dgm" idx="1"/>
          </p:nvPr>
        </p:nvSpPr>
        <p:spPr/>
      </p:sp>
      <p:grpSp>
        <p:nvGrpSpPr>
          <p:cNvPr id="26628" name="Group 4"/>
          <p:cNvGrpSpPr>
            <a:grpSpLocks noChangeAspect="1"/>
          </p:cNvGrpSpPr>
          <p:nvPr/>
        </p:nvGrpSpPr>
        <p:grpSpPr bwMode="auto">
          <a:xfrm>
            <a:off x="1919289" y="1484314"/>
            <a:ext cx="8497887" cy="5113337"/>
            <a:chOff x="1688" y="3678"/>
            <a:chExt cx="6969" cy="6319"/>
          </a:xfrm>
        </p:grpSpPr>
        <p:sp>
          <p:nvSpPr>
            <p:cNvPr id="26629" name="AutoShape 5"/>
            <p:cNvSpPr>
              <a:spLocks noChangeAspect="1" noChangeArrowheads="1"/>
            </p:cNvSpPr>
            <p:nvPr/>
          </p:nvSpPr>
          <p:spPr bwMode="auto">
            <a:xfrm>
              <a:off x="1688" y="3678"/>
              <a:ext cx="6969" cy="63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ru-RU" altLang="ru-RU"/>
            </a:p>
          </p:txBody>
        </p:sp>
        <p:sp>
          <p:nvSpPr>
            <p:cNvPr id="26630" name="AutoShape 6"/>
            <p:cNvSpPr>
              <a:spLocks noChangeArrowheads="1"/>
            </p:cNvSpPr>
            <p:nvPr/>
          </p:nvSpPr>
          <p:spPr bwMode="auto">
            <a:xfrm>
              <a:off x="4022" y="3853"/>
              <a:ext cx="2292" cy="601"/>
            </a:xfrm>
            <a:prstGeom prst="roundRect">
              <a:avLst>
                <a:gd name="adj" fmla="val 16667"/>
              </a:avLst>
            </a:prstGeom>
            <a:solidFill>
              <a:srgbClr val="FFFFFF"/>
            </a:solidFill>
            <a:ln w="9525">
              <a:solidFill>
                <a:srgbClr val="0000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ru-RU" b="1">
                  <a:latin typeface="Times New Roman" panose="02020603050405020304" pitchFamily="18" charset="0"/>
                  <a:cs typeface="Arial" panose="020B0604020202020204" pitchFamily="34" charset="0"/>
                </a:rPr>
                <a:t>Экосистемные услуги</a:t>
              </a:r>
              <a:endParaRPr lang="ru-RU" altLang="ru-RU">
                <a:cs typeface="Arial" panose="020B0604020202020204" pitchFamily="34" charset="0"/>
              </a:endParaRPr>
            </a:p>
          </p:txBody>
        </p:sp>
        <p:sp>
          <p:nvSpPr>
            <p:cNvPr id="26631" name="Rectangle 7"/>
            <p:cNvSpPr>
              <a:spLocks noChangeArrowheads="1"/>
            </p:cNvSpPr>
            <p:nvPr/>
          </p:nvSpPr>
          <p:spPr bwMode="auto">
            <a:xfrm>
              <a:off x="1783" y="4791"/>
              <a:ext cx="1698" cy="391"/>
            </a:xfrm>
            <a:prstGeom prst="rect">
              <a:avLst/>
            </a:prstGeom>
            <a:solidFill>
              <a:srgbClr val="FFFFFF"/>
            </a:solidFill>
            <a:ln w="9525">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ru-RU" sz="1600">
                  <a:latin typeface="Times New Roman" panose="02020603050405020304" pitchFamily="18" charset="0"/>
                  <a:cs typeface="Arial" panose="020B0604020202020204" pitchFamily="34" charset="0"/>
                </a:rPr>
                <a:t>Обеспечивающие</a:t>
              </a:r>
              <a:endParaRPr lang="ru-RU" altLang="ru-RU" sz="1600">
                <a:cs typeface="Arial" panose="020B0604020202020204" pitchFamily="34" charset="0"/>
              </a:endParaRPr>
            </a:p>
          </p:txBody>
        </p:sp>
        <p:sp>
          <p:nvSpPr>
            <p:cNvPr id="26632" name="Rectangle 8"/>
            <p:cNvSpPr>
              <a:spLocks noChangeArrowheads="1"/>
            </p:cNvSpPr>
            <p:nvPr/>
          </p:nvSpPr>
          <p:spPr bwMode="auto">
            <a:xfrm>
              <a:off x="4363" y="4881"/>
              <a:ext cx="1685" cy="392"/>
            </a:xfrm>
            <a:prstGeom prst="rect">
              <a:avLst/>
            </a:prstGeom>
            <a:solidFill>
              <a:srgbClr val="FFFFFF"/>
            </a:solidFill>
            <a:ln w="9525">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ru-RU" sz="1600">
                  <a:latin typeface="Times New Roman" panose="02020603050405020304" pitchFamily="18" charset="0"/>
                  <a:cs typeface="Arial" panose="020B0604020202020204" pitchFamily="34" charset="0"/>
                </a:rPr>
                <a:t>Регулирующие</a:t>
              </a:r>
              <a:endParaRPr lang="ru-RU" altLang="ru-RU" sz="1600">
                <a:cs typeface="Arial" panose="020B0604020202020204" pitchFamily="34" charset="0"/>
              </a:endParaRPr>
            </a:p>
          </p:txBody>
        </p:sp>
        <p:sp>
          <p:nvSpPr>
            <p:cNvPr id="26633" name="Rectangle 9"/>
            <p:cNvSpPr>
              <a:spLocks noChangeArrowheads="1"/>
            </p:cNvSpPr>
            <p:nvPr/>
          </p:nvSpPr>
          <p:spPr bwMode="auto">
            <a:xfrm>
              <a:off x="6702" y="4822"/>
              <a:ext cx="1551" cy="451"/>
            </a:xfrm>
            <a:prstGeom prst="rect">
              <a:avLst/>
            </a:prstGeom>
            <a:solidFill>
              <a:srgbClr val="FFFFFF"/>
            </a:solidFill>
            <a:ln w="9525">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ru-RU" sz="1600">
                  <a:latin typeface="Times New Roman" panose="02020603050405020304" pitchFamily="18" charset="0"/>
                  <a:cs typeface="Arial" panose="020B0604020202020204" pitchFamily="34" charset="0"/>
                </a:rPr>
                <a:t>Культурные</a:t>
              </a:r>
              <a:endParaRPr lang="ru-RU" altLang="ru-RU" sz="1600">
                <a:cs typeface="Arial" panose="020B0604020202020204" pitchFamily="34" charset="0"/>
              </a:endParaRPr>
            </a:p>
          </p:txBody>
        </p:sp>
        <p:sp>
          <p:nvSpPr>
            <p:cNvPr id="26634" name="Rectangle 10"/>
            <p:cNvSpPr>
              <a:spLocks noChangeArrowheads="1"/>
            </p:cNvSpPr>
            <p:nvPr/>
          </p:nvSpPr>
          <p:spPr bwMode="auto">
            <a:xfrm>
              <a:off x="3847" y="8346"/>
              <a:ext cx="1904" cy="359"/>
            </a:xfrm>
            <a:prstGeom prst="rect">
              <a:avLst/>
            </a:prstGeom>
            <a:solidFill>
              <a:srgbClr val="FFFFFF"/>
            </a:solidFill>
            <a:ln w="9525">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ru-RU" sz="1600">
                  <a:latin typeface="Times New Roman" panose="02020603050405020304" pitchFamily="18" charset="0"/>
                  <a:cs typeface="Arial" panose="020B0604020202020204" pitchFamily="34" charset="0"/>
                </a:rPr>
                <a:t>Поддерживающие</a:t>
              </a:r>
              <a:endParaRPr lang="ru-RU" altLang="ru-RU" sz="1600">
                <a:cs typeface="Arial" panose="020B0604020202020204" pitchFamily="34" charset="0"/>
              </a:endParaRPr>
            </a:p>
          </p:txBody>
        </p:sp>
        <p:cxnSp>
          <p:nvCxnSpPr>
            <p:cNvPr id="26635" name="AutoShape 11"/>
            <p:cNvCxnSpPr>
              <a:cxnSpLocks noChangeShapeType="1"/>
              <a:stCxn id="26630" idx="1"/>
              <a:endCxn id="26631" idx="0"/>
            </p:cNvCxnSpPr>
            <p:nvPr/>
          </p:nvCxnSpPr>
          <p:spPr bwMode="auto">
            <a:xfrm rot="10800000" flipV="1">
              <a:off x="2632" y="4154"/>
              <a:ext cx="1390" cy="637"/>
            </a:xfrm>
            <a:prstGeom prst="bentConnector2">
              <a:avLst/>
            </a:prstGeom>
            <a:noFill/>
            <a:ln w="9525">
              <a:solidFill>
                <a:srgbClr val="000000"/>
              </a:solidFill>
              <a:miter lim="800000"/>
              <a:headEnd/>
              <a:tailEnd type="triangle" w="med" len="med"/>
            </a:ln>
            <a:extLst>
              <a:ext uri="{909E8E84-426E-40DD-AFC4-6F175D3DCCD1}">
                <a14:hiddenFill xmlns:a14="http://schemas.microsoft.com/office/drawing/2010/main" xmlns="">
                  <a:noFill/>
                </a14:hiddenFill>
              </a:ext>
            </a:extLst>
          </p:spPr>
        </p:cxnSp>
        <p:cxnSp>
          <p:nvCxnSpPr>
            <p:cNvPr id="26636" name="AutoShape 12"/>
            <p:cNvCxnSpPr>
              <a:cxnSpLocks noChangeShapeType="1"/>
              <a:stCxn id="26630" idx="2"/>
              <a:endCxn id="26632" idx="0"/>
            </p:cNvCxnSpPr>
            <p:nvPr/>
          </p:nvCxnSpPr>
          <p:spPr bwMode="auto">
            <a:xfrm rot="16200000" flipH="1">
              <a:off x="4973" y="4649"/>
              <a:ext cx="427" cy="38"/>
            </a:xfrm>
            <a:prstGeom prst="bentConnector3">
              <a:avLst>
                <a:gd name="adj1" fmla="val 49912"/>
              </a:avLst>
            </a:prstGeom>
            <a:noFill/>
            <a:ln w="9525">
              <a:solidFill>
                <a:srgbClr val="000000"/>
              </a:solidFill>
              <a:miter lim="800000"/>
              <a:headEnd/>
              <a:tailEnd type="triangle" w="med" len="med"/>
            </a:ln>
            <a:extLst>
              <a:ext uri="{909E8E84-426E-40DD-AFC4-6F175D3DCCD1}">
                <a14:hiddenFill xmlns:a14="http://schemas.microsoft.com/office/drawing/2010/main" xmlns="">
                  <a:noFill/>
                </a14:hiddenFill>
              </a:ext>
            </a:extLst>
          </p:spPr>
        </p:cxnSp>
        <p:cxnSp>
          <p:nvCxnSpPr>
            <p:cNvPr id="26637" name="AutoShape 13"/>
            <p:cNvCxnSpPr>
              <a:cxnSpLocks noChangeShapeType="1"/>
              <a:stCxn id="26630" idx="3"/>
              <a:endCxn id="26633" idx="0"/>
            </p:cNvCxnSpPr>
            <p:nvPr/>
          </p:nvCxnSpPr>
          <p:spPr bwMode="auto">
            <a:xfrm>
              <a:off x="6314" y="4154"/>
              <a:ext cx="1164" cy="668"/>
            </a:xfrm>
            <a:prstGeom prst="bentConnector2">
              <a:avLst/>
            </a:prstGeom>
            <a:noFill/>
            <a:ln w="9525">
              <a:solidFill>
                <a:srgbClr val="000000"/>
              </a:solidFill>
              <a:miter lim="800000"/>
              <a:headEnd/>
              <a:tailEnd type="triangle" w="med" len="med"/>
            </a:ln>
            <a:extLst>
              <a:ext uri="{909E8E84-426E-40DD-AFC4-6F175D3DCCD1}">
                <a14:hiddenFill xmlns:a14="http://schemas.microsoft.com/office/drawing/2010/main" xmlns="">
                  <a:noFill/>
                </a14:hiddenFill>
              </a:ext>
            </a:extLst>
          </p:spPr>
        </p:cxnSp>
        <p:sp>
          <p:nvSpPr>
            <p:cNvPr id="26638" name="AutoShape 14"/>
            <p:cNvSpPr>
              <a:spLocks noChangeArrowheads="1"/>
            </p:cNvSpPr>
            <p:nvPr/>
          </p:nvSpPr>
          <p:spPr bwMode="auto">
            <a:xfrm>
              <a:off x="1688" y="5520"/>
              <a:ext cx="1632" cy="1484"/>
            </a:xfrm>
            <a:prstGeom prst="flowChartPunchedCard">
              <a:avLst/>
            </a:prstGeom>
            <a:solidFill>
              <a:srgbClr val="FFFFFF"/>
            </a:solidFill>
            <a:ln w="9525">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ru-RU" sz="1200">
                  <a:latin typeface="Times New Roman" panose="02020603050405020304" pitchFamily="18" charset="0"/>
                  <a:cs typeface="Arial" panose="020B0604020202020204" pitchFamily="34" charset="0"/>
                </a:rPr>
                <a:t>Продовольствие</a:t>
              </a:r>
            </a:p>
            <a:p>
              <a:pPr eaLnBrk="1" hangingPunct="1"/>
              <a:r>
                <a:rPr lang="ru-RU" altLang="ru-RU" sz="1200">
                  <a:latin typeface="Times New Roman" panose="02020603050405020304" pitchFamily="18" charset="0"/>
                  <a:cs typeface="Arial" panose="020B0604020202020204" pitchFamily="34" charset="0"/>
                </a:rPr>
                <a:t>Сырье</a:t>
              </a:r>
            </a:p>
            <a:p>
              <a:pPr eaLnBrk="1" hangingPunct="1"/>
              <a:r>
                <a:rPr lang="ru-RU" altLang="ru-RU" sz="1200">
                  <a:latin typeface="Times New Roman" panose="02020603050405020304" pitchFamily="18" charset="0"/>
                  <a:cs typeface="Arial" panose="020B0604020202020204" pitchFamily="34" charset="0"/>
                </a:rPr>
                <a:t>Материалы</a:t>
              </a:r>
            </a:p>
            <a:p>
              <a:pPr eaLnBrk="1" hangingPunct="1"/>
              <a:r>
                <a:rPr lang="ru-RU" altLang="ru-RU" sz="1200">
                  <a:latin typeface="Times New Roman" panose="02020603050405020304" pitchFamily="18" charset="0"/>
                  <a:cs typeface="Arial" panose="020B0604020202020204" pitchFamily="34" charset="0"/>
                </a:rPr>
                <a:t>Вода </a:t>
              </a:r>
              <a:endParaRPr lang="ru-RU" altLang="ru-RU">
                <a:cs typeface="Arial" panose="020B0604020202020204" pitchFamily="34" charset="0"/>
              </a:endParaRPr>
            </a:p>
          </p:txBody>
        </p:sp>
        <p:sp>
          <p:nvSpPr>
            <p:cNvPr id="26639" name="AutoShape 15"/>
            <p:cNvSpPr>
              <a:spLocks noChangeArrowheads="1"/>
            </p:cNvSpPr>
            <p:nvPr/>
          </p:nvSpPr>
          <p:spPr bwMode="auto">
            <a:xfrm>
              <a:off x="4278" y="5591"/>
              <a:ext cx="1685" cy="1974"/>
            </a:xfrm>
            <a:prstGeom prst="flowChartPunchedCard">
              <a:avLst/>
            </a:prstGeom>
            <a:solidFill>
              <a:srgbClr val="FFFFFF"/>
            </a:solidFill>
            <a:ln w="9525">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ru-RU" sz="1200">
                  <a:latin typeface="Times New Roman" panose="02020603050405020304" pitchFamily="18" charset="0"/>
                  <a:cs typeface="Arial" panose="020B0604020202020204" pitchFamily="34" charset="0"/>
                </a:rPr>
                <a:t>Регулирование климата</a:t>
              </a:r>
            </a:p>
            <a:p>
              <a:pPr eaLnBrk="1" hangingPunct="1"/>
              <a:r>
                <a:rPr lang="ru-RU" altLang="ru-RU" sz="1200">
                  <a:latin typeface="Times New Roman" panose="02020603050405020304" pitchFamily="18" charset="0"/>
                  <a:cs typeface="Arial" panose="020B0604020202020204" pitchFamily="34" charset="0"/>
                </a:rPr>
                <a:t>Регулирование качества воздуха</a:t>
              </a:r>
            </a:p>
            <a:p>
              <a:pPr eaLnBrk="1" hangingPunct="1"/>
              <a:r>
                <a:rPr lang="ru-RU" altLang="ru-RU" sz="1200">
                  <a:latin typeface="Times New Roman" panose="02020603050405020304" pitchFamily="18" charset="0"/>
                  <a:cs typeface="Arial" panose="020B0604020202020204" pitchFamily="34" charset="0"/>
                </a:rPr>
                <a:t>Очистка воды</a:t>
              </a:r>
            </a:p>
            <a:p>
              <a:pPr eaLnBrk="1" hangingPunct="1"/>
              <a:r>
                <a:rPr lang="ru-RU" altLang="ru-RU" sz="1200">
                  <a:latin typeface="Times New Roman" panose="02020603050405020304" pitchFamily="18" charset="0"/>
                  <a:cs typeface="Arial" panose="020B0604020202020204" pitchFamily="34" charset="0"/>
                </a:rPr>
                <a:t>Опыление</a:t>
              </a:r>
              <a:endParaRPr lang="ru-RU" altLang="ru-RU">
                <a:cs typeface="Arial" panose="020B0604020202020204" pitchFamily="34" charset="0"/>
              </a:endParaRPr>
            </a:p>
          </p:txBody>
        </p:sp>
        <p:sp>
          <p:nvSpPr>
            <p:cNvPr id="26640" name="AutoShape 16"/>
            <p:cNvSpPr>
              <a:spLocks noChangeArrowheads="1"/>
            </p:cNvSpPr>
            <p:nvPr/>
          </p:nvSpPr>
          <p:spPr bwMode="auto">
            <a:xfrm>
              <a:off x="4451" y="9000"/>
              <a:ext cx="1863" cy="813"/>
            </a:xfrm>
            <a:prstGeom prst="flowChartPunchedCard">
              <a:avLst/>
            </a:prstGeom>
            <a:solidFill>
              <a:srgbClr val="FFFFFF"/>
            </a:solidFill>
            <a:ln w="9525">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ru-RU" sz="1200">
                  <a:latin typeface="Times New Roman" panose="02020603050405020304" pitchFamily="18" charset="0"/>
                  <a:cs typeface="Arial" panose="020B0604020202020204" pitchFamily="34" charset="0"/>
                </a:rPr>
                <a:t>Почвообразование</a:t>
              </a:r>
            </a:p>
            <a:p>
              <a:pPr eaLnBrk="1" hangingPunct="1"/>
              <a:r>
                <a:rPr lang="ru-RU" altLang="ru-RU" sz="1200">
                  <a:latin typeface="Times New Roman" panose="02020603050405020304" pitchFamily="18" charset="0"/>
                  <a:cs typeface="Arial" panose="020B0604020202020204" pitchFamily="34" charset="0"/>
                </a:rPr>
                <a:t>Фотосинтез</a:t>
              </a:r>
              <a:endParaRPr lang="ru-RU" altLang="ru-RU">
                <a:cs typeface="Arial" panose="020B0604020202020204" pitchFamily="34" charset="0"/>
              </a:endParaRPr>
            </a:p>
          </p:txBody>
        </p:sp>
        <p:sp>
          <p:nvSpPr>
            <p:cNvPr id="26641" name="AutoShape 17"/>
            <p:cNvSpPr>
              <a:spLocks noChangeArrowheads="1"/>
            </p:cNvSpPr>
            <p:nvPr/>
          </p:nvSpPr>
          <p:spPr bwMode="auto">
            <a:xfrm>
              <a:off x="6314" y="5718"/>
              <a:ext cx="1720" cy="1847"/>
            </a:xfrm>
            <a:prstGeom prst="flowChartPunchedCard">
              <a:avLst/>
            </a:prstGeom>
            <a:solidFill>
              <a:srgbClr val="FFFFFF"/>
            </a:solidFill>
            <a:ln w="9525">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ru-RU" sz="1200">
                  <a:latin typeface="Times New Roman" panose="02020603050405020304" pitchFamily="18" charset="0"/>
                  <a:cs typeface="Arial" panose="020B0604020202020204" pitchFamily="34" charset="0"/>
                </a:rPr>
                <a:t>Образовательные</a:t>
              </a:r>
            </a:p>
            <a:p>
              <a:pPr eaLnBrk="1" hangingPunct="1"/>
              <a:r>
                <a:rPr lang="ru-RU" altLang="ru-RU" sz="1200">
                  <a:latin typeface="Times New Roman" panose="02020603050405020304" pitchFamily="18" charset="0"/>
                  <a:cs typeface="Arial" panose="020B0604020202020204" pitchFamily="34" charset="0"/>
                </a:rPr>
                <a:t>Эстетические</a:t>
              </a:r>
            </a:p>
            <a:p>
              <a:pPr eaLnBrk="1" hangingPunct="1"/>
              <a:r>
                <a:rPr lang="ru-RU" altLang="ru-RU" sz="1200">
                  <a:latin typeface="Times New Roman" panose="02020603050405020304" pitchFamily="18" charset="0"/>
                  <a:cs typeface="Arial" panose="020B0604020202020204" pitchFamily="34" charset="0"/>
                </a:rPr>
                <a:t>Духовные</a:t>
              </a:r>
            </a:p>
            <a:p>
              <a:pPr eaLnBrk="1" hangingPunct="1"/>
              <a:r>
                <a:rPr lang="ru-RU" altLang="ru-RU" sz="1200">
                  <a:latin typeface="Times New Roman" panose="02020603050405020304" pitchFamily="18" charset="0"/>
                  <a:cs typeface="Arial" panose="020B0604020202020204" pitchFamily="34" charset="0"/>
                </a:rPr>
                <a:t>Культурное наследие</a:t>
              </a:r>
            </a:p>
            <a:p>
              <a:pPr eaLnBrk="1" hangingPunct="1"/>
              <a:r>
                <a:rPr lang="ru-RU" altLang="ru-RU" sz="1200">
                  <a:latin typeface="Times New Roman" panose="02020603050405020304" pitchFamily="18" charset="0"/>
                  <a:cs typeface="Arial" panose="020B0604020202020204" pitchFamily="34" charset="0"/>
                </a:rPr>
                <a:t>Рекреация</a:t>
              </a:r>
              <a:endParaRPr lang="ru-RU" altLang="ru-RU">
                <a:cs typeface="Arial" panose="020B0604020202020204" pitchFamily="34" charset="0"/>
              </a:endParaRPr>
            </a:p>
          </p:txBody>
        </p:sp>
        <p:cxnSp>
          <p:nvCxnSpPr>
            <p:cNvPr id="26642" name="AutoShape 18"/>
            <p:cNvCxnSpPr>
              <a:cxnSpLocks noChangeShapeType="1"/>
              <a:stCxn id="26631" idx="2"/>
              <a:endCxn id="26638" idx="0"/>
            </p:cNvCxnSpPr>
            <p:nvPr/>
          </p:nvCxnSpPr>
          <p:spPr bwMode="auto">
            <a:xfrm rot="5400000">
              <a:off x="2399" y="5287"/>
              <a:ext cx="338" cy="128"/>
            </a:xfrm>
            <a:prstGeom prst="bentConnector3">
              <a:avLst>
                <a:gd name="adj1" fmla="val 50000"/>
              </a:avLst>
            </a:prstGeom>
            <a:noFill/>
            <a:ln w="9525">
              <a:solidFill>
                <a:srgbClr val="000000"/>
              </a:solidFill>
              <a:miter lim="800000"/>
              <a:headEnd/>
              <a:tailEnd type="triangle" w="med" len="med"/>
            </a:ln>
            <a:extLst>
              <a:ext uri="{909E8E84-426E-40DD-AFC4-6F175D3DCCD1}">
                <a14:hiddenFill xmlns:a14="http://schemas.microsoft.com/office/drawing/2010/main" xmlns="">
                  <a:noFill/>
                </a14:hiddenFill>
              </a:ext>
            </a:extLst>
          </p:spPr>
        </p:cxnSp>
        <p:cxnSp>
          <p:nvCxnSpPr>
            <p:cNvPr id="26643" name="AutoShape 19"/>
            <p:cNvCxnSpPr>
              <a:cxnSpLocks noChangeShapeType="1"/>
              <a:stCxn id="26632" idx="2"/>
              <a:endCxn id="26639" idx="0"/>
            </p:cNvCxnSpPr>
            <p:nvPr/>
          </p:nvCxnSpPr>
          <p:spPr bwMode="auto">
            <a:xfrm rot="5400000">
              <a:off x="5005" y="5389"/>
              <a:ext cx="318" cy="85"/>
            </a:xfrm>
            <a:prstGeom prst="bentConnector3">
              <a:avLst>
                <a:gd name="adj1" fmla="val 49880"/>
              </a:avLst>
            </a:prstGeom>
            <a:noFill/>
            <a:ln w="9525">
              <a:solidFill>
                <a:srgbClr val="000000"/>
              </a:solidFill>
              <a:miter lim="800000"/>
              <a:headEnd/>
              <a:tailEnd type="triangle" w="med" len="med"/>
            </a:ln>
            <a:extLst>
              <a:ext uri="{909E8E84-426E-40DD-AFC4-6F175D3DCCD1}">
                <a14:hiddenFill xmlns:a14="http://schemas.microsoft.com/office/drawing/2010/main" xmlns="">
                  <a:noFill/>
                </a14:hiddenFill>
              </a:ext>
            </a:extLst>
          </p:spPr>
        </p:cxnSp>
        <p:cxnSp>
          <p:nvCxnSpPr>
            <p:cNvPr id="26644" name="AutoShape 20"/>
            <p:cNvCxnSpPr>
              <a:cxnSpLocks noChangeShapeType="1"/>
              <a:stCxn id="26633" idx="2"/>
              <a:endCxn id="26641" idx="0"/>
            </p:cNvCxnSpPr>
            <p:nvPr/>
          </p:nvCxnSpPr>
          <p:spPr bwMode="auto">
            <a:xfrm rot="5400000">
              <a:off x="7104" y="5344"/>
              <a:ext cx="445" cy="303"/>
            </a:xfrm>
            <a:prstGeom prst="bentConnector3">
              <a:avLst>
                <a:gd name="adj1" fmla="val 50000"/>
              </a:avLst>
            </a:prstGeom>
            <a:noFill/>
            <a:ln w="9525">
              <a:solidFill>
                <a:srgbClr val="000000"/>
              </a:solidFill>
              <a:miter lim="800000"/>
              <a:headEnd/>
              <a:tailEnd type="triangle" w="med" len="med"/>
            </a:ln>
            <a:extLst>
              <a:ext uri="{909E8E84-426E-40DD-AFC4-6F175D3DCCD1}">
                <a14:hiddenFill xmlns:a14="http://schemas.microsoft.com/office/drawing/2010/main" xmlns="">
                  <a:noFill/>
                </a14:hiddenFill>
              </a:ext>
            </a:extLst>
          </p:spPr>
        </p:cxnSp>
        <p:cxnSp>
          <p:nvCxnSpPr>
            <p:cNvPr id="26645" name="AutoShape 21"/>
            <p:cNvCxnSpPr>
              <a:cxnSpLocks noChangeShapeType="1"/>
              <a:stCxn id="26634" idx="2"/>
              <a:endCxn id="26640" idx="0"/>
            </p:cNvCxnSpPr>
            <p:nvPr/>
          </p:nvCxnSpPr>
          <p:spPr bwMode="auto">
            <a:xfrm rot="16200000" flipH="1">
              <a:off x="4943" y="8561"/>
              <a:ext cx="295" cy="584"/>
            </a:xfrm>
            <a:prstGeom prst="bentConnector3">
              <a:avLst>
                <a:gd name="adj1" fmla="val 49870"/>
              </a:avLst>
            </a:prstGeom>
            <a:noFill/>
            <a:ln w="9525">
              <a:solidFill>
                <a:srgbClr val="000000"/>
              </a:solidFill>
              <a:miter lim="800000"/>
              <a:headEnd/>
              <a:tailEnd type="triangle" w="med" len="med"/>
            </a:ln>
            <a:extLst>
              <a:ext uri="{909E8E84-426E-40DD-AFC4-6F175D3DCCD1}">
                <a14:hiddenFill xmlns:a14="http://schemas.microsoft.com/office/drawing/2010/main" xmlns="">
                  <a:noFill/>
                </a14:hiddenFill>
              </a:ext>
            </a:extLst>
          </p:spPr>
        </p:cxnSp>
        <p:cxnSp>
          <p:nvCxnSpPr>
            <p:cNvPr id="26646" name="AutoShape 22"/>
            <p:cNvCxnSpPr>
              <a:cxnSpLocks noChangeShapeType="1"/>
              <a:stCxn id="26640" idx="1"/>
              <a:endCxn id="26638" idx="2"/>
            </p:cNvCxnSpPr>
            <p:nvPr/>
          </p:nvCxnSpPr>
          <p:spPr bwMode="auto">
            <a:xfrm rot="10800000">
              <a:off x="2504" y="7004"/>
              <a:ext cx="1947" cy="2403"/>
            </a:xfrm>
            <a:prstGeom prst="curvedConnector2">
              <a:avLst/>
            </a:prstGeom>
            <a:noFill/>
            <a:ln w="9525">
              <a:solidFill>
                <a:srgbClr val="000000"/>
              </a:solidFill>
              <a:round/>
              <a:headEnd/>
              <a:tailEnd type="triangle" w="med" len="med"/>
            </a:ln>
            <a:extLst>
              <a:ext uri="{909E8E84-426E-40DD-AFC4-6F175D3DCCD1}">
                <a14:hiddenFill xmlns:a14="http://schemas.microsoft.com/office/drawing/2010/main" xmlns="">
                  <a:noFill/>
                </a14:hiddenFill>
              </a:ext>
            </a:extLst>
          </p:spPr>
        </p:cxnSp>
        <p:cxnSp>
          <p:nvCxnSpPr>
            <p:cNvPr id="26647" name="AutoShape 23"/>
            <p:cNvCxnSpPr>
              <a:cxnSpLocks noChangeShapeType="1"/>
              <a:stCxn id="26640" idx="3"/>
              <a:endCxn id="26639" idx="2"/>
            </p:cNvCxnSpPr>
            <p:nvPr/>
          </p:nvCxnSpPr>
          <p:spPr bwMode="auto">
            <a:xfrm flipH="1" flipV="1">
              <a:off x="5121" y="7565"/>
              <a:ext cx="1193" cy="1842"/>
            </a:xfrm>
            <a:prstGeom prst="curvedConnector4">
              <a:avLst>
                <a:gd name="adj1" fmla="val -23227"/>
                <a:gd name="adj2" fmla="val 61093"/>
              </a:avLst>
            </a:prstGeom>
            <a:noFill/>
            <a:ln w="9525">
              <a:solidFill>
                <a:srgbClr val="000000"/>
              </a:solidFill>
              <a:round/>
              <a:headEnd/>
              <a:tailEnd type="triangle" w="med" len="med"/>
            </a:ln>
            <a:extLst>
              <a:ext uri="{909E8E84-426E-40DD-AFC4-6F175D3DCCD1}">
                <a14:hiddenFill xmlns:a14="http://schemas.microsoft.com/office/drawing/2010/main" xmlns="">
                  <a:noFill/>
                </a14:hiddenFill>
              </a:ext>
            </a:extLst>
          </p:spPr>
        </p:cxnSp>
        <p:cxnSp>
          <p:nvCxnSpPr>
            <p:cNvPr id="26648" name="AutoShape 24"/>
            <p:cNvCxnSpPr>
              <a:cxnSpLocks noChangeShapeType="1"/>
              <a:stCxn id="26640" idx="3"/>
              <a:endCxn id="26641" idx="2"/>
            </p:cNvCxnSpPr>
            <p:nvPr/>
          </p:nvCxnSpPr>
          <p:spPr bwMode="auto">
            <a:xfrm flipV="1">
              <a:off x="6314" y="7565"/>
              <a:ext cx="861" cy="1842"/>
            </a:xfrm>
            <a:prstGeom prst="curvedConnector2">
              <a:avLst/>
            </a:prstGeom>
            <a:noFill/>
            <a:ln w="9525">
              <a:solidFill>
                <a:srgbClr val="000000"/>
              </a:solidFill>
              <a:round/>
              <a:headEnd/>
              <a:tailEnd type="triangle" w="med" len="med"/>
            </a:ln>
            <a:extLst>
              <a:ext uri="{909E8E84-426E-40DD-AFC4-6F175D3DCCD1}">
                <a14:hiddenFill xmlns:a14="http://schemas.microsoft.com/office/drawing/2010/main" xmlns="">
                  <a:noFill/>
                </a14:hiddenFill>
              </a:ext>
            </a:extLst>
          </p:spPr>
        </p:cxnSp>
        <p:cxnSp>
          <p:nvCxnSpPr>
            <p:cNvPr id="26649" name="AutoShape 25"/>
            <p:cNvCxnSpPr>
              <a:cxnSpLocks noChangeShapeType="1"/>
              <a:stCxn id="26630" idx="1"/>
              <a:endCxn id="26634" idx="1"/>
            </p:cNvCxnSpPr>
            <p:nvPr/>
          </p:nvCxnSpPr>
          <p:spPr bwMode="auto">
            <a:xfrm rot="10800000" flipV="1">
              <a:off x="3847" y="4154"/>
              <a:ext cx="175" cy="4372"/>
            </a:xfrm>
            <a:prstGeom prst="bentConnector3">
              <a:avLst>
                <a:gd name="adj1" fmla="val 258593"/>
              </a:avLst>
            </a:prstGeom>
            <a:noFill/>
            <a:ln w="9525">
              <a:solidFill>
                <a:srgbClr val="000000"/>
              </a:solidFill>
              <a:miter lim="800000"/>
              <a:headEnd/>
              <a:tailEnd type="triangle" w="med" len="med"/>
            </a:ln>
            <a:extLst>
              <a:ext uri="{909E8E84-426E-40DD-AFC4-6F175D3DCCD1}">
                <a14:hiddenFill xmlns:a14="http://schemas.microsoft.com/office/drawing/2010/main" xmlns="">
                  <a:noFill/>
                </a14:hiddenFill>
              </a:ext>
            </a:extLst>
          </p:spPr>
        </p:cxnSp>
      </p:grpSp>
    </p:spTree>
    <p:extLst>
      <p:ext uri="{BB962C8B-B14F-4D97-AF65-F5344CB8AC3E}">
        <p14:creationId xmlns:p14="http://schemas.microsoft.com/office/powerpoint/2010/main" xmlns="" val="233652964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1981200" y="188913"/>
            <a:ext cx="8229600" cy="863600"/>
          </a:xfrm>
        </p:spPr>
        <p:txBody>
          <a:bodyPr>
            <a:normAutofit fontScale="90000"/>
          </a:bodyPr>
          <a:lstStyle/>
          <a:p>
            <a:pPr eaLnBrk="1" hangingPunct="1"/>
            <a:r>
              <a:rPr lang="ru-RU" altLang="ru-RU" sz="4000"/>
              <a:t>Деградация болот и пожары (Подмосковье 2010)</a:t>
            </a:r>
          </a:p>
        </p:txBody>
      </p:sp>
      <p:sp>
        <p:nvSpPr>
          <p:cNvPr id="27651" name="Rectangle 3"/>
          <p:cNvSpPr>
            <a:spLocks noGrp="1" noChangeArrowheads="1"/>
          </p:cNvSpPr>
          <p:nvPr>
            <p:ph type="body" idx="1"/>
          </p:nvPr>
        </p:nvSpPr>
        <p:spPr>
          <a:xfrm>
            <a:off x="1774826" y="1125538"/>
            <a:ext cx="8893175" cy="5543550"/>
          </a:xfrm>
        </p:spPr>
        <p:txBody>
          <a:bodyPr>
            <a:normAutofit lnSpcReduction="10000"/>
          </a:bodyPr>
          <a:lstStyle/>
          <a:p>
            <a:pPr eaLnBrk="1" hangingPunct="1">
              <a:lnSpc>
                <a:spcPct val="80000"/>
              </a:lnSpc>
            </a:pPr>
            <a:r>
              <a:rPr lang="ru-RU" altLang="ru-RU" sz="2200"/>
              <a:t>Большие затраты на тушение горящего торфа; </a:t>
            </a:r>
          </a:p>
          <a:p>
            <a:pPr eaLnBrk="1" hangingPunct="1">
              <a:lnSpc>
                <a:spcPct val="80000"/>
              </a:lnSpc>
            </a:pPr>
            <a:r>
              <a:rPr lang="ru-RU" altLang="ru-RU" sz="2200"/>
              <a:t>гибель имущества и домов в поселках и деревнях в районах пожаров; </a:t>
            </a:r>
          </a:p>
          <a:p>
            <a:pPr eaLnBrk="1" hangingPunct="1">
              <a:lnSpc>
                <a:spcPct val="80000"/>
              </a:lnSpc>
            </a:pPr>
            <a:r>
              <a:rPr lang="ru-RU" altLang="ru-RU" sz="2200"/>
              <a:t>гигантские массивы сгоревшего леса; </a:t>
            </a:r>
          </a:p>
          <a:p>
            <a:pPr eaLnBrk="1" hangingPunct="1">
              <a:lnSpc>
                <a:spcPct val="80000"/>
              </a:lnSpc>
            </a:pPr>
            <a:r>
              <a:rPr lang="ru-RU" altLang="ru-RU" sz="2200"/>
              <a:t>рост  заболеваемости   в Москве и Подмосковье в результате смога (отсюда и вполне оцениваемый рост расходов населения на лекарства, медицинскую помощь); </a:t>
            </a:r>
          </a:p>
          <a:p>
            <a:pPr eaLnBrk="1" hangingPunct="1">
              <a:lnSpc>
                <a:spcPct val="80000"/>
              </a:lnSpc>
            </a:pPr>
            <a:r>
              <a:rPr lang="ru-RU" altLang="ru-RU" sz="2200"/>
              <a:t>очень плохие перспективы для беременных женщин и их будущих детей; </a:t>
            </a:r>
          </a:p>
          <a:p>
            <a:pPr eaLnBrk="1" hangingPunct="1">
              <a:lnSpc>
                <a:spcPct val="80000"/>
              </a:lnSpc>
            </a:pPr>
            <a:r>
              <a:rPr lang="ru-RU" altLang="ru-RU" sz="2200"/>
              <a:t>недопроизводство продукции из-за заболеваемости и снижения производительности труда; </a:t>
            </a:r>
          </a:p>
          <a:p>
            <a:pPr eaLnBrk="1" hangingPunct="1">
              <a:lnSpc>
                <a:spcPct val="80000"/>
              </a:lnSpc>
            </a:pPr>
            <a:r>
              <a:rPr lang="ru-RU" altLang="ru-RU" sz="2200"/>
              <a:t>временное снижение производства в результате решения московского правительства об ограничении деятельности особо загрязняющих предприятий; </a:t>
            </a:r>
          </a:p>
          <a:p>
            <a:pPr eaLnBrk="1" hangingPunct="1">
              <a:lnSpc>
                <a:spcPct val="80000"/>
              </a:lnSpc>
            </a:pPr>
            <a:r>
              <a:rPr lang="ru-RU" altLang="ru-RU" sz="2200"/>
              <a:t>убытки из-за затруднений в работе транспорта, рост его аварийности и т.д.  и т.п. </a:t>
            </a:r>
          </a:p>
          <a:p>
            <a:pPr eaLnBrk="1" hangingPunct="1">
              <a:lnSpc>
                <a:spcPct val="80000"/>
              </a:lnSpc>
              <a:buFontTx/>
              <a:buNone/>
            </a:pPr>
            <a:r>
              <a:rPr lang="ru-RU" altLang="ru-RU" sz="2200"/>
              <a:t>Экономические убытки колоссальны даже без учета таких тонких категорий как ущербы от заболеваемости и смертности (по России дополнительно 14 тыс.смертей)</a:t>
            </a:r>
          </a:p>
          <a:p>
            <a:pPr eaLnBrk="1" hangingPunct="1">
              <a:lnSpc>
                <a:spcPct val="80000"/>
              </a:lnSpc>
            </a:pPr>
            <a:endParaRPr lang="ru-RU" altLang="ru-RU" sz="2200"/>
          </a:p>
        </p:txBody>
      </p:sp>
    </p:spTree>
    <p:extLst>
      <p:ext uri="{BB962C8B-B14F-4D97-AF65-F5344CB8AC3E}">
        <p14:creationId xmlns:p14="http://schemas.microsoft.com/office/powerpoint/2010/main" xmlns="" val="42174721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ru-RU" altLang="ru-RU" sz="1800">
                <a:latin typeface="Times New Roman" panose="02020603050405020304" pitchFamily="18" charset="0"/>
              </a:rPr>
              <a:t>Основные выгоды на смягчение экстремальных природных явлений (1907 долл./га/год), очистку сточных вод (654 долл./га/год), регулирование климата, т.е. услуг водно-болотных угодий, на которые нет рынка. Менее значимыми  экоуслуги по производству продуктов питания (150 долл./га/год) и сырьевых материалов, которые имеют вполне реальную цену. </a:t>
            </a:r>
          </a:p>
        </p:txBody>
      </p:sp>
      <p:pic>
        <p:nvPicPr>
          <p:cNvPr id="28675" name="Рисунок 1"/>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a:xfrm>
            <a:off x="1919288" y="1628776"/>
            <a:ext cx="8748712" cy="4824413"/>
          </a:xfrm>
          <a:noFill/>
        </p:spPr>
      </p:pic>
    </p:spTree>
    <p:extLst>
      <p:ext uri="{BB962C8B-B14F-4D97-AF65-F5344CB8AC3E}">
        <p14:creationId xmlns:p14="http://schemas.microsoft.com/office/powerpoint/2010/main" xmlns="" val="85169778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1524001" y="0"/>
            <a:ext cx="8964613" cy="908050"/>
          </a:xfrm>
        </p:spPr>
        <p:txBody>
          <a:bodyPr>
            <a:normAutofit fontScale="90000"/>
          </a:bodyPr>
          <a:lstStyle/>
          <a:p>
            <a:pPr eaLnBrk="1" hangingPunct="1"/>
            <a:r>
              <a:rPr lang="ru-RU" altLang="ru-RU" sz="3000"/>
              <a:t>Кто должен платить: диффузия («рассеивание») выгод  экосистемных услуг леса</a:t>
            </a:r>
          </a:p>
        </p:txBody>
      </p:sp>
      <p:graphicFrame>
        <p:nvGraphicFramePr>
          <p:cNvPr id="60419" name="Group 3"/>
          <p:cNvGraphicFramePr>
            <a:graphicFrameLocks noGrp="1"/>
          </p:cNvGraphicFramePr>
          <p:nvPr>
            <p:ph type="tbl" idx="1"/>
          </p:nvPr>
        </p:nvGraphicFramePr>
        <p:xfrm>
          <a:off x="1703389" y="908051"/>
          <a:ext cx="8785225" cy="5956301"/>
        </p:xfrm>
        <a:graphic>
          <a:graphicData uri="http://schemas.openxmlformats.org/drawingml/2006/table">
            <a:tbl>
              <a:tblPr/>
              <a:tblGrid>
                <a:gridCol w="2617787"/>
                <a:gridCol w="2486025"/>
                <a:gridCol w="3681413"/>
              </a:tblGrid>
              <a:tr h="788988">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2200" b="0" i="0" u="none" strike="noStrike" cap="none" normalizeH="0" baseline="0" smtClean="0">
                          <a:ln>
                            <a:noFill/>
                          </a:ln>
                          <a:solidFill>
                            <a:schemeClr val="tx1"/>
                          </a:solidFill>
                          <a:effectLst/>
                          <a:latin typeface="Times New Roman" pitchFamily="18" charset="0"/>
                          <a:cs typeface="Times New Roman" pitchFamily="18" charset="0"/>
                        </a:rPr>
                        <a:t>Экосистемные услуги леса</a:t>
                      </a:r>
                      <a:endParaRPr kumimoji="0" lang="ru-RU" altLang="ru-RU" sz="2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2200" b="0" i="0" u="none" strike="noStrike" cap="none" normalizeH="0" baseline="0" smtClean="0">
                          <a:ln>
                            <a:noFill/>
                          </a:ln>
                          <a:solidFill>
                            <a:schemeClr val="tx1"/>
                          </a:solidFill>
                          <a:effectLst/>
                          <a:latin typeface="Times New Roman" pitchFamily="18" charset="0"/>
                          <a:cs typeface="Times New Roman" pitchFamily="18" charset="0"/>
                        </a:rPr>
                        <a:t>Выгоды</a:t>
                      </a:r>
                      <a:endParaRPr kumimoji="0" lang="ru-RU" altLang="ru-RU" sz="2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2200" b="0" i="0" u="none" strike="noStrike" cap="none" normalizeH="0" baseline="0" smtClean="0">
                          <a:ln>
                            <a:noFill/>
                          </a:ln>
                          <a:solidFill>
                            <a:schemeClr val="tx1"/>
                          </a:solidFill>
                          <a:effectLst/>
                          <a:latin typeface="Times New Roman" pitchFamily="18" charset="0"/>
                          <a:cs typeface="Times New Roman" pitchFamily="18" charset="0"/>
                        </a:rPr>
                        <a:t>Получатель выгод</a:t>
                      </a:r>
                      <a:endParaRPr kumimoji="0" lang="ru-RU" altLang="ru-RU" sz="2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77888">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2200" b="0" i="0" u="none" strike="noStrike" cap="none" normalizeH="0" baseline="0" smtClean="0">
                          <a:ln>
                            <a:noFill/>
                          </a:ln>
                          <a:solidFill>
                            <a:schemeClr val="tx1"/>
                          </a:solidFill>
                          <a:effectLst/>
                          <a:latin typeface="Times New Roman" pitchFamily="18" charset="0"/>
                          <a:cs typeface="Times New Roman" pitchFamily="18" charset="0"/>
                        </a:rPr>
                        <a:t>Поглощение СО2</a:t>
                      </a:r>
                      <a:endParaRPr kumimoji="0" lang="ru-RU" altLang="ru-RU" sz="2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2200" b="0" i="0" u="none" strike="noStrike" cap="none" normalizeH="0" baseline="0" smtClean="0">
                          <a:ln>
                            <a:noFill/>
                          </a:ln>
                          <a:solidFill>
                            <a:schemeClr val="tx1"/>
                          </a:solidFill>
                          <a:effectLst/>
                          <a:latin typeface="Times New Roman" pitchFamily="18" charset="0"/>
                          <a:cs typeface="Times New Roman" pitchFamily="18" charset="0"/>
                        </a:rPr>
                        <a:t>Предотвращение изменения климата</a:t>
                      </a:r>
                      <a:endParaRPr kumimoji="0" lang="ru-RU" altLang="ru-RU" sz="2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2200" b="0" i="0" u="none" strike="noStrike" cap="none" normalizeH="0" baseline="0" smtClean="0">
                          <a:ln>
                            <a:noFill/>
                          </a:ln>
                          <a:solidFill>
                            <a:schemeClr val="tx1"/>
                          </a:solidFill>
                          <a:effectLst/>
                          <a:latin typeface="Times New Roman" pitchFamily="18" charset="0"/>
                          <a:cs typeface="Times New Roman" pitchFamily="18" charset="0"/>
                        </a:rPr>
                        <a:t>Мировое сообщество</a:t>
                      </a:r>
                      <a:endParaRPr kumimoji="0" lang="ru-RU" altLang="ru-RU" sz="2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138237">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2200" b="0" i="0" u="none" strike="noStrike" cap="none" normalizeH="0" baseline="0" smtClean="0">
                          <a:ln>
                            <a:noFill/>
                          </a:ln>
                          <a:solidFill>
                            <a:schemeClr val="tx1"/>
                          </a:solidFill>
                          <a:effectLst/>
                          <a:latin typeface="Times New Roman" pitchFamily="18" charset="0"/>
                          <a:cs typeface="Times New Roman" pitchFamily="18" charset="0"/>
                        </a:rPr>
                        <a:t>Предотвращение эрозии в сельском хозяйстве</a:t>
                      </a:r>
                      <a:endParaRPr kumimoji="0" lang="ru-RU" altLang="ru-RU" sz="2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2200" b="0" i="0" u="none" strike="noStrike" cap="none" normalizeH="0" baseline="0" smtClean="0">
                          <a:ln>
                            <a:noFill/>
                          </a:ln>
                          <a:solidFill>
                            <a:schemeClr val="tx1"/>
                          </a:solidFill>
                          <a:effectLst/>
                          <a:latin typeface="Times New Roman" pitchFamily="18" charset="0"/>
                          <a:cs typeface="Times New Roman" pitchFamily="18" charset="0"/>
                        </a:rPr>
                        <a:t>Увеличение урожаев</a:t>
                      </a:r>
                      <a:endParaRPr kumimoji="0" lang="ru-RU" altLang="ru-RU" sz="2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2200" b="0" i="0" u="none" strike="noStrike" cap="none" normalizeH="0" baseline="0" smtClean="0">
                          <a:ln>
                            <a:noFill/>
                          </a:ln>
                          <a:solidFill>
                            <a:schemeClr val="tx1"/>
                          </a:solidFill>
                          <a:effectLst/>
                          <a:latin typeface="Times New Roman" pitchFamily="18" charset="0"/>
                          <a:cs typeface="Times New Roman" pitchFamily="18" charset="0"/>
                        </a:rPr>
                        <a:t>Сельское хозяйство</a:t>
                      </a:r>
                      <a:endParaRPr kumimoji="0" lang="ru-RU" altLang="ru-RU" sz="2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84312">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2200" b="0" i="0" u="none" strike="noStrike" cap="none" normalizeH="0" baseline="0" smtClean="0">
                          <a:ln>
                            <a:noFill/>
                          </a:ln>
                          <a:solidFill>
                            <a:schemeClr val="tx1"/>
                          </a:solidFill>
                          <a:effectLst/>
                          <a:latin typeface="Times New Roman" pitchFamily="18" charset="0"/>
                          <a:cs typeface="Times New Roman" pitchFamily="18" charset="0"/>
                        </a:rPr>
                        <a:t>Водорегулирование в водоохранных зонах</a:t>
                      </a:r>
                      <a:endParaRPr kumimoji="0" lang="ru-RU" altLang="ru-RU" sz="2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2200" b="0" i="0" u="none" strike="noStrike" cap="none" normalizeH="0" baseline="0" smtClean="0">
                          <a:ln>
                            <a:noFill/>
                          </a:ln>
                          <a:solidFill>
                            <a:schemeClr val="tx1"/>
                          </a:solidFill>
                          <a:effectLst/>
                          <a:latin typeface="Times New Roman" pitchFamily="18" charset="0"/>
                          <a:cs typeface="Times New Roman" pitchFamily="18" charset="0"/>
                        </a:rPr>
                        <a:t>Предотвращение наводнений</a:t>
                      </a:r>
                      <a:endParaRPr kumimoji="0" lang="ru-RU" altLang="ru-RU" sz="2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2200" b="0" i="0" u="none" strike="noStrike" cap="none" normalizeH="0" baseline="0" smtClean="0">
                          <a:ln>
                            <a:noFill/>
                          </a:ln>
                          <a:solidFill>
                            <a:schemeClr val="tx1"/>
                          </a:solidFill>
                          <a:effectLst/>
                          <a:latin typeface="Times New Roman" pitchFamily="18" charset="0"/>
                          <a:cs typeface="Times New Roman" pitchFamily="18" charset="0"/>
                        </a:rPr>
                        <a:t>Расположенные вниз по течению локальные сообщества, экономические объекты</a:t>
                      </a:r>
                      <a:endParaRPr kumimoji="0" lang="ru-RU" altLang="ru-RU" sz="2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77888">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2200" b="0" i="0" u="none" strike="noStrike" cap="none" normalizeH="0" baseline="0" smtClean="0">
                          <a:ln>
                            <a:noFill/>
                          </a:ln>
                          <a:solidFill>
                            <a:schemeClr val="tx1"/>
                          </a:solidFill>
                          <a:effectLst/>
                          <a:latin typeface="Times New Roman" pitchFamily="18" charset="0"/>
                          <a:cs typeface="Times New Roman" pitchFamily="18" charset="0"/>
                        </a:rPr>
                        <a:t>Очищение воздуха от загрязнений</a:t>
                      </a:r>
                      <a:endParaRPr kumimoji="0" lang="ru-RU" altLang="ru-RU" sz="2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2200" b="0" i="0" u="none" strike="noStrike" cap="none" normalizeH="0" baseline="0" smtClean="0">
                          <a:ln>
                            <a:noFill/>
                          </a:ln>
                          <a:solidFill>
                            <a:schemeClr val="tx1"/>
                          </a:solidFill>
                          <a:effectLst/>
                          <a:latin typeface="Times New Roman" pitchFamily="18" charset="0"/>
                          <a:cs typeface="Times New Roman" pitchFamily="18" charset="0"/>
                        </a:rPr>
                        <a:t>Здоровье населения</a:t>
                      </a:r>
                      <a:endParaRPr kumimoji="0" lang="ru-RU" altLang="ru-RU" sz="2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2200" b="0" i="0" u="none" strike="noStrike" cap="none" normalizeH="0" baseline="0" smtClean="0">
                          <a:ln>
                            <a:noFill/>
                          </a:ln>
                          <a:solidFill>
                            <a:schemeClr val="tx1"/>
                          </a:solidFill>
                          <a:effectLst/>
                          <a:latin typeface="Times New Roman" pitchFamily="18" charset="0"/>
                          <a:cs typeface="Times New Roman" pitchFamily="18" charset="0"/>
                        </a:rPr>
                        <a:t>Локальные сообщества</a:t>
                      </a:r>
                      <a:endParaRPr kumimoji="0" lang="ru-RU" altLang="ru-RU" sz="2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88988">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2200" b="0" i="0" u="none" strike="noStrike" cap="none" normalizeH="0" baseline="0" smtClean="0">
                          <a:ln>
                            <a:noFill/>
                          </a:ln>
                          <a:solidFill>
                            <a:schemeClr val="tx1"/>
                          </a:solidFill>
                          <a:effectLst/>
                          <a:latin typeface="Times New Roman" pitchFamily="18" charset="0"/>
                          <a:cs typeface="Times New Roman" pitchFamily="18" charset="0"/>
                        </a:rPr>
                        <a:t>Красивый вид,</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2200" b="0" i="0" u="none" strike="noStrike" cap="none" normalizeH="0" baseline="0" smtClean="0">
                          <a:ln>
                            <a:noFill/>
                          </a:ln>
                          <a:solidFill>
                            <a:schemeClr val="tx1"/>
                          </a:solidFill>
                          <a:effectLst/>
                          <a:latin typeface="Times New Roman" pitchFamily="18" charset="0"/>
                          <a:cs typeface="Times New Roman" pitchFamily="18" charset="0"/>
                        </a:rPr>
                        <a:t>рекреация</a:t>
                      </a:r>
                      <a:endParaRPr kumimoji="0" lang="ru-RU" altLang="ru-RU" sz="2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2200" b="0" i="0" u="none" strike="noStrike" cap="none" normalizeH="0" baseline="0" smtClean="0">
                          <a:ln>
                            <a:noFill/>
                          </a:ln>
                          <a:solidFill>
                            <a:schemeClr val="tx1"/>
                          </a:solidFill>
                          <a:effectLst/>
                          <a:latin typeface="Times New Roman" pitchFamily="18" charset="0"/>
                          <a:cs typeface="Times New Roman" pitchFamily="18" charset="0"/>
                        </a:rPr>
                        <a:t>Эстетические,</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2200" b="0" i="0" u="none" strike="noStrike" cap="none" normalizeH="0" baseline="0" smtClean="0">
                          <a:ln>
                            <a:noFill/>
                          </a:ln>
                          <a:solidFill>
                            <a:schemeClr val="tx1"/>
                          </a:solidFill>
                          <a:effectLst/>
                          <a:latin typeface="Times New Roman" pitchFamily="18" charset="0"/>
                          <a:cs typeface="Times New Roman" pitchFamily="18" charset="0"/>
                        </a:rPr>
                        <a:t>здоровье</a:t>
                      </a:r>
                      <a:endParaRPr kumimoji="0" lang="ru-RU" altLang="ru-RU" sz="2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2200" b="0" i="0" u="none" strike="noStrike" cap="none" normalizeH="0" baseline="0" smtClean="0">
                          <a:ln>
                            <a:noFill/>
                          </a:ln>
                          <a:solidFill>
                            <a:schemeClr val="tx1"/>
                          </a:solidFill>
                          <a:effectLst/>
                          <a:latin typeface="Times New Roman" pitchFamily="18" charset="0"/>
                          <a:cs typeface="Times New Roman" pitchFamily="18" charset="0"/>
                        </a:rPr>
                        <a:t>Локальные сообщества</a:t>
                      </a:r>
                      <a:endParaRPr kumimoji="0" lang="ru-RU" altLang="ru-RU" sz="2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xmlns="" val="192547926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r>
              <a:rPr lang="ru-RU" altLang="ru-RU" sz="4000"/>
              <a:t>Латентность и диффузия («рассеивание») экоуслуг лесов и болот</a:t>
            </a:r>
          </a:p>
        </p:txBody>
      </p:sp>
      <p:sp>
        <p:nvSpPr>
          <p:cNvPr id="30723" name="Rectangle 3"/>
          <p:cNvSpPr>
            <a:spLocks noGrp="1" noChangeArrowheads="1"/>
          </p:cNvSpPr>
          <p:nvPr>
            <p:ph type="body" idx="1"/>
          </p:nvPr>
        </p:nvSpPr>
        <p:spPr>
          <a:xfrm>
            <a:off x="1981200" y="1916113"/>
            <a:ext cx="8229600" cy="4210050"/>
          </a:xfrm>
        </p:spPr>
        <p:txBody>
          <a:bodyPr/>
          <a:lstStyle/>
          <a:p>
            <a:pPr eaLnBrk="1" hangingPunct="1"/>
            <a:r>
              <a:rPr lang="ru-RU" altLang="ru-RU" smtClean="0"/>
              <a:t>Локальный уровень – очистка воздуха и воды</a:t>
            </a:r>
          </a:p>
          <a:p>
            <a:pPr eaLnBrk="1" hangingPunct="1"/>
            <a:r>
              <a:rPr lang="ru-RU" altLang="ru-RU" smtClean="0"/>
              <a:t>Региональный (национальный) – водорегулирование, предотвращение наводнений</a:t>
            </a:r>
          </a:p>
          <a:p>
            <a:pPr eaLnBrk="1" hangingPunct="1"/>
            <a:r>
              <a:rPr lang="ru-RU" altLang="ru-RU" smtClean="0"/>
              <a:t>Глобальный – связывание углерода</a:t>
            </a:r>
          </a:p>
        </p:txBody>
      </p:sp>
    </p:spTree>
    <p:extLst>
      <p:ext uri="{BB962C8B-B14F-4D97-AF65-F5344CB8AC3E}">
        <p14:creationId xmlns:p14="http://schemas.microsoft.com/office/powerpoint/2010/main" xmlns="" val="403673506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1061049" y="188642"/>
            <a:ext cx="7893642" cy="936103"/>
          </a:xfrm>
        </p:spPr>
        <p:txBody>
          <a:bodyPr anchor="ctr">
            <a:normAutofit/>
          </a:bodyPr>
          <a:lstStyle/>
          <a:p>
            <a:pPr eaLnBrk="1" hangingPunct="1"/>
            <a:r>
              <a:rPr lang="ru-RU" altLang="ru-RU" sz="3300" b="1" dirty="0" smtClean="0"/>
              <a:t>Дополнительная  литература </a:t>
            </a:r>
            <a:r>
              <a:rPr lang="ru-RU" altLang="ru-RU" sz="3300" b="1" dirty="0"/>
              <a:t>и материалы</a:t>
            </a:r>
          </a:p>
        </p:txBody>
      </p:sp>
      <p:sp>
        <p:nvSpPr>
          <p:cNvPr id="9219" name="Rectangle 3"/>
          <p:cNvSpPr>
            <a:spLocks noGrp="1" noChangeArrowheads="1"/>
          </p:cNvSpPr>
          <p:nvPr>
            <p:ph type="subTitle" idx="1"/>
          </p:nvPr>
        </p:nvSpPr>
        <p:spPr>
          <a:xfrm>
            <a:off x="1147313" y="1196752"/>
            <a:ext cx="9125151" cy="5184576"/>
          </a:xfrm>
        </p:spPr>
        <p:txBody>
          <a:bodyPr rtlCol="0">
            <a:normAutofit/>
          </a:bodyPr>
          <a:lstStyle/>
          <a:p>
            <a:pPr marL="457200" indent="-457200" algn="l">
              <a:lnSpc>
                <a:spcPct val="80000"/>
              </a:lnSpc>
              <a:buFontTx/>
              <a:buAutoNum type="arabicPeriod"/>
              <a:defRPr/>
            </a:pPr>
            <a:r>
              <a:rPr lang="ru-RU" altLang="ru-RU" sz="1600" dirty="0"/>
              <a:t>Бобылев С.Н. Экономика природопользования. М.: ИНФРА-М, 2014</a:t>
            </a:r>
          </a:p>
          <a:p>
            <a:pPr marL="457200" indent="-457200" algn="l">
              <a:lnSpc>
                <a:spcPct val="80000"/>
              </a:lnSpc>
              <a:buFontTx/>
              <a:buAutoNum type="arabicPeriod" startAt="2"/>
              <a:defRPr/>
            </a:pPr>
            <a:r>
              <a:rPr lang="ru-RU" altLang="ru-RU" sz="1600" dirty="0"/>
              <a:t>Будущее, которого мы хотим. Итоговый документ Конференции ООН. Рио-де-Жанейро. </a:t>
            </a:r>
            <a:r>
              <a:rPr lang="en-US" altLang="ru-RU" sz="1600" dirty="0"/>
              <a:t>19 </a:t>
            </a:r>
            <a:r>
              <a:rPr lang="ru-RU" altLang="ru-RU" sz="1600" dirty="0"/>
              <a:t>июня</a:t>
            </a:r>
            <a:r>
              <a:rPr lang="en-US" altLang="ru-RU" sz="1600" dirty="0"/>
              <a:t> 2012</a:t>
            </a:r>
            <a:r>
              <a:rPr lang="ru-RU" altLang="ru-RU" sz="1600" dirty="0"/>
              <a:t>.</a:t>
            </a:r>
          </a:p>
          <a:p>
            <a:pPr marL="457200" indent="-457200" algn="l">
              <a:lnSpc>
                <a:spcPct val="80000"/>
              </a:lnSpc>
              <a:buFontTx/>
              <a:buAutoNum type="arabicPeriod" startAt="2"/>
              <a:defRPr/>
            </a:pPr>
            <a:r>
              <a:rPr lang="ru-RU" altLang="ru-RU" sz="1600" dirty="0"/>
              <a:t>Навстречу «зеленой экономике»: пути к устойчивому развитию и искоренению бедности. ЮНЕП</a:t>
            </a:r>
            <a:r>
              <a:rPr lang="en-US" altLang="ru-RU" sz="1600" dirty="0"/>
              <a:t>, 2011.</a:t>
            </a:r>
            <a:r>
              <a:rPr lang="ru-RU" altLang="ru-RU" sz="1600" dirty="0"/>
              <a:t> </a:t>
            </a:r>
          </a:p>
          <a:p>
            <a:pPr marL="457200" indent="-457200" algn="l">
              <a:lnSpc>
                <a:spcPct val="80000"/>
              </a:lnSpc>
              <a:defRPr/>
            </a:pPr>
            <a:r>
              <a:rPr lang="ru-RU" altLang="ru-RU" sz="1600" dirty="0"/>
              <a:t>Сайт Министерства природных ресурсов и экологии РФ (официальные документы, доклады, федеральные целевые программы, природные ресурсы, экологическая доктрина, экологическая экспертиза) </a:t>
            </a:r>
          </a:p>
          <a:p>
            <a:pPr marL="457200" indent="-457200" algn="l">
              <a:lnSpc>
                <a:spcPct val="80000"/>
              </a:lnSpc>
              <a:defRPr/>
            </a:pPr>
            <a:r>
              <a:rPr lang="en-US" altLang="ru-RU" sz="1600" dirty="0"/>
              <a:t>             </a:t>
            </a:r>
            <a:r>
              <a:rPr lang="en-US" altLang="ru-RU" sz="1600" dirty="0">
                <a:hlinkClick r:id="rId2"/>
              </a:rPr>
              <a:t>http</a:t>
            </a:r>
            <a:r>
              <a:rPr lang="ru-RU" altLang="ru-RU" sz="1600" dirty="0">
                <a:hlinkClick r:id="rId2"/>
              </a:rPr>
              <a:t>://</a:t>
            </a:r>
            <a:r>
              <a:rPr lang="en-US" altLang="ru-RU" sz="1600" dirty="0">
                <a:hlinkClick r:id="rId2"/>
              </a:rPr>
              <a:t>www</a:t>
            </a:r>
            <a:r>
              <a:rPr lang="ru-RU" altLang="ru-RU" sz="1600" dirty="0">
                <a:hlinkClick r:id="rId2"/>
              </a:rPr>
              <a:t>.</a:t>
            </a:r>
            <a:r>
              <a:rPr lang="en-US" altLang="ru-RU" sz="1600" dirty="0" err="1">
                <a:hlinkClick r:id="rId2"/>
              </a:rPr>
              <a:t>mnr</a:t>
            </a:r>
            <a:r>
              <a:rPr lang="ru-RU" altLang="ru-RU" sz="1600" dirty="0">
                <a:hlinkClick r:id="rId2"/>
              </a:rPr>
              <a:t>.</a:t>
            </a:r>
            <a:r>
              <a:rPr lang="en-US" altLang="ru-RU" sz="1600" dirty="0" err="1">
                <a:hlinkClick r:id="rId2"/>
              </a:rPr>
              <a:t>gov</a:t>
            </a:r>
            <a:r>
              <a:rPr lang="ru-RU" altLang="ru-RU" sz="1600" dirty="0">
                <a:hlinkClick r:id="rId2"/>
              </a:rPr>
              <a:t>.</a:t>
            </a:r>
            <a:r>
              <a:rPr lang="en-US" altLang="ru-RU" sz="1600" dirty="0" err="1">
                <a:hlinkClick r:id="rId2"/>
              </a:rPr>
              <a:t>ru</a:t>
            </a:r>
            <a:endParaRPr lang="ru-RU" altLang="ru-RU" sz="1600" dirty="0"/>
          </a:p>
          <a:p>
            <a:pPr marL="457200" indent="-457200" algn="l">
              <a:lnSpc>
                <a:spcPct val="80000"/>
              </a:lnSpc>
              <a:defRPr/>
            </a:pPr>
            <a:r>
              <a:rPr lang="ru-RU" altLang="ru-RU" sz="1600" dirty="0"/>
              <a:t>Сайт Росгидромета РФ (анализ и данные о загрязнении окружающей среды, изменении климата и др.)</a:t>
            </a:r>
          </a:p>
          <a:p>
            <a:pPr marL="457200" indent="-457200" algn="l">
              <a:lnSpc>
                <a:spcPct val="80000"/>
              </a:lnSpc>
              <a:defRPr/>
            </a:pPr>
            <a:r>
              <a:rPr lang="en-US" altLang="ru-RU" sz="1600" dirty="0">
                <a:hlinkClick r:id="rId3"/>
              </a:rPr>
              <a:t>www.meteorf.ru</a:t>
            </a:r>
            <a:endParaRPr lang="ru-RU" altLang="ru-RU" sz="1600" dirty="0"/>
          </a:p>
          <a:p>
            <a:pPr marL="457200" indent="-457200" algn="l">
              <a:lnSpc>
                <a:spcPct val="80000"/>
              </a:lnSpc>
              <a:defRPr/>
            </a:pPr>
            <a:r>
              <a:rPr lang="ru-RU" altLang="ru-RU" sz="1600" dirty="0"/>
              <a:t>Сайт Министерства экономического развития РФ (есть разделы об экономике природопользования, изменении климата)</a:t>
            </a:r>
          </a:p>
          <a:p>
            <a:pPr marL="457200" indent="-457200" algn="l">
              <a:lnSpc>
                <a:spcPct val="80000"/>
              </a:lnSpc>
              <a:defRPr/>
            </a:pPr>
            <a:r>
              <a:rPr lang="ru-RU" altLang="ru-RU" sz="1600" dirty="0"/>
              <a:t>      </a:t>
            </a:r>
            <a:r>
              <a:rPr lang="ru-RU" altLang="ru-RU" sz="1600" dirty="0">
                <a:hlinkClick r:id="rId4"/>
              </a:rPr>
              <a:t>http://www.economy.gov.ru/</a:t>
            </a:r>
            <a:endParaRPr lang="ru-RU" altLang="ru-RU" sz="1600" dirty="0"/>
          </a:p>
          <a:p>
            <a:pPr marL="457200" indent="-457200" algn="l">
              <a:lnSpc>
                <a:spcPct val="80000"/>
              </a:lnSpc>
              <a:defRPr/>
            </a:pPr>
            <a:r>
              <a:rPr lang="ru-RU" altLang="ru-RU" sz="1600" dirty="0"/>
              <a:t>Сайт ООН по охране окружающей среды </a:t>
            </a:r>
            <a:r>
              <a:rPr lang="ru-RU" altLang="ru-RU" sz="1600" dirty="0">
                <a:hlinkClick r:id="rId5"/>
              </a:rPr>
              <a:t>http://www.un.org/russian/dhl/resguide/specenv.htm</a:t>
            </a:r>
            <a:endParaRPr lang="ru-RU" altLang="ru-RU" sz="1600" dirty="0"/>
          </a:p>
          <a:p>
            <a:pPr marL="457200" indent="-457200" algn="l">
              <a:lnSpc>
                <a:spcPct val="80000"/>
              </a:lnSpc>
              <a:defRPr/>
            </a:pPr>
            <a:r>
              <a:rPr lang="ru-RU" altLang="ru-RU" sz="1600" dirty="0"/>
              <a:t>Сайт Всемирного Банка по экономике природопользования</a:t>
            </a:r>
          </a:p>
          <a:p>
            <a:pPr marL="457200" indent="-457200" algn="l">
              <a:lnSpc>
                <a:spcPct val="80000"/>
              </a:lnSpc>
              <a:defRPr/>
            </a:pPr>
            <a:r>
              <a:rPr lang="ru-RU" altLang="ru-RU" sz="1600" dirty="0"/>
              <a:t>      </a:t>
            </a:r>
            <a:r>
              <a:rPr lang="en-US" altLang="ru-RU" sz="1600" dirty="0">
                <a:hlinkClick r:id="rId6"/>
              </a:rPr>
              <a:t>www.worldbank.org/environmentaleconomics</a:t>
            </a:r>
            <a:r>
              <a:rPr lang="ru-RU" altLang="ru-RU" sz="1600" dirty="0"/>
              <a:t> </a:t>
            </a:r>
          </a:p>
        </p:txBody>
      </p:sp>
    </p:spTree>
    <p:extLst>
      <p:ext uri="{BB962C8B-B14F-4D97-AF65-F5344CB8AC3E}">
        <p14:creationId xmlns:p14="http://schemas.microsoft.com/office/powerpoint/2010/main" xmlns="" val="198332039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idx="4294967295"/>
          </p:nvPr>
        </p:nvSpPr>
        <p:spPr>
          <a:xfrm>
            <a:off x="1981200" y="115889"/>
            <a:ext cx="8229600" cy="865187"/>
          </a:xfrm>
        </p:spPr>
        <p:txBody>
          <a:bodyPr>
            <a:normAutofit fontScale="90000"/>
          </a:bodyPr>
          <a:lstStyle/>
          <a:p>
            <a:pPr eaLnBrk="1" hangingPunct="1"/>
            <a:r>
              <a:rPr lang="ru-RU" altLang="ru-RU" sz="4000"/>
              <a:t>Россия и выгоды от экосистемных услуг</a:t>
            </a:r>
          </a:p>
        </p:txBody>
      </p:sp>
      <p:sp>
        <p:nvSpPr>
          <p:cNvPr id="31747" name="Rectangle 3"/>
          <p:cNvSpPr>
            <a:spLocks noGrp="1" noChangeArrowheads="1"/>
          </p:cNvSpPr>
          <p:nvPr>
            <p:ph type="body" idx="4294967295"/>
          </p:nvPr>
        </p:nvSpPr>
        <p:spPr>
          <a:xfrm>
            <a:off x="1703389" y="1052513"/>
            <a:ext cx="8785225" cy="5689600"/>
          </a:xfrm>
        </p:spPr>
        <p:txBody>
          <a:bodyPr>
            <a:normAutofit lnSpcReduction="10000"/>
          </a:bodyPr>
          <a:lstStyle/>
          <a:p>
            <a:pPr eaLnBrk="1" hangingPunct="1">
              <a:lnSpc>
                <a:spcPct val="80000"/>
              </a:lnSpc>
            </a:pPr>
            <a:r>
              <a:rPr lang="ru-RU" altLang="ru-RU" sz="2000"/>
              <a:t>Разыграть экологическую карту – экосистемы страны главный регулятор биосферы</a:t>
            </a:r>
          </a:p>
          <a:p>
            <a:pPr eaLnBrk="1" hangingPunct="1">
              <a:lnSpc>
                <a:spcPct val="80000"/>
              </a:lnSpc>
            </a:pPr>
            <a:r>
              <a:rPr lang="ru-RU" altLang="ru-RU" sz="2000"/>
              <a:t>Поручения Президента РФ (2017), Форумы ООН (2000-2002) – Россия «экологический донор, компенсация за экосистемные услуги»</a:t>
            </a:r>
          </a:p>
          <a:p>
            <a:pPr eaLnBrk="1" hangingPunct="1">
              <a:lnSpc>
                <a:spcPct val="80000"/>
              </a:lnSpc>
            </a:pPr>
            <a:r>
              <a:rPr lang="ru-RU" altLang="ru-RU" sz="2000"/>
              <a:t>В</a:t>
            </a:r>
            <a:r>
              <a:rPr lang="en-US" altLang="ru-RU" sz="2000"/>
              <a:t>клад российских экосистем, приносящий  экономические выгоды другим странам и всему миру, должен быть компенсирован.  Только услуги сохранившихся в стране естественных экосистем по смягчению рисков глобального изменения климата оцениваются в 11 млрд.долл. в год (главным образом за счет депонирования углерода первичными лесами), что практически представляет собой косвенные субсидии мировой экономике со стороны России. </a:t>
            </a:r>
            <a:endParaRPr lang="ru-RU" altLang="ru-RU" sz="2000"/>
          </a:p>
          <a:p>
            <a:pPr eaLnBrk="1" hangingPunct="1">
              <a:lnSpc>
                <a:spcPct val="80000"/>
              </a:lnSpc>
            </a:pPr>
            <a:r>
              <a:rPr lang="en-US" altLang="ru-RU" sz="2000"/>
              <a:t>Эта цифра косвенных субсидий еще более возрастет с учетом ценности услуг экосистем страны по сохранению биоразнообразия планеты и естественной защите территорий от природных бедствий.</a:t>
            </a:r>
          </a:p>
          <a:p>
            <a:pPr eaLnBrk="1" hangingPunct="1">
              <a:lnSpc>
                <a:spcPct val="80000"/>
              </a:lnSpc>
            </a:pPr>
            <a:r>
              <a:rPr lang="ru-RU" altLang="ru-RU" sz="2000"/>
              <a:t>И</a:t>
            </a:r>
            <a:r>
              <a:rPr lang="en-US" altLang="ru-RU" sz="2000"/>
              <a:t>дея об экономическом механизме компенсации экосистемных услуг развивает схему, уже апробированную в мире в рамках соглашений о квотах и торговле правами на выброс парниковых газов в рамках Киотского протокола по предотвращению глобального изменения климата. В отличие от схемы «углеродного кредита», компенсации за сохранение ненарушенных природных экосистем учитывают роль всех биомов (болот, степей, тундр и др.), а не только лесов.</a:t>
            </a:r>
            <a:endParaRPr lang="ru-RU" altLang="ru-RU" sz="2000"/>
          </a:p>
          <a:p>
            <a:pPr eaLnBrk="1" hangingPunct="1">
              <a:lnSpc>
                <a:spcPct val="80000"/>
              </a:lnSpc>
              <a:buFontTx/>
              <a:buNone/>
            </a:pPr>
            <a:r>
              <a:rPr lang="ru-RU" altLang="ru-RU" sz="2000"/>
              <a:t/>
            </a:r>
            <a:br>
              <a:rPr lang="ru-RU" altLang="ru-RU" sz="2000"/>
            </a:br>
            <a:endParaRPr lang="ru-RU" altLang="ru-RU" sz="2000"/>
          </a:p>
        </p:txBody>
      </p:sp>
    </p:spTree>
    <p:extLst>
      <p:ext uri="{BB962C8B-B14F-4D97-AF65-F5344CB8AC3E}">
        <p14:creationId xmlns:p14="http://schemas.microsoft.com/office/powerpoint/2010/main" xmlns="" val="69044892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pPr marL="0" indent="0" algn="ctr">
              <a:buNone/>
            </a:pPr>
            <a:r>
              <a:rPr lang="ru-RU" sz="4000" dirty="0"/>
              <a:t>НЕУСТОЙЧИВЫЕ АНТИЗЕЛЕНЫЕ</a:t>
            </a:r>
          </a:p>
          <a:p>
            <a:pPr marL="0" indent="0" algn="ctr">
              <a:buNone/>
            </a:pPr>
            <a:r>
              <a:rPr lang="ru-RU" sz="4000" dirty="0"/>
              <a:t>ТРЕНДЫ РОССИЙСКОЙ ЭКОНОМИКИ</a:t>
            </a:r>
          </a:p>
        </p:txBody>
      </p:sp>
    </p:spTree>
    <p:extLst>
      <p:ext uri="{BB962C8B-B14F-4D97-AF65-F5344CB8AC3E}">
        <p14:creationId xmlns:p14="http://schemas.microsoft.com/office/powerpoint/2010/main" xmlns="" val="99265441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idx="4294967295"/>
          </p:nvPr>
        </p:nvSpPr>
        <p:spPr>
          <a:xfrm>
            <a:off x="1981200" y="1"/>
            <a:ext cx="8229600" cy="836613"/>
          </a:xfrm>
        </p:spPr>
        <p:txBody>
          <a:bodyPr/>
          <a:lstStyle/>
          <a:p>
            <a:pPr eaLnBrk="1" hangingPunct="1"/>
            <a:r>
              <a:rPr lang="ru-RU" altLang="ru-RU" smtClean="0"/>
              <a:t>Краеугольные вопросы</a:t>
            </a:r>
          </a:p>
        </p:txBody>
      </p:sp>
      <p:sp>
        <p:nvSpPr>
          <p:cNvPr id="34819" name="Rectangle 3"/>
          <p:cNvSpPr>
            <a:spLocks noGrp="1" noChangeArrowheads="1"/>
          </p:cNvSpPr>
          <p:nvPr>
            <p:ph type="body" idx="4294967295"/>
          </p:nvPr>
        </p:nvSpPr>
        <p:spPr>
          <a:xfrm>
            <a:off x="1992314" y="981076"/>
            <a:ext cx="8218487" cy="5876925"/>
          </a:xfrm>
        </p:spPr>
        <p:txBody>
          <a:bodyPr/>
          <a:lstStyle/>
          <a:p>
            <a:pPr eaLnBrk="1" hangingPunct="1">
              <a:lnSpc>
                <a:spcPct val="90000"/>
              </a:lnSpc>
            </a:pPr>
            <a:r>
              <a:rPr lang="ru-RU" altLang="ru-RU" sz="2600"/>
              <a:t>В чем смысл развития? Производить больше сырья?</a:t>
            </a:r>
          </a:p>
          <a:p>
            <a:pPr eaLnBrk="1" hangingPunct="1">
              <a:lnSpc>
                <a:spcPct val="90000"/>
              </a:lnSpc>
            </a:pPr>
            <a:r>
              <a:rPr lang="ru-RU" altLang="ru-RU" sz="2600"/>
              <a:t>Кризис: мир кривых финансово-экономических зеркал</a:t>
            </a:r>
          </a:p>
          <a:p>
            <a:pPr eaLnBrk="1" hangingPunct="1">
              <a:lnSpc>
                <a:spcPct val="90000"/>
              </a:lnSpc>
            </a:pPr>
            <a:r>
              <a:rPr lang="ru-RU" altLang="ru-RU" sz="2600"/>
              <a:t>РЫНОЧНЫЙ ФУНДАМЕНТАЛИЗМ (Сорос)</a:t>
            </a:r>
          </a:p>
          <a:p>
            <a:pPr eaLnBrk="1" hangingPunct="1">
              <a:lnSpc>
                <a:spcPct val="90000"/>
              </a:lnSpc>
            </a:pPr>
            <a:r>
              <a:rPr lang="ru-RU" altLang="ru-RU" sz="2600"/>
              <a:t>Сырьевой экономике не нужен высокий человеческий потенциал, много высокообразованных и здоровых людей</a:t>
            </a:r>
          </a:p>
          <a:p>
            <a:pPr eaLnBrk="1" hangingPunct="1">
              <a:lnSpc>
                <a:spcPct val="90000"/>
              </a:lnSpc>
            </a:pPr>
            <a:r>
              <a:rPr lang="ru-RU" altLang="ru-RU" sz="2600"/>
              <a:t>Как измерять развитие? Рост ВВП?</a:t>
            </a:r>
          </a:p>
          <a:p>
            <a:pPr eaLnBrk="1" hangingPunct="1">
              <a:lnSpc>
                <a:spcPct val="90000"/>
              </a:lnSpc>
            </a:pPr>
            <a:r>
              <a:rPr lang="ru-RU" altLang="ru-RU" sz="2600"/>
              <a:t>Концепция устойчивого развития как альтернатива традиционной рыночной модели развития </a:t>
            </a:r>
          </a:p>
          <a:p>
            <a:pPr eaLnBrk="1" hangingPunct="1">
              <a:lnSpc>
                <a:spcPct val="90000"/>
              </a:lnSpc>
            </a:pPr>
            <a:endParaRPr lang="ru-RU" altLang="ru-RU" smtClean="0"/>
          </a:p>
        </p:txBody>
      </p:sp>
    </p:spTree>
    <p:extLst>
      <p:ext uri="{BB962C8B-B14F-4D97-AF65-F5344CB8AC3E}">
        <p14:creationId xmlns:p14="http://schemas.microsoft.com/office/powerpoint/2010/main" xmlns="" val="229652632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normAutofit fontScale="90000"/>
          </a:bodyPr>
          <a:lstStyle/>
          <a:p>
            <a:pPr eaLnBrk="1" hangingPunct="1"/>
            <a:r>
              <a:rPr lang="ru-RU" altLang="ru-RU" sz="4000" dirty="0"/>
              <a:t/>
            </a:r>
            <a:br>
              <a:rPr lang="ru-RU" altLang="ru-RU" sz="4000" dirty="0"/>
            </a:br>
            <a:r>
              <a:rPr lang="ru-RU" altLang="ru-RU" sz="4000" dirty="0"/>
              <a:t>Процесс «утяжеления» структуры экономики: последствия кризиса 1990-х?</a:t>
            </a:r>
            <a:br>
              <a:rPr lang="ru-RU" altLang="ru-RU" sz="4000" dirty="0"/>
            </a:br>
            <a:endParaRPr lang="ru-RU" altLang="ru-RU" sz="4000" dirty="0"/>
          </a:p>
        </p:txBody>
      </p:sp>
      <p:sp>
        <p:nvSpPr>
          <p:cNvPr id="1028" name="Rectangle 3"/>
          <p:cNvSpPr>
            <a:spLocks noGrp="1" noChangeArrowheads="1"/>
          </p:cNvSpPr>
          <p:nvPr>
            <p:ph type="body" idx="1"/>
          </p:nvPr>
        </p:nvSpPr>
        <p:spPr>
          <a:xfrm>
            <a:off x="1992313" y="1989138"/>
            <a:ext cx="8229600" cy="4525962"/>
          </a:xfrm>
        </p:spPr>
        <p:txBody>
          <a:bodyPr/>
          <a:lstStyle/>
          <a:p>
            <a:pPr eaLnBrk="1" hangingPunct="1"/>
            <a:endParaRPr lang="ru-RU" altLang="ru-RU" smtClean="0"/>
          </a:p>
        </p:txBody>
      </p:sp>
      <p:sp>
        <p:nvSpPr>
          <p:cNvPr id="1029" name="Rectangle 4"/>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ru-RU" altLang="ru-RU"/>
          </a:p>
        </p:txBody>
      </p:sp>
      <p:graphicFrame>
        <p:nvGraphicFramePr>
          <p:cNvPr id="1026" name="Object 5"/>
          <p:cNvGraphicFramePr>
            <a:graphicFrameLocks noChangeAspect="1"/>
          </p:cNvGraphicFramePr>
          <p:nvPr/>
        </p:nvGraphicFramePr>
        <p:xfrm>
          <a:off x="3143251" y="2133601"/>
          <a:ext cx="5832475" cy="2951163"/>
        </p:xfrm>
        <a:graphic>
          <a:graphicData uri="http://schemas.openxmlformats.org/presentationml/2006/ole">
            <p:oleObj spid="_x0000_s1034" name="Рисунок" r:id="rId3" imgW="3306700" imgH="1829887" progId="Word.Picture.8">
              <p:embed/>
            </p:oleObj>
          </a:graphicData>
        </a:graphic>
      </p:graphicFrame>
    </p:spTree>
    <p:extLst>
      <p:ext uri="{BB962C8B-B14F-4D97-AF65-F5344CB8AC3E}">
        <p14:creationId xmlns:p14="http://schemas.microsoft.com/office/powerpoint/2010/main" xmlns="" val="342704338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52650" y="260649"/>
            <a:ext cx="7886700" cy="1348165"/>
          </a:xfrm>
        </p:spPr>
        <p:txBody>
          <a:bodyPr>
            <a:normAutofit fontScale="90000"/>
          </a:bodyPr>
          <a:lstStyle/>
          <a:p>
            <a:r>
              <a:rPr lang="ru-RU" altLang="ru-RU" b="1" dirty="0" smtClean="0"/>
              <a:t/>
            </a:r>
            <a:br>
              <a:rPr lang="ru-RU" altLang="ru-RU" b="1" dirty="0" smtClean="0"/>
            </a:br>
            <a:r>
              <a:rPr lang="ru-RU" altLang="ru-RU" b="1" dirty="0" smtClean="0"/>
              <a:t>Сохранение индустриальной структуры промышленности (ЦЭНЭФ)</a:t>
            </a:r>
            <a:r>
              <a:rPr lang="en-US" altLang="ru-RU" dirty="0" smtClean="0"/>
              <a:t/>
            </a:r>
            <a:br>
              <a:rPr lang="en-US" altLang="ru-RU" dirty="0" smtClean="0"/>
            </a:br>
            <a:endParaRPr lang="ru-RU" dirty="0"/>
          </a:p>
        </p:txBody>
      </p:sp>
      <p:pic>
        <p:nvPicPr>
          <p:cNvPr id="4" name="Picture 11"/>
          <p:cNvPicPr>
            <a:picLocks noGrp="1" noChangeAspect="1" noChangeArrowheads="1"/>
          </p:cNvPicPr>
          <p:nvPr>
            <p:ph idx="1"/>
          </p:nvPr>
        </p:nvPicPr>
        <p:blipFill>
          <a:blip r:embed="rId2" cstate="email">
            <a:extLst>
              <a:ext uri="{28A0092B-C50C-407E-A947-70E740481C1C}">
                <a14:useLocalDpi xmlns:a14="http://schemas.microsoft.com/office/drawing/2010/main" xmlns="" val="0"/>
              </a:ext>
            </a:extLst>
          </a:blip>
          <a:srcRect/>
          <a:stretch>
            <a:fillRect/>
          </a:stretch>
        </p:blipFill>
        <p:spPr bwMode="auto">
          <a:xfrm>
            <a:off x="1786457" y="2132856"/>
            <a:ext cx="8483843" cy="4392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53628823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2800" dirty="0"/>
              <a:t>ИСТОЩЕНИЕ ПРИРОДНОГО КАПИТАЛА.</a:t>
            </a:r>
            <a:br>
              <a:rPr lang="ru-RU" sz="2800" dirty="0"/>
            </a:br>
            <a:r>
              <a:rPr lang="ru-RU" sz="2800" dirty="0"/>
              <a:t>В РОССИИ ИСЧЕРПЫВАЮТСЯ ТРАДИЦИОННЫЕ МЕСТОРОЖДЕНИЯ И ПРИРОДНЫЕ РЕСУРСЫ</a:t>
            </a:r>
          </a:p>
        </p:txBody>
      </p:sp>
      <p:sp>
        <p:nvSpPr>
          <p:cNvPr id="3" name="Объект 2"/>
          <p:cNvSpPr>
            <a:spLocks noGrp="1"/>
          </p:cNvSpPr>
          <p:nvPr>
            <p:ph idx="1"/>
          </p:nvPr>
        </p:nvSpPr>
        <p:spPr>
          <a:xfrm>
            <a:off x="1981200" y="1916833"/>
            <a:ext cx="8058150" cy="4536503"/>
          </a:xfrm>
        </p:spPr>
        <p:txBody>
          <a:bodyPr>
            <a:normAutofit fontScale="85000" lnSpcReduction="20000"/>
          </a:bodyPr>
          <a:lstStyle/>
          <a:p>
            <a:r>
              <a:rPr lang="ru-RU" dirty="0"/>
              <a:t>Прогнозируемое падение объемов нефтедобычи в РФ из-за ухудшения сырьевой базы и естественного падения добычи на старых </a:t>
            </a:r>
            <a:r>
              <a:rPr lang="ru-RU" dirty="0" smtClean="0"/>
              <a:t>месторождениях</a:t>
            </a:r>
          </a:p>
          <a:p>
            <a:r>
              <a:rPr lang="ru-RU" dirty="0"/>
              <a:t>Ухудшение сырьевой базы нефтедобычи: остаточные запасы нефти в РФ на 65% представлены </a:t>
            </a:r>
            <a:r>
              <a:rPr lang="ru-RU" b="1" dirty="0" err="1"/>
              <a:t>трудноизвлекаемыми</a:t>
            </a:r>
            <a:r>
              <a:rPr lang="ru-RU" b="1" dirty="0"/>
              <a:t> запасами </a:t>
            </a:r>
            <a:r>
              <a:rPr lang="ru-RU" dirty="0"/>
              <a:t>(ТРИЗ)</a:t>
            </a:r>
          </a:p>
          <a:p>
            <a:r>
              <a:rPr lang="ru-RU" dirty="0"/>
              <a:t>По расчетам </a:t>
            </a:r>
            <a:r>
              <a:rPr lang="ru-RU" dirty="0" smtClean="0"/>
              <a:t>Международного Энергетического </a:t>
            </a:r>
            <a:r>
              <a:rPr lang="ru-RU" dirty="0" err="1" smtClean="0"/>
              <a:t>Агенства</a:t>
            </a:r>
            <a:r>
              <a:rPr lang="ru-RU" dirty="0" smtClean="0"/>
              <a:t> по</a:t>
            </a:r>
            <a:r>
              <a:rPr lang="ru-RU" dirty="0"/>
              <a:t> итогам 2018 </a:t>
            </a:r>
            <a:r>
              <a:rPr lang="ru-RU" dirty="0" smtClean="0"/>
              <a:t>года </a:t>
            </a:r>
            <a:r>
              <a:rPr lang="ru-RU" dirty="0"/>
              <a:t>российские нефтяные компании получат 553 млн тонн сырой нефти, к 2021-му году добыча выйдет на пик в 570 млн тонн. В 2035 году прогноз добычи составляет 310 млн тонн.</a:t>
            </a:r>
          </a:p>
          <a:p>
            <a:r>
              <a:rPr lang="ru-RU" dirty="0" smtClean="0"/>
              <a:t>По </a:t>
            </a:r>
            <a:r>
              <a:rPr lang="ru-RU" dirty="0"/>
              <a:t>прогнозам </a:t>
            </a:r>
            <a:r>
              <a:rPr lang="ru-RU" dirty="0" err="1"/>
              <a:t>Rystad</a:t>
            </a:r>
            <a:r>
              <a:rPr lang="ru-RU" dirty="0"/>
              <a:t> </a:t>
            </a:r>
            <a:r>
              <a:rPr lang="ru-RU" dirty="0" err="1"/>
              <a:t>Energy</a:t>
            </a:r>
            <a:r>
              <a:rPr lang="ru-RU" dirty="0"/>
              <a:t>, нефтедобыча в РФ сократится к 2030 г. до 9 млн. </a:t>
            </a:r>
            <a:r>
              <a:rPr lang="ru-RU" dirty="0" err="1"/>
              <a:t>барр</a:t>
            </a:r>
            <a:r>
              <a:rPr lang="ru-RU" dirty="0"/>
              <a:t>./день или 450 млн. т в год</a:t>
            </a:r>
            <a:r>
              <a:rPr lang="ru-RU" dirty="0" smtClean="0"/>
              <a:t>.</a:t>
            </a:r>
          </a:p>
          <a:p>
            <a:r>
              <a:rPr lang="ru-RU" dirty="0" smtClean="0"/>
              <a:t>Проблемы эксплуатации лесных и земельных ресурсов</a:t>
            </a:r>
            <a:endParaRPr lang="ru-RU" dirty="0"/>
          </a:p>
          <a:p>
            <a:endParaRPr lang="ru-RU" dirty="0"/>
          </a:p>
        </p:txBody>
      </p:sp>
    </p:spTree>
    <p:extLst>
      <p:ext uri="{BB962C8B-B14F-4D97-AF65-F5344CB8AC3E}">
        <p14:creationId xmlns:p14="http://schemas.microsoft.com/office/powerpoint/2010/main" xmlns="" val="180522365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p:cNvSpPr>
            <a:spLocks noGrp="1" noChangeArrowheads="1"/>
          </p:cNvSpPr>
          <p:nvPr>
            <p:ph type="title"/>
          </p:nvPr>
        </p:nvSpPr>
        <p:spPr>
          <a:xfrm>
            <a:off x="1991916" y="857251"/>
            <a:ext cx="8676084" cy="1113235"/>
          </a:xfrm>
          <a:solidFill>
            <a:srgbClr val="FFFFFF"/>
          </a:solidFill>
          <a:effectLst>
            <a:outerShdw blurRad="50800" dist="38100" dir="2700000" algn="tl" rotWithShape="0">
              <a:prstClr val="black">
                <a:alpha val="40000"/>
              </a:prstClr>
            </a:outerShdw>
          </a:effectLst>
        </p:spPr>
        <p:txBody>
          <a:bodyPr>
            <a:noAutofit/>
          </a:bodyPr>
          <a:lstStyle/>
          <a:p>
            <a:pPr eaLnBrk="1" hangingPunct="1">
              <a:defRPr/>
            </a:pPr>
            <a:r>
              <a:rPr lang="ru-RU" sz="1800" dirty="0">
                <a:solidFill>
                  <a:schemeClr val="accent1">
                    <a:lumMod val="75000"/>
                  </a:schemeClr>
                </a:solidFill>
                <a:latin typeface="Impact" pitchFamily="34" charset="0"/>
              </a:rPr>
              <a:t>Проблемы с развитием экспортно-сырьевой модели с опорой на углеводороды.  </a:t>
            </a:r>
            <a:br>
              <a:rPr lang="ru-RU" sz="1800" dirty="0">
                <a:solidFill>
                  <a:schemeClr val="accent1">
                    <a:lumMod val="75000"/>
                  </a:schemeClr>
                </a:solidFill>
                <a:latin typeface="Impact" pitchFamily="34" charset="0"/>
              </a:rPr>
            </a:br>
            <a:r>
              <a:rPr lang="ru-RU" sz="1800" dirty="0">
                <a:solidFill>
                  <a:schemeClr val="accent1">
                    <a:lumMod val="75000"/>
                  </a:schemeClr>
                </a:solidFill>
                <a:latin typeface="Impact" pitchFamily="34" charset="0"/>
              </a:rPr>
              <a:t>В 1996-2016 гг. в России было три кризиса, в том числе связанные с мировыми кризисами.  </a:t>
            </a:r>
            <a:r>
              <a:rPr lang="en-US" sz="1800" dirty="0">
                <a:solidFill>
                  <a:schemeClr val="accent1">
                    <a:lumMod val="75000"/>
                  </a:schemeClr>
                </a:solidFill>
                <a:latin typeface="Impact" pitchFamily="34" charset="0"/>
              </a:rPr>
              <a:t/>
            </a:r>
            <a:br>
              <a:rPr lang="en-US" sz="1800" dirty="0">
                <a:solidFill>
                  <a:schemeClr val="accent1">
                    <a:lumMod val="75000"/>
                  </a:schemeClr>
                </a:solidFill>
                <a:latin typeface="Impact" pitchFamily="34" charset="0"/>
              </a:rPr>
            </a:br>
            <a:endParaRPr lang="ru-RU" sz="1800" dirty="0">
              <a:solidFill>
                <a:schemeClr val="accent1">
                  <a:lumMod val="75000"/>
                </a:schemeClr>
              </a:solidFill>
              <a:latin typeface="Impact" pitchFamily="34" charset="0"/>
            </a:endParaRPr>
          </a:p>
        </p:txBody>
      </p:sp>
      <p:pic>
        <p:nvPicPr>
          <p:cNvPr id="5124" name="Рисунок 4"/>
          <p:cNvPicPr>
            <a:picLocks noGrp="1" noChangeAspect="1" noChangeArrowheads="1"/>
          </p:cNvPicPr>
          <p:nvPr>
            <p:ph type="body" idx="4294967295"/>
          </p:nvPr>
        </p:nvPicPr>
        <p:blipFill>
          <a:blip r:embed="rId2" cstate="print">
            <a:extLst>
              <a:ext uri="{28A0092B-C50C-407E-A947-70E740481C1C}">
                <a14:useLocalDpi xmlns:a14="http://schemas.microsoft.com/office/drawing/2010/main" xmlns="" val="0"/>
              </a:ext>
            </a:extLst>
          </a:blip>
          <a:srcRect/>
          <a:stretch>
            <a:fillRect/>
          </a:stretch>
        </p:blipFill>
        <p:spPr>
          <a:xfrm flipV="1">
            <a:off x="1515666" y="5705476"/>
            <a:ext cx="476251" cy="313135"/>
          </a:xfrm>
          <a:solidFill>
            <a:srgbClr val="FFFF00">
              <a:alpha val="50195"/>
            </a:srgbClr>
          </a:solidFill>
        </p:spPr>
      </p:pic>
      <p:sp>
        <p:nvSpPr>
          <p:cNvPr id="5125" name="Rectangle 6"/>
          <p:cNvSpPr>
            <a:spLocks noChangeArrowheads="1"/>
          </p:cNvSpPr>
          <p:nvPr/>
        </p:nvSpPr>
        <p:spPr bwMode="auto">
          <a:xfrm>
            <a:off x="2667001" y="2179321"/>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en-US" altLang="ru-RU"/>
          </a:p>
        </p:txBody>
      </p:sp>
      <p:sp>
        <p:nvSpPr>
          <p:cNvPr id="5126" name="Rectangle 7"/>
          <p:cNvSpPr>
            <a:spLocks noChangeArrowheads="1"/>
          </p:cNvSpPr>
          <p:nvPr/>
        </p:nvSpPr>
        <p:spPr bwMode="auto">
          <a:xfrm>
            <a:off x="2667001" y="2179321"/>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en-US" altLang="ru-RU"/>
          </a:p>
        </p:txBody>
      </p:sp>
      <p:sp>
        <p:nvSpPr>
          <p:cNvPr id="5127" name="Rectangle 9"/>
          <p:cNvSpPr>
            <a:spLocks noChangeArrowheads="1"/>
          </p:cNvSpPr>
          <p:nvPr/>
        </p:nvSpPr>
        <p:spPr bwMode="auto">
          <a:xfrm>
            <a:off x="2115856" y="4238625"/>
            <a:ext cx="8372361"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450850" indent="-4508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indent="0"/>
            <a:r>
              <a:rPr lang="ru-RU" altLang="ru-RU" sz="1500" b="1" dirty="0"/>
              <a:t>При опоре на экспорт углеводородов параметры экономического роста России во многом определяются ценами на мировых рынках </a:t>
            </a:r>
          </a:p>
        </p:txBody>
      </p:sp>
      <p:pic>
        <p:nvPicPr>
          <p:cNvPr id="5128"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280047" y="2132410"/>
            <a:ext cx="7704534" cy="2052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8"/>
          <p:cNvSpPr/>
          <p:nvPr/>
        </p:nvSpPr>
        <p:spPr>
          <a:xfrm>
            <a:off x="1991916" y="1970486"/>
            <a:ext cx="8676084" cy="54769"/>
          </a:xfrm>
          <a:prstGeom prst="rect">
            <a:avLst/>
          </a:prstGeom>
          <a:gradFill flip="none" rotWithShape="1">
            <a:gsLst>
              <a:gs pos="0">
                <a:srgbClr val="FFF200"/>
              </a:gs>
              <a:gs pos="45000">
                <a:srgbClr val="FF7A00"/>
              </a:gs>
              <a:gs pos="70000">
                <a:srgbClr val="FF0300"/>
              </a:gs>
              <a:gs pos="100000">
                <a:srgbClr val="4D080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xmlns="" val="275449107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p:cNvSpPr>
            <a:spLocks noGrp="1" noChangeArrowheads="1"/>
          </p:cNvSpPr>
          <p:nvPr>
            <p:ph type="title"/>
          </p:nvPr>
        </p:nvSpPr>
        <p:spPr>
          <a:xfrm>
            <a:off x="1991916" y="857250"/>
            <a:ext cx="8676084" cy="734616"/>
          </a:xfrm>
          <a:solidFill>
            <a:srgbClr val="FFFFFF"/>
          </a:solidFill>
        </p:spPr>
        <p:txBody>
          <a:bodyPr>
            <a:noAutofit/>
          </a:bodyPr>
          <a:lstStyle/>
          <a:p>
            <a:r>
              <a:rPr lang="ru-RU" altLang="ru-RU" sz="2400" dirty="0">
                <a:solidFill>
                  <a:srgbClr val="2F5597"/>
                </a:solidFill>
                <a:latin typeface="Impact" panose="020B0806030902050204" pitchFamily="34" charset="0"/>
              </a:rPr>
              <a:t>Россия остается одной из самых энергоемких стран мира (данные ЦЭНЭФ)</a:t>
            </a:r>
          </a:p>
        </p:txBody>
      </p:sp>
      <p:pic>
        <p:nvPicPr>
          <p:cNvPr id="7172" name="Рисунок 4"/>
          <p:cNvPicPr>
            <a:picLocks noGrp="1" noChangeAspect="1" noChangeArrowheads="1"/>
          </p:cNvPicPr>
          <p:nvPr>
            <p:ph type="body" idx="4294967295"/>
          </p:nvPr>
        </p:nvPicPr>
        <p:blipFill>
          <a:blip r:embed="rId2" cstate="print">
            <a:extLst>
              <a:ext uri="{28A0092B-C50C-407E-A947-70E740481C1C}">
                <a14:useLocalDpi xmlns:a14="http://schemas.microsoft.com/office/drawing/2010/main" xmlns="" val="0"/>
              </a:ext>
            </a:extLst>
          </a:blip>
          <a:srcRect/>
          <a:stretch>
            <a:fillRect/>
          </a:stretch>
        </p:blipFill>
        <p:spPr>
          <a:xfrm flipV="1">
            <a:off x="1515666" y="5705476"/>
            <a:ext cx="476251" cy="313135"/>
          </a:xfrm>
          <a:solidFill>
            <a:srgbClr val="FFFF00">
              <a:alpha val="50195"/>
            </a:srgbClr>
          </a:solidFill>
        </p:spPr>
      </p:pic>
      <p:sp>
        <p:nvSpPr>
          <p:cNvPr id="7173" name="Rectangle 6"/>
          <p:cNvSpPr>
            <a:spLocks noChangeArrowheads="1"/>
          </p:cNvSpPr>
          <p:nvPr/>
        </p:nvSpPr>
        <p:spPr bwMode="auto">
          <a:xfrm>
            <a:off x="2667001" y="2179321"/>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en-US" altLang="ru-RU"/>
          </a:p>
        </p:txBody>
      </p:sp>
      <p:sp>
        <p:nvSpPr>
          <p:cNvPr id="8" name="Rectangle 7"/>
          <p:cNvSpPr/>
          <p:nvPr/>
        </p:nvSpPr>
        <p:spPr>
          <a:xfrm>
            <a:off x="2096691" y="1538288"/>
            <a:ext cx="8674894" cy="53579"/>
          </a:xfrm>
          <a:prstGeom prst="rect">
            <a:avLst/>
          </a:prstGeom>
          <a:gradFill flip="none" rotWithShape="1">
            <a:gsLst>
              <a:gs pos="0">
                <a:srgbClr val="FFF200"/>
              </a:gs>
              <a:gs pos="45000">
                <a:srgbClr val="FF7A00"/>
              </a:gs>
              <a:gs pos="70000">
                <a:srgbClr val="FF0300"/>
              </a:gs>
              <a:gs pos="100000">
                <a:srgbClr val="4D080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175" name="Picture 6"/>
          <p:cNvPicPr>
            <a:picLocks noChangeAspect="1" noChangeArrowheads="1"/>
          </p:cNvPicPr>
          <p:nvPr/>
        </p:nvPicPr>
        <p:blipFill>
          <a:blip r:embed="rId3" cstate="email">
            <a:extLst>
              <a:ext uri="{28A0092B-C50C-407E-A947-70E740481C1C}">
                <a14:useLocalDpi xmlns:a14="http://schemas.microsoft.com/office/drawing/2010/main" xmlns="" val="0"/>
              </a:ext>
            </a:extLst>
          </a:blip>
          <a:srcRect/>
          <a:stretch>
            <a:fillRect/>
          </a:stretch>
        </p:blipFill>
        <p:spPr bwMode="auto">
          <a:xfrm>
            <a:off x="1991917" y="1718073"/>
            <a:ext cx="4481513" cy="2747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7176" name="AutoShape 53"/>
          <p:cNvCxnSpPr>
            <a:cxnSpLocks noChangeShapeType="1"/>
          </p:cNvCxnSpPr>
          <p:nvPr/>
        </p:nvCxnSpPr>
        <p:spPr bwMode="auto">
          <a:xfrm rot="16200000" flipV="1">
            <a:off x="3256360" y="2549129"/>
            <a:ext cx="1258490" cy="34528"/>
          </a:xfrm>
          <a:prstGeom prst="straightConnector1">
            <a:avLst/>
          </a:prstGeom>
          <a:noFill/>
          <a:ln w="22225">
            <a:solidFill>
              <a:srgbClr val="FF0000"/>
            </a:solidFill>
            <a:prstDash val="dash"/>
            <a:round/>
            <a:headEnd/>
            <a:tailEnd/>
          </a:ln>
          <a:extLst>
            <a:ext uri="{909E8E84-426E-40DD-AFC4-6F175D3DCCD1}">
              <a14:hiddenFill xmlns:a14="http://schemas.microsoft.com/office/drawing/2010/main" xmlns="">
                <a:noFill/>
              </a14:hiddenFill>
            </a:ext>
          </a:extLst>
        </p:spPr>
      </p:cxnSp>
      <p:sp>
        <p:nvSpPr>
          <p:cNvPr id="7177" name="Text Box 54"/>
          <p:cNvSpPr txBox="1">
            <a:spLocks noChangeArrowheads="1"/>
          </p:cNvSpPr>
          <p:nvPr/>
        </p:nvSpPr>
        <p:spPr bwMode="auto">
          <a:xfrm>
            <a:off x="2543175" y="1877616"/>
            <a:ext cx="1325166" cy="205978"/>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ru-RU" altLang="ru-RU" sz="825">
                <a:cs typeface="Times New Roman" panose="02020603050405020304" pitchFamily="18" charset="0"/>
              </a:rPr>
              <a:t>До принятия Указа № 889</a:t>
            </a:r>
            <a:endParaRPr lang="ru-RU" altLang="ru-RU" sz="825"/>
          </a:p>
        </p:txBody>
      </p:sp>
      <p:sp>
        <p:nvSpPr>
          <p:cNvPr id="7178" name="Text Box 55"/>
          <p:cNvSpPr txBox="1">
            <a:spLocks noChangeArrowheads="1"/>
          </p:cNvSpPr>
          <p:nvPr/>
        </p:nvSpPr>
        <p:spPr bwMode="auto">
          <a:xfrm>
            <a:off x="4296967" y="3092054"/>
            <a:ext cx="1696640" cy="205978"/>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ru-RU" altLang="ru-RU" sz="825">
                <a:cs typeface="Times New Roman" panose="02020603050405020304" pitchFamily="18" charset="0"/>
              </a:rPr>
              <a:t>После принятия Указа № 889</a:t>
            </a:r>
            <a:endParaRPr lang="ru-RU" altLang="ru-RU" sz="825"/>
          </a:p>
        </p:txBody>
      </p:sp>
      <p:cxnSp>
        <p:nvCxnSpPr>
          <p:cNvPr id="7179" name="AutoShape 56"/>
          <p:cNvCxnSpPr>
            <a:cxnSpLocks noChangeShapeType="1"/>
          </p:cNvCxnSpPr>
          <p:nvPr/>
        </p:nvCxnSpPr>
        <p:spPr bwMode="auto">
          <a:xfrm>
            <a:off x="3549254" y="2083594"/>
            <a:ext cx="216694" cy="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xmlns="">
                <a:noFill/>
              </a14:hiddenFill>
            </a:ext>
          </a:extLst>
        </p:spPr>
      </p:cxnSp>
      <p:cxnSp>
        <p:nvCxnSpPr>
          <p:cNvPr id="7180" name="AutoShape 57"/>
          <p:cNvCxnSpPr>
            <a:cxnSpLocks noChangeShapeType="1"/>
          </p:cNvCxnSpPr>
          <p:nvPr/>
        </p:nvCxnSpPr>
        <p:spPr bwMode="auto">
          <a:xfrm rot="10800000">
            <a:off x="4011216" y="2989660"/>
            <a:ext cx="285750" cy="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xmlns="">
                <a:noFill/>
              </a14:hiddenFill>
            </a:ext>
          </a:extLst>
        </p:spPr>
      </p:cxnSp>
      <p:sp>
        <p:nvSpPr>
          <p:cNvPr id="7181" name="Rectangle 10"/>
          <p:cNvSpPr>
            <a:spLocks noChangeArrowheads="1"/>
          </p:cNvSpPr>
          <p:nvPr/>
        </p:nvSpPr>
        <p:spPr bwMode="auto">
          <a:xfrm>
            <a:off x="1524001" y="101548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en-US" altLang="ru-RU"/>
          </a:p>
        </p:txBody>
      </p:sp>
      <p:sp>
        <p:nvSpPr>
          <p:cNvPr id="7182" name="Rectangle 23"/>
          <p:cNvSpPr>
            <a:spLocks noChangeArrowheads="1"/>
          </p:cNvSpPr>
          <p:nvPr/>
        </p:nvSpPr>
        <p:spPr bwMode="auto">
          <a:xfrm>
            <a:off x="6473428" y="1637110"/>
            <a:ext cx="4194572"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50850" indent="-4508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buFontTx/>
              <a:buBlip>
                <a:blip r:embed="rId4"/>
              </a:buBlip>
            </a:pPr>
            <a:r>
              <a:rPr lang="ru-RU" altLang="ru-RU" b="1" dirty="0"/>
              <a:t>В 2000-2008 гг. энергоемкость ВВП России динамично снижалась</a:t>
            </a:r>
          </a:p>
          <a:p>
            <a:pPr>
              <a:buFontTx/>
              <a:buBlip>
                <a:blip r:embed="rId4"/>
              </a:buBlip>
            </a:pPr>
            <a:r>
              <a:rPr lang="ru-RU" sz="1200" b="1" dirty="0"/>
              <a:t>(УКАЗ ПРЕЗИДЕНТА РОССИЙСКОЙ ФЕДЕРАЦИИ</a:t>
            </a:r>
            <a:br>
              <a:rPr lang="ru-RU" sz="1200" b="1" dirty="0"/>
            </a:br>
            <a:r>
              <a:rPr lang="ru-RU" sz="1200" b="1" dirty="0"/>
              <a:t>«О НЕКОТОРЫХ МЕРАХ ПО ПОВЫШЕНИЮ ЭНЕРГЕТИЧЕСКОЙ</a:t>
            </a:r>
            <a:br>
              <a:rPr lang="ru-RU" sz="1200" b="1" dirty="0"/>
            </a:br>
            <a:r>
              <a:rPr lang="ru-RU" sz="1200" b="1" dirty="0"/>
              <a:t>И ЭКОЛОГИЧЕСКОЙ ЭФФЕКТИВНОСТИ РОССИЙСКОЙ ЭКОНОМИКИ») (</a:t>
            </a:r>
            <a:r>
              <a:rPr lang="ru-RU" sz="1200" dirty="0"/>
              <a:t>4 июня 2008 года N 889)</a:t>
            </a:r>
            <a:endParaRPr lang="ru-RU" altLang="ru-RU" sz="1200" b="1" dirty="0"/>
          </a:p>
        </p:txBody>
      </p:sp>
      <p:sp>
        <p:nvSpPr>
          <p:cNvPr id="7183" name="Rectangle 24"/>
          <p:cNvSpPr>
            <a:spLocks noChangeArrowheads="1"/>
          </p:cNvSpPr>
          <p:nvPr/>
        </p:nvSpPr>
        <p:spPr bwMode="auto">
          <a:xfrm>
            <a:off x="1991916" y="4529138"/>
            <a:ext cx="6784654"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ru-RU" altLang="ru-RU" b="1" dirty="0"/>
              <a:t>Россия занимает по уровню энергоемкости ВВП 166-е место из 192 стран (по данным Всемирного банка), а по данным Международного Энергетического </a:t>
            </a:r>
            <a:r>
              <a:rPr lang="ru-RU" altLang="ru-RU" b="1" dirty="0" err="1"/>
              <a:t>Агенства</a:t>
            </a:r>
            <a:r>
              <a:rPr lang="ru-RU" altLang="ru-RU" b="1" dirty="0"/>
              <a:t> – 111-е место из 123 стран </a:t>
            </a:r>
            <a:endParaRPr lang="en-US" altLang="ru-RU" dirty="0"/>
          </a:p>
        </p:txBody>
      </p:sp>
    </p:spTree>
    <p:extLst>
      <p:ext uri="{BB962C8B-B14F-4D97-AF65-F5344CB8AC3E}">
        <p14:creationId xmlns:p14="http://schemas.microsoft.com/office/powerpoint/2010/main" xmlns="" val="113216463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52650" y="1400715"/>
            <a:ext cx="7886700" cy="724552"/>
          </a:xfrm>
        </p:spPr>
        <p:txBody>
          <a:bodyPr>
            <a:normAutofit fontScale="90000"/>
          </a:bodyPr>
          <a:lstStyle/>
          <a:p>
            <a:pPr algn="ctr"/>
            <a:r>
              <a:rPr lang="ru-RU" sz="3675" b="1" dirty="0"/>
              <a:t>Ориентиры для будущего России</a:t>
            </a:r>
            <a:r>
              <a:rPr lang="ru-RU" sz="2325" b="1" dirty="0"/>
              <a:t/>
            </a:r>
            <a:br>
              <a:rPr lang="ru-RU" sz="2325" b="1" dirty="0"/>
            </a:br>
            <a:r>
              <a:rPr lang="ru-RU" sz="2325" b="1" dirty="0"/>
              <a:t>(Послание и </a:t>
            </a:r>
            <a:r>
              <a:rPr lang="ru-RU" sz="2100" b="1" dirty="0"/>
              <a:t>Указ Президента РФ (2018 г.) </a:t>
            </a:r>
            <a:r>
              <a:rPr lang="ru-RU" sz="2100" dirty="0"/>
              <a:t/>
            </a:r>
            <a:br>
              <a:rPr lang="ru-RU" sz="2100" dirty="0"/>
            </a:br>
            <a:r>
              <a:rPr lang="ru-RU" sz="2325" b="1" dirty="0"/>
              <a:t/>
            </a:r>
            <a:br>
              <a:rPr lang="ru-RU" sz="2325" b="1" dirty="0"/>
            </a:br>
            <a:endParaRPr lang="ru-RU" b="1" dirty="0">
              <a:solidFill>
                <a:srgbClr val="002060"/>
              </a:solidFill>
            </a:endParaRPr>
          </a:p>
        </p:txBody>
      </p:sp>
      <p:sp>
        <p:nvSpPr>
          <p:cNvPr id="3" name="Объект 2"/>
          <p:cNvSpPr>
            <a:spLocks noGrp="1"/>
          </p:cNvSpPr>
          <p:nvPr>
            <p:ph idx="1"/>
          </p:nvPr>
        </p:nvSpPr>
        <p:spPr/>
        <p:txBody>
          <a:bodyPr>
            <a:normAutofit lnSpcReduction="10000"/>
          </a:bodyPr>
          <a:lstStyle/>
          <a:p>
            <a:r>
              <a:rPr lang="ru-RU" dirty="0"/>
              <a:t>вхождение Российской Федерации в число </a:t>
            </a:r>
            <a:r>
              <a:rPr lang="ru-RU" b="1" dirty="0"/>
              <a:t>пяти крупнейших </a:t>
            </a:r>
            <a:r>
              <a:rPr lang="ru-RU" b="1" dirty="0" smtClean="0"/>
              <a:t>экономик</a:t>
            </a:r>
            <a:r>
              <a:rPr lang="ru-RU" dirty="0" smtClean="0"/>
              <a:t>, мира</a:t>
            </a:r>
            <a:r>
              <a:rPr lang="ru-RU" dirty="0"/>
              <a:t>, обеспечение </a:t>
            </a:r>
            <a:r>
              <a:rPr lang="ru-RU" b="1" dirty="0"/>
              <a:t>темпов экономического роста выше мировых</a:t>
            </a:r>
            <a:r>
              <a:rPr lang="ru-RU" dirty="0"/>
              <a:t> при </a:t>
            </a:r>
            <a:r>
              <a:rPr lang="ru-RU" dirty="0" smtClean="0"/>
              <a:t>сохранении макроэкономической </a:t>
            </a:r>
            <a:r>
              <a:rPr lang="ru-RU" dirty="0"/>
              <a:t>стабильности, в том числе </a:t>
            </a:r>
            <a:r>
              <a:rPr lang="ru-RU" b="1" dirty="0"/>
              <a:t>инфляции на уровне, </a:t>
            </a:r>
            <a:r>
              <a:rPr lang="ru-RU" b="1" dirty="0" smtClean="0"/>
              <a:t>не превышающем </a:t>
            </a:r>
            <a:r>
              <a:rPr lang="ru-RU" b="1" dirty="0"/>
              <a:t>4 процентов</a:t>
            </a:r>
            <a:endParaRPr lang="ru-RU" b="1" dirty="0" smtClean="0"/>
          </a:p>
          <a:p>
            <a:r>
              <a:rPr lang="ru-RU" dirty="0" smtClean="0"/>
              <a:t>к </a:t>
            </a:r>
            <a:r>
              <a:rPr lang="ru-RU" dirty="0"/>
              <a:t>середине следующего десятилетия </a:t>
            </a:r>
            <a:r>
              <a:rPr lang="ru-RU" b="1" dirty="0">
                <a:solidFill>
                  <a:srgbClr val="002060"/>
                </a:solidFill>
              </a:rPr>
              <a:t>увеличить ВВП на душу населения в полтора раза</a:t>
            </a:r>
            <a:r>
              <a:rPr lang="ru-RU" dirty="0"/>
              <a:t>. Это очень сложная задача. </a:t>
            </a:r>
            <a:endParaRPr lang="ru-RU" dirty="0" smtClean="0"/>
          </a:p>
          <a:p>
            <a:r>
              <a:rPr lang="ru-RU" dirty="0" smtClean="0"/>
              <a:t>Выход из рецессии</a:t>
            </a:r>
          </a:p>
          <a:p>
            <a:r>
              <a:rPr lang="ru-RU" dirty="0" smtClean="0"/>
              <a:t>Новая модель развития</a:t>
            </a:r>
          </a:p>
          <a:p>
            <a:pPr marL="0" indent="0">
              <a:buNone/>
            </a:pPr>
            <a:r>
              <a:rPr lang="ru-RU" sz="1500" dirty="0"/>
              <a:t/>
            </a:r>
            <a:br>
              <a:rPr lang="ru-RU" sz="1500" dirty="0"/>
            </a:br>
            <a:endParaRPr lang="ru-RU" sz="1500" dirty="0"/>
          </a:p>
        </p:txBody>
      </p:sp>
    </p:spTree>
    <p:extLst>
      <p:ext uri="{BB962C8B-B14F-4D97-AF65-F5344CB8AC3E}">
        <p14:creationId xmlns:p14="http://schemas.microsoft.com/office/powerpoint/2010/main" xmlns="" val="289244958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Igor\AppData\Local\Microsoft\Windows\Temporary Internet Files\Content.Outlook\BSOPXF9R\красная карта 1 (2).jpg"/>
          <p:cNvPicPr>
            <a:picLocks noChangeAspect="1" noChangeArrowheads="1"/>
          </p:cNvPicPr>
          <p:nvPr/>
        </p:nvPicPr>
        <p:blipFill>
          <a:blip r:embed="rId2" cstate="email">
            <a:extLst>
              <a:ext uri="{28A0092B-C50C-407E-A947-70E740481C1C}">
                <a14:useLocalDpi xmlns:a14="http://schemas.microsoft.com/office/drawing/2010/main" xmlns="" val="0"/>
              </a:ext>
            </a:extLst>
          </a:blip>
          <a:srcRect/>
          <a:stretch>
            <a:fillRect/>
          </a:stretch>
        </p:blipFill>
        <p:spPr bwMode="auto">
          <a:xfrm>
            <a:off x="2207419" y="2240758"/>
            <a:ext cx="3090878" cy="13501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267" name="Рисунок 5"/>
          <p:cNvPicPr>
            <a:picLocks noChangeAspect="1"/>
          </p:cNvPicPr>
          <p:nvPr/>
        </p:nvPicPr>
        <p:blipFill>
          <a:blip r:embed="rId3" cstate="email">
            <a:extLst>
              <a:ext uri="{28A0092B-C50C-407E-A947-70E740481C1C}">
                <a14:useLocalDpi xmlns:a14="http://schemas.microsoft.com/office/drawing/2010/main" xmlns="" val="0"/>
              </a:ext>
            </a:extLst>
          </a:blip>
          <a:srcRect l="980" t="3519" r="4114"/>
          <a:stretch>
            <a:fillRect/>
          </a:stretch>
        </p:blipFill>
        <p:spPr bwMode="auto">
          <a:xfrm>
            <a:off x="7123134" y="2240758"/>
            <a:ext cx="3203532" cy="14037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68" name="Rectangle 7"/>
          <p:cNvSpPr>
            <a:spLocks noChangeArrowheads="1"/>
          </p:cNvSpPr>
          <p:nvPr/>
        </p:nvSpPr>
        <p:spPr bwMode="auto">
          <a:xfrm>
            <a:off x="4950620" y="5469733"/>
            <a:ext cx="571738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ru-RU" altLang="ru-RU" b="1">
                <a:solidFill>
                  <a:schemeClr val="bg1"/>
                </a:solidFill>
                <a:latin typeface="Arial" panose="020B0604020202020204" pitchFamily="34" charset="0"/>
                <a:cs typeface="Arial" panose="020B0604020202020204" pitchFamily="34" charset="0"/>
              </a:rPr>
              <a:t>Борис Александрович Дубровский</a:t>
            </a:r>
            <a:endParaRPr lang="en-US" altLang="ru-RU" b="1"/>
          </a:p>
          <a:p>
            <a:r>
              <a:rPr lang="ru-RU" altLang="ru-RU" b="1">
                <a:solidFill>
                  <a:schemeClr val="bg1"/>
                </a:solidFill>
                <a:latin typeface="Arial" panose="020B0604020202020204" pitchFamily="34" charset="0"/>
                <a:cs typeface="Arial" panose="020B0604020202020204" pitchFamily="34" charset="0"/>
              </a:rPr>
              <a:t>Губернатор Челябинской области  </a:t>
            </a:r>
          </a:p>
        </p:txBody>
      </p:sp>
      <p:sp>
        <p:nvSpPr>
          <p:cNvPr id="11269" name="Rectangle 8"/>
          <p:cNvSpPr>
            <a:spLocks noChangeArrowheads="1"/>
          </p:cNvSpPr>
          <p:nvPr/>
        </p:nvSpPr>
        <p:spPr bwMode="auto">
          <a:xfrm>
            <a:off x="2135983" y="857251"/>
            <a:ext cx="8532019"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ru-RU" altLang="ru-RU" sz="2400">
                <a:solidFill>
                  <a:schemeClr val="tx2"/>
                </a:solidFill>
                <a:latin typeface="Impact" panose="020B0806030902050204" pitchFamily="34" charset="0"/>
              </a:rPr>
              <a:t>Нужно модернизировать и сделать «зеленой» не только новую, но и старую экономику</a:t>
            </a:r>
            <a:endParaRPr lang="en-US" altLang="ru-RU" sz="2400"/>
          </a:p>
        </p:txBody>
      </p:sp>
      <p:pic>
        <p:nvPicPr>
          <p:cNvPr id="11271" name="Рисунок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flipV="1">
            <a:off x="1524000" y="5582842"/>
            <a:ext cx="634604" cy="417909"/>
          </a:xfrm>
          <a:prstGeom prst="rect">
            <a:avLst/>
          </a:prstGeom>
          <a:solidFill>
            <a:srgbClr val="FFFF00">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11272" name="Rectangle 16"/>
          <p:cNvSpPr>
            <a:spLocks noChangeArrowheads="1"/>
          </p:cNvSpPr>
          <p:nvPr/>
        </p:nvSpPr>
        <p:spPr bwMode="auto">
          <a:xfrm>
            <a:off x="5375674" y="1815704"/>
            <a:ext cx="522565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ru-RU" altLang="ru-RU">
                <a:solidFill>
                  <a:schemeClr val="tx2"/>
                </a:solidFill>
                <a:latin typeface="Impact" panose="020B0806030902050204" pitchFamily="34" charset="0"/>
              </a:rPr>
              <a:t> 2050 г. </a:t>
            </a:r>
          </a:p>
        </p:txBody>
      </p:sp>
      <p:sp>
        <p:nvSpPr>
          <p:cNvPr id="11273" name="Rectangle 17"/>
          <p:cNvSpPr>
            <a:spLocks noChangeArrowheads="1"/>
          </p:cNvSpPr>
          <p:nvPr/>
        </p:nvSpPr>
        <p:spPr bwMode="auto">
          <a:xfrm>
            <a:off x="2099072" y="1665685"/>
            <a:ext cx="2808684"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ru-RU" altLang="ru-RU" dirty="0">
                <a:solidFill>
                  <a:schemeClr val="tx2"/>
                </a:solidFill>
                <a:latin typeface="Impact" panose="020B0806030902050204" pitchFamily="34" charset="0"/>
              </a:rPr>
              <a:t>2018 г.</a:t>
            </a:r>
          </a:p>
          <a:p>
            <a:pPr algn="ctr"/>
            <a:r>
              <a:rPr lang="ru-RU" altLang="ru-RU" dirty="0">
                <a:solidFill>
                  <a:schemeClr val="tx2"/>
                </a:solidFill>
                <a:latin typeface="Impact" panose="020B0806030902050204" pitchFamily="34" charset="0"/>
              </a:rPr>
              <a:t>«Красная» экономика  должна «позеленеть» </a:t>
            </a:r>
          </a:p>
        </p:txBody>
      </p:sp>
      <p:sp>
        <p:nvSpPr>
          <p:cNvPr id="11274" name="Rectangle 18"/>
          <p:cNvSpPr>
            <a:spLocks noChangeArrowheads="1"/>
          </p:cNvSpPr>
          <p:nvPr/>
        </p:nvSpPr>
        <p:spPr bwMode="auto">
          <a:xfrm>
            <a:off x="2135983" y="3831433"/>
            <a:ext cx="8532019" cy="23801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50850" indent="-4508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spcAft>
                <a:spcPts val="450"/>
              </a:spcAft>
              <a:buBlip>
                <a:blip r:embed="rId5"/>
              </a:buBlip>
            </a:pPr>
            <a:r>
              <a:rPr lang="ru-RU" altLang="ru-RU" b="1" dirty="0"/>
              <a:t>Новые рынки – это зеленая, </a:t>
            </a:r>
            <a:r>
              <a:rPr lang="ru-RU" altLang="ru-RU" b="1" dirty="0" err="1"/>
              <a:t>низкоуглеродная</a:t>
            </a:r>
            <a:r>
              <a:rPr lang="ru-RU" altLang="ru-RU" b="1" dirty="0"/>
              <a:t> продукция.</a:t>
            </a:r>
          </a:p>
          <a:p>
            <a:pPr>
              <a:spcAft>
                <a:spcPts val="450"/>
              </a:spcAft>
              <a:buBlip>
                <a:blip r:embed="rId5"/>
              </a:buBlip>
            </a:pPr>
            <a:r>
              <a:rPr lang="ru-RU" altLang="ru-RU" b="1" dirty="0"/>
              <a:t>На этих рынках России мало. </a:t>
            </a:r>
          </a:p>
          <a:p>
            <a:pPr>
              <a:spcAft>
                <a:spcPts val="450"/>
              </a:spcAft>
              <a:buBlip>
                <a:blip r:embed="rId5"/>
              </a:buBlip>
            </a:pPr>
            <a:r>
              <a:rPr lang="ru-RU" altLang="ru-RU" b="1" dirty="0"/>
              <a:t>Необходимо не только новые, но и старые рынки сделать «зелеными»</a:t>
            </a:r>
          </a:p>
          <a:p>
            <a:pPr>
              <a:spcAft>
                <a:spcPts val="450"/>
              </a:spcAft>
              <a:buBlip>
                <a:blip r:embed="rId5"/>
              </a:buBlip>
            </a:pPr>
            <a:r>
              <a:rPr lang="ru-RU" altLang="ru-RU" b="1" dirty="0"/>
              <a:t>России предстоит перейти к модели роста, которая позволяет не только замораживать, но и значительно снижать, причем не только удельные, но и абсолютные показатели негативного воздействия на окружающую среду</a:t>
            </a:r>
            <a:endParaRPr lang="en-US" altLang="ru-RU" b="1" dirty="0"/>
          </a:p>
          <a:p>
            <a:pPr>
              <a:spcAft>
                <a:spcPts val="450"/>
              </a:spcAft>
              <a:buBlip>
                <a:blip r:embed="rId5"/>
              </a:buBlip>
            </a:pPr>
            <a:endParaRPr lang="ru-RU" altLang="ru-RU" sz="2400" b="1" dirty="0"/>
          </a:p>
        </p:txBody>
      </p:sp>
      <p:sp>
        <p:nvSpPr>
          <p:cNvPr id="20" name="Rectangle 19"/>
          <p:cNvSpPr/>
          <p:nvPr/>
        </p:nvSpPr>
        <p:spPr>
          <a:xfrm>
            <a:off x="2063354" y="1612107"/>
            <a:ext cx="8604647" cy="53579"/>
          </a:xfrm>
          <a:prstGeom prst="rect">
            <a:avLst/>
          </a:prstGeom>
          <a:gradFill flip="none" rotWithShape="1">
            <a:gsLst>
              <a:gs pos="0">
                <a:srgbClr val="FFF200"/>
              </a:gs>
              <a:gs pos="45000">
                <a:srgbClr val="FF7A00"/>
              </a:gs>
              <a:gs pos="70000">
                <a:srgbClr val="FF0300"/>
              </a:gs>
              <a:gs pos="100000">
                <a:srgbClr val="4D080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Rectangle 22"/>
          <p:cNvSpPr/>
          <p:nvPr/>
        </p:nvSpPr>
        <p:spPr>
          <a:xfrm rot="5400000">
            <a:off x="5139749" y="2672954"/>
            <a:ext cx="2141934" cy="72628"/>
          </a:xfrm>
          <a:prstGeom prst="rect">
            <a:avLst/>
          </a:prstGeom>
          <a:gradFill flip="none" rotWithShape="1">
            <a:gsLst>
              <a:gs pos="0">
                <a:srgbClr val="FFF200"/>
              </a:gs>
              <a:gs pos="45000">
                <a:srgbClr val="FF7A00"/>
              </a:gs>
              <a:gs pos="70000">
                <a:srgbClr val="FF0300"/>
              </a:gs>
              <a:gs pos="100000">
                <a:srgbClr val="4D080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Rectangle 23"/>
          <p:cNvSpPr/>
          <p:nvPr/>
        </p:nvSpPr>
        <p:spPr>
          <a:xfrm>
            <a:off x="2135983" y="3752851"/>
            <a:ext cx="8532019" cy="54769"/>
          </a:xfrm>
          <a:prstGeom prst="rect">
            <a:avLst/>
          </a:prstGeom>
          <a:gradFill flip="none" rotWithShape="1">
            <a:gsLst>
              <a:gs pos="0">
                <a:srgbClr val="FFF200"/>
              </a:gs>
              <a:gs pos="45000">
                <a:srgbClr val="FF7A00"/>
              </a:gs>
              <a:gs pos="70000">
                <a:srgbClr val="FF0300"/>
              </a:gs>
              <a:gs pos="100000">
                <a:srgbClr val="4D080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xmlns="" val="121786061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2152650" y="1028701"/>
            <a:ext cx="7886700" cy="811599"/>
          </a:xfrm>
        </p:spPr>
        <p:txBody>
          <a:bodyPr>
            <a:normAutofit/>
          </a:bodyPr>
          <a:lstStyle/>
          <a:p>
            <a:pPr algn="ctr" eaLnBrk="1" hangingPunct="1"/>
            <a:r>
              <a:rPr lang="ru-RU" altLang="ru-RU" b="1" dirty="0" smtClean="0">
                <a:solidFill>
                  <a:schemeClr val="accent6">
                    <a:lumMod val="50000"/>
                  </a:schemeClr>
                </a:solidFill>
              </a:rPr>
              <a:t>Уровень жизни </a:t>
            </a:r>
            <a:r>
              <a:rPr lang="en-US" altLang="ru-RU" b="1" dirty="0" smtClean="0">
                <a:solidFill>
                  <a:schemeClr val="accent6">
                    <a:lumMod val="50000"/>
                  </a:schemeClr>
                </a:solidFill>
              </a:rPr>
              <a:t>VS </a:t>
            </a:r>
            <a:r>
              <a:rPr lang="ru-RU" altLang="ru-RU" b="1" dirty="0" smtClean="0">
                <a:solidFill>
                  <a:schemeClr val="accent6">
                    <a:lumMod val="50000"/>
                  </a:schemeClr>
                </a:solidFill>
              </a:rPr>
              <a:t>экология</a:t>
            </a:r>
          </a:p>
        </p:txBody>
      </p:sp>
      <p:sp>
        <p:nvSpPr>
          <p:cNvPr id="13315" name="Rectangle 3"/>
          <p:cNvSpPr>
            <a:spLocks noGrp="1" noChangeArrowheads="1"/>
          </p:cNvSpPr>
          <p:nvPr>
            <p:ph type="body" idx="1"/>
          </p:nvPr>
        </p:nvSpPr>
        <p:spPr>
          <a:xfrm>
            <a:off x="1946754" y="2012254"/>
            <a:ext cx="8248389" cy="3353845"/>
          </a:xfrm>
        </p:spPr>
        <p:txBody>
          <a:bodyPr>
            <a:noAutofit/>
          </a:bodyPr>
          <a:lstStyle/>
          <a:p>
            <a:pPr algn="just" eaLnBrk="1" hangingPunct="1">
              <a:lnSpc>
                <a:spcPct val="80000"/>
              </a:lnSpc>
            </a:pPr>
            <a:r>
              <a:rPr lang="ru-RU" altLang="ru-RU" sz="2400" dirty="0"/>
              <a:t>За 30 лет наблюдался значительный рост </a:t>
            </a:r>
            <a:r>
              <a:rPr lang="ru-RU" altLang="ru-RU" sz="2400" b="1" dirty="0">
                <a:solidFill>
                  <a:srgbClr val="002060"/>
                </a:solidFill>
              </a:rPr>
              <a:t>мирового ВВП – более чем в 4 раза</a:t>
            </a:r>
            <a:r>
              <a:rPr lang="ru-RU" altLang="ru-RU" sz="2400" dirty="0"/>
              <a:t>, что повысило уровень жизни сотен миллионов человек. </a:t>
            </a:r>
          </a:p>
          <a:p>
            <a:pPr algn="just" eaLnBrk="1" hangingPunct="1">
              <a:lnSpc>
                <a:spcPct val="80000"/>
              </a:lnSpc>
            </a:pPr>
            <a:r>
              <a:rPr lang="ru-RU" altLang="ru-RU" sz="2400" dirty="0"/>
              <a:t>Достигнут во многом на основе </a:t>
            </a:r>
            <a:r>
              <a:rPr lang="ru-RU" altLang="ru-RU" sz="2400" b="1" dirty="0">
                <a:solidFill>
                  <a:srgbClr val="002060"/>
                </a:solidFill>
              </a:rPr>
              <a:t>глобального истощения природного капитала, деградации экосистем и загрязнения окружающей среды. </a:t>
            </a:r>
          </a:p>
          <a:p>
            <a:pPr algn="just" eaLnBrk="1" hangingPunct="1">
              <a:lnSpc>
                <a:spcPct val="80000"/>
              </a:lnSpc>
            </a:pPr>
            <a:r>
              <a:rPr lang="ru-RU" altLang="ru-RU" sz="2400" dirty="0"/>
              <a:t>В мире продолжают обостряться </a:t>
            </a:r>
            <a:r>
              <a:rPr lang="ru-RU" altLang="ru-RU" sz="2400" b="1" dirty="0">
                <a:solidFill>
                  <a:srgbClr val="002060"/>
                </a:solidFill>
              </a:rPr>
              <a:t>экологические проблемы</a:t>
            </a:r>
            <a:r>
              <a:rPr lang="ru-RU" altLang="ru-RU" sz="2400" dirty="0"/>
              <a:t>: растет дефицит пресной воды и продовольствия, изменяется климат, сокращаются биоразнообразие и леса, расширяется опустынивание и многие другие. </a:t>
            </a:r>
          </a:p>
        </p:txBody>
      </p:sp>
      <p:sp>
        <p:nvSpPr>
          <p:cNvPr id="7" name="Номер слайда 4"/>
          <p:cNvSpPr>
            <a:spLocks noGrp="1"/>
          </p:cNvSpPr>
          <p:nvPr>
            <p:ph type="sldNum" sz="quarter" idx="12"/>
          </p:nvPr>
        </p:nvSpPr>
        <p:spPr>
          <a:xfrm>
            <a:off x="9417761" y="5444124"/>
            <a:ext cx="544856" cy="273844"/>
          </a:xfrm>
        </p:spPr>
        <p:txBody>
          <a:bodyPr/>
          <a:lstStyle/>
          <a:p>
            <a:endParaRPr lang="ru-RU" sz="1800" dirty="0">
              <a:solidFill>
                <a:schemeClr val="accent6">
                  <a:lumMod val="50000"/>
                </a:schemeClr>
              </a:solidFill>
            </a:endParaRPr>
          </a:p>
        </p:txBody>
      </p:sp>
    </p:spTree>
    <p:extLst>
      <p:ext uri="{BB962C8B-B14F-4D97-AF65-F5344CB8AC3E}">
        <p14:creationId xmlns:p14="http://schemas.microsoft.com/office/powerpoint/2010/main" xmlns="" val="254054999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524000" y="857250"/>
            <a:ext cx="9144000" cy="923330"/>
          </a:xfrm>
          <a:prstGeom prst="rect">
            <a:avLst/>
          </a:prstGeom>
          <a:solidFill>
            <a:srgbClr val="339933"/>
          </a:solidFill>
          <a:effectLst/>
        </p:spPr>
        <p:txBody>
          <a:bodyPr>
            <a:spAutoFit/>
          </a:bodyPr>
          <a:lstStyle/>
          <a:p>
            <a:pPr algn="ctr">
              <a:defRPr/>
            </a:pPr>
            <a:r>
              <a:rPr lang="ru-RU" b="1" dirty="0">
                <a:ln w="0"/>
                <a:solidFill>
                  <a:schemeClr val="bg1"/>
                </a:solidFill>
                <a:effectLst>
                  <a:outerShdw blurRad="38100" dist="38100" dir="2700000" algn="tl">
                    <a:srgbClr val="000000">
                      <a:alpha val="43137"/>
                    </a:srgbClr>
                  </a:outerShdw>
                </a:effectLst>
                <a:latin typeface="Arial Black" pitchFamily="34" charset="0"/>
              </a:rPr>
              <a:t>Переход России на траекторию экологически </a:t>
            </a:r>
          </a:p>
          <a:p>
            <a:pPr algn="ctr">
              <a:defRPr/>
            </a:pPr>
            <a:r>
              <a:rPr lang="ru-RU" b="1" dirty="0">
                <a:ln w="0"/>
                <a:solidFill>
                  <a:schemeClr val="bg1"/>
                </a:solidFill>
                <a:effectLst>
                  <a:outerShdw blurRad="38100" dist="38100" dir="2700000" algn="tl">
                    <a:srgbClr val="000000">
                      <a:alpha val="43137"/>
                    </a:srgbClr>
                  </a:outerShdw>
                </a:effectLst>
                <a:latin typeface="Arial Black" pitchFamily="34" charset="0"/>
              </a:rPr>
              <a:t>сбалансированного развития. Схема 50-50 </a:t>
            </a:r>
          </a:p>
          <a:p>
            <a:pPr algn="ctr">
              <a:defRPr/>
            </a:pPr>
            <a:r>
              <a:rPr lang="ru-RU" b="1" dirty="0">
                <a:solidFill>
                  <a:schemeClr val="bg1"/>
                </a:solidFill>
              </a:rPr>
              <a:t>Сокращение загрязнений и выбросов к 2050 г. на 50% от  уровня 2015</a:t>
            </a:r>
            <a:r>
              <a:rPr lang="en-US" b="1" dirty="0">
                <a:solidFill>
                  <a:schemeClr val="bg1"/>
                </a:solidFill>
              </a:rPr>
              <a:t> </a:t>
            </a:r>
            <a:r>
              <a:rPr lang="ru-RU" b="1" dirty="0">
                <a:solidFill>
                  <a:schemeClr val="bg1"/>
                </a:solidFill>
              </a:rPr>
              <a:t>г.</a:t>
            </a:r>
            <a:r>
              <a:rPr lang="en-US" b="1" dirty="0">
                <a:solidFill>
                  <a:schemeClr val="bg1"/>
                </a:solidFill>
              </a:rPr>
              <a:t> (</a:t>
            </a:r>
            <a:r>
              <a:rPr lang="ru-RU" b="1" dirty="0">
                <a:solidFill>
                  <a:schemeClr val="bg1"/>
                </a:solidFill>
              </a:rPr>
              <a:t>расчеты ЦЭНЭФ</a:t>
            </a:r>
            <a:r>
              <a:rPr lang="en-US" b="1" dirty="0">
                <a:solidFill>
                  <a:schemeClr val="bg1"/>
                </a:solidFill>
              </a:rPr>
              <a:t>)</a:t>
            </a:r>
            <a:endParaRPr lang="ru-RU" b="1" dirty="0">
              <a:ln w="0"/>
              <a:solidFill>
                <a:schemeClr val="bg1"/>
              </a:solidFill>
              <a:effectLst>
                <a:outerShdw blurRad="38100" dist="38100" dir="2700000" algn="tl">
                  <a:srgbClr val="000000">
                    <a:alpha val="43137"/>
                  </a:srgbClr>
                </a:outerShdw>
              </a:effectLst>
            </a:endParaRPr>
          </a:p>
        </p:txBody>
      </p:sp>
      <p:sp>
        <p:nvSpPr>
          <p:cNvPr id="28" name="Прямоугольник 27"/>
          <p:cNvSpPr/>
          <p:nvPr/>
        </p:nvSpPr>
        <p:spPr>
          <a:xfrm>
            <a:off x="1524001" y="1991916"/>
            <a:ext cx="8886825" cy="484748"/>
          </a:xfrm>
          <a:prstGeom prst="rect">
            <a:avLst/>
          </a:prstGeom>
          <a:effectLst/>
        </p:spPr>
        <p:txBody>
          <a:bodyPr>
            <a:spAutoFit/>
          </a:bodyPr>
          <a:lstStyle/>
          <a:p>
            <a:pPr algn="ctr">
              <a:defRPr/>
            </a:pPr>
            <a:r>
              <a:rPr lang="ru-RU" sz="750">
                <a:solidFill>
                  <a:schemeClr val="bg1"/>
                </a:solidFill>
                <a:effectLst>
                  <a:outerShdw blurRad="38100" dist="38100" dir="2700000" algn="tl">
                    <a:srgbClr val="C0C0C0"/>
                  </a:outerShdw>
                </a:effectLst>
                <a:cs typeface="Times New Roman" pitchFamily="18" charset="0"/>
              </a:rPr>
              <a:t>  </a:t>
            </a:r>
          </a:p>
          <a:p>
            <a:pPr algn="ctr">
              <a:defRPr/>
            </a:pPr>
            <a:r>
              <a:rPr lang="ru-RU">
                <a:solidFill>
                  <a:srgbClr val="2F5597"/>
                </a:solidFill>
                <a:effectLst>
                  <a:outerShdw blurRad="38100" dist="38100" dir="2700000" algn="tl">
                    <a:srgbClr val="C0C0C0"/>
                  </a:outerShdw>
                </a:effectLst>
                <a:cs typeface="Times New Roman" pitchFamily="18" charset="0"/>
              </a:rPr>
              <a:t>по «базовому» и «зеленому» сценариям</a:t>
            </a:r>
            <a:endParaRPr lang="ru-RU">
              <a:solidFill>
                <a:srgbClr val="2F5597"/>
              </a:solidFill>
              <a:effectLst>
                <a:outerShdw blurRad="38100" dist="38100" dir="2700000" algn="tl">
                  <a:srgbClr val="C0C0C0"/>
                </a:outerShdw>
              </a:effectLst>
            </a:endParaRPr>
          </a:p>
        </p:txBody>
      </p:sp>
      <p:graphicFrame>
        <p:nvGraphicFramePr>
          <p:cNvPr id="15" name="Table 14"/>
          <p:cNvGraphicFramePr>
            <a:graphicFrameLocks noGrp="1"/>
          </p:cNvGraphicFramePr>
          <p:nvPr/>
        </p:nvGraphicFramePr>
        <p:xfrm>
          <a:off x="1524000" y="2480072"/>
          <a:ext cx="9144000" cy="495300"/>
        </p:xfrm>
        <a:graphic>
          <a:graphicData uri="http://schemas.openxmlformats.org/drawingml/2006/table">
            <a:tbl>
              <a:tblPr/>
              <a:tblGrid>
                <a:gridCol w="3228975"/>
                <a:gridCol w="3113485"/>
                <a:gridCol w="2801540"/>
              </a:tblGrid>
              <a:tr h="495300">
                <a:tc>
                  <a:txBody>
                    <a:body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FFFFFF"/>
                          </a:solidFill>
                          <a:effectLst/>
                          <a:latin typeface="Times New Roman" pitchFamily="18" charset="0"/>
                          <a:cs typeface="Times New Roman" pitchFamily="18" charset="0"/>
                        </a:rPr>
                        <a:t>Выбросы загрязняющих веществ в атмосферу</a:t>
                      </a:r>
                      <a:endParaRPr kumimoji="0" lang="en-US" sz="1200" b="1" i="0" u="none" strike="noStrike" cap="none" normalizeH="0" baseline="0" smtClean="0">
                        <a:ln>
                          <a:noFill/>
                        </a:ln>
                        <a:solidFill>
                          <a:srgbClr val="FFFFFF"/>
                        </a:solidFill>
                        <a:effectLst/>
                        <a:latin typeface="Calibri" pitchFamily="34" charset="0"/>
                      </a:endParaRPr>
                    </a:p>
                  </a:txBody>
                  <a:tcPr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FFFFFF"/>
                          </a:solidFill>
                          <a:effectLst/>
                          <a:latin typeface="Times New Roman" pitchFamily="18" charset="0"/>
                          <a:cs typeface="Times New Roman" pitchFamily="18" charset="0"/>
                        </a:rPr>
                        <a:t>Образование отходов производства и потребления</a:t>
                      </a:r>
                      <a:endParaRPr kumimoji="0" lang="en-US" sz="1200" b="1" i="0" u="none" strike="noStrike" cap="none" normalizeH="0" baseline="0" smtClean="0">
                        <a:ln>
                          <a:noFill/>
                        </a:ln>
                        <a:solidFill>
                          <a:srgbClr val="FFFFFF"/>
                        </a:solidFill>
                        <a:effectLst/>
                        <a:latin typeface="Calibri" pitchFamily="34" charset="0"/>
                      </a:endParaRPr>
                    </a:p>
                  </a:txBody>
                  <a:tcPr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FFFFFF"/>
                          </a:solidFill>
                          <a:effectLst/>
                          <a:latin typeface="Times New Roman" pitchFamily="18" charset="0"/>
                          <a:cs typeface="Times New Roman" pitchFamily="18" charset="0"/>
                        </a:rPr>
                        <a:t>Сброс загрязненных сточных вод</a:t>
                      </a:r>
                      <a:endParaRPr kumimoji="0" lang="en-US" sz="1200" b="1" i="0" u="none" strike="noStrike" cap="none" normalizeH="0" baseline="0" smtClean="0">
                        <a:ln>
                          <a:noFill/>
                        </a:ln>
                        <a:solidFill>
                          <a:srgbClr val="FFFFFF"/>
                        </a:solidFill>
                        <a:effectLst/>
                        <a:latin typeface="Calibri" pitchFamily="34" charset="0"/>
                      </a:endParaRPr>
                    </a:p>
                  </a:txBody>
                  <a:tcPr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A9D18E"/>
                    </a:solidFill>
                  </a:tcPr>
                </a:tc>
              </a:tr>
            </a:tbl>
          </a:graphicData>
        </a:graphic>
      </p:graphicFrame>
      <p:pic>
        <p:nvPicPr>
          <p:cNvPr id="12302" name="Picture 10" descr="http://pic19.nipic.com/20120227/5183444_134010244000_2.jpg"/>
          <p:cNvPicPr>
            <a:picLocks noChangeAspect="1" noChangeArrowheads="1"/>
          </p:cNvPicPr>
          <p:nvPr/>
        </p:nvPicPr>
        <p:blipFill>
          <a:blip r:embed="rId2" cstate="email">
            <a:extLst>
              <a:ext uri="{28A0092B-C50C-407E-A947-70E740481C1C}">
                <a14:useLocalDpi xmlns:a14="http://schemas.microsoft.com/office/drawing/2010/main" xmlns="" val="0"/>
              </a:ext>
            </a:extLst>
          </a:blip>
          <a:srcRect/>
          <a:stretch>
            <a:fillRect/>
          </a:stretch>
        </p:blipFill>
        <p:spPr bwMode="auto">
          <a:xfrm>
            <a:off x="1703785" y="1754983"/>
            <a:ext cx="907256" cy="6798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303" name="Picture 11" descr="http://pic19.nipic.com/20120227/5183444_134010244000_2.jpg"/>
          <p:cNvPicPr>
            <a:picLocks noChangeAspect="1" noChangeArrowheads="1"/>
          </p:cNvPicPr>
          <p:nvPr/>
        </p:nvPicPr>
        <p:blipFill>
          <a:blip r:embed="rId2" cstate="email">
            <a:extLst>
              <a:ext uri="{28A0092B-C50C-407E-A947-70E740481C1C}">
                <a14:useLocalDpi xmlns:a14="http://schemas.microsoft.com/office/drawing/2010/main" xmlns="" val="0"/>
              </a:ext>
            </a:extLst>
          </a:blip>
          <a:srcRect/>
          <a:stretch>
            <a:fillRect/>
          </a:stretch>
        </p:blipFill>
        <p:spPr bwMode="auto">
          <a:xfrm>
            <a:off x="9480948" y="1754983"/>
            <a:ext cx="907256" cy="6798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304" name="Picture 1"/>
          <p:cNvPicPr>
            <a:picLocks noChangeAspect="1" noChangeArrowheads="1"/>
          </p:cNvPicPr>
          <p:nvPr/>
        </p:nvPicPr>
        <p:blipFill>
          <a:blip r:embed="rId3" cstate="email">
            <a:extLst>
              <a:ext uri="{28A0092B-C50C-407E-A947-70E740481C1C}">
                <a14:useLocalDpi xmlns:a14="http://schemas.microsoft.com/office/drawing/2010/main" xmlns="" val="0"/>
              </a:ext>
            </a:extLst>
          </a:blip>
          <a:srcRect/>
          <a:stretch>
            <a:fillRect/>
          </a:stretch>
        </p:blipFill>
        <p:spPr bwMode="auto">
          <a:xfrm>
            <a:off x="1524000" y="2996803"/>
            <a:ext cx="3219450" cy="2376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305" name="Picture 2"/>
          <p:cNvPicPr>
            <a:picLocks noChangeAspect="1" noChangeArrowheads="1"/>
          </p:cNvPicPr>
          <p:nvPr/>
        </p:nvPicPr>
        <p:blipFill>
          <a:blip r:embed="rId4" cstate="email">
            <a:extLst>
              <a:ext uri="{28A0092B-C50C-407E-A947-70E740481C1C}">
                <a14:useLocalDpi xmlns:a14="http://schemas.microsoft.com/office/drawing/2010/main" xmlns="" val="0"/>
              </a:ext>
            </a:extLst>
          </a:blip>
          <a:srcRect/>
          <a:stretch>
            <a:fillRect/>
          </a:stretch>
        </p:blipFill>
        <p:spPr bwMode="auto">
          <a:xfrm>
            <a:off x="4727973" y="2888458"/>
            <a:ext cx="3061097" cy="24848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306" name="Picture 3"/>
          <p:cNvPicPr>
            <a:picLocks noChangeAspect="1" noChangeArrowheads="1"/>
          </p:cNvPicPr>
          <p:nvPr/>
        </p:nvPicPr>
        <p:blipFill>
          <a:blip r:embed="rId5" cstate="email">
            <a:extLst>
              <a:ext uri="{28A0092B-C50C-407E-A947-70E740481C1C}">
                <a14:useLocalDpi xmlns:a14="http://schemas.microsoft.com/office/drawing/2010/main" xmlns="" val="0"/>
              </a:ext>
            </a:extLst>
          </a:blip>
          <a:srcRect/>
          <a:stretch>
            <a:fillRect/>
          </a:stretch>
        </p:blipFill>
        <p:spPr bwMode="auto">
          <a:xfrm>
            <a:off x="7867650" y="2943226"/>
            <a:ext cx="2800350" cy="2321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2307" name="Группа 20"/>
          <p:cNvGrpSpPr>
            <a:grpSpLocks/>
          </p:cNvGrpSpPr>
          <p:nvPr/>
        </p:nvGrpSpPr>
        <p:grpSpPr bwMode="auto">
          <a:xfrm>
            <a:off x="1703786" y="5426870"/>
            <a:ext cx="8964215" cy="423863"/>
            <a:chOff x="-16566" y="5954080"/>
            <a:chExt cx="9174421" cy="911768"/>
          </a:xfrm>
        </p:grpSpPr>
        <p:pic>
          <p:nvPicPr>
            <p:cNvPr id="12308" name="Рисунок 21"/>
            <p:cNvPicPr>
              <a:picLocks noChangeAspect="1"/>
            </p:cNvPicPr>
            <p:nvPr/>
          </p:nvPicPr>
          <p:blipFill>
            <a:blip r:embed="rId6" cstate="email">
              <a:extLst>
                <a:ext uri="{28A0092B-C50C-407E-A947-70E740481C1C}">
                  <a14:useLocalDpi xmlns:a14="http://schemas.microsoft.com/office/drawing/2010/main" xmlns="" val="0"/>
                </a:ext>
              </a:extLst>
            </a:blip>
            <a:srcRect/>
            <a:stretch>
              <a:fillRect/>
            </a:stretch>
          </p:blipFill>
          <p:spPr bwMode="auto">
            <a:xfrm>
              <a:off x="-16566" y="5954080"/>
              <a:ext cx="6178827" cy="9012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309" name="Рисунок 22"/>
            <p:cNvPicPr>
              <a:picLocks noChangeAspect="1"/>
            </p:cNvPicPr>
            <p:nvPr/>
          </p:nvPicPr>
          <p:blipFill>
            <a:blip r:embed="rId7" cstate="email">
              <a:extLst>
                <a:ext uri="{28A0092B-C50C-407E-A947-70E740481C1C}">
                  <a14:useLocalDpi xmlns:a14="http://schemas.microsoft.com/office/drawing/2010/main" xmlns="" val="0"/>
                </a:ext>
              </a:extLst>
            </a:blip>
            <a:srcRect r="49776"/>
            <a:stretch>
              <a:fillRect/>
            </a:stretch>
          </p:blipFill>
          <p:spPr bwMode="auto">
            <a:xfrm>
              <a:off x="6054586" y="5964608"/>
              <a:ext cx="3103269" cy="9012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xmlns="" val="211948597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1992314" y="1"/>
            <a:ext cx="8218487" cy="1196975"/>
          </a:xfrm>
        </p:spPr>
        <p:txBody>
          <a:bodyPr/>
          <a:lstStyle/>
          <a:p>
            <a:pPr eaLnBrk="1" hangingPunct="1"/>
            <a:r>
              <a:rPr lang="ru-RU" altLang="ru-RU" sz="4000"/>
              <a:t>Структурно-технологическая перестройка</a:t>
            </a:r>
          </a:p>
        </p:txBody>
      </p:sp>
      <p:sp>
        <p:nvSpPr>
          <p:cNvPr id="35843" name="Rectangle 3"/>
          <p:cNvSpPr>
            <a:spLocks noGrp="1" noChangeArrowheads="1"/>
          </p:cNvSpPr>
          <p:nvPr>
            <p:ph type="body" idx="1"/>
          </p:nvPr>
        </p:nvSpPr>
        <p:spPr>
          <a:xfrm>
            <a:off x="1774826" y="1268414"/>
            <a:ext cx="8435975" cy="5589587"/>
          </a:xfrm>
        </p:spPr>
        <p:txBody>
          <a:bodyPr/>
          <a:lstStyle/>
          <a:p>
            <a:pPr eaLnBrk="1" hangingPunct="1">
              <a:lnSpc>
                <a:spcPct val="90000"/>
              </a:lnSpc>
            </a:pPr>
            <a:r>
              <a:rPr lang="ru-RU" altLang="ru-RU" sz="2400"/>
              <a:t>Колоссальный потенциал для перехода к экологически и экономически устойчивому росту, позволяющей осуществить эффективное ресурсосбережение, снизить загрязнение окружающей среды. Структурно-технологическая рационализация экономики может позволить </a:t>
            </a:r>
            <a:r>
              <a:rPr lang="ru-RU" altLang="ru-RU" sz="2400">
                <a:solidFill>
                  <a:schemeClr val="accent2"/>
                </a:solidFill>
              </a:rPr>
              <a:t>высвободить до </a:t>
            </a:r>
            <a:r>
              <a:rPr lang="ru-RU" altLang="ru-RU" sz="2400" b="1">
                <a:solidFill>
                  <a:schemeClr val="accent2"/>
                </a:solidFill>
              </a:rPr>
              <a:t>половины всего объема  используемых сейчас неэффективно природных ресурсов</a:t>
            </a:r>
            <a:r>
              <a:rPr lang="ru-RU" altLang="ru-RU" sz="2400"/>
              <a:t> при  увеличении конечных результатов, существенном снижении уровня загрязнения. </a:t>
            </a:r>
          </a:p>
          <a:p>
            <a:pPr eaLnBrk="1" hangingPunct="1">
              <a:lnSpc>
                <a:spcPct val="90000"/>
              </a:lnSpc>
            </a:pPr>
            <a:r>
              <a:rPr lang="ru-RU" altLang="ru-RU" sz="2400"/>
              <a:t>Так, в соответствии с «Энергетической стратегией России на период до 2030 г.» (2010) на основе распространения достаточно простых энергосберегающих технологий можно сберечь почти половину потребляемой сейчас энергии. </a:t>
            </a:r>
          </a:p>
          <a:p>
            <a:pPr eaLnBrk="1" hangingPunct="1">
              <a:lnSpc>
                <a:spcPct val="90000"/>
              </a:lnSpc>
              <a:buFontTx/>
              <a:buNone/>
            </a:pPr>
            <a:endParaRPr lang="ru-RU" altLang="ru-RU" sz="2400"/>
          </a:p>
          <a:p>
            <a:pPr eaLnBrk="1" hangingPunct="1">
              <a:lnSpc>
                <a:spcPct val="90000"/>
              </a:lnSpc>
            </a:pPr>
            <a:endParaRPr lang="ru-RU" altLang="ru-RU" sz="2400"/>
          </a:p>
        </p:txBody>
      </p:sp>
    </p:spTree>
    <p:extLst>
      <p:ext uri="{BB962C8B-B14F-4D97-AF65-F5344CB8AC3E}">
        <p14:creationId xmlns:p14="http://schemas.microsoft.com/office/powerpoint/2010/main" xmlns="" val="126408000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idx="4294967295"/>
          </p:nvPr>
        </p:nvSpPr>
        <p:spPr/>
        <p:txBody>
          <a:bodyPr/>
          <a:lstStyle/>
          <a:p>
            <a:pPr eaLnBrk="1" hangingPunct="1"/>
            <a:r>
              <a:rPr lang="ru-RU" altLang="ru-RU" sz="4000"/>
              <a:t>Энергоэффективность против сырьевого развития</a:t>
            </a:r>
          </a:p>
        </p:txBody>
      </p:sp>
      <p:sp>
        <p:nvSpPr>
          <p:cNvPr id="36867" name="Rectangle 3"/>
          <p:cNvSpPr>
            <a:spLocks noGrp="1" noChangeArrowheads="1"/>
          </p:cNvSpPr>
          <p:nvPr>
            <p:ph type="body" idx="4294967295"/>
          </p:nvPr>
        </p:nvSpPr>
        <p:spPr>
          <a:xfrm>
            <a:off x="1981200" y="1484314"/>
            <a:ext cx="8229600" cy="5113337"/>
          </a:xfrm>
        </p:spPr>
        <p:txBody>
          <a:bodyPr>
            <a:normAutofit lnSpcReduction="10000"/>
          </a:bodyPr>
          <a:lstStyle/>
          <a:p>
            <a:pPr eaLnBrk="1" hangingPunct="1">
              <a:lnSpc>
                <a:spcPct val="90000"/>
              </a:lnSpc>
            </a:pPr>
            <a:r>
              <a:rPr lang="ru-RU" altLang="ru-RU"/>
              <a:t>Энергоэффективность – дорого (320 млрд.долл.), но в 3 раза дешевле экстенсивного наращивания энергоресурсов.</a:t>
            </a:r>
          </a:p>
          <a:p>
            <a:pPr eaLnBrk="1" hangingPunct="1">
              <a:lnSpc>
                <a:spcPct val="90000"/>
              </a:lnSpc>
            </a:pPr>
            <a:r>
              <a:rPr lang="ru-RU" altLang="ru-RU"/>
              <a:t>Окупаемость 2-4 года </a:t>
            </a:r>
          </a:p>
          <a:p>
            <a:pPr eaLnBrk="1" hangingPunct="1">
              <a:lnSpc>
                <a:spcPct val="90000"/>
              </a:lnSpc>
            </a:pPr>
            <a:r>
              <a:rPr lang="ru-RU" altLang="ru-RU"/>
              <a:t>Энергоэффективность: экономия почти половины используемых энергетических ресурсов. Нужно ли добывать больше?</a:t>
            </a:r>
          </a:p>
          <a:p>
            <a:pPr eaLnBrk="1" hangingPunct="1">
              <a:lnSpc>
                <a:spcPct val="90000"/>
              </a:lnSpc>
            </a:pPr>
            <a:r>
              <a:rPr lang="ru-RU" altLang="ru-RU"/>
              <a:t>Энергетический донор? Ежегодный упущенный экспорт около 100 млрд.долл.</a:t>
            </a:r>
          </a:p>
          <a:p>
            <a:pPr eaLnBrk="1" hangingPunct="1">
              <a:lnSpc>
                <a:spcPct val="90000"/>
              </a:lnSpc>
            </a:pPr>
            <a:r>
              <a:rPr lang="ru-RU" altLang="ru-RU"/>
              <a:t>Главное месторождение страны - в Европейской части, где нет запасов, но основное потребление и огромные резервы</a:t>
            </a:r>
          </a:p>
        </p:txBody>
      </p:sp>
    </p:spTree>
    <p:extLst>
      <p:ext uri="{BB962C8B-B14F-4D97-AF65-F5344CB8AC3E}">
        <p14:creationId xmlns:p14="http://schemas.microsoft.com/office/powerpoint/2010/main" xmlns="" val="67687237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idx="4294967295"/>
          </p:nvPr>
        </p:nvSpPr>
        <p:spPr>
          <a:xfrm>
            <a:off x="1981200" y="115889"/>
            <a:ext cx="8229600" cy="865187"/>
          </a:xfrm>
        </p:spPr>
        <p:txBody>
          <a:bodyPr>
            <a:normAutofit fontScale="90000"/>
          </a:bodyPr>
          <a:lstStyle/>
          <a:p>
            <a:pPr eaLnBrk="1" hangingPunct="1"/>
            <a:r>
              <a:rPr lang="ru-RU" altLang="ru-RU" sz="4000"/>
              <a:t>Энергоэффективность и новые вызовы</a:t>
            </a:r>
          </a:p>
        </p:txBody>
      </p:sp>
      <p:sp>
        <p:nvSpPr>
          <p:cNvPr id="37891" name="Rectangle 3"/>
          <p:cNvSpPr>
            <a:spLocks noGrp="1" noChangeArrowheads="1"/>
          </p:cNvSpPr>
          <p:nvPr>
            <p:ph type="body" idx="4294967295"/>
          </p:nvPr>
        </p:nvSpPr>
        <p:spPr>
          <a:xfrm>
            <a:off x="1847850" y="1196976"/>
            <a:ext cx="8362950" cy="5472113"/>
          </a:xfrm>
        </p:spPr>
        <p:txBody>
          <a:bodyPr/>
          <a:lstStyle/>
          <a:p>
            <a:pPr eaLnBrk="1" hangingPunct="1">
              <a:lnSpc>
                <a:spcPct val="90000"/>
              </a:lnSpc>
            </a:pPr>
            <a:r>
              <a:rPr lang="ru-RU" altLang="ru-RU" sz="3000"/>
              <a:t>Огромный рост рисков на мировом энергорынке</a:t>
            </a:r>
          </a:p>
          <a:p>
            <a:pPr eaLnBrk="1" hangingPunct="1">
              <a:lnSpc>
                <a:spcPct val="90000"/>
              </a:lnSpc>
            </a:pPr>
            <a:r>
              <a:rPr lang="ru-RU" altLang="ru-RU" sz="3000"/>
              <a:t>США – сланцевый газ и разработка нефти в шельфе Атлантического океана</a:t>
            </a:r>
          </a:p>
          <a:p>
            <a:pPr eaLnBrk="1" hangingPunct="1">
              <a:lnSpc>
                <a:spcPct val="90000"/>
              </a:lnSpc>
            </a:pPr>
            <a:r>
              <a:rPr lang="ru-RU" altLang="ru-RU" sz="3000"/>
              <a:t>Китай, Европа (Польша и др.) – сланцевый газ</a:t>
            </a:r>
          </a:p>
          <a:p>
            <a:pPr eaLnBrk="1" hangingPunct="1">
              <a:lnSpc>
                <a:spcPct val="90000"/>
              </a:lnSpc>
            </a:pPr>
            <a:r>
              <a:rPr lang="ru-RU" altLang="ru-RU" sz="3000"/>
              <a:t>Кому будут в больших объемах нужны нефть и газ через 20-30 лет?</a:t>
            </a:r>
          </a:p>
          <a:p>
            <a:pPr eaLnBrk="1" hangingPunct="1">
              <a:lnSpc>
                <a:spcPct val="90000"/>
              </a:lnSpc>
            </a:pPr>
            <a:r>
              <a:rPr lang="ru-RU" altLang="ru-RU" sz="3000"/>
              <a:t>Нужно ли глубоко залезать в вечную мерзлоту и шельфы?</a:t>
            </a:r>
          </a:p>
          <a:p>
            <a:pPr eaLnBrk="1" hangingPunct="1">
              <a:lnSpc>
                <a:spcPct val="90000"/>
              </a:lnSpc>
            </a:pPr>
            <a:r>
              <a:rPr lang="ru-RU" altLang="ru-RU" sz="3000"/>
              <a:t>Кризис как стимул перехода России к модернизации, новой экономике </a:t>
            </a:r>
          </a:p>
          <a:p>
            <a:pPr eaLnBrk="1" hangingPunct="1">
              <a:lnSpc>
                <a:spcPct val="90000"/>
              </a:lnSpc>
              <a:buFontTx/>
              <a:buNone/>
            </a:pPr>
            <a:endParaRPr lang="ru-RU" altLang="ru-RU" sz="3000"/>
          </a:p>
        </p:txBody>
      </p:sp>
    </p:spTree>
    <p:extLst>
      <p:ext uri="{BB962C8B-B14F-4D97-AF65-F5344CB8AC3E}">
        <p14:creationId xmlns:p14="http://schemas.microsoft.com/office/powerpoint/2010/main" xmlns="" val="181565403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r>
              <a:rPr lang="ru-RU" altLang="ru-RU" sz="4000"/>
              <a:t>Усиление конкуренции с углеводородами</a:t>
            </a:r>
          </a:p>
        </p:txBody>
      </p:sp>
      <p:sp>
        <p:nvSpPr>
          <p:cNvPr id="38915" name="Rectangle 3"/>
          <p:cNvSpPr>
            <a:spLocks noGrp="1" noChangeArrowheads="1"/>
          </p:cNvSpPr>
          <p:nvPr>
            <p:ph type="body" idx="1"/>
          </p:nvPr>
        </p:nvSpPr>
        <p:spPr/>
        <p:txBody>
          <a:bodyPr/>
          <a:lstStyle/>
          <a:p>
            <a:pPr eaLnBrk="1" hangingPunct="1">
              <a:buFontTx/>
              <a:buNone/>
            </a:pPr>
            <a:endParaRPr lang="ru-RU" altLang="ru-RU" sz="4000"/>
          </a:p>
          <a:p>
            <a:pPr eaLnBrk="1" hangingPunct="1">
              <a:buFontTx/>
              <a:buNone/>
            </a:pPr>
            <a:endParaRPr lang="ru-RU" altLang="ru-RU" sz="4000"/>
          </a:p>
          <a:p>
            <a:pPr eaLnBrk="1" hangingPunct="1">
              <a:buFontTx/>
              <a:buNone/>
            </a:pPr>
            <a:r>
              <a:rPr lang="ru-RU" altLang="ru-RU" sz="4000"/>
              <a:t>Саудовская Аравия: </a:t>
            </a:r>
          </a:p>
          <a:p>
            <a:pPr eaLnBrk="1" hangingPunct="1">
              <a:buFontTx/>
              <a:buNone/>
            </a:pPr>
            <a:r>
              <a:rPr lang="ru-RU" altLang="ru-RU" sz="4000"/>
              <a:t>«Каменный век кончился не потому, что кончились камни»</a:t>
            </a:r>
          </a:p>
        </p:txBody>
      </p:sp>
    </p:spTree>
    <p:extLst>
      <p:ext uri="{BB962C8B-B14F-4D97-AF65-F5344CB8AC3E}">
        <p14:creationId xmlns:p14="http://schemas.microsoft.com/office/powerpoint/2010/main" xmlns="" val="3614538454"/>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hangingPunct="1"/>
            <a:r>
              <a:rPr lang="ru-RU" altLang="ru-RU" sz="4000"/>
              <a:t>Энергетика России: рост экономических рисков</a:t>
            </a:r>
          </a:p>
        </p:txBody>
      </p:sp>
      <p:sp>
        <p:nvSpPr>
          <p:cNvPr id="39939" name="Rectangle 3"/>
          <p:cNvSpPr>
            <a:spLocks noGrp="1" noChangeArrowheads="1"/>
          </p:cNvSpPr>
          <p:nvPr>
            <p:ph type="body" idx="1"/>
          </p:nvPr>
        </p:nvSpPr>
        <p:spPr>
          <a:xfrm>
            <a:off x="1774826" y="1600200"/>
            <a:ext cx="8435975" cy="5068888"/>
          </a:xfrm>
        </p:spPr>
        <p:txBody>
          <a:bodyPr/>
          <a:lstStyle/>
          <a:p>
            <a:pPr eaLnBrk="1" hangingPunct="1">
              <a:lnSpc>
                <a:spcPct val="90000"/>
              </a:lnSpc>
            </a:pPr>
            <a:r>
              <a:rPr lang="ru-RU" altLang="ru-RU" sz="2400"/>
              <a:t>Германия. В 2014 г. предполагается достижение еще несколько лет назад казавшимся маловероятным результата - 28% произведенной электроэнергии в стране будет получено на объектах ВИЭ, прежде всего благодаря ветровой и солнечной генерации. </a:t>
            </a:r>
          </a:p>
          <a:p>
            <a:pPr eaLnBrk="1" hangingPunct="1">
              <a:lnSpc>
                <a:spcPct val="90000"/>
              </a:lnSpc>
            </a:pPr>
            <a:r>
              <a:rPr lang="ru-RU" altLang="ru-RU" sz="2400"/>
              <a:t>Колоссальный прогресс наблюдается в удешевлении ВИЭ: стоимость солнечной энергии с 2007 г. сократилась на 60-80%, мощность ветротурбин возросла в 40 раз. </a:t>
            </a:r>
          </a:p>
          <a:p>
            <a:pPr eaLnBrk="1" hangingPunct="1">
              <a:lnSpc>
                <a:spcPct val="90000"/>
              </a:lnSpc>
            </a:pPr>
            <a:r>
              <a:rPr lang="ru-RU" altLang="ru-RU" sz="2400"/>
              <a:t>Сейчас в Германии одна из самых дешевых электроэнергий в Европе,  она стала ее экспортером.  Предполагается, что в ближайшем будущем солнечная генерация станет самым дешевым способом получения энергии. </a:t>
            </a:r>
          </a:p>
        </p:txBody>
      </p:sp>
    </p:spTree>
    <p:extLst>
      <p:ext uri="{BB962C8B-B14F-4D97-AF65-F5344CB8AC3E}">
        <p14:creationId xmlns:p14="http://schemas.microsoft.com/office/powerpoint/2010/main" xmlns="" val="376786192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r>
              <a:rPr lang="ru-RU" altLang="ru-RU" sz="4000"/>
              <a:t>Энергетика России: рост экономических рисков (2)</a:t>
            </a:r>
          </a:p>
        </p:txBody>
      </p:sp>
      <p:sp>
        <p:nvSpPr>
          <p:cNvPr id="40963" name="Rectangle 3"/>
          <p:cNvSpPr>
            <a:spLocks noGrp="1" noChangeArrowheads="1"/>
          </p:cNvSpPr>
          <p:nvPr>
            <p:ph type="body" idx="1"/>
          </p:nvPr>
        </p:nvSpPr>
        <p:spPr>
          <a:xfrm>
            <a:off x="1774826" y="1484314"/>
            <a:ext cx="8435975" cy="5373687"/>
          </a:xfrm>
        </p:spPr>
        <p:txBody>
          <a:bodyPr/>
          <a:lstStyle/>
          <a:p>
            <a:pPr eaLnBrk="1" hangingPunct="1">
              <a:lnSpc>
                <a:spcPct val="80000"/>
              </a:lnSpc>
            </a:pPr>
            <a:r>
              <a:rPr lang="ru-RU" altLang="ru-RU" sz="2200"/>
              <a:t>Немецкий опыт позволяет сделать по крайней мере три важных вывода для России. </a:t>
            </a:r>
          </a:p>
          <a:p>
            <a:pPr eaLnBrk="1" hangingPunct="1">
              <a:lnSpc>
                <a:spcPct val="80000"/>
              </a:lnSpc>
              <a:buFontTx/>
              <a:buNone/>
            </a:pPr>
            <a:r>
              <a:rPr lang="ru-RU" altLang="ru-RU" sz="2200"/>
              <a:t>Во-первых, он показывает возможность достижения выдающихся экологических результатов при условии консенсуса в обществе относительно целей эколого-энергетической политики и </a:t>
            </a:r>
            <a:r>
              <a:rPr lang="ru-RU" altLang="ru-RU" sz="2200" b="1">
                <a:solidFill>
                  <a:schemeClr val="accent2"/>
                </a:solidFill>
              </a:rPr>
              <a:t>формирования государством</a:t>
            </a:r>
            <a:r>
              <a:rPr lang="ru-RU" altLang="ru-RU" sz="2200"/>
              <a:t> </a:t>
            </a:r>
            <a:r>
              <a:rPr lang="ru-RU" altLang="ru-RU" sz="2200" b="1">
                <a:solidFill>
                  <a:schemeClr val="accent2"/>
                </a:solidFill>
              </a:rPr>
              <a:t>эффективных экономических и правовых инструментов</a:t>
            </a:r>
            <a:r>
              <a:rPr lang="ru-RU" altLang="ru-RU" sz="2200"/>
              <a:t> поддержки. </a:t>
            </a:r>
          </a:p>
          <a:p>
            <a:pPr eaLnBrk="1" hangingPunct="1">
              <a:lnSpc>
                <a:spcPct val="80000"/>
              </a:lnSpc>
              <a:buFontTx/>
              <a:buNone/>
            </a:pPr>
            <a:r>
              <a:rPr lang="ru-RU" altLang="ru-RU" sz="2200"/>
              <a:t>Во-вторых, возможность широкого распространения опыта Германии в Европе - в условиях резкого роста политических и экономических рисков для России – должна учитываться в современных условиях наличия острой необходимости существенной </a:t>
            </a:r>
            <a:r>
              <a:rPr lang="ru-RU" altLang="ru-RU" sz="2200" b="1">
                <a:solidFill>
                  <a:schemeClr val="accent2"/>
                </a:solidFill>
              </a:rPr>
              <a:t>корректировки экономической и энергетической политик</a:t>
            </a:r>
            <a:r>
              <a:rPr lang="ru-RU" altLang="ru-RU" sz="2200"/>
              <a:t> России. </a:t>
            </a:r>
          </a:p>
          <a:p>
            <a:pPr eaLnBrk="1" hangingPunct="1">
              <a:lnSpc>
                <a:spcPct val="80000"/>
              </a:lnSpc>
              <a:buFontTx/>
              <a:buNone/>
            </a:pPr>
            <a:r>
              <a:rPr lang="ru-RU" altLang="ru-RU" sz="2200"/>
              <a:t>В-третьих, сейчас опасна не только </a:t>
            </a:r>
            <a:r>
              <a:rPr lang="ru-RU" altLang="ru-RU" sz="2200" b="1">
                <a:solidFill>
                  <a:schemeClr val="accent2"/>
                </a:solidFill>
              </a:rPr>
              <a:t>деградация природы, но и энергетики при низких ценах на углеводороды</a:t>
            </a:r>
            <a:r>
              <a:rPr lang="ru-RU" altLang="ru-RU" sz="2200"/>
              <a:t>. Десятки миллиардов долларов инвестиций будут потеряны. </a:t>
            </a:r>
          </a:p>
        </p:txBody>
      </p:sp>
    </p:spTree>
    <p:extLst>
      <p:ext uri="{BB962C8B-B14F-4D97-AF65-F5344CB8AC3E}">
        <p14:creationId xmlns:p14="http://schemas.microsoft.com/office/powerpoint/2010/main" xmlns="" val="119685887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1230" name="Прямая соединительная линия 51229"/>
          <p:cNvCxnSpPr/>
          <p:nvPr/>
        </p:nvCxnSpPr>
        <p:spPr>
          <a:xfrm>
            <a:off x="4439816" y="1412776"/>
            <a:ext cx="792088" cy="864096"/>
          </a:xfrm>
          <a:prstGeom prst="line">
            <a:avLst/>
          </a:prstGeom>
          <a:ln>
            <a:solidFill>
              <a:srgbClr val="449219"/>
            </a:solidFill>
          </a:ln>
        </p:spPr>
        <p:style>
          <a:lnRef idx="3">
            <a:schemeClr val="accent1"/>
          </a:lnRef>
          <a:fillRef idx="0">
            <a:schemeClr val="accent1"/>
          </a:fillRef>
          <a:effectRef idx="2">
            <a:schemeClr val="accent1"/>
          </a:effectRef>
          <a:fontRef idx="minor">
            <a:schemeClr val="tx1"/>
          </a:fontRef>
        </p:style>
      </p:cxnSp>
      <p:sp>
        <p:nvSpPr>
          <p:cNvPr id="51204" name="Объект 2"/>
          <p:cNvSpPr>
            <a:spLocks noGrp="1"/>
          </p:cNvSpPr>
          <p:nvPr>
            <p:ph idx="1"/>
          </p:nvPr>
        </p:nvSpPr>
        <p:spPr/>
        <p:txBody>
          <a:bodyPr/>
          <a:lstStyle/>
          <a:p>
            <a:pPr marL="0" indent="0">
              <a:buNone/>
              <a:defRPr/>
            </a:pPr>
            <a:r>
              <a:rPr kumimoji="0" lang="ru-RU" dirty="0">
                <a:latin typeface="Arial" charset="0"/>
                <a:cs typeface="Arial" charset="0"/>
              </a:rPr>
              <a:t> </a:t>
            </a:r>
          </a:p>
        </p:txBody>
      </p:sp>
      <p:sp>
        <p:nvSpPr>
          <p:cNvPr id="2" name="Овал 1"/>
          <p:cNvSpPr/>
          <p:nvPr/>
        </p:nvSpPr>
        <p:spPr>
          <a:xfrm>
            <a:off x="4583832" y="1988840"/>
            <a:ext cx="3024336" cy="2592288"/>
          </a:xfrm>
          <a:prstGeom prst="ellipse">
            <a:avLst/>
          </a:prstGeom>
          <a:solidFill>
            <a:srgbClr val="72CD6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ru-RU" sz="2000" b="1" dirty="0">
                <a:solidFill>
                  <a:schemeClr val="tx1"/>
                </a:solidFill>
                <a:latin typeface="Helvetica"/>
                <a:cs typeface="Helvetica"/>
              </a:rPr>
              <a:t>Как уменьшить свой экологический след?</a:t>
            </a:r>
          </a:p>
        </p:txBody>
      </p:sp>
      <p:pic>
        <p:nvPicPr>
          <p:cNvPr id="4" name="Изображение 3" descr="sprout-6.png"/>
          <p:cNvPicPr>
            <a:picLocks noChangeAspect="1"/>
          </p:cNvPicPr>
          <p:nvPr/>
        </p:nvPicPr>
        <p:blipFill>
          <a:blip r:embed="rId2" cstate="email">
            <a:extLst>
              <a:ext uri="{28A0092B-C50C-407E-A947-70E740481C1C}">
                <a14:useLocalDpi xmlns:a14="http://schemas.microsoft.com/office/drawing/2010/main" xmlns="" val="0"/>
              </a:ext>
            </a:extLst>
          </a:blip>
          <a:stretch>
            <a:fillRect/>
          </a:stretch>
        </p:blipFill>
        <p:spPr>
          <a:xfrm>
            <a:off x="4583832" y="3669180"/>
            <a:ext cx="3168352" cy="3168352"/>
          </a:xfrm>
          <a:prstGeom prst="rect">
            <a:avLst/>
          </a:prstGeom>
        </p:spPr>
      </p:pic>
      <p:sp>
        <p:nvSpPr>
          <p:cNvPr id="6" name="Прямоугольник 5"/>
          <p:cNvSpPr/>
          <p:nvPr/>
        </p:nvSpPr>
        <p:spPr>
          <a:xfrm>
            <a:off x="1631504" y="548680"/>
            <a:ext cx="2952328" cy="864096"/>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ru-RU" dirty="0">
                <a:solidFill>
                  <a:srgbClr val="000000"/>
                </a:solidFill>
                <a:latin typeface="Times New Roman"/>
                <a:cs typeface="Times New Roman"/>
              </a:rPr>
              <a:t>Не наполняйте кастрюли и чайники до краев</a:t>
            </a:r>
          </a:p>
        </p:txBody>
      </p:sp>
      <p:sp>
        <p:nvSpPr>
          <p:cNvPr id="10" name="Прямоугольник 9"/>
          <p:cNvSpPr/>
          <p:nvPr/>
        </p:nvSpPr>
        <p:spPr>
          <a:xfrm>
            <a:off x="4727848" y="260648"/>
            <a:ext cx="2736304" cy="1224136"/>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ru-RU" dirty="0">
                <a:solidFill>
                  <a:srgbClr val="000000"/>
                </a:solidFill>
                <a:latin typeface="Times New Roman"/>
                <a:cs typeface="Times New Roman"/>
              </a:rPr>
              <a:t>Старайтесь покупать продукцию, изготовленную из материалов, подлежащих переработке</a:t>
            </a:r>
          </a:p>
        </p:txBody>
      </p:sp>
      <p:sp>
        <p:nvSpPr>
          <p:cNvPr id="11" name="Прямоугольник 10"/>
          <p:cNvSpPr/>
          <p:nvPr/>
        </p:nvSpPr>
        <p:spPr>
          <a:xfrm>
            <a:off x="1631504" y="1628800"/>
            <a:ext cx="3096344" cy="79208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ru-RU" dirty="0">
                <a:solidFill>
                  <a:srgbClr val="000000"/>
                </a:solidFill>
                <a:latin typeface="Times New Roman"/>
                <a:cs typeface="Times New Roman"/>
              </a:rPr>
              <a:t>Не забывайте о призыве «Уходя, гасите свет!» </a:t>
            </a:r>
          </a:p>
        </p:txBody>
      </p:sp>
      <p:sp>
        <p:nvSpPr>
          <p:cNvPr id="12" name="Прямоугольник 11"/>
          <p:cNvSpPr/>
          <p:nvPr/>
        </p:nvSpPr>
        <p:spPr>
          <a:xfrm>
            <a:off x="1703512" y="5013176"/>
            <a:ext cx="3024336" cy="108012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ru-RU" dirty="0">
                <a:solidFill>
                  <a:srgbClr val="000000"/>
                </a:solidFill>
                <a:latin typeface="Times New Roman"/>
                <a:cs typeface="Times New Roman"/>
              </a:rPr>
              <a:t>Начните сдавать макулатуру, бутылки, батарейки и консервные банки</a:t>
            </a:r>
          </a:p>
        </p:txBody>
      </p:sp>
      <p:sp>
        <p:nvSpPr>
          <p:cNvPr id="13" name="Прямоугольник 12"/>
          <p:cNvSpPr/>
          <p:nvPr/>
        </p:nvSpPr>
        <p:spPr>
          <a:xfrm>
            <a:off x="1703512" y="3933056"/>
            <a:ext cx="2808312" cy="936104"/>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ru-RU" dirty="0">
                <a:solidFill>
                  <a:srgbClr val="000000"/>
                </a:solidFill>
                <a:latin typeface="Times New Roman"/>
                <a:cs typeface="Times New Roman"/>
              </a:rPr>
              <a:t>Старайтесь избегать покупки одноразовых предметов</a:t>
            </a:r>
          </a:p>
        </p:txBody>
      </p:sp>
      <p:sp>
        <p:nvSpPr>
          <p:cNvPr id="14" name="Прямоугольник 13"/>
          <p:cNvSpPr/>
          <p:nvPr/>
        </p:nvSpPr>
        <p:spPr>
          <a:xfrm>
            <a:off x="1703512" y="2708920"/>
            <a:ext cx="2808312" cy="1008112"/>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ru-RU" dirty="0">
                <a:solidFill>
                  <a:srgbClr val="000000"/>
                </a:solidFill>
                <a:latin typeface="Times New Roman"/>
                <a:cs typeface="Times New Roman"/>
              </a:rPr>
              <a:t>По возможности покупайте напитки в стеклянных бутылках</a:t>
            </a:r>
          </a:p>
        </p:txBody>
      </p:sp>
      <p:sp>
        <p:nvSpPr>
          <p:cNvPr id="15" name="Прямоугольник 14"/>
          <p:cNvSpPr/>
          <p:nvPr/>
        </p:nvSpPr>
        <p:spPr>
          <a:xfrm>
            <a:off x="7392144" y="1628800"/>
            <a:ext cx="3168352" cy="792088"/>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ru-RU" dirty="0">
                <a:solidFill>
                  <a:srgbClr val="000000"/>
                </a:solidFill>
                <a:latin typeface="Times New Roman"/>
                <a:cs typeface="Times New Roman"/>
              </a:rPr>
              <a:t>Рационально используйте горячую и холодную воду</a:t>
            </a:r>
          </a:p>
        </p:txBody>
      </p:sp>
      <p:sp>
        <p:nvSpPr>
          <p:cNvPr id="16" name="Прямоугольник 15"/>
          <p:cNvSpPr/>
          <p:nvPr/>
        </p:nvSpPr>
        <p:spPr>
          <a:xfrm>
            <a:off x="7752184" y="2708920"/>
            <a:ext cx="2808312" cy="792088"/>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ru-RU" dirty="0">
                <a:solidFill>
                  <a:srgbClr val="000000"/>
                </a:solidFill>
                <a:latin typeface="Times New Roman"/>
                <a:cs typeface="Times New Roman"/>
              </a:rPr>
              <a:t>Установите энергосберегающие лампочки</a:t>
            </a:r>
          </a:p>
        </p:txBody>
      </p:sp>
      <p:sp>
        <p:nvSpPr>
          <p:cNvPr id="17" name="Прямоугольник 16"/>
          <p:cNvSpPr/>
          <p:nvPr/>
        </p:nvSpPr>
        <p:spPr>
          <a:xfrm>
            <a:off x="7752184" y="3717032"/>
            <a:ext cx="2808312" cy="792088"/>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ru-RU" dirty="0">
                <a:solidFill>
                  <a:srgbClr val="000000"/>
                </a:solidFill>
                <a:latin typeface="Times New Roman"/>
                <a:cs typeface="Times New Roman"/>
              </a:rPr>
              <a:t>Бросайте мусор только в контейнеры</a:t>
            </a:r>
          </a:p>
        </p:txBody>
      </p:sp>
      <p:sp>
        <p:nvSpPr>
          <p:cNvPr id="18" name="Прямоугольник 17"/>
          <p:cNvSpPr/>
          <p:nvPr/>
        </p:nvSpPr>
        <p:spPr>
          <a:xfrm>
            <a:off x="7752184" y="4797152"/>
            <a:ext cx="2808312" cy="792088"/>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ru-RU" dirty="0">
                <a:solidFill>
                  <a:srgbClr val="000000"/>
                </a:solidFill>
                <a:latin typeface="Times New Roman"/>
                <a:cs typeface="Times New Roman"/>
              </a:rPr>
              <a:t>Сажайте деревья, посадите цветы</a:t>
            </a:r>
          </a:p>
        </p:txBody>
      </p:sp>
      <p:sp>
        <p:nvSpPr>
          <p:cNvPr id="19" name="Прямоугольник 18"/>
          <p:cNvSpPr/>
          <p:nvPr/>
        </p:nvSpPr>
        <p:spPr>
          <a:xfrm>
            <a:off x="7608168" y="548680"/>
            <a:ext cx="2952328" cy="864096"/>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ru-RU" dirty="0">
                <a:solidFill>
                  <a:srgbClr val="000000"/>
                </a:solidFill>
                <a:latin typeface="Times New Roman"/>
                <a:cs typeface="Times New Roman"/>
              </a:rPr>
              <a:t>Во время мытья машины пользуйтесь ведром</a:t>
            </a:r>
          </a:p>
        </p:txBody>
      </p:sp>
      <p:cxnSp>
        <p:nvCxnSpPr>
          <p:cNvPr id="8" name="Прямая соединительная линия 7"/>
          <p:cNvCxnSpPr/>
          <p:nvPr/>
        </p:nvCxnSpPr>
        <p:spPr>
          <a:xfrm flipH="1">
            <a:off x="1847528" y="6021288"/>
            <a:ext cx="2520280" cy="0"/>
          </a:xfrm>
          <a:prstGeom prst="line">
            <a:avLst/>
          </a:prstGeom>
          <a:ln>
            <a:solidFill>
              <a:srgbClr val="449219"/>
            </a:solidFill>
          </a:ln>
        </p:spPr>
        <p:style>
          <a:lnRef idx="3">
            <a:schemeClr val="accent1"/>
          </a:lnRef>
          <a:fillRef idx="0">
            <a:schemeClr val="accent1"/>
          </a:fillRef>
          <a:effectRef idx="2">
            <a:schemeClr val="accent1"/>
          </a:effectRef>
          <a:fontRef idx="minor">
            <a:schemeClr val="tx1"/>
          </a:fontRef>
        </p:style>
      </p:cxnSp>
      <p:cxnSp>
        <p:nvCxnSpPr>
          <p:cNvPr id="26" name="Прямая соединительная линия 25"/>
          <p:cNvCxnSpPr/>
          <p:nvPr/>
        </p:nvCxnSpPr>
        <p:spPr>
          <a:xfrm flipV="1">
            <a:off x="4367808" y="4581128"/>
            <a:ext cx="936104" cy="1440160"/>
          </a:xfrm>
          <a:prstGeom prst="line">
            <a:avLst/>
          </a:prstGeom>
          <a:ln>
            <a:solidFill>
              <a:srgbClr val="449219"/>
            </a:solidFill>
          </a:ln>
        </p:spPr>
        <p:style>
          <a:lnRef idx="3">
            <a:schemeClr val="accent2"/>
          </a:lnRef>
          <a:fillRef idx="0">
            <a:schemeClr val="accent2"/>
          </a:fillRef>
          <a:effectRef idx="2">
            <a:schemeClr val="accent2"/>
          </a:effectRef>
          <a:fontRef idx="minor">
            <a:schemeClr val="tx1"/>
          </a:fontRef>
        </p:style>
      </p:cxnSp>
      <p:cxnSp>
        <p:nvCxnSpPr>
          <p:cNvPr id="28" name="Прямая соединительная линия 27"/>
          <p:cNvCxnSpPr/>
          <p:nvPr/>
        </p:nvCxnSpPr>
        <p:spPr>
          <a:xfrm>
            <a:off x="1991544" y="4869160"/>
            <a:ext cx="2232248" cy="0"/>
          </a:xfrm>
          <a:prstGeom prst="line">
            <a:avLst/>
          </a:prstGeom>
          <a:ln>
            <a:solidFill>
              <a:srgbClr val="449219"/>
            </a:solidFill>
          </a:ln>
        </p:spPr>
        <p:style>
          <a:lnRef idx="3">
            <a:schemeClr val="accent1"/>
          </a:lnRef>
          <a:fillRef idx="0">
            <a:schemeClr val="accent1"/>
          </a:fillRef>
          <a:effectRef idx="2">
            <a:schemeClr val="accent1"/>
          </a:effectRef>
          <a:fontRef idx="minor">
            <a:schemeClr val="tx1"/>
          </a:fontRef>
        </p:style>
      </p:cxnSp>
      <p:cxnSp>
        <p:nvCxnSpPr>
          <p:cNvPr id="31" name="Прямая соединительная линия 30"/>
          <p:cNvCxnSpPr/>
          <p:nvPr/>
        </p:nvCxnSpPr>
        <p:spPr>
          <a:xfrm>
            <a:off x="1991544" y="3717032"/>
            <a:ext cx="2160240" cy="0"/>
          </a:xfrm>
          <a:prstGeom prst="line">
            <a:avLst/>
          </a:prstGeom>
          <a:ln>
            <a:solidFill>
              <a:srgbClr val="449219"/>
            </a:solidFill>
          </a:ln>
        </p:spPr>
        <p:style>
          <a:lnRef idx="3">
            <a:schemeClr val="accent1"/>
          </a:lnRef>
          <a:fillRef idx="0">
            <a:schemeClr val="accent1"/>
          </a:fillRef>
          <a:effectRef idx="2">
            <a:schemeClr val="accent1"/>
          </a:effectRef>
          <a:fontRef idx="minor">
            <a:schemeClr val="tx1"/>
          </a:fontRef>
        </p:style>
      </p:cxnSp>
      <p:cxnSp>
        <p:nvCxnSpPr>
          <p:cNvPr id="51201" name="Прямая соединительная линия 51200"/>
          <p:cNvCxnSpPr/>
          <p:nvPr/>
        </p:nvCxnSpPr>
        <p:spPr>
          <a:xfrm>
            <a:off x="1991544" y="2348880"/>
            <a:ext cx="2304256" cy="0"/>
          </a:xfrm>
          <a:prstGeom prst="line">
            <a:avLst/>
          </a:prstGeom>
          <a:ln>
            <a:solidFill>
              <a:srgbClr val="449219"/>
            </a:solidFill>
          </a:ln>
        </p:spPr>
        <p:style>
          <a:lnRef idx="3">
            <a:schemeClr val="accent1"/>
          </a:lnRef>
          <a:fillRef idx="0">
            <a:schemeClr val="accent1"/>
          </a:fillRef>
          <a:effectRef idx="2">
            <a:schemeClr val="accent1"/>
          </a:effectRef>
          <a:fontRef idx="minor">
            <a:schemeClr val="tx1"/>
          </a:fontRef>
        </p:style>
      </p:cxnSp>
      <p:cxnSp>
        <p:nvCxnSpPr>
          <p:cNvPr id="51205" name="Прямая соединительная линия 51204"/>
          <p:cNvCxnSpPr/>
          <p:nvPr/>
        </p:nvCxnSpPr>
        <p:spPr>
          <a:xfrm>
            <a:off x="1775520" y="1412776"/>
            <a:ext cx="2664296" cy="0"/>
          </a:xfrm>
          <a:prstGeom prst="line">
            <a:avLst/>
          </a:prstGeom>
          <a:ln>
            <a:solidFill>
              <a:srgbClr val="449219"/>
            </a:solidFill>
          </a:ln>
        </p:spPr>
        <p:style>
          <a:lnRef idx="3">
            <a:schemeClr val="accent1"/>
          </a:lnRef>
          <a:fillRef idx="0">
            <a:schemeClr val="accent1"/>
          </a:fillRef>
          <a:effectRef idx="2">
            <a:schemeClr val="accent1"/>
          </a:effectRef>
          <a:fontRef idx="minor">
            <a:schemeClr val="tx1"/>
          </a:fontRef>
        </p:style>
      </p:cxnSp>
      <p:cxnSp>
        <p:nvCxnSpPr>
          <p:cNvPr id="51207" name="Прямая соединительная линия 51206"/>
          <p:cNvCxnSpPr/>
          <p:nvPr/>
        </p:nvCxnSpPr>
        <p:spPr>
          <a:xfrm>
            <a:off x="4799856" y="1628800"/>
            <a:ext cx="2448272" cy="0"/>
          </a:xfrm>
          <a:prstGeom prst="line">
            <a:avLst/>
          </a:prstGeom>
          <a:ln>
            <a:solidFill>
              <a:srgbClr val="449219"/>
            </a:solidFill>
          </a:ln>
        </p:spPr>
        <p:style>
          <a:lnRef idx="3">
            <a:schemeClr val="accent1"/>
          </a:lnRef>
          <a:fillRef idx="0">
            <a:schemeClr val="accent1"/>
          </a:fillRef>
          <a:effectRef idx="2">
            <a:schemeClr val="accent1"/>
          </a:effectRef>
          <a:fontRef idx="minor">
            <a:schemeClr val="tx1"/>
          </a:fontRef>
        </p:style>
      </p:cxnSp>
      <p:cxnSp>
        <p:nvCxnSpPr>
          <p:cNvPr id="51209" name="Прямая соединительная линия 51208"/>
          <p:cNvCxnSpPr/>
          <p:nvPr/>
        </p:nvCxnSpPr>
        <p:spPr>
          <a:xfrm>
            <a:off x="7752184" y="1412776"/>
            <a:ext cx="2592288" cy="0"/>
          </a:xfrm>
          <a:prstGeom prst="line">
            <a:avLst/>
          </a:prstGeom>
          <a:ln>
            <a:solidFill>
              <a:srgbClr val="449219"/>
            </a:solidFill>
          </a:ln>
        </p:spPr>
        <p:style>
          <a:lnRef idx="3">
            <a:schemeClr val="accent1"/>
          </a:lnRef>
          <a:fillRef idx="0">
            <a:schemeClr val="accent1"/>
          </a:fillRef>
          <a:effectRef idx="2">
            <a:schemeClr val="accent1"/>
          </a:effectRef>
          <a:fontRef idx="minor">
            <a:schemeClr val="tx1"/>
          </a:fontRef>
        </p:style>
      </p:cxnSp>
      <p:cxnSp>
        <p:nvCxnSpPr>
          <p:cNvPr id="51211" name="Прямая соединительная линия 51210"/>
          <p:cNvCxnSpPr/>
          <p:nvPr/>
        </p:nvCxnSpPr>
        <p:spPr>
          <a:xfrm>
            <a:off x="7680176" y="2420888"/>
            <a:ext cx="2664296" cy="0"/>
          </a:xfrm>
          <a:prstGeom prst="line">
            <a:avLst/>
          </a:prstGeom>
          <a:ln>
            <a:solidFill>
              <a:srgbClr val="449219"/>
            </a:solidFill>
          </a:ln>
        </p:spPr>
        <p:style>
          <a:lnRef idx="3">
            <a:schemeClr val="accent1"/>
          </a:lnRef>
          <a:fillRef idx="0">
            <a:schemeClr val="accent1"/>
          </a:fillRef>
          <a:effectRef idx="2">
            <a:schemeClr val="accent1"/>
          </a:effectRef>
          <a:fontRef idx="minor">
            <a:schemeClr val="tx1"/>
          </a:fontRef>
        </p:style>
      </p:cxnSp>
      <p:cxnSp>
        <p:nvCxnSpPr>
          <p:cNvPr id="51213" name="Прямая соединительная линия 51212"/>
          <p:cNvCxnSpPr/>
          <p:nvPr/>
        </p:nvCxnSpPr>
        <p:spPr>
          <a:xfrm>
            <a:off x="8184232" y="3573016"/>
            <a:ext cx="1872208" cy="0"/>
          </a:xfrm>
          <a:prstGeom prst="line">
            <a:avLst/>
          </a:prstGeom>
          <a:ln>
            <a:solidFill>
              <a:srgbClr val="449219"/>
            </a:solidFill>
          </a:ln>
        </p:spPr>
        <p:style>
          <a:lnRef idx="3">
            <a:schemeClr val="accent1"/>
          </a:lnRef>
          <a:fillRef idx="0">
            <a:schemeClr val="accent1"/>
          </a:fillRef>
          <a:effectRef idx="2">
            <a:schemeClr val="accent1"/>
          </a:effectRef>
          <a:fontRef idx="minor">
            <a:schemeClr val="tx1"/>
          </a:fontRef>
        </p:style>
      </p:cxnSp>
      <p:cxnSp>
        <p:nvCxnSpPr>
          <p:cNvPr id="51215" name="Прямая соединительная линия 51214"/>
          <p:cNvCxnSpPr/>
          <p:nvPr/>
        </p:nvCxnSpPr>
        <p:spPr>
          <a:xfrm>
            <a:off x="7968208" y="4509120"/>
            <a:ext cx="2376264" cy="0"/>
          </a:xfrm>
          <a:prstGeom prst="line">
            <a:avLst/>
          </a:prstGeom>
          <a:ln>
            <a:solidFill>
              <a:srgbClr val="449219"/>
            </a:solidFill>
          </a:ln>
        </p:spPr>
        <p:style>
          <a:lnRef idx="3">
            <a:schemeClr val="accent1"/>
          </a:lnRef>
          <a:fillRef idx="0">
            <a:schemeClr val="accent1"/>
          </a:fillRef>
          <a:effectRef idx="2">
            <a:schemeClr val="accent1"/>
          </a:effectRef>
          <a:fontRef idx="minor">
            <a:schemeClr val="tx1"/>
          </a:fontRef>
        </p:style>
      </p:cxnSp>
      <p:cxnSp>
        <p:nvCxnSpPr>
          <p:cNvPr id="51218" name="Прямая соединительная линия 51217"/>
          <p:cNvCxnSpPr/>
          <p:nvPr/>
        </p:nvCxnSpPr>
        <p:spPr>
          <a:xfrm>
            <a:off x="8184232" y="5589240"/>
            <a:ext cx="1872208" cy="0"/>
          </a:xfrm>
          <a:prstGeom prst="line">
            <a:avLst/>
          </a:prstGeom>
          <a:ln>
            <a:solidFill>
              <a:srgbClr val="449219"/>
            </a:solidFill>
          </a:ln>
        </p:spPr>
        <p:style>
          <a:lnRef idx="3">
            <a:schemeClr val="accent1"/>
          </a:lnRef>
          <a:fillRef idx="0">
            <a:schemeClr val="accent1"/>
          </a:fillRef>
          <a:effectRef idx="2">
            <a:schemeClr val="accent1"/>
          </a:effectRef>
          <a:fontRef idx="minor">
            <a:schemeClr val="tx1"/>
          </a:fontRef>
        </p:style>
      </p:cxnSp>
      <p:cxnSp>
        <p:nvCxnSpPr>
          <p:cNvPr id="51220" name="Прямая соединительная линия 51219"/>
          <p:cNvCxnSpPr/>
          <p:nvPr/>
        </p:nvCxnSpPr>
        <p:spPr>
          <a:xfrm flipV="1">
            <a:off x="4223792" y="4077072"/>
            <a:ext cx="648072" cy="792088"/>
          </a:xfrm>
          <a:prstGeom prst="line">
            <a:avLst/>
          </a:prstGeom>
          <a:ln>
            <a:solidFill>
              <a:srgbClr val="449219"/>
            </a:solidFill>
          </a:ln>
        </p:spPr>
        <p:style>
          <a:lnRef idx="3">
            <a:schemeClr val="accent1"/>
          </a:lnRef>
          <a:fillRef idx="0">
            <a:schemeClr val="accent1"/>
          </a:fillRef>
          <a:effectRef idx="2">
            <a:schemeClr val="accent1"/>
          </a:effectRef>
          <a:fontRef idx="minor">
            <a:schemeClr val="tx1"/>
          </a:fontRef>
        </p:style>
      </p:cxnSp>
      <p:cxnSp>
        <p:nvCxnSpPr>
          <p:cNvPr id="51222" name="Прямая соединительная линия 51221"/>
          <p:cNvCxnSpPr/>
          <p:nvPr/>
        </p:nvCxnSpPr>
        <p:spPr>
          <a:xfrm flipV="1">
            <a:off x="4151784" y="3212976"/>
            <a:ext cx="432048" cy="504056"/>
          </a:xfrm>
          <a:prstGeom prst="line">
            <a:avLst/>
          </a:prstGeom>
          <a:ln>
            <a:solidFill>
              <a:srgbClr val="449219"/>
            </a:solidFill>
          </a:ln>
        </p:spPr>
        <p:style>
          <a:lnRef idx="3">
            <a:schemeClr val="accent1"/>
          </a:lnRef>
          <a:fillRef idx="0">
            <a:schemeClr val="accent1"/>
          </a:fillRef>
          <a:effectRef idx="2">
            <a:schemeClr val="accent1"/>
          </a:effectRef>
          <a:fontRef idx="minor">
            <a:schemeClr val="tx1"/>
          </a:fontRef>
        </p:style>
      </p:cxnSp>
      <p:cxnSp>
        <p:nvCxnSpPr>
          <p:cNvPr id="51224" name="Прямая соединительная линия 51223"/>
          <p:cNvCxnSpPr/>
          <p:nvPr/>
        </p:nvCxnSpPr>
        <p:spPr>
          <a:xfrm>
            <a:off x="4295800" y="2348880"/>
            <a:ext cx="504056" cy="288032"/>
          </a:xfrm>
          <a:prstGeom prst="line">
            <a:avLst/>
          </a:prstGeom>
          <a:ln>
            <a:solidFill>
              <a:srgbClr val="449219"/>
            </a:solidFill>
          </a:ln>
        </p:spPr>
        <p:style>
          <a:lnRef idx="3">
            <a:schemeClr val="accent1"/>
          </a:lnRef>
          <a:fillRef idx="0">
            <a:schemeClr val="accent1"/>
          </a:fillRef>
          <a:effectRef idx="2">
            <a:schemeClr val="accent1"/>
          </a:effectRef>
          <a:fontRef idx="minor">
            <a:schemeClr val="tx1"/>
          </a:fontRef>
        </p:style>
      </p:cxnSp>
      <p:cxnSp>
        <p:nvCxnSpPr>
          <p:cNvPr id="51227" name="Прямая соединительная линия 51226"/>
          <p:cNvCxnSpPr/>
          <p:nvPr/>
        </p:nvCxnSpPr>
        <p:spPr>
          <a:xfrm>
            <a:off x="6023992" y="1628800"/>
            <a:ext cx="0" cy="360040"/>
          </a:xfrm>
          <a:prstGeom prst="line">
            <a:avLst/>
          </a:prstGeom>
          <a:ln>
            <a:solidFill>
              <a:srgbClr val="449219"/>
            </a:solidFill>
          </a:ln>
        </p:spPr>
        <p:style>
          <a:lnRef idx="3">
            <a:schemeClr val="accent1"/>
          </a:lnRef>
          <a:fillRef idx="0">
            <a:schemeClr val="accent1"/>
          </a:fillRef>
          <a:effectRef idx="2">
            <a:schemeClr val="accent1"/>
          </a:effectRef>
          <a:fontRef idx="minor">
            <a:schemeClr val="tx1"/>
          </a:fontRef>
        </p:style>
      </p:cxnSp>
      <p:cxnSp>
        <p:nvCxnSpPr>
          <p:cNvPr id="67586" name="Прямая соединительная линия 67585"/>
          <p:cNvCxnSpPr>
            <a:endCxn id="2" idx="7"/>
          </p:cNvCxnSpPr>
          <p:nvPr/>
        </p:nvCxnSpPr>
        <p:spPr>
          <a:xfrm flipH="1">
            <a:off x="7165264" y="1412776"/>
            <a:ext cx="586920" cy="955696"/>
          </a:xfrm>
          <a:prstGeom prst="line">
            <a:avLst/>
          </a:prstGeom>
          <a:ln>
            <a:solidFill>
              <a:srgbClr val="008000"/>
            </a:solidFill>
          </a:ln>
        </p:spPr>
        <p:style>
          <a:lnRef idx="3">
            <a:schemeClr val="accent1"/>
          </a:lnRef>
          <a:fillRef idx="0">
            <a:schemeClr val="accent1"/>
          </a:fillRef>
          <a:effectRef idx="2">
            <a:schemeClr val="accent1"/>
          </a:effectRef>
          <a:fontRef idx="minor">
            <a:schemeClr val="tx1"/>
          </a:fontRef>
        </p:style>
      </p:cxnSp>
      <p:cxnSp>
        <p:nvCxnSpPr>
          <p:cNvPr id="67588" name="Прямая соединительная линия 67587"/>
          <p:cNvCxnSpPr/>
          <p:nvPr/>
        </p:nvCxnSpPr>
        <p:spPr>
          <a:xfrm flipH="1">
            <a:off x="7464152" y="2420888"/>
            <a:ext cx="216024" cy="360040"/>
          </a:xfrm>
          <a:prstGeom prst="line">
            <a:avLst/>
          </a:prstGeom>
          <a:ln>
            <a:solidFill>
              <a:srgbClr val="008000"/>
            </a:solidFill>
          </a:ln>
        </p:spPr>
        <p:style>
          <a:lnRef idx="3">
            <a:schemeClr val="accent1"/>
          </a:lnRef>
          <a:fillRef idx="0">
            <a:schemeClr val="accent1"/>
          </a:fillRef>
          <a:effectRef idx="2">
            <a:schemeClr val="accent1"/>
          </a:effectRef>
          <a:fontRef idx="minor">
            <a:schemeClr val="tx1"/>
          </a:fontRef>
        </p:style>
      </p:cxnSp>
      <p:cxnSp>
        <p:nvCxnSpPr>
          <p:cNvPr id="67591" name="Прямая соединительная линия 67590"/>
          <p:cNvCxnSpPr>
            <a:endCxn id="2" idx="6"/>
          </p:cNvCxnSpPr>
          <p:nvPr/>
        </p:nvCxnSpPr>
        <p:spPr>
          <a:xfrm flipH="1" flipV="1">
            <a:off x="7608168" y="3284984"/>
            <a:ext cx="576064" cy="288032"/>
          </a:xfrm>
          <a:prstGeom prst="line">
            <a:avLst/>
          </a:prstGeom>
          <a:ln>
            <a:solidFill>
              <a:srgbClr val="008000"/>
            </a:solidFill>
          </a:ln>
        </p:spPr>
        <p:style>
          <a:lnRef idx="3">
            <a:schemeClr val="accent2"/>
          </a:lnRef>
          <a:fillRef idx="0">
            <a:schemeClr val="accent2"/>
          </a:fillRef>
          <a:effectRef idx="2">
            <a:schemeClr val="accent2"/>
          </a:effectRef>
          <a:fontRef idx="minor">
            <a:schemeClr val="tx1"/>
          </a:fontRef>
        </p:style>
      </p:cxnSp>
      <p:cxnSp>
        <p:nvCxnSpPr>
          <p:cNvPr id="67593" name="Прямая соединительная линия 67592"/>
          <p:cNvCxnSpPr/>
          <p:nvPr/>
        </p:nvCxnSpPr>
        <p:spPr>
          <a:xfrm flipH="1" flipV="1">
            <a:off x="7248128" y="4077072"/>
            <a:ext cx="720080" cy="432048"/>
          </a:xfrm>
          <a:prstGeom prst="line">
            <a:avLst/>
          </a:prstGeom>
          <a:ln>
            <a:solidFill>
              <a:srgbClr val="008000"/>
            </a:solidFill>
          </a:ln>
        </p:spPr>
        <p:style>
          <a:lnRef idx="3">
            <a:schemeClr val="accent2"/>
          </a:lnRef>
          <a:fillRef idx="0">
            <a:schemeClr val="accent2"/>
          </a:fillRef>
          <a:effectRef idx="2">
            <a:schemeClr val="accent2"/>
          </a:effectRef>
          <a:fontRef idx="minor">
            <a:schemeClr val="tx1"/>
          </a:fontRef>
        </p:style>
      </p:cxnSp>
      <p:cxnSp>
        <p:nvCxnSpPr>
          <p:cNvPr id="67596" name="Прямая соединительная линия 67595"/>
          <p:cNvCxnSpPr/>
          <p:nvPr/>
        </p:nvCxnSpPr>
        <p:spPr>
          <a:xfrm flipH="1" flipV="1">
            <a:off x="6816080" y="4437112"/>
            <a:ext cx="1368152" cy="1152128"/>
          </a:xfrm>
          <a:prstGeom prst="line">
            <a:avLst/>
          </a:prstGeom>
          <a:ln>
            <a:solidFill>
              <a:srgbClr val="008000"/>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xmlns="" val="352371070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endParaRPr lang="ru-RU" altLang="ru-RU" smtClean="0"/>
          </a:p>
        </p:txBody>
      </p:sp>
      <p:pic>
        <p:nvPicPr>
          <p:cNvPr id="19459" name="Рисунок 1" descr="C:\Users\Zakharov\AppData\Local\Microsoft\Windows\Temporary Internet Files\Content.Word\Sustainable Development.jpg"/>
          <p:cNvPicPr>
            <a:picLocks noGrp="1" noChangeAspect="1" noChangeArrowheads="1"/>
          </p:cNvPicPr>
          <p:nvPr>
            <p:ph type="body" idx="1"/>
          </p:nvPr>
        </p:nvPicPr>
        <p:blipFill>
          <a:blip r:embed="rId2" cstate="email">
            <a:extLst>
              <a:ext uri="{28A0092B-C50C-407E-A947-70E740481C1C}">
                <a14:useLocalDpi xmlns:a14="http://schemas.microsoft.com/office/drawing/2010/main" xmlns="" val="0"/>
              </a:ext>
            </a:extLst>
          </a:blip>
          <a:srcRect/>
          <a:stretch>
            <a:fillRect/>
          </a:stretch>
        </p:blipFill>
        <p:spPr>
          <a:xfrm>
            <a:off x="2247379" y="1665180"/>
            <a:ext cx="7609561" cy="4140309"/>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Tree>
    <p:extLst>
      <p:ext uri="{BB962C8B-B14F-4D97-AF65-F5344CB8AC3E}">
        <p14:creationId xmlns:p14="http://schemas.microsoft.com/office/powerpoint/2010/main" xmlns="" val="4148790485"/>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TotalTime>
  <Words>5165</Words>
  <Application>Microsoft Office PowerPoint</Application>
  <PresentationFormat>Произвольный</PresentationFormat>
  <Paragraphs>907</Paragraphs>
  <Slides>87</Slides>
  <Notes>1</Notes>
  <HiddenSlides>0</HiddenSlides>
  <MMClips>0</MMClips>
  <ScaleCrop>false</ScaleCrop>
  <HeadingPairs>
    <vt:vector size="6" baseType="variant">
      <vt:variant>
        <vt:lpstr>Тема</vt:lpstr>
      </vt:variant>
      <vt:variant>
        <vt:i4>1</vt:i4>
      </vt:variant>
      <vt:variant>
        <vt:lpstr>Внедренные серверы OLE</vt:lpstr>
      </vt:variant>
      <vt:variant>
        <vt:i4>1</vt:i4>
      </vt:variant>
      <vt:variant>
        <vt:lpstr>Заголовки слайдов</vt:lpstr>
      </vt:variant>
      <vt:variant>
        <vt:i4>87</vt:i4>
      </vt:variant>
    </vt:vector>
  </HeadingPairs>
  <TitlesOfParts>
    <vt:vector size="89" baseType="lpstr">
      <vt:lpstr>Тема Office</vt:lpstr>
      <vt:lpstr>Рисунок</vt:lpstr>
      <vt:lpstr>"Зеленая" экономика:  эколого-правовые и экономические основы</vt:lpstr>
      <vt:lpstr>Слайд 2</vt:lpstr>
      <vt:lpstr>Слайд 3</vt:lpstr>
      <vt:lpstr>Слайд 4</vt:lpstr>
      <vt:lpstr>Доклад о человеческом развитии в Российской Федерации 2017 / под ред С.Н.Бобылев и Л.М.Григорьева. АНЦ при Правительстве РФ</vt:lpstr>
      <vt:lpstr>Слайд 6</vt:lpstr>
      <vt:lpstr>Дополнительная  литература и материалы</vt:lpstr>
      <vt:lpstr>Уровень жизни VS экология</vt:lpstr>
      <vt:lpstr>Слайд 9</vt:lpstr>
      <vt:lpstr>Будущее и экологические ограничения</vt:lpstr>
      <vt:lpstr>«Экологическая правда»</vt:lpstr>
      <vt:lpstr>Пределы  развития</vt:lpstr>
      <vt:lpstr>Почему современная экономика антиэкологична? Провалы рынка</vt:lpstr>
      <vt:lpstr>Смыслы экономического развития?</vt:lpstr>
      <vt:lpstr>Экологические приоритеты  и стратегии будущего для России</vt:lpstr>
      <vt:lpstr>Устойчивое развитие – официальная парадигма развития человечества в ХХI веке</vt:lpstr>
      <vt:lpstr>Зеленая экономика – основа устойчивого развития</vt:lpstr>
      <vt:lpstr>Структура «зеленой» экономики – основы устойчивого развития</vt:lpstr>
      <vt:lpstr>Россия на Рио+20</vt:lpstr>
      <vt:lpstr>Типы зеленой экономики</vt:lpstr>
      <vt:lpstr>Российская экономика: антиустойчивые «коричневые» тренды</vt:lpstr>
      <vt:lpstr>Принципиальные черты новой  «зеленой» экономики для России</vt:lpstr>
      <vt:lpstr>По итогам заседания Госсовета (декабрь 2016) Президент РФ утвердил перечень поручений (январь 2017): </vt:lpstr>
      <vt:lpstr>Слайд 24</vt:lpstr>
      <vt:lpstr>Абсолютизация экономического роста</vt:lpstr>
      <vt:lpstr>Слайд 26</vt:lpstr>
      <vt:lpstr>ВВП и устойчивость</vt:lpstr>
      <vt:lpstr>Как включить устойчивость в процесс принятия решений? </vt:lpstr>
      <vt:lpstr>Устойчивое развитие –  приоритеты измерения</vt:lpstr>
      <vt:lpstr>   ЛОВУШКА ВВП Доклад Комиссии лауреатов Нобелевской премии E.Стиглица - А.Сена по вопросу об измерении экономического развития и социального прогресса: «Неверно оценивая нашу жизнь. Почему ВВП не имеет смысла?» (2010)</vt:lpstr>
      <vt:lpstr>4 ПОДХОДА К ПОСТРОЕНИЮ ИНДИКАТОРОВ  УР</vt:lpstr>
      <vt:lpstr>Индикаторы устойчивости в отдельных странах СНГ и БРИКС (данные UNDP, World Bank)</vt:lpstr>
      <vt:lpstr>Интегральные индикаторы УР</vt:lpstr>
      <vt:lpstr>Индикаторы УР</vt:lpstr>
      <vt:lpstr>Скорректированные чистые накопления  (WB)</vt:lpstr>
      <vt:lpstr>Скорректированные чистые накопления  WB</vt:lpstr>
      <vt:lpstr>Индекс развития человеческого потенциала (ИРЧП)  Human Development Index</vt:lpstr>
      <vt:lpstr>Расчет ИРЧП </vt:lpstr>
      <vt:lpstr>Индекс развития человеческого потенциала в отдельных странах в 2015 г.</vt:lpstr>
      <vt:lpstr>Индекс человеческого развития по регионам России (2016)</vt:lpstr>
      <vt:lpstr> </vt:lpstr>
      <vt:lpstr>Слайд 42</vt:lpstr>
      <vt:lpstr>Цели устойчивого развития ООН (1)</vt:lpstr>
      <vt:lpstr>Цели устойчивого развития ООН (2)</vt:lpstr>
      <vt:lpstr>ДОСТОИНСТВА ЦУР</vt:lpstr>
      <vt:lpstr>ЦУР в мире</vt:lpstr>
      <vt:lpstr>Взаимозависимость и взаимодополняемость  ЦУР</vt:lpstr>
      <vt:lpstr>Россия и индикаторы</vt:lpstr>
      <vt:lpstr>По энергоэффективности пытались догнать, но . . . Россия остается одной из самых энергоемких стран мира</vt:lpstr>
      <vt:lpstr>Динамика выбросов загрязняющих веществ в атмосферу, 2000-2017 годы, 2000 год = 100 </vt:lpstr>
      <vt:lpstr>Совокупные антропогенные выбросы парниковых газов в России, без учета и с учетом землепользования, изменений в землепользовании и лесного хозяйства (ЗИЗЛХ) (1990-2016 годы) </vt:lpstr>
      <vt:lpstr>Декаплинг: оценка прогресса по пути устойчивого развития</vt:lpstr>
      <vt:lpstr>Декаплинг (ЮНЕП)</vt:lpstr>
      <vt:lpstr>Динамика выбросов загрязняющих веществ от стационарных источников и годовой индекс промышленного производства в России, %, 2000–2017 годы ПРОБЛЕМА ДЕКАПЛИНГА </vt:lpstr>
      <vt:lpstr>Декаплинг: загрязнения и рост ВВП</vt:lpstr>
      <vt:lpstr>Энергоемкость Эффект декаплинга</vt:lpstr>
      <vt:lpstr>Сокращение природоемкости</vt:lpstr>
      <vt:lpstr>Здоровье и экология:  индикаторный подход</vt:lpstr>
      <vt:lpstr>Экологический след  Ecological Footprint</vt:lpstr>
      <vt:lpstr>Слайд 60</vt:lpstr>
      <vt:lpstr>Слайд 61</vt:lpstr>
      <vt:lpstr>Природный капитал в экономическом развитии</vt:lpstr>
      <vt:lpstr>ПРИРОДНЫЙ КАПИТАЛ И ЕГО ФУНКЦИИ</vt:lpstr>
      <vt:lpstr>Экосистемные услуги</vt:lpstr>
      <vt:lpstr>БЕСПЛАТНОЙ ПРИРОДЫ НЕ БЫВАЕТ (MEA) Правило рыночной экономики Дерево в лесу в 2-4 раза ценнее древесины из него. Болото – в 15-20 раз ценнее своих рыночных товаров</vt:lpstr>
      <vt:lpstr>Деградация болот и пожары (Подмосковье 2010)</vt:lpstr>
      <vt:lpstr>Основные выгоды на смягчение экстремальных природных явлений (1907 долл./га/год), очистку сточных вод (654 долл./га/год), регулирование климата, т.е. услуг водно-болотных угодий, на которые нет рынка. Менее значимыми  экоуслуги по производству продуктов питания (150 долл./га/год) и сырьевых материалов, которые имеют вполне реальную цену. </vt:lpstr>
      <vt:lpstr>Кто должен платить: диффузия («рассеивание») выгод  экосистемных услуг леса</vt:lpstr>
      <vt:lpstr>Латентность и диффузия («рассеивание») экоуслуг лесов и болот</vt:lpstr>
      <vt:lpstr>Россия и выгоды от экосистемных услуг</vt:lpstr>
      <vt:lpstr>Слайд 71</vt:lpstr>
      <vt:lpstr>Краеугольные вопросы</vt:lpstr>
      <vt:lpstr> Процесс «утяжеления» структуры экономики: последствия кризиса 1990-х? </vt:lpstr>
      <vt:lpstr> Сохранение индустриальной структуры промышленности (ЦЭНЭФ) </vt:lpstr>
      <vt:lpstr>ИСТОЩЕНИЕ ПРИРОДНОГО КАПИТАЛА. В РОССИИ ИСЧЕРПЫВАЮТСЯ ТРАДИЦИОННЫЕ МЕСТОРОЖДЕНИЯ И ПРИРОДНЫЕ РЕСУРСЫ</vt:lpstr>
      <vt:lpstr>Проблемы с развитием экспортно-сырьевой модели с опорой на углеводороды.   В 1996-2016 гг. в России было три кризиса, в том числе связанные с мировыми кризисами.   </vt:lpstr>
      <vt:lpstr>Россия остается одной из самых энергоемких стран мира (данные ЦЭНЭФ)</vt:lpstr>
      <vt:lpstr>Ориентиры для будущего России (Послание и Указ Президента РФ (2018 г.)   </vt:lpstr>
      <vt:lpstr>Слайд 79</vt:lpstr>
      <vt:lpstr>Слайд 80</vt:lpstr>
      <vt:lpstr>Структурно-технологическая перестройка</vt:lpstr>
      <vt:lpstr>Энергоэффективность против сырьевого развития</vt:lpstr>
      <vt:lpstr>Энергоэффективность и новые вызовы</vt:lpstr>
      <vt:lpstr>Усиление конкуренции с углеводородами</vt:lpstr>
      <vt:lpstr>Энергетика России: рост экономических рисков</vt:lpstr>
      <vt:lpstr>Энергетика России: рост экономических рисков (2)</vt:lpstr>
      <vt:lpstr>Слайд 87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"Зеленая" экономика:  эколого-правовые и экономические основы</dc:title>
  <dc:creator>Сергей</dc:creator>
  <cp:lastModifiedBy>User</cp:lastModifiedBy>
  <cp:revision>5</cp:revision>
  <dcterms:created xsi:type="dcterms:W3CDTF">2020-03-19T07:25:40Z</dcterms:created>
  <dcterms:modified xsi:type="dcterms:W3CDTF">2020-03-19T10:21:18Z</dcterms:modified>
</cp:coreProperties>
</file>