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1" r:id="rId3"/>
    <p:sldId id="262" r:id="rId4"/>
    <p:sldId id="263" r:id="rId5"/>
    <p:sldId id="275" r:id="rId6"/>
    <p:sldId id="276" r:id="rId7"/>
    <p:sldId id="264" r:id="rId8"/>
    <p:sldId id="265" r:id="rId9"/>
    <p:sldId id="266" r:id="rId10"/>
    <p:sldId id="257" r:id="rId11"/>
    <p:sldId id="258" r:id="rId12"/>
    <p:sldId id="279" r:id="rId13"/>
    <p:sldId id="280" r:id="rId14"/>
    <p:sldId id="278" r:id="rId15"/>
    <p:sldId id="259" r:id="rId16"/>
    <p:sldId id="260" r:id="rId17"/>
    <p:sldId id="267" r:id="rId18"/>
    <p:sldId id="269" r:id="rId19"/>
    <p:sldId id="268" r:id="rId20"/>
    <p:sldId id="270" r:id="rId21"/>
    <p:sldId id="271" r:id="rId22"/>
    <p:sldId id="272" r:id="rId23"/>
    <p:sldId id="273" r:id="rId24"/>
    <p:sldId id="274" r:id="rId25"/>
    <p:sldId id="277" r:id="rId26"/>
    <p:sldId id="281" r:id="rId27"/>
    <p:sldId id="282" r:id="rId28"/>
    <p:sldId id="283" r:id="rId29"/>
    <p:sldId id="284" r:id="rId30"/>
    <p:sldId id="286" r:id="rId31"/>
    <p:sldId id="289" r:id="rId32"/>
    <p:sldId id="290" r:id="rId33"/>
    <p:sldId id="291" r:id="rId34"/>
    <p:sldId id="288" r:id="rId35"/>
    <p:sldId id="287" r:id="rId36"/>
    <p:sldId id="285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5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F90CD7-EE9F-8A43-86B7-DFBB696C19B6}" type="doc">
      <dgm:prSet loTypeId="urn:microsoft.com/office/officeart/2005/8/layout/vProcess5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632ECD0-365C-9243-9E99-4EAE2C544E31}">
      <dgm:prSet phldrT="[Текст]"/>
      <dgm:spPr/>
      <dgm:t>
        <a:bodyPr/>
        <a:lstStyle/>
        <a:p>
          <a:r>
            <a:rPr lang="en-US" b="1" dirty="0" smtClean="0"/>
            <a:t>BOY PLAY DOG</a:t>
          </a:r>
          <a:endParaRPr lang="ru-RU" b="1" dirty="0"/>
        </a:p>
      </dgm:t>
    </dgm:pt>
    <dgm:pt modelId="{F88F05A2-E95A-5B4F-9BE1-4C3A4BC6CEB3}" type="parTrans" cxnId="{00FE8D2F-791B-CB43-97E8-B0A72108312B}">
      <dgm:prSet/>
      <dgm:spPr/>
      <dgm:t>
        <a:bodyPr/>
        <a:lstStyle/>
        <a:p>
          <a:endParaRPr lang="ru-RU"/>
        </a:p>
      </dgm:t>
    </dgm:pt>
    <dgm:pt modelId="{FFEB9573-D5C5-FA49-AFB6-FC3FD0711A89}" type="sibTrans" cxnId="{00FE8D2F-791B-CB43-97E8-B0A72108312B}">
      <dgm:prSet/>
      <dgm:spPr/>
      <dgm:t>
        <a:bodyPr/>
        <a:lstStyle/>
        <a:p>
          <a:endParaRPr lang="ru-RU"/>
        </a:p>
      </dgm:t>
    </dgm:pt>
    <dgm:pt modelId="{1F9EAAD4-D4FA-E345-AF77-E829B66559CA}">
      <dgm:prSet phldrT="[Текст]"/>
      <dgm:spPr/>
      <dgm:t>
        <a:bodyPr/>
        <a:lstStyle/>
        <a:p>
          <a:r>
            <a:rPr lang="en-US" b="1" dirty="0" smtClean="0"/>
            <a:t>BOY PLAYING DOG </a:t>
          </a:r>
          <a:endParaRPr lang="ru-RU" b="1" dirty="0"/>
        </a:p>
      </dgm:t>
    </dgm:pt>
    <dgm:pt modelId="{A9DB4FF6-20B7-9044-AA11-478D10442073}" type="parTrans" cxnId="{8335B03D-EE7F-1E49-9705-A15F44AD8981}">
      <dgm:prSet/>
      <dgm:spPr/>
      <dgm:t>
        <a:bodyPr/>
        <a:lstStyle/>
        <a:p>
          <a:endParaRPr lang="ru-RU"/>
        </a:p>
      </dgm:t>
    </dgm:pt>
    <dgm:pt modelId="{C748F53D-3FF5-9248-975A-4AD788C42FD2}" type="sibTrans" cxnId="{8335B03D-EE7F-1E49-9705-A15F44AD8981}">
      <dgm:prSet/>
      <dgm:spPr/>
      <dgm:t>
        <a:bodyPr/>
        <a:lstStyle/>
        <a:p>
          <a:endParaRPr lang="ru-RU"/>
        </a:p>
      </dgm:t>
    </dgm:pt>
    <dgm:pt modelId="{59390BDC-5B0F-6F4B-B264-4DF6C0ADB9FE}">
      <dgm:prSet phldrT="[Текст]"/>
      <dgm:spPr/>
      <dgm:t>
        <a:bodyPr/>
        <a:lstStyle/>
        <a:p>
          <a:r>
            <a:rPr lang="en-US" b="1" dirty="0" smtClean="0"/>
            <a:t>BOY PLAYING DOGS </a:t>
          </a:r>
          <a:endParaRPr lang="ru-RU" b="1" dirty="0"/>
        </a:p>
      </dgm:t>
    </dgm:pt>
    <dgm:pt modelId="{56B204B1-682F-E244-9CCA-142AB9470CA6}" type="parTrans" cxnId="{1F019A15-046B-F148-889A-4D2FF1621269}">
      <dgm:prSet/>
      <dgm:spPr/>
      <dgm:t>
        <a:bodyPr/>
        <a:lstStyle/>
        <a:p>
          <a:endParaRPr lang="ru-RU"/>
        </a:p>
      </dgm:t>
    </dgm:pt>
    <dgm:pt modelId="{B62633C6-0E52-FD4E-980E-3D407978DA80}" type="sibTrans" cxnId="{1F019A15-046B-F148-889A-4D2FF1621269}">
      <dgm:prSet/>
      <dgm:spPr/>
      <dgm:t>
        <a:bodyPr/>
        <a:lstStyle/>
        <a:p>
          <a:endParaRPr lang="ru-RU"/>
        </a:p>
      </dgm:t>
    </dgm:pt>
    <dgm:pt modelId="{8A043320-5237-2B45-BF0E-5F279A4E1A1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/>
            <a:t>BOY IS PLAYING WITH DOGS </a:t>
          </a:r>
          <a:r>
            <a:rPr lang="ru-RU" b="1" dirty="0" smtClean="0"/>
            <a:t> 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B32CD3C-EEAF-4648-8A54-F107C0C2C4AF}" type="parTrans" cxnId="{D7CB7350-95B9-CC48-AC52-1B6319C31338}">
      <dgm:prSet/>
      <dgm:spPr/>
      <dgm:t>
        <a:bodyPr/>
        <a:lstStyle/>
        <a:p>
          <a:endParaRPr lang="ru-RU"/>
        </a:p>
      </dgm:t>
    </dgm:pt>
    <dgm:pt modelId="{76830FF0-CE51-4B47-9C27-E68FD8B9EAEA}" type="sibTrans" cxnId="{D7CB7350-95B9-CC48-AC52-1B6319C31338}">
      <dgm:prSet/>
      <dgm:spPr/>
      <dgm:t>
        <a:bodyPr/>
        <a:lstStyle/>
        <a:p>
          <a:endParaRPr lang="ru-RU"/>
        </a:p>
      </dgm:t>
    </dgm:pt>
    <dgm:pt modelId="{17A1528D-01CE-3047-A5DB-2212B9F7E231}" type="pres">
      <dgm:prSet presAssocID="{59F90CD7-EE9F-8A43-86B7-DFBB696C19B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40178E-C7E4-C84C-A685-BC5E0A1EA764}" type="pres">
      <dgm:prSet presAssocID="{59F90CD7-EE9F-8A43-86B7-DFBB696C19B6}" presName="dummyMaxCanvas" presStyleCnt="0">
        <dgm:presLayoutVars/>
      </dgm:prSet>
      <dgm:spPr/>
    </dgm:pt>
    <dgm:pt modelId="{EEBC336C-82A3-534D-9D01-65D629FDE9A5}" type="pres">
      <dgm:prSet presAssocID="{59F90CD7-EE9F-8A43-86B7-DFBB696C19B6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00E3E-B96A-814C-9166-F1D669A3000F}" type="pres">
      <dgm:prSet presAssocID="{59F90CD7-EE9F-8A43-86B7-DFBB696C19B6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1BC6-DEDB-B845-8B26-452A384C0BF3}" type="pres">
      <dgm:prSet presAssocID="{59F90CD7-EE9F-8A43-86B7-DFBB696C19B6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20279-09E7-D94A-B121-2DEE7B9C9AAE}" type="pres">
      <dgm:prSet presAssocID="{59F90CD7-EE9F-8A43-86B7-DFBB696C19B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2C2C1-0719-A54D-BB96-AAB307AA42D1}" type="pres">
      <dgm:prSet presAssocID="{59F90CD7-EE9F-8A43-86B7-DFBB696C19B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50465-2EDB-5E45-9A92-4B15B52CB1C9}" type="pres">
      <dgm:prSet presAssocID="{59F90CD7-EE9F-8A43-86B7-DFBB696C19B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590B5-3B0B-4E4D-87E6-831B3C249BD9}" type="pres">
      <dgm:prSet presAssocID="{59F90CD7-EE9F-8A43-86B7-DFBB696C19B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4C79A-C48D-7147-90EE-ED5AC9D5845E}" type="pres">
      <dgm:prSet presAssocID="{59F90CD7-EE9F-8A43-86B7-DFBB696C19B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D420E-1A6C-2A45-BB7C-79172884EE91}" type="pres">
      <dgm:prSet presAssocID="{59F90CD7-EE9F-8A43-86B7-DFBB696C19B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4D4B7-E3F9-3044-8FA2-59BF9330EC35}" type="pres">
      <dgm:prSet presAssocID="{59F90CD7-EE9F-8A43-86B7-DFBB696C19B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24649-1280-9B4B-BD27-9EBDB3E3A3E6}" type="pres">
      <dgm:prSet presAssocID="{59F90CD7-EE9F-8A43-86B7-DFBB696C19B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FE8D2F-791B-CB43-97E8-B0A72108312B}" srcId="{59F90CD7-EE9F-8A43-86B7-DFBB696C19B6}" destId="{9632ECD0-365C-9243-9E99-4EAE2C544E31}" srcOrd="0" destOrd="0" parTransId="{F88F05A2-E95A-5B4F-9BE1-4C3A4BC6CEB3}" sibTransId="{FFEB9573-D5C5-FA49-AFB6-FC3FD0711A89}"/>
    <dgm:cxn modelId="{330D2B3A-6F5B-3543-80A2-87C39B6EA53A}" type="presOf" srcId="{8A043320-5237-2B45-BF0E-5F279A4E1A11}" destId="{60420279-09E7-D94A-B121-2DEE7B9C9AAE}" srcOrd="0" destOrd="0" presId="urn:microsoft.com/office/officeart/2005/8/layout/vProcess5"/>
    <dgm:cxn modelId="{EAE70451-8D5E-FD47-8EA1-D36ED6CBB3B6}" type="presOf" srcId="{59F90CD7-EE9F-8A43-86B7-DFBB696C19B6}" destId="{17A1528D-01CE-3047-A5DB-2212B9F7E231}" srcOrd="0" destOrd="0" presId="urn:microsoft.com/office/officeart/2005/8/layout/vProcess5"/>
    <dgm:cxn modelId="{951E7385-94EB-6042-872F-34707E5C5B7D}" type="presOf" srcId="{59390BDC-5B0F-6F4B-B264-4DF6C0ADB9FE}" destId="{D0E4D4B7-E3F9-3044-8FA2-59BF9330EC35}" srcOrd="1" destOrd="0" presId="urn:microsoft.com/office/officeart/2005/8/layout/vProcess5"/>
    <dgm:cxn modelId="{1F019A15-046B-F148-889A-4D2FF1621269}" srcId="{59F90CD7-EE9F-8A43-86B7-DFBB696C19B6}" destId="{59390BDC-5B0F-6F4B-B264-4DF6C0ADB9FE}" srcOrd="2" destOrd="0" parTransId="{56B204B1-682F-E244-9CCA-142AB9470CA6}" sibTransId="{B62633C6-0E52-FD4E-980E-3D407978DA80}"/>
    <dgm:cxn modelId="{8335B03D-EE7F-1E49-9705-A15F44AD8981}" srcId="{59F90CD7-EE9F-8A43-86B7-DFBB696C19B6}" destId="{1F9EAAD4-D4FA-E345-AF77-E829B66559CA}" srcOrd="1" destOrd="0" parTransId="{A9DB4FF6-20B7-9044-AA11-478D10442073}" sibTransId="{C748F53D-3FF5-9248-975A-4AD788C42FD2}"/>
    <dgm:cxn modelId="{F760C693-A202-2943-A7BC-8CDF199FF238}" type="presOf" srcId="{B62633C6-0E52-FD4E-980E-3D407978DA80}" destId="{A31590B5-3B0B-4E4D-87E6-831B3C249BD9}" srcOrd="0" destOrd="0" presId="urn:microsoft.com/office/officeart/2005/8/layout/vProcess5"/>
    <dgm:cxn modelId="{B1B5718A-7862-1440-BC0B-8834CC8EF499}" type="presOf" srcId="{C748F53D-3FF5-9248-975A-4AD788C42FD2}" destId="{B2B50465-2EDB-5E45-9A92-4B15B52CB1C9}" srcOrd="0" destOrd="0" presId="urn:microsoft.com/office/officeart/2005/8/layout/vProcess5"/>
    <dgm:cxn modelId="{C565FDFD-6D77-994C-A56C-452A0FDB8767}" type="presOf" srcId="{59390BDC-5B0F-6F4B-B264-4DF6C0ADB9FE}" destId="{92AF1BC6-DEDB-B845-8B26-452A384C0BF3}" srcOrd="0" destOrd="0" presId="urn:microsoft.com/office/officeart/2005/8/layout/vProcess5"/>
    <dgm:cxn modelId="{37E464C4-07A2-1644-A366-30309BF86D79}" type="presOf" srcId="{9632ECD0-365C-9243-9E99-4EAE2C544E31}" destId="{EEBC336C-82A3-534D-9D01-65D629FDE9A5}" srcOrd="0" destOrd="0" presId="urn:microsoft.com/office/officeart/2005/8/layout/vProcess5"/>
    <dgm:cxn modelId="{A61B3F80-1C76-AF49-A196-94D6E05B19A5}" type="presOf" srcId="{1F9EAAD4-D4FA-E345-AF77-E829B66559CA}" destId="{A4AD420E-1A6C-2A45-BB7C-79172884EE91}" srcOrd="1" destOrd="0" presId="urn:microsoft.com/office/officeart/2005/8/layout/vProcess5"/>
    <dgm:cxn modelId="{8A379C7C-78A0-D247-A0D8-8CCC7AE9E0B1}" type="presOf" srcId="{8A043320-5237-2B45-BF0E-5F279A4E1A11}" destId="{95124649-1280-9B4B-BD27-9EBDB3E3A3E6}" srcOrd="1" destOrd="0" presId="urn:microsoft.com/office/officeart/2005/8/layout/vProcess5"/>
    <dgm:cxn modelId="{94218734-8BE5-DC47-BB95-A4311075FD50}" type="presOf" srcId="{1F9EAAD4-D4FA-E345-AF77-E829B66559CA}" destId="{E9100E3E-B96A-814C-9166-F1D669A3000F}" srcOrd="0" destOrd="0" presId="urn:microsoft.com/office/officeart/2005/8/layout/vProcess5"/>
    <dgm:cxn modelId="{CD992496-D83E-2942-A6B1-298E5FB346D9}" type="presOf" srcId="{9632ECD0-365C-9243-9E99-4EAE2C544E31}" destId="{54F4C79A-C48D-7147-90EE-ED5AC9D5845E}" srcOrd="1" destOrd="0" presId="urn:microsoft.com/office/officeart/2005/8/layout/vProcess5"/>
    <dgm:cxn modelId="{CBE01619-6338-B347-93B1-54FB6E4F9230}" type="presOf" srcId="{FFEB9573-D5C5-FA49-AFB6-FC3FD0711A89}" destId="{7752C2C1-0719-A54D-BB96-AAB307AA42D1}" srcOrd="0" destOrd="0" presId="urn:microsoft.com/office/officeart/2005/8/layout/vProcess5"/>
    <dgm:cxn modelId="{D7CB7350-95B9-CC48-AC52-1B6319C31338}" srcId="{59F90CD7-EE9F-8A43-86B7-DFBB696C19B6}" destId="{8A043320-5237-2B45-BF0E-5F279A4E1A11}" srcOrd="3" destOrd="0" parTransId="{8B32CD3C-EEAF-4648-8A54-F107C0C2C4AF}" sibTransId="{76830FF0-CE51-4B47-9C27-E68FD8B9EAEA}"/>
    <dgm:cxn modelId="{44111364-0662-A543-88B2-6B1323A177B2}" type="presParOf" srcId="{17A1528D-01CE-3047-A5DB-2212B9F7E231}" destId="{4640178E-C7E4-C84C-A685-BC5E0A1EA764}" srcOrd="0" destOrd="0" presId="urn:microsoft.com/office/officeart/2005/8/layout/vProcess5"/>
    <dgm:cxn modelId="{D4D8A145-0A6F-2447-B027-80AFE054C320}" type="presParOf" srcId="{17A1528D-01CE-3047-A5DB-2212B9F7E231}" destId="{EEBC336C-82A3-534D-9D01-65D629FDE9A5}" srcOrd="1" destOrd="0" presId="urn:microsoft.com/office/officeart/2005/8/layout/vProcess5"/>
    <dgm:cxn modelId="{C8AF4E4D-467C-EE47-8DE6-24D3E97EA68D}" type="presParOf" srcId="{17A1528D-01CE-3047-A5DB-2212B9F7E231}" destId="{E9100E3E-B96A-814C-9166-F1D669A3000F}" srcOrd="2" destOrd="0" presId="urn:microsoft.com/office/officeart/2005/8/layout/vProcess5"/>
    <dgm:cxn modelId="{9BF9E5B6-5C74-3044-A2FC-0A74EBB0ADCF}" type="presParOf" srcId="{17A1528D-01CE-3047-A5DB-2212B9F7E231}" destId="{92AF1BC6-DEDB-B845-8B26-452A384C0BF3}" srcOrd="3" destOrd="0" presId="urn:microsoft.com/office/officeart/2005/8/layout/vProcess5"/>
    <dgm:cxn modelId="{ED7F71B5-8E76-D644-A605-3A080B1A6407}" type="presParOf" srcId="{17A1528D-01CE-3047-A5DB-2212B9F7E231}" destId="{60420279-09E7-D94A-B121-2DEE7B9C9AAE}" srcOrd="4" destOrd="0" presId="urn:microsoft.com/office/officeart/2005/8/layout/vProcess5"/>
    <dgm:cxn modelId="{EF74FA03-EDC5-EF4A-BD28-3EC98E5BEFD6}" type="presParOf" srcId="{17A1528D-01CE-3047-A5DB-2212B9F7E231}" destId="{7752C2C1-0719-A54D-BB96-AAB307AA42D1}" srcOrd="5" destOrd="0" presId="urn:microsoft.com/office/officeart/2005/8/layout/vProcess5"/>
    <dgm:cxn modelId="{65CED7C7-AEDD-3248-BBBA-225C8A6EA0C3}" type="presParOf" srcId="{17A1528D-01CE-3047-A5DB-2212B9F7E231}" destId="{B2B50465-2EDB-5E45-9A92-4B15B52CB1C9}" srcOrd="6" destOrd="0" presId="urn:microsoft.com/office/officeart/2005/8/layout/vProcess5"/>
    <dgm:cxn modelId="{31DD9FAA-FC60-F541-A4EB-39435B3C1465}" type="presParOf" srcId="{17A1528D-01CE-3047-A5DB-2212B9F7E231}" destId="{A31590B5-3B0B-4E4D-87E6-831B3C249BD9}" srcOrd="7" destOrd="0" presId="urn:microsoft.com/office/officeart/2005/8/layout/vProcess5"/>
    <dgm:cxn modelId="{7E8B6502-C428-D049-85AE-FBEA2EC1F5C5}" type="presParOf" srcId="{17A1528D-01CE-3047-A5DB-2212B9F7E231}" destId="{54F4C79A-C48D-7147-90EE-ED5AC9D5845E}" srcOrd="8" destOrd="0" presId="urn:microsoft.com/office/officeart/2005/8/layout/vProcess5"/>
    <dgm:cxn modelId="{A04FB345-2FAA-DF4A-BB4D-B56343D71BF6}" type="presParOf" srcId="{17A1528D-01CE-3047-A5DB-2212B9F7E231}" destId="{A4AD420E-1A6C-2A45-BB7C-79172884EE91}" srcOrd="9" destOrd="0" presId="urn:microsoft.com/office/officeart/2005/8/layout/vProcess5"/>
    <dgm:cxn modelId="{705C0F18-6F7D-4C43-BED4-7FD0D46DC655}" type="presParOf" srcId="{17A1528D-01CE-3047-A5DB-2212B9F7E231}" destId="{D0E4D4B7-E3F9-3044-8FA2-59BF9330EC35}" srcOrd="10" destOrd="0" presId="urn:microsoft.com/office/officeart/2005/8/layout/vProcess5"/>
    <dgm:cxn modelId="{DDC3B8BB-5E92-2B40-961A-784ED8DC098C}" type="presParOf" srcId="{17A1528D-01CE-3047-A5DB-2212B9F7E231}" destId="{95124649-1280-9B4B-BD27-9EBDB3E3A3E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C336C-82A3-534D-9D01-65D629FDE9A5}">
      <dsp:nvSpPr>
        <dsp:cNvPr id="0" name=""/>
        <dsp:cNvSpPr/>
      </dsp:nvSpPr>
      <dsp:spPr>
        <a:xfrm>
          <a:off x="0" y="0"/>
          <a:ext cx="6583680" cy="995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BOY PLAY DOG</a:t>
          </a:r>
          <a:endParaRPr lang="ru-RU" sz="2500" b="1" kern="1200" dirty="0"/>
        </a:p>
      </dsp:txBody>
      <dsp:txXfrm>
        <a:off x="29163" y="29163"/>
        <a:ext cx="5425092" cy="937385"/>
      </dsp:txXfrm>
    </dsp:sp>
    <dsp:sp modelId="{E9100E3E-B96A-814C-9166-F1D669A3000F}">
      <dsp:nvSpPr>
        <dsp:cNvPr id="0" name=""/>
        <dsp:cNvSpPr/>
      </dsp:nvSpPr>
      <dsp:spPr>
        <a:xfrm>
          <a:off x="551383" y="1176750"/>
          <a:ext cx="6583680" cy="995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7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7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7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BOY PLAYING DOG </a:t>
          </a:r>
          <a:endParaRPr lang="ru-RU" sz="2500" b="1" kern="1200" dirty="0"/>
        </a:p>
      </dsp:txBody>
      <dsp:txXfrm>
        <a:off x="580546" y="1205913"/>
        <a:ext cx="5326758" cy="937385"/>
      </dsp:txXfrm>
    </dsp:sp>
    <dsp:sp modelId="{92AF1BC6-DEDB-B845-8B26-452A384C0BF3}">
      <dsp:nvSpPr>
        <dsp:cNvPr id="0" name=""/>
        <dsp:cNvSpPr/>
      </dsp:nvSpPr>
      <dsp:spPr>
        <a:xfrm>
          <a:off x="1094536" y="2353500"/>
          <a:ext cx="6583680" cy="995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BOY PLAYING DOGS </a:t>
          </a:r>
          <a:endParaRPr lang="ru-RU" sz="2500" b="1" kern="1200" dirty="0"/>
        </a:p>
      </dsp:txBody>
      <dsp:txXfrm>
        <a:off x="1123699" y="2382663"/>
        <a:ext cx="5334987" cy="937385"/>
      </dsp:txXfrm>
    </dsp:sp>
    <dsp:sp modelId="{60420279-09E7-D94A-B121-2DEE7B9C9AAE}">
      <dsp:nvSpPr>
        <dsp:cNvPr id="0" name=""/>
        <dsp:cNvSpPr/>
      </dsp:nvSpPr>
      <dsp:spPr>
        <a:xfrm>
          <a:off x="1645920" y="3530251"/>
          <a:ext cx="6583680" cy="9957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20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500" b="1" kern="1200" dirty="0" smtClean="0"/>
            <a:t>BOY IS PLAYING WITH DOGS </a:t>
          </a:r>
          <a:r>
            <a:rPr lang="ru-RU" sz="2500" b="1" kern="1200" dirty="0" smtClean="0"/>
            <a:t>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1675083" y="3559414"/>
        <a:ext cx="5326758" cy="937385"/>
      </dsp:txXfrm>
    </dsp:sp>
    <dsp:sp modelId="{7752C2C1-0719-A54D-BB96-AAB307AA42D1}">
      <dsp:nvSpPr>
        <dsp:cNvPr id="0" name=""/>
        <dsp:cNvSpPr/>
      </dsp:nvSpPr>
      <dsp:spPr>
        <a:xfrm>
          <a:off x="5936467" y="762624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6082090" y="762624"/>
        <a:ext cx="355966" cy="487027"/>
      </dsp:txXfrm>
    </dsp:sp>
    <dsp:sp modelId="{B2B50465-2EDB-5E45-9A92-4B15B52CB1C9}">
      <dsp:nvSpPr>
        <dsp:cNvPr id="0" name=""/>
        <dsp:cNvSpPr/>
      </dsp:nvSpPr>
      <dsp:spPr>
        <a:xfrm>
          <a:off x="6487850" y="193937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09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09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6633473" y="1939375"/>
        <a:ext cx="355966" cy="487027"/>
      </dsp:txXfrm>
    </dsp:sp>
    <dsp:sp modelId="{A31590B5-3B0B-4E4D-87E6-831B3C249BD9}">
      <dsp:nvSpPr>
        <dsp:cNvPr id="0" name=""/>
        <dsp:cNvSpPr/>
      </dsp:nvSpPr>
      <dsp:spPr>
        <a:xfrm>
          <a:off x="7031004" y="311612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19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19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7176627" y="3116125"/>
        <a:ext cx="355966" cy="487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AD3C7-B920-8044-824A-DB4B3B4BB008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BFB4D-B48C-5C4B-A435-282F61FDD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527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Данный критерий позволяет учесть сразу два параметра — увеличение синтаксической сложности предложения и степень овла­дения способами морфологической маркировки»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Цейтлин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2000: 83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dirty="0" smtClean="0">
                <a:effectLst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FB4D-B48C-5C4B-A435-282F61FDDBB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52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Так,  различие в пропорциях существительных и глаголов в лексиконе англоязычных и китайских детей объясняют различием в степени конкретности, с которой в этих языках обычно именуются предметы и действия: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speakers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general-purpose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carry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everyday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conversations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speakers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lexicalize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distinct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general-purpose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distinct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carrying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one’s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one’s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04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duan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dangling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general-purpose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carry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everyday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xing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truck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frequently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referred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vehicle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child-directed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conventions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everyday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tendency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smaller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general-purpose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naturalistic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[Chan,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Brandone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Tardif 2009: 595 – 596]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того, как выяснилось, данные о преобладании имен или глаголов зависят от способа, с помощью которого определяется их соотношение. Уже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упоминавшееся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сследование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Tardif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Gelman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1999], помимо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бóльшего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процента глаголов в речи китайских малышей, продемонстрировало зависимость результатов от контекста, в котором записывалась детская речь. Всего рассматривались три ситуации: чтение книжки, игра с механической игрушкой, игра с обычной игрушкой. Как оказалось, при чтении книжки и у английских, и у китайских детей в речи преобладали существительные, чего не наблюдалось при игре с игрушками.	Это говорит о необходимости учитывать среди факторов, влияющих на преобладание имен / глаголов в раннем словаре, и характер коммуникативной ситуации (контекста).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[Chan,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Brandone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Tardif 2009]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было показано, что для объективного анализа иногда требуется и более дробное членение материала: и китайские, и американские (англоязычные) матери использовали разное количество существительных и глаголов при рассматривании с детьми книжки в зависимости от содержания картинки, которую они комментировали.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FB4D-B48C-5C4B-A435-282F61FDDBB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2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  <a:r>
              <a:rPr lang="ru-RU" dirty="0" err="1" smtClean="0"/>
              <a:t>Воейкова</a:t>
            </a:r>
            <a:r>
              <a:rPr lang="ru-RU" dirty="0" smtClean="0"/>
              <a:t> 1984</a:t>
            </a:r>
            <a:r>
              <a:rPr lang="en-US" dirty="0" smtClean="0"/>
              <a:t>] [</a:t>
            </a:r>
            <a:r>
              <a:rPr lang="ru-RU" dirty="0" err="1" smtClean="0"/>
              <a:t>Воейкова</a:t>
            </a:r>
            <a:r>
              <a:rPr lang="ru-RU" dirty="0" smtClean="0"/>
              <a:t>, </a:t>
            </a:r>
            <a:r>
              <a:rPr lang="ru-RU" dirty="0" err="1" smtClean="0"/>
              <a:t>Чистович</a:t>
            </a:r>
            <a:r>
              <a:rPr lang="ru-RU" dirty="0" smtClean="0"/>
              <a:t> 1994</a:t>
            </a:r>
            <a:r>
              <a:rPr lang="en-US" dirty="0" smtClean="0"/>
              <a:t>] </a:t>
            </a:r>
            <a:r>
              <a:rPr lang="en-US" dirty="0" err="1" smtClean="0"/>
              <a:t>и</a:t>
            </a:r>
            <a:r>
              <a:rPr lang="en-US" dirty="0" smtClean="0"/>
              <a:t> М.Б. </a:t>
            </a:r>
            <a:r>
              <a:rPr lang="en-US" dirty="0" err="1" smtClean="0"/>
              <a:t>Елисеевой</a:t>
            </a:r>
            <a:r>
              <a:rPr lang="en-US" dirty="0" smtClean="0"/>
              <a:t> [</a:t>
            </a:r>
            <a:r>
              <a:rPr lang="ru-RU" dirty="0" smtClean="0"/>
              <a:t>Елисеева 2000</a:t>
            </a:r>
            <a:r>
              <a:rPr lang="en-US" dirty="0" smtClean="0"/>
              <a:t>] (</a:t>
            </a:r>
            <a:r>
              <a:rPr lang="en-US" dirty="0" err="1" smtClean="0"/>
              <a:t>английский</a:t>
            </a:r>
            <a:r>
              <a:rPr lang="en-US" dirty="0" smtClean="0"/>
              <a:t> </a:t>
            </a:r>
            <a:r>
              <a:rPr lang="en-US" dirty="0" err="1" smtClean="0"/>
              <a:t>материал</a:t>
            </a:r>
            <a:r>
              <a:rPr lang="en-US" dirty="0" smtClean="0"/>
              <a:t> –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работе</a:t>
            </a:r>
            <a:r>
              <a:rPr lang="en-US" dirty="0" smtClean="0"/>
              <a:t> [Ingram 1989])</a:t>
            </a:r>
            <a:r>
              <a:rPr lang="ru-RU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effectLst/>
              </a:rPr>
              <a:t>в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речи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английских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детей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была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отмечена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б</a:t>
            </a:r>
            <a:r>
              <a:rPr lang="ru-RU" dirty="0" err="1" smtClean="0">
                <a:effectLst/>
              </a:rPr>
              <a:t>óльшая</a:t>
            </a:r>
            <a:r>
              <a:rPr lang="ru-RU" dirty="0" smtClean="0">
                <a:effectLst/>
              </a:rPr>
              <a:t> частотность приветствия </a:t>
            </a:r>
            <a:r>
              <a:rPr lang="en-US" dirty="0" smtClean="0">
                <a:effectLst/>
              </a:rPr>
              <a:t>(</a:t>
            </a:r>
            <a:r>
              <a:rPr lang="en-US" i="1" dirty="0" smtClean="0">
                <a:effectLst/>
              </a:rPr>
              <a:t>hi</a:t>
            </a:r>
            <a:r>
              <a:rPr lang="en-US" dirty="0" smtClean="0">
                <a:effectLst/>
              </a:rPr>
              <a:t>) </a:t>
            </a:r>
            <a:r>
              <a:rPr lang="ru-RU" dirty="0" smtClean="0">
                <a:effectLst/>
              </a:rPr>
              <a:t>и прощания </a:t>
            </a:r>
            <a:r>
              <a:rPr lang="en-US" dirty="0" smtClean="0">
                <a:effectLst/>
              </a:rPr>
              <a:t>(</a:t>
            </a:r>
            <a:r>
              <a:rPr lang="en-US" i="1" dirty="0" smtClean="0">
                <a:effectLst/>
              </a:rPr>
              <a:t>good-bye</a:t>
            </a:r>
            <a:r>
              <a:rPr lang="en-US" dirty="0" smtClean="0">
                <a:effectLst/>
              </a:rPr>
              <a:t>)</a:t>
            </a:r>
            <a:r>
              <a:rPr lang="ru-RU" dirty="0" smtClean="0">
                <a:effectLst/>
              </a:rPr>
              <a:t>, а также слова </a:t>
            </a:r>
            <a:r>
              <a:rPr lang="en-US" i="1" dirty="0" smtClean="0">
                <a:effectLst/>
              </a:rPr>
              <a:t>please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и </a:t>
            </a:r>
            <a:r>
              <a:rPr lang="en-US" i="1" dirty="0" smtClean="0">
                <a:effectLst/>
              </a:rPr>
              <a:t>thank you</a:t>
            </a:r>
            <a:r>
              <a:rPr lang="ru-RU" dirty="0" smtClean="0">
                <a:effectLst/>
              </a:rPr>
              <a:t>, не зафиксированные в начальном лексиконе русских детей, что объясняют особенностями </a:t>
            </a:r>
            <a:r>
              <a:rPr lang="ru-RU" dirty="0" err="1" smtClean="0">
                <a:effectLst/>
              </a:rPr>
              <a:t>инпута</a:t>
            </a:r>
            <a:r>
              <a:rPr lang="ru-RU" dirty="0" smtClean="0">
                <a:effectLst/>
              </a:rPr>
              <a:t>, частотностью невербального выражения этих этикетных значений в русском языке (спасибо – кивок головой) </a:t>
            </a:r>
            <a:r>
              <a:rPr lang="en-US" dirty="0" smtClean="0">
                <a:effectLst/>
              </a:rPr>
              <a:t>[</a:t>
            </a:r>
            <a:r>
              <a:rPr lang="ru-RU" dirty="0" err="1" smtClean="0">
                <a:effectLst/>
              </a:rPr>
              <a:t>Воейкова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Чистович</a:t>
            </a:r>
            <a:r>
              <a:rPr lang="ru-RU" dirty="0" smtClean="0">
                <a:effectLst/>
              </a:rPr>
              <a:t> 1994</a:t>
            </a:r>
            <a:r>
              <a:rPr lang="en-US" dirty="0" smtClean="0">
                <a:effectLst/>
              </a:rPr>
              <a:t>]</a:t>
            </a:r>
            <a:r>
              <a:rPr lang="ru-RU" dirty="0" smtClean="0">
                <a:effectLst/>
              </a:rPr>
              <a:t> и фонологической сложностью некоторых соответствующих русских слов </a:t>
            </a:r>
            <a:r>
              <a:rPr lang="en-US" dirty="0" smtClean="0">
                <a:effectLst/>
              </a:rPr>
              <a:t>[</a:t>
            </a:r>
            <a:r>
              <a:rPr lang="ru-RU" dirty="0" smtClean="0">
                <a:effectLst/>
              </a:rPr>
              <a:t>Елисеева 2000</a:t>
            </a:r>
            <a:r>
              <a:rPr lang="en-US" dirty="0" smtClean="0">
                <a:effectLst/>
              </a:rPr>
              <a:t>].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FB4D-B48C-5C4B-A435-282F61FDDBB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91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Н.А. Рыбников писал, что при наблюдении за речью ребенка перед исследователем, ведущим дневник, «стоят три основных задачи: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установление запаса словесных реакций в тот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момент жизни ребенка, 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установление частоты употребления словесных реакций в языке ребенка;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установление того значения, которое связывает ребенок с той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словеснои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реакциеи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̆» (Словарь русского ребенка 1926: 7–8).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FB4D-B48C-5C4B-A435-282F61FDDBB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9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FB4D-B48C-5C4B-A435-282F61FDDBB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14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 незавершенность лексико-</a:t>
            </a:r>
            <a:r>
              <a:rPr lang="ru-RU" dirty="0" err="1" smtClean="0"/>
              <a:t>семантическои</a:t>
            </a:r>
            <a:r>
              <a:rPr lang="ru-RU" dirty="0" smtClean="0"/>
              <a:t>̆ системы ребенка, проявляющаяся в неполном знании слов, сходных по значению (*сиси* (сосиски) – сосиски, колбаса, бекон); </a:t>
            </a:r>
          </a:p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dirty="0" err="1" smtClean="0"/>
              <a:t>ограниченныи</a:t>
            </a:r>
            <a:r>
              <a:rPr lang="ru-RU" dirty="0" smtClean="0"/>
              <a:t>̆ лексикон ребенка, когда ребенок употребляет известное ему слово вместо неизвестного (*</a:t>
            </a:r>
            <a:r>
              <a:rPr lang="ru-RU" dirty="0" err="1" smtClean="0"/>
              <a:t>ава</a:t>
            </a:r>
            <a:r>
              <a:rPr lang="ru-RU" dirty="0" smtClean="0"/>
              <a:t>* (собака) – неизвестные ребенку животные: кенгуру, чебурашка; *ась!/</a:t>
            </a:r>
            <a:r>
              <a:rPr lang="ru-RU" dirty="0" err="1" smtClean="0"/>
              <a:t>аись</a:t>
            </a:r>
            <a:r>
              <a:rPr lang="ru-RU" dirty="0" smtClean="0"/>
              <a:t>* (аист) – страус, дятел; *RRR* (тигр, лев) – кобра); </a:t>
            </a:r>
          </a:p>
          <a:p>
            <a:pPr marL="0" indent="0">
              <a:buNone/>
            </a:pPr>
            <a:r>
              <a:rPr lang="ru-RU" dirty="0" smtClean="0"/>
              <a:t>3. "восстановительные" ошибки, когда ребенок употребляет вместо недавно усвоенного слова слово, усвоенное ранее (*</a:t>
            </a:r>
            <a:r>
              <a:rPr lang="ru-RU" dirty="0" err="1" smtClean="0"/>
              <a:t>ава</a:t>
            </a:r>
            <a:r>
              <a:rPr lang="ru-RU" dirty="0" smtClean="0"/>
              <a:t>* – поросенок (даже имея в лексиконе слово *</a:t>
            </a:r>
            <a:r>
              <a:rPr lang="ru-RU" dirty="0" err="1" smtClean="0"/>
              <a:t>хрр</a:t>
            </a:r>
            <a:r>
              <a:rPr lang="ru-RU" dirty="0" smtClean="0"/>
              <a:t>*); *</a:t>
            </a:r>
            <a:r>
              <a:rPr lang="ru-RU" dirty="0" err="1" smtClean="0"/>
              <a:t>сясь</a:t>
            </a:r>
            <a:r>
              <a:rPr lang="ru-RU" dirty="0" smtClean="0"/>
              <a:t>* – козленок (уже имея ба); *</a:t>
            </a:r>
            <a:r>
              <a:rPr lang="ru-RU" dirty="0" err="1" smtClean="0"/>
              <a:t>маа</a:t>
            </a:r>
            <a:r>
              <a:rPr lang="ru-RU" dirty="0" smtClean="0"/>
              <a:t>* – тигр (имея *RRR*)). Этот тип ошибок сравнивают с оговорками взрослых; </a:t>
            </a:r>
          </a:p>
          <a:p>
            <a:pPr marL="0" indent="0">
              <a:buNone/>
            </a:pPr>
            <a:r>
              <a:rPr lang="ru-RU" dirty="0" smtClean="0"/>
              <a:t>4. фонологическая сложность слова, провоцирующая замену фонетически сложного (иначе говоря – еще не освоенного ребенком) слова фонетически простым (*</a:t>
            </a:r>
            <a:r>
              <a:rPr lang="ru-RU" dirty="0" err="1" smtClean="0"/>
              <a:t>ава</a:t>
            </a:r>
            <a:r>
              <a:rPr lang="ru-RU" dirty="0" smtClean="0"/>
              <a:t>* – кошка, медведь и другие животные, которых, хотя и знает, но не умеет называть; *</a:t>
            </a:r>
            <a:r>
              <a:rPr lang="ru-RU" dirty="0" err="1" smtClean="0"/>
              <a:t>ввв</a:t>
            </a:r>
            <a:r>
              <a:rPr lang="ru-RU" dirty="0" smtClean="0"/>
              <a:t>* (машина) – лифт; *а-а* (испражнение) – горшок, памперс, туалет; *кап* – вода (не только о </a:t>
            </a:r>
            <a:r>
              <a:rPr lang="ru-RU" dirty="0" err="1" smtClean="0"/>
              <a:t>капающеи</a:t>
            </a:r>
            <a:r>
              <a:rPr lang="ru-RU" dirty="0" smtClean="0"/>
              <a:t>̆ воде), дождь, пить).</a:t>
            </a:r>
          </a:p>
          <a:p>
            <a:pPr marL="0" indent="0">
              <a:buNone/>
            </a:pPr>
            <a:r>
              <a:rPr lang="ru-RU" dirty="0" smtClean="0"/>
              <a:t>Причины </a:t>
            </a:r>
            <a:r>
              <a:rPr lang="ru-RU" dirty="0" err="1" smtClean="0"/>
              <a:t>сверхгенерализаций</a:t>
            </a:r>
            <a:r>
              <a:rPr lang="ru-RU" dirty="0" smtClean="0"/>
              <a:t> </a:t>
            </a:r>
            <a:r>
              <a:rPr lang="nl-NL" dirty="0" smtClean="0"/>
              <a:t>(Hoek &amp; al. 1986)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BFB4D-B48C-5C4B-A435-282F61FDDBB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2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98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4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8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6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37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06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0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04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4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EF346-E52F-F849-ACF0-39904D554D19}" type="datetimeFigureOut">
              <a:rPr lang="ru-RU" smtClean="0"/>
              <a:t>25.07.17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36EAB-B4E7-8B4B-9BCB-34ACAD787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33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b-cdi.stanford.edu/index.html" TargetMode="External"/><Relationship Id="rId4" Type="http://schemas.openxmlformats.org/officeDocument/2006/relationships/hyperlink" Target="http://www.brookespublishing.com/cdi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Онтолингвистика-2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97" y="120594"/>
            <a:ext cx="5550911" cy="25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722313" y="2889883"/>
            <a:ext cx="4160326" cy="2879093"/>
          </a:xfrm>
        </p:spPr>
        <p:txBody>
          <a:bodyPr>
            <a:normAutofit fontScale="90000"/>
          </a:bodyPr>
          <a:lstStyle/>
          <a:p>
            <a:r>
              <a:rPr lang="en-US" dirty="0"/>
              <a:t>MacArthur-</a:t>
            </a:r>
            <a:r>
              <a:rPr lang="ru-RU" dirty="0" err="1"/>
              <a:t>Bates</a:t>
            </a:r>
            <a:r>
              <a:rPr lang="en-US" dirty="0"/>
              <a:t> Communicative Development Inventory (CDI)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0094" y="1023911"/>
            <a:ext cx="7772400" cy="1500187"/>
          </a:xfrm>
        </p:spPr>
        <p:txBody>
          <a:bodyPr>
            <a:normAutofit/>
          </a:bodyPr>
          <a:lstStyle/>
          <a:p>
            <a:r>
              <a:rPr lang="en-US" sz="3600" u="sng" dirty="0">
                <a:hlinkClick r:id="rId3"/>
              </a:rPr>
              <a:t>http://mb-cdi.stanford.edu/index.html</a:t>
            </a:r>
            <a:r>
              <a:rPr lang="ru-RU" sz="3600" dirty="0" smtClean="0">
                <a:effectLst/>
              </a:rPr>
              <a:t> </a:t>
            </a:r>
          </a:p>
          <a:p>
            <a:r>
              <a:rPr lang="ru-RU" sz="3600" u="sng" dirty="0">
                <a:hlinkClick r:id="rId4"/>
              </a:rPr>
              <a:t>www.brookespublishing.com/cdi</a:t>
            </a:r>
            <a:r>
              <a:rPr lang="ru-RU" sz="3600" dirty="0" smtClean="0">
                <a:effectLst/>
              </a:rPr>
              <a:t> </a:t>
            </a:r>
            <a:endParaRPr lang="ru-RU" sz="36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906" y="2736631"/>
            <a:ext cx="2837585" cy="37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&gt; 60 </a:t>
            </a:r>
            <a:r>
              <a:rPr lang="ru-RU" dirty="0" smtClean="0"/>
              <a:t>языков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476058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 CDI: Words and Gestures (Infant form)</a:t>
            </a:r>
            <a:r>
              <a:rPr lang="en-US" dirty="0"/>
              <a:t>, «</a:t>
            </a:r>
            <a:r>
              <a:rPr lang="en-US" dirty="0" err="1"/>
              <a:t>Тест</a:t>
            </a:r>
            <a:r>
              <a:rPr lang="en-US" dirty="0"/>
              <a:t> </a:t>
            </a:r>
            <a:r>
              <a:rPr lang="en-US" dirty="0" err="1"/>
              <a:t>речевого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коммуникативного</a:t>
            </a:r>
            <a:r>
              <a:rPr lang="en-US" dirty="0"/>
              <a:t> </a:t>
            </a:r>
            <a:r>
              <a:rPr lang="en-US" dirty="0" err="1"/>
              <a:t>развития</a:t>
            </a:r>
            <a:r>
              <a:rPr lang="en-US" dirty="0"/>
              <a:t> </a:t>
            </a:r>
            <a:r>
              <a:rPr lang="en-US" dirty="0" err="1"/>
              <a:t>детей</a:t>
            </a:r>
            <a:r>
              <a:rPr lang="en-US" dirty="0"/>
              <a:t> </a:t>
            </a:r>
            <a:r>
              <a:rPr lang="en-US" dirty="0" err="1"/>
              <a:t>раннего</a:t>
            </a:r>
            <a:r>
              <a:rPr lang="en-US" dirty="0"/>
              <a:t> </a:t>
            </a:r>
            <a:r>
              <a:rPr lang="en-US" dirty="0" err="1"/>
              <a:t>возраста</a:t>
            </a:r>
            <a:r>
              <a:rPr lang="en-US" dirty="0"/>
              <a:t>: </a:t>
            </a:r>
            <a:r>
              <a:rPr lang="en-US" dirty="0" err="1"/>
              <a:t>слова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жесты</a:t>
            </a:r>
            <a:r>
              <a:rPr lang="en-US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en-US" dirty="0" err="1" smtClean="0"/>
              <a:t>для</a:t>
            </a:r>
            <a:r>
              <a:rPr lang="en-US" dirty="0" smtClean="0"/>
              <a:t> </a:t>
            </a:r>
            <a:r>
              <a:rPr lang="en-US" dirty="0" err="1"/>
              <a:t>младенцев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8 </a:t>
            </a:r>
            <a:r>
              <a:rPr lang="en-US" dirty="0" err="1"/>
              <a:t>до</a:t>
            </a:r>
            <a:r>
              <a:rPr lang="en-US" dirty="0"/>
              <a:t> 18 </a:t>
            </a:r>
            <a:r>
              <a:rPr lang="en-US" dirty="0" err="1"/>
              <a:t>месяцев</a:t>
            </a:r>
            <a:r>
              <a:rPr lang="en-US" dirty="0"/>
              <a:t>. </a:t>
            </a:r>
            <a:endParaRPr lang="ru-RU" dirty="0"/>
          </a:p>
          <a:p>
            <a:r>
              <a:rPr lang="en-US" b="1" dirty="0" smtClean="0"/>
              <a:t>The </a:t>
            </a:r>
            <a:r>
              <a:rPr lang="en-US" b="1" dirty="0"/>
              <a:t>CDI: Words and Sentences (Toddler form</a:t>
            </a:r>
            <a:r>
              <a:rPr lang="en-US" dirty="0"/>
              <a:t>), «</a:t>
            </a:r>
            <a:r>
              <a:rPr lang="en-US" dirty="0" err="1"/>
              <a:t>Тест</a:t>
            </a:r>
            <a:r>
              <a:rPr lang="en-US" dirty="0"/>
              <a:t> </a:t>
            </a:r>
            <a:r>
              <a:rPr lang="en-US" dirty="0" err="1"/>
              <a:t>речевого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коммуникативного</a:t>
            </a:r>
            <a:r>
              <a:rPr lang="en-US" dirty="0"/>
              <a:t> </a:t>
            </a:r>
            <a:r>
              <a:rPr lang="en-US" dirty="0" err="1"/>
              <a:t>развития</a:t>
            </a:r>
            <a:r>
              <a:rPr lang="en-US" dirty="0"/>
              <a:t> </a:t>
            </a:r>
            <a:r>
              <a:rPr lang="en-US" dirty="0" err="1"/>
              <a:t>детей</a:t>
            </a:r>
            <a:r>
              <a:rPr lang="en-US" dirty="0"/>
              <a:t> </a:t>
            </a:r>
            <a:r>
              <a:rPr lang="en-US" dirty="0" err="1"/>
              <a:t>раннего</a:t>
            </a:r>
            <a:r>
              <a:rPr lang="en-US" dirty="0"/>
              <a:t> </a:t>
            </a:r>
            <a:r>
              <a:rPr lang="en-US" dirty="0" err="1"/>
              <a:t>возраста</a:t>
            </a:r>
            <a:r>
              <a:rPr lang="en-US" dirty="0"/>
              <a:t>: </a:t>
            </a:r>
            <a:r>
              <a:rPr lang="en-US" dirty="0" err="1"/>
              <a:t>слова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предложения</a:t>
            </a:r>
            <a:r>
              <a:rPr lang="en-US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en-US" dirty="0" err="1" smtClean="0"/>
              <a:t>для</a:t>
            </a:r>
            <a:r>
              <a:rPr lang="en-US" dirty="0" smtClean="0"/>
              <a:t> </a:t>
            </a:r>
            <a:r>
              <a:rPr lang="en-US" dirty="0" err="1"/>
              <a:t>детей</a:t>
            </a:r>
            <a:r>
              <a:rPr lang="en-US" dirty="0"/>
              <a:t> </a:t>
            </a:r>
            <a:r>
              <a:rPr lang="en-US" dirty="0" err="1"/>
              <a:t>от</a:t>
            </a:r>
            <a:r>
              <a:rPr lang="en-US" dirty="0"/>
              <a:t> 16 </a:t>
            </a:r>
            <a:r>
              <a:rPr lang="en-US" dirty="0" err="1"/>
              <a:t>месяцев</a:t>
            </a:r>
            <a:r>
              <a:rPr lang="en-US" dirty="0"/>
              <a:t> </a:t>
            </a:r>
            <a:r>
              <a:rPr lang="en-US" dirty="0" err="1"/>
              <a:t>до</a:t>
            </a:r>
            <a:r>
              <a:rPr lang="en-US" dirty="0"/>
              <a:t> 2,5 </a:t>
            </a:r>
            <a:r>
              <a:rPr lang="en-US" dirty="0" err="1"/>
              <a:t>лет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568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26" y="1411413"/>
            <a:ext cx="8494506" cy="42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8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8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60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2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47326"/>
            <a:ext cx="8229600" cy="870312"/>
          </a:xfrm>
        </p:spPr>
        <p:txBody>
          <a:bodyPr>
            <a:normAutofit fontScale="90000"/>
          </a:bodyPr>
          <a:lstStyle/>
          <a:p>
            <a:r>
              <a:rPr lang="en-US" dirty="0"/>
              <a:t>[</a:t>
            </a:r>
            <a:r>
              <a:rPr lang="ru-RU" dirty="0" err="1"/>
              <a:t>Fenson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 2000] </a:t>
            </a:r>
            <a:r>
              <a:rPr lang="ru-RU" dirty="0" smtClean="0"/>
              <a:t>- краткие версии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The CDI: Words and Gestures (Infant form)</a:t>
            </a:r>
            <a:r>
              <a:rPr lang="ru-RU" sz="3600" dirty="0"/>
              <a:t> </a:t>
            </a:r>
            <a:r>
              <a:rPr lang="ru-RU" sz="3600" dirty="0" smtClean="0"/>
              <a:t>– 89 слов (отдельно активный и пассивный запас)</a:t>
            </a:r>
            <a:r>
              <a:rPr lang="en-US" sz="3600" dirty="0" smtClean="0"/>
              <a:t>. </a:t>
            </a:r>
            <a:endParaRPr lang="ru-RU" sz="3600" dirty="0" smtClean="0"/>
          </a:p>
          <a:p>
            <a:r>
              <a:rPr lang="en-US" sz="3600" b="1" dirty="0" smtClean="0"/>
              <a:t>The CDI: Words and Sentences (Toddler form</a:t>
            </a:r>
            <a:r>
              <a:rPr lang="en-US" sz="3600" dirty="0" smtClean="0"/>
              <a:t>)</a:t>
            </a:r>
            <a:r>
              <a:rPr lang="ru-RU" sz="3600" dirty="0" smtClean="0"/>
              <a:t> – 100 слов  (активный запас + сочетания).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7285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[</a:t>
            </a:r>
            <a:r>
              <a:rPr lang="en-US" dirty="0" err="1"/>
              <a:t>Елисеева</a:t>
            </a:r>
            <a:r>
              <a:rPr lang="en-US" dirty="0"/>
              <a:t>, </a:t>
            </a:r>
            <a:r>
              <a:rPr lang="en-US" dirty="0" err="1"/>
              <a:t>Вершинина</a:t>
            </a:r>
            <a:r>
              <a:rPr lang="en-US" dirty="0"/>
              <a:t> 2007]</a:t>
            </a:r>
            <a:r>
              <a:rPr lang="ru-RU" dirty="0" smtClean="0">
                <a:effectLst/>
              </a:rPr>
              <a:t> – русская адаптация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 </a:t>
            </a:r>
            <a:r>
              <a:rPr lang="en-US" sz="3600" dirty="0" err="1"/>
              <a:t>американском</a:t>
            </a:r>
            <a:r>
              <a:rPr lang="en-US" sz="3600" dirty="0"/>
              <a:t> </a:t>
            </a:r>
            <a:r>
              <a:rPr lang="en-US" sz="3600" dirty="0" err="1"/>
              <a:t>опроснике</a:t>
            </a:r>
            <a:r>
              <a:rPr lang="en-US" sz="3600" dirty="0"/>
              <a:t> – 22 </a:t>
            </a:r>
            <a:r>
              <a:rPr lang="en-US" sz="3600" dirty="0" err="1"/>
              <a:t>группы</a:t>
            </a:r>
            <a:r>
              <a:rPr lang="en-US" sz="3600" dirty="0"/>
              <a:t>, 680 </a:t>
            </a:r>
            <a:r>
              <a:rPr lang="en-US" sz="3600" dirty="0" err="1"/>
              <a:t>слов</a:t>
            </a:r>
            <a:r>
              <a:rPr lang="en-US" sz="3600" dirty="0"/>
              <a:t>; </a:t>
            </a:r>
            <a:r>
              <a:rPr lang="en-US" sz="3600" dirty="0" err="1"/>
              <a:t>в</a:t>
            </a:r>
            <a:r>
              <a:rPr lang="en-US" sz="3600" dirty="0"/>
              <a:t> </a:t>
            </a:r>
            <a:r>
              <a:rPr lang="en-US" sz="3600" dirty="0" err="1"/>
              <a:t>русском</a:t>
            </a:r>
            <a:r>
              <a:rPr lang="en-US" sz="3600" dirty="0"/>
              <a:t> – 21 </a:t>
            </a:r>
            <a:r>
              <a:rPr lang="en-US" sz="3600" dirty="0" err="1"/>
              <a:t>группа</a:t>
            </a:r>
            <a:r>
              <a:rPr lang="en-US" sz="3600" dirty="0"/>
              <a:t>, 728 </a:t>
            </a:r>
            <a:r>
              <a:rPr lang="en-US" sz="3600" dirty="0" err="1"/>
              <a:t>слов</a:t>
            </a:r>
            <a:r>
              <a:rPr lang="en-US" sz="3600" dirty="0" smtClean="0"/>
              <a:t>.</a:t>
            </a:r>
            <a:endParaRPr lang="ru-RU" sz="3600" dirty="0" smtClean="0"/>
          </a:p>
          <a:p>
            <a:r>
              <a:rPr lang="en-US" sz="3600" dirty="0" smtClean="0"/>
              <a:t> </a:t>
            </a:r>
            <a:r>
              <a:rPr lang="ru-RU" sz="3600" dirty="0"/>
              <a:t>Значительно увеличилась по сравнению с американской версией только </a:t>
            </a:r>
            <a:r>
              <a:rPr lang="en-US" sz="3600" dirty="0" err="1"/>
              <a:t>группа</a:t>
            </a:r>
            <a:r>
              <a:rPr lang="en-US" sz="3600" dirty="0"/>
              <a:t> «</a:t>
            </a:r>
            <a:r>
              <a:rPr lang="en-US" sz="3600" dirty="0" err="1"/>
              <a:t>Звукоподражания</a:t>
            </a:r>
            <a:r>
              <a:rPr lang="en-US" sz="3600" dirty="0"/>
              <a:t>»: 37 </a:t>
            </a:r>
            <a:r>
              <a:rPr lang="en-US" sz="3600" dirty="0" err="1"/>
              <a:t>против</a:t>
            </a:r>
            <a:r>
              <a:rPr lang="en-US" sz="3600" dirty="0"/>
              <a:t> 12.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77771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ru-RU" dirty="0" smtClean="0"/>
              <a:t>Елисеева 2008</a:t>
            </a:r>
            <a:r>
              <a:rPr lang="en-US" dirty="0" smtClean="0"/>
              <a:t>]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1,10:</a:t>
            </a:r>
            <a:br>
              <a:rPr lang="ru-RU" dirty="0"/>
            </a:br>
            <a:r>
              <a:rPr lang="ru-RU" dirty="0"/>
              <a:t>л→ н: *</a:t>
            </a:r>
            <a:r>
              <a:rPr lang="ru-RU" dirty="0" err="1"/>
              <a:t>нась</a:t>
            </a:r>
            <a:r>
              <a:rPr lang="ru-RU" dirty="0"/>
              <a:t>* (лось); *</a:t>
            </a:r>
            <a:r>
              <a:rPr lang="ru-RU" dirty="0" err="1"/>
              <a:t>нака</a:t>
            </a:r>
            <a:r>
              <a:rPr lang="ru-RU" dirty="0"/>
              <a:t>* (ложка). Ср. в 2,3: *</a:t>
            </a:r>
            <a:r>
              <a:rPr lang="ru-RU" dirty="0" err="1"/>
              <a:t>наська</a:t>
            </a:r>
            <a:r>
              <a:rPr lang="ru-RU" dirty="0"/>
              <a:t>*.</a:t>
            </a:r>
            <a:br>
              <a:rPr lang="ru-RU" dirty="0"/>
            </a:br>
            <a:r>
              <a:rPr lang="ru-RU" dirty="0"/>
              <a:t>в→ в`: *</a:t>
            </a:r>
            <a:r>
              <a:rPr lang="ru-RU" dirty="0" err="1"/>
              <a:t>вибисить</a:t>
            </a:r>
            <a:r>
              <a:rPr lang="ru-RU" dirty="0"/>
              <a:t>* (выбросить). Кажется, только в этом слове.</a:t>
            </a:r>
            <a:br>
              <a:rPr lang="ru-RU" dirty="0"/>
            </a:br>
            <a:r>
              <a:rPr lang="ru-RU" dirty="0"/>
              <a:t>ф→ с`: *</a:t>
            </a:r>
            <a:r>
              <a:rPr lang="ru-RU" dirty="0" err="1"/>
              <a:t>тяясян</a:t>
            </a:r>
            <a:r>
              <a:rPr lang="ru-RU" dirty="0"/>
              <a:t>* (телефон). Ср. в 1,11: *</a:t>
            </a:r>
            <a:r>
              <a:rPr lang="ru-RU" dirty="0" err="1"/>
              <a:t>тяясан</a:t>
            </a:r>
            <a:r>
              <a:rPr lang="ru-RU" dirty="0"/>
              <a:t>*.</a:t>
            </a:r>
            <a:br>
              <a:rPr lang="ru-RU" dirty="0"/>
            </a:br>
            <a:r>
              <a:rPr lang="ru-RU" dirty="0"/>
              <a:t>ф`→ с`: *</a:t>
            </a:r>
            <a:r>
              <a:rPr lang="ru-RU" dirty="0" err="1"/>
              <a:t>киси</a:t>
            </a:r>
            <a:r>
              <a:rPr lang="ru-RU" dirty="0"/>
              <a:t>* – вместо *</a:t>
            </a:r>
            <a:r>
              <a:rPr lang="ru-RU" dirty="0" err="1"/>
              <a:t>кихи</a:t>
            </a:r>
            <a:r>
              <a:rPr lang="ru-RU" dirty="0"/>
              <a:t>* (кефир). Ф` появляется в 2,1. Но в 2,7: *</a:t>
            </a:r>
            <a:r>
              <a:rPr lang="ru-RU" dirty="0" err="1"/>
              <a:t>кисийтик</a:t>
            </a:r>
            <a:r>
              <a:rPr lang="ru-RU" dirty="0" smtClean="0"/>
              <a:t>* (</a:t>
            </a:r>
            <a:r>
              <a:rPr lang="ru-RU" dirty="0" err="1"/>
              <a:t>кефирчик</a:t>
            </a:r>
            <a:r>
              <a:rPr lang="ru-RU" dirty="0"/>
              <a:t>), *</a:t>
            </a:r>
            <a:r>
              <a:rPr lang="ru-RU" dirty="0" err="1"/>
              <a:t>дисиньтик</a:t>
            </a:r>
            <a:r>
              <a:rPr lang="ru-RU" dirty="0"/>
              <a:t>* (</a:t>
            </a:r>
            <a:r>
              <a:rPr lang="ru-RU" dirty="0" err="1"/>
              <a:t>дельфинчик</a:t>
            </a:r>
            <a:r>
              <a:rPr lang="ru-RU" dirty="0"/>
              <a:t>). Замены до 2,8.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597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1,8-1,9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b="1" dirty="0" smtClean="0"/>
              <a:t>настоящая</a:t>
            </a:r>
            <a:r>
              <a:rPr lang="ru-RU" dirty="0" smtClean="0"/>
              <a:t> имитация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"помидор" - *</a:t>
            </a:r>
            <a:r>
              <a:rPr lang="ru-RU" dirty="0" err="1"/>
              <a:t>бабабаи</a:t>
            </a:r>
            <a:r>
              <a:rPr lang="ru-RU" dirty="0"/>
              <a:t>̆* (слово употреблялось в </a:t>
            </a:r>
            <a:r>
              <a:rPr lang="ru-RU" dirty="0" err="1"/>
              <a:t>такои</a:t>
            </a:r>
            <a:r>
              <a:rPr lang="ru-RU" dirty="0"/>
              <a:t>̆ </a:t>
            </a:r>
            <a:r>
              <a:rPr lang="ru-RU" dirty="0" err="1"/>
              <a:t>звуковои</a:t>
            </a:r>
            <a:r>
              <a:rPr lang="ru-RU" dirty="0"/>
              <a:t>̆ форме почти до двух лет), семечки - *</a:t>
            </a:r>
            <a:r>
              <a:rPr lang="ru-RU" dirty="0" err="1"/>
              <a:t>химицьки</a:t>
            </a:r>
            <a:r>
              <a:rPr lang="ru-RU" dirty="0"/>
              <a:t>*, облепиха - *</a:t>
            </a:r>
            <a:r>
              <a:rPr lang="ru-RU" dirty="0" err="1"/>
              <a:t>эпипиха</a:t>
            </a:r>
            <a:r>
              <a:rPr lang="ru-RU" dirty="0"/>
              <a:t>*, воробышек - *</a:t>
            </a:r>
            <a:r>
              <a:rPr lang="ru-RU" dirty="0" err="1"/>
              <a:t>абабисик</a:t>
            </a:r>
            <a:r>
              <a:rPr lang="ru-RU" dirty="0"/>
              <a:t>*, простокваша - *</a:t>
            </a:r>
            <a:r>
              <a:rPr lang="ru-RU" dirty="0" err="1"/>
              <a:t>паяяся</a:t>
            </a:r>
            <a:r>
              <a:rPr lang="ru-RU" dirty="0"/>
              <a:t>*, шнурок - *</a:t>
            </a:r>
            <a:r>
              <a:rPr lang="ru-RU" dirty="0" err="1"/>
              <a:t>сяяк</a:t>
            </a:r>
            <a:r>
              <a:rPr lang="ru-RU" dirty="0"/>
              <a:t>*, </a:t>
            </a:r>
            <a:r>
              <a:rPr lang="ru-RU" dirty="0" err="1"/>
              <a:t>бегемотица</a:t>
            </a:r>
            <a:r>
              <a:rPr lang="ru-RU" dirty="0"/>
              <a:t> - *</a:t>
            </a:r>
            <a:r>
              <a:rPr lang="ru-RU" dirty="0" err="1"/>
              <a:t>гаманятица</a:t>
            </a:r>
            <a:r>
              <a:rPr lang="ru-RU" dirty="0"/>
              <a:t>*, растопырила - *</a:t>
            </a:r>
            <a:r>
              <a:rPr lang="ru-RU" dirty="0" err="1"/>
              <a:t>атапиия</a:t>
            </a:r>
            <a:r>
              <a:rPr lang="ru-RU" dirty="0"/>
              <a:t>*, пропустили - *</a:t>
            </a:r>
            <a:r>
              <a:rPr lang="ru-RU" dirty="0" err="1"/>
              <a:t>папитии</a:t>
            </a:r>
            <a:r>
              <a:rPr lang="ru-RU" dirty="0"/>
              <a:t>*, </a:t>
            </a:r>
            <a:r>
              <a:rPr lang="ru-RU" dirty="0" err="1"/>
              <a:t>червивыи</a:t>
            </a:r>
            <a:r>
              <a:rPr lang="ru-RU" dirty="0"/>
              <a:t>̆/</a:t>
            </a:r>
            <a:r>
              <a:rPr lang="ru-RU" dirty="0" err="1"/>
              <a:t>ая</a:t>
            </a:r>
            <a:r>
              <a:rPr lang="ru-RU" dirty="0"/>
              <a:t> - *</a:t>
            </a:r>
            <a:r>
              <a:rPr lang="ru-RU" dirty="0" err="1"/>
              <a:t>тииии</a:t>
            </a:r>
            <a:r>
              <a:rPr lang="ru-RU" dirty="0"/>
              <a:t>̆/</a:t>
            </a:r>
            <a:r>
              <a:rPr lang="ru-RU" dirty="0" err="1"/>
              <a:t>тииая</a:t>
            </a:r>
            <a:r>
              <a:rPr lang="ru-RU" dirty="0"/>
              <a:t>*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862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241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Влияние факторов фонетического удобства и значимости (выпуклости) на пополнение активного лексикона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83381"/>
            <a:ext cx="8229600" cy="3542782"/>
          </a:xfrm>
        </p:spPr>
        <p:txBody>
          <a:bodyPr/>
          <a:lstStyle/>
          <a:p>
            <a:r>
              <a:rPr lang="ru-RU" sz="3600" dirty="0" smtClean="0"/>
              <a:t>Не только простота произнесения, но и фонетическая модель: *</a:t>
            </a:r>
            <a:r>
              <a:rPr lang="ru-RU" sz="3600" dirty="0" err="1"/>
              <a:t>аписи</a:t>
            </a:r>
            <a:r>
              <a:rPr lang="ru-RU" sz="3600" dirty="0"/>
              <a:t>* - апельсин, </a:t>
            </a:r>
            <a:r>
              <a:rPr lang="ru-RU" sz="3600" dirty="0" smtClean="0"/>
              <a:t> </a:t>
            </a:r>
            <a:r>
              <a:rPr lang="ru-RU" sz="3600" dirty="0"/>
              <a:t>*</a:t>
            </a:r>
            <a:r>
              <a:rPr lang="ru-RU" sz="3600" dirty="0" err="1"/>
              <a:t>амаси</a:t>
            </a:r>
            <a:r>
              <a:rPr lang="ru-RU" sz="3600" dirty="0"/>
              <a:t>* - ромашка, *</a:t>
            </a:r>
            <a:r>
              <a:rPr lang="ru-RU" sz="3600" dirty="0" err="1"/>
              <a:t>апать</a:t>
            </a:r>
            <a:r>
              <a:rPr lang="ru-RU" sz="3600" dirty="0"/>
              <a:t>* - опять, *</a:t>
            </a:r>
            <a:r>
              <a:rPr lang="ru-RU" sz="3600" dirty="0" err="1"/>
              <a:t>апата</a:t>
            </a:r>
            <a:r>
              <a:rPr lang="ru-RU" sz="3600" dirty="0"/>
              <a:t>* - опята </a:t>
            </a:r>
            <a:endParaRPr lang="ru-RU" sz="3600" dirty="0" smtClean="0"/>
          </a:p>
          <a:p>
            <a:r>
              <a:rPr lang="ru-RU" sz="3600" i="1" dirty="0" smtClean="0"/>
              <a:t>Мак, копать, катать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61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51951"/>
          </a:xfrm>
        </p:spPr>
        <p:txBody>
          <a:bodyPr>
            <a:normAutofit/>
          </a:bodyPr>
          <a:lstStyle/>
          <a:p>
            <a:r>
              <a:rPr lang="ru-RU" dirty="0" smtClean="0"/>
              <a:t>Вопрос о единстве … </a:t>
            </a:r>
            <a:br>
              <a:rPr lang="ru-RU" dirty="0" smtClean="0"/>
            </a:br>
            <a:r>
              <a:rPr lang="ru-RU" dirty="0" smtClean="0"/>
              <a:t>развития европейских детей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23626"/>
            <a:ext cx="8229600" cy="400253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коммуникативного;</a:t>
            </a:r>
          </a:p>
          <a:p>
            <a:pPr algn="ctr"/>
            <a:r>
              <a:rPr lang="ru-RU" sz="4000" b="1" dirty="0" smtClean="0"/>
              <a:t>когнитивного;</a:t>
            </a:r>
          </a:p>
          <a:p>
            <a:pPr algn="ctr"/>
            <a:r>
              <a:rPr lang="ru-RU" sz="4000" b="1" dirty="0" smtClean="0"/>
              <a:t>языкового.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954531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Животные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Общие</a:t>
            </a: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sz="3200" dirty="0" smtClean="0"/>
              <a:t>Кошка</a:t>
            </a:r>
            <a:r>
              <a:rPr lang="ru-RU" sz="3200" dirty="0"/>
              <a:t>, собака, корова, медведь, волк, лягушка, белка, конь, черепаха, слон, тигр, лев, обезьяна, жираф; курица, гусь, утка, петух, сова; бабочка, жук </a:t>
            </a:r>
            <a:endParaRPr lang="ru-RU" sz="3200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417638"/>
            <a:ext cx="4041775" cy="75723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Р</a:t>
            </a:r>
            <a:r>
              <a:rPr lang="ru-RU" dirty="0" smtClean="0"/>
              <a:t>усские с уменьшительным суффиксом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sz="3200" dirty="0" smtClean="0"/>
              <a:t>Птичка</a:t>
            </a:r>
            <a:r>
              <a:rPr lang="ru-RU" sz="3200" dirty="0"/>
              <a:t>, рыбка, свинка, овечка, ослик, мышка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744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Животные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Англ.</a:t>
            </a: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sz="3200" dirty="0" smtClean="0"/>
              <a:t>Zebra </a:t>
            </a:r>
            <a:r>
              <a:rPr lang="nl-NL" sz="3200" dirty="0"/>
              <a:t>(</a:t>
            </a:r>
            <a:r>
              <a:rPr lang="nl-NL" sz="3200" dirty="0" err="1"/>
              <a:t>зебра</a:t>
            </a:r>
            <a:r>
              <a:rPr lang="nl-NL" sz="3200" dirty="0"/>
              <a:t>), </a:t>
            </a:r>
            <a:r>
              <a:rPr lang="nl-NL" sz="3200" dirty="0" err="1"/>
              <a:t>moose</a:t>
            </a:r>
            <a:r>
              <a:rPr lang="nl-NL" sz="3200" dirty="0"/>
              <a:t> (</a:t>
            </a:r>
            <a:r>
              <a:rPr lang="nl-NL" sz="3200" dirty="0" err="1"/>
              <a:t>лось</a:t>
            </a:r>
            <a:r>
              <a:rPr lang="nl-NL" sz="3200" dirty="0"/>
              <a:t>), </a:t>
            </a:r>
            <a:r>
              <a:rPr lang="nl-NL" sz="3200" dirty="0" err="1"/>
              <a:t>ant</a:t>
            </a:r>
            <a:r>
              <a:rPr lang="nl-NL" sz="3200" dirty="0"/>
              <a:t> (</a:t>
            </a:r>
            <a:r>
              <a:rPr lang="nl-NL" sz="3200" dirty="0" err="1"/>
              <a:t>муравеи</a:t>
            </a:r>
            <a:r>
              <a:rPr lang="nl-NL" sz="3200" dirty="0"/>
              <a:t>̆) , bunny (</a:t>
            </a:r>
            <a:r>
              <a:rPr lang="nl-NL" sz="3200" dirty="0" err="1"/>
              <a:t>кролик</a:t>
            </a:r>
            <a:r>
              <a:rPr lang="nl-NL" sz="3200" dirty="0"/>
              <a:t>), deer (</a:t>
            </a:r>
            <a:r>
              <a:rPr lang="nl-NL" sz="3200" dirty="0" err="1"/>
              <a:t>лань</a:t>
            </a:r>
            <a:r>
              <a:rPr lang="nl-NL" sz="3200" dirty="0"/>
              <a:t>), pony (</a:t>
            </a:r>
            <a:r>
              <a:rPr lang="nl-NL" sz="3200" dirty="0" err="1"/>
              <a:t>пони</a:t>
            </a:r>
            <a:r>
              <a:rPr lang="nl-NL" sz="3200" dirty="0"/>
              <a:t>), </a:t>
            </a:r>
            <a:r>
              <a:rPr lang="nl-NL" sz="3200" dirty="0" err="1"/>
              <a:t>penguin</a:t>
            </a:r>
            <a:r>
              <a:rPr lang="nl-NL" sz="3200" dirty="0"/>
              <a:t> (</a:t>
            </a:r>
            <a:r>
              <a:rPr lang="nl-NL" sz="3200" dirty="0" err="1"/>
              <a:t>пингвин</a:t>
            </a:r>
            <a:r>
              <a:rPr lang="nl-NL" sz="3200" dirty="0"/>
              <a:t>), </a:t>
            </a:r>
            <a:r>
              <a:rPr lang="nl-NL" sz="3200" dirty="0" err="1"/>
              <a:t>bee</a:t>
            </a:r>
            <a:r>
              <a:rPr lang="nl-NL" sz="3200" dirty="0"/>
              <a:t> (</a:t>
            </a:r>
            <a:r>
              <a:rPr lang="nl-NL" sz="3200" dirty="0" err="1"/>
              <a:t>пчела</a:t>
            </a:r>
            <a:r>
              <a:rPr lang="nl-NL" sz="3200" dirty="0"/>
              <a:t>), puppy (</a:t>
            </a:r>
            <a:r>
              <a:rPr lang="nl-NL" sz="3200" dirty="0" err="1"/>
              <a:t>щенок</a:t>
            </a:r>
            <a:r>
              <a:rPr lang="nl-NL" sz="3200" dirty="0"/>
              <a:t>). </a:t>
            </a:r>
            <a:endParaRPr lang="nl-NL" sz="3200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417638"/>
            <a:ext cx="4041775" cy="757237"/>
          </a:xfrm>
        </p:spPr>
        <p:txBody>
          <a:bodyPr>
            <a:normAutofit/>
          </a:bodyPr>
          <a:lstStyle/>
          <a:p>
            <a:r>
              <a:rPr lang="ru-RU" sz="3600" dirty="0"/>
              <a:t>Рус.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sz="3200" dirty="0" smtClean="0"/>
              <a:t>Коза</a:t>
            </a:r>
            <a:r>
              <a:rPr lang="ru-RU" sz="3200" dirty="0"/>
              <a:t>, лиса, заяц, еж, змея, бегемот, баран, поросенок, ворона, </a:t>
            </a:r>
            <a:r>
              <a:rPr lang="ru-RU" sz="3200" dirty="0" err="1"/>
              <a:t>воробеи</a:t>
            </a:r>
            <a:r>
              <a:rPr lang="ru-RU" sz="3200" dirty="0"/>
              <a:t>̆, голубь, муха, комар </a:t>
            </a:r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023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«Еда и питье» 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62743" y="1600200"/>
            <a:ext cx="8692411" cy="4902038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Общие: </a:t>
            </a:r>
            <a:r>
              <a:rPr lang="ru-RU" dirty="0"/>
              <a:t>вода, молоко, каша, хлеб, мясо, сыр, суп, рыба, яблоко, банан, апельсин, сок и </a:t>
            </a:r>
            <a:r>
              <a:rPr lang="ru-RU" dirty="0" smtClean="0"/>
              <a:t>др.</a:t>
            </a:r>
            <a:endParaRPr lang="ru-RU" dirty="0"/>
          </a:p>
          <a:p>
            <a:r>
              <a:rPr lang="ru-RU" b="1" dirty="0" smtClean="0"/>
              <a:t>Русские: </a:t>
            </a:r>
            <a:r>
              <a:rPr lang="ru-RU" dirty="0" smtClean="0"/>
              <a:t>гриб</a:t>
            </a:r>
            <a:r>
              <a:rPr lang="ru-RU" dirty="0"/>
              <a:t>, колбаса, котлета, сахар, слива, сметана, </a:t>
            </a:r>
            <a:r>
              <a:rPr lang="ru-RU" dirty="0" smtClean="0"/>
              <a:t>черника.</a:t>
            </a:r>
          </a:p>
          <a:p>
            <a:r>
              <a:rPr lang="ru-RU" b="1" dirty="0" smtClean="0"/>
              <a:t>Англ.: </a:t>
            </a:r>
            <a:r>
              <a:rPr lang="ru-RU" dirty="0" err="1" smtClean="0"/>
              <a:t>applesauce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яблочныи</a:t>
            </a:r>
            <a:r>
              <a:rPr lang="ru-RU" dirty="0"/>
              <a:t>̆ соус), </a:t>
            </a:r>
            <a:r>
              <a:rPr lang="ru-RU" dirty="0" err="1"/>
              <a:t>coke</a:t>
            </a:r>
            <a:r>
              <a:rPr lang="ru-RU" dirty="0"/>
              <a:t> (кока-кола), </a:t>
            </a:r>
            <a:r>
              <a:rPr lang="ru-RU" dirty="0" err="1"/>
              <a:t>hamburger</a:t>
            </a:r>
            <a:r>
              <a:rPr lang="ru-RU" dirty="0"/>
              <a:t> (гамбургер), </a:t>
            </a:r>
            <a:r>
              <a:rPr lang="ru-RU" dirty="0" err="1"/>
              <a:t>jello</a:t>
            </a:r>
            <a:r>
              <a:rPr lang="ru-RU" dirty="0"/>
              <a:t>/ </a:t>
            </a:r>
            <a:r>
              <a:rPr lang="ru-RU" dirty="0" err="1"/>
              <a:t>jelly</a:t>
            </a:r>
            <a:r>
              <a:rPr lang="ru-RU" dirty="0"/>
              <a:t> (желе), </a:t>
            </a:r>
            <a:r>
              <a:rPr lang="ru-RU" dirty="0" err="1"/>
              <a:t>pretzel</a:t>
            </a:r>
            <a:r>
              <a:rPr lang="ru-RU" dirty="0"/>
              <a:t> (кренделек), </a:t>
            </a:r>
            <a:r>
              <a:rPr lang="ru-RU" dirty="0" err="1"/>
              <a:t>sandwich</a:t>
            </a:r>
            <a:r>
              <a:rPr lang="ru-RU" dirty="0"/>
              <a:t> (сэндвич), </a:t>
            </a:r>
            <a:r>
              <a:rPr lang="ru-RU" dirty="0" err="1"/>
              <a:t>soda</a:t>
            </a:r>
            <a:r>
              <a:rPr lang="ru-RU" dirty="0"/>
              <a:t>/ </a:t>
            </a:r>
            <a:r>
              <a:rPr lang="ru-RU" dirty="0" err="1"/>
              <a:t>pop</a:t>
            </a:r>
            <a:r>
              <a:rPr lang="ru-RU" dirty="0"/>
              <a:t> (содовая), </a:t>
            </a:r>
            <a:r>
              <a:rPr lang="ru-RU" dirty="0" err="1"/>
              <a:t>pudding</a:t>
            </a:r>
            <a:r>
              <a:rPr lang="ru-RU" dirty="0"/>
              <a:t> (пудинг), </a:t>
            </a:r>
            <a:r>
              <a:rPr lang="ru-RU" dirty="0" err="1"/>
              <a:t>toast</a:t>
            </a:r>
            <a:r>
              <a:rPr lang="ru-RU" dirty="0"/>
              <a:t> (тост), </a:t>
            </a:r>
            <a:r>
              <a:rPr lang="ru-RU" dirty="0" err="1"/>
              <a:t>vanilla</a:t>
            </a:r>
            <a:r>
              <a:rPr lang="ru-RU" dirty="0"/>
              <a:t> (ваниль), </a:t>
            </a:r>
            <a:r>
              <a:rPr lang="ru-RU" dirty="0" err="1"/>
              <a:t>nuts</a:t>
            </a:r>
            <a:r>
              <a:rPr lang="ru-RU" dirty="0"/>
              <a:t> (орехи).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587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60" y="591113"/>
            <a:ext cx="8585820" cy="54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85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3" y="1417638"/>
            <a:ext cx="9009627" cy="39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41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722313" y="4932334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Critical Period Hypothesis (CPH) 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3432147"/>
            <a:ext cx="7772400" cy="150018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[</a:t>
            </a:r>
            <a:r>
              <a:rPr lang="ru-RU" sz="3200" dirty="0" err="1">
                <a:solidFill>
                  <a:srgbClr val="000090"/>
                </a:solidFill>
              </a:rPr>
              <a:t>Penfield</a:t>
            </a:r>
            <a:r>
              <a:rPr lang="ru-RU" sz="3200" dirty="0">
                <a:solidFill>
                  <a:srgbClr val="000090"/>
                </a:solidFill>
              </a:rPr>
              <a:t>, </a:t>
            </a:r>
            <a:r>
              <a:rPr lang="ru-RU" sz="3200" dirty="0" err="1">
                <a:solidFill>
                  <a:srgbClr val="000090"/>
                </a:solidFill>
              </a:rPr>
              <a:t>Roberts</a:t>
            </a:r>
            <a:r>
              <a:rPr lang="ru-RU" sz="3200" dirty="0">
                <a:solidFill>
                  <a:srgbClr val="000090"/>
                </a:solidFill>
              </a:rPr>
              <a:t> 1959] </a:t>
            </a:r>
            <a:r>
              <a:rPr lang="ru-RU" sz="3200" dirty="0" smtClean="0">
                <a:solidFill>
                  <a:srgbClr val="000090"/>
                </a:solidFill>
              </a:rPr>
              <a:t> </a:t>
            </a:r>
            <a:r>
              <a:rPr lang="ru-RU" sz="3200" dirty="0">
                <a:solidFill>
                  <a:srgbClr val="000090"/>
                </a:solidFill>
              </a:rPr>
              <a:t>[</a:t>
            </a:r>
            <a:r>
              <a:rPr lang="ru-RU" sz="3200" dirty="0" err="1">
                <a:solidFill>
                  <a:srgbClr val="000090"/>
                </a:solidFill>
              </a:rPr>
              <a:t>Lenneberg</a:t>
            </a:r>
            <a:r>
              <a:rPr lang="ru-RU" sz="3200" dirty="0">
                <a:solidFill>
                  <a:srgbClr val="000090"/>
                </a:solidFill>
              </a:rPr>
              <a:t> 1967],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20" y="425940"/>
            <a:ext cx="5697376" cy="327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13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91" y="320697"/>
            <a:ext cx="6918895" cy="59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37" y="634899"/>
            <a:ext cx="7639279" cy="53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93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76" y="591113"/>
            <a:ext cx="8495776" cy="567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52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07" y="678685"/>
            <a:ext cx="8394326" cy="549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6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47326"/>
            <a:ext cx="8229600" cy="8703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MLU</a:t>
            </a:r>
            <a:r>
              <a:rPr lang="ru-RU" dirty="0" smtClean="0"/>
              <a:t> — </a:t>
            </a:r>
            <a:r>
              <a:rPr lang="en-US" dirty="0" smtClean="0"/>
              <a:t>mean length of </a:t>
            </a:r>
            <a:r>
              <a:rPr lang="en-US" dirty="0" err="1" smtClean="0"/>
              <a:t>utterrance</a:t>
            </a:r>
            <a:r>
              <a:rPr lang="ru-RU" dirty="0" smtClean="0">
                <a:effectLst/>
              </a:rPr>
              <a:t>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82488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1941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724791" cy="4767732"/>
          </a:xfrm>
          <a:prstGeom prst="rect">
            <a:avLst/>
          </a:prstGeo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Ментальные дворцы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751266" y="2670953"/>
            <a:ext cx="3935533" cy="1948482"/>
          </a:xfrm>
        </p:spPr>
        <p:txBody>
          <a:bodyPr/>
          <a:lstStyle/>
          <a:p>
            <a:r>
              <a:rPr lang="ru-RU" dirty="0"/>
              <a:t>556-468 </a:t>
            </a:r>
            <a:r>
              <a:rPr lang="ru-RU" dirty="0" smtClean="0"/>
              <a:t>до н.э.</a:t>
            </a:r>
          </a:p>
          <a:p>
            <a:r>
              <a:rPr lang="ru-RU" dirty="0" err="1" smtClean="0"/>
              <a:t>Симонид</a:t>
            </a:r>
            <a:r>
              <a:rPr lang="ru-RU" dirty="0" smtClean="0"/>
              <a:t> </a:t>
            </a:r>
            <a:r>
              <a:rPr lang="ru-RU" dirty="0" err="1" smtClean="0"/>
              <a:t>Кеосский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4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53" y="1335477"/>
            <a:ext cx="8424669" cy="41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62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95" y="400777"/>
            <a:ext cx="7890855" cy="58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71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8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en-US" dirty="0" smtClean="0"/>
              <a:t>Using Abraham Lincoln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33" y="1631424"/>
            <a:ext cx="7261009" cy="48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88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https://www.fluentin3months.com/memory-palace/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Bed – Abajo: Abraham Lincoln smashing </a:t>
            </a:r>
            <a:r>
              <a:rPr lang="en-US" dirty="0" err="1"/>
              <a:t>to”ba”cco</a:t>
            </a:r>
            <a:r>
              <a:rPr lang="en-US" dirty="0"/>
              <a:t> into a banjo “down below” his feet.</a:t>
            </a:r>
          </a:p>
          <a:p>
            <a:r>
              <a:rPr lang="en-US" dirty="0"/>
              <a:t>Desk – </a:t>
            </a:r>
            <a:r>
              <a:rPr lang="en-US" dirty="0" err="1"/>
              <a:t>Abrir</a:t>
            </a:r>
            <a:r>
              <a:rPr lang="en-US" dirty="0"/>
              <a:t>: Abraham Lincoln tearing a hole in the “rear” of his pants to reveal an “ear.”</a:t>
            </a:r>
          </a:p>
          <a:p>
            <a:r>
              <a:rPr lang="en-US" dirty="0"/>
              <a:t>Wall – </a:t>
            </a:r>
            <a:r>
              <a:rPr lang="en-US" dirty="0" err="1"/>
              <a:t>Abuela</a:t>
            </a:r>
            <a:r>
              <a:rPr lang="en-US" dirty="0"/>
              <a:t>: Abraham Lincoln says “boo” in Grandma Ella Fitzgerald's ear. My Grandpa shouts “lo” (</a:t>
            </a:r>
            <a:r>
              <a:rPr lang="en-US" dirty="0" err="1"/>
              <a:t>abuelo</a:t>
            </a:r>
            <a:r>
              <a:rPr lang="en-US" dirty="0"/>
              <a:t>) and pulls Ella away. She says ,”los” as they pair up (</a:t>
            </a:r>
            <a:r>
              <a:rPr lang="en-US" dirty="0" err="1"/>
              <a:t>abuelos</a:t>
            </a:r>
            <a:r>
              <a:rPr lang="en-US" dirty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429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[</a:t>
            </a:r>
            <a:r>
              <a:rPr lang="en-US" dirty="0" err="1"/>
              <a:t>Brehmer</a:t>
            </a:r>
            <a:r>
              <a:rPr lang="en-US" dirty="0"/>
              <a:t> et al. 2007, 2008</a:t>
            </a:r>
            <a:r>
              <a:rPr lang="en-US" dirty="0" smtClean="0"/>
              <a:t>]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«ментальные дворцы» (</a:t>
            </a:r>
            <a:r>
              <a:rPr lang="en-US" sz="3600" dirty="0"/>
              <a:t>mental palaces</a:t>
            </a:r>
            <a:r>
              <a:rPr lang="en-US" sz="3600" dirty="0" smtClean="0"/>
              <a:t>)</a:t>
            </a:r>
            <a:endParaRPr lang="en-US" sz="3600" dirty="0"/>
          </a:p>
          <a:p>
            <a:r>
              <a:rPr lang="ru-RU" sz="3600" dirty="0" smtClean="0"/>
              <a:t> </a:t>
            </a:r>
            <a:r>
              <a:rPr lang="ru-RU" sz="3600" dirty="0"/>
              <a:t>108 испытуемых разных возрастных групп: </a:t>
            </a:r>
            <a:r>
              <a:rPr lang="en-US" sz="3600" dirty="0"/>
              <a:t>9–10, 11–12, 20–25 </a:t>
            </a:r>
            <a:r>
              <a:rPr lang="en-US" sz="3600" dirty="0" err="1"/>
              <a:t>и</a:t>
            </a:r>
            <a:r>
              <a:rPr lang="en-US" sz="3600" dirty="0"/>
              <a:t> 65–78 </a:t>
            </a:r>
            <a:r>
              <a:rPr lang="en-US" sz="3600" dirty="0" err="1" smtClean="0"/>
              <a:t>лет</a:t>
            </a:r>
            <a:endParaRPr lang="en-US" sz="3600" dirty="0"/>
          </a:p>
          <a:p>
            <a:r>
              <a:rPr lang="ru-RU" sz="3600" dirty="0" smtClean="0"/>
              <a:t>повторная проверка - спустя </a:t>
            </a:r>
            <a:r>
              <a:rPr lang="ru-RU" sz="3600" dirty="0"/>
              <a:t>11 месяцев </a:t>
            </a:r>
          </a:p>
        </p:txBody>
      </p:sp>
    </p:spTree>
    <p:extLst>
      <p:ext uri="{BB962C8B-B14F-4D97-AF65-F5344CB8AC3E}">
        <p14:creationId xmlns:p14="http://schemas.microsoft.com/office/powerpoint/2010/main" val="3448505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1482"/>
          <a:stretch>
            <a:fillRect/>
          </a:stretch>
        </p:blipFill>
        <p:spPr bwMode="auto">
          <a:xfrm>
            <a:off x="0" y="897616"/>
            <a:ext cx="8714306" cy="5228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232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3" y="525433"/>
            <a:ext cx="7750914" cy="5538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168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</a:t>
            </a:r>
            <a:r>
              <a:rPr lang="ru-RU" smtClean="0"/>
              <a:t>ейропластичность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Изображение 2"/>
          <p:cNvPicPr/>
          <p:nvPr/>
        </p:nvPicPr>
        <p:blipFill>
          <a:blip r:embed="rId2"/>
          <a:stretch>
            <a:fillRect/>
          </a:stretch>
        </p:blipFill>
        <p:spPr>
          <a:xfrm>
            <a:off x="613067" y="1795231"/>
            <a:ext cx="8073733" cy="43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14067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Л</a:t>
            </a:r>
            <a:r>
              <a:rPr lang="ru-RU" dirty="0" err="1" smtClean="0"/>
              <a:t>ингвокультурные</a:t>
            </a:r>
            <a:r>
              <a:rPr lang="ru-RU" dirty="0" smtClean="0"/>
              <a:t> </a:t>
            </a:r>
            <a:r>
              <a:rPr lang="ru-RU" dirty="0"/>
              <a:t>различия между стилями «чтения» вместе с ребенком книжки «без слов» </a:t>
            </a:r>
            <a:r>
              <a:rPr lang="ru-RU" dirty="0" err="1"/>
              <a:t>c</a:t>
            </a:r>
            <a:r>
              <a:rPr lang="ru-RU" dirty="0"/>
              <a:t> картинками у матерей разных национальностей.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699927"/>
            <a:ext cx="8229600" cy="28679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[T</a:t>
            </a:r>
            <a:r>
              <a:rPr lang="ru-RU" dirty="0" err="1"/>
              <a:t>ardif</a:t>
            </a:r>
            <a:r>
              <a:rPr lang="ru-RU" dirty="0"/>
              <a:t>, </a:t>
            </a:r>
            <a:r>
              <a:rPr lang="ru-RU" dirty="0" err="1"/>
              <a:t>Gelman</a:t>
            </a:r>
            <a:r>
              <a:rPr lang="ru-RU" dirty="0"/>
              <a:t>,  </a:t>
            </a:r>
            <a:r>
              <a:rPr lang="ru-RU" dirty="0" err="1"/>
              <a:t>Xu</a:t>
            </a:r>
            <a:r>
              <a:rPr lang="ru-RU" dirty="0"/>
              <a:t> 1999] </a:t>
            </a:r>
            <a:endParaRPr lang="ru-RU" dirty="0" smtClean="0"/>
          </a:p>
          <a:p>
            <a:r>
              <a:rPr lang="ru-RU" dirty="0" smtClean="0"/>
              <a:t>Китайские </a:t>
            </a:r>
            <a:r>
              <a:rPr lang="ru-RU" dirty="0"/>
              <a:t>матери использовали больше </a:t>
            </a:r>
            <a:r>
              <a:rPr lang="ru-RU" dirty="0" err="1"/>
              <a:t>полнознаменательных</a:t>
            </a:r>
            <a:r>
              <a:rPr lang="ru-RU" dirty="0"/>
              <a:t> глаголов и меньше нарицательных существительных, чем </a:t>
            </a:r>
            <a:r>
              <a:rPr lang="ru-RU" dirty="0" smtClean="0"/>
              <a:t>англоговорящие </a:t>
            </a:r>
            <a:r>
              <a:rPr lang="ru-RU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ru-RU" dirty="0" smtClean="0">
                <a:sym typeface="Wingdings"/>
              </a:rPr>
              <a:t>К</a:t>
            </a:r>
            <a:r>
              <a:rPr lang="ru-RU" dirty="0" smtClean="0"/>
              <a:t>итайские </a:t>
            </a:r>
            <a:r>
              <a:rPr lang="ru-RU" dirty="0"/>
              <a:t>матери делают больший акцент на действиях, чем на объектах. </a:t>
            </a:r>
          </a:p>
        </p:txBody>
      </p:sp>
    </p:spTree>
    <p:extLst>
      <p:ext uri="{BB962C8B-B14F-4D97-AF65-F5344CB8AC3E}">
        <p14:creationId xmlns:p14="http://schemas.microsoft.com/office/powerpoint/2010/main" val="318872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0" y="1291690"/>
            <a:ext cx="8232611" cy="4137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33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9" y="372182"/>
            <a:ext cx="7641438" cy="5933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37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Сопоставление начальных словарей русских и английских детей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СХОДСТВА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40848" y="2174874"/>
            <a:ext cx="4256540" cy="4239791"/>
          </a:xfrm>
        </p:spPr>
        <p:txBody>
          <a:bodyPr>
            <a:normAutofit/>
          </a:bodyPr>
          <a:lstStyle/>
          <a:p>
            <a:r>
              <a:rPr lang="ru-RU" dirty="0"/>
              <a:t>Наиболее </a:t>
            </a:r>
            <a:r>
              <a:rPr lang="ru-RU" dirty="0" smtClean="0"/>
              <a:t>частотны  </a:t>
            </a:r>
            <a:r>
              <a:rPr lang="ru-RU" dirty="0"/>
              <a:t>названия родителей, еды и питья, средств транспорта, а также слова </a:t>
            </a:r>
            <a:r>
              <a:rPr lang="en-US" i="1" dirty="0"/>
              <a:t>dog, cat, baby, shoes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их</a:t>
            </a:r>
            <a:r>
              <a:rPr lang="en-US" dirty="0" smtClean="0"/>
              <a:t> </a:t>
            </a:r>
            <a:r>
              <a:rPr lang="en-US" dirty="0" err="1" smtClean="0"/>
              <a:t>русские</a:t>
            </a:r>
            <a:r>
              <a:rPr lang="en-US" dirty="0" smtClean="0"/>
              <a:t> </a:t>
            </a:r>
            <a:r>
              <a:rPr lang="en-US" dirty="0" err="1" smtClean="0"/>
              <a:t>соответствия</a:t>
            </a:r>
            <a:r>
              <a:rPr lang="en-US" dirty="0" smtClean="0"/>
              <a:t>). </a:t>
            </a:r>
            <a:endParaRPr lang="ru-RU" dirty="0" smtClean="0"/>
          </a:p>
          <a:p>
            <a:r>
              <a:rPr lang="en-US" dirty="0" err="1" smtClean="0"/>
              <a:t>Одинаков</a:t>
            </a:r>
            <a:r>
              <a:rPr lang="ru-RU" dirty="0" err="1" smtClean="0"/>
              <a:t>ая</a:t>
            </a:r>
            <a:r>
              <a:rPr lang="en-US" dirty="0" smtClean="0"/>
              <a:t> </a:t>
            </a:r>
            <a:r>
              <a:rPr lang="en-US" dirty="0" err="1"/>
              <a:t>частотность</a:t>
            </a:r>
            <a:r>
              <a:rPr lang="en-US" dirty="0"/>
              <a:t> </a:t>
            </a:r>
            <a:r>
              <a:rPr lang="en-US" dirty="0" err="1" smtClean="0"/>
              <a:t>средств</a:t>
            </a:r>
            <a:r>
              <a:rPr lang="en-US" dirty="0" smtClean="0"/>
              <a:t> </a:t>
            </a:r>
            <a:r>
              <a:rPr lang="en-US" dirty="0" err="1"/>
              <a:t>выражения</a:t>
            </a:r>
            <a:r>
              <a:rPr lang="en-US" dirty="0"/>
              <a:t> </a:t>
            </a:r>
            <a:r>
              <a:rPr lang="en-US" dirty="0" err="1"/>
              <a:t>согласия</a:t>
            </a:r>
            <a:r>
              <a:rPr lang="en-US" dirty="0"/>
              <a:t>/</a:t>
            </a:r>
            <a:r>
              <a:rPr lang="en-US" dirty="0" err="1"/>
              <a:t>несогласия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РАЗЛИЧИЯ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44443" cy="4239790"/>
          </a:xfrm>
        </p:spPr>
        <p:txBody>
          <a:bodyPr>
            <a:normAutofit/>
          </a:bodyPr>
          <a:lstStyle/>
          <a:p>
            <a:r>
              <a:rPr lang="ru-RU" dirty="0" err="1"/>
              <a:t>В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речи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английских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детей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б</a:t>
            </a:r>
            <a:r>
              <a:rPr lang="ru-RU" dirty="0" err="1" smtClean="0">
                <a:effectLst/>
              </a:rPr>
              <a:t>óльшая</a:t>
            </a:r>
            <a:r>
              <a:rPr lang="ru-RU" dirty="0" smtClean="0">
                <a:effectLst/>
              </a:rPr>
              <a:t> частотность приветствия </a:t>
            </a:r>
            <a:r>
              <a:rPr lang="en-US" dirty="0" smtClean="0">
                <a:effectLst/>
              </a:rPr>
              <a:t>(</a:t>
            </a:r>
            <a:r>
              <a:rPr lang="en-US" i="1" dirty="0" smtClean="0">
                <a:effectLst/>
              </a:rPr>
              <a:t>hi</a:t>
            </a:r>
            <a:r>
              <a:rPr lang="en-US" dirty="0" smtClean="0">
                <a:effectLst/>
              </a:rPr>
              <a:t>) </a:t>
            </a:r>
            <a:r>
              <a:rPr lang="ru-RU" dirty="0" smtClean="0">
                <a:effectLst/>
              </a:rPr>
              <a:t>и прощания </a:t>
            </a:r>
            <a:r>
              <a:rPr lang="en-US" dirty="0" smtClean="0">
                <a:effectLst/>
              </a:rPr>
              <a:t>(</a:t>
            </a:r>
            <a:r>
              <a:rPr lang="en-US" i="1" dirty="0" smtClean="0">
                <a:effectLst/>
              </a:rPr>
              <a:t>good-bye</a:t>
            </a:r>
            <a:r>
              <a:rPr lang="en-US" dirty="0" smtClean="0">
                <a:effectLst/>
              </a:rPr>
              <a:t>)</a:t>
            </a:r>
            <a:r>
              <a:rPr lang="ru-RU" dirty="0" smtClean="0">
                <a:effectLst/>
              </a:rPr>
              <a:t>, а также слова </a:t>
            </a:r>
            <a:r>
              <a:rPr lang="en-US" i="1" dirty="0" smtClean="0">
                <a:effectLst/>
              </a:rPr>
              <a:t>please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и </a:t>
            </a:r>
            <a:r>
              <a:rPr lang="en-US" i="1" dirty="0" smtClean="0">
                <a:effectLst/>
              </a:rPr>
              <a:t>thank you</a:t>
            </a:r>
            <a:r>
              <a:rPr lang="ru-RU" dirty="0" smtClean="0">
                <a:effectLst/>
              </a:rPr>
              <a:t>, не зафиксированные в начальном лексиконе русских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03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744364"/>
            <a:ext cx="8229600" cy="5381799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effectLst/>
              </a:rPr>
              <a:t>«В английском материале значительно чаще встречаются и слова, обозначающие качества, причем наиболее частотным среди них, как и в русском языке является смысл «горячий». Д. </a:t>
            </a:r>
            <a:r>
              <a:rPr lang="ru-RU" dirty="0" err="1" smtClean="0">
                <a:effectLst/>
              </a:rPr>
              <a:t>Инграм</a:t>
            </a:r>
            <a:r>
              <a:rPr lang="ru-RU" dirty="0" smtClean="0">
                <a:effectLst/>
              </a:rPr>
              <a:t> не указывает среди частотных </a:t>
            </a:r>
            <a:r>
              <a:rPr lang="en-US" dirty="0" smtClean="0">
                <a:effectLst/>
              </a:rPr>
              <a:t>(&gt;25%</a:t>
            </a:r>
            <a:r>
              <a:rPr lang="ru-RU" dirty="0" smtClean="0">
                <a:effectLst/>
              </a:rPr>
              <a:t>) такие важные в русском языковом материале смыслы, как «бабушка», «дедушка», «дай», «возьми», «спать», «другой мужчина», физиологические отправления, боль» </a:t>
            </a:r>
            <a:r>
              <a:rPr lang="en-US" dirty="0" smtClean="0">
                <a:effectLst/>
              </a:rPr>
              <a:t>[</a:t>
            </a:r>
            <a:r>
              <a:rPr lang="ru-RU" dirty="0" smtClean="0">
                <a:effectLst/>
              </a:rPr>
              <a:t>Елисеева 2000: 31</a:t>
            </a:r>
            <a:r>
              <a:rPr lang="en-US" dirty="0" smtClean="0">
                <a:effectLst/>
              </a:rPr>
              <a:t>]. 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330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91114"/>
            <a:ext cx="8229600" cy="553505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effectLst/>
              </a:rPr>
              <a:t>В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то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же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время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в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начальном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словаре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английских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детей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присутствуют</a:t>
            </a:r>
            <a:r>
              <a:rPr lang="en-US" sz="3600" dirty="0" smtClean="0">
                <a:effectLst/>
              </a:rPr>
              <a:t> </a:t>
            </a:r>
            <a:r>
              <a:rPr lang="en-US" sz="3600" i="1" dirty="0" smtClean="0">
                <a:effectLst/>
              </a:rPr>
              <a:t>moon, pool, zipper, up</a:t>
            </a:r>
            <a:r>
              <a:rPr lang="ru-RU" sz="3600" dirty="0" smtClean="0">
                <a:effectLst/>
              </a:rPr>
              <a:t> и ряд других, «крайне редко или вовсе не встречающиеся среди первых слов русского ребенка…»  </a:t>
            </a:r>
            <a:r>
              <a:rPr lang="en-US" sz="3600" dirty="0" smtClean="0">
                <a:effectLst/>
              </a:rPr>
              <a:t>[</a:t>
            </a:r>
            <a:r>
              <a:rPr lang="en-US" sz="3600" dirty="0" err="1" smtClean="0">
                <a:effectLst/>
              </a:rPr>
              <a:t>Там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err="1" smtClean="0">
                <a:effectLst/>
              </a:rPr>
              <a:t>же</a:t>
            </a:r>
            <a:r>
              <a:rPr lang="en-US" sz="3600" dirty="0" smtClean="0">
                <a:effectLst/>
              </a:rPr>
              <a:t>: 32]</a:t>
            </a:r>
            <a:r>
              <a:rPr lang="ru-RU" sz="3600" dirty="0" smtClean="0">
                <a:effectLst/>
              </a:rPr>
              <a:t>. </a:t>
            </a:r>
          </a:p>
          <a:p>
            <a:r>
              <a:rPr lang="ru-RU" sz="3600" dirty="0" smtClean="0"/>
              <a:t>«Застывшие фразы» в речи английских детей: </a:t>
            </a:r>
            <a:r>
              <a:rPr lang="en-US" sz="3600" i="1" dirty="0" err="1"/>
              <a:t>Оh</a:t>
            </a:r>
            <a:r>
              <a:rPr lang="en-US" sz="3600" i="1" dirty="0"/>
              <a:t> dear! Oh God! There it is. What's that? Where's? Who's that? </a:t>
            </a:r>
            <a:endParaRPr lang="en-US" sz="3600" i="1" dirty="0" smtClean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682342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1918</Words>
  <Application>Microsoft Macintosh PowerPoint</Application>
  <PresentationFormat>Экран (4:3)</PresentationFormat>
  <Paragraphs>95</Paragraphs>
  <Slides>39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Онтолингвистика-2</vt:lpstr>
      <vt:lpstr>Вопрос о единстве …  развития европейских детей</vt:lpstr>
      <vt:lpstr>MLU — mean length of utterrance  </vt:lpstr>
      <vt:lpstr>Лингвокультурные различия между стилями «чтения» вместе с ребенком книжки «без слов» c картинками у матерей разных национальностей. </vt:lpstr>
      <vt:lpstr>Презентация PowerPoint</vt:lpstr>
      <vt:lpstr>Презентация PowerPoint</vt:lpstr>
      <vt:lpstr>Сопоставление начальных словарей русских и английских детей </vt:lpstr>
      <vt:lpstr>Презентация PowerPoint</vt:lpstr>
      <vt:lpstr>Презентация PowerPoint</vt:lpstr>
      <vt:lpstr>MacArthur-Bates Communicative Development Inventory (CDI) </vt:lpstr>
      <vt:lpstr>&gt; 60 языков</vt:lpstr>
      <vt:lpstr>Презентация PowerPoint</vt:lpstr>
      <vt:lpstr>Презентация PowerPoint</vt:lpstr>
      <vt:lpstr>Презентация PowerPoint</vt:lpstr>
      <vt:lpstr>[Fenson et al. 2000] - краткие версии </vt:lpstr>
      <vt:lpstr>[Елисеева, Вершинина 2007] – русская адаптация</vt:lpstr>
      <vt:lpstr>[Елисеева 2008]</vt:lpstr>
      <vt:lpstr>1,8-1,9  - настоящая имитация</vt:lpstr>
      <vt:lpstr>Влияние факторов фонетического удобства и значимости (выпуклости) на пополнение активного лексикона</vt:lpstr>
      <vt:lpstr>Животные</vt:lpstr>
      <vt:lpstr>Животные </vt:lpstr>
      <vt:lpstr>«Еда и питье» </vt:lpstr>
      <vt:lpstr>Презентация PowerPoint</vt:lpstr>
      <vt:lpstr> </vt:lpstr>
      <vt:lpstr>Critical Period Hypothesis (CPH)  </vt:lpstr>
      <vt:lpstr>Презентация PowerPoint</vt:lpstr>
      <vt:lpstr>Презентация PowerPoint</vt:lpstr>
      <vt:lpstr>Презентация PowerPoint</vt:lpstr>
      <vt:lpstr>Презентация PowerPoint</vt:lpstr>
      <vt:lpstr>Ментальные дворцы</vt:lpstr>
      <vt:lpstr>Презентация PowerPoint</vt:lpstr>
      <vt:lpstr>Презентация PowerPoint</vt:lpstr>
      <vt:lpstr>Презентация PowerPoint</vt:lpstr>
      <vt:lpstr>«Using Abraham Lincoln»</vt:lpstr>
      <vt:lpstr>https://www.fluentin3months.com/memory-palace/</vt:lpstr>
      <vt:lpstr>[Brehmer et al. 2007, 2008]</vt:lpstr>
      <vt:lpstr>Презентация PowerPoint</vt:lpstr>
      <vt:lpstr>Презентация PowerPoint</vt:lpstr>
      <vt:lpstr>Нейропластичность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Онтолингвистика-2</dc:title>
  <dc:creator>Marina Sidorova</dc:creator>
  <cp:lastModifiedBy>Marina Sidorova</cp:lastModifiedBy>
  <cp:revision>54</cp:revision>
  <dcterms:created xsi:type="dcterms:W3CDTF">2017-03-14T18:27:33Z</dcterms:created>
  <dcterms:modified xsi:type="dcterms:W3CDTF">2017-07-25T11:42:19Z</dcterms:modified>
</cp:coreProperties>
</file>