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283" r:id="rId12"/>
    <p:sldId id="284" r:id="rId13"/>
    <p:sldId id="286" r:id="rId14"/>
    <p:sldId id="287" r:id="rId15"/>
    <p:sldId id="288" r:id="rId16"/>
    <p:sldId id="289" r:id="rId17"/>
    <p:sldId id="318" r:id="rId18"/>
    <p:sldId id="307" r:id="rId19"/>
    <p:sldId id="308" r:id="rId20"/>
    <p:sldId id="321" r:id="rId21"/>
    <p:sldId id="319" r:id="rId22"/>
    <p:sldId id="320" r:id="rId23"/>
    <p:sldId id="306" r:id="rId24"/>
    <p:sldId id="322" r:id="rId25"/>
    <p:sldId id="323" r:id="rId26"/>
    <p:sldId id="259" r:id="rId27"/>
    <p:sldId id="324" r:id="rId28"/>
    <p:sldId id="325" r:id="rId29"/>
    <p:sldId id="326" r:id="rId30"/>
    <p:sldId id="277" r:id="rId31"/>
    <p:sldId id="31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63;&#1055;\&#1062;&#1057;&#1056;\&#1048;&#1085;&#1074;&#1077;&#1089;&#1090;&#1089;&#1090;&#1088;&#1072;&#1090;&#1077;&#1075;&#1080;&#1080;\&#1057;&#1072;&#1093;&#1072;&#1083;&#1080;&#1085;_&#1080;&#1085;&#1074;&#1077;&#1089;&#1090;\&#1055;&#1088;&#1077;&#1079;&#1077;&#1085;&#1090;&#1072;&#1094;&#1080;&#1103;_17.04\&#1048;&#1085;&#1074;&#1077;&#1089;&#1090;_&#1089;&#1090;&#1088;&#1091;&#1082;&#1090;&#1091;&#1088;&#1072;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63;&#1055;\&#1062;&#1057;&#1056;\&#1048;&#1085;&#1074;&#1077;&#1089;&#1090;&#1089;&#1090;&#1088;&#1072;&#1090;&#1077;&#1075;&#1080;&#1080;\&#1057;&#1072;&#1093;&#1072;&#1083;&#1080;&#1085;_&#1080;&#1085;&#1074;&#1077;&#1089;&#1090;\&#1055;&#1088;&#1077;&#1079;&#1077;&#1085;&#1090;&#1072;&#1094;&#1080;&#1103;_17.04\&#1048;&#1085;&#1074;&#1077;&#1089;&#1090;_&#1089;&#1090;&#1088;&#1091;&#1082;&#1090;&#1091;&#1088;&#1072;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63;&#1055;\&#1062;&#1057;&#1056;\&#1048;&#1085;&#1074;&#1077;&#1089;&#1090;&#1089;&#1090;&#1088;&#1072;&#1090;&#1077;&#1075;&#1080;&#1080;\&#1057;&#1072;&#1093;&#1072;&#1083;&#1080;&#1085;_&#1080;&#1085;&#1074;&#1077;&#1089;&#1090;\&#1055;&#1088;&#1077;&#1079;&#1077;&#1085;&#1090;&#1072;&#1094;&#1080;&#1103;_17.04\&#1048;&#1085;&#1074;&#1077;&#1089;&#1090;_&#1089;&#1090;&#1088;&#1091;&#1082;&#1090;&#1091;&#1088;&#1072;.xls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63;&#1055;\&#1062;&#1057;&#1056;\&#1048;&#1085;&#1074;&#1077;&#1089;&#1090;&#1089;&#1090;&#1088;&#1072;&#1090;&#1077;&#1075;&#1080;&#1080;\&#1057;&#1072;&#1093;&#1072;&#1083;&#1080;&#1085;_&#1080;&#1085;&#1074;&#1077;&#1089;&#1090;\&#1055;&#1088;&#1077;&#1079;&#1077;&#1085;&#1090;&#1072;&#1094;&#1080;&#1103;_17.04\&#1057;&#1087;&#1088;&#1072;&#1074;&#1082;&#1072;_4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63;&#1055;\&#1062;&#1057;&#1056;\&#1048;&#1085;&#1074;&#1077;&#1089;&#1090;&#1089;&#1090;&#1088;&#1072;&#1090;&#1077;&#1075;&#1080;&#1080;\&#1057;&#1072;&#1093;&#1072;&#1083;&#1080;&#1085;_&#1080;&#1085;&#1074;&#1077;&#1089;&#1090;\&#1055;&#1088;&#1077;&#1079;&#1077;&#1085;&#1090;&#1072;&#1094;&#1080;&#1103;_17.04\&#1057;&#1087;&#1088;&#1072;&#1074;&#1082;&#1072;_4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&#1063;&#1055;\&#1062;&#1057;&#1056;\&#1048;&#1085;&#1074;&#1077;&#1089;&#1090;&#1089;&#1090;&#1088;&#1072;&#1090;&#1077;&#1075;&#1080;&#1080;\&#1057;&#1072;&#1093;&#1072;&#1083;&#1080;&#1085;_&#1080;&#1085;&#1074;&#1077;&#1089;&#1090;\&#1055;&#1088;&#1077;&#1079;&#1077;&#1085;&#1090;&#1072;&#1094;&#1080;&#1103;_17.04\&#1057;&#1087;&#1088;&#1072;&#1074;&#1082;&#1072;_4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&#1063;&#1055;\&#1062;&#1057;&#1056;\&#1048;&#1085;&#1074;&#1077;&#1089;&#1090;&#1089;&#1090;&#1088;&#1072;&#1090;&#1077;&#1075;&#1080;&#1080;\&#1057;&#1072;&#1093;&#1072;&#1083;&#1080;&#1085;_&#1080;&#1085;&#1074;&#1077;&#1089;&#1090;\&#1055;&#1088;&#1077;&#1079;&#1077;&#1085;&#1090;&#1072;&#1094;&#1080;&#1103;_17.04\&#1057;&#1087;&#1088;&#1072;&#1074;&#1082;&#1072;_4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63;&#1055;\&#1062;&#1057;&#1056;\&#1048;&#1085;&#1074;&#1077;&#1089;&#1090;&#1089;&#1090;&#1088;&#1072;&#1090;&#1077;&#1075;&#1080;&#1080;\&#1057;&#1072;&#1093;&#1072;&#1083;&#1080;&#1085;_&#1080;&#1085;&#1074;&#1077;&#1089;&#1090;\&#1055;&#1088;&#1077;&#1079;&#1077;&#1085;&#1090;&#1072;&#1094;&#1080;&#1103;_17.04\&#1048;&#1085;&#1074;&#1077;&#1089;&#1090;_&#1089;&#1090;&#1088;&#1091;&#1082;&#1090;&#1091;&#1088;&#1072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/>
            </a:pPr>
            <a:r>
              <a:rPr lang="ru-RU" sz="1200" b="1" dirty="0" smtClean="0"/>
              <a:t>Структура грузооборота портов Дальнего Востока</a:t>
            </a:r>
            <a:endParaRPr lang="ru-RU" sz="1200" b="1" dirty="0"/>
          </a:p>
        </c:rich>
      </c:tx>
      <c:layout/>
      <c:overlay val="0"/>
    </c:title>
    <c:autoTitleDeleted val="0"/>
    <c:view3D>
      <c:rotX val="2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498427277663414E-2"/>
          <c:y val="9.9592417614464898E-2"/>
          <c:w val="0.6232681241021506"/>
          <c:h val="0.89094849810440446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25400">
              <a:noFill/>
            </a:ln>
          </c:spPr>
          <c:dPt>
            <c:idx val="1"/>
            <c:bubble3D val="0"/>
            <c:spPr>
              <a:solidFill>
                <a:srgbClr val="99336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0-5861-4E22-B034-73FC9B75322C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5861-4E22-B034-73FC9B75322C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2-5861-4E22-B034-73FC9B75322C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5861-4E22-B034-73FC9B75322C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4-5861-4E22-B034-73FC9B75322C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5861-4E22-B034-73FC9B75322C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6-5861-4E22-B034-73FC9B75322C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861-4E22-B034-73FC9B75322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450" b="0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 sz="900" b="0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23%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861-4E22-B034-73FC9B75322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450" b="0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 sz="900" b="0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12%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861-4E22-B034-73FC9B75322C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450" b="0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 sz="900" b="0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8%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861-4E22-B034-73FC9B75322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61-4E22-B034-73FC9B75322C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pPr>
                      <a:defRPr sz="450" b="0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 sz="900" b="0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14%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861-4E22-B034-73FC9B75322C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Лист1!$A$3:$A$10</c:f>
              <c:strCache>
                <c:ptCount val="8"/>
                <c:pt idx="0">
                  <c:v>Уголь, кокс</c:v>
                </c:pt>
                <c:pt idx="1">
                  <c:v>Нефть</c:v>
                </c:pt>
                <c:pt idx="2">
                  <c:v>Нефтепродукты</c:v>
                </c:pt>
                <c:pt idx="3">
                  <c:v>Контейнеры</c:v>
                </c:pt>
                <c:pt idx="4">
                  <c:v>Черные металлы</c:v>
                </c:pt>
                <c:pt idx="5">
                  <c:v>Лесные грузы</c:v>
                </c:pt>
                <c:pt idx="6">
                  <c:v>Ро-ро</c:v>
                </c:pt>
                <c:pt idx="7">
                  <c:v>Прочие</c:v>
                </c:pt>
              </c:strCache>
            </c:strRef>
          </c:cat>
          <c:val>
            <c:numRef>
              <c:f>Лист1!$B$3:$B$10</c:f>
              <c:numCache>
                <c:formatCode>General</c:formatCode>
                <c:ptCount val="8"/>
                <c:pt idx="0">
                  <c:v>45.6</c:v>
                </c:pt>
                <c:pt idx="1">
                  <c:v>27.8</c:v>
                </c:pt>
                <c:pt idx="2">
                  <c:v>14</c:v>
                </c:pt>
                <c:pt idx="3">
                  <c:v>9.8000000000000007</c:v>
                </c:pt>
                <c:pt idx="4">
                  <c:v>3.8</c:v>
                </c:pt>
                <c:pt idx="5">
                  <c:v>2.2000000000000002</c:v>
                </c:pt>
                <c:pt idx="6">
                  <c:v>0.2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61-4E22-B034-73FC9B753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3987159280580175"/>
          <c:y val="0.16525441313856901"/>
          <c:w val="0.33440485327443153"/>
          <c:h val="0.832519341195888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3">
                <a:lumMod val="40000"/>
                <a:lumOff val="60000"/>
              </a:schemeClr>
            </a:solidFill>
            <a:ln w="25400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56CC-48D9-9D0C-C79C9B03AD29}"/>
              </c:ext>
            </c:extLst>
          </c:dPt>
          <c:cat>
            <c:strRef>
              <c:f>Данные!$G$67:$G$72</c:f>
              <c:strCache>
                <c:ptCount val="6"/>
                <c:pt idx="0">
                  <c:v>Калинингр.</c:v>
                </c:pt>
                <c:pt idx="1">
                  <c:v>Сахалинская</c:v>
                </c:pt>
                <c:pt idx="2">
                  <c:v>ЯНАО</c:v>
                </c:pt>
                <c:pt idx="3">
                  <c:v>ХМАО</c:v>
                </c:pt>
                <c:pt idx="4">
                  <c:v>Хабаровский</c:v>
                </c:pt>
                <c:pt idx="5">
                  <c:v>Приморский</c:v>
                </c:pt>
              </c:strCache>
            </c:strRef>
          </c:cat>
          <c:val>
            <c:numRef>
              <c:f>Данные!$H$67:$H$72</c:f>
              <c:numCache>
                <c:formatCode>0.0</c:formatCode>
                <c:ptCount val="6"/>
                <c:pt idx="0">
                  <c:v>3.5268417809544457</c:v>
                </c:pt>
                <c:pt idx="1">
                  <c:v>5.0960271630401666</c:v>
                </c:pt>
                <c:pt idx="2">
                  <c:v>8.8506785032094974</c:v>
                </c:pt>
                <c:pt idx="3">
                  <c:v>15.940277274124705</c:v>
                </c:pt>
                <c:pt idx="4">
                  <c:v>124.33422021198005</c:v>
                </c:pt>
                <c:pt idx="5">
                  <c:v>220.24339578298671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CC-48D9-9D0C-C79C9B03A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6193984"/>
        <c:axId val="276192416"/>
      </c:barChart>
      <c:catAx>
        <c:axId val="276193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192416"/>
        <c:crosses val="autoZero"/>
        <c:auto val="1"/>
        <c:lblAlgn val="ctr"/>
        <c:lblOffset val="100"/>
        <c:tickLblSkip val="1"/>
        <c:noMultiLvlLbl val="0"/>
      </c:catAx>
      <c:valAx>
        <c:axId val="276192416"/>
        <c:scaling>
          <c:orientation val="minMax"/>
          <c:max val="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ru-RU" sz="1600" b="0" i="1" dirty="0"/>
                  <a:t>Тыс. руб./чел</a:t>
                </a:r>
              </a:p>
            </c:rich>
          </c:tx>
          <c:layout>
            <c:manualLayout>
              <c:xMode val="edge"/>
              <c:yMode val="edge"/>
              <c:x val="0.57573073666671759"/>
              <c:y val="0.74274093085825044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193984"/>
        <c:crosses val="autoZero"/>
        <c:crossBetween val="between"/>
        <c:majorUnit val="2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0300783532080142"/>
          <c:y val="7.1854156122570748E-2"/>
          <c:w val="0.52855796877326822"/>
          <c:h val="0.5576607743172569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65E9-42DA-A7F3-B9EDDE4B4D23}"/>
              </c:ext>
            </c:extLst>
          </c:dPt>
          <c:cat>
            <c:strRef>
              <c:f>Данные!$I$67:$I$72</c:f>
              <c:strCache>
                <c:ptCount val="6"/>
                <c:pt idx="0">
                  <c:v>Сахалинская</c:v>
                </c:pt>
                <c:pt idx="1">
                  <c:v>Калинингр.</c:v>
                </c:pt>
                <c:pt idx="2">
                  <c:v>ХМАО</c:v>
                </c:pt>
                <c:pt idx="3">
                  <c:v>ЯНАО</c:v>
                </c:pt>
                <c:pt idx="4">
                  <c:v>Хабаровский</c:v>
                </c:pt>
                <c:pt idx="5">
                  <c:v>Приморский</c:v>
                </c:pt>
              </c:strCache>
            </c:strRef>
          </c:cat>
          <c:val>
            <c:numRef>
              <c:f>Данные!$J$67:$J$72</c:f>
              <c:numCache>
                <c:formatCode>0.0</c:formatCode>
                <c:ptCount val="6"/>
                <c:pt idx="0">
                  <c:v>50.642940336028431</c:v>
                </c:pt>
                <c:pt idx="1">
                  <c:v>56.801735517149304</c:v>
                </c:pt>
                <c:pt idx="2">
                  <c:v>146.76744388917112</c:v>
                </c:pt>
                <c:pt idx="3">
                  <c:v>391.86669573779761</c:v>
                </c:pt>
                <c:pt idx="4">
                  <c:v>1141.2378109941951</c:v>
                </c:pt>
                <c:pt idx="5">
                  <c:v>1195.0036660384833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E9-42DA-A7F3-B9EDDE4B4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6189280"/>
        <c:axId val="276190064"/>
      </c:barChart>
      <c:catAx>
        <c:axId val="276189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190064"/>
        <c:crosses val="autoZero"/>
        <c:auto val="1"/>
        <c:lblAlgn val="ctr"/>
        <c:lblOffset val="100"/>
        <c:tickLblSkip val="1"/>
        <c:noMultiLvlLbl val="0"/>
      </c:catAx>
      <c:valAx>
        <c:axId val="276190064"/>
        <c:scaling>
          <c:orientation val="minMax"/>
          <c:max val="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ru-RU" sz="1600" b="0" i="1" dirty="0" err="1"/>
                  <a:t>Тыс.руб</a:t>
                </a:r>
                <a:r>
                  <a:rPr lang="ru-RU" sz="1600" b="0" i="1" dirty="0"/>
                  <a:t>./чел</a:t>
                </a:r>
              </a:p>
            </c:rich>
          </c:tx>
          <c:layout>
            <c:manualLayout>
              <c:xMode val="edge"/>
              <c:yMode val="edge"/>
              <c:x val="0.48677025785366196"/>
              <c:y val="0.82016864381323884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189280"/>
        <c:crosses val="autoZero"/>
        <c:crossBetween val="between"/>
        <c:majorUnit val="2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4">
                <a:lumMod val="40000"/>
                <a:lumOff val="60000"/>
              </a:schemeClr>
            </a:solidFill>
            <a:ln w="25400">
              <a:noFill/>
            </a:ln>
          </c:spPr>
          <c:invertIfNegative val="0"/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4EDF-46B1-A943-6146A1D153FA}"/>
              </c:ext>
            </c:extLst>
          </c:dPt>
          <c:cat>
            <c:strRef>
              <c:f>Данные!$K$67:$K$72</c:f>
              <c:strCache>
                <c:ptCount val="6"/>
                <c:pt idx="0">
                  <c:v>ЯНАО</c:v>
                </c:pt>
                <c:pt idx="1">
                  <c:v>ХМАО</c:v>
                </c:pt>
                <c:pt idx="2">
                  <c:v>Калинингр.</c:v>
                </c:pt>
                <c:pt idx="3">
                  <c:v>Сахалинская</c:v>
                </c:pt>
                <c:pt idx="4">
                  <c:v>Приморский</c:v>
                </c:pt>
                <c:pt idx="5">
                  <c:v>Хабаровский</c:v>
                </c:pt>
              </c:strCache>
            </c:strRef>
          </c:cat>
          <c:val>
            <c:numRef>
              <c:f>Данные!$L$67:$L$72</c:f>
              <c:numCache>
                <c:formatCode>0.0</c:formatCode>
                <c:ptCount val="6"/>
                <c:pt idx="0">
                  <c:v>3.7912074062987888</c:v>
                </c:pt>
                <c:pt idx="1">
                  <c:v>3.9588857134167164</c:v>
                </c:pt>
                <c:pt idx="2">
                  <c:v>5.2176938538397213</c:v>
                </c:pt>
                <c:pt idx="3">
                  <c:v>5.4989794186623131</c:v>
                </c:pt>
                <c:pt idx="4">
                  <c:v>55.675607171245986</c:v>
                </c:pt>
                <c:pt idx="5">
                  <c:v>61.350340039660921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DF-46B1-A943-6146A1D15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6188888"/>
        <c:axId val="276190456"/>
      </c:barChart>
      <c:catAx>
        <c:axId val="276188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190456"/>
        <c:crosses val="autoZero"/>
        <c:auto val="1"/>
        <c:lblAlgn val="ctr"/>
        <c:lblOffset val="100"/>
        <c:tickLblSkip val="1"/>
        <c:noMultiLvlLbl val="0"/>
      </c:catAx>
      <c:valAx>
        <c:axId val="276190456"/>
        <c:scaling>
          <c:orientation val="minMax"/>
          <c:max val="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ru-RU" sz="1600" b="0" i="1" dirty="0" err="1"/>
                  <a:t>Тыс.руб</a:t>
                </a:r>
                <a:r>
                  <a:rPr lang="ru-RU" sz="1600" b="0" i="1" dirty="0"/>
                  <a:t>/чел.</a:t>
                </a:r>
              </a:p>
            </c:rich>
          </c:tx>
          <c:layout>
            <c:manualLayout>
              <c:xMode val="edge"/>
              <c:yMode val="edge"/>
              <c:x val="0.49407452202280555"/>
              <c:y val="0.77167497560491893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188888"/>
        <c:crosses val="autoZero"/>
        <c:crossBetween val="between"/>
        <c:majorUnit val="2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65351542741529E-2"/>
          <c:y val="0.88425718884586946"/>
          <c:w val="0.919069296914517"/>
          <c:h val="1.4842012151795942E-2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БАЛАНС!$K$1</c:f>
              <c:strCache>
                <c:ptCount val="1"/>
                <c:pt idx="0">
                  <c:v>Превышение предложения над спросом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БАЛАНС!$F$2:$F$16</c:f>
              <c:strCache>
                <c:ptCount val="1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  <c:pt idx="9">
                  <c:v>J</c:v>
                </c:pt>
                <c:pt idx="10">
                  <c:v>K</c:v>
                </c:pt>
                <c:pt idx="11">
                  <c:v>L</c:v>
                </c:pt>
                <c:pt idx="12">
                  <c:v>M</c:v>
                </c:pt>
                <c:pt idx="13">
                  <c:v>N</c:v>
                </c:pt>
                <c:pt idx="14">
                  <c:v>O</c:v>
                </c:pt>
              </c:strCache>
            </c:strRef>
          </c:cat>
          <c:val>
            <c:numRef>
              <c:f>БАЛАНС!$K$2:$K$16</c:f>
              <c:numCache>
                <c:formatCode>#,##0.00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-18.181988925127712</c:v>
                </c:pt>
                <c:pt idx="10">
                  <c:v>-10.823775829727394</c:v>
                </c:pt>
                <c:pt idx="11">
                  <c:v>-10.077512783958479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A1-434E-BC4F-8AAF96629CE2}"/>
            </c:ext>
          </c:extLst>
        </c:ser>
        <c:ser>
          <c:idx val="3"/>
          <c:order val="1"/>
          <c:tx>
            <c:strRef>
              <c:f>БАЛАНС!$N$1</c:f>
              <c:strCache>
                <c:ptCount val="1"/>
                <c:pt idx="0">
                  <c:v>Превышение спроса над предложением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БАЛАНС!$F$2:$F$16</c:f>
              <c:strCache>
                <c:ptCount val="1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  <c:pt idx="9">
                  <c:v>J</c:v>
                </c:pt>
                <c:pt idx="10">
                  <c:v>K</c:v>
                </c:pt>
                <c:pt idx="11">
                  <c:v>L</c:v>
                </c:pt>
                <c:pt idx="12">
                  <c:v>M</c:v>
                </c:pt>
                <c:pt idx="13">
                  <c:v>N</c:v>
                </c:pt>
                <c:pt idx="14">
                  <c:v>O</c:v>
                </c:pt>
              </c:strCache>
            </c:strRef>
          </c:cat>
          <c:val>
            <c:numRef>
              <c:f>БАЛАНС!$N$2:$N$16</c:f>
              <c:numCache>
                <c:formatCode>#,##0.00</c:formatCode>
                <c:ptCount val="15"/>
                <c:pt idx="0">
                  <c:v>6.9310651772709901</c:v>
                </c:pt>
                <c:pt idx="1">
                  <c:v>1.0072588073941515</c:v>
                </c:pt>
                <c:pt idx="2">
                  <c:v>4.1862158159949008</c:v>
                </c:pt>
                <c:pt idx="3">
                  <c:v>6.3032923276655008</c:v>
                </c:pt>
                <c:pt idx="4">
                  <c:v>3.4354475676173166</c:v>
                </c:pt>
                <c:pt idx="5">
                  <c:v>6.4311271314384157</c:v>
                </c:pt>
                <c:pt idx="6">
                  <c:v>7.4097869823978861</c:v>
                </c:pt>
                <c:pt idx="7">
                  <c:v>0.46693240397393621</c:v>
                </c:pt>
                <c:pt idx="8">
                  <c:v>5.4157407139923501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6.3628200344863117</c:v>
                </c:pt>
                <c:pt idx="13">
                  <c:v>20.102027885049409</c:v>
                </c:pt>
                <c:pt idx="14">
                  <c:v>0.65746635598420422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A1-434E-BC4F-8AAF96629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82924680"/>
        <c:axId val="282926248"/>
      </c:barChart>
      <c:catAx>
        <c:axId val="28292468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282926248"/>
        <c:crosses val="autoZero"/>
        <c:auto val="1"/>
        <c:lblAlgn val="ctr"/>
        <c:lblOffset val="100"/>
        <c:noMultiLvlLbl val="0"/>
      </c:catAx>
      <c:valAx>
        <c:axId val="282926248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#,##0" sourceLinked="0"/>
        <c:majorTickMark val="none"/>
        <c:minorTickMark val="none"/>
        <c:tickLblPos val="nextTo"/>
        <c:crossAx val="2829246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7.197029514764694E-2"/>
          <c:y val="0.10671023368562585"/>
          <c:w val="0.84930782503162039"/>
          <c:h val="0.690392436681253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65351542741529E-2"/>
          <c:y val="0.17203372330610608"/>
          <c:w val="0.919069296914517"/>
          <c:h val="0.7270653502267864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БАЛАНС!$Q$2</c:f>
              <c:strCache>
                <c:ptCount val="1"/>
                <c:pt idx="0">
                  <c:v>Предложение 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  <a:effectLst/>
          </c:spPr>
          <c:invertIfNegative val="0"/>
          <c:cat>
            <c:strRef>
              <c:f>БАЛАНС!$A$3:$A$17</c:f>
              <c:strCache>
                <c:ptCount val="1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  <c:pt idx="9">
                  <c:v>J</c:v>
                </c:pt>
                <c:pt idx="10">
                  <c:v>K</c:v>
                </c:pt>
                <c:pt idx="11">
                  <c:v>L</c:v>
                </c:pt>
                <c:pt idx="12">
                  <c:v>M</c:v>
                </c:pt>
                <c:pt idx="13">
                  <c:v>N</c:v>
                </c:pt>
                <c:pt idx="14">
                  <c:v>O</c:v>
                </c:pt>
              </c:strCache>
            </c:strRef>
          </c:cat>
          <c:val>
            <c:numRef>
              <c:f>БАЛАНС!$Q$3:$Q$17</c:f>
              <c:numCache>
                <c:formatCode>#,##0</c:formatCode>
                <c:ptCount val="15"/>
                <c:pt idx="0">
                  <c:v>0</c:v>
                </c:pt>
                <c:pt idx="1">
                  <c:v>-22</c:v>
                </c:pt>
                <c:pt idx="2">
                  <c:v>-92</c:v>
                </c:pt>
                <c:pt idx="3">
                  <c:v>-66</c:v>
                </c:pt>
                <c:pt idx="4">
                  <c:v>-28</c:v>
                </c:pt>
                <c:pt idx="5">
                  <c:v>0</c:v>
                </c:pt>
                <c:pt idx="6">
                  <c:v>-33</c:v>
                </c:pt>
                <c:pt idx="7">
                  <c:v>-21</c:v>
                </c:pt>
                <c:pt idx="8">
                  <c:v>-136</c:v>
                </c:pt>
                <c:pt idx="9">
                  <c:v>-51.974697652159747</c:v>
                </c:pt>
                <c:pt idx="10">
                  <c:v>-485</c:v>
                </c:pt>
                <c:pt idx="11">
                  <c:v>-527.54215472757789</c:v>
                </c:pt>
                <c:pt idx="12">
                  <c:v>-435</c:v>
                </c:pt>
                <c:pt idx="13">
                  <c:v>-145</c:v>
                </c:pt>
                <c:pt idx="14">
                  <c:v>-114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05-44E9-9E12-7B5F330640C6}"/>
            </c:ext>
          </c:extLst>
        </c:ser>
        <c:ser>
          <c:idx val="1"/>
          <c:order val="1"/>
          <c:tx>
            <c:strRef>
              <c:f>БАЛАНС!$P$2</c:f>
              <c:strCache>
                <c:ptCount val="1"/>
                <c:pt idx="0">
                  <c:v>Превышение предложения над спросом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cat>
            <c:strRef>
              <c:f>БАЛАНС!$A$3:$A$17</c:f>
              <c:strCache>
                <c:ptCount val="1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  <c:pt idx="9">
                  <c:v>J</c:v>
                </c:pt>
                <c:pt idx="10">
                  <c:v>K</c:v>
                </c:pt>
                <c:pt idx="11">
                  <c:v>L</c:v>
                </c:pt>
                <c:pt idx="12">
                  <c:v>M</c:v>
                </c:pt>
                <c:pt idx="13">
                  <c:v>N</c:v>
                </c:pt>
                <c:pt idx="14">
                  <c:v>O</c:v>
                </c:pt>
              </c:strCache>
            </c:strRef>
          </c:cat>
          <c:val>
            <c:numRef>
              <c:f>БАЛАНС!$P$3:$P$17</c:f>
              <c:numCache>
                <c:formatCode>#,##0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-187.02530234784024</c:v>
                </c:pt>
                <c:pt idx="10">
                  <c:v>0</c:v>
                </c:pt>
                <c:pt idx="11">
                  <c:v>-139.45784527242211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05-44E9-9E12-7B5F330640C6}"/>
            </c:ext>
          </c:extLst>
        </c:ser>
        <c:ser>
          <c:idx val="2"/>
          <c:order val="2"/>
          <c:tx>
            <c:strRef>
              <c:f>БАЛАНС!$R$2</c:f>
              <c:strCache>
                <c:ptCount val="1"/>
                <c:pt idx="0">
                  <c:v>Спрос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  <a:effectLst/>
          </c:spPr>
          <c:invertIfNegative val="0"/>
          <c:cat>
            <c:strRef>
              <c:f>БАЛАНС!$A$3:$A$17</c:f>
              <c:strCache>
                <c:ptCount val="1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  <c:pt idx="9">
                  <c:v>J</c:v>
                </c:pt>
                <c:pt idx="10">
                  <c:v>K</c:v>
                </c:pt>
                <c:pt idx="11">
                  <c:v>L</c:v>
                </c:pt>
                <c:pt idx="12">
                  <c:v>M</c:v>
                </c:pt>
                <c:pt idx="13">
                  <c:v>N</c:v>
                </c:pt>
                <c:pt idx="14">
                  <c:v>O</c:v>
                </c:pt>
              </c:strCache>
            </c:strRef>
          </c:cat>
          <c:val>
            <c:numRef>
              <c:f>БАЛАНС!$R$3:$R$17</c:f>
              <c:numCache>
                <c:formatCode>#,##0</c:formatCode>
                <c:ptCount val="15"/>
                <c:pt idx="0">
                  <c:v>0</c:v>
                </c:pt>
                <c:pt idx="1">
                  <c:v>22</c:v>
                </c:pt>
                <c:pt idx="2">
                  <c:v>92</c:v>
                </c:pt>
                <c:pt idx="3">
                  <c:v>66</c:v>
                </c:pt>
                <c:pt idx="4">
                  <c:v>28</c:v>
                </c:pt>
                <c:pt idx="5">
                  <c:v>0</c:v>
                </c:pt>
                <c:pt idx="6">
                  <c:v>33</c:v>
                </c:pt>
                <c:pt idx="7">
                  <c:v>21</c:v>
                </c:pt>
                <c:pt idx="8">
                  <c:v>136</c:v>
                </c:pt>
                <c:pt idx="9">
                  <c:v>51.974697652159747</c:v>
                </c:pt>
                <c:pt idx="10">
                  <c:v>485</c:v>
                </c:pt>
                <c:pt idx="11">
                  <c:v>527.54215472757789</c:v>
                </c:pt>
                <c:pt idx="12">
                  <c:v>435</c:v>
                </c:pt>
                <c:pt idx="13">
                  <c:v>145</c:v>
                </c:pt>
                <c:pt idx="14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05-44E9-9E12-7B5F330640C6}"/>
            </c:ext>
          </c:extLst>
        </c:ser>
        <c:ser>
          <c:idx val="3"/>
          <c:order val="3"/>
          <c:tx>
            <c:strRef>
              <c:f>БАЛАНС!$S$2</c:f>
              <c:strCache>
                <c:ptCount val="1"/>
                <c:pt idx="0">
                  <c:v>Превышение спроса над предложением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cat>
            <c:strRef>
              <c:f>БАЛАНС!$A$3:$A$17</c:f>
              <c:strCache>
                <c:ptCount val="1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  <c:pt idx="9">
                  <c:v>J</c:v>
                </c:pt>
                <c:pt idx="10">
                  <c:v>K</c:v>
                </c:pt>
                <c:pt idx="11">
                  <c:v>L</c:v>
                </c:pt>
                <c:pt idx="12">
                  <c:v>M</c:v>
                </c:pt>
                <c:pt idx="13">
                  <c:v>N</c:v>
                </c:pt>
                <c:pt idx="14">
                  <c:v>O</c:v>
                </c:pt>
              </c:strCache>
            </c:strRef>
          </c:cat>
          <c:val>
            <c:numRef>
              <c:f>БАЛАНС!$S$3:$S$17</c:f>
              <c:numCache>
                <c:formatCode>#,##0</c:formatCode>
                <c:ptCount val="15"/>
                <c:pt idx="0">
                  <c:v>271.67152583522801</c:v>
                </c:pt>
                <c:pt idx="1">
                  <c:v>195.55715874039291</c:v>
                </c:pt>
                <c:pt idx="2">
                  <c:v>208.82959932929521</c:v>
                </c:pt>
                <c:pt idx="3">
                  <c:v>473.32367406306338</c:v>
                </c:pt>
                <c:pt idx="4">
                  <c:v>518.05478804323207</c:v>
                </c:pt>
                <c:pt idx="5">
                  <c:v>555.75163628168923</c:v>
                </c:pt>
                <c:pt idx="6">
                  <c:v>596.43393729973366</c:v>
                </c:pt>
                <c:pt idx="7">
                  <c:v>48.455904574504885</c:v>
                </c:pt>
                <c:pt idx="8">
                  <c:v>475.83966619647845</c:v>
                </c:pt>
                <c:pt idx="9">
                  <c:v>0</c:v>
                </c:pt>
                <c:pt idx="10">
                  <c:v>521.42223088906223</c:v>
                </c:pt>
                <c:pt idx="11">
                  <c:v>0</c:v>
                </c:pt>
                <c:pt idx="12">
                  <c:v>494.96739101694459</c:v>
                </c:pt>
                <c:pt idx="13">
                  <c:v>900.09940811645106</c:v>
                </c:pt>
                <c:pt idx="14">
                  <c:v>191.72612914209731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05-44E9-9E12-7B5F330640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82919584"/>
        <c:axId val="282927032"/>
      </c:barChart>
      <c:catAx>
        <c:axId val="2829195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2927032"/>
        <c:crosses val="autoZero"/>
        <c:auto val="1"/>
        <c:lblAlgn val="ctr"/>
        <c:lblOffset val="100"/>
        <c:noMultiLvlLbl val="0"/>
      </c:catAx>
      <c:valAx>
        <c:axId val="282927032"/>
        <c:scaling>
          <c:orientation val="minMax"/>
          <c:max val="1200"/>
          <c:min val="-80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b="1" baseline="0"/>
                  <a:t>Человек</a:t>
                </a:r>
                <a:endParaRPr lang="ru-RU" b="1"/>
              </a:p>
            </c:rich>
          </c:tx>
          <c:layout>
            <c:manualLayout>
              <c:xMode val="edge"/>
              <c:yMode val="edge"/>
              <c:x val="0.44894373405274202"/>
              <c:y val="4.928437903034928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#,##0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2919584"/>
        <c:crosses val="autoZero"/>
        <c:crossBetween val="between"/>
        <c:majorUnit val="20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ru-RU" sz="1600" b="0" dirty="0"/>
              <a:t>Распределение проектов по стадии реализации</a:t>
            </a:r>
          </a:p>
        </c:rich>
      </c:tx>
      <c:layout>
        <c:manualLayout>
          <c:xMode val="edge"/>
          <c:yMode val="edge"/>
          <c:x val="0.18484662098476512"/>
          <c:y val="7.8681646913649539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ТОР!$A$39</c:f>
              <c:strCache>
                <c:ptCount val="1"/>
                <c:pt idx="0">
                  <c:v>Бизнес-план</c:v>
                </c:pt>
              </c:strCache>
            </c:strRef>
          </c:tx>
          <c:invertIfNegative val="0"/>
          <c:cat>
            <c:strRef>
              <c:f>ТОР!$B$38:$M$38</c:f>
              <c:strCache>
                <c:ptCount val="12"/>
                <c:pt idx="0">
                  <c:v>Хабаровск</c:v>
                </c:pt>
                <c:pt idx="1">
                  <c:v>Комсомольск</c:v>
                </c:pt>
                <c:pt idx="2">
                  <c:v>Надеждинская</c:v>
                </c:pt>
                <c:pt idx="3">
                  <c:v>Приамурская</c:v>
                </c:pt>
                <c:pt idx="4">
                  <c:v>Белогорск</c:v>
                </c:pt>
                <c:pt idx="5">
                  <c:v>Большой Камень</c:v>
                </c:pt>
                <c:pt idx="6">
                  <c:v>Южная</c:v>
                </c:pt>
                <c:pt idx="7">
                  <c:v>Горный Воздух</c:v>
                </c:pt>
                <c:pt idx="8">
                  <c:v>Беринговский</c:v>
                </c:pt>
                <c:pt idx="9">
                  <c:v>Михайловский</c:v>
                </c:pt>
                <c:pt idx="10">
                  <c:v>Кангалассы</c:v>
                </c:pt>
                <c:pt idx="11">
                  <c:v>Камчатка</c:v>
                </c:pt>
              </c:strCache>
            </c:strRef>
          </c:cat>
          <c:val>
            <c:numRef>
              <c:f>ТОР!$B$39:$M$39</c:f>
              <c:numCache>
                <c:formatCode>General</c:formatCode>
                <c:ptCount val="12"/>
                <c:pt idx="0">
                  <c:v>25</c:v>
                </c:pt>
                <c:pt idx="1">
                  <c:v>4</c:v>
                </c:pt>
                <c:pt idx="2">
                  <c:v>23</c:v>
                </c:pt>
                <c:pt idx="3">
                  <c:v>2</c:v>
                </c:pt>
                <c:pt idx="4">
                  <c:v>2</c:v>
                </c:pt>
                <c:pt idx="5">
                  <c:v>5</c:v>
                </c:pt>
                <c:pt idx="6">
                  <c:v>1</c:v>
                </c:pt>
                <c:pt idx="7">
                  <c:v>2</c:v>
                </c:pt>
                <c:pt idx="8">
                  <c:v>5</c:v>
                </c:pt>
                <c:pt idx="9">
                  <c:v>11</c:v>
                </c:pt>
                <c:pt idx="10">
                  <c:v>13</c:v>
                </c:pt>
                <c:pt idx="1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05-4120-96E8-FDA66B2DD77D}"/>
            </c:ext>
          </c:extLst>
        </c:ser>
        <c:ser>
          <c:idx val="1"/>
          <c:order val="1"/>
          <c:tx>
            <c:strRef>
              <c:f>ТОР!$A$40</c:f>
              <c:strCache>
                <c:ptCount val="1"/>
                <c:pt idx="0">
                  <c:v>ПИР</c:v>
                </c:pt>
              </c:strCache>
            </c:strRef>
          </c:tx>
          <c:invertIfNegative val="0"/>
          <c:cat>
            <c:strRef>
              <c:f>ТОР!$B$38:$M$38</c:f>
              <c:strCache>
                <c:ptCount val="12"/>
                <c:pt idx="0">
                  <c:v>Хабаровск</c:v>
                </c:pt>
                <c:pt idx="1">
                  <c:v>Комсомольск</c:v>
                </c:pt>
                <c:pt idx="2">
                  <c:v>Надеждинская</c:v>
                </c:pt>
                <c:pt idx="3">
                  <c:v>Приамурская</c:v>
                </c:pt>
                <c:pt idx="4">
                  <c:v>Белогорск</c:v>
                </c:pt>
                <c:pt idx="5">
                  <c:v>Большой Камень</c:v>
                </c:pt>
                <c:pt idx="6">
                  <c:v>Южная</c:v>
                </c:pt>
                <c:pt idx="7">
                  <c:v>Горный Воздух</c:v>
                </c:pt>
                <c:pt idx="8">
                  <c:v>Беринговский</c:v>
                </c:pt>
                <c:pt idx="9">
                  <c:v>Михайловский</c:v>
                </c:pt>
                <c:pt idx="10">
                  <c:v>Кангалассы</c:v>
                </c:pt>
                <c:pt idx="11">
                  <c:v>Камчатка</c:v>
                </c:pt>
              </c:strCache>
            </c:strRef>
          </c:cat>
          <c:val>
            <c:numRef>
              <c:f>ТОР!$B$40:$M$40</c:f>
              <c:numCache>
                <c:formatCode>General</c:formatCode>
                <c:ptCount val="12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7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05-4120-96E8-FDA66B2DD77D}"/>
            </c:ext>
          </c:extLst>
        </c:ser>
        <c:ser>
          <c:idx val="2"/>
          <c:order val="2"/>
          <c:tx>
            <c:strRef>
              <c:f>ТОР!$A$41</c:f>
              <c:strCache>
                <c:ptCount val="1"/>
                <c:pt idx="0">
                  <c:v>СМР</c:v>
                </c:pt>
              </c:strCache>
            </c:strRef>
          </c:tx>
          <c:invertIfNegative val="0"/>
          <c:cat>
            <c:strRef>
              <c:f>ТОР!$B$38:$M$38</c:f>
              <c:strCache>
                <c:ptCount val="12"/>
                <c:pt idx="0">
                  <c:v>Хабаровск</c:v>
                </c:pt>
                <c:pt idx="1">
                  <c:v>Комсомольск</c:v>
                </c:pt>
                <c:pt idx="2">
                  <c:v>Надеждинская</c:v>
                </c:pt>
                <c:pt idx="3">
                  <c:v>Приамурская</c:v>
                </c:pt>
                <c:pt idx="4">
                  <c:v>Белогорск</c:v>
                </c:pt>
                <c:pt idx="5">
                  <c:v>Большой Камень</c:v>
                </c:pt>
                <c:pt idx="6">
                  <c:v>Южная</c:v>
                </c:pt>
                <c:pt idx="7">
                  <c:v>Горный Воздух</c:v>
                </c:pt>
                <c:pt idx="8">
                  <c:v>Беринговский</c:v>
                </c:pt>
                <c:pt idx="9">
                  <c:v>Михайловский</c:v>
                </c:pt>
                <c:pt idx="10">
                  <c:v>Кангалассы</c:v>
                </c:pt>
                <c:pt idx="11">
                  <c:v>Камчатка</c:v>
                </c:pt>
              </c:strCache>
            </c:strRef>
          </c:cat>
          <c:val>
            <c:numRef>
              <c:f>ТОР!$B$41:$M$41</c:f>
              <c:numCache>
                <c:formatCode>General</c:formatCode>
                <c:ptCount val="12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2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05-4120-96E8-FDA66B2DD77D}"/>
            </c:ext>
          </c:extLst>
        </c:ser>
        <c:ser>
          <c:idx val="3"/>
          <c:order val="3"/>
          <c:tx>
            <c:strRef>
              <c:f>ТОР!$A$42</c:f>
              <c:strCache>
                <c:ptCount val="1"/>
                <c:pt idx="0">
                  <c:v>Действует</c:v>
                </c:pt>
              </c:strCache>
            </c:strRef>
          </c:tx>
          <c:invertIfNegative val="0"/>
          <c:cat>
            <c:strRef>
              <c:f>ТОР!$B$38:$M$38</c:f>
              <c:strCache>
                <c:ptCount val="12"/>
                <c:pt idx="0">
                  <c:v>Хабаровск</c:v>
                </c:pt>
                <c:pt idx="1">
                  <c:v>Комсомольск</c:v>
                </c:pt>
                <c:pt idx="2">
                  <c:v>Надеждинская</c:v>
                </c:pt>
                <c:pt idx="3">
                  <c:v>Приамурская</c:v>
                </c:pt>
                <c:pt idx="4">
                  <c:v>Белогорск</c:v>
                </c:pt>
                <c:pt idx="5">
                  <c:v>Большой Камень</c:v>
                </c:pt>
                <c:pt idx="6">
                  <c:v>Южная</c:v>
                </c:pt>
                <c:pt idx="7">
                  <c:v>Горный Воздух</c:v>
                </c:pt>
                <c:pt idx="8">
                  <c:v>Беринговский</c:v>
                </c:pt>
                <c:pt idx="9">
                  <c:v>Михайловский</c:v>
                </c:pt>
                <c:pt idx="10">
                  <c:v>Кангалассы</c:v>
                </c:pt>
                <c:pt idx="11">
                  <c:v>Камчатка</c:v>
                </c:pt>
              </c:strCache>
            </c:strRef>
          </c:cat>
          <c:val>
            <c:numRef>
              <c:f>ТОР!$B$42:$M$42</c:f>
              <c:numCache>
                <c:formatCode>General</c:formatCode>
                <c:ptCount val="12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05-4120-96E8-FDA66B2DD7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708928"/>
        <c:axId val="81710464"/>
      </c:barChart>
      <c:catAx>
        <c:axId val="81708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1710464"/>
        <c:crosses val="autoZero"/>
        <c:auto val="1"/>
        <c:lblAlgn val="ctr"/>
        <c:lblOffset val="100"/>
        <c:noMultiLvlLbl val="0"/>
      </c:catAx>
      <c:valAx>
        <c:axId val="81710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70892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 b="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ТОР!$C$3</c:f>
              <c:strCache>
                <c:ptCount val="1"/>
                <c:pt idx="0">
                  <c:v>Рабочие места, чел.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ТОР!$A$4:$A$15</c:f>
              <c:strCache>
                <c:ptCount val="12"/>
                <c:pt idx="0">
                  <c:v>Хабаровск</c:v>
                </c:pt>
                <c:pt idx="1">
                  <c:v>Комсомольск</c:v>
                </c:pt>
                <c:pt idx="2">
                  <c:v>Надеждинская</c:v>
                </c:pt>
                <c:pt idx="3">
                  <c:v>Приамурская</c:v>
                </c:pt>
                <c:pt idx="4">
                  <c:v>Белогорск</c:v>
                </c:pt>
                <c:pt idx="5">
                  <c:v>Михайловская</c:v>
                </c:pt>
                <c:pt idx="6">
                  <c:v>Беринговский</c:v>
                </c:pt>
                <c:pt idx="7">
                  <c:v>Камчатка</c:v>
                </c:pt>
                <c:pt idx="8">
                  <c:v>Кангалассы</c:v>
                </c:pt>
                <c:pt idx="9">
                  <c:v>Большой Камень</c:v>
                </c:pt>
                <c:pt idx="10">
                  <c:v>Южная</c:v>
                </c:pt>
                <c:pt idx="11">
                  <c:v>Горный Воздух</c:v>
                </c:pt>
              </c:strCache>
            </c:strRef>
          </c:cat>
          <c:val>
            <c:numRef>
              <c:f>ТОР!$C$4:$C$15</c:f>
              <c:numCache>
                <c:formatCode>General</c:formatCode>
                <c:ptCount val="12"/>
                <c:pt idx="0">
                  <c:v>5120</c:v>
                </c:pt>
                <c:pt idx="1">
                  <c:v>2064</c:v>
                </c:pt>
                <c:pt idx="2">
                  <c:v>4259</c:v>
                </c:pt>
                <c:pt idx="3">
                  <c:v>1893</c:v>
                </c:pt>
                <c:pt idx="4">
                  <c:v>711</c:v>
                </c:pt>
                <c:pt idx="5">
                  <c:v>4162</c:v>
                </c:pt>
                <c:pt idx="6">
                  <c:v>953</c:v>
                </c:pt>
                <c:pt idx="7">
                  <c:v>2124</c:v>
                </c:pt>
                <c:pt idx="8">
                  <c:v>1174</c:v>
                </c:pt>
                <c:pt idx="9">
                  <c:v>6243</c:v>
                </c:pt>
                <c:pt idx="10">
                  <c:v>641</c:v>
                </c:pt>
                <c:pt idx="11">
                  <c:v>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F3-4FE1-A21F-8E226045B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898496"/>
        <c:axId val="93143808"/>
      </c:barChart>
      <c:catAx>
        <c:axId val="81898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3143808"/>
        <c:crosses val="autoZero"/>
        <c:auto val="1"/>
        <c:lblAlgn val="ctr"/>
        <c:lblOffset val="100"/>
        <c:noMultiLvlLbl val="0"/>
      </c:catAx>
      <c:valAx>
        <c:axId val="93143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898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607174103237096E-2"/>
          <c:y val="5.1400554097404488E-2"/>
          <c:w val="0.60864807524059494"/>
          <c:h val="0.57181357538640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Лист15!$L$24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Лист15!$K$25:$K$29</c:f>
              <c:strCache>
                <c:ptCount val="5"/>
                <c:pt idx="0">
                  <c:v>Арктический</c:v>
                </c:pt>
                <c:pt idx="1">
                  <c:v>Балтийский</c:v>
                </c:pt>
                <c:pt idx="2">
                  <c:v>Азово-Черноморский</c:v>
                </c:pt>
                <c:pt idx="3">
                  <c:v>Дальневосточный</c:v>
                </c:pt>
                <c:pt idx="4">
                  <c:v>Каспийский</c:v>
                </c:pt>
              </c:strCache>
            </c:strRef>
          </c:cat>
          <c:val>
            <c:numRef>
              <c:f>Лист15!$L$25:$L$29</c:f>
              <c:numCache>
                <c:formatCode>General</c:formatCode>
                <c:ptCount val="5"/>
                <c:pt idx="0">
                  <c:v>41</c:v>
                </c:pt>
                <c:pt idx="1">
                  <c:v>185.7</c:v>
                </c:pt>
                <c:pt idx="2">
                  <c:v>172.8</c:v>
                </c:pt>
                <c:pt idx="3">
                  <c:v>125.4</c:v>
                </c:pt>
                <c:pt idx="4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37-48A2-8F52-B23182EBF2B2}"/>
            </c:ext>
          </c:extLst>
        </c:ser>
        <c:ser>
          <c:idx val="1"/>
          <c:order val="1"/>
          <c:tx>
            <c:strRef>
              <c:f>Лист15!$M$24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strRef>
              <c:f>Лист15!$K$25:$K$29</c:f>
              <c:strCache>
                <c:ptCount val="5"/>
                <c:pt idx="0">
                  <c:v>Арктический</c:v>
                </c:pt>
                <c:pt idx="1">
                  <c:v>Балтийский</c:v>
                </c:pt>
                <c:pt idx="2">
                  <c:v>Азово-Черноморский</c:v>
                </c:pt>
                <c:pt idx="3">
                  <c:v>Дальневосточный</c:v>
                </c:pt>
                <c:pt idx="4">
                  <c:v>Каспийский</c:v>
                </c:pt>
              </c:strCache>
            </c:strRef>
          </c:cat>
          <c:val>
            <c:numRef>
              <c:f>Лист15!$M$25:$M$29</c:f>
              <c:numCache>
                <c:formatCode>General</c:formatCode>
                <c:ptCount val="5"/>
                <c:pt idx="0">
                  <c:v>38.700000000000003</c:v>
                </c:pt>
                <c:pt idx="1">
                  <c:v>207.2</c:v>
                </c:pt>
                <c:pt idx="2">
                  <c:v>176.7</c:v>
                </c:pt>
                <c:pt idx="3">
                  <c:v>134.4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37-48A2-8F52-B23182EBF2B2}"/>
            </c:ext>
          </c:extLst>
        </c:ser>
        <c:ser>
          <c:idx val="2"/>
          <c:order val="2"/>
          <c:tx>
            <c:strRef>
              <c:f>Лист15!$N$24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Лист15!$K$25:$K$29</c:f>
              <c:strCache>
                <c:ptCount val="5"/>
                <c:pt idx="0">
                  <c:v>Арктический</c:v>
                </c:pt>
                <c:pt idx="1">
                  <c:v>Балтийский</c:v>
                </c:pt>
                <c:pt idx="2">
                  <c:v>Азово-Черноморский</c:v>
                </c:pt>
                <c:pt idx="3">
                  <c:v>Дальневосточный</c:v>
                </c:pt>
                <c:pt idx="4">
                  <c:v>Каспийский</c:v>
                </c:pt>
              </c:strCache>
            </c:strRef>
          </c:cat>
          <c:val>
            <c:numRef>
              <c:f>Лист15!$N$25:$N$29</c:f>
              <c:numCache>
                <c:formatCode>General</c:formatCode>
                <c:ptCount val="5"/>
                <c:pt idx="0">
                  <c:v>46.1</c:v>
                </c:pt>
                <c:pt idx="1">
                  <c:v>216.1</c:v>
                </c:pt>
                <c:pt idx="2">
                  <c:v>174.4</c:v>
                </c:pt>
                <c:pt idx="3">
                  <c:v>144.80000000000001</c:v>
                </c:pt>
                <c:pt idx="4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37-48A2-8F52-B23182EBF2B2}"/>
            </c:ext>
          </c:extLst>
        </c:ser>
        <c:ser>
          <c:idx val="3"/>
          <c:order val="3"/>
          <c:tx>
            <c:strRef>
              <c:f>Лист15!$O$24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Лист15!$K$25:$K$29</c:f>
              <c:strCache>
                <c:ptCount val="5"/>
                <c:pt idx="0">
                  <c:v>Арктический</c:v>
                </c:pt>
                <c:pt idx="1">
                  <c:v>Балтийский</c:v>
                </c:pt>
                <c:pt idx="2">
                  <c:v>Азово-Черноморский</c:v>
                </c:pt>
                <c:pt idx="3">
                  <c:v>Дальневосточный</c:v>
                </c:pt>
                <c:pt idx="4">
                  <c:v>Каспийский</c:v>
                </c:pt>
              </c:strCache>
            </c:strRef>
          </c:cat>
          <c:val>
            <c:numRef>
              <c:f>Лист15!$O$25:$O$29</c:f>
              <c:numCache>
                <c:formatCode>General</c:formatCode>
                <c:ptCount val="5"/>
                <c:pt idx="0">
                  <c:v>35</c:v>
                </c:pt>
                <c:pt idx="1">
                  <c:v>223.5</c:v>
                </c:pt>
                <c:pt idx="2">
                  <c:v>194.6</c:v>
                </c:pt>
                <c:pt idx="3">
                  <c:v>162.5</c:v>
                </c:pt>
                <c:pt idx="4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37-48A2-8F52-B23182EBF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532032"/>
        <c:axId val="103533568"/>
      </c:barChart>
      <c:lineChart>
        <c:grouping val="stacked"/>
        <c:varyColors val="0"/>
        <c:ser>
          <c:idx val="4"/>
          <c:order val="4"/>
          <c:tx>
            <c:strRef>
              <c:f>Лист15!$P$24</c:f>
              <c:strCache>
                <c:ptCount val="1"/>
                <c:pt idx="0">
                  <c:v>среднегодовой темп роста</c:v>
                </c:pt>
              </c:strCache>
            </c:strRef>
          </c:tx>
          <c:marker>
            <c:symbol val="triangle"/>
            <c:size val="7"/>
          </c:marker>
          <c:cat>
            <c:strRef>
              <c:f>Лист15!$K$25:$K$29</c:f>
              <c:strCache>
                <c:ptCount val="5"/>
                <c:pt idx="0">
                  <c:v>Арктический</c:v>
                </c:pt>
                <c:pt idx="1">
                  <c:v>Балтийский</c:v>
                </c:pt>
                <c:pt idx="2">
                  <c:v>Азово-Черноморский</c:v>
                </c:pt>
                <c:pt idx="3">
                  <c:v>Дальневосточный</c:v>
                </c:pt>
                <c:pt idx="4">
                  <c:v>Каспийский</c:v>
                </c:pt>
              </c:strCache>
            </c:strRef>
          </c:cat>
          <c:val>
            <c:numRef>
              <c:f>Лист15!$P$25:$P$29</c:f>
              <c:numCache>
                <c:formatCode>General</c:formatCode>
                <c:ptCount val="5"/>
                <c:pt idx="0">
                  <c:v>0.94862535685991811</c:v>
                </c:pt>
                <c:pt idx="1">
                  <c:v>1.0637066505811379</c:v>
                </c:pt>
                <c:pt idx="2">
                  <c:v>1.040398456604114</c:v>
                </c:pt>
                <c:pt idx="3">
                  <c:v>1.0902312080128651</c:v>
                </c:pt>
                <c:pt idx="4">
                  <c:v>0.90665155067542413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837-48A2-8F52-B23182EBF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545856"/>
        <c:axId val="103543936"/>
      </c:lineChart>
      <c:catAx>
        <c:axId val="103532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3533568"/>
        <c:crosses val="autoZero"/>
        <c:auto val="1"/>
        <c:lblAlgn val="ctr"/>
        <c:lblOffset val="100"/>
        <c:noMultiLvlLbl val="0"/>
      </c:catAx>
      <c:valAx>
        <c:axId val="1035335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тыс.тонн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3532032"/>
        <c:crosses val="autoZero"/>
        <c:crossBetween val="between"/>
      </c:valAx>
      <c:valAx>
        <c:axId val="103543936"/>
        <c:scaling>
          <c:orientation val="minMax"/>
          <c:min val="0.4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темп роста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3545856"/>
        <c:crosses val="max"/>
        <c:crossBetween val="between"/>
      </c:valAx>
      <c:catAx>
        <c:axId val="103545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54393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77948346456692919"/>
          <c:y val="3.6171549984823317E-2"/>
          <c:w val="0.21248622047244095"/>
          <c:h val="0.85569043452901716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25400" cap="flat" cmpd="sng" algn="ctr">
      <a:solidFill>
        <a:srgbClr val="DAEDEF"/>
      </a:solidFill>
      <a:prstDash val="solid"/>
    </a:ln>
    <a:effectLst/>
  </c:spPr>
  <c:txPr>
    <a:bodyPr/>
    <a:lstStyle/>
    <a:p>
      <a:pPr>
        <a:defRPr>
          <a:solidFill>
            <a:srgbClr val="000000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141054243219595"/>
          <c:y val="9.7547389909594634E-2"/>
          <c:w val="0.47495669291338583"/>
          <c:h val="0.7915944881889763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D7-410B-B528-B1B645C814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D7-410B-B528-B1B645C814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3D7-410B-B528-B1B645C814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3D7-410B-B528-B1B645C814E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3D7-410B-B528-B1B645C814E8}"/>
              </c:ext>
            </c:extLst>
          </c:dPt>
          <c:dLbls>
            <c:dLbl>
              <c:idx val="1"/>
              <c:layout>
                <c:manualLayout>
                  <c:x val="-0.14722222222222223"/>
                  <c:y val="-2.77777777777778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3D7-410B-B528-B1B645C814E8}"/>
                </c:ext>
              </c:extLst>
            </c:dLbl>
            <c:dLbl>
              <c:idx val="2"/>
              <c:layout>
                <c:manualLayout>
                  <c:x val="-0.1111111111111111"/>
                  <c:y val="-0.111111111111111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3D7-410B-B528-B1B645C814E8}"/>
                </c:ext>
              </c:extLst>
            </c:dLbl>
            <c:dLbl>
              <c:idx val="3"/>
              <c:layout>
                <c:manualLayout>
                  <c:x val="1.9444444444444344E-2"/>
                  <c:y val="-0.1296296296296296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3D7-410B-B528-B1B645C814E8}"/>
                </c:ext>
              </c:extLst>
            </c:dLbl>
            <c:dLbl>
              <c:idx val="4"/>
              <c:layout>
                <c:manualLayout>
                  <c:x val="0.11388888888888889"/>
                  <c:y val="-0.1381860600758238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3D7-410B-B528-B1B645C814E8}"/>
                </c:ext>
              </c:extLst>
            </c:dLbl>
            <c:numFmt formatCode="0.00%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Лист1!$A$23:$A$27</c:f>
              <c:strCache>
                <c:ptCount val="5"/>
                <c:pt idx="0">
                  <c:v>Япония</c:v>
                </c:pt>
                <c:pt idx="1">
                  <c:v>Корея</c:v>
                </c:pt>
                <c:pt idx="2">
                  <c:v>Китай</c:v>
                </c:pt>
                <c:pt idx="3">
                  <c:v>Тайвань</c:v>
                </c:pt>
                <c:pt idx="4">
                  <c:v>Тайланд</c:v>
                </c:pt>
              </c:strCache>
            </c:strRef>
          </c:cat>
          <c:val>
            <c:numRef>
              <c:f>Лист1!$B$23:$B$27</c:f>
              <c:numCache>
                <c:formatCode>General</c:formatCode>
                <c:ptCount val="5"/>
                <c:pt idx="0">
                  <c:v>79.47</c:v>
                </c:pt>
                <c:pt idx="1">
                  <c:v>18.09</c:v>
                </c:pt>
                <c:pt idx="2">
                  <c:v>1.22</c:v>
                </c:pt>
                <c:pt idx="3">
                  <c:v>0.61</c:v>
                </c:pt>
                <c:pt idx="4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3D7-410B-B528-B1B645C81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72222222222221"/>
          <c:y val="0.11342592592592593"/>
          <c:w val="0.46388888888888891"/>
          <c:h val="0.7731481481481481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51-4414-813B-12AE06190C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51-4414-813B-12AE06190C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51-4414-813B-12AE06190C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51-4414-813B-12AE06190C36}"/>
              </c:ext>
            </c:extLst>
          </c:dPt>
          <c:dLbls>
            <c:dLbl>
              <c:idx val="0"/>
              <c:layout>
                <c:manualLayout>
                  <c:x val="0.11388888888888889"/>
                  <c:y val="-2.31481481481481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051-4414-813B-12AE06190C36}"/>
                </c:ext>
              </c:extLst>
            </c:dLbl>
            <c:dLbl>
              <c:idx val="1"/>
              <c:layout>
                <c:manualLayout>
                  <c:x val="-7.4999999999999997E-2"/>
                  <c:y val="6.018518518518518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051-4414-813B-12AE06190C36}"/>
                </c:ext>
              </c:extLst>
            </c:dLbl>
            <c:dLbl>
              <c:idx val="2"/>
              <c:layout>
                <c:manualLayout>
                  <c:x val="-0.13055555555555559"/>
                  <c:y val="-6.481481481481481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051-4414-813B-12AE06190C36}"/>
                </c:ext>
              </c:extLst>
            </c:dLbl>
            <c:dLbl>
              <c:idx val="3"/>
              <c:layout>
                <c:manualLayout>
                  <c:x val="8.3333333333333332E-3"/>
                  <c:y val="-9.259259259259258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051-4414-813B-12AE06190C36}"/>
                </c:ext>
              </c:extLst>
            </c:dLbl>
            <c:numFmt formatCode="0.00%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Лист1!$A$52:$A$55</c:f>
              <c:strCache>
                <c:ptCount val="4"/>
                <c:pt idx="0">
                  <c:v>Китай</c:v>
                </c:pt>
                <c:pt idx="1">
                  <c:v>Япония</c:v>
                </c:pt>
                <c:pt idx="2">
                  <c:v>Корея</c:v>
                </c:pt>
                <c:pt idx="3">
                  <c:v>Индонезия</c:v>
                </c:pt>
              </c:strCache>
            </c:strRef>
          </c:cat>
          <c:val>
            <c:numRef>
              <c:f>Лист1!$B$52:$B$55</c:f>
              <c:numCache>
                <c:formatCode>General</c:formatCode>
                <c:ptCount val="4"/>
                <c:pt idx="0">
                  <c:v>38.479999999999997</c:v>
                </c:pt>
                <c:pt idx="1">
                  <c:v>30.67</c:v>
                </c:pt>
                <c:pt idx="2">
                  <c:v>29.37</c:v>
                </c:pt>
                <c:pt idx="3">
                  <c:v>1.48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51-4414-813B-12AE06190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44675434089257"/>
          <c:y val="4.2768031296642181E-2"/>
          <c:w val="0.91021740613476654"/>
          <c:h val="0.4950074765426921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Динамика_ВРП!$B$13</c:f>
              <c:strCache>
                <c:ptCount val="1"/>
                <c:pt idx="0">
                  <c:v>РФ</c:v>
                </c:pt>
              </c:strCache>
            </c:strRef>
          </c:tx>
          <c:spPr>
            <a:ln w="508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Динамика_ВРП!$C$12:$O$12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xVal>
          <c:yVal>
            <c:numRef>
              <c:f>Динамика_ВРП!$C$13:$O$13</c:f>
              <c:numCache>
                <c:formatCode>0.00</c:formatCode>
                <c:ptCount val="13"/>
                <c:pt idx="0">
                  <c:v>1</c:v>
                </c:pt>
                <c:pt idx="1">
                  <c:v>1.0469999999999999</c:v>
                </c:pt>
                <c:pt idx="2">
                  <c:v>1.1234309999999998</c:v>
                </c:pt>
                <c:pt idx="3">
                  <c:v>1.204318032</c:v>
                </c:pt>
                <c:pt idx="4">
                  <c:v>1.2813943860480002</c:v>
                </c:pt>
                <c:pt idx="5">
                  <c:v>1.3864687257039363</c:v>
                </c:pt>
                <c:pt idx="6">
                  <c:v>1.5043185673887709</c:v>
                </c:pt>
                <c:pt idx="7">
                  <c:v>1.5825431328929871</c:v>
                </c:pt>
                <c:pt idx="8">
                  <c:v>1.4591047685273342</c:v>
                </c:pt>
                <c:pt idx="9">
                  <c:v>1.5218462735740095</c:v>
                </c:pt>
                <c:pt idx="10">
                  <c:v>1.5872856633376917</c:v>
                </c:pt>
                <c:pt idx="11">
                  <c:v>1.606333091297744</c:v>
                </c:pt>
                <c:pt idx="12">
                  <c:v>1.6400660862149965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20C-40E7-BF2B-36FD3BF77757}"/>
            </c:ext>
          </c:extLst>
        </c:ser>
        <c:ser>
          <c:idx val="3"/>
          <c:order val="1"/>
          <c:tx>
            <c:strRef>
              <c:f>Динамика_ВРП!$B$16</c:f>
              <c:strCache>
                <c:ptCount val="1"/>
                <c:pt idx="0">
                  <c:v>Приморский</c:v>
                </c:pt>
              </c:strCache>
            </c:strRef>
          </c:tx>
          <c:marker>
            <c:symbol val="none"/>
          </c:marker>
          <c:xVal>
            <c:numRef>
              <c:f>Динамика_ВРП!$C$12:$O$12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xVal>
          <c:yVal>
            <c:numRef>
              <c:f>Динамика_ВРП!$C$16:$O$16</c:f>
              <c:numCache>
                <c:formatCode>0.00</c:formatCode>
                <c:ptCount val="13"/>
                <c:pt idx="0">
                  <c:v>1</c:v>
                </c:pt>
                <c:pt idx="1">
                  <c:v>1.046</c:v>
                </c:pt>
                <c:pt idx="2">
                  <c:v>1.1066680000000002</c:v>
                </c:pt>
                <c:pt idx="3">
                  <c:v>1.1952014400000004</c:v>
                </c:pt>
                <c:pt idx="4">
                  <c:v>1.2609375192000003</c:v>
                </c:pt>
                <c:pt idx="5">
                  <c:v>1.3126359574872002</c:v>
                </c:pt>
                <c:pt idx="6">
                  <c:v>1.3992699306813552</c:v>
                </c:pt>
                <c:pt idx="7">
                  <c:v>1.5000173656904128</c:v>
                </c:pt>
                <c:pt idx="8">
                  <c:v>1.5360177824669827</c:v>
                </c:pt>
                <c:pt idx="9">
                  <c:v>1.7157318630156198</c:v>
                </c:pt>
                <c:pt idx="10">
                  <c:v>1.7929397968513225</c:v>
                </c:pt>
                <c:pt idx="11">
                  <c:v>1.889758545881294</c:v>
                </c:pt>
                <c:pt idx="12">
                  <c:v>1.760255389639904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20C-40E7-BF2B-36FD3BF77757}"/>
            </c:ext>
          </c:extLst>
        </c:ser>
        <c:ser>
          <c:idx val="4"/>
          <c:order val="2"/>
          <c:tx>
            <c:strRef>
              <c:f>Динамика_ВРП!$B$17</c:f>
              <c:strCache>
                <c:ptCount val="1"/>
                <c:pt idx="0">
                  <c:v>Хабаровский</c:v>
                </c:pt>
              </c:strCache>
            </c:strRef>
          </c:tx>
          <c:marker>
            <c:symbol val="none"/>
          </c:marker>
          <c:xVal>
            <c:numRef>
              <c:f>Динамика_ВРП!$C$12:$O$12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xVal>
          <c:yVal>
            <c:numRef>
              <c:f>Динамика_ВРП!$C$17:$O$17</c:f>
              <c:numCache>
                <c:formatCode>0.00</c:formatCode>
                <c:ptCount val="13"/>
                <c:pt idx="0">
                  <c:v>1</c:v>
                </c:pt>
                <c:pt idx="1">
                  <c:v>1.0640000000000001</c:v>
                </c:pt>
                <c:pt idx="2">
                  <c:v>1.1076239999999999</c:v>
                </c:pt>
                <c:pt idx="3">
                  <c:v>1.1685433199999999</c:v>
                </c:pt>
                <c:pt idx="4">
                  <c:v>1.21762213944</c:v>
                </c:pt>
                <c:pt idx="5">
                  <c:v>1.2821561128303198</c:v>
                </c:pt>
                <c:pt idx="6">
                  <c:v>1.3475460745846661</c:v>
                </c:pt>
                <c:pt idx="7">
                  <c:v>1.3825822725238675</c:v>
                </c:pt>
                <c:pt idx="8">
                  <c:v>1.2858015134471967</c:v>
                </c:pt>
                <c:pt idx="9">
                  <c:v>1.4272396799263884</c:v>
                </c:pt>
                <c:pt idx="10">
                  <c:v>1.4886109861632231</c:v>
                </c:pt>
                <c:pt idx="11">
                  <c:v>1.5734618123745268</c:v>
                </c:pt>
                <c:pt idx="12">
                  <c:v>1.4376828001477444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20C-40E7-BF2B-36FD3BF77757}"/>
            </c:ext>
          </c:extLst>
        </c:ser>
        <c:ser>
          <c:idx val="5"/>
          <c:order val="3"/>
          <c:tx>
            <c:strRef>
              <c:f>Динамика_ВРП!$B$18</c:f>
              <c:strCache>
                <c:ptCount val="1"/>
                <c:pt idx="0">
                  <c:v>Сахалинская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Динамика_ВРП!$C$12:$O$12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xVal>
          <c:yVal>
            <c:numRef>
              <c:f>Динамика_ВРП!$C$18:$O$18</c:f>
              <c:numCache>
                <c:formatCode>0.00</c:formatCode>
                <c:ptCount val="13"/>
                <c:pt idx="0">
                  <c:v>1</c:v>
                </c:pt>
                <c:pt idx="1">
                  <c:v>1.0629999999999999</c:v>
                </c:pt>
                <c:pt idx="2">
                  <c:v>1.2373320000000001</c:v>
                </c:pt>
                <c:pt idx="3">
                  <c:v>1.4513904360000001</c:v>
                </c:pt>
                <c:pt idx="4">
                  <c:v>1.5791127943680001</c:v>
                </c:pt>
                <c:pt idx="5">
                  <c:v>1.7717645552808963</c:v>
                </c:pt>
                <c:pt idx="6">
                  <c:v>2.237738633319772</c:v>
                </c:pt>
                <c:pt idx="7">
                  <c:v>2.1415158720870218</c:v>
                </c:pt>
                <c:pt idx="8">
                  <c:v>2.3749411021445073</c:v>
                </c:pt>
                <c:pt idx="9">
                  <c:v>2.5649363903160678</c:v>
                </c:pt>
                <c:pt idx="10">
                  <c:v>2.6726637187093427</c:v>
                </c:pt>
                <c:pt idx="11">
                  <c:v>2.8463868604254499</c:v>
                </c:pt>
                <c:pt idx="12">
                  <c:v>2.9475803548156305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20C-40E7-BF2B-36FD3BF77757}"/>
            </c:ext>
          </c:extLst>
        </c:ser>
        <c:ser>
          <c:idx val="6"/>
          <c:order val="4"/>
          <c:tx>
            <c:strRef>
              <c:f>Динамика_ВРП!$B$19</c:f>
              <c:strCache>
                <c:ptCount val="1"/>
                <c:pt idx="0">
                  <c:v>Камчатский</c:v>
                </c:pt>
              </c:strCache>
            </c:strRef>
          </c:tx>
          <c:marker>
            <c:symbol val="none"/>
          </c:marker>
          <c:xVal>
            <c:numRef>
              <c:f>Динамика_ВРП!$C$12:$O$12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xVal>
          <c:yVal>
            <c:numRef>
              <c:f>Динамика_ВРП!$C$19:$O$19</c:f>
              <c:numCache>
                <c:formatCode>0.00</c:formatCode>
                <c:ptCount val="13"/>
                <c:pt idx="0">
                  <c:v>1</c:v>
                </c:pt>
                <c:pt idx="1">
                  <c:v>0.96400000000000008</c:v>
                </c:pt>
                <c:pt idx="2">
                  <c:v>1.0199120000000002</c:v>
                </c:pt>
                <c:pt idx="3">
                  <c:v>0.95973719200000007</c:v>
                </c:pt>
                <c:pt idx="4">
                  <c:v>1.0067643144080003</c:v>
                </c:pt>
                <c:pt idx="5">
                  <c:v>1.0641498803292562</c:v>
                </c:pt>
                <c:pt idx="6">
                  <c:v>1.1258705733883532</c:v>
                </c:pt>
                <c:pt idx="7">
                  <c:v>1.173157137470664</c:v>
                </c:pt>
                <c:pt idx="8">
                  <c:v>1.2341613086191385</c:v>
                </c:pt>
                <c:pt idx="9">
                  <c:v>1.1687507592623243</c:v>
                </c:pt>
                <c:pt idx="10">
                  <c:v>1.2166695403920795</c:v>
                </c:pt>
                <c:pt idx="11">
                  <c:v>1.2143461918877554</c:v>
                </c:pt>
                <c:pt idx="12">
                  <c:v>1.2156544242839922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20C-40E7-BF2B-36FD3BF77757}"/>
            </c:ext>
          </c:extLst>
        </c:ser>
        <c:ser>
          <c:idx val="7"/>
          <c:order val="5"/>
          <c:tx>
            <c:strRef>
              <c:f>Динамика_ВРП!$B$20</c:f>
              <c:strCache>
                <c:ptCount val="1"/>
                <c:pt idx="0">
                  <c:v>ХМАО</c:v>
                </c:pt>
              </c:strCache>
            </c:strRef>
          </c:tx>
          <c:marker>
            <c:symbol val="none"/>
          </c:marker>
          <c:xVal>
            <c:numRef>
              <c:f>Динамика_ВРП!$C$12:$O$12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xVal>
          <c:yVal>
            <c:numRef>
              <c:f>Динамика_ВРП!$C$20:$O$20</c:f>
              <c:numCache>
                <c:formatCode>0.00</c:formatCode>
                <c:ptCount val="13"/>
                <c:pt idx="0">
                  <c:v>1</c:v>
                </c:pt>
                <c:pt idx="1">
                  <c:v>1.0249999999999999</c:v>
                </c:pt>
                <c:pt idx="2">
                  <c:v>1.1193</c:v>
                </c:pt>
                <c:pt idx="3">
                  <c:v>1.2077247</c:v>
                </c:pt>
                <c:pt idx="4">
                  <c:v>1.3574825628</c:v>
                </c:pt>
                <c:pt idx="5">
                  <c:v>1.4484338945075999</c:v>
                </c:pt>
                <c:pt idx="6">
                  <c:v>1.494783779131843</c:v>
                </c:pt>
                <c:pt idx="7">
                  <c:v>1.5381325087266666</c:v>
                </c:pt>
                <c:pt idx="8">
                  <c:v>1.4643021483077867</c:v>
                </c:pt>
                <c:pt idx="9">
                  <c:v>1.5082312127570203</c:v>
                </c:pt>
                <c:pt idx="10">
                  <c:v>1.5399040682249177</c:v>
                </c:pt>
                <c:pt idx="11">
                  <c:v>1.5938007106127896</c:v>
                </c:pt>
                <c:pt idx="12">
                  <c:v>1.6194025879138756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20C-40E7-BF2B-36FD3BF77757}"/>
            </c:ext>
          </c:extLst>
        </c:ser>
        <c:ser>
          <c:idx val="8"/>
          <c:order val="6"/>
          <c:tx>
            <c:strRef>
              <c:f>Динамика_ВРП!$B$21</c:f>
              <c:strCache>
                <c:ptCount val="1"/>
                <c:pt idx="0">
                  <c:v>Калининградская</c:v>
                </c:pt>
              </c:strCache>
            </c:strRef>
          </c:tx>
          <c:marker>
            <c:symbol val="none"/>
          </c:marker>
          <c:xVal>
            <c:numRef>
              <c:f>Динамика_ВРП!$C$12:$O$12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xVal>
          <c:yVal>
            <c:numRef>
              <c:f>Динамика_ВРП!$C$21:$O$21</c:f>
              <c:numCache>
                <c:formatCode>0.00</c:formatCode>
                <c:ptCount val="13"/>
                <c:pt idx="0">
                  <c:v>1</c:v>
                </c:pt>
                <c:pt idx="1">
                  <c:v>1.095</c:v>
                </c:pt>
                <c:pt idx="2">
                  <c:v>1.1968349999999999</c:v>
                </c:pt>
                <c:pt idx="3">
                  <c:v>1.3476362099999997</c:v>
                </c:pt>
                <c:pt idx="4">
                  <c:v>1.3961511135599998</c:v>
                </c:pt>
                <c:pt idx="5">
                  <c:v>1.6097622339346798</c:v>
                </c:pt>
                <c:pt idx="6">
                  <c:v>1.9301049184876811</c:v>
                </c:pt>
                <c:pt idx="7">
                  <c:v>2.0208198496566019</c:v>
                </c:pt>
                <c:pt idx="8">
                  <c:v>1.8490501624357909</c:v>
                </c:pt>
                <c:pt idx="9">
                  <c:v>1.9895779747809108</c:v>
                </c:pt>
                <c:pt idx="10">
                  <c:v>2.1189005431416699</c:v>
                </c:pt>
                <c:pt idx="11">
                  <c:v>2.2312022719281783</c:v>
                </c:pt>
                <c:pt idx="12">
                  <c:v>2.1820100917405778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20C-40E7-BF2B-36FD3BF77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8175072"/>
        <c:axId val="238169976"/>
      </c:scatterChart>
      <c:valAx>
        <c:axId val="238175072"/>
        <c:scaling>
          <c:orientation val="minMax"/>
          <c:max val="2013"/>
          <c:min val="2001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38169976"/>
        <c:crosses val="autoZero"/>
        <c:crossBetween val="midCat"/>
        <c:majorUnit val="2"/>
      </c:valAx>
      <c:valAx>
        <c:axId val="238169976"/>
        <c:scaling>
          <c:orientation val="minMax"/>
          <c:max val="3"/>
          <c:min val="1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381750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"/>
          <c:y val="0.66846257728289749"/>
          <c:w val="1"/>
          <c:h val="0.33153743000273406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11794349238973"/>
          <c:y val="4.6702949696054825E-2"/>
          <c:w val="0.47479511825074994"/>
          <c:h val="0.82324376810411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Структура_ВРП!$A$37</c:f>
              <c:strCache>
                <c:ptCount val="1"/>
                <c:pt idx="0">
                  <c:v>Разделы MNO</c:v>
                </c:pt>
              </c:strCache>
            </c:strRef>
          </c:tx>
          <c:invertIfNegative val="0"/>
          <c:cat>
            <c:strRef>
              <c:f>Структура_ВРП!$B$36:$D$36</c:f>
              <c:strCache>
                <c:ptCount val="3"/>
                <c:pt idx="0">
                  <c:v>2005</c:v>
                </c:pt>
                <c:pt idx="1">
                  <c:v>2008</c:v>
                </c:pt>
                <c:pt idx="2">
                  <c:v>2012</c:v>
                </c:pt>
              </c:strCache>
            </c:strRef>
          </c:cat>
          <c:val>
            <c:numRef>
              <c:f>Структура_ВРП!$B$37:$D$37</c:f>
              <c:numCache>
                <c:formatCode>#,##0.0</c:formatCode>
                <c:ptCount val="3"/>
                <c:pt idx="0">
                  <c:v>6.1000000000000005</c:v>
                </c:pt>
                <c:pt idx="1">
                  <c:v>5.5</c:v>
                </c:pt>
                <c:pt idx="2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F5-42E2-AE0D-5DBF357E2273}"/>
            </c:ext>
          </c:extLst>
        </c:ser>
        <c:ser>
          <c:idx val="1"/>
          <c:order val="1"/>
          <c:tx>
            <c:strRef>
              <c:f>Структура_ВРП!$A$38</c:f>
              <c:strCache>
                <c:ptCount val="1"/>
                <c:pt idx="0">
                  <c:v>Раздел L</c:v>
                </c:pt>
              </c:strCache>
            </c:strRef>
          </c:tx>
          <c:invertIfNegative val="0"/>
          <c:cat>
            <c:strRef>
              <c:f>Структура_ВРП!$B$36:$D$36</c:f>
              <c:strCache>
                <c:ptCount val="3"/>
                <c:pt idx="0">
                  <c:v>2005</c:v>
                </c:pt>
                <c:pt idx="1">
                  <c:v>2008</c:v>
                </c:pt>
                <c:pt idx="2">
                  <c:v>2012</c:v>
                </c:pt>
              </c:strCache>
            </c:strRef>
          </c:cat>
          <c:val>
            <c:numRef>
              <c:f>Структура_ВРП!$B$38:$D$38</c:f>
              <c:numCache>
                <c:formatCode>#,##0.0</c:formatCode>
                <c:ptCount val="3"/>
                <c:pt idx="0">
                  <c:v>3.2</c:v>
                </c:pt>
                <c:pt idx="1">
                  <c:v>4.3</c:v>
                </c:pt>
                <c:pt idx="2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F5-42E2-AE0D-5DBF357E2273}"/>
            </c:ext>
          </c:extLst>
        </c:ser>
        <c:ser>
          <c:idx val="2"/>
          <c:order val="2"/>
          <c:tx>
            <c:strRef>
              <c:f>Структура_ВРП!$A$39</c:f>
              <c:strCache>
                <c:ptCount val="1"/>
                <c:pt idx="0">
                  <c:v>Раздел K </c:v>
                </c:pt>
              </c:strCache>
            </c:strRef>
          </c:tx>
          <c:invertIfNegative val="0"/>
          <c:cat>
            <c:strRef>
              <c:f>Структура_ВРП!$B$36:$D$36</c:f>
              <c:strCache>
                <c:ptCount val="3"/>
                <c:pt idx="0">
                  <c:v>2005</c:v>
                </c:pt>
                <c:pt idx="1">
                  <c:v>2008</c:v>
                </c:pt>
                <c:pt idx="2">
                  <c:v>2012</c:v>
                </c:pt>
              </c:strCache>
            </c:strRef>
          </c:cat>
          <c:val>
            <c:numRef>
              <c:f>Структура_ВРП!$B$39:$D$39</c:f>
              <c:numCache>
                <c:formatCode>#,##0.0</c:formatCode>
                <c:ptCount val="3"/>
                <c:pt idx="0">
                  <c:v>5.0999999999999996</c:v>
                </c:pt>
                <c:pt idx="1">
                  <c:v>4.9000000000000004</c:v>
                </c:pt>
                <c:pt idx="2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F5-42E2-AE0D-5DBF357E2273}"/>
            </c:ext>
          </c:extLst>
        </c:ser>
        <c:ser>
          <c:idx val="3"/>
          <c:order val="3"/>
          <c:tx>
            <c:strRef>
              <c:f>Структура_ВРП!$A$40</c:f>
              <c:strCache>
                <c:ptCount val="1"/>
                <c:pt idx="0">
                  <c:v>Раздел J</c:v>
                </c:pt>
              </c:strCache>
            </c:strRef>
          </c:tx>
          <c:invertIfNegative val="0"/>
          <c:cat>
            <c:strRef>
              <c:f>Структура_ВРП!$B$36:$D$36</c:f>
              <c:strCache>
                <c:ptCount val="3"/>
                <c:pt idx="0">
                  <c:v>2005</c:v>
                </c:pt>
                <c:pt idx="1">
                  <c:v>2008</c:v>
                </c:pt>
                <c:pt idx="2">
                  <c:v>2012</c:v>
                </c:pt>
              </c:strCache>
            </c:strRef>
          </c:cat>
          <c:val>
            <c:numRef>
              <c:f>Структура_ВРП!$B$40:$D$40</c:f>
              <c:numCache>
                <c:formatCode>#,##0.0</c:formatCode>
                <c:ptCount val="3"/>
                <c:pt idx="0">
                  <c:v>0.1</c:v>
                </c:pt>
                <c:pt idx="1">
                  <c:v>0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F5-42E2-AE0D-5DBF357E2273}"/>
            </c:ext>
          </c:extLst>
        </c:ser>
        <c:ser>
          <c:idx val="4"/>
          <c:order val="4"/>
          <c:tx>
            <c:strRef>
              <c:f>Структура_ВРП!$A$41</c:f>
              <c:strCache>
                <c:ptCount val="1"/>
                <c:pt idx="0">
                  <c:v>Раздел I</c:v>
                </c:pt>
              </c:strCache>
            </c:strRef>
          </c:tx>
          <c:invertIfNegative val="0"/>
          <c:cat>
            <c:strRef>
              <c:f>Структура_ВРП!$B$36:$D$36</c:f>
              <c:strCache>
                <c:ptCount val="3"/>
                <c:pt idx="0">
                  <c:v>2005</c:v>
                </c:pt>
                <c:pt idx="1">
                  <c:v>2008</c:v>
                </c:pt>
                <c:pt idx="2">
                  <c:v>2012</c:v>
                </c:pt>
              </c:strCache>
            </c:strRef>
          </c:cat>
          <c:val>
            <c:numRef>
              <c:f>Структура_ВРП!$B$41:$D$41</c:f>
              <c:numCache>
                <c:formatCode>#,##0.0</c:formatCode>
                <c:ptCount val="3"/>
                <c:pt idx="0">
                  <c:v>8.8000000000000007</c:v>
                </c:pt>
                <c:pt idx="1">
                  <c:v>4.0999999999999996</c:v>
                </c:pt>
                <c:pt idx="2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F5-42E2-AE0D-5DBF357E2273}"/>
            </c:ext>
          </c:extLst>
        </c:ser>
        <c:ser>
          <c:idx val="5"/>
          <c:order val="5"/>
          <c:tx>
            <c:strRef>
              <c:f>Структура_ВРП!$A$42</c:f>
              <c:strCache>
                <c:ptCount val="1"/>
                <c:pt idx="0">
                  <c:v>Раздел Н</c:v>
                </c:pt>
              </c:strCache>
            </c:strRef>
          </c:tx>
          <c:invertIfNegative val="0"/>
          <c:cat>
            <c:strRef>
              <c:f>Структура_ВРП!$B$36:$D$36</c:f>
              <c:strCache>
                <c:ptCount val="3"/>
                <c:pt idx="0">
                  <c:v>2005</c:v>
                </c:pt>
                <c:pt idx="1">
                  <c:v>2008</c:v>
                </c:pt>
                <c:pt idx="2">
                  <c:v>2012</c:v>
                </c:pt>
              </c:strCache>
            </c:strRef>
          </c:cat>
          <c:val>
            <c:numRef>
              <c:f>Структура_ВРП!$B$42:$D$42</c:f>
              <c:numCache>
                <c:formatCode>#,##0.0</c:formatCode>
                <c:ptCount val="3"/>
                <c:pt idx="0">
                  <c:v>0.7</c:v>
                </c:pt>
                <c:pt idx="1">
                  <c:v>1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F5-42E2-AE0D-5DBF357E2273}"/>
            </c:ext>
          </c:extLst>
        </c:ser>
        <c:ser>
          <c:idx val="6"/>
          <c:order val="6"/>
          <c:tx>
            <c:strRef>
              <c:f>Структура_ВРП!$A$43</c:f>
              <c:strCache>
                <c:ptCount val="1"/>
                <c:pt idx="0">
                  <c:v>Раздел G</c:v>
                </c:pt>
              </c:strCache>
            </c:strRef>
          </c:tx>
          <c:invertIfNegative val="0"/>
          <c:cat>
            <c:strRef>
              <c:f>Структура_ВРП!$B$36:$D$36</c:f>
              <c:strCache>
                <c:ptCount val="3"/>
                <c:pt idx="0">
                  <c:v>2005</c:v>
                </c:pt>
                <c:pt idx="1">
                  <c:v>2008</c:v>
                </c:pt>
                <c:pt idx="2">
                  <c:v>2012</c:v>
                </c:pt>
              </c:strCache>
            </c:strRef>
          </c:cat>
          <c:val>
            <c:numRef>
              <c:f>Структура_ВРП!$B$43:$D$43</c:f>
              <c:numCache>
                <c:formatCode>#,##0.0</c:formatCode>
                <c:ptCount val="3"/>
                <c:pt idx="0">
                  <c:v>7.6</c:v>
                </c:pt>
                <c:pt idx="1">
                  <c:v>5.7</c:v>
                </c:pt>
                <c:pt idx="2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F5-42E2-AE0D-5DBF357E2273}"/>
            </c:ext>
          </c:extLst>
        </c:ser>
        <c:ser>
          <c:idx val="7"/>
          <c:order val="7"/>
          <c:tx>
            <c:strRef>
              <c:f>Структура_ВРП!$A$44</c:f>
              <c:strCache>
                <c:ptCount val="1"/>
                <c:pt idx="0">
                  <c:v>Раздел F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30%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BF5-42E2-AE0D-5DBF357E227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16%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BF5-42E2-AE0D-5DBF357E227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BF5-42E2-AE0D-5DBF357E22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Структура_ВРП!$B$36:$D$36</c:f>
              <c:strCache>
                <c:ptCount val="3"/>
                <c:pt idx="0">
                  <c:v>2005</c:v>
                </c:pt>
                <c:pt idx="1">
                  <c:v>2008</c:v>
                </c:pt>
                <c:pt idx="2">
                  <c:v>2012</c:v>
                </c:pt>
              </c:strCache>
            </c:strRef>
          </c:cat>
          <c:val>
            <c:numRef>
              <c:f>Структура_ВРП!$B$44:$D$44</c:f>
              <c:numCache>
                <c:formatCode>#,##0.0</c:formatCode>
                <c:ptCount val="3"/>
                <c:pt idx="0">
                  <c:v>29.9</c:v>
                </c:pt>
                <c:pt idx="1">
                  <c:v>15.6</c:v>
                </c:pt>
                <c:pt idx="2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BF5-42E2-AE0D-5DBF357E2273}"/>
            </c:ext>
          </c:extLst>
        </c:ser>
        <c:ser>
          <c:idx val="8"/>
          <c:order val="8"/>
          <c:tx>
            <c:strRef>
              <c:f>Структура_ВРП!$A$45</c:f>
              <c:strCache>
                <c:ptCount val="1"/>
                <c:pt idx="0">
                  <c:v>Раздел Е</c:v>
                </c:pt>
              </c:strCache>
            </c:strRef>
          </c:tx>
          <c:invertIfNegative val="0"/>
          <c:cat>
            <c:strRef>
              <c:f>Структура_ВРП!$B$36:$D$36</c:f>
              <c:strCache>
                <c:ptCount val="3"/>
                <c:pt idx="0">
                  <c:v>2005</c:v>
                </c:pt>
                <c:pt idx="1">
                  <c:v>2008</c:v>
                </c:pt>
                <c:pt idx="2">
                  <c:v>2012</c:v>
                </c:pt>
              </c:strCache>
            </c:strRef>
          </c:cat>
          <c:val>
            <c:numRef>
              <c:f>Структура_ВРП!$B$45:$D$45</c:f>
              <c:numCache>
                <c:formatCode>#,##0.0</c:formatCode>
                <c:ptCount val="3"/>
                <c:pt idx="0">
                  <c:v>3</c:v>
                </c:pt>
                <c:pt idx="1">
                  <c:v>1.2</c:v>
                </c:pt>
                <c:pt idx="2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BF5-42E2-AE0D-5DBF357E2273}"/>
            </c:ext>
          </c:extLst>
        </c:ser>
        <c:ser>
          <c:idx val="9"/>
          <c:order val="9"/>
          <c:tx>
            <c:strRef>
              <c:f>Структура_ВРП!$A$46</c:f>
              <c:strCache>
                <c:ptCount val="1"/>
                <c:pt idx="0">
                  <c:v>Раздел D</c:v>
                </c:pt>
              </c:strCache>
            </c:strRef>
          </c:tx>
          <c:invertIfNegative val="0"/>
          <c:cat>
            <c:strRef>
              <c:f>Структура_ВРП!$B$36:$D$36</c:f>
              <c:strCache>
                <c:ptCount val="3"/>
                <c:pt idx="0">
                  <c:v>2005</c:v>
                </c:pt>
                <c:pt idx="1">
                  <c:v>2008</c:v>
                </c:pt>
                <c:pt idx="2">
                  <c:v>2012</c:v>
                </c:pt>
              </c:strCache>
            </c:strRef>
          </c:cat>
          <c:val>
            <c:numRef>
              <c:f>Структура_ВРП!$B$46:$D$46</c:f>
              <c:numCache>
                <c:formatCode>#,##0.0</c:formatCode>
                <c:ptCount val="3"/>
                <c:pt idx="0">
                  <c:v>4.9000000000000004</c:v>
                </c:pt>
                <c:pt idx="1">
                  <c:v>4.4000000000000004</c:v>
                </c:pt>
                <c:pt idx="2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BF5-42E2-AE0D-5DBF357E2273}"/>
            </c:ext>
          </c:extLst>
        </c:ser>
        <c:ser>
          <c:idx val="10"/>
          <c:order val="10"/>
          <c:tx>
            <c:strRef>
              <c:f>Структура_ВРП!$A$47</c:f>
              <c:strCache>
                <c:ptCount val="1"/>
                <c:pt idx="0">
                  <c:v>Раздел С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22%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BF5-42E2-AE0D-5DBF357E227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50%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7BF5-42E2-AE0D-5DBF357E227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62%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7BF5-42E2-AE0D-5DBF357E22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Структура_ВРП!$B$36:$D$36</c:f>
              <c:strCache>
                <c:ptCount val="3"/>
                <c:pt idx="0">
                  <c:v>2005</c:v>
                </c:pt>
                <c:pt idx="1">
                  <c:v>2008</c:v>
                </c:pt>
                <c:pt idx="2">
                  <c:v>2012</c:v>
                </c:pt>
              </c:strCache>
            </c:strRef>
          </c:cat>
          <c:val>
            <c:numRef>
              <c:f>Структура_ВРП!$B$47:$D$47</c:f>
              <c:numCache>
                <c:formatCode>#,##0.0</c:formatCode>
                <c:ptCount val="3"/>
                <c:pt idx="0">
                  <c:v>22.1</c:v>
                </c:pt>
                <c:pt idx="1">
                  <c:v>49.9</c:v>
                </c:pt>
                <c:pt idx="2">
                  <c:v>61.6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BF5-42E2-AE0D-5DBF357E2273}"/>
            </c:ext>
          </c:extLst>
        </c:ser>
        <c:ser>
          <c:idx val="11"/>
          <c:order val="11"/>
          <c:tx>
            <c:strRef>
              <c:f>Структура_ВРП!$A$48</c:f>
              <c:strCache>
                <c:ptCount val="1"/>
                <c:pt idx="0">
                  <c:v>Раздел В</c:v>
                </c:pt>
              </c:strCache>
            </c:strRef>
          </c:tx>
          <c:invertIfNegative val="0"/>
          <c:cat>
            <c:strRef>
              <c:f>Структура_ВРП!$B$36:$D$36</c:f>
              <c:strCache>
                <c:ptCount val="3"/>
                <c:pt idx="0">
                  <c:v>2005</c:v>
                </c:pt>
                <c:pt idx="1">
                  <c:v>2008</c:v>
                </c:pt>
                <c:pt idx="2">
                  <c:v>2012</c:v>
                </c:pt>
              </c:strCache>
            </c:strRef>
          </c:cat>
          <c:val>
            <c:numRef>
              <c:f>Структура_ВРП!$B$48:$D$48</c:f>
              <c:numCache>
                <c:formatCode>#,##0.0</c:formatCode>
                <c:ptCount val="3"/>
                <c:pt idx="0">
                  <c:v>6.1</c:v>
                </c:pt>
                <c:pt idx="1">
                  <c:v>2.5</c:v>
                </c:pt>
                <c:pt idx="2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BF5-42E2-AE0D-5DBF357E2273}"/>
            </c:ext>
          </c:extLst>
        </c:ser>
        <c:ser>
          <c:idx val="12"/>
          <c:order val="12"/>
          <c:tx>
            <c:strRef>
              <c:f>Структура_ВРП!$A$49</c:f>
              <c:strCache>
                <c:ptCount val="1"/>
                <c:pt idx="0">
                  <c:v>Раздел А</c:v>
                </c:pt>
              </c:strCache>
            </c:strRef>
          </c:tx>
          <c:invertIfNegative val="0"/>
          <c:cat>
            <c:strRef>
              <c:f>Структура_ВРП!$B$36:$D$36</c:f>
              <c:strCache>
                <c:ptCount val="3"/>
                <c:pt idx="0">
                  <c:v>2005</c:v>
                </c:pt>
                <c:pt idx="1">
                  <c:v>2008</c:v>
                </c:pt>
                <c:pt idx="2">
                  <c:v>2012</c:v>
                </c:pt>
              </c:strCache>
            </c:strRef>
          </c:cat>
          <c:val>
            <c:numRef>
              <c:f>Структура_ВРП!$B$49:$D$49</c:f>
              <c:numCache>
                <c:formatCode>#,##0.0</c:formatCode>
                <c:ptCount val="3"/>
                <c:pt idx="0">
                  <c:v>2.4</c:v>
                </c:pt>
                <c:pt idx="1">
                  <c:v>0.9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BF5-42E2-AE0D-5DBF357E22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38169584"/>
        <c:axId val="238170368"/>
      </c:barChart>
      <c:catAx>
        <c:axId val="238169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38170368"/>
        <c:crosses val="autoZero"/>
        <c:auto val="1"/>
        <c:lblAlgn val="ctr"/>
        <c:lblOffset val="100"/>
        <c:noMultiLvlLbl val="0"/>
      </c:catAx>
      <c:valAx>
        <c:axId val="238170368"/>
        <c:scaling>
          <c:orientation val="minMax"/>
          <c:max val="100"/>
        </c:scaling>
        <c:delete val="0"/>
        <c:axPos val="l"/>
        <c:majorGridlines>
          <c:spPr>
            <a:ln w="6350"/>
          </c:spPr>
        </c:majorGridlines>
        <c:title>
          <c:tx>
            <c:rich>
              <a:bodyPr rot="0" vert="horz"/>
              <a:lstStyle/>
              <a:p>
                <a:pPr>
                  <a:defRPr sz="1600"/>
                </a:pPr>
                <a:r>
                  <a:rPr lang="en-US" sz="1600"/>
                  <a:t>%</a:t>
                </a:r>
              </a:p>
            </c:rich>
          </c:tx>
          <c:layout>
            <c:manualLayout>
              <c:xMode val="edge"/>
              <c:yMode val="edge"/>
              <c:x val="2.7366276175793163E-2"/>
              <c:y val="0.4789920629290708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38169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394407565826017"/>
          <c:y val="2.5881629661157219E-2"/>
          <c:w val="0.34223888317964668"/>
          <c:h val="0.97411837033884274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252887983403607"/>
          <c:y val="4.8510683809654773E-2"/>
          <c:w val="0.56771406996606977"/>
          <c:h val="0.75270370125729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Инвестиции_итог!$B$14</c:f>
              <c:strCache>
                <c:ptCount val="1"/>
                <c:pt idx="0">
                  <c:v>2005-2008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4D82-4E98-ACAF-76B3945D06C0}"/>
              </c:ext>
            </c:extLst>
          </c:dPt>
          <c:cat>
            <c:strRef>
              <c:f>Инвестиции_итог!$A$15:$A$21</c:f>
              <c:strCache>
                <c:ptCount val="7"/>
                <c:pt idx="0">
                  <c:v>Камчатка</c:v>
                </c:pt>
                <c:pt idx="1">
                  <c:v>Хабаровский</c:v>
                </c:pt>
                <c:pt idx="2">
                  <c:v>Калининградская</c:v>
                </c:pt>
                <c:pt idx="3">
                  <c:v>Приморье</c:v>
                </c:pt>
                <c:pt idx="4">
                  <c:v>ХМАО</c:v>
                </c:pt>
                <c:pt idx="5">
                  <c:v>ЯНАО</c:v>
                </c:pt>
                <c:pt idx="6">
                  <c:v>Сахалинская</c:v>
                </c:pt>
              </c:strCache>
            </c:strRef>
          </c:cat>
          <c:val>
            <c:numRef>
              <c:f>Инвестиции_итог!$B$15:$B$21</c:f>
              <c:numCache>
                <c:formatCode>#,##0.0</c:formatCode>
                <c:ptCount val="7"/>
                <c:pt idx="0">
                  <c:v>210.72882559579048</c:v>
                </c:pt>
                <c:pt idx="1">
                  <c:v>249.10286947090296</c:v>
                </c:pt>
                <c:pt idx="2">
                  <c:v>542.51709787771233</c:v>
                </c:pt>
                <c:pt idx="3">
                  <c:v>944.7491159086477</c:v>
                </c:pt>
                <c:pt idx="4">
                  <c:v>391.17181727699841</c:v>
                </c:pt>
                <c:pt idx="5">
                  <c:v>470.26717385266932</c:v>
                </c:pt>
                <c:pt idx="6">
                  <c:v>23510.145655519067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82-4E98-ACAF-76B3945D06C0}"/>
            </c:ext>
          </c:extLst>
        </c:ser>
        <c:ser>
          <c:idx val="1"/>
          <c:order val="1"/>
          <c:tx>
            <c:strRef>
              <c:f>Инвестиции_итог!$C$14</c:f>
              <c:strCache>
                <c:ptCount val="1"/>
                <c:pt idx="0">
                  <c:v>2009-2012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4-4D82-4E98-ACAF-76B3945D06C0}"/>
              </c:ext>
            </c:extLst>
          </c:dPt>
          <c:cat>
            <c:strRef>
              <c:f>Инвестиции_итог!$A$15:$A$21</c:f>
              <c:strCache>
                <c:ptCount val="7"/>
                <c:pt idx="0">
                  <c:v>Камчатка</c:v>
                </c:pt>
                <c:pt idx="1">
                  <c:v>Хабаровский</c:v>
                </c:pt>
                <c:pt idx="2">
                  <c:v>Калининградская</c:v>
                </c:pt>
                <c:pt idx="3">
                  <c:v>Приморье</c:v>
                </c:pt>
                <c:pt idx="4">
                  <c:v>ХМАО</c:v>
                </c:pt>
                <c:pt idx="5">
                  <c:v>ЯНАО</c:v>
                </c:pt>
                <c:pt idx="6">
                  <c:v>Сахалинская</c:v>
                </c:pt>
              </c:strCache>
            </c:strRef>
          </c:cat>
          <c:val>
            <c:numRef>
              <c:f>Инвестиции_итог!$C$15:$C$21</c:f>
              <c:numCache>
                <c:formatCode>#,##0.0</c:formatCode>
                <c:ptCount val="7"/>
                <c:pt idx="0">
                  <c:v>43.910579480073579</c:v>
                </c:pt>
                <c:pt idx="1">
                  <c:v>328.90392558446632</c:v>
                </c:pt>
                <c:pt idx="2">
                  <c:v>428.24314682482202</c:v>
                </c:pt>
                <c:pt idx="3">
                  <c:v>557.16778708016341</c:v>
                </c:pt>
                <c:pt idx="4">
                  <c:v>800.65055785604636</c:v>
                </c:pt>
                <c:pt idx="5">
                  <c:v>1590.9734560885433</c:v>
                </c:pt>
                <c:pt idx="6">
                  <c:v>5413.5731621628238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82-4E98-ACAF-76B3945D06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238175464"/>
        <c:axId val="238174288"/>
      </c:barChart>
      <c:catAx>
        <c:axId val="2381754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38174288"/>
        <c:crosses val="autoZero"/>
        <c:auto val="1"/>
        <c:lblAlgn val="ctr"/>
        <c:lblOffset val="100"/>
        <c:noMultiLvlLbl val="0"/>
      </c:catAx>
      <c:valAx>
        <c:axId val="238174288"/>
        <c:scaling>
          <c:orientation val="minMax"/>
          <c:max val="600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ru-RU" sz="1600" dirty="0"/>
                  <a:t>Млн </a:t>
                </a:r>
                <a:r>
                  <a:rPr lang="en-US" sz="1600" dirty="0"/>
                  <a:t>USD</a:t>
                </a:r>
                <a:endParaRPr lang="ru-RU" sz="1600" dirty="0"/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38175464"/>
        <c:crosses val="autoZero"/>
        <c:crossBetween val="between"/>
        <c:majorUnit val="1500"/>
      </c:valAx>
    </c:plotArea>
    <c:legend>
      <c:legendPos val="r"/>
      <c:layout>
        <c:manualLayout>
          <c:xMode val="edge"/>
          <c:yMode val="edge"/>
          <c:x val="0.63846030188531644"/>
          <c:y val="0.51044811776463983"/>
          <c:w val="0.28278410329528481"/>
          <c:h val="0.1986222682879099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2004894690552"/>
          <c:y val="3.3118273961853531E-2"/>
          <c:w val="0.71970762612031214"/>
          <c:h val="0.746627202475955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Инвестиции_итог!$B$2</c:f>
              <c:strCache>
                <c:ptCount val="1"/>
                <c:pt idx="0">
                  <c:v>2005-2008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B1BE-4AA2-A3AD-8EFDEA6D0682}"/>
              </c:ext>
            </c:extLst>
          </c:dPt>
          <c:cat>
            <c:strRef>
              <c:f>Инвестиции_итог!$A$3:$A$9</c:f>
              <c:strCache>
                <c:ptCount val="7"/>
                <c:pt idx="0">
                  <c:v>Камчатка</c:v>
                </c:pt>
                <c:pt idx="1">
                  <c:v>Калининградская</c:v>
                </c:pt>
                <c:pt idx="2">
                  <c:v>Сахалинская</c:v>
                </c:pt>
                <c:pt idx="3">
                  <c:v>Хабаровский</c:v>
                </c:pt>
                <c:pt idx="4">
                  <c:v>Приморье</c:v>
                </c:pt>
                <c:pt idx="5">
                  <c:v>ЯНАО</c:v>
                </c:pt>
                <c:pt idx="6">
                  <c:v>ХМАО</c:v>
                </c:pt>
              </c:strCache>
            </c:strRef>
          </c:cat>
          <c:val>
            <c:numRef>
              <c:f>Инвестиции_итог!$B$3:$B$9</c:f>
              <c:numCache>
                <c:formatCode>#,##0</c:formatCode>
                <c:ptCount val="7"/>
                <c:pt idx="0">
                  <c:v>68.327581125544214</c:v>
                </c:pt>
                <c:pt idx="1">
                  <c:v>286.24311686196364</c:v>
                </c:pt>
                <c:pt idx="2">
                  <c:v>820.83831286988061</c:v>
                </c:pt>
                <c:pt idx="3">
                  <c:v>348.84508569506852</c:v>
                </c:pt>
                <c:pt idx="4">
                  <c:v>311.15853244431213</c:v>
                </c:pt>
                <c:pt idx="5">
                  <c:v>1479.1191694374722</c:v>
                </c:pt>
                <c:pt idx="6">
                  <c:v>2031.0994194476607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BE-4AA2-A3AD-8EFDEA6D0682}"/>
            </c:ext>
          </c:extLst>
        </c:ser>
        <c:ser>
          <c:idx val="1"/>
          <c:order val="1"/>
          <c:tx>
            <c:strRef>
              <c:f>Инвестиции_итог!$C$2</c:f>
              <c:strCache>
                <c:ptCount val="1"/>
                <c:pt idx="0">
                  <c:v>2009-2012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4-B1BE-4AA2-A3AD-8EFDEA6D0682}"/>
              </c:ext>
            </c:extLst>
          </c:dPt>
          <c:cat>
            <c:strRef>
              <c:f>Инвестиции_итог!$A$3:$A$9</c:f>
              <c:strCache>
                <c:ptCount val="7"/>
                <c:pt idx="0">
                  <c:v>Камчатка</c:v>
                </c:pt>
                <c:pt idx="1">
                  <c:v>Калининградская</c:v>
                </c:pt>
                <c:pt idx="2">
                  <c:v>Сахалинская</c:v>
                </c:pt>
                <c:pt idx="3">
                  <c:v>Хабаровский</c:v>
                </c:pt>
                <c:pt idx="4">
                  <c:v>Приморье</c:v>
                </c:pt>
                <c:pt idx="5">
                  <c:v>ЯНАО</c:v>
                </c:pt>
                <c:pt idx="6">
                  <c:v>ХМАО</c:v>
                </c:pt>
              </c:strCache>
            </c:strRef>
          </c:cat>
          <c:val>
            <c:numRef>
              <c:f>Инвестиции_итог!$C$3:$C$9</c:f>
              <c:numCache>
                <c:formatCode>#,##0</c:formatCode>
                <c:ptCount val="7"/>
                <c:pt idx="0">
                  <c:v>126.53503647065929</c:v>
                </c:pt>
                <c:pt idx="1">
                  <c:v>277.51521513223503</c:v>
                </c:pt>
                <c:pt idx="2">
                  <c:v>632.52069162247483</c:v>
                </c:pt>
                <c:pt idx="3">
                  <c:v>637.13688001900255</c:v>
                </c:pt>
                <c:pt idx="4">
                  <c:v>937.58866983039104</c:v>
                </c:pt>
                <c:pt idx="5">
                  <c:v>1923.8495951716541</c:v>
                </c:pt>
                <c:pt idx="6">
                  <c:v>2510.6840657662328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1BE-4AA2-A3AD-8EFDEA6D06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38176640"/>
        <c:axId val="238171152"/>
      </c:barChart>
      <c:catAx>
        <c:axId val="2381766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38171152"/>
        <c:crosses val="autoZero"/>
        <c:auto val="1"/>
        <c:lblAlgn val="ctr"/>
        <c:lblOffset val="100"/>
        <c:noMultiLvlLbl val="0"/>
      </c:catAx>
      <c:valAx>
        <c:axId val="238171152"/>
        <c:scaling>
          <c:orientation val="minMax"/>
          <c:max val="250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ru-RU" sz="1600" dirty="0"/>
                  <a:t>Млрд. руб.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38176640"/>
        <c:crosses val="autoZero"/>
        <c:crossBetween val="between"/>
        <c:majorUnit val="500"/>
      </c:valAx>
    </c:plotArea>
    <c:legend>
      <c:legendPos val="r"/>
      <c:layout>
        <c:manualLayout>
          <c:xMode val="edge"/>
          <c:yMode val="edge"/>
          <c:x val="0.6707243713115576"/>
          <c:y val="0.49761714754918746"/>
          <c:w val="0.24249188444496803"/>
          <c:h val="0.19540786951673675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1484279524497281"/>
          <c:y val="7.7602488612376397E-2"/>
          <c:w val="0.51031280089249353"/>
          <c:h val="0.6015703810687701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A6-4118-90E6-0097D6394845}"/>
              </c:ext>
            </c:extLst>
          </c:dPt>
          <c:cat>
            <c:strRef>
              <c:f>Данные!$C$67:$C$72</c:f>
              <c:strCache>
                <c:ptCount val="6"/>
                <c:pt idx="0">
                  <c:v>Сахалинская</c:v>
                </c:pt>
                <c:pt idx="1">
                  <c:v>ХМАО</c:v>
                </c:pt>
                <c:pt idx="2">
                  <c:v>Калинингр.</c:v>
                </c:pt>
                <c:pt idx="3">
                  <c:v>ЯНАО</c:v>
                </c:pt>
                <c:pt idx="4">
                  <c:v>Приморский</c:v>
                </c:pt>
                <c:pt idx="5">
                  <c:v>Хабаровский</c:v>
                </c:pt>
              </c:strCache>
            </c:strRef>
          </c:cat>
          <c:val>
            <c:numRef>
              <c:f>Данные!$D$67:$D$72</c:f>
              <c:numCache>
                <c:formatCode>0.0</c:formatCode>
                <c:ptCount val="6"/>
                <c:pt idx="0">
                  <c:v>14.007198245335905</c:v>
                </c:pt>
                <c:pt idx="1">
                  <c:v>20.0740893989665</c:v>
                </c:pt>
                <c:pt idx="2">
                  <c:v>29.34166833609682</c:v>
                </c:pt>
                <c:pt idx="3">
                  <c:v>44.279712682676454</c:v>
                </c:pt>
                <c:pt idx="4">
                  <c:v>255.47600888104697</c:v>
                </c:pt>
                <c:pt idx="5">
                  <c:v>698.60945072530319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A6-4118-90E6-0097D63948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8171936"/>
        <c:axId val="238172720"/>
      </c:barChart>
      <c:catAx>
        <c:axId val="238171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172720"/>
        <c:crosses val="autoZero"/>
        <c:auto val="1"/>
        <c:lblAlgn val="ctr"/>
        <c:lblOffset val="100"/>
        <c:tickLblSkip val="1"/>
        <c:noMultiLvlLbl val="0"/>
      </c:catAx>
      <c:valAx>
        <c:axId val="238172720"/>
        <c:scaling>
          <c:orientation val="minMax"/>
          <c:max val="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ru-RU" sz="1600" b="0" i="1" dirty="0"/>
                  <a:t>Тыс. руб./чел</a:t>
                </a:r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171936"/>
        <c:crosses val="autoZero"/>
        <c:crossBetween val="between"/>
        <c:majorUnit val="2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0.08727</cdr:x>
      <cdr:y>0.19728</cdr:y>
    </cdr:from>
    <cdr:to>
      <cdr:x>0.69455</cdr:x>
      <cdr:y>0.19728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id="{7B7635C2-DD6C-42C5-9158-B38E8411508B}"/>
            </a:ext>
          </a:extLst>
        </cdr:cNvPr>
        <cdr:cNvCxnSpPr/>
      </cdr:nvCxnSpPr>
      <cdr:spPr>
        <a:xfrm xmlns:a="http://schemas.openxmlformats.org/drawingml/2006/main" flipH="1">
          <a:off x="457200" y="552450"/>
          <a:ext cx="3181350" cy="0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0.89308</cdr:x>
      <cdr:y>0</cdr:y>
    </cdr:from>
    <cdr:to>
      <cdr:x>0.96177</cdr:x>
      <cdr:y>0.08874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744416" y="0"/>
          <a:ext cx="288032" cy="28748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rgbClr val="FF0000"/>
              </a:solidFill>
            </a:rPr>
            <a:t>-</a:t>
          </a:r>
          <a:r>
            <a:rPr lang="ru-RU" sz="1600" b="1" dirty="0">
              <a:solidFill>
                <a:srgbClr val="FF0000"/>
              </a:solidFill>
            </a:rPr>
            <a:t>77</a:t>
          </a:r>
          <a:r>
            <a:rPr lang="en-US" sz="1600" b="1" dirty="0">
              <a:solidFill>
                <a:srgbClr val="FF0000"/>
              </a:solidFill>
            </a:rPr>
            <a:t>%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0.80526</cdr:x>
      <cdr:y>0.1249</cdr:y>
    </cdr:from>
    <cdr:to>
      <cdr:x>0.98089</cdr:x>
      <cdr:y>0.21381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76249" y="404664"/>
          <a:ext cx="736334" cy="2880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i="1" dirty="0"/>
            <a:t>23510</a:t>
          </a:r>
          <a:endParaRPr lang="ru-RU" sz="1600" i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0.55665</cdr:x>
      <cdr:y>0.43068</cdr:y>
    </cdr:from>
    <cdr:to>
      <cdr:x>0.64454</cdr:x>
      <cdr:y>0.5001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41104" y="1418285"/>
          <a:ext cx="385396" cy="22861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>
              <a:solidFill>
                <a:srgbClr val="FF0000"/>
              </a:solidFill>
            </a:rPr>
            <a:t>-30%</a:t>
          </a:r>
          <a:endParaRPr lang="ru-RU" sz="1600" b="1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CBBA6-012D-45B0-A6C3-E4F60A2F7BE2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3E97C-5BEF-4819-A6D9-95599438F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17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Сахалинская</a:t>
            </a:r>
            <a:r>
              <a:rPr lang="ru-RU" baseline="0" dirty="0"/>
              <a:t> область на протяжении всех 2000-х и начала 2010-х гг. росла более быстрыми темпами, чем абсолютное большинство регионов России, что связано с развитием добычи углеводородов</a:t>
            </a:r>
            <a:r>
              <a:rPr lang="en-US" baseline="0" dirty="0"/>
              <a:t>. </a:t>
            </a:r>
            <a:r>
              <a:rPr lang="ru-RU" baseline="0" dirty="0"/>
              <a:t>Но этот разрыв в темпах роста существенно замедлился в последние годы. </a:t>
            </a:r>
            <a:r>
              <a:rPr lang="en-US" baseline="0" dirty="0"/>
              <a:t> </a:t>
            </a:r>
            <a:r>
              <a:rPr lang="ru-RU" baseline="0" dirty="0"/>
              <a:t>Интересным примером на этом рисунке является Калининградская область – по сути, такой же остров, для РФ. В Калининграде роста существенно превышали среднероссийские без старта крупных нефтедобывающих проекта. И рост этот был обеспечен в первую очередь обрабатывающей промышленностью, точнее сборочными производствами, работающими в режиме свободной таможенной зоны. Еще один интересный пример  - это ХМАО, в котором доля </a:t>
            </a:r>
            <a:r>
              <a:rPr lang="ru-RU" baseline="0" dirty="0" err="1"/>
              <a:t>нефтегазодобычи</a:t>
            </a:r>
            <a:r>
              <a:rPr lang="ru-RU" baseline="0" dirty="0"/>
              <a:t> сократилась с 75% в 2005 г. до 65% к настоящему времени, причем, в первую очередь за счет прироста обрабатывающей промышленности.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1AA2-74DC-4822-A5A7-66507E27837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173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Существует</a:t>
            </a:r>
            <a:r>
              <a:rPr lang="ru-RU" baseline="0" dirty="0"/>
              <a:t> два типа динамики инвестиций: первый тип – это сравнительно равномерная динамика: по годам значения показателя скачут, но, например, плавающая средняя за несколько лет, позволяет обнаружить явный восходящий тренд. Такой пример на Дальнем Востоке – это Хабаровский край, среди нефтедобывающих регионов – ХМАО. Более менее равномерный прирост, с поправкой на кризис – в Калининграде. В Сахалинской области инвестиционная динамика второго типа, характерная для регионов, в которых есть риск того, что </a:t>
            </a:r>
            <a:r>
              <a:rPr lang="ru-RU" baseline="0" dirty="0" err="1"/>
              <a:t>мегапроект</a:t>
            </a:r>
            <a:r>
              <a:rPr lang="ru-RU" baseline="0" dirty="0"/>
              <a:t> не сформировал отраслевого мультипликатора для развития других видов деятельности. В таких случаях падение инвестиций зеркально отражается на ВРП с лагом в несколько лет. Если эту ситуацию не исправить активной инвестиционной политикой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1AA2-74DC-4822-A5A7-66507E27837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84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В отраслевой структуре инвестиций Сахалина нефтедобыча вместе с геологоразведкой занимает 88%. В абсолютном исчислении за 2009-2013 гг. было накоплено более 500 млрд руб., это одно из самых высоких значений в России, хотя и меньше, чем в ХМАО и ЯНАО. По инвестициям в другие отрасли Сахалинская область отстает от большинства нефтедобывающих регионов, крупнейших регионов Дальнего Востока. Причем это отставание в расчете на душу населения – зачастую НА ПОРЯДОК и больше. Самое значительное </a:t>
            </a:r>
            <a:r>
              <a:rPr lang="ru-RU" baseline="0" dirty="0" err="1"/>
              <a:t>недоинвестирование</a:t>
            </a:r>
            <a:r>
              <a:rPr lang="ru-RU" baseline="0" dirty="0"/>
              <a:t> характерно для обрабатывающей промышленности и инженерной инфраструктуры. По этим секторам Сахалин отстает от западного «острова» России – Калининградской области. В частности, в обрабатывающей промышленности статистика показывает НУЛЕВЫЕ инвестиции во все подразделы, кроме пищевой промышленности. Исправить эту ситуацию – одна из ключевых задач стратегии.  Пример Калининграда и Приморского края (автомобилестроение), Хабаровского края (лесопромышленный комплекс) показал, что возможно привлечение инвестиций «с нуля», в </a:t>
            </a:r>
            <a:r>
              <a:rPr lang="ru-RU" baseline="0" dirty="0" err="1"/>
              <a:t>гринфилды</a:t>
            </a:r>
            <a:r>
              <a:rPr lang="ru-RU" baseline="0" dirty="0"/>
              <a:t>. Эти примеры нужно будет подробно рассмотреть в ходе разработки стратегии.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1AA2-74DC-4822-A5A7-66507E27837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708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Сопоставив спрос и предложение мы можем</a:t>
            </a:r>
            <a:r>
              <a:rPr lang="ru-RU" baseline="0" dirty="0"/>
              <a:t> структурные и диспропорции и рассчитать общий дефицит кадров, который составляет более 5 </a:t>
            </a:r>
            <a:r>
              <a:rPr lang="ru-RU" baseline="0" dirty="0" err="1"/>
              <a:t>тыс</a:t>
            </a:r>
            <a:r>
              <a:rPr lang="ru-RU" baseline="0" dirty="0"/>
              <a:t> чел. ежегодно или около 67% от общего спроса на кадры. Эти цифры говорят о том, что масштаб кадровой проблемы на Сахалине даже больше, чем в среднем по Дальнему Востоку  - в среднем по ДВ дефицит составляет 21% от общего спроса, но это учитывая, что ДВ рассматривается как единый рынок труда. Самые острые проблемы с кадрами – в здравоохранении, в регионе нет медицинского ВУЗа, в обрабатывающей промышленности – всех нужно готовить вне острова, в сельском хозяйстве. </a:t>
            </a:r>
          </a:p>
          <a:p>
            <a:r>
              <a:rPr lang="ru-RU" baseline="0" dirty="0"/>
              <a:t>При разработке </a:t>
            </a:r>
            <a:r>
              <a:rPr lang="ru-RU" baseline="0" dirty="0" err="1"/>
              <a:t>инвестстратегии</a:t>
            </a:r>
            <a:r>
              <a:rPr lang="ru-RU" baseline="0" dirty="0"/>
              <a:t> можно будет провести более тщательный анализ, учитывающий планы предприятий по повышению производительности труда, учесть профессиональную мобильность,  сделать индикативный прогноз, связанный с прогнозом отраслевой структуры инвестиций, и учитывающий возможности вахтовой работы. И определить пути подготовки – по каким специальностям развивать подготовку здесь, по каким –учить в других местах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1AA2-74DC-4822-A5A7-66507E27837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99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9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3C2C-3B91-4228-9EE8-0934DFDC9BA1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CE4-339B-4BDB-BF39-3FCD41215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737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3C2C-3B91-4228-9EE8-0934DFDC9BA1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CE4-339B-4BDB-BF39-3FCD41215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00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3C2C-3B91-4228-9EE8-0934DFDC9BA1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CE4-339B-4BDB-BF39-3FCD41215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86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3C2C-3B91-4228-9EE8-0934DFDC9BA1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CE4-339B-4BDB-BF39-3FCD41215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16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3C2C-3B91-4228-9EE8-0934DFDC9BA1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CE4-339B-4BDB-BF39-3FCD41215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8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3C2C-3B91-4228-9EE8-0934DFDC9BA1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CE4-339B-4BDB-BF39-3FCD41215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7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3C2C-3B91-4228-9EE8-0934DFDC9BA1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CE4-339B-4BDB-BF39-3FCD41215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08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3C2C-3B91-4228-9EE8-0934DFDC9BA1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CE4-339B-4BDB-BF39-3FCD41215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89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3C2C-3B91-4228-9EE8-0934DFDC9BA1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CE4-339B-4BDB-BF39-3FCD41215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58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3C2C-3B91-4228-9EE8-0934DFDC9BA1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CE4-339B-4BDB-BF39-3FCD41215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19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3C2C-3B91-4228-9EE8-0934DFDC9BA1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CE4-339B-4BDB-BF39-3FCD41215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07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C3C2C-3B91-4228-9EE8-0934DFDC9BA1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2CE4-339B-4BDB-BF39-3FCD41215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94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5386" y="1271218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ru-RU" sz="3600" dirty="0"/>
              <a:t>Современная экономика Сибири и возможные направления трансформации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6143" y="4615131"/>
            <a:ext cx="9144000" cy="1117121"/>
          </a:xfrm>
        </p:spPr>
        <p:txBody>
          <a:bodyPr/>
          <a:lstStyle/>
          <a:p>
            <a:pPr algn="r"/>
            <a:r>
              <a:rPr lang="ru-RU" dirty="0" err="1"/>
              <a:t>Горячко</a:t>
            </a:r>
            <a:r>
              <a:rPr lang="ru-RU" dirty="0"/>
              <a:t> Мария Дмитриевна</a:t>
            </a:r>
          </a:p>
        </p:txBody>
      </p:sp>
    </p:spTree>
    <p:extLst>
      <p:ext uri="{BB962C8B-B14F-4D97-AF65-F5344CB8AC3E}">
        <p14:creationId xmlns:p14="http://schemas.microsoft.com/office/powerpoint/2010/main" val="2047478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381" y="365125"/>
            <a:ext cx="10641419" cy="634335"/>
          </a:xfrm>
        </p:spPr>
        <p:txBody>
          <a:bodyPr>
            <a:normAutofit/>
          </a:bodyPr>
          <a:lstStyle/>
          <a:p>
            <a:r>
              <a:rPr lang="ru-RU" sz="2800" b="1" dirty="0"/>
              <a:t>Основные параметры проекта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255180" y="999460"/>
          <a:ext cx="11015332" cy="1546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954">
                  <a:extLst>
                    <a:ext uri="{9D8B030D-6E8A-4147-A177-3AD203B41FA5}">
                      <a16:colId xmlns:a16="http://schemas.microsoft.com/office/drawing/2014/main" val="87962501"/>
                    </a:ext>
                  </a:extLst>
                </a:gridCol>
                <a:gridCol w="1270602">
                  <a:extLst>
                    <a:ext uri="{9D8B030D-6E8A-4147-A177-3AD203B41FA5}">
                      <a16:colId xmlns:a16="http://schemas.microsoft.com/office/drawing/2014/main" val="4096261283"/>
                    </a:ext>
                  </a:extLst>
                </a:gridCol>
                <a:gridCol w="1425554">
                  <a:extLst>
                    <a:ext uri="{9D8B030D-6E8A-4147-A177-3AD203B41FA5}">
                      <a16:colId xmlns:a16="http://schemas.microsoft.com/office/drawing/2014/main" val="13979147"/>
                    </a:ext>
                  </a:extLst>
                </a:gridCol>
                <a:gridCol w="1394564">
                  <a:extLst>
                    <a:ext uri="{9D8B030D-6E8A-4147-A177-3AD203B41FA5}">
                      <a16:colId xmlns:a16="http://schemas.microsoft.com/office/drawing/2014/main" val="4263393468"/>
                    </a:ext>
                  </a:extLst>
                </a:gridCol>
                <a:gridCol w="1494432">
                  <a:extLst>
                    <a:ext uri="{9D8B030D-6E8A-4147-A177-3AD203B41FA5}">
                      <a16:colId xmlns:a16="http://schemas.microsoft.com/office/drawing/2014/main" val="2927428803"/>
                    </a:ext>
                  </a:extLst>
                </a:gridCol>
                <a:gridCol w="1367005">
                  <a:extLst>
                    <a:ext uri="{9D8B030D-6E8A-4147-A177-3AD203B41FA5}">
                      <a16:colId xmlns:a16="http://schemas.microsoft.com/office/drawing/2014/main" val="1795801206"/>
                    </a:ext>
                  </a:extLst>
                </a:gridCol>
                <a:gridCol w="1780221">
                  <a:extLst>
                    <a:ext uri="{9D8B030D-6E8A-4147-A177-3AD203B41FA5}">
                      <a16:colId xmlns:a16="http://schemas.microsoft.com/office/drawing/2014/main" val="2009227725"/>
                    </a:ext>
                  </a:extLst>
                </a:gridCol>
              </a:tblGrid>
              <a:tr h="218722">
                <a:tc>
                  <a:txBody>
                    <a:bodyPr/>
                    <a:lstStyle/>
                    <a:p>
                      <a:r>
                        <a:rPr lang="ru-RU" dirty="0"/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2026-2030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864625"/>
                  </a:ext>
                </a:extLst>
              </a:tr>
              <a:tr h="601803">
                <a:tc>
                  <a:txBody>
                    <a:bodyPr/>
                    <a:lstStyle/>
                    <a:p>
                      <a:pPr>
                        <a:tabLst>
                          <a:tab pos="1339850" algn="l"/>
                        </a:tabLst>
                      </a:pPr>
                      <a:r>
                        <a:rPr lang="ru-RU" sz="1600" dirty="0"/>
                        <a:t>Объем</a:t>
                      </a:r>
                      <a:r>
                        <a:rPr lang="ru-RU" sz="1600" baseline="0" dirty="0"/>
                        <a:t> экспорта газа в Китай, млрд куб. м</a:t>
                      </a:r>
                      <a:r>
                        <a:rPr lang="en-US" sz="1600" baseline="0" dirty="0"/>
                        <a:t>/</a:t>
                      </a:r>
                      <a:r>
                        <a:rPr lang="ru-RU" sz="1600" baseline="0" dirty="0"/>
                        <a:t>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3,08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662730"/>
                  </a:ext>
                </a:extLst>
              </a:tr>
              <a:tr h="218722">
                <a:tc>
                  <a:txBody>
                    <a:bodyPr/>
                    <a:lstStyle/>
                    <a:p>
                      <a:r>
                        <a:rPr lang="ru-RU" sz="1600" dirty="0"/>
                        <a:t>Объем производимого</a:t>
                      </a:r>
                      <a:r>
                        <a:rPr lang="ru-RU" sz="1600" baseline="0" dirty="0"/>
                        <a:t> гелия, 10³ куб. м</a:t>
                      </a:r>
                      <a:r>
                        <a:rPr lang="en-US" sz="1600" baseline="0" dirty="0"/>
                        <a:t>/</a:t>
                      </a:r>
                      <a:r>
                        <a:rPr lang="ru-RU" sz="1600" baseline="0" dirty="0"/>
                        <a:t>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77291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0" y="2754899"/>
            <a:ext cx="6411433" cy="23456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493" y="4760505"/>
            <a:ext cx="5695507" cy="20974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45349" y="3423684"/>
            <a:ext cx="5007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Численность населения г. Свободный: </a:t>
            </a:r>
          </a:p>
          <a:p>
            <a:r>
              <a:rPr lang="ru-RU" dirty="0"/>
              <a:t>1992 – 2017 гг.: </a:t>
            </a:r>
          </a:p>
          <a:p>
            <a:r>
              <a:rPr lang="ru-RU" b="1" dirty="0"/>
              <a:t>снижение численности примерно на 30,0 тыс.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010639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88" y="92955"/>
            <a:ext cx="6215721" cy="6641500"/>
          </a:xfrm>
        </p:spPr>
      </p:pic>
      <p:sp>
        <p:nvSpPr>
          <p:cNvPr id="5" name="TextBox 4"/>
          <p:cNvSpPr txBox="1"/>
          <p:nvPr/>
        </p:nvSpPr>
        <p:spPr>
          <a:xfrm>
            <a:off x="6660682" y="259882"/>
            <a:ext cx="338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Проекты Сахалин-1 и Сахалин-2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32359" y="918540"/>
            <a:ext cx="28587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НК «Роснефть» (20%) — оператор проекта;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/>
              <a:t>ExxonMobil</a:t>
            </a:r>
            <a:r>
              <a:rPr lang="ru-RU" sz="1600" dirty="0"/>
              <a:t> (30%);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/>
              <a:t>Sodeco</a:t>
            </a:r>
            <a:r>
              <a:rPr lang="ru-RU" sz="1600" dirty="0"/>
              <a:t> (30%);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ONGC (20%).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r>
              <a:rPr lang="ru-RU" sz="1600" dirty="0"/>
              <a:t>С начала реализации проекта перечислено </a:t>
            </a:r>
            <a:r>
              <a:rPr lang="ru-RU" sz="1600" b="1" dirty="0"/>
              <a:t>более 13 млрд долл.,</a:t>
            </a:r>
            <a:r>
              <a:rPr lang="ru-RU" sz="1600" dirty="0"/>
              <a:t> из них </a:t>
            </a:r>
            <a:r>
              <a:rPr lang="ru-RU" sz="1600" b="1" dirty="0"/>
              <a:t>около 5 млрд — </a:t>
            </a:r>
            <a:r>
              <a:rPr lang="ru-RU" sz="1600" dirty="0"/>
              <a:t>в бюджет Сахалинской области.</a:t>
            </a:r>
          </a:p>
          <a:p>
            <a:endParaRPr lang="ru-RU" sz="1600" dirty="0">
              <a:effectLst/>
            </a:endParaRPr>
          </a:p>
          <a:p>
            <a:r>
              <a:rPr lang="ru-RU" sz="1600" dirty="0"/>
              <a:t>700 человек</a:t>
            </a:r>
            <a:endParaRPr lang="ru-RU" sz="1600" dirty="0">
              <a:effectLst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038122" y="1057178"/>
            <a:ext cx="9625" cy="192665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047" y="4594764"/>
            <a:ext cx="3489325" cy="208198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134376" y="900890"/>
            <a:ext cx="284907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/>
              <a:t>ОАО «Газпром» (50% плюс одна акция);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Shell Sakhalin Holdings B.V. (</a:t>
            </a:r>
            <a:r>
              <a:rPr lang="ru-RU" sz="1600" dirty="0"/>
              <a:t>дочернее предприятие </a:t>
            </a:r>
            <a:r>
              <a:rPr lang="en-US" sz="1600" dirty="0"/>
              <a:t>Royal Dutch Shell plc., 27,5% </a:t>
            </a:r>
            <a:r>
              <a:rPr lang="ru-RU" sz="1600" dirty="0"/>
              <a:t>минус одна акция);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Mitsui Sakhalin Holdings B.V. (</a:t>
            </a:r>
            <a:r>
              <a:rPr lang="ru-RU" sz="1600" dirty="0"/>
              <a:t>дочернее предприятие компании </a:t>
            </a:r>
            <a:r>
              <a:rPr lang="en-US" sz="1600" dirty="0"/>
              <a:t>Mitsui &amp; Co. Ltd., 12,5% </a:t>
            </a:r>
            <a:r>
              <a:rPr lang="ru-RU" sz="1600" dirty="0"/>
              <a:t>акций);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Diamond Gas Sakhalin B.V. (</a:t>
            </a:r>
            <a:r>
              <a:rPr lang="ru-RU" sz="1600" dirty="0"/>
              <a:t>дочернее предприятие компании </a:t>
            </a:r>
            <a:r>
              <a:rPr lang="en-US" sz="1600" dirty="0"/>
              <a:t>Mitsubishi Corporation, 10% </a:t>
            </a:r>
            <a:r>
              <a:rPr lang="ru-RU" sz="1600" dirty="0"/>
              <a:t>акций).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sz="1600" dirty="0">
              <a:effectLst/>
            </a:endParaRPr>
          </a:p>
          <a:p>
            <a:pPr algn="just"/>
            <a:r>
              <a:rPr lang="ru-RU" sz="1600" dirty="0"/>
              <a:t>С начала реализации проекта перечислено </a:t>
            </a:r>
            <a:r>
              <a:rPr lang="ru-RU" sz="1600" b="1" dirty="0"/>
              <a:t>13,6 млрд долл.,</a:t>
            </a:r>
            <a:r>
              <a:rPr lang="ru-RU" sz="1600" dirty="0"/>
              <a:t> в том числе </a:t>
            </a:r>
            <a:r>
              <a:rPr lang="ru-RU" sz="1600" b="1" dirty="0"/>
              <a:t>около 4,5 млрд. – </a:t>
            </a:r>
            <a:r>
              <a:rPr lang="ru-RU" sz="1600" dirty="0"/>
              <a:t>в бюджет Сахалинской области</a:t>
            </a:r>
          </a:p>
          <a:p>
            <a:pPr algn="just"/>
            <a:endParaRPr lang="ru-RU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808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551" y="3181201"/>
            <a:ext cx="5492015" cy="2834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11" y="416310"/>
            <a:ext cx="5664259" cy="2923488"/>
          </a:xfrm>
          <a:prstGeom prst="rect">
            <a:avLst/>
          </a:prstGeom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7765182" y="416310"/>
          <a:ext cx="3752248" cy="2317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3604" y="2548373"/>
            <a:ext cx="304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Структура рынка продаж СПГ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/>
          </p:nvPr>
        </p:nvGraphicFramePr>
        <p:xfrm>
          <a:off x="864669" y="34819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34264" y="6073540"/>
            <a:ext cx="427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Структура рынка продаж нефтяной смеси</a:t>
            </a:r>
          </a:p>
        </p:txBody>
      </p:sp>
    </p:spTree>
    <p:extLst>
      <p:ext uri="{BB962C8B-B14F-4D97-AF65-F5344CB8AC3E}">
        <p14:creationId xmlns:p14="http://schemas.microsoft.com/office/powerpoint/2010/main" val="1419528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1165678" y="-56028"/>
            <a:ext cx="9143880" cy="738169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/>
              <a:t>Динамика  и структура ВРП Сахалинской области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1130991" y="1364022"/>
          <a:ext cx="4320540" cy="2899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82914" y="4788838"/>
            <a:ext cx="87855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Сахалинская область – один из регионов-лидеров по темпам экономического роста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Этот рост на 100% определяется развитием нефтегазового сектора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Разрыв со среднероссийскими показателями сокращается: в период 2001-2007 Сахалинская область росла на 50% быстрее, чем РФ в целом, в 2009-2013 – только на 10%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Задача инвестиционной стратегии – конвертировать нефтегазовые доходы в повышение инвестиционной привлекательности региона и устойчивости экономического роста</a:t>
            </a:r>
          </a:p>
          <a:p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382352" y="731182"/>
            <a:ext cx="41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Динамика ВРП Сахалинской области в сравнении с РФ и другими регионами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2512" y="689521"/>
            <a:ext cx="41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Структурные сдвиги в ВРП Сахалинской области в период 2005-2012 гг.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916779" y="1272075"/>
            <a:ext cx="4608512" cy="3063875"/>
            <a:chOff x="4392779" y="1272074"/>
            <a:chExt cx="4608512" cy="3063875"/>
          </a:xfrm>
        </p:grpSpPr>
        <p:graphicFrame>
          <p:nvGraphicFramePr>
            <p:cNvPr id="9" name="Диаграмма 8"/>
            <p:cNvGraphicFramePr>
              <a:graphicFrameLocks/>
            </p:cNvGraphicFramePr>
            <p:nvPr>
              <p:extLst/>
            </p:nvPr>
          </p:nvGraphicFramePr>
          <p:xfrm>
            <a:off x="4392779" y="1272074"/>
            <a:ext cx="4608512" cy="30638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6" name="Прямая со стрелкой 5"/>
            <p:cNvCxnSpPr/>
            <p:nvPr/>
          </p:nvCxnSpPr>
          <p:spPr>
            <a:xfrm flipV="1">
              <a:off x="7164288" y="1916832"/>
              <a:ext cx="288032" cy="2160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 flipV="1">
              <a:off x="7164288" y="2636912"/>
              <a:ext cx="288032" cy="64807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9549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1524000" y="92"/>
            <a:ext cx="9143880" cy="529298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/>
              <a:t>Объем инвестиций в Сахалинскую область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6384032" y="1338691"/>
          <a:ext cx="4192718" cy="3239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1494656" y="1360024"/>
          <a:ext cx="4889376" cy="3293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>
            <a:off x="9840416" y="1770197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08316" y="765247"/>
            <a:ext cx="4110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Инвестиции в основной капитал, накопленным итогом за 2008-2012 гг.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6713" y="729072"/>
            <a:ext cx="4110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Прямые иностранные инвестиции, накопленным итогом за 2008-2012 гг.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94656" y="4905548"/>
            <a:ext cx="995439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/>
              <a:t>В Сахалинской области наблюдается самое глубокое среди всех выбранных для сравнения регионов падение инвестиций по отношению к докризисному периодом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/>
              <a:t>За счет проектов СРП Сахалинская область была абсолютным лидером по иностранным инвестициям, но к настоящему времени они сократились почти в 4 раза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/>
              <a:t>В регионе требуется реализация новых проектов-драйверов экономического роста</a:t>
            </a:r>
          </a:p>
        </p:txBody>
      </p:sp>
    </p:spTree>
    <p:extLst>
      <p:ext uri="{BB962C8B-B14F-4D97-AF65-F5344CB8AC3E}">
        <p14:creationId xmlns:p14="http://schemas.microsoft.com/office/powerpoint/2010/main" val="3510619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1523999" y="91"/>
            <a:ext cx="9564303" cy="77833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1" dirty="0"/>
              <a:t>Объем инвестиций в Сахалинской области на одного жителя, накопленный в 2009-2013 гг. (отраслевой срез)</a:t>
            </a:r>
            <a:endParaRPr lang="ru-RU" sz="1800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6733" y="629810"/>
            <a:ext cx="41044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/>
              <a:t>Промышленность и АПК</a:t>
            </a:r>
          </a:p>
          <a:p>
            <a:r>
              <a:rPr lang="ru-RU" sz="1700" b="1" dirty="0"/>
              <a:t>(разделы: </a:t>
            </a:r>
            <a:r>
              <a:rPr lang="en-US" sz="1700" b="1" dirty="0"/>
              <a:t>A,B,D)</a:t>
            </a:r>
            <a:endParaRPr lang="ru-RU" sz="17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198669" y="681134"/>
            <a:ext cx="41044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/>
              <a:t>Отдельные виды рыночных услуг</a:t>
            </a:r>
          </a:p>
          <a:p>
            <a:r>
              <a:rPr lang="ru-RU" sz="1700" b="1" dirty="0"/>
              <a:t>(разделы: </a:t>
            </a:r>
            <a:r>
              <a:rPr lang="en-US" sz="1700" b="1" dirty="0"/>
              <a:t>G,J,H)</a:t>
            </a:r>
            <a:endParaRPr lang="ru-RU" sz="17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094213" y="3050512"/>
            <a:ext cx="41044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/>
              <a:t>Инженерная инфраструктура</a:t>
            </a:r>
          </a:p>
          <a:p>
            <a:r>
              <a:rPr lang="ru-RU" sz="1700" b="1" dirty="0"/>
              <a:t>(разделы: </a:t>
            </a:r>
            <a:r>
              <a:rPr lang="en-US" sz="1700" b="1" dirty="0"/>
              <a:t>E, I, O)</a:t>
            </a:r>
            <a:endParaRPr lang="ru-RU" sz="1700" b="1" dirty="0"/>
          </a:p>
        </p:txBody>
      </p:sp>
      <p:grpSp>
        <p:nvGrpSpPr>
          <p:cNvPr id="43" name="Группа 42"/>
          <p:cNvGrpSpPr/>
          <p:nvPr/>
        </p:nvGrpSpPr>
        <p:grpSpPr>
          <a:xfrm>
            <a:off x="1991545" y="1230614"/>
            <a:ext cx="3935029" cy="1800200"/>
            <a:chOff x="420947" y="1484784"/>
            <a:chExt cx="3935029" cy="1800200"/>
          </a:xfrm>
        </p:grpSpPr>
        <p:graphicFrame>
          <p:nvGraphicFramePr>
            <p:cNvPr id="14" name="Диаграмма 13"/>
            <p:cNvGraphicFramePr>
              <a:graphicFrameLocks/>
            </p:cNvGraphicFramePr>
            <p:nvPr>
              <p:extLst/>
            </p:nvPr>
          </p:nvGraphicFramePr>
          <p:xfrm>
            <a:off x="420947" y="1484784"/>
            <a:ext cx="3456384" cy="1800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3707904" y="1509787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700</a:t>
              </a:r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07904" y="1747651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255</a:t>
              </a:r>
            </a:p>
          </p:txBody>
        </p:sp>
        <p:cxnSp>
          <p:nvCxnSpPr>
            <p:cNvPr id="9" name="Прямая со стрелкой 8"/>
            <p:cNvCxnSpPr/>
            <p:nvPr/>
          </p:nvCxnSpPr>
          <p:spPr>
            <a:xfrm>
              <a:off x="3461751" y="1697140"/>
              <a:ext cx="288032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>
              <a:off x="3461751" y="1879119"/>
              <a:ext cx="288032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123728" y="2425097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tx2"/>
                  </a:solidFill>
                </a:rPr>
                <a:t>14</a:t>
              </a: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6005375" y="1234790"/>
            <a:ext cx="3991611" cy="2050194"/>
            <a:chOff x="4468821" y="1504508"/>
            <a:chExt cx="3991611" cy="2050194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4468821" y="1504508"/>
              <a:ext cx="3536226" cy="2050194"/>
              <a:chOff x="4468821" y="1504508"/>
              <a:chExt cx="3536226" cy="2050194"/>
            </a:xfrm>
          </p:grpSpPr>
          <p:graphicFrame>
            <p:nvGraphicFramePr>
              <p:cNvPr id="18" name="Диаграмма 17"/>
              <p:cNvGraphicFramePr>
                <a:graphicFrameLocks/>
              </p:cNvGraphicFramePr>
              <p:nvPr>
                <p:extLst/>
              </p:nvPr>
            </p:nvGraphicFramePr>
            <p:xfrm>
              <a:off x="4468821" y="1504508"/>
              <a:ext cx="3536226" cy="205019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cxnSp>
            <p:nvCxnSpPr>
              <p:cNvPr id="29" name="Прямая со стрелкой 28"/>
              <p:cNvCxnSpPr/>
              <p:nvPr/>
            </p:nvCxnSpPr>
            <p:spPr>
              <a:xfrm>
                <a:off x="7596336" y="1728729"/>
                <a:ext cx="288032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 стрелкой 29"/>
              <p:cNvCxnSpPr/>
              <p:nvPr/>
            </p:nvCxnSpPr>
            <p:spPr>
              <a:xfrm>
                <a:off x="7596336" y="1927496"/>
                <a:ext cx="288032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904148" y="2291105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chemeClr val="accent3">
                        <a:lumMod val="75000"/>
                      </a:schemeClr>
                    </a:solidFill>
                  </a:rPr>
                  <a:t>5,1</a:t>
                </a: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7812360" y="1558164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220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812360" y="174283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125</a:t>
              </a: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1847529" y="3596153"/>
            <a:ext cx="4152829" cy="1944216"/>
            <a:chOff x="323528" y="3883464"/>
            <a:chExt cx="4152829" cy="1944216"/>
          </a:xfrm>
        </p:grpSpPr>
        <p:graphicFrame>
          <p:nvGraphicFramePr>
            <p:cNvPr id="20" name="Диаграмма 19"/>
            <p:cNvGraphicFramePr>
              <a:graphicFrameLocks/>
            </p:cNvGraphicFramePr>
            <p:nvPr>
              <p:extLst/>
            </p:nvPr>
          </p:nvGraphicFramePr>
          <p:xfrm>
            <a:off x="323528" y="3883464"/>
            <a:ext cx="3635896" cy="19442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31" name="Прямая со стрелкой 30"/>
            <p:cNvCxnSpPr/>
            <p:nvPr/>
          </p:nvCxnSpPr>
          <p:spPr>
            <a:xfrm>
              <a:off x="3555537" y="4077072"/>
              <a:ext cx="288032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>
              <a:off x="3555537" y="4293096"/>
              <a:ext cx="288032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>
              <a:off x="3555645" y="4653136"/>
              <a:ext cx="288032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flipV="1">
              <a:off x="3555537" y="4460778"/>
              <a:ext cx="288032" cy="101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796138" y="390378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1195</a:t>
              </a:r>
              <a:endParaRPr lang="ru-RU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796138" y="4117412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1140</a:t>
              </a:r>
              <a:endParaRPr lang="ru-RU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12892" y="4304477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400</a:t>
              </a:r>
              <a:endParaRPr lang="ru-RU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28285" y="4468781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150</a:t>
              </a:r>
              <a:endParaRPr lang="ru-RU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699792" y="4839866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50</a:t>
              </a:r>
              <a:endParaRPr lang="ru-RU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6023992" y="3573738"/>
            <a:ext cx="3569230" cy="2087511"/>
            <a:chOff x="4499992" y="3861048"/>
            <a:chExt cx="3569230" cy="2087511"/>
          </a:xfrm>
        </p:grpSpPr>
        <p:graphicFrame>
          <p:nvGraphicFramePr>
            <p:cNvPr id="22" name="Диаграмма 21"/>
            <p:cNvGraphicFramePr>
              <a:graphicFrameLocks/>
            </p:cNvGraphicFramePr>
            <p:nvPr>
              <p:extLst/>
            </p:nvPr>
          </p:nvGraphicFramePr>
          <p:xfrm>
            <a:off x="4499992" y="3861048"/>
            <a:ext cx="3569230" cy="20875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55" name="TextBox 54"/>
            <p:cNvSpPr txBox="1"/>
            <p:nvPr/>
          </p:nvSpPr>
          <p:spPr>
            <a:xfrm>
              <a:off x="6012160" y="4281715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accent4">
                      <a:lumMod val="75000"/>
                    </a:schemeClr>
                  </a:solidFill>
                </a:rPr>
                <a:t>5,</a:t>
              </a:r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</a:rPr>
                <a:t>5</a:t>
              </a:r>
              <a:endParaRPr lang="ru-RU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132004" y="3059226"/>
            <a:ext cx="41044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/>
              <a:t>Социальная инфраструктура</a:t>
            </a:r>
          </a:p>
          <a:p>
            <a:r>
              <a:rPr lang="ru-RU" sz="1700" b="1" dirty="0"/>
              <a:t>(разделы: </a:t>
            </a:r>
            <a:r>
              <a:rPr lang="en-US" sz="1700" b="1" dirty="0"/>
              <a:t>M, N)</a:t>
            </a:r>
            <a:endParaRPr lang="ru-RU" sz="17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635267" y="5825553"/>
            <a:ext cx="1112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высокой инвестиционной активности на протяжении 2000-х гг. отмечается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недоинвестирование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большинства секторов 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658001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/>
          <p:cNvGraphicFramePr>
            <a:graphicFrameLocks/>
          </p:cNvGraphicFramePr>
          <p:nvPr>
            <p:extLst/>
          </p:nvPr>
        </p:nvGraphicFramePr>
        <p:xfrm>
          <a:off x="2463540" y="3801774"/>
          <a:ext cx="5471160" cy="1139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Заголовок 1"/>
          <p:cNvSpPr txBox="1">
            <a:spLocks/>
          </p:cNvSpPr>
          <p:nvPr/>
        </p:nvSpPr>
        <p:spPr>
          <a:xfrm>
            <a:off x="1524000" y="91"/>
            <a:ext cx="9143880" cy="738169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/>
              <a:t>Кадровый баланс Сахалинской области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16049" y="2520050"/>
            <a:ext cx="2844447" cy="1240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40" dirty="0">
                <a:solidFill>
                  <a:sysClr val="windowText" lastClr="000000"/>
                </a:solidFill>
              </a:rPr>
              <a:t>Общий дефицит кадровых ресурсов -  </a:t>
            </a:r>
            <a:r>
              <a:rPr lang="ru-RU" sz="1540" b="1" dirty="0">
                <a:solidFill>
                  <a:sysClr val="windowText" lastClr="000000"/>
                </a:solidFill>
              </a:rPr>
              <a:t>5,13 тыс. чел.</a:t>
            </a:r>
            <a:r>
              <a:rPr lang="ru-RU" sz="1540" dirty="0">
                <a:solidFill>
                  <a:sysClr val="windowText" lastClr="000000"/>
                </a:solidFill>
              </a:rPr>
              <a:t>, что составляет </a:t>
            </a:r>
            <a:r>
              <a:rPr lang="ru-RU" sz="1540" b="1" dirty="0">
                <a:solidFill>
                  <a:sysClr val="windowText" lastClr="000000"/>
                </a:solidFill>
              </a:rPr>
              <a:t>67,4%</a:t>
            </a:r>
            <a:r>
              <a:rPr lang="ru-RU" sz="1540" dirty="0">
                <a:solidFill>
                  <a:sysClr val="windowText" lastClr="000000"/>
                </a:solidFill>
              </a:rPr>
              <a:t> от суммарного спроса на кадры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76102" y="827190"/>
            <a:ext cx="2884395" cy="15672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40" dirty="0">
                <a:solidFill>
                  <a:sysClr val="windowText" lastClr="000000"/>
                </a:solidFill>
              </a:rPr>
              <a:t>Диспропорции между предложением и спросом на кадровые ресурсы Сахалинской области по некоторым отраслям достигают</a:t>
            </a:r>
          </a:p>
          <a:p>
            <a:pPr algn="ctr"/>
            <a:r>
              <a:rPr lang="ru-RU" sz="1540" dirty="0">
                <a:solidFill>
                  <a:sysClr val="windowText" lastClr="000000"/>
                </a:solidFill>
              </a:rPr>
              <a:t>десятков раз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599444" y="1628800"/>
          <a:ext cx="2022148" cy="2404260"/>
        </p:xfrm>
        <a:graphic>
          <a:graphicData uri="http://schemas.openxmlformats.org/drawingml/2006/table">
            <a:tbl>
              <a:tblPr/>
              <a:tblGrid>
                <a:gridCol w="2022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Сельское хозяйство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Рыболовство, рыбоводство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Добыча ПИ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Обрабатывающие производства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Пр-во и </a:t>
                      </a:r>
                      <a:r>
                        <a:rPr lang="ru-RU" sz="1000" b="0" i="0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распред</a:t>
                      </a:r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. эл-</a:t>
                      </a:r>
                      <a:r>
                        <a:rPr lang="ru-RU" sz="1000" b="0" i="0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ии</a:t>
                      </a:r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., газа и воды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Оптовая и розничная торговля…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Гостиницы и рестораны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Транспорт и связь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Финансовая деятельность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Операции с недвижимостью…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Государственное управление…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Здравоохранение…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0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Предоставление прочих услуг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737536" y="4484205"/>
            <a:ext cx="5904656" cy="8187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40" dirty="0">
                <a:solidFill>
                  <a:sysClr val="windowText" lastClr="000000"/>
                </a:solidFill>
              </a:rPr>
              <a:t>Наибольший дефицит наблюдается в здравоохранении, торговле, строительстве, обрабатывающей промышленности, производстве и распределении газа и воды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737536" y="5405164"/>
            <a:ext cx="5904656" cy="602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40" dirty="0">
                <a:solidFill>
                  <a:sysClr val="windowText" lastClr="000000"/>
                </a:solidFill>
              </a:rPr>
              <a:t>В торговле и строительстве дефицит кадровых ресурсов нивелируется за счет низкоквалифицированной рабочей силы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82288" y="756028"/>
            <a:ext cx="5959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dirty="0"/>
              <a:t>Баланс кадровых ресурсов, требующих подготовки в ВУЗах или </a:t>
            </a:r>
            <a:r>
              <a:rPr lang="ru-RU" sz="1200" b="1" dirty="0" err="1"/>
              <a:t>ССУЗах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/>
              <a:t>(по разделам ОКВЭД)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716049" y="3886428"/>
            <a:ext cx="2844446" cy="1054741"/>
          </a:xfrm>
          <a:prstGeom prst="rect">
            <a:avLst/>
          </a:prstGeom>
          <a:solidFill>
            <a:schemeClr val="accent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40" b="1" dirty="0">
                <a:solidFill>
                  <a:schemeClr val="bg1"/>
                </a:solidFill>
              </a:rPr>
              <a:t>Суммарный дефицит кадровых ресурсов по отраслям экономики составляет </a:t>
            </a:r>
            <a:r>
              <a:rPr lang="ru-RU" sz="1540" b="1" i="1" u="sng" dirty="0">
                <a:solidFill>
                  <a:schemeClr val="bg1"/>
                </a:solidFill>
              </a:rPr>
              <a:t>5,45 тыс. чел.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716049" y="5014671"/>
            <a:ext cx="2844447" cy="99320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40" b="1" dirty="0">
                <a:solidFill>
                  <a:schemeClr val="bg1"/>
                </a:solidFill>
              </a:rPr>
              <a:t>Незначительное избыточное предложение – финансовая деятельность и государственное управление</a:t>
            </a:r>
            <a:endParaRPr lang="ru-RU" sz="1540" b="1" i="1" u="sng" dirty="0">
              <a:solidFill>
                <a:schemeClr val="bg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7129999" y="1556792"/>
          <a:ext cx="482600" cy="2514600"/>
        </p:xfrm>
        <a:graphic>
          <a:graphicData uri="http://schemas.openxmlformats.org/drawingml/2006/table">
            <a:tbl>
              <a:tblPr/>
              <a:tblGrid>
                <a:gridCol w="48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 panose="02020603050405020304" pitchFamily="18" charset="0"/>
                        </a:rPr>
                        <a:t>-272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 panose="02020603050405020304" pitchFamily="18" charset="0"/>
                        </a:rPr>
                        <a:t>-196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9C0006"/>
                          </a:solidFill>
                          <a:effectLst/>
                          <a:latin typeface="Times New Roman" panose="02020603050405020304" pitchFamily="18" charset="0"/>
                        </a:rPr>
                        <a:t>-209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 panose="02020603050405020304" pitchFamily="18" charset="0"/>
                        </a:rPr>
                        <a:t>-473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 panose="02020603050405020304" pitchFamily="18" charset="0"/>
                        </a:rPr>
                        <a:t>-518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 panose="02020603050405020304" pitchFamily="18" charset="0"/>
                        </a:rPr>
                        <a:t>-556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 panose="02020603050405020304" pitchFamily="18" charset="0"/>
                        </a:rPr>
                        <a:t>-596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 panose="02020603050405020304" pitchFamily="18" charset="0"/>
                        </a:rPr>
                        <a:t>-48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 panose="02020603050405020304" pitchFamily="18" charset="0"/>
                        </a:rPr>
                        <a:t>-476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 panose="02020603050405020304" pitchFamily="18" charset="0"/>
                        </a:rPr>
                        <a:t>+187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 panose="02020603050405020304" pitchFamily="18" charset="0"/>
                        </a:rPr>
                        <a:t>-521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 panose="02020603050405020304" pitchFamily="18" charset="0"/>
                        </a:rPr>
                        <a:t>+139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 panose="02020603050405020304" pitchFamily="18" charset="0"/>
                        </a:rPr>
                        <a:t>-495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 panose="02020603050405020304" pitchFamily="18" charset="0"/>
                        </a:rPr>
                        <a:t>-900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 panose="02020603050405020304" pitchFamily="18" charset="0"/>
                        </a:rPr>
                        <a:t>-192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/>
          </p:nvPr>
        </p:nvGraphicFramePr>
        <p:xfrm>
          <a:off x="2895588" y="1052736"/>
          <a:ext cx="4679072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81464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 smtClean="0"/>
          </a:p>
          <a:p>
            <a:pPr marL="0" indent="0" algn="ctr">
              <a:buNone/>
            </a:pPr>
            <a:endParaRPr lang="ru-RU" sz="4400" b="1" dirty="0"/>
          </a:p>
          <a:p>
            <a:pPr marL="0" indent="0" algn="ctr">
              <a:buNone/>
            </a:pPr>
            <a:r>
              <a:rPr lang="ru-RU" sz="4400" b="1" dirty="0" smtClean="0"/>
              <a:t>Города-близнецы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043978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852713-BBB3-4C8C-9CA9-375D33B69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46" y="0"/>
            <a:ext cx="721894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80FA9-C507-4D66-B6F2-66B76BCCF3F8}"/>
              </a:ext>
            </a:extLst>
          </p:cNvPr>
          <p:cNvSpPr txBox="1"/>
          <p:nvPr/>
        </p:nvSpPr>
        <p:spPr>
          <a:xfrm>
            <a:off x="7670800" y="5862320"/>
            <a:ext cx="2768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Благовещенск-Хэйхэ.</a:t>
            </a:r>
          </a:p>
          <a:p>
            <a:r>
              <a:rPr lang="ru-RU" b="1" dirty="0"/>
              <a:t>Начало 1980-х гг. и 2015 г.</a:t>
            </a:r>
          </a:p>
        </p:txBody>
      </p:sp>
    </p:spTree>
    <p:extLst>
      <p:ext uri="{BB962C8B-B14F-4D97-AF65-F5344CB8AC3E}">
        <p14:creationId xmlns:p14="http://schemas.microsoft.com/office/powerpoint/2010/main" val="202210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1D804A-936D-4209-8A91-48FBC4460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99" y="0"/>
            <a:ext cx="570180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94" y="29546"/>
            <a:ext cx="3810000" cy="25374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49" y="1901478"/>
            <a:ext cx="3810000" cy="2537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15" y="4320540"/>
            <a:ext cx="3810000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44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62" y="0"/>
            <a:ext cx="11117178" cy="674404"/>
          </a:xfrm>
        </p:spPr>
        <p:txBody>
          <a:bodyPr>
            <a:normAutofit/>
          </a:bodyPr>
          <a:lstStyle/>
          <a:p>
            <a:r>
              <a:rPr lang="ru-RU" sz="2800" b="1" dirty="0"/>
              <a:t>Современная структура экономики регионов Сибири и Дальнего Востока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1" y="508141"/>
            <a:ext cx="6227545" cy="640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98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67" y="172528"/>
            <a:ext cx="4813540" cy="32058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88" y="2850624"/>
            <a:ext cx="4190769" cy="2791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454" y="160128"/>
            <a:ext cx="4220758" cy="2811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0" y="3519819"/>
            <a:ext cx="4040841" cy="2691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94" y="4032202"/>
            <a:ext cx="3810000" cy="2537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94" y="1565640"/>
            <a:ext cx="3810000" cy="2537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05" y="4320540"/>
            <a:ext cx="3810000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4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047375" y="753051"/>
            <a:ext cx="5022850" cy="2498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388" name="Рисунок 16" descr="D:\Dropbox\Dropbox\Приморье\Карты готовые\Национальный соста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164" y="42863"/>
            <a:ext cx="3355975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47904" y="124977"/>
            <a:ext cx="525658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1F497D"/>
                </a:solidFill>
              </a:rPr>
              <a:t>Роль приграничья в жизни населения</a:t>
            </a:r>
          </a:p>
          <a:p>
            <a:pPr>
              <a:defRPr/>
            </a:pPr>
            <a:endParaRPr lang="ru-RU" sz="2000" b="1" dirty="0"/>
          </a:p>
          <a:p>
            <a:pPr marL="285750" indent="-285750">
              <a:buFont typeface="Arial"/>
              <a:buChar char="•"/>
              <a:defRPr/>
            </a:pPr>
            <a:endParaRPr lang="ru-RU" sz="1600" dirty="0"/>
          </a:p>
          <a:p>
            <a:pPr marL="285750" indent="-285750">
              <a:buFont typeface="Arial"/>
              <a:buChar char="•"/>
              <a:defRPr/>
            </a:pPr>
            <a:r>
              <a:rPr lang="ru-RU" sz="1600" dirty="0"/>
              <a:t>Менее </a:t>
            </a:r>
            <a:r>
              <a:rPr lang="ru-RU" sz="1600" dirty="0"/>
              <a:t>1% населения составляют китайцы и корейцы, из них 85% корейцы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ru-RU" sz="1600" dirty="0"/>
              <a:t>Наибольшая концентрация азиатского населения во Владивостоке и Уссурийске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ru-RU" sz="1600" dirty="0"/>
              <a:t>Трудовые мигранты из Кореи и Китая в основном проживают в сельской местности и заняты в сельском хозяйстве (Ханкайский, Пограничный, Октябрьский районы)</a:t>
            </a:r>
          </a:p>
          <a:p>
            <a:pPr>
              <a:defRPr/>
            </a:pPr>
            <a:endParaRPr lang="ru-RU" dirty="0"/>
          </a:p>
          <a:p>
            <a:pPr marL="285750" indent="-285750">
              <a:buFont typeface="Arial"/>
              <a:buChar char="•"/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1847850" y="1381125"/>
            <a:ext cx="4732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ru-RU"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47375" y="3879850"/>
            <a:ext cx="5022850" cy="2498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Для россиян приграничье прежде всего это: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ru-RU" dirty="0"/>
              <a:t>Шоппинг-туризм (</a:t>
            </a:r>
            <a:r>
              <a:rPr lang="ru-RU" dirty="0" err="1"/>
              <a:t>Хуньчунь</a:t>
            </a:r>
            <a:r>
              <a:rPr lang="ru-RU" dirty="0"/>
              <a:t> и Суйфэньхэ (Китай))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ru-RU" dirty="0"/>
              <a:t>Медицинский туризм (Далянь (Китай) и Япония)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ru-RU" dirty="0"/>
              <a:t>Образовательный туризм (Китай, Япония, Южная Корея)</a:t>
            </a:r>
          </a:p>
        </p:txBody>
      </p:sp>
      <p:pic>
        <p:nvPicPr>
          <p:cNvPr id="11" name="Изображение 10" descr="Микро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14423" y="4639647"/>
            <a:ext cx="3357245" cy="2238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7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226" y="309181"/>
            <a:ext cx="7500660" cy="478406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Приграничная торговля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69675" y="1190445"/>
            <a:ext cx="9868619" cy="5080959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«</a:t>
            </a:r>
            <a:r>
              <a:rPr lang="ru-RU" dirty="0" err="1" smtClean="0"/>
              <a:t>челночество</a:t>
            </a:r>
            <a:r>
              <a:rPr lang="ru-RU" dirty="0" smtClean="0"/>
              <a:t>» - закупка и доставка по неформальным, туристическим каналам китайских товаров с целью самостоятельного их сбыта;</a:t>
            </a:r>
          </a:p>
          <a:p>
            <a:pPr lvl="0"/>
            <a:r>
              <a:rPr lang="ru-RU" dirty="0" smtClean="0"/>
              <a:t> «</a:t>
            </a:r>
            <a:r>
              <a:rPr lang="ru-RU" dirty="0" err="1" smtClean="0"/>
              <a:t>кирпичество</a:t>
            </a:r>
            <a:r>
              <a:rPr lang="ru-RU" dirty="0" smtClean="0"/>
              <a:t>» - доставка по неформальным, туристическим каналам китайских товаров для сбыта их российскими и китайскими розничными торговцами;</a:t>
            </a:r>
          </a:p>
          <a:p>
            <a:pPr lvl="0"/>
            <a:r>
              <a:rPr lang="ru-RU" dirty="0" smtClean="0"/>
              <a:t>«</a:t>
            </a:r>
            <a:r>
              <a:rPr lang="ru-RU" dirty="0" err="1" smtClean="0"/>
              <a:t>реализаторство</a:t>
            </a:r>
            <a:r>
              <a:rPr lang="ru-RU" dirty="0" smtClean="0"/>
              <a:t>» - налаживание китайскими производителями каналов сбыта с помощью привлечения китайских граждан в роли «челноков», которые берут товары для их последующей реализации;</a:t>
            </a:r>
          </a:p>
          <a:p>
            <a:pPr lvl="0"/>
            <a:r>
              <a:rPr lang="ru-RU" dirty="0" smtClean="0"/>
              <a:t> «посредничество» - специальная помощь, которая основывается на поиске потенциальных контрагентов (китайских и российских), предоставлении коммерческой информации, улаживании проблем с органами власти и других административных проблем, которые могут возникнуть у заказчика;</a:t>
            </a:r>
          </a:p>
          <a:p>
            <a:pPr lvl="0"/>
            <a:r>
              <a:rPr lang="ru-RU" dirty="0" smtClean="0"/>
              <a:t>«подставное лицо» - выполняет функции официального главы предприятия, но предприятием фактически руководит резидент другой страны;</a:t>
            </a:r>
          </a:p>
          <a:p>
            <a:pPr lvl="0"/>
            <a:r>
              <a:rPr lang="ru-RU" dirty="0" smtClean="0"/>
              <a:t>официальное предпринимательство во внешней торговле через заключение официальных </a:t>
            </a:r>
            <a:r>
              <a:rPr lang="ru-RU" dirty="0" err="1" smtClean="0"/>
              <a:t>экспортных--импортных</a:t>
            </a:r>
            <a:r>
              <a:rPr lang="ru-RU" dirty="0" smtClean="0"/>
              <a:t> договоров;</a:t>
            </a:r>
          </a:p>
          <a:p>
            <a:pPr lvl="0"/>
            <a:r>
              <a:rPr lang="ru-RU" dirty="0" smtClean="0"/>
              <a:t>предпринимательская деятельность граждан Китая в городах России и граждан России в Китае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8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B7DEED-DE2F-4F49-900E-97449F013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12" y="106188"/>
            <a:ext cx="11310248" cy="66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9320" y="179015"/>
            <a:ext cx="7746064" cy="490066"/>
          </a:xfrm>
        </p:spPr>
        <p:txBody>
          <a:bodyPr>
            <a:normAutofit/>
          </a:bodyPr>
          <a:lstStyle/>
          <a:p>
            <a:r>
              <a:rPr lang="ru-RU" sz="2800" b="1" dirty="0"/>
              <a:t>Территории опережающего развития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5525" y="972151"/>
            <a:ext cx="10539662" cy="4571999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200" b="1" dirty="0"/>
              <a:t>ФЗ от 29 декабря 2014 г. № 473-ФЗ:</a:t>
            </a:r>
          </a:p>
          <a:p>
            <a:pPr marL="82296" indent="0">
              <a:buNone/>
            </a:pP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0" algn="just">
              <a:buNone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территория опережающего социально-экономического развития - это «</a:t>
            </a:r>
            <a:r>
              <a:rPr lang="ru-RU" sz="1700" i="1" dirty="0">
                <a:latin typeface="Arial" panose="020B0604020202020204" pitchFamily="34" charset="0"/>
                <a:cs typeface="Arial" panose="020B0604020202020204" pitchFamily="34" charset="0"/>
              </a:rPr>
              <a:t>часть территории субъекта Российской Федерации, включая закрытое административно-территориальное образование, на которой в соответствии с решением Правительства Российской Федерации установлен особый правовой режим осуществления предпринимательской и иной деятельности в целях формирования благоприятных условий для привлечения инвестиций, обеспечения ускоренного социально-экономического развития и создания комфортных условий для обеспечения жизнедеятельности населения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  <a:p>
            <a:pPr marL="82296" indent="0">
              <a:buNone/>
            </a:pP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0">
              <a:buNone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Территории опережающего развития не могут совпадать с аналогичными зонами, которые также используются как инструменты региональной политики – с особыми экономическими зонами, зонами территориального развития, свободным портом. </a:t>
            </a:r>
          </a:p>
        </p:txBody>
      </p:sp>
    </p:spTree>
    <p:extLst>
      <p:ext uri="{BB962C8B-B14F-4D97-AF65-F5344CB8AC3E}">
        <p14:creationId xmlns:p14="http://schemas.microsoft.com/office/powerpoint/2010/main" val="38240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Max\Desktop\Диплом\АКТУАЛ\приложения\Центры ДВ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462" y="0"/>
            <a:ext cx="5989353" cy="673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352675" y="3251316"/>
            <a:ext cx="54575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завод ПЭТ-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преформ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Европласт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» (ТОР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Надеждинская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завод по производству лущеного шпона в Амурске. Тепличные комплексы (Хабаровск, Якутск)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завод теплоизоляционных материалов (Хабаровск)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цементный завод в ТОР «Приамурская»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свинокомплексы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компании «Приморский бекон» (ТОР «Михайловский»)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маслоэкстракционный завод и цех по производству хлебопродуктов(Белогорск)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/>
          </p:nvPr>
        </p:nvGraphicFramePr>
        <p:xfrm>
          <a:off x="6525930" y="0"/>
          <a:ext cx="4487518" cy="305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816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47" y="20631"/>
            <a:ext cx="10192351" cy="68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530" y="102535"/>
            <a:ext cx="9033149" cy="490066"/>
          </a:xfrm>
        </p:spPr>
        <p:txBody>
          <a:bodyPr>
            <a:noAutofit/>
          </a:bodyPr>
          <a:lstStyle/>
          <a:p>
            <a:r>
              <a:rPr lang="ru-RU" sz="2400" b="1" dirty="0"/>
              <a:t>Структура государственных расходов на инфраструктуру ТОР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125315" y="592601"/>
          <a:ext cx="8024364" cy="4904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4416">
                  <a:extLst>
                    <a:ext uri="{9D8B030D-6E8A-4147-A177-3AD203B41FA5}">
                      <a16:colId xmlns:a16="http://schemas.microsoft.com/office/drawing/2014/main" val="182994631"/>
                    </a:ext>
                  </a:extLst>
                </a:gridCol>
                <a:gridCol w="1540042">
                  <a:extLst>
                    <a:ext uri="{9D8B030D-6E8A-4147-A177-3AD203B41FA5}">
                      <a16:colId xmlns:a16="http://schemas.microsoft.com/office/drawing/2014/main" val="4189495205"/>
                    </a:ext>
                  </a:extLst>
                </a:gridCol>
                <a:gridCol w="644892">
                  <a:extLst>
                    <a:ext uri="{9D8B030D-6E8A-4147-A177-3AD203B41FA5}">
                      <a16:colId xmlns:a16="http://schemas.microsoft.com/office/drawing/2014/main" val="3236413612"/>
                    </a:ext>
                  </a:extLst>
                </a:gridCol>
                <a:gridCol w="1058779">
                  <a:extLst>
                    <a:ext uri="{9D8B030D-6E8A-4147-A177-3AD203B41FA5}">
                      <a16:colId xmlns:a16="http://schemas.microsoft.com/office/drawing/2014/main" val="2967761861"/>
                    </a:ext>
                  </a:extLst>
                </a:gridCol>
                <a:gridCol w="1414914">
                  <a:extLst>
                    <a:ext uri="{9D8B030D-6E8A-4147-A177-3AD203B41FA5}">
                      <a16:colId xmlns:a16="http://schemas.microsoft.com/office/drawing/2014/main" val="28593754"/>
                    </a:ext>
                  </a:extLst>
                </a:gridCol>
                <a:gridCol w="1631321">
                  <a:extLst>
                    <a:ext uri="{9D8B030D-6E8A-4147-A177-3AD203B41FA5}">
                      <a16:colId xmlns:a16="http://schemas.microsoft.com/office/drawing/2014/main" val="2829780379"/>
                    </a:ext>
                  </a:extLst>
                </a:gridCol>
              </a:tblGrid>
              <a:tr h="745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ТОР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Бюджетные расходы, млн руб.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ФБ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РБ и </a:t>
                      </a:r>
                      <a:r>
                        <a:rPr lang="ru-RU" sz="1300" dirty="0" err="1">
                          <a:effectLst/>
                        </a:rPr>
                        <a:t>внебюджет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Годы финансирования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Примечания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1708510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Хабаровск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2361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1258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1103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2015-2017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ФЦП СЭР ДВ и БР (1)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8856444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Комсомольск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1233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903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2015-2017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ФЦП СЭР ДВ и БР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9028538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Надеждинская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3972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1986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1986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2015-2017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ФЦП СЭР ДВ и БР; МБ (2)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8907612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Михайловский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4438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2219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2015-2017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МБ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4398970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Белогорск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2015-2017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МБ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5105443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Приамурская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Частные инвестиции (3)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0022137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Кангалассы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2015-2017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ФЦП СЭР ДВ и БР; МБ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7000832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Беринговский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Частные инвестиции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0774175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Камчатка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8465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5728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2737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2015-2017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ФЦП СЭР ДВ и БР; МБ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606914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Большой Камень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3152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3152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2016-2018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ФЦП СЭР ДВ и БР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0984158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Южная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1460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2016-2018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4796547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Горный Воздух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10031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10031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2016-2018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5879817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Амуро-Хинганская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Частные инвестиции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5416654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Южная Якутия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Частные инвестиции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646281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Нефтехимический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Частные инвестиции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8029412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35358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15359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19999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011537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25315" y="5681059"/>
            <a:ext cx="762819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Финансирование из федерального бюджета осуществляется в рамках ФЦП «Социально-экономическое развитие Дальнего Востока и Байкальского региона на период до 2025 г.»</a:t>
            </a:r>
          </a:p>
          <a:p>
            <a:pPr algn="just"/>
            <a:r>
              <a:rPr lang="ru-RU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В структуры расходов из регионального бюджета включено финансирование из местного бюджета</a:t>
            </a:r>
          </a:p>
          <a:p>
            <a:pPr algn="just"/>
            <a:r>
              <a:rPr lang="ru-RU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Финансирование из бюджетных источников не предусмотрено, строительство инфраструктуры осуществляется частными инвесторами</a:t>
            </a:r>
          </a:p>
        </p:txBody>
      </p:sp>
    </p:spTree>
    <p:extLst>
      <p:ext uri="{BB962C8B-B14F-4D97-AF65-F5344CB8AC3E}">
        <p14:creationId xmlns:p14="http://schemas.microsoft.com/office/powerpoint/2010/main" val="2462028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608" y="19917"/>
            <a:ext cx="7890080" cy="562074"/>
          </a:xfrm>
        </p:spPr>
        <p:txBody>
          <a:bodyPr>
            <a:normAutofit/>
          </a:bodyPr>
          <a:lstStyle/>
          <a:p>
            <a:r>
              <a:rPr lang="ru-RU" sz="2400" b="1" dirty="0"/>
              <a:t>Текущая ситуация в ТОР по инвестиционным проектам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2133854" y="476672"/>
          <a:ext cx="7956375" cy="3882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1738">
                  <a:extLst>
                    <a:ext uri="{9D8B030D-6E8A-4147-A177-3AD203B41FA5}">
                      <a16:colId xmlns:a16="http://schemas.microsoft.com/office/drawing/2014/main" val="920946978"/>
                    </a:ext>
                  </a:extLst>
                </a:gridCol>
                <a:gridCol w="935484">
                  <a:extLst>
                    <a:ext uri="{9D8B030D-6E8A-4147-A177-3AD203B41FA5}">
                      <a16:colId xmlns:a16="http://schemas.microsoft.com/office/drawing/2014/main" val="1297193426"/>
                    </a:ext>
                  </a:extLst>
                </a:gridCol>
                <a:gridCol w="1449524">
                  <a:extLst>
                    <a:ext uri="{9D8B030D-6E8A-4147-A177-3AD203B41FA5}">
                      <a16:colId xmlns:a16="http://schemas.microsoft.com/office/drawing/2014/main" val="1564859573"/>
                    </a:ext>
                  </a:extLst>
                </a:gridCol>
                <a:gridCol w="1191640">
                  <a:extLst>
                    <a:ext uri="{9D8B030D-6E8A-4147-A177-3AD203B41FA5}">
                      <a16:colId xmlns:a16="http://schemas.microsoft.com/office/drawing/2014/main" val="4192605033"/>
                    </a:ext>
                  </a:extLst>
                </a:gridCol>
                <a:gridCol w="1734958">
                  <a:extLst>
                    <a:ext uri="{9D8B030D-6E8A-4147-A177-3AD203B41FA5}">
                      <a16:colId xmlns:a16="http://schemas.microsoft.com/office/drawing/2014/main" val="4241700535"/>
                    </a:ext>
                  </a:extLst>
                </a:gridCol>
                <a:gridCol w="663031">
                  <a:extLst>
                    <a:ext uri="{9D8B030D-6E8A-4147-A177-3AD203B41FA5}">
                      <a16:colId xmlns:a16="http://schemas.microsoft.com/office/drawing/2014/main" val="1691845517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ТОР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проектов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Кол-во реализованных проектов (2015-2016)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Объем инвестиций, млн руб.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Объем осуществленных инвестиций (подача заявки), млн руб.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Кол-во рабочих мест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2006099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Хабаровск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42 216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1 028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5120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3122822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Комсомольск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16 232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7 830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2064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469196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Надеждинская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37 381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4259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0971743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Приамурская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136 541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1 600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5261910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Белогорск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2 196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9773488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Михайловская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67 840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5 472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8385666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Беринговский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14 121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1 300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953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3689099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Камчатка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22 474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1096734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Кангалассы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4 277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1174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5939016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Большой Камень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153 344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21 500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6243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8176369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Южная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11 246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2201104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Горный Воздух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9 986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1229358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всего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533 248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39 653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29 868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8567105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/>
          </p:nvPr>
        </p:nvGraphicFramePr>
        <p:xfrm>
          <a:off x="3953633" y="4359592"/>
          <a:ext cx="4627966" cy="2498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5519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106" y="257571"/>
            <a:ext cx="9523809" cy="6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0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68862" y="95704"/>
            <a:ext cx="6285052" cy="288032"/>
          </a:xfrm>
        </p:spPr>
        <p:txBody>
          <a:bodyPr>
            <a:noAutofit/>
          </a:bodyPr>
          <a:lstStyle/>
          <a:p>
            <a:r>
              <a:rPr lang="ru-RU" sz="2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Макроуровень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 Транспорт</a:t>
            </a:r>
            <a:endParaRPr lang="ru-RU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4559" y="606331"/>
            <a:ext cx="3117039" cy="4782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Портовое хозяйство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48319" y="3411600"/>
            <a:ext cx="3483168" cy="8466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Трубопроводный транспорт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7" name="Рисунок 57"/>
          <p:cNvPicPr/>
          <p:nvPr/>
        </p:nvPicPr>
        <p:blipFill rotWithShape="1">
          <a:blip r:embed="rId2" cstate="print"/>
          <a:srcRect l="34775" t="36740" r="36699" b="13912"/>
          <a:stretch/>
        </p:blipFill>
        <p:spPr bwMode="auto">
          <a:xfrm>
            <a:off x="6852375" y="122151"/>
            <a:ext cx="3379113" cy="3104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920149" y="1484347"/>
            <a:ext cx="4627711" cy="29212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ru-RU" sz="1600" dirty="0"/>
              <a:t>В портах Посьет, Находка, Восточный, Козьмино, Владивосток прослеживается тенденция к специализации грузов</a:t>
            </a:r>
          </a:p>
          <a:p>
            <a:pPr marL="285750" indent="-285750">
              <a:buFont typeface="Arial"/>
              <a:buChar char="•"/>
            </a:pPr>
            <a:r>
              <a:rPr lang="ru-RU" sz="1600" dirty="0"/>
              <a:t>Реализация крупных инвестиционных проектов (строительство ГПЗ и ВНХК) ставится под сомнение</a:t>
            </a:r>
          </a:p>
          <a:p>
            <a:pPr marL="285750" indent="-285750">
              <a:buFont typeface="Arial"/>
              <a:buChar char="•"/>
            </a:pPr>
            <a:r>
              <a:rPr lang="ru-RU" sz="1600" dirty="0"/>
              <a:t>В дальневосточном бассейне отсутствует ка международная, так и внутрипортовая конкуренция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48320" y="4452775"/>
            <a:ext cx="3669699" cy="21168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ru-RU" sz="1600" dirty="0"/>
              <a:t>ВСТО – транспорт нефти из Западной Сибири (порт Козьмино)</a:t>
            </a:r>
          </a:p>
          <a:p>
            <a:pPr marL="285750" indent="-285750">
              <a:buFont typeface="Arial"/>
              <a:buChar char="•"/>
            </a:pPr>
            <a:r>
              <a:rPr lang="ru-RU" sz="1600" dirty="0"/>
              <a:t>Основные направления поставок: Япония, США, Китай, Южная Корея, </a:t>
            </a:r>
            <a:r>
              <a:rPr lang="ru-RU" sz="1600" dirty="0" err="1"/>
              <a:t>Тайланд</a:t>
            </a:r>
            <a:r>
              <a:rPr lang="ru-RU" sz="1600" dirty="0"/>
              <a:t> и др.</a:t>
            </a:r>
          </a:p>
        </p:txBody>
      </p:sp>
      <p:graphicFrame>
        <p:nvGraphicFramePr>
          <p:cNvPr id="11" name="Диаграмма 10"/>
          <p:cNvGraphicFramePr>
            <a:graphicFrameLocks noChangeAspect="1"/>
          </p:cNvGraphicFramePr>
          <p:nvPr>
            <p:extLst/>
          </p:nvPr>
        </p:nvGraphicFramePr>
        <p:xfrm>
          <a:off x="1815966" y="4452775"/>
          <a:ext cx="4856338" cy="2340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73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inesterov\Desktop\ЛЕВ Брук\0002 Схема NEW\01 РУССК НОвая карта 15.02.11\СЛАЙДСелигдар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88" y="46037"/>
            <a:ext cx="9180513" cy="681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328101" y="288758"/>
            <a:ext cx="2548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Комплексное развитие </a:t>
            </a:r>
          </a:p>
          <a:p>
            <a:pPr algn="ctr"/>
            <a:r>
              <a:rPr lang="ru-RU" b="1" dirty="0"/>
              <a:t>Южной Якутии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27984" y="1033430"/>
            <a:ext cx="3003082" cy="1834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100%-</a:t>
            </a:r>
            <a:r>
              <a:rPr lang="ru-RU" sz="1600" dirty="0" err="1"/>
              <a:t>ное</a:t>
            </a:r>
            <a:r>
              <a:rPr lang="ru-RU" sz="1600" dirty="0"/>
              <a:t> дочернее предприятие «Уранового холдинга АРМЗ»: отработка месторождений </a:t>
            </a:r>
            <a:r>
              <a:rPr lang="ru-RU" sz="1600" dirty="0" err="1"/>
              <a:t>Эльконского</a:t>
            </a:r>
            <a:r>
              <a:rPr lang="ru-RU" sz="1600" dirty="0"/>
              <a:t> </a:t>
            </a:r>
            <a:r>
              <a:rPr lang="ru-RU" sz="1600" dirty="0" err="1"/>
              <a:t>урановорудного</a:t>
            </a:r>
            <a:r>
              <a:rPr lang="ru-RU" sz="1600" dirty="0"/>
              <a:t> района (одно из крупнейших в мире; 5,3% извлекаемых мировых запасов)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7969718" y="1819175"/>
            <a:ext cx="442762" cy="1159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066649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60" y="37901"/>
            <a:ext cx="9122735" cy="6820099"/>
          </a:xfrm>
        </p:spPr>
      </p:pic>
      <p:sp>
        <p:nvSpPr>
          <p:cNvPr id="5" name="Прямоугольник 4"/>
          <p:cNvSpPr/>
          <p:nvPr/>
        </p:nvSpPr>
        <p:spPr>
          <a:xfrm>
            <a:off x="8856920" y="585628"/>
            <a:ext cx="32323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Богучанская</a:t>
            </a:r>
            <a:r>
              <a:rPr lang="ru-RU" dirty="0"/>
              <a:t> ГЭС (</a:t>
            </a:r>
            <a:r>
              <a:rPr lang="ru-RU" dirty="0" err="1"/>
              <a:t>БоГЭС</a:t>
            </a:r>
            <a:r>
              <a:rPr lang="ru-RU" dirty="0"/>
              <a:t>) - </a:t>
            </a:r>
            <a:r>
              <a:rPr lang="ru-RU" b="1" dirty="0"/>
              <a:t>первая на территории Красноярского края </a:t>
            </a:r>
            <a:r>
              <a:rPr lang="ru-RU" dirty="0"/>
              <a:t>гидроэлектростанция </a:t>
            </a:r>
            <a:r>
              <a:rPr lang="ru-RU" b="1" dirty="0"/>
              <a:t>на Ангаре. </a:t>
            </a:r>
          </a:p>
          <a:p>
            <a:endParaRPr lang="ru-RU" dirty="0"/>
          </a:p>
          <a:p>
            <a:r>
              <a:rPr lang="ru-RU" dirty="0"/>
              <a:t>Постановление ЦК КПСС и Совета Министров СССР от 1 февраля 1971 г. № 65 «О мерах по дальнейшему комплексному развитию в 1971 - 1980 годах производительных сил Красноярского края».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13628" y="5103673"/>
            <a:ext cx="3278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Станция вышла на полную проектную мощность 2997 МВт в июле 2015 г. </a:t>
            </a:r>
          </a:p>
        </p:txBody>
      </p:sp>
    </p:spTree>
    <p:extLst>
      <p:ext uri="{BB962C8B-B14F-4D97-AF65-F5344CB8AC3E}">
        <p14:creationId xmlns:p14="http://schemas.microsoft.com/office/powerpoint/2010/main" val="31108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20" y="166718"/>
            <a:ext cx="10741325" cy="644166"/>
          </a:xfrm>
        </p:spPr>
        <p:txBody>
          <a:bodyPr>
            <a:normAutofit/>
          </a:bodyPr>
          <a:lstStyle/>
          <a:p>
            <a:r>
              <a:rPr lang="ru-RU" sz="2800" b="1" dirty="0"/>
              <a:t>Важные транспортные артерии и порты Дальнего Востока и Сибири</a:t>
            </a:r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322618" y="810884"/>
          <a:ext cx="5025759" cy="2829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31011" y="3640798"/>
            <a:ext cx="4517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Динамика грузооборота по морским бассейнам за период 2011-2014 гг.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2618" y="4641877"/>
            <a:ext cx="4760204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6"/>
                </a:solidFill>
              </a:rPr>
              <a:t>Специализация морских бассейнов по номенклатуре грузов: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Балтийский (контейнеры, уголь, мин. удобрения);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АЧБ (зерно, металлы, уголь)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Дальневосточный (уголь, контейнеры, </a:t>
            </a:r>
            <a:r>
              <a:rPr lang="ru-RU" sz="1400" b="1" dirty="0" err="1"/>
              <a:t>сж.газ</a:t>
            </a:r>
            <a:r>
              <a:rPr lang="ru-RU" sz="14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Арктический (уголь, мин. </a:t>
            </a:r>
            <a:r>
              <a:rPr lang="ru-RU" sz="1400" dirty="0" err="1"/>
              <a:t>удобр</a:t>
            </a:r>
            <a:r>
              <a:rPr lang="ru-RU" sz="1400" dirty="0"/>
              <a:t>, руда)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Каспийский (зерно, металлы)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77" y="810884"/>
            <a:ext cx="6485766" cy="44167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13577" y="54420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Порт Восточный (включая Козьмино) - грузооборот которого в 2014 г. увеличился на 20% до 57,8 млн. т, в основном за счет сырой нефти (Козьмино) и угля.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685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21" y="5531"/>
            <a:ext cx="10294179" cy="6581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21382"/>
            <a:ext cx="291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Освоение Эльгинского месторождения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243706"/>
            <a:ext cx="19924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Добыча угля</a:t>
            </a:r>
            <a:r>
              <a:rPr lang="ru-RU" dirty="0"/>
              <a:t> – </a:t>
            </a:r>
          </a:p>
          <a:p>
            <a:r>
              <a:rPr lang="ru-RU" dirty="0"/>
              <a:t>4,2 млн т</a:t>
            </a:r>
            <a:r>
              <a:rPr lang="en-US" dirty="0"/>
              <a:t>/</a:t>
            </a:r>
            <a:r>
              <a:rPr lang="ru-RU" dirty="0"/>
              <a:t>год (2017)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2268437"/>
            <a:ext cx="18978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Обогатительная фабрика - </a:t>
            </a:r>
            <a:r>
              <a:rPr lang="ru-RU" dirty="0"/>
              <a:t>мощность до 3 млн т</a:t>
            </a:r>
            <a:r>
              <a:rPr lang="en-US" dirty="0"/>
              <a:t>/</a:t>
            </a:r>
            <a:r>
              <a:rPr lang="ru-RU" dirty="0"/>
              <a:t>год</a:t>
            </a:r>
          </a:p>
          <a:p>
            <a:endParaRPr lang="ru-RU" dirty="0"/>
          </a:p>
          <a:p>
            <a:r>
              <a:rPr lang="ru-RU" b="1" dirty="0" err="1"/>
              <a:t>Ж.дорога</a:t>
            </a:r>
            <a:r>
              <a:rPr lang="ru-RU" dirty="0"/>
              <a:t> </a:t>
            </a:r>
            <a:r>
              <a:rPr lang="ru-RU" dirty="0" err="1"/>
              <a:t>Эльга</a:t>
            </a:r>
            <a:r>
              <a:rPr lang="ru-RU" dirty="0"/>
              <a:t> – </a:t>
            </a:r>
            <a:r>
              <a:rPr lang="ru-RU" dirty="0" err="1"/>
              <a:t>Улаг</a:t>
            </a:r>
            <a:r>
              <a:rPr lang="ru-RU" dirty="0"/>
              <a:t> (</a:t>
            </a:r>
            <a:r>
              <a:rPr lang="ru-RU" dirty="0" err="1"/>
              <a:t>ок</a:t>
            </a:r>
            <a:r>
              <a:rPr lang="ru-RU" dirty="0"/>
              <a:t>. 320 км)</a:t>
            </a:r>
          </a:p>
        </p:txBody>
      </p:sp>
    </p:spTree>
    <p:extLst>
      <p:ext uri="{BB962C8B-B14F-4D97-AF65-F5344CB8AC3E}">
        <p14:creationId xmlns:p14="http://schemas.microsoft.com/office/powerpoint/2010/main" val="865324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90" y="129972"/>
            <a:ext cx="10246258" cy="657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45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68" y="146649"/>
            <a:ext cx="11632064" cy="64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40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9" y="149454"/>
            <a:ext cx="10800270" cy="6512563"/>
          </a:xfrm>
        </p:spPr>
      </p:pic>
      <p:sp>
        <p:nvSpPr>
          <p:cNvPr id="5" name="TextBox 4"/>
          <p:cNvSpPr txBox="1"/>
          <p:nvPr/>
        </p:nvSpPr>
        <p:spPr>
          <a:xfrm>
            <a:off x="2392784" y="135279"/>
            <a:ext cx="723247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Вариант прохождения трубопровода Восточная Сибирь – Тихий Океан</a:t>
            </a:r>
          </a:p>
        </p:txBody>
      </p:sp>
    </p:spTree>
    <p:extLst>
      <p:ext uri="{BB962C8B-B14F-4D97-AF65-F5344CB8AC3E}">
        <p14:creationId xmlns:p14="http://schemas.microsoft.com/office/powerpoint/2010/main" val="2411632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150" y="220746"/>
            <a:ext cx="10516402" cy="674403"/>
          </a:xfrm>
        </p:spPr>
        <p:txBody>
          <a:bodyPr>
            <a:normAutofit/>
          </a:bodyPr>
          <a:lstStyle/>
          <a:p>
            <a:r>
              <a:rPr lang="ru-RU" sz="2400" b="1" dirty="0"/>
              <a:t>Сила Сибири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78" y="1395664"/>
            <a:ext cx="10703290" cy="5351645"/>
          </a:xfrm>
        </p:spPr>
      </p:pic>
    </p:spTree>
    <p:extLst>
      <p:ext uri="{BB962C8B-B14F-4D97-AF65-F5344CB8AC3E}">
        <p14:creationId xmlns:p14="http://schemas.microsoft.com/office/powerpoint/2010/main" val="35931134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2372</Words>
  <Application>Microsoft Office PowerPoint</Application>
  <PresentationFormat>Широкоэкранный</PresentationFormat>
  <Paragraphs>425</Paragraphs>
  <Slides>31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Arial Cyr</vt:lpstr>
      <vt:lpstr>Calibri</vt:lpstr>
      <vt:lpstr>Calibri Light</vt:lpstr>
      <vt:lpstr>Times New Roman</vt:lpstr>
      <vt:lpstr>Тема Office</vt:lpstr>
      <vt:lpstr>Современная экономика Сибири и возможные направления трансформации</vt:lpstr>
      <vt:lpstr>Современная структура экономики регионов Сибири и Дальнего Востока</vt:lpstr>
      <vt:lpstr>Макроуровень. Транспорт</vt:lpstr>
      <vt:lpstr>Важные транспортные артерии и порты Дальнего Востока и Сибири</vt:lpstr>
      <vt:lpstr>Презентация PowerPoint</vt:lpstr>
      <vt:lpstr>Презентация PowerPoint</vt:lpstr>
      <vt:lpstr>Презентация PowerPoint</vt:lpstr>
      <vt:lpstr>Презентация PowerPoint</vt:lpstr>
      <vt:lpstr>Сила Сибири</vt:lpstr>
      <vt:lpstr>Основные параметры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Приграничная торговля</vt:lpstr>
      <vt:lpstr>Презентация PowerPoint</vt:lpstr>
      <vt:lpstr>Территории опережающего развития</vt:lpstr>
      <vt:lpstr>Презентация PowerPoint</vt:lpstr>
      <vt:lpstr>Презентация PowerPoint</vt:lpstr>
      <vt:lpstr>Структура государственных расходов на инфраструктуру ТОР</vt:lpstr>
      <vt:lpstr>Текущая ситуация в ТОР по инвестиционным проектам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Перспективные инвестиционные проекты: оценка значимости и необходимости</dc:title>
  <dc:creator>Ecology Ecoross</dc:creator>
  <cp:lastModifiedBy>Ecology Ecoross</cp:lastModifiedBy>
  <cp:revision>43</cp:revision>
  <dcterms:created xsi:type="dcterms:W3CDTF">2018-03-27T14:25:41Z</dcterms:created>
  <dcterms:modified xsi:type="dcterms:W3CDTF">2019-04-17T14:28:17Z</dcterms:modified>
</cp:coreProperties>
</file>