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7" r:id="rId4"/>
    <p:sldId id="257" r:id="rId5"/>
    <p:sldId id="284" r:id="rId6"/>
    <p:sldId id="259" r:id="rId7"/>
    <p:sldId id="282" r:id="rId8"/>
    <p:sldId id="260" r:id="rId9"/>
    <p:sldId id="286" r:id="rId10"/>
    <p:sldId id="285" r:id="rId11"/>
    <p:sldId id="283" r:id="rId12"/>
    <p:sldId id="268" r:id="rId13"/>
    <p:sldId id="281" r:id="rId14"/>
    <p:sldId id="280" r:id="rId15"/>
    <p:sldId id="278" r:id="rId16"/>
    <p:sldId id="277" r:id="rId17"/>
    <p:sldId id="266" r:id="rId18"/>
    <p:sldId id="271" r:id="rId19"/>
    <p:sldId id="275" r:id="rId20"/>
    <p:sldId id="272" r:id="rId21"/>
    <p:sldId id="279" r:id="rId22"/>
    <p:sldId id="269" r:id="rId23"/>
    <p:sldId id="26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5116" autoAdjust="0"/>
  </p:normalViewPr>
  <p:slideViewPr>
    <p:cSldViewPr snapToGrid="0">
      <p:cViewPr varScale="1">
        <p:scale>
          <a:sx n="83" d="100"/>
          <a:sy n="83" d="100"/>
        </p:scale>
        <p:origin x="15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/>
            </a:pPr>
            <a:r>
              <a:rPr lang="ru-RU" sz="1300" b="1" dirty="0" smtClean="0"/>
              <a:t>Структура грузооборота портов Дальнего Востока</a:t>
            </a:r>
            <a:endParaRPr lang="ru-RU" sz="1300" b="1" dirty="0"/>
          </a:p>
        </c:rich>
      </c:tx>
      <c:layout/>
      <c:overlay val="0"/>
    </c:title>
    <c:autoTitleDeleted val="0"/>
    <c:view3D>
      <c:rotX val="2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498427277663414E-2"/>
          <c:y val="9.9592417614464898E-2"/>
          <c:w val="0.6232681241021506"/>
          <c:h val="0.89094849810440446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25400">
              <a:noFill/>
            </a:ln>
          </c:spPr>
          <c:dPt>
            <c:idx val="1"/>
            <c:bubble3D val="0"/>
            <c:spPr>
              <a:solidFill>
                <a:srgbClr val="99336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0-7B3A-4741-973B-473D8B2501DA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7B3A-4741-973B-473D8B2501DA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2-7B3A-4741-973B-473D8B2501DA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7B3A-4741-973B-473D8B2501DA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4-7B3A-4741-973B-473D8B2501DA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7B3A-4741-973B-473D8B2501DA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6-7B3A-4741-973B-473D8B2501DA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B3A-4741-973B-473D8B2501D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450" b="0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sz="900" b="0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23%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B3A-4741-973B-473D8B2501D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450" b="0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sz="900" b="0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12%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B3A-4741-973B-473D8B2501D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450" b="0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sz="900" b="0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8%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B3A-4741-973B-473D8B2501D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3A-4741-973B-473D8B2501DA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pPr>
                      <a:defRPr sz="450" b="0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en-US" sz="900" b="0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14%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B3A-4741-973B-473D8B2501DA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Лист1!$A$3:$A$10</c:f>
              <c:strCache>
                <c:ptCount val="8"/>
                <c:pt idx="0">
                  <c:v>Уголь, кокс</c:v>
                </c:pt>
                <c:pt idx="1">
                  <c:v>Нефть</c:v>
                </c:pt>
                <c:pt idx="2">
                  <c:v>Нефтепродукты</c:v>
                </c:pt>
                <c:pt idx="3">
                  <c:v>Контейнеры</c:v>
                </c:pt>
                <c:pt idx="4">
                  <c:v>Черные металлы</c:v>
                </c:pt>
                <c:pt idx="5">
                  <c:v>Лесные грузы</c:v>
                </c:pt>
                <c:pt idx="6">
                  <c:v>Ро-ро</c:v>
                </c:pt>
                <c:pt idx="7">
                  <c:v>Прочие</c:v>
                </c:pt>
              </c:strCache>
            </c:strRef>
          </c:cat>
          <c:val>
            <c:numRef>
              <c:f>Лист1!$B$3:$B$10</c:f>
              <c:numCache>
                <c:formatCode>General</c:formatCode>
                <c:ptCount val="8"/>
                <c:pt idx="0">
                  <c:v>45.6</c:v>
                </c:pt>
                <c:pt idx="1">
                  <c:v>27.8</c:v>
                </c:pt>
                <c:pt idx="2">
                  <c:v>14</c:v>
                </c:pt>
                <c:pt idx="3">
                  <c:v>9.8000000000000007</c:v>
                </c:pt>
                <c:pt idx="4">
                  <c:v>3.8</c:v>
                </c:pt>
                <c:pt idx="5">
                  <c:v>2.2000000000000002</c:v>
                </c:pt>
                <c:pt idx="6">
                  <c:v>0.2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3A-4741-973B-473D8B250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3987159280580175"/>
          <c:y val="0.16525441313856901"/>
          <c:w val="0.33440485327443153"/>
          <c:h val="0.832519341195888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C8BB5-35D8-49BF-A345-31172BB6E442}" type="datetimeFigureOut">
              <a:rPr lang="ru-RU" smtClean="0"/>
              <a:t>19.02.2020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649A4-0CF6-4796-B750-A36C80A60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02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49A4-0CF6-4796-B750-A36C80A60B6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67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Самая глубокая точка шахты находится на глубине 14 метров от поверхности - здесь прослойки сегрегационных льдов достигают уже довольно значительной толщины. </a:t>
            </a:r>
          </a:p>
          <a:p>
            <a:r>
              <a:rPr lang="ru-RU" dirty="0" smtClean="0"/>
              <a:t>Астафьев «</a:t>
            </a:r>
            <a:r>
              <a:rPr lang="ru-RU" dirty="0" err="1" smtClean="0"/>
              <a:t>Васюткино</a:t>
            </a:r>
            <a:r>
              <a:rPr lang="ru-RU" dirty="0" smtClean="0"/>
              <a:t> озеро». Большинство лирико-автобиографических рассказов (о сибирской деревне 1930-х годов), написанных Астафьевым для детей и подростков, вошло в сборник «Последний поклон».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49A4-0CF6-4796-B750-A36C80A60B6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649A4-0CF6-4796-B750-A36C80A60B6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07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5F12C-07FB-401D-A595-C3DFC82E77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533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62045" y="2514600"/>
            <a:ext cx="8942567" cy="2031521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Азиатская Россия: прошлое, настоящее, будущее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35834" y="4546120"/>
            <a:ext cx="9899492" cy="231187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smtClean="0"/>
              <a:t>Географический факультет</a:t>
            </a:r>
          </a:p>
          <a:p>
            <a:pPr algn="r"/>
            <a:r>
              <a:rPr lang="ru-RU" dirty="0" smtClean="0"/>
              <a:t>Кафедра экономической и социальной географии России</a:t>
            </a:r>
          </a:p>
          <a:p>
            <a:pPr algn="r"/>
            <a:endParaRPr lang="ru-RU" dirty="0" smtClean="0"/>
          </a:p>
          <a:p>
            <a:pPr algn="r"/>
            <a:r>
              <a:rPr lang="ru-RU" dirty="0" err="1" smtClean="0"/>
              <a:t>Горячко</a:t>
            </a:r>
            <a:r>
              <a:rPr lang="ru-RU" dirty="0" smtClean="0"/>
              <a:t> Мария Дмитриевна, </a:t>
            </a:r>
            <a:r>
              <a:rPr lang="ru-RU" dirty="0" err="1" smtClean="0"/>
              <a:t>кгн</a:t>
            </a:r>
            <a:r>
              <a:rPr lang="ru-RU" dirty="0" smtClean="0"/>
              <a:t>, доцент</a:t>
            </a:r>
          </a:p>
          <a:p>
            <a:pPr algn="r"/>
            <a:r>
              <a:rPr lang="ru-RU" dirty="0" err="1" smtClean="0"/>
              <a:t>Савоскул</a:t>
            </a:r>
            <a:r>
              <a:rPr lang="ru-RU" dirty="0" smtClean="0"/>
              <a:t> Мария Сергеевна, </a:t>
            </a:r>
            <a:r>
              <a:rPr lang="ru-RU" dirty="0" err="1" smtClean="0"/>
              <a:t>дгн</a:t>
            </a:r>
            <a:r>
              <a:rPr lang="ru-RU" dirty="0" smtClean="0"/>
              <a:t>, доцент</a:t>
            </a:r>
          </a:p>
          <a:p>
            <a:pPr algn="r"/>
            <a:r>
              <a:rPr lang="ru-RU" dirty="0" smtClean="0"/>
              <a:t>Сафронов Сергей Геннадьевич, </a:t>
            </a:r>
            <a:r>
              <a:rPr lang="ru-RU" dirty="0" err="1" smtClean="0"/>
              <a:t>кгн</a:t>
            </a:r>
            <a:r>
              <a:rPr lang="ru-RU" dirty="0" smtClean="0"/>
              <a:t>, доцент</a:t>
            </a:r>
          </a:p>
          <a:p>
            <a:pPr algn="r"/>
            <a:r>
              <a:rPr lang="ru-RU" dirty="0" smtClean="0"/>
              <a:t>Контакты: </a:t>
            </a:r>
            <a:r>
              <a:rPr lang="en-US" dirty="0" smtClean="0"/>
              <a:t>mgoryachko@yandex.ru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9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920" y="0"/>
            <a:ext cx="10715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79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63" y="221504"/>
            <a:ext cx="6069022" cy="3817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37" y="2902940"/>
            <a:ext cx="6057793" cy="38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50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83" y="162325"/>
            <a:ext cx="10964602" cy="57381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5365" y="5986427"/>
            <a:ext cx="8068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Самый глубокий предел вечной мерзлоты </a:t>
            </a:r>
            <a:r>
              <a:rPr lang="ru-RU" b="1" dirty="0" smtClean="0"/>
              <a:t>- </a:t>
            </a:r>
            <a:r>
              <a:rPr lang="ru-RU" b="1" dirty="0"/>
              <a:t>в верховьях реки Вилюй в </a:t>
            </a:r>
            <a:r>
              <a:rPr lang="ru-RU" b="1" dirty="0" smtClean="0"/>
              <a:t>Республике Саха (Якутия)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949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14" y="1283059"/>
            <a:ext cx="4459857" cy="3344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94" y="1283059"/>
            <a:ext cx="4890698" cy="3262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5343" y="414068"/>
            <a:ext cx="403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Музей вечной мерзлоты в Игарке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04204" y="5045512"/>
            <a:ext cx="8942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 вечной мерзлоты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краеведческий комплекс, основанный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1965 г.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Игарке (Красноярский край, Россия) на базе мерзлотной лаборатории.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Единственный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мире музей, обладающий уникальным подземельем в толще вечномёрзлого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грунта.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17" y="101539"/>
            <a:ext cx="9290650" cy="67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141" y="201416"/>
            <a:ext cx="9468778" cy="971776"/>
          </a:xfrm>
        </p:spPr>
        <p:txBody>
          <a:bodyPr>
            <a:normAutofit/>
          </a:bodyPr>
          <a:lstStyle/>
          <a:p>
            <a:r>
              <a:rPr lang="ru-RU" sz="2800" b="1" dirty="0"/>
              <a:t>Транспортно-географическое положение Сибири и Дальнего Востока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13939" y="1785668"/>
            <a:ext cx="4097549" cy="4097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/>
              <a:t>Транспортные издержки экономики </a:t>
            </a:r>
            <a:r>
              <a:rPr lang="ru-RU" sz="1400" b="1" dirty="0" smtClean="0"/>
              <a:t>(</a:t>
            </a:r>
            <a:r>
              <a:rPr lang="ru-RU" sz="1400" b="1" dirty="0"/>
              <a:t>на примере </a:t>
            </a:r>
            <a:r>
              <a:rPr lang="ru-RU" sz="1400" b="1" dirty="0" smtClean="0"/>
              <a:t>Иркутской </a:t>
            </a:r>
            <a:r>
              <a:rPr lang="ru-RU" sz="1400" b="1" dirty="0"/>
              <a:t>области)</a:t>
            </a:r>
          </a:p>
          <a:p>
            <a:pPr marL="0" indent="0" algn="just"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транспортных издержек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себестоимости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экспортируемого алюминия доходит до 16 %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3–5 раз превышает показатели зарубежных конкурентов; в цене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импортируемого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область глинозема их доля достигает 30–50 %, тогда как у западных конкурентов эти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затраты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минимальны.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Удельный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вес транспортных издержек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стоимости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крупнотоннажной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продукции, экспортируемой лесным, угольным и химическим комплексами, достигает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60–70%.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16" y="1291153"/>
            <a:ext cx="7453223" cy="53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464069" y="362339"/>
            <a:ext cx="3282962" cy="4782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Портовое хозяйство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74475" y="4061861"/>
            <a:ext cx="3637340" cy="7771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Трубопроводный транспорт</a:t>
            </a:r>
          </a:p>
        </p:txBody>
      </p:sp>
      <p:pic>
        <p:nvPicPr>
          <p:cNvPr id="7" name="Рисунок 57"/>
          <p:cNvPicPr/>
          <p:nvPr/>
        </p:nvPicPr>
        <p:blipFill rotWithShape="1">
          <a:blip r:embed="rId2" cstate="print"/>
          <a:srcRect l="34775" t="36740" r="36699" b="13912"/>
          <a:stretch/>
        </p:blipFill>
        <p:spPr bwMode="auto">
          <a:xfrm>
            <a:off x="7806088" y="112807"/>
            <a:ext cx="3792354" cy="3843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366787" y="982852"/>
            <a:ext cx="5332396" cy="28672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/>
              <a:t>В портах Посьет, Находка, Восточный, Козьмино, Владивосток прослеживается тенденция к специализации грузов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/>
              <a:t>Реализация крупных инвестиционных проектов (строительство ГПЗ и ВНХК) ставится под сомнение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/>
              <a:t>В дальневосточном бассейне отсутствует ка международная, так и внутрипортовая конкуренция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84707" y="4944215"/>
            <a:ext cx="4494998" cy="178328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/>
              <a:t>ВСТО – транспорт нефти из Западной Сибири (порт Козьмино)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dirty="0"/>
              <a:t>Основные направления поставок: Япония, США, Китай, Южная Корея, </a:t>
            </a:r>
            <a:r>
              <a:rPr lang="ru-RU" sz="1600" dirty="0" err="1"/>
              <a:t>Тайланд</a:t>
            </a:r>
            <a:r>
              <a:rPr lang="ru-RU" sz="1600" dirty="0"/>
              <a:t> и др.</a:t>
            </a:r>
          </a:p>
        </p:txBody>
      </p:sp>
      <p:graphicFrame>
        <p:nvGraphicFramePr>
          <p:cNvPr id="11" name="Диаграмма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00933"/>
              </p:ext>
            </p:extLst>
          </p:nvPr>
        </p:nvGraphicFramePr>
        <p:xfrm>
          <a:off x="1366787" y="3992340"/>
          <a:ext cx="5674798" cy="2735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78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2483" y="356692"/>
            <a:ext cx="9322129" cy="79062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А экономически нам интересны регионы Сибири и Дальнего Востока</a:t>
            </a:r>
            <a:r>
              <a:rPr lang="en-US" sz="2800" dirty="0" smtClean="0"/>
              <a:t>?</a:t>
            </a:r>
            <a:endParaRPr lang="ru-RU" sz="2800" dirty="0"/>
          </a:p>
        </p:txBody>
      </p:sp>
      <p:sp>
        <p:nvSpPr>
          <p:cNvPr id="4" name="Содержимое 2"/>
          <p:cNvSpPr>
            <a:spLocks noGrp="1"/>
          </p:cNvSpPr>
          <p:nvPr>
            <p:ph sz="quarter" idx="1"/>
          </p:nvPr>
        </p:nvSpPr>
        <p:spPr>
          <a:xfrm>
            <a:off x="923026" y="1527914"/>
            <a:ext cx="5535526" cy="493063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200" dirty="0"/>
              <a:t>более 3</a:t>
            </a:r>
            <a:r>
              <a:rPr lang="en-US" sz="2200" dirty="0"/>
              <a:t> </a:t>
            </a:r>
            <a:r>
              <a:rPr lang="ru-RU" sz="2200" dirty="0"/>
              <a:t>млрд.т (доказанных и вероятных) запасов нефти и </a:t>
            </a:r>
            <a:r>
              <a:rPr lang="ru-RU" sz="2200" dirty="0" smtClean="0"/>
              <a:t>конденсата – </a:t>
            </a:r>
            <a:r>
              <a:rPr lang="ru-RU" sz="2200" dirty="0" err="1" smtClean="0"/>
              <a:t>ок</a:t>
            </a:r>
            <a:r>
              <a:rPr lang="ru-RU" sz="2200" dirty="0" smtClean="0"/>
              <a:t>. 15% от РФ</a:t>
            </a:r>
            <a:endParaRPr lang="ru-RU" sz="2200" dirty="0"/>
          </a:p>
          <a:p>
            <a:pPr algn="just"/>
            <a:r>
              <a:rPr lang="ru-RU" sz="2200" dirty="0"/>
              <a:t>почти 9,5</a:t>
            </a:r>
            <a:r>
              <a:rPr lang="en-US" sz="2200" dirty="0"/>
              <a:t> </a:t>
            </a:r>
            <a:r>
              <a:rPr lang="ru-RU" sz="2200" dirty="0"/>
              <a:t>трлн.м³ запасов</a:t>
            </a:r>
            <a:r>
              <a:rPr lang="en-US" sz="2200" dirty="0"/>
              <a:t> </a:t>
            </a:r>
            <a:r>
              <a:rPr lang="ru-RU" sz="2200" dirty="0" smtClean="0"/>
              <a:t>газа (более 25% запасов РФ)</a:t>
            </a:r>
            <a:endParaRPr lang="ru-RU" sz="2200" dirty="0"/>
          </a:p>
          <a:p>
            <a:pPr algn="just"/>
            <a:r>
              <a:rPr lang="ru-RU" sz="2200" dirty="0"/>
              <a:t>около 100</a:t>
            </a:r>
            <a:r>
              <a:rPr lang="en-US" sz="2200" dirty="0"/>
              <a:t> </a:t>
            </a:r>
            <a:r>
              <a:rPr lang="ru-RU" sz="2200" dirty="0"/>
              <a:t>млрд.т запасов угля</a:t>
            </a:r>
          </a:p>
          <a:p>
            <a:pPr algn="just"/>
            <a:r>
              <a:rPr lang="ru-RU" sz="2200" dirty="0"/>
              <a:t>свыше 31 </a:t>
            </a:r>
            <a:r>
              <a:rPr lang="ru-RU" sz="2200" dirty="0" err="1"/>
              <a:t>млн.т</a:t>
            </a:r>
            <a:r>
              <a:rPr lang="ru-RU" sz="2200" dirty="0"/>
              <a:t> </a:t>
            </a:r>
            <a:r>
              <a:rPr lang="ru-RU" sz="2200" dirty="0" smtClean="0"/>
              <a:t>меди (</a:t>
            </a:r>
            <a:r>
              <a:rPr lang="ru-RU" sz="2200" dirty="0" err="1" smtClean="0"/>
              <a:t>ок</a:t>
            </a:r>
            <a:r>
              <a:rPr lang="ru-RU" sz="2200" dirty="0" smtClean="0"/>
              <a:t>. 20% запасов РФ)</a:t>
            </a:r>
            <a:endParaRPr lang="ru-RU" sz="2200" dirty="0"/>
          </a:p>
          <a:p>
            <a:pPr algn="just"/>
            <a:r>
              <a:rPr lang="ru-RU" sz="2200" dirty="0"/>
              <a:t>почти 2</a:t>
            </a:r>
            <a:r>
              <a:rPr lang="en-US" sz="2200" dirty="0"/>
              <a:t> </a:t>
            </a:r>
            <a:r>
              <a:rPr lang="ru-RU" sz="2200" dirty="0"/>
              <a:t>млн.т олова</a:t>
            </a:r>
          </a:p>
          <a:p>
            <a:pPr algn="just"/>
            <a:r>
              <a:rPr lang="ru-RU" sz="2200" dirty="0"/>
              <a:t>более 6,5</a:t>
            </a:r>
            <a:r>
              <a:rPr lang="en-US" sz="2200" dirty="0"/>
              <a:t> </a:t>
            </a:r>
            <a:r>
              <a:rPr lang="ru-RU" sz="2200" dirty="0" err="1"/>
              <a:t>тыс.т</a:t>
            </a:r>
            <a:r>
              <a:rPr lang="ru-RU" sz="2200" dirty="0"/>
              <a:t> </a:t>
            </a:r>
            <a:r>
              <a:rPr lang="ru-RU" sz="2200" dirty="0" smtClean="0"/>
              <a:t>золота (более 30% запасов золота РФ)</a:t>
            </a:r>
            <a:endParaRPr lang="ru-RU" sz="2200" dirty="0"/>
          </a:p>
          <a:p>
            <a:pPr algn="just"/>
            <a:r>
              <a:rPr lang="ru-RU" sz="2200" dirty="0"/>
              <a:t>свыше 500</a:t>
            </a:r>
            <a:r>
              <a:rPr lang="en-US" sz="2200" dirty="0"/>
              <a:t> </a:t>
            </a:r>
            <a:r>
              <a:rPr lang="ru-RU" sz="2200" dirty="0"/>
              <a:t>тыс.т природного урана. </a:t>
            </a:r>
          </a:p>
          <a:p>
            <a:r>
              <a:rPr lang="ru-RU" sz="2200" dirty="0"/>
              <a:t>81 % запасов </a:t>
            </a:r>
            <a:r>
              <a:rPr lang="ru-RU" sz="2200" dirty="0" smtClean="0"/>
              <a:t>алмазов</a:t>
            </a:r>
            <a:endParaRPr lang="ru-RU" sz="2200" dirty="0"/>
          </a:p>
          <a:p>
            <a:r>
              <a:rPr lang="ru-RU" sz="2200" dirty="0"/>
              <a:t>51 % </a:t>
            </a:r>
            <a:r>
              <a:rPr lang="ru-RU" sz="2200" dirty="0" smtClean="0"/>
              <a:t>леса </a:t>
            </a:r>
            <a:endParaRPr lang="ru-RU" sz="2200" dirty="0"/>
          </a:p>
          <a:p>
            <a:r>
              <a:rPr lang="ru-RU" sz="2200" dirty="0"/>
              <a:t>37 % пресной </a:t>
            </a:r>
            <a:r>
              <a:rPr lang="ru-RU" sz="2200" dirty="0" smtClean="0"/>
              <a:t>воды </a:t>
            </a:r>
            <a:endParaRPr lang="ru-RU" sz="2200" dirty="0"/>
          </a:p>
          <a:p>
            <a:r>
              <a:rPr lang="ru-RU" sz="2200" dirty="0"/>
              <a:t>33 % водных биоресурсов</a:t>
            </a:r>
          </a:p>
          <a:p>
            <a:pPr algn="just"/>
            <a:endParaRPr lang="ru-RU" sz="2200" dirty="0"/>
          </a:p>
          <a:p>
            <a:pPr marL="0" indent="0" algn="just">
              <a:buNone/>
            </a:pPr>
            <a:r>
              <a:rPr lang="ru-RU" b="1" dirty="0" smtClean="0"/>
              <a:t>НО ВСЕГДА ВАЖНО ПОНИМАТЬ ИЗДЕРЖКИ НА РАЗРАБОТКУ И ДОБЫЧУ!</a:t>
            </a:r>
            <a:endParaRPr lang="ru-RU" b="1" dirty="0"/>
          </a:p>
        </p:txBody>
      </p:sp>
      <p:pic>
        <p:nvPicPr>
          <p:cNvPr id="5" name="Диаграмма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6080" y="1799693"/>
            <a:ext cx="48965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24092" y="5071215"/>
            <a:ext cx="46805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Доля Дальнего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Востока в </a:t>
            </a: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общих запасах металлических полезных ископаемых (</a:t>
            </a:r>
            <a:r>
              <a:rPr lang="ru-RU" sz="14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 учетом запасов Байкальского региона</a:t>
            </a: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3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635" y="-1"/>
            <a:ext cx="6092791" cy="51013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Важные организации для развития Сибири и Дальнего Востока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" y="1098939"/>
            <a:ext cx="7937976" cy="575906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14" y="255068"/>
            <a:ext cx="5893986" cy="6602932"/>
          </a:xfrm>
        </p:spPr>
      </p:pic>
      <p:sp>
        <p:nvSpPr>
          <p:cNvPr id="8" name="Прямоугольник 7"/>
          <p:cNvSpPr/>
          <p:nvPr/>
        </p:nvSpPr>
        <p:spPr>
          <a:xfrm>
            <a:off x="6323798" y="6660682"/>
            <a:ext cx="5868202" cy="197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3629" y="6660682"/>
            <a:ext cx="7940843" cy="197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23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5781" y="234215"/>
            <a:ext cx="10363200" cy="699436"/>
          </a:xfrm>
        </p:spPr>
        <p:txBody>
          <a:bodyPr>
            <a:noAutofit/>
          </a:bodyPr>
          <a:lstStyle/>
          <a:p>
            <a:r>
              <a:rPr lang="ru-RU" sz="2500" b="1" dirty="0" smtClean="0"/>
              <a:t>Основные тенденции социально-экономического развития</a:t>
            </a:r>
            <a:r>
              <a:rPr lang="ru-RU" sz="2500" b="1" dirty="0"/>
              <a:t/>
            </a:r>
            <a:br>
              <a:rPr lang="ru-RU" sz="2500" b="1" dirty="0"/>
            </a:br>
            <a:endParaRPr lang="ru-RU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883920" y="1071801"/>
            <a:ext cx="1086852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низкая плотность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рыночного пространства,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разреженная сеть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населенных пунктов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сжимание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развития социально-экономического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крупные центры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дефицит рабочей силы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силу оттока населения и неразвитость институтов подготовки кадров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износ основных фондов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сооружений, оборудования, особенно в машиностроении,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рыбной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лесной отраслях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завязка производств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 освоение природно-ресурсного потенциала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мало ресурсосберегающих технологий, слабо развиты производства первичной переработки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отставание производительности труда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среднероссийских показателей, не говоря об уровне соседних стран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избыток инвестиций в секторе добычи топливно-энергетических ресурсов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хронической нехватке в остальных отраслях,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и в горнодобывающей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суровость природных условий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фактор больших расстояний внутри макрорегиона, которые определяют высокие тарифы на транспорт, энергию, сырьевые материалы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неразвитость транспортной сети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внутри и за пределы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макрорегиона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2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8" y="362309"/>
            <a:ext cx="8942406" cy="5805577"/>
          </a:xfrm>
        </p:spPr>
      </p:pic>
      <p:sp>
        <p:nvSpPr>
          <p:cNvPr id="5" name="Прямоугольник 4"/>
          <p:cNvSpPr/>
          <p:nvPr/>
        </p:nvSpPr>
        <p:spPr>
          <a:xfrm>
            <a:off x="8812663" y="756370"/>
            <a:ext cx="352980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Исторически </a:t>
            </a:r>
            <a:r>
              <a:rPr lang="ru-RU" b="1" u="sng" dirty="0"/>
              <a:t>к азиатской части России</a:t>
            </a:r>
            <a:r>
              <a:rPr lang="ru-RU" dirty="0"/>
              <a:t> относились все земли, находившиеся за пределами </a:t>
            </a:r>
            <a:r>
              <a:rPr lang="ru-RU" dirty="0" smtClean="0"/>
              <a:t>традиционного </a:t>
            </a:r>
            <a:r>
              <a:rPr lang="ru-RU" dirty="0"/>
              <a:t>восточнославянского ареала </a:t>
            </a:r>
            <a:r>
              <a:rPr lang="ru-RU" dirty="0" smtClean="0"/>
              <a:t>расселения.</a:t>
            </a:r>
          </a:p>
          <a:p>
            <a:endParaRPr lang="ru-RU" dirty="0"/>
          </a:p>
          <a:p>
            <a:r>
              <a:rPr lang="ru-RU" dirty="0" smtClean="0"/>
              <a:t>В составе с середины XVI в., </a:t>
            </a:r>
            <a:r>
              <a:rPr lang="ru-RU" dirty="0"/>
              <a:t>после </a:t>
            </a:r>
            <a:r>
              <a:rPr lang="ru-RU" dirty="0" smtClean="0"/>
              <a:t>завоевания Казанского и Астраханского ханств и расширения территории Московского княжества за </a:t>
            </a:r>
            <a:r>
              <a:rPr lang="ru-RU" dirty="0" smtClean="0"/>
              <a:t>Волгу</a:t>
            </a:r>
          </a:p>
          <a:p>
            <a:endParaRPr lang="ru-RU" sz="1600" dirty="0" smtClean="0"/>
          </a:p>
          <a:p>
            <a:r>
              <a:rPr lang="ru-RU" sz="1600" b="1" u="sng" dirty="0" smtClean="0"/>
              <a:t>Рубеж </a:t>
            </a:r>
            <a:r>
              <a:rPr lang="en-US" sz="1600" b="1" u="sng" dirty="0" smtClean="0"/>
              <a:t>XVI-XVII </a:t>
            </a:r>
            <a:r>
              <a:rPr lang="ru-RU" sz="1600" b="1" u="sng" dirty="0"/>
              <a:t>вв.: </a:t>
            </a:r>
            <a:r>
              <a:rPr lang="ru-RU" sz="1600" dirty="0"/>
              <a:t>Тюмень, Тобольск, Берёзов, Сургут, Тара, </a:t>
            </a:r>
            <a:r>
              <a:rPr lang="ru-RU" sz="1600" dirty="0" err="1"/>
              <a:t>Обдорск</a:t>
            </a:r>
            <a:r>
              <a:rPr lang="ru-RU" sz="1600" dirty="0"/>
              <a:t> (Салехард). </a:t>
            </a:r>
            <a:r>
              <a:rPr lang="ru-RU" sz="1600" dirty="0" smtClean="0"/>
              <a:t>1601 г.: </a:t>
            </a:r>
            <a:r>
              <a:rPr lang="ru-RU" dirty="0" err="1" smtClean="0"/>
              <a:t>Мангазея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462269" y="6238781"/>
            <a:ext cx="9325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26 октября 1582 г. Ермак овладел </a:t>
            </a:r>
            <a:r>
              <a:rPr lang="ru-RU" b="1" dirty="0" err="1" smtClean="0"/>
              <a:t>Кашлыком</a:t>
            </a:r>
            <a:r>
              <a:rPr lang="ru-RU" b="1" dirty="0" smtClean="0"/>
              <a:t>, начало присоединения </a:t>
            </a:r>
            <a:r>
              <a:rPr lang="ru-RU" b="1" dirty="0"/>
              <a:t>Сибирского ханства к России</a:t>
            </a:r>
            <a:r>
              <a:rPr lang="ru-RU" b="1" dirty="0" smtClean="0"/>
              <a:t>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91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401" y="320841"/>
            <a:ext cx="11001676" cy="57527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Ключевые задачи для развития Дальнего Востока, определенные Министерством по развитию Дальнего Востока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привлечение 2,5-3,0 трлн рублей инвестиций для социально-экономического развития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ввод новых предприятий с объемом инвестиций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110 млрд рублей,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создать более 5500 новых рабочих мест (накопленным итогом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принять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 менее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125 000 заявок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«дальневосточный гектар»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всех регионов РФ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предоставление 3 млрд рублей льготных кредитов получателям «дальневосточного гектара»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дальнейшую реализацию комплексного плана развития г. Комсомольск-на-Амуре и 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г. Свободный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ввести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действие механизм снижения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энерготарифов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до среднероссийского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промышленных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потребителей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 изолированных от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энергорынка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регионов Дальнего Востока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обеспечить принятие набора федеральных законов, направленных на активизацию социально-экономической деятельности в регионах Дальнего Востока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5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9" y="205339"/>
            <a:ext cx="10626291" cy="930442"/>
          </a:xfrm>
        </p:spPr>
        <p:txBody>
          <a:bodyPr>
            <a:noAutofit/>
          </a:bodyPr>
          <a:lstStyle/>
          <a:p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Потенциал для развития сотрудничества с азиатскими странами или…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544" y="1690777"/>
            <a:ext cx="5847736" cy="286848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252203"/>
              </p:ext>
            </p:extLst>
          </p:nvPr>
        </p:nvGraphicFramePr>
        <p:xfrm>
          <a:off x="293469" y="1549849"/>
          <a:ext cx="5934075" cy="42268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121">
                  <a:extLst>
                    <a:ext uri="{9D8B030D-6E8A-4147-A177-3AD203B41FA5}">
                      <a16:colId xmlns:a16="http://schemas.microsoft.com/office/drawing/2014/main" val="3101827257"/>
                    </a:ext>
                  </a:extLst>
                </a:gridCol>
                <a:gridCol w="659342">
                  <a:extLst>
                    <a:ext uri="{9D8B030D-6E8A-4147-A177-3AD203B41FA5}">
                      <a16:colId xmlns:a16="http://schemas.microsoft.com/office/drawing/2014/main" val="3147055672"/>
                    </a:ext>
                  </a:extLst>
                </a:gridCol>
                <a:gridCol w="659976">
                  <a:extLst>
                    <a:ext uri="{9D8B030D-6E8A-4147-A177-3AD203B41FA5}">
                      <a16:colId xmlns:a16="http://schemas.microsoft.com/office/drawing/2014/main" val="2288402011"/>
                    </a:ext>
                  </a:extLst>
                </a:gridCol>
                <a:gridCol w="659342">
                  <a:extLst>
                    <a:ext uri="{9D8B030D-6E8A-4147-A177-3AD203B41FA5}">
                      <a16:colId xmlns:a16="http://schemas.microsoft.com/office/drawing/2014/main" val="3085377178"/>
                    </a:ext>
                  </a:extLst>
                </a:gridCol>
                <a:gridCol w="659976">
                  <a:extLst>
                    <a:ext uri="{9D8B030D-6E8A-4147-A177-3AD203B41FA5}">
                      <a16:colId xmlns:a16="http://schemas.microsoft.com/office/drawing/2014/main" val="2629531444"/>
                    </a:ext>
                  </a:extLst>
                </a:gridCol>
                <a:gridCol w="659342">
                  <a:extLst>
                    <a:ext uri="{9D8B030D-6E8A-4147-A177-3AD203B41FA5}">
                      <a16:colId xmlns:a16="http://schemas.microsoft.com/office/drawing/2014/main" val="1080553723"/>
                    </a:ext>
                  </a:extLst>
                </a:gridCol>
                <a:gridCol w="659976">
                  <a:extLst>
                    <a:ext uri="{9D8B030D-6E8A-4147-A177-3AD203B41FA5}">
                      <a16:colId xmlns:a16="http://schemas.microsoft.com/office/drawing/2014/main" val="86302183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3439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Млн. долл.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Млн. долл.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Млн. долл.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7333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103093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527266,4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285 674,0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34831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Продовольственные товары и сельскохозяйственное сырье (кроме текстильного)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1623,0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16227,5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17069,7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538363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Минеральные продукты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55488,0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377080,4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169166,6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59,2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75360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Продукция химической промышленности, каучук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7392,0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30789,2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20813,6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405858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Кожевенное сырье, пушнина и изделия из них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609,1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813428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Древесина и целлюлозно-бумажные изделия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4460,0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10980,4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9805,6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187844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Текстиль, текстильные изделия и обувь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817,0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928,4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912,2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65117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Металлы, драгоценные камни и изделия из них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22370,0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55147,8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37705,5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348508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Машины, оборудование и транспортные средства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9071,0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28910,0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24431,7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813393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Другие товары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1603,0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6593,6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5506,5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81883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5390" y="1172041"/>
            <a:ext cx="529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Товарная и </a:t>
            </a:r>
            <a:r>
              <a:rPr lang="ru-RU" b="1" dirty="0" err="1" smtClean="0"/>
              <a:t>страновая</a:t>
            </a:r>
            <a:r>
              <a:rPr lang="ru-RU" b="1" dirty="0" smtClean="0"/>
              <a:t> структура экспорта</a:t>
            </a:r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283814"/>
              </p:ext>
            </p:extLst>
          </p:nvPr>
        </p:nvGraphicFramePr>
        <p:xfrm>
          <a:off x="1155940" y="2046976"/>
          <a:ext cx="5600947" cy="4811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5684">
                  <a:extLst>
                    <a:ext uri="{9D8B030D-6E8A-4147-A177-3AD203B41FA5}">
                      <a16:colId xmlns:a16="http://schemas.microsoft.com/office/drawing/2014/main" val="2917249093"/>
                    </a:ext>
                  </a:extLst>
                </a:gridCol>
                <a:gridCol w="523911">
                  <a:extLst>
                    <a:ext uri="{9D8B030D-6E8A-4147-A177-3AD203B41FA5}">
                      <a16:colId xmlns:a16="http://schemas.microsoft.com/office/drawing/2014/main" val="2359030965"/>
                    </a:ext>
                  </a:extLst>
                </a:gridCol>
                <a:gridCol w="524510">
                  <a:extLst>
                    <a:ext uri="{9D8B030D-6E8A-4147-A177-3AD203B41FA5}">
                      <a16:colId xmlns:a16="http://schemas.microsoft.com/office/drawing/2014/main" val="570891870"/>
                    </a:ext>
                  </a:extLst>
                </a:gridCol>
                <a:gridCol w="523911">
                  <a:extLst>
                    <a:ext uri="{9D8B030D-6E8A-4147-A177-3AD203B41FA5}">
                      <a16:colId xmlns:a16="http://schemas.microsoft.com/office/drawing/2014/main" val="338127865"/>
                    </a:ext>
                  </a:extLst>
                </a:gridCol>
                <a:gridCol w="524510">
                  <a:extLst>
                    <a:ext uri="{9D8B030D-6E8A-4147-A177-3AD203B41FA5}">
                      <a16:colId xmlns:a16="http://schemas.microsoft.com/office/drawing/2014/main" val="2516539590"/>
                    </a:ext>
                  </a:extLst>
                </a:gridCol>
                <a:gridCol w="523911">
                  <a:extLst>
                    <a:ext uri="{9D8B030D-6E8A-4147-A177-3AD203B41FA5}">
                      <a16:colId xmlns:a16="http://schemas.microsoft.com/office/drawing/2014/main" val="1820945106"/>
                    </a:ext>
                  </a:extLst>
                </a:gridCol>
                <a:gridCol w="524510">
                  <a:extLst>
                    <a:ext uri="{9D8B030D-6E8A-4147-A177-3AD203B41FA5}">
                      <a16:colId xmlns:a16="http://schemas.microsoft.com/office/drawing/2014/main" val="807306906"/>
                    </a:ext>
                  </a:extLst>
                </a:gridCol>
              </a:tblGrid>
              <a:tr h="159481">
                <a:tc>
                  <a:txBody>
                    <a:bodyPr/>
                    <a:lstStyle/>
                    <a:p>
                      <a:endParaRPr lang="ru-RU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2016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243215"/>
                  </a:ext>
                </a:extLst>
              </a:tr>
              <a:tr h="260029">
                <a:tc>
                  <a:txBody>
                    <a:bodyPr/>
                    <a:lstStyle/>
                    <a:p>
                      <a:endParaRPr lang="ru-RU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млн. долл.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млн. долл.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млн. долл.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2894041268"/>
                  </a:ext>
                </a:extLst>
              </a:tr>
              <a:tr h="260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Европа, в т.ч.: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63678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61,8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293318,3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55,6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135450,9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47,4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1904514737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Нидерланды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4349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70104,8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29260,5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extLst>
                  <a:ext uri="{0D108BD9-81ED-4DB2-BD59-A6C34878D82A}">
                    <a16:rowId xmlns:a16="http://schemas.microsoft.com/office/drawing/2014/main" val="3535962485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Германия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9232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37054,2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21256,7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extLst>
                  <a:ext uri="{0D108BD9-81ED-4DB2-BD59-A6C34878D82A}">
                    <a16:rowId xmlns:a16="http://schemas.microsoft.com/office/drawing/2014/main" val="3792044521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Италия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7254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38777,7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11972,9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extLst>
                  <a:ext uri="{0D108BD9-81ED-4DB2-BD59-A6C34878D82A}">
                    <a16:rowId xmlns:a16="http://schemas.microsoft.com/office/drawing/2014/main" val="37493642"/>
                  </a:ext>
                </a:extLst>
              </a:tr>
              <a:tr h="260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Азия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18379,9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17,8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131531,2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24,9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84929,9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29,7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2805821251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Китай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5248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35618,9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28018,4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extLst>
                  <a:ext uri="{0D108BD9-81ED-4DB2-BD59-A6C34878D82A}">
                    <a16:rowId xmlns:a16="http://schemas.microsoft.com/office/drawing/2014/main" val="536562469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Турция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3098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25444,4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13581,8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 anchor="ctr"/>
                </a:tc>
                <a:extLst>
                  <a:ext uri="{0D108BD9-81ED-4DB2-BD59-A6C34878D82A}">
                    <a16:rowId xmlns:a16="http://schemas.microsoft.com/office/drawing/2014/main" val="166440338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ЕАЭС, в т.ч.: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7926,5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40887,9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25771,8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1478042031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Беларусь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5550,0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20228,3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14216,3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2707837435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Казахстан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2246,0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17632,2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9560,4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3785548191"/>
                  </a:ext>
                </a:extLst>
              </a:tr>
              <a:tr h="260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Республики бывшего СССР, кроме ЕАЭС и стран Балтии, в т.ч.: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5873,2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33870,1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12798,5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3679072604"/>
                  </a:ext>
                </a:extLst>
              </a:tr>
              <a:tr h="151886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Азербайджан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136,0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2942,5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1507,1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1700192231"/>
                  </a:ext>
                </a:extLst>
              </a:tr>
              <a:tr h="151886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Узбекистан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275,0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2803,9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1965,4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2143312001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indent="1803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Украина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5024,0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23812,6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6341,9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234367531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Африка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712,3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7182,4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11419,1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4248183336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Америка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5362,4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20002,4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15079,2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5,3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1127408472"/>
                  </a:ext>
                </a:extLst>
              </a:tr>
              <a:tr h="151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Австралия и Океания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6,5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419,4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179,4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1246991700"/>
                  </a:ext>
                </a:extLst>
              </a:tr>
              <a:tr h="180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Неизвестная страна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1154,2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1,1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54,6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45,4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831242757"/>
                  </a:ext>
                </a:extLst>
              </a:tr>
              <a:tr h="260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Всего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103093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527266,4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100,0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285674,0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100,0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13" marR="56413" marT="0" marB="0"/>
                </a:tc>
                <a:extLst>
                  <a:ext uri="{0D108BD9-81ED-4DB2-BD59-A6C34878D82A}">
                    <a16:rowId xmlns:a16="http://schemas.microsoft.com/office/drawing/2014/main" val="771940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8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9622" y="143527"/>
            <a:ext cx="10058399" cy="89164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Что думают люди о перспективах развития Сибири и Дальнего Востока</a:t>
            </a:r>
            <a:r>
              <a:rPr lang="en-US" sz="2800" b="1" dirty="0" smtClean="0"/>
              <a:t>?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42" y="1153979"/>
            <a:ext cx="7841411" cy="5505835"/>
          </a:xfrm>
        </p:spPr>
      </p:pic>
    </p:spTree>
    <p:extLst>
      <p:ext uri="{BB962C8B-B14F-4D97-AF65-F5344CB8AC3E}">
        <p14:creationId xmlns:p14="http://schemas.microsoft.com/office/powerpoint/2010/main" val="91799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075" y="1854467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b="1" dirty="0" smtClean="0"/>
          </a:p>
          <a:p>
            <a:pPr marL="0" indent="0" algn="ctr">
              <a:buNone/>
            </a:pPr>
            <a:endParaRPr lang="ru-RU" sz="2800" b="1" dirty="0"/>
          </a:p>
          <a:p>
            <a:pPr marL="0" indent="0" algn="ctr">
              <a:buNone/>
            </a:pPr>
            <a:r>
              <a:rPr lang="ru-RU" sz="2800" b="1" dirty="0" smtClean="0"/>
              <a:t>Спасибо за внимание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2570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157" y="0"/>
            <a:ext cx="9930455" cy="12808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Азиатская Россия: прошлое, настоящее, будущее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712" y="1084062"/>
            <a:ext cx="10150997" cy="1994745"/>
          </a:xfrm>
        </p:spPr>
        <p:txBody>
          <a:bodyPr/>
          <a:lstStyle/>
          <a:p>
            <a:r>
              <a:rPr lang="ru-RU" dirty="0" smtClean="0"/>
              <a:t>XVII в.: переход </a:t>
            </a:r>
            <a:r>
              <a:rPr lang="ru-RU" dirty="0"/>
              <a:t>русских на реку Енисей. </a:t>
            </a:r>
            <a:r>
              <a:rPr lang="ru-RU" dirty="0" smtClean="0"/>
              <a:t>Основание городов: Томск </a:t>
            </a:r>
            <a:r>
              <a:rPr lang="ru-RU" dirty="0"/>
              <a:t>(1604 г.), Туруханск (1607), Енисейск и Кузнецк (1618), Красноярск (1628 г.) и др. </a:t>
            </a:r>
            <a:endParaRPr lang="ru-RU" dirty="0" smtClean="0"/>
          </a:p>
          <a:p>
            <a:r>
              <a:rPr lang="ru-RU" dirty="0"/>
              <a:t>К 1630-м годам </a:t>
            </a:r>
            <a:r>
              <a:rPr lang="ru-RU" dirty="0" smtClean="0"/>
              <a:t>проникновение русских дальше </a:t>
            </a:r>
            <a:r>
              <a:rPr lang="ru-RU" dirty="0"/>
              <a:t>на реку </a:t>
            </a:r>
            <a:r>
              <a:rPr lang="ru-RU" dirty="0" smtClean="0"/>
              <a:t>Лену. Основание Якутска</a:t>
            </a:r>
          </a:p>
          <a:p>
            <a:r>
              <a:rPr lang="ru-RU" dirty="0" smtClean="0"/>
              <a:t>1637-1640 гг.: открытие пути от </a:t>
            </a:r>
            <a:r>
              <a:rPr lang="ru-RU" dirty="0"/>
              <a:t>Якутска к Охотскому морю вверх по Алдану, Мае и </a:t>
            </a:r>
            <a:r>
              <a:rPr lang="ru-RU" dirty="0" err="1"/>
              <a:t>Юдоме</a:t>
            </a:r>
            <a:r>
              <a:rPr lang="ru-RU" dirty="0"/>
              <a:t>.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270" y="2474715"/>
            <a:ext cx="7777730" cy="42270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7712" y="2881978"/>
            <a:ext cx="3916558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Закрепление Ленского (Якутского) края за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русскими: постройка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Олекминского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острога (1635 г.), Нижне-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Колымска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(1644 г.) и Охотска (1648 г.).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1664 г.:  основание Иркутского острога.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1645 г.: Василий Поярков открывает северное побережье Сахалина.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25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8006" y="624110"/>
            <a:ext cx="3763993" cy="3171513"/>
          </a:xfrm>
        </p:spPr>
        <p:txBody>
          <a:bodyPr>
            <a:normAutofit/>
          </a:bodyPr>
          <a:lstStyle/>
          <a:p>
            <a:r>
              <a:rPr lang="ru-RU" sz="3100" b="1" dirty="0" smtClean="0"/>
              <a:t>Азиатская Россия:</a:t>
            </a:r>
            <a:br>
              <a:rPr lang="ru-RU" sz="3100" b="1" dirty="0" smtClean="0"/>
            </a:b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2900" dirty="0" smtClean="0"/>
              <a:t>Западная Сибирь</a:t>
            </a:r>
            <a:br>
              <a:rPr lang="ru-RU" sz="2900" dirty="0" smtClean="0"/>
            </a:br>
            <a:r>
              <a:rPr lang="ru-RU" sz="2900" dirty="0" smtClean="0"/>
              <a:t>Восточная Сибирь</a:t>
            </a:r>
            <a:br>
              <a:rPr lang="ru-RU" sz="2900" dirty="0" smtClean="0"/>
            </a:br>
            <a:r>
              <a:rPr lang="ru-RU" sz="2900" dirty="0" smtClean="0"/>
              <a:t>Дальний Восток</a:t>
            </a:r>
            <a:endParaRPr lang="ru-RU" sz="29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6" y="382823"/>
            <a:ext cx="8229600" cy="6172201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864634" y="2258749"/>
            <a:ext cx="4749977" cy="10624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5391509" y="2762451"/>
            <a:ext cx="3148642" cy="78300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6719977" y="3185962"/>
            <a:ext cx="1820174" cy="59240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85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919" y="1"/>
            <a:ext cx="8978815" cy="67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03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910" y="261800"/>
            <a:ext cx="9460152" cy="80787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Структура курса. Основные темы</a:t>
            </a:r>
            <a:endParaRPr lang="ru-RU" sz="2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29975"/>
              </p:ext>
            </p:extLst>
          </p:nvPr>
        </p:nvGraphicFramePr>
        <p:xfrm>
          <a:off x="1337093" y="879894"/>
          <a:ext cx="9704717" cy="587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8741">
                  <a:extLst>
                    <a:ext uri="{9D8B030D-6E8A-4147-A177-3AD203B41FA5}">
                      <a16:colId xmlns:a16="http://schemas.microsoft.com/office/drawing/2014/main" val="590192742"/>
                    </a:ext>
                  </a:extLst>
                </a:gridCol>
                <a:gridCol w="3025976">
                  <a:extLst>
                    <a:ext uri="{9D8B030D-6E8A-4147-A177-3AD203B41FA5}">
                      <a16:colId xmlns:a16="http://schemas.microsoft.com/office/drawing/2014/main" val="3524205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Лекторы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79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История освоения и заселения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территории Сибири и Дальнего Востока. Географические исследования территории.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проф. А.И. Алексеев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80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Население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Сибири и Дальнего Востока: прошлое и настоящее. Размещение населения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доц. М.С.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Савоскул</a:t>
                      </a:r>
                      <a:endPara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974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Миграционное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движение населения Сибири и Дальнего Востока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доц. М.С.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Савоскул</a:t>
                      </a:r>
                      <a:endPara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509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Коренные малочисленные народы Севера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доц. С.Г. Сафронов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81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История хозяйственного освоения территории регионов (транспортные и ресурсные проекты)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проф. В.Л. Бабурин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782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Добывающие и обрабатывающие сектора экономики современной Сибири и Дальнего Востока. Перспективные инвестиционные проекты: оценка значимости и необходимости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доц. М.Д.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Горячко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914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Инфраструктурные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проекты Сибири и Дальнего Востока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доц. М.Д.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Горячко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64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 мы знаем о Западной Сибири?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в.н.с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П.Л. Кириллов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135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Дальний Восток: развитие на современном этапе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доц. М.Д.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Горячко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742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7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400354" y="788749"/>
          <a:ext cx="8853967" cy="5386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4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2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004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Экономические районы</a:t>
                      </a:r>
                      <a:endParaRPr lang="ru-RU" sz="1600" dirty="0"/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Площадь,</a:t>
                      </a:r>
                      <a:r>
                        <a:rPr lang="ru-RU" sz="1600" baseline="0" dirty="0" smtClean="0"/>
                        <a:t> тыс. кв. км</a:t>
                      </a:r>
                      <a:endParaRPr lang="ru-RU" sz="1600" dirty="0"/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Численность, тыс. чел.</a:t>
                      </a:r>
                      <a:endParaRPr lang="ru-RU" sz="1600" dirty="0"/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ВРП, млрд. руб.</a:t>
                      </a:r>
                      <a:endParaRPr lang="ru-RU" sz="1600" dirty="0"/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Инвестиции в ОК, млрд. руб.</a:t>
                      </a:r>
                      <a:endParaRPr lang="ru-RU" sz="1600" dirty="0"/>
                    </a:p>
                  </a:txBody>
                  <a:tcPr marL="91433" marR="91433"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Центральный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482,5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31450,3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15566,0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2671,6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27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Центрально-Черноземный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167,8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7228,6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1866,7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615,8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Волго-Вятский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264,8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7361,2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1518,1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487,0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Северо-Западный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210,3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9021,3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3511,0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747,0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34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Северный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1476,6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4696,5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1747,8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451,4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056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Северо-Кавказский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354,8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19570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3558,7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1592,2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1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Поволжский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539,8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16062,8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4159,7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1324,7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02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Уральский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823,2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18916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4681,8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1270,9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773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Западно-Сибирский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2454,1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14609,9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7268,8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2204,3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1273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Восточно-Сибирский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4155,0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8179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2497,3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675,8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39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Дальневосточный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3" marR="91433" marT="45722" marB="45722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6169,4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6251,5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2700,3</a:t>
                      </a:r>
                    </a:p>
                  </a:txBody>
                  <a:tcPr marL="9524" marR="9524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814,4</a:t>
                      </a:r>
                    </a:p>
                  </a:txBody>
                  <a:tcPr marL="9524" marR="9524" marT="9526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48928" y="250166"/>
            <a:ext cx="8718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Какова роль регионов Сибири и Дальнего Востока в развитии России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73192" y="4873925"/>
            <a:ext cx="9394166" cy="1604513"/>
          </a:xfrm>
          <a:prstGeom prst="roundRect">
            <a:avLst/>
          </a:prstGeom>
          <a:noFill/>
          <a:ln w="38100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9731" y="6175311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74,7%</a:t>
            </a:r>
            <a:endParaRPr lang="ru-RU" sz="16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487798" y="6188013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20,2%</a:t>
            </a:r>
            <a:endParaRPr lang="ru-RU" sz="16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115713" y="6188013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25,4%</a:t>
            </a:r>
            <a:endParaRPr lang="ru-RU" sz="1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841535" y="6175311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/>
              <a:t>28,4%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302651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64" y="0"/>
            <a:ext cx="505643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230" y="442955"/>
            <a:ext cx="9278997" cy="64397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Что мы знаем об Азиатской России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6118" y="992786"/>
            <a:ext cx="8595580" cy="377762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Далеко от административного центра страны, но близко к рынкам сбыта стран Азиатско-Тихоокеанского региона (АТР)</a:t>
            </a:r>
          </a:p>
          <a:p>
            <a:r>
              <a:rPr lang="ru-RU" dirty="0" smtClean="0"/>
              <a:t>Большие расстояния</a:t>
            </a:r>
          </a:p>
          <a:p>
            <a:r>
              <a:rPr lang="ru-RU" dirty="0" smtClean="0"/>
              <a:t>Плохо развита транспортно-коммуникационная инфраструктура</a:t>
            </a:r>
          </a:p>
          <a:p>
            <a:r>
              <a:rPr lang="ru-RU" dirty="0" smtClean="0"/>
              <a:t>Значительный отток населения (</a:t>
            </a:r>
            <a:r>
              <a:rPr lang="ru-RU" dirty="0"/>
              <a:t>с 8,06 млн человек в 1991 г. до </a:t>
            </a:r>
            <a:r>
              <a:rPr lang="ru-RU" dirty="0" smtClean="0"/>
              <a:t>6,18 </a:t>
            </a:r>
            <a:r>
              <a:rPr lang="ru-RU" dirty="0"/>
              <a:t>в 2016 г</a:t>
            </a:r>
            <a:r>
              <a:rPr lang="ru-RU" dirty="0" smtClean="0"/>
              <a:t>.)</a:t>
            </a:r>
            <a:endParaRPr lang="ru-RU" dirty="0"/>
          </a:p>
          <a:p>
            <a:r>
              <a:rPr lang="ru-RU" dirty="0" smtClean="0"/>
              <a:t>Низкая плотность населения</a:t>
            </a:r>
          </a:p>
          <a:p>
            <a:r>
              <a:rPr lang="ru-RU" dirty="0" smtClean="0"/>
              <a:t>Богатый природно-ресурсный потенциал</a:t>
            </a:r>
          </a:p>
          <a:p>
            <a:r>
              <a:rPr lang="ru-RU" dirty="0" smtClean="0"/>
              <a:t>Сложные физико-географические условия для жизни населения и ведения хозяйственной деятельности</a:t>
            </a:r>
          </a:p>
          <a:p>
            <a:r>
              <a:rPr lang="ru-RU" dirty="0" smtClean="0"/>
              <a:t>Повышенное внимание органов власти к развитию региона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9864"/>
            <a:ext cx="3552382" cy="223238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449256" y="4625617"/>
            <a:ext cx="3686307" cy="2308324"/>
            <a:chOff x="3077561" y="4444462"/>
            <a:chExt cx="3686307" cy="230832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077561" y="4444462"/>
              <a:ext cx="3686307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dirty="0" smtClean="0">
                  <a:latin typeface="Times New Roman" panose="02020603050405020304" pitchFamily="18" charset="0"/>
                </a:rPr>
                <a:t>Расстояние </a:t>
              </a:r>
              <a:r>
                <a:rPr lang="ru-RU" sz="1600" dirty="0">
                  <a:latin typeface="Times New Roman" panose="02020603050405020304" pitchFamily="18" charset="0"/>
                </a:rPr>
                <a:t>от Хабаровска до </a:t>
              </a:r>
              <a:r>
                <a:rPr lang="ru-RU" sz="1600" dirty="0" smtClean="0">
                  <a:latin typeface="Times New Roman" panose="02020603050405020304" pitchFamily="18" charset="0"/>
                </a:rPr>
                <a:t>Пекина </a:t>
              </a:r>
              <a:r>
                <a:rPr lang="ru-RU" sz="1600" dirty="0">
                  <a:latin typeface="Times New Roman" panose="02020603050405020304" pitchFamily="18" charset="0"/>
                </a:rPr>
                <a:t>в 4,6 раза меньше, чем до </a:t>
              </a:r>
              <a:r>
                <a:rPr lang="ru-RU" sz="1600" dirty="0" smtClean="0">
                  <a:latin typeface="Times New Roman" panose="02020603050405020304" pitchFamily="18" charset="0"/>
                </a:rPr>
                <a:t>Москвы, а Токио </a:t>
              </a:r>
              <a:r>
                <a:rPr lang="ru-RU" sz="1600" dirty="0">
                  <a:latin typeface="Times New Roman" panose="02020603050405020304" pitchFamily="18" charset="0"/>
                </a:rPr>
                <a:t>и Сеул примерно в 5,5 раз ближе. </a:t>
              </a:r>
              <a:endParaRPr lang="ru-RU" sz="1600" dirty="0" smtClean="0">
                <a:latin typeface="Times New Roman" panose="02020603050405020304" pitchFamily="18" charset="0"/>
              </a:endParaRPr>
            </a:p>
            <a:p>
              <a:r>
                <a:rPr lang="ru-RU" sz="1600" dirty="0" smtClean="0">
                  <a:latin typeface="Times New Roman" panose="02020603050405020304" pitchFamily="18" charset="0"/>
                </a:rPr>
                <a:t> </a:t>
              </a:r>
              <a:endParaRPr lang="ru-RU" sz="1600" dirty="0">
                <a:latin typeface="Times New Roman" panose="02020603050405020304" pitchFamily="18" charset="0"/>
              </a:endParaRPr>
            </a:p>
            <a:p>
              <a:r>
                <a:rPr lang="ru-RU" sz="1600" dirty="0" smtClean="0">
                  <a:latin typeface="Times New Roman" panose="02020603050405020304" pitchFamily="18" charset="0"/>
                </a:rPr>
                <a:t>столицы </a:t>
              </a:r>
              <a:r>
                <a:rPr lang="ru-RU" sz="1600" dirty="0">
                  <a:latin typeface="Times New Roman" panose="02020603050405020304" pitchFamily="18" charset="0"/>
                </a:rPr>
                <a:t>1-й, 4-й и 14-й </a:t>
              </a:r>
              <a:r>
                <a:rPr lang="ru-RU" sz="1600" dirty="0" smtClean="0">
                  <a:latin typeface="Times New Roman" panose="02020603050405020304" pitchFamily="18" charset="0"/>
                </a:rPr>
                <a:t>экономик </a:t>
              </a:r>
              <a:r>
                <a:rPr lang="ru-RU" sz="1600" dirty="0">
                  <a:latin typeface="Times New Roman" panose="02020603050405020304" pitchFamily="18" charset="0"/>
                </a:rPr>
                <a:t>мира находятся в радиусе </a:t>
              </a:r>
              <a:r>
                <a:rPr lang="ru-RU" sz="1600" dirty="0" smtClean="0">
                  <a:latin typeface="Times New Roman" panose="02020603050405020304" pitchFamily="18" charset="0"/>
                </a:rPr>
                <a:t>2-х часового </a:t>
              </a:r>
              <a:r>
                <a:rPr lang="ru-RU" sz="1600" dirty="0">
                  <a:latin typeface="Times New Roman" panose="02020603050405020304" pitchFamily="18" charset="0"/>
                </a:rPr>
                <a:t>перелета от административной столицы </a:t>
              </a:r>
            </a:p>
            <a:p>
              <a:r>
                <a:rPr lang="ru-RU" sz="1600" dirty="0">
                  <a:latin typeface="Times New Roman" panose="02020603050405020304" pitchFamily="18" charset="0"/>
                </a:rPr>
                <a:t>Дальневосточного федерального округа.</a:t>
              </a:r>
              <a:endParaRPr lang="ru-RU" sz="1600" dirty="0">
                <a:effectLst/>
                <a:latin typeface="Times New Roman" panose="02020603050405020304" pitchFamily="18" charset="0"/>
              </a:endParaRPr>
            </a:p>
          </p:txBody>
        </p:sp>
        <p:sp>
          <p:nvSpPr>
            <p:cNvPr id="7" name="Стрелка вниз 6"/>
            <p:cNvSpPr/>
            <p:nvPr/>
          </p:nvSpPr>
          <p:spPr>
            <a:xfrm>
              <a:off x="4487782" y="5182170"/>
              <a:ext cx="162615" cy="3105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6709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990" y="0"/>
            <a:ext cx="9706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5626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629</TotalTime>
  <Words>1376</Words>
  <Application>Microsoft Office PowerPoint</Application>
  <PresentationFormat>Широкоэкранный</PresentationFormat>
  <Paragraphs>400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Arial Cyr</vt:lpstr>
      <vt:lpstr>Calibri</vt:lpstr>
      <vt:lpstr>Century Gothic</vt:lpstr>
      <vt:lpstr>Times New Roman</vt:lpstr>
      <vt:lpstr>Wingdings 3</vt:lpstr>
      <vt:lpstr>Легкий дым</vt:lpstr>
      <vt:lpstr>Азиатская Россия: прошлое, настоящее, будущее</vt:lpstr>
      <vt:lpstr>Презентация PowerPoint</vt:lpstr>
      <vt:lpstr>Азиатская Россия: прошлое, настоящее, будущее</vt:lpstr>
      <vt:lpstr>Азиатская Россия:  Западная Сибирь Восточная Сибирь Дальний Восток</vt:lpstr>
      <vt:lpstr>Презентация PowerPoint</vt:lpstr>
      <vt:lpstr>Структура курса. Основные темы</vt:lpstr>
      <vt:lpstr>Презентация PowerPoint</vt:lpstr>
      <vt:lpstr>Что мы знаем об Азиатской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Транспортно-географическое положение Сибири и Дальнего Востока</vt:lpstr>
      <vt:lpstr>Презентация PowerPoint</vt:lpstr>
      <vt:lpstr>А экономически нам интересны регионы Сибири и Дальнего Востока?</vt:lpstr>
      <vt:lpstr>Важные организации для развития Сибири и Дальнего Востока</vt:lpstr>
      <vt:lpstr>Основные тенденции социально-экономического развития </vt:lpstr>
      <vt:lpstr>Ключевые задачи для развития Дальнего Востока, определенные Министерством по развитию Дальнего Востока  привлечение 2,5-3,0 трлн рублей инвестиций для социально-экономического развития  обеспечить ввод новых предприятий с объемом инвестиций более 110 млрд рублей, создать более 5500 новых рабочих мест (накопленным итогом)  принять не менее 125 000 заявок на «дальневосточный гектар» из всех регионов РФ  обеспечить предоставление 3 млрд рублей льготных кредитов получателям «дальневосточного гектара»  обеспечить дальнейшую реализацию комплексного плана развития г. Комсомольск-на-Амуре и  г. Свободный  ввести в действие механизм снижения энерготарифов до среднероссийского уровня для промышленных потребителей 5 изолированных от энергорынка регионов Дальнего Востока  обеспечить принятие набора федеральных законов, направленных на активизацию социально-экономической деятельности в регионах Дальнего Востока    </vt:lpstr>
      <vt:lpstr>Потенциал для развития сотрудничества с азиатскими странами или…?</vt:lpstr>
      <vt:lpstr>Что думают люди о перспективах развития Сибири и Дальнего Востока?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Азиатская Россия: прошлое, настоящее, будущее</dc:title>
  <dc:creator>Ecology Ecoross</dc:creator>
  <cp:lastModifiedBy>Ecology Ecoross</cp:lastModifiedBy>
  <cp:revision>34</cp:revision>
  <dcterms:created xsi:type="dcterms:W3CDTF">2018-02-14T06:03:20Z</dcterms:created>
  <dcterms:modified xsi:type="dcterms:W3CDTF">2020-02-19T13:22:18Z</dcterms:modified>
</cp:coreProperties>
</file>